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303" r:id="rId3"/>
    <p:sldId id="262" r:id="rId4"/>
    <p:sldId id="281" r:id="rId5"/>
    <p:sldId id="263" r:id="rId6"/>
    <p:sldId id="304" r:id="rId7"/>
    <p:sldId id="298" r:id="rId8"/>
    <p:sldId id="282" r:id="rId9"/>
    <p:sldId id="305" r:id="rId10"/>
    <p:sldId id="283" r:id="rId11"/>
    <p:sldId id="306" r:id="rId12"/>
    <p:sldId id="284" r:id="rId13"/>
    <p:sldId id="307" r:id="rId14"/>
    <p:sldId id="285" r:id="rId15"/>
    <p:sldId id="308" r:id="rId16"/>
    <p:sldId id="286" r:id="rId17"/>
    <p:sldId id="309" r:id="rId18"/>
    <p:sldId id="288" r:id="rId19"/>
    <p:sldId id="310" r:id="rId20"/>
    <p:sldId id="289" r:id="rId21"/>
    <p:sldId id="311" r:id="rId22"/>
    <p:sldId id="290" r:id="rId23"/>
    <p:sldId id="312" r:id="rId24"/>
    <p:sldId id="299" r:id="rId25"/>
    <p:sldId id="302" r:id="rId26"/>
    <p:sldId id="319" r:id="rId27"/>
    <p:sldId id="291" r:id="rId28"/>
    <p:sldId id="313" r:id="rId29"/>
    <p:sldId id="321" r:id="rId30"/>
    <p:sldId id="322" r:id="rId31"/>
    <p:sldId id="293" r:id="rId32"/>
    <p:sldId id="315" r:id="rId33"/>
    <p:sldId id="295" r:id="rId34"/>
    <p:sldId id="316" r:id="rId35"/>
    <p:sldId id="301" r:id="rId36"/>
    <p:sldId id="296" r:id="rId37"/>
    <p:sldId id="320" r:id="rId38"/>
    <p:sldId id="297" r:id="rId39"/>
    <p:sldId id="317" r:id="rId40"/>
    <p:sldId id="300" r:id="rId41"/>
    <p:sldId id="318" r:id="rId42"/>
    <p:sldId id="323" r:id="rId43"/>
  </p:sldIdLst>
  <p:sldSz cx="9144000" cy="6858000" type="screen4x3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6600"/>
    <a:srgbClr val="01538D"/>
    <a:srgbClr val="D65494"/>
    <a:srgbClr val="7F65A5"/>
    <a:srgbClr val="FBC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4" autoAdjust="0"/>
    <p:restoredTop sz="94728" autoAdjust="0"/>
  </p:normalViewPr>
  <p:slideViewPr>
    <p:cSldViewPr>
      <p:cViewPr varScale="1">
        <p:scale>
          <a:sx n="123" d="100"/>
          <a:sy n="123" d="100"/>
        </p:scale>
        <p:origin x="13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8E557FF-FD58-43F3-BF45-0069F8F728FC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defTabSz="914093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C40F33-95EB-4406-A304-14CC839B8521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 defTabSz="914093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438D7D9C-F98A-4A73-87CF-A133E86B38FF}" type="datetimeFigureOut">
              <a:rPr lang="it-IT" altLang="it-IT"/>
              <a:pPr>
                <a:defRPr/>
              </a:pPr>
              <a:t>28/03/2024</a:t>
            </a:fld>
            <a:endParaRPr lang="it-IT" alt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485B9572-957B-418C-BA59-3BB179A12DC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87" tIns="44093" rIns="88187" bIns="44093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82DB59D5-1BBA-44C7-90C7-F97A9B2C67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ACFDAF7-E34A-400E-8106-952E63F9F2F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defTabSz="914093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2FF4C7D-29AB-4498-9E89-E6BFBB9241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pPr>
              <a:defRPr/>
            </a:pPr>
            <a:fld id="{5625829C-FBAC-4EEC-90D5-473D9960934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A6DA12-5E27-42D3-951E-F2EAFD2FA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BBD85-AE53-406C-85EE-3F99BB7D5DFC}" type="datetime1">
              <a:rPr lang="it-IT"/>
              <a:pPr>
                <a:defRPr/>
              </a:pPr>
              <a:t>28/03/2024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8F15D6-DE4B-4DC7-90B1-F83234B08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48B101-A9F1-42B1-A67B-AD295B8A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C1296-56F5-41DC-B29F-F67FB40F376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3292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525FDC-7F0A-4E7A-B603-C43599D0B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048AA-2BEA-41A3-9047-BC36D5586922}" type="datetime1">
              <a:rPr lang="it-IT"/>
              <a:pPr>
                <a:defRPr/>
              </a:pPr>
              <a:t>28/03/2024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8EA26B-EF28-4987-9635-72268E5E8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7316FE-C0BB-486A-AE71-CF05461C5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35176-F8F4-46F9-B454-DAC53C67D61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5315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69BBAD-12EB-453E-B577-C46AF6800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99D53-1089-44B5-992D-3C44FC2FAE49}" type="datetime1">
              <a:rPr lang="it-IT"/>
              <a:pPr>
                <a:defRPr/>
              </a:pPr>
              <a:t>28/03/2024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41758B-807C-4E22-BB5C-BD62F813F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30A92C-CD2A-4875-84D6-E6597BE25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1A113-25DF-4117-B679-3031A6A1D41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0205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6E4399-4C0F-480A-AE78-EE50A8E4F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44871-1F3C-4CDA-8EE1-D2E4160A00A8}" type="datetime1">
              <a:rPr lang="it-IT"/>
              <a:pPr>
                <a:defRPr/>
              </a:pPr>
              <a:t>28/03/2024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92B2B8-79F6-4B47-A1B0-8A28A237F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2562A7-14D8-48B8-B654-06858906A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0DAA8-719F-47D1-BDD8-6265CC022D7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5549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AF3060-59FF-466D-8F57-03F30EC48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993D6-83BF-4D4C-B24E-49005F07E106}" type="datetime1">
              <a:rPr lang="it-IT"/>
              <a:pPr>
                <a:defRPr/>
              </a:pPr>
              <a:t>28/03/2024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6CCF19-F0CC-43F5-8F6C-040B35C5A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331293-684F-4872-BDA2-0FBA48A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9E40C-57CE-47A7-AEF2-6FCB3664B3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348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40D0CD37-CB0C-4691-AF29-4837B47B6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DADBC-732A-4C47-B057-537D2165BE3B}" type="datetime1">
              <a:rPr lang="it-IT"/>
              <a:pPr>
                <a:defRPr/>
              </a:pPr>
              <a:t>28/03/2024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F767470E-DDF8-4FCC-B055-CD2CB654B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9B2B504-C70D-4C7A-B487-9E9DF3131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E26D6-EB31-4A54-8F02-5250412353B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90805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05D4932F-CC5F-404B-892F-34B0D1198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C5490-527A-4B1B-BAEE-363F61FC4E9A}" type="datetime1">
              <a:rPr lang="it-IT"/>
              <a:pPr>
                <a:defRPr/>
              </a:pPr>
              <a:t>28/03/2024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5A0355A4-858F-429A-BD56-124FEF3AA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088E363B-F184-425D-AC4C-0101069DB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6F2D7-B088-464A-B57E-97A9035E3C7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859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1FEE6C1F-3B6E-4506-A8F9-34B63F4EC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5976E-F113-484D-A42B-020AB597D079}" type="datetime1">
              <a:rPr lang="it-IT"/>
              <a:pPr>
                <a:defRPr/>
              </a:pPr>
              <a:t>28/03/2024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E7A60577-1322-49CE-BE6E-E1DE8557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BBD61DCC-40AC-4652-BFF9-FD6CF9A9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2D083-D49A-436D-B6E9-41124F4EEB5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9964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7AA5E37A-3269-4346-8F54-4E92E99B1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DFEDA-0690-4FF7-8AE9-B329E7B2E2AC}" type="datetime1">
              <a:rPr lang="it-IT"/>
              <a:pPr>
                <a:defRPr/>
              </a:pPr>
              <a:t>28/03/2024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39B8C107-73D8-446D-A108-2BAB7EEB1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6D342ED5-4E5B-4A80-AA07-F1A9AA582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2F133-F84B-4A5A-B616-A0562289526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8511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4656178-4691-4E64-8A1C-B15EF27DC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E3A7B-CEC0-4A3A-935F-3AB7C7E5EEEF}" type="datetime1">
              <a:rPr lang="it-IT"/>
              <a:pPr>
                <a:defRPr/>
              </a:pPr>
              <a:t>28/03/2024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825FEC04-9484-4395-85FD-6481E3332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687B68A2-C6C3-4606-B298-6F0AD92E6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F8A4B-2BF4-469E-BB60-81FA8267A9B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2400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5D0718F-7DAD-455F-82B0-D7A4B5FF9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5618-2CEA-4A77-A110-70964E721EC8}" type="datetime1">
              <a:rPr lang="it-IT"/>
              <a:pPr>
                <a:defRPr/>
              </a:pPr>
              <a:t>28/03/2024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6EEA0022-3BD8-4193-A4C2-D18DB252F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B8351D01-6679-437E-AB45-C209621B6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F9279-E469-47A9-A477-782F152A5D9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6858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AF2A8035-7B07-4E34-AB9B-22E11EB2B8C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87F33524-CC25-4109-A588-B1E0467044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8753E6-7514-4336-9737-EF50FA569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1D76BD-BADC-4697-9B4D-37772488C721}" type="datetime1">
              <a:rPr lang="it-IT"/>
              <a:pPr>
                <a:defRPr/>
              </a:pPr>
              <a:t>28/03/2024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6781FC-872F-42C1-B1C9-8A75B9FE19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DA603F-382A-4BA8-AE44-54AEEFA819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F1F466C-BF69-45CB-9D51-371115911CE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A194F6-322B-41FB-B1D4-453878EB8F6D}"/>
              </a:ext>
            </a:extLst>
          </p:cNvPr>
          <p:cNvSpPr txBox="1"/>
          <p:nvPr/>
        </p:nvSpPr>
        <p:spPr>
          <a:xfrm>
            <a:off x="179388" y="2492375"/>
            <a:ext cx="8893175" cy="24082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Osservatorio Export NORD EST</a:t>
            </a:r>
          </a:p>
          <a:p>
            <a:pPr algn="ctr" eaLnBrk="1" hangingPunct="1">
              <a:defRPr/>
            </a:pPr>
            <a:endParaRPr lang="it-IT" altLang="it-IT" sz="2000" b="1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  <a:p>
            <a:pPr algn="ctr" eaLnBrk="1" hangingPunct="1">
              <a:defRPr/>
            </a:pPr>
            <a:r>
              <a:rPr lang="it-IT" altLang="it-IT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25/03/2024</a:t>
            </a:r>
          </a:p>
          <a:p>
            <a:pPr algn="ctr" eaLnBrk="1" hangingPunct="1">
              <a:defRPr/>
            </a:pPr>
            <a:endParaRPr lang="it-IT" altLang="it-IT" sz="1600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  <a:p>
            <a:pPr algn="ctr" eaLnBrk="1" hangingPunct="1">
              <a:defRPr/>
            </a:pPr>
            <a:r>
              <a:rPr lang="it-IT" altLang="it-IT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Dati 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2022 definitivi </a:t>
            </a:r>
            <a:endParaRPr lang="it-IT" altLang="it-IT" sz="2000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  <a:p>
            <a:pPr algn="ctr" eaLnBrk="1" hangingPunct="1">
              <a:defRPr/>
            </a:pPr>
            <a:r>
              <a:rPr lang="it-IT" altLang="it-IT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e 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anno 2023 provvisorio</a:t>
            </a:r>
          </a:p>
        </p:txBody>
      </p:sp>
      <p:pic>
        <p:nvPicPr>
          <p:cNvPr id="3075" name="Picture 2">
            <a:extLst>
              <a:ext uri="{FF2B5EF4-FFF2-40B4-BE49-F238E27FC236}">
                <a16:creationId xmlns:a16="http://schemas.microsoft.com/office/drawing/2014/main" id="{43D94E75-6573-412F-B81C-BDBB50B3D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33375"/>
            <a:ext cx="281305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CasellaDiTesto 1">
            <a:extLst>
              <a:ext uri="{FF2B5EF4-FFF2-40B4-BE49-F238E27FC236}">
                <a16:creationId xmlns:a16="http://schemas.microsoft.com/office/drawing/2014/main" id="{722A87AA-EE1A-45ED-8301-D896DDA12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1363" y="5229225"/>
            <a:ext cx="5041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 b="1"/>
              <a:t>Ufficio Studi CGIA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D9AEE890-299C-44A6-9623-02DCBE275B72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9FFDC14D-36DB-4D08-969F-ACD53E901C72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0AC5032-DADC-4B99-9185-D73F1C698383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2293" name="Segnaposto numero diapositiva 5">
            <a:extLst>
              <a:ext uri="{FF2B5EF4-FFF2-40B4-BE49-F238E27FC236}">
                <a16:creationId xmlns:a16="http://schemas.microsoft.com/office/drawing/2014/main" id="{4F941D01-A75D-4030-B94E-780D79F28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8DAE20CF-1029-4E8B-B275-F61F0746B0CB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294" name="CasellaDiTesto 10">
            <a:extLst>
              <a:ext uri="{FF2B5EF4-FFF2-40B4-BE49-F238E27FC236}">
                <a16:creationId xmlns:a16="http://schemas.microsoft.com/office/drawing/2014/main" id="{FFA98B56-6A0C-4AB2-B3C4-F4E191DEC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VICENZA</a:t>
            </a:r>
            <a:r>
              <a:rPr lang="it-IT" altLang="en-US" sz="2400" b="1">
                <a:latin typeface="Century Gothic" panose="020B0502020202020204" pitchFamily="34" charset="0"/>
              </a:rPr>
              <a:t>: i settori</a:t>
            </a:r>
          </a:p>
        </p:txBody>
      </p:sp>
      <p:pic>
        <p:nvPicPr>
          <p:cNvPr id="12295" name="Picture 2">
            <a:extLst>
              <a:ext uri="{FF2B5EF4-FFF2-40B4-BE49-F238E27FC236}">
                <a16:creationId xmlns:a16="http://schemas.microsoft.com/office/drawing/2014/main" id="{A93B8CAE-0C84-4B78-A55B-036BBE237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6" name="CasellaDiTesto 24">
            <a:extLst>
              <a:ext uri="{FF2B5EF4-FFF2-40B4-BE49-F238E27FC236}">
                <a16:creationId xmlns:a16="http://schemas.microsoft.com/office/drawing/2014/main" id="{F3C12183-5EF1-44F7-AC55-4C8CF6E1A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12297" name="CasellaDiTesto 37">
            <a:extLst>
              <a:ext uri="{FF2B5EF4-FFF2-40B4-BE49-F238E27FC236}">
                <a16:creationId xmlns:a16="http://schemas.microsoft.com/office/drawing/2014/main" id="{E9C3A20F-44F9-4636-A9D0-43057C594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8" y="1322388"/>
            <a:ext cx="258073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VICENZA rappresenta il 28% dell’intero export del Veneto e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nel 2023 ha esportato per 23 miliardi €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2298" name="CasellaDiTesto 37">
            <a:extLst>
              <a:ext uri="{FF2B5EF4-FFF2-40B4-BE49-F238E27FC236}">
                <a16:creationId xmlns:a16="http://schemas.microsoft.com/office/drawing/2014/main" id="{C730B074-C6CF-44E9-BF57-80A06893B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8" y="2402885"/>
            <a:ext cx="261724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Tuttavia, nel 2023 la flessione (-2,5%) è stata più ampia del dato regionale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(-0,3%).</a:t>
            </a:r>
            <a:endParaRPr lang="it-IT" altLang="en-US" sz="14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299" name="CasellaDiTesto 37">
            <a:extLst>
              <a:ext uri="{FF2B5EF4-FFF2-40B4-BE49-F238E27FC236}">
                <a16:creationId xmlns:a16="http://schemas.microsoft.com/office/drawing/2014/main" id="{B3E648F5-BE31-4EB9-B89E-D6D535B35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8" y="4437112"/>
            <a:ext cx="259228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Cali per </a:t>
            </a: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Calzature/articoli in pelle (-9%), Apparecchiature elettriche (-2%), Metallurgia (-10%) e prodotti in metallo (-7%); Abbigliamento (-1%), Chimica (-9%) e Gomma/Plastica (-3%).</a:t>
            </a:r>
            <a:endParaRPr lang="it-IT" altLang="en-US" sz="14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00" name="CasellaDiTesto 37">
            <a:extLst>
              <a:ext uri="{FF2B5EF4-FFF2-40B4-BE49-F238E27FC236}">
                <a16:creationId xmlns:a16="http://schemas.microsoft.com/office/drawing/2014/main" id="{80BA6714-6175-42B6-9D9E-ACA58A73F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8" y="3429000"/>
            <a:ext cx="25922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Tra i primi 10 prodotti esportati </a:t>
            </a:r>
            <a:r>
              <a:rPr lang="it-IT" altLang="en-US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crescita solo per i Macchinari (+7%), i Gioielli (+2%) e l’Alimentare (+6%)</a:t>
            </a:r>
            <a:r>
              <a:rPr lang="it-IT" altLang="en-US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C7D4140E-C16C-4876-9F25-4834FD118B3D}"/>
              </a:ext>
            </a:extLst>
          </p:cNvPr>
          <p:cNvSpPr txBox="1"/>
          <p:nvPr/>
        </p:nvSpPr>
        <p:spPr>
          <a:xfrm>
            <a:off x="323850" y="6562725"/>
            <a:ext cx="6008688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latin typeface="Century Gothic" panose="020B0502020202020204" pitchFamily="34" charset="0"/>
                <a:cs typeface="+mn-cs"/>
              </a:rPr>
              <a:t>(*) </a:t>
            </a:r>
            <a:r>
              <a:rPr lang="it-IT" sz="900" i="1" dirty="0">
                <a:latin typeface="Century Gothic" panose="020B0502020202020204" pitchFamily="34" charset="0"/>
                <a:cs typeface="Arial" charset="0"/>
              </a:rPr>
              <a:t>Vetro, refrattari, materiali da costruzione e in terracotta, porcellana e ceramica, cemento ecc.</a:t>
            </a:r>
            <a:endParaRPr lang="it-IT" sz="900" i="1" dirty="0"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12302" name="CasellaDiTesto 20">
            <a:extLst>
              <a:ext uri="{FF2B5EF4-FFF2-40B4-BE49-F238E27FC236}">
                <a16:creationId xmlns:a16="http://schemas.microsoft.com/office/drawing/2014/main" id="{DB25C258-F1D3-4918-9918-1F1B88E62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30872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B6957D9D-E58E-E641-FE2B-F55AD24D4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533227"/>
              </p:ext>
            </p:extLst>
          </p:nvPr>
        </p:nvGraphicFramePr>
        <p:xfrm>
          <a:off x="107504" y="1196752"/>
          <a:ext cx="6264697" cy="5040551"/>
        </p:xfrm>
        <a:graphic>
          <a:graphicData uri="http://schemas.openxmlformats.org/drawingml/2006/table">
            <a:tbl>
              <a:tblPr/>
              <a:tblGrid>
                <a:gridCol w="1556313">
                  <a:extLst>
                    <a:ext uri="{9D8B030D-6E8A-4147-A177-3AD203B41FA5}">
                      <a16:colId xmlns:a16="http://schemas.microsoft.com/office/drawing/2014/main" val="1750922397"/>
                    </a:ext>
                  </a:extLst>
                </a:gridCol>
                <a:gridCol w="509671">
                  <a:extLst>
                    <a:ext uri="{9D8B030D-6E8A-4147-A177-3AD203B41FA5}">
                      <a16:colId xmlns:a16="http://schemas.microsoft.com/office/drawing/2014/main" val="1171530457"/>
                    </a:ext>
                  </a:extLst>
                </a:gridCol>
                <a:gridCol w="509671">
                  <a:extLst>
                    <a:ext uri="{9D8B030D-6E8A-4147-A177-3AD203B41FA5}">
                      <a16:colId xmlns:a16="http://schemas.microsoft.com/office/drawing/2014/main" val="3523254711"/>
                    </a:ext>
                  </a:extLst>
                </a:gridCol>
                <a:gridCol w="509671">
                  <a:extLst>
                    <a:ext uri="{9D8B030D-6E8A-4147-A177-3AD203B41FA5}">
                      <a16:colId xmlns:a16="http://schemas.microsoft.com/office/drawing/2014/main" val="531052450"/>
                    </a:ext>
                  </a:extLst>
                </a:gridCol>
                <a:gridCol w="509671">
                  <a:extLst>
                    <a:ext uri="{9D8B030D-6E8A-4147-A177-3AD203B41FA5}">
                      <a16:colId xmlns:a16="http://schemas.microsoft.com/office/drawing/2014/main" val="333197612"/>
                    </a:ext>
                  </a:extLst>
                </a:gridCol>
                <a:gridCol w="582480">
                  <a:extLst>
                    <a:ext uri="{9D8B030D-6E8A-4147-A177-3AD203B41FA5}">
                      <a16:colId xmlns:a16="http://schemas.microsoft.com/office/drawing/2014/main" val="1020991296"/>
                    </a:ext>
                  </a:extLst>
                </a:gridCol>
                <a:gridCol w="582480">
                  <a:extLst>
                    <a:ext uri="{9D8B030D-6E8A-4147-A177-3AD203B41FA5}">
                      <a16:colId xmlns:a16="http://schemas.microsoft.com/office/drawing/2014/main" val="3201771738"/>
                    </a:ext>
                  </a:extLst>
                </a:gridCol>
                <a:gridCol w="606749">
                  <a:extLst>
                    <a:ext uri="{9D8B030D-6E8A-4147-A177-3AD203B41FA5}">
                      <a16:colId xmlns:a16="http://schemas.microsoft.com/office/drawing/2014/main" val="1366633471"/>
                    </a:ext>
                  </a:extLst>
                </a:gridCol>
                <a:gridCol w="497536">
                  <a:extLst>
                    <a:ext uri="{9D8B030D-6E8A-4147-A177-3AD203B41FA5}">
                      <a16:colId xmlns:a16="http://schemas.microsoft.com/office/drawing/2014/main" val="2269541903"/>
                    </a:ext>
                  </a:extLst>
                </a:gridCol>
                <a:gridCol w="400455">
                  <a:extLst>
                    <a:ext uri="{9D8B030D-6E8A-4147-A177-3AD203B41FA5}">
                      <a16:colId xmlns:a16="http://schemas.microsoft.com/office/drawing/2014/main" val="832828836"/>
                    </a:ext>
                  </a:extLst>
                </a:gridCol>
              </a:tblGrid>
              <a:tr h="47552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2014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2019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2020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2021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2022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2023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 (mln €)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 2023/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87066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Macchinari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3.053,9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3.666,1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3.376,7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3.720,8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4.333,2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4.628,6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+295,4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4917374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Calzature e articoli in pelle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2.389,7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2.856,2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2.624,7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2.811,0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2.967,2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2.693,0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-274,1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115208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Apparecchiature elettriche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1.338,6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1.510,0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1.446,4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1.956,8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2.271,8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2.220,4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033704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Gioielli e connessi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1.419,1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1.386,6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1.090,5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1.726,0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2.118,5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2.162,5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5178802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della metallurgia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1.444,5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1.272,0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1.164,2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1.578,9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2.092,6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1.884,1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-208,5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444177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in metallo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1.088,1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1.256,6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1.123,6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1.413,1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1.709,2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1.595,0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507782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Abbigliamento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1.251,7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1.302,6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1.119,5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1.179,5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1.231,1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1.218,7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2012797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Alimentare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251106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chimici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1.030,5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-95,3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139727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Gomma e plastica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498369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Computer, elettronica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428877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Mobili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294861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Tessile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-27,9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4997199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Carta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-183,9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6507510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farmaceutici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761802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da minerali non met.feri (*)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3977022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Bevande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198331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Navi, aeromobili,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-47,5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845159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Autoveicoli, rimorchi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624876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Legno e sughero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1670344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Attività servizi info/comunicazione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-18,6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679882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Occhialeria, strum. med. dent.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53730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Trattamento rifiuti e risanamento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0374783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735199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agricoltura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7663140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Articoli sportivi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6771826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Giochi e giocattoli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9740575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Coke e raffinazione petrolio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2882354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Strumenti musicali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2970843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Tabacco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+116,3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6841396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Stampa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7181915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TOTALE EXPORT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16.224,6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18.545,1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16.841,6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20.422,3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23.583,9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23.011,1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-572,8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19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D9738D4F-BE90-4C31-9C8A-422D50E43726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E2638273-9AF1-48A1-95B8-8698C9C50771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75518216-698D-47D7-91C3-8B825C7C89DA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3317" name="Segnaposto numero diapositiva 5">
            <a:extLst>
              <a:ext uri="{FF2B5EF4-FFF2-40B4-BE49-F238E27FC236}">
                <a16:creationId xmlns:a16="http://schemas.microsoft.com/office/drawing/2014/main" id="{BA89551F-A7A7-423D-8571-3D06C9863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F19BDF34-CDE7-457D-97E0-2F33DF0134B0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11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318" name="CasellaDiTesto 10">
            <a:extLst>
              <a:ext uri="{FF2B5EF4-FFF2-40B4-BE49-F238E27FC236}">
                <a16:creationId xmlns:a16="http://schemas.microsoft.com/office/drawing/2014/main" id="{16B6F396-D0BF-40CF-B224-5AF9C3DDE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DESTINAZIONI</a:t>
            </a:r>
            <a:r>
              <a:rPr lang="it-IT" altLang="en-US" sz="2400" b="1">
                <a:latin typeface="Century Gothic" panose="020B0502020202020204" pitchFamily="34" charset="0"/>
              </a:rPr>
              <a:t> dell’export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VICENZA</a:t>
            </a:r>
          </a:p>
        </p:txBody>
      </p:sp>
      <p:pic>
        <p:nvPicPr>
          <p:cNvPr id="13319" name="Picture 2">
            <a:extLst>
              <a:ext uri="{FF2B5EF4-FFF2-40B4-BE49-F238E27FC236}">
                <a16:creationId xmlns:a16="http://schemas.microsoft.com/office/drawing/2014/main" id="{882AB759-CA8E-46D8-8DF6-47995F3BC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20" name="CasellaDiTesto 24">
            <a:extLst>
              <a:ext uri="{FF2B5EF4-FFF2-40B4-BE49-F238E27FC236}">
                <a16:creationId xmlns:a16="http://schemas.microsoft.com/office/drawing/2014/main" id="{EC9F00B1-888D-41B4-8F13-96718CC97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13321" name="CasellaDiTesto 37">
            <a:extLst>
              <a:ext uri="{FF2B5EF4-FFF2-40B4-BE49-F238E27FC236}">
                <a16:creationId xmlns:a16="http://schemas.microsoft.com/office/drawing/2014/main" id="{2AE17EC2-92BB-434C-A2C4-2EA68374F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16" y="1341438"/>
            <a:ext cx="262778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I</a:t>
            </a: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 primi 3 mercati dell’export vicentino scendono rispetto al 2022 </a:t>
            </a: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e condizionano il risultato complessivo (-2,4%).</a:t>
            </a:r>
          </a:p>
        </p:txBody>
      </p:sp>
      <p:sp>
        <p:nvSpPr>
          <p:cNvPr id="13322" name="CasellaDiTesto 37">
            <a:extLst>
              <a:ext uri="{FF2B5EF4-FFF2-40B4-BE49-F238E27FC236}">
                <a16:creationId xmlns:a16="http://schemas.microsoft.com/office/drawing/2014/main" id="{8987968E-2D0A-4270-AFC9-60F82D1AE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16" y="4293096"/>
            <a:ext cx="244827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Quasi il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50%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dell’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export vicentino ha come destinazione i paesi </a:t>
            </a:r>
            <a:r>
              <a:rPr lang="it-IT" altLang="it-IT" sz="1400" b="1" i="1" dirty="0" err="1">
                <a:solidFill>
                  <a:srgbClr val="0070C0"/>
                </a:solidFill>
                <a:latin typeface="Century Gothic" panose="020B0502020202020204" pitchFamily="34" charset="0"/>
              </a:rPr>
              <a:t>extraUE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: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rispetto alle altre province del Veneto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si tratta della % più elevata dopo quella di Belluno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(54%); in ogni caso, la più elevata in termini assoluti: 11 miliardi di euro.</a:t>
            </a:r>
            <a:endParaRPr lang="it-IT" altLang="en-US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323" name="CasellaDiTesto 37">
            <a:extLst>
              <a:ext uri="{FF2B5EF4-FFF2-40B4-BE49-F238E27FC236}">
                <a16:creationId xmlns:a16="http://schemas.microsoft.com/office/drawing/2014/main" id="{39FD6BB2-1FC7-44D2-B7C3-86F565BE4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16" y="2420888"/>
            <a:ext cx="252028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B050"/>
                </a:solidFill>
                <a:latin typeface="Century Gothic" panose="020B0502020202020204" pitchFamily="34" charset="0"/>
              </a:rPr>
              <a:t>Si verificano crescite a 2 cifre per la Turchia +11% e il Messico (+17%) e crescite comunque interessanti per la Romania </a:t>
            </a:r>
            <a:r>
              <a:rPr lang="it-IT" altLang="it-IT" sz="14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(+8%, 8° posto) </a:t>
            </a:r>
            <a:r>
              <a:rPr lang="it-IT" altLang="it-IT" sz="1400" b="1" i="1" dirty="0">
                <a:solidFill>
                  <a:srgbClr val="00B050"/>
                </a:solidFill>
                <a:latin typeface="Century Gothic" panose="020B0502020202020204" pitchFamily="34" charset="0"/>
              </a:rPr>
              <a:t>e la Repubblica Ceca </a:t>
            </a:r>
            <a:r>
              <a:rPr lang="it-IT" altLang="it-IT" sz="14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(+ 7%, 14° posto).   </a:t>
            </a:r>
            <a:endParaRPr lang="it-IT" altLang="en-US" sz="1400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324" name="CasellaDiTesto 20">
            <a:extLst>
              <a:ext uri="{FF2B5EF4-FFF2-40B4-BE49-F238E27FC236}">
                <a16:creationId xmlns:a16="http://schemas.microsoft.com/office/drawing/2014/main" id="{7FA395B5-F783-4A9E-8682-E253A895C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30872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103DBF05-2E03-D796-D536-7D587300C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090693"/>
              </p:ext>
            </p:extLst>
          </p:nvPr>
        </p:nvGraphicFramePr>
        <p:xfrm>
          <a:off x="107504" y="1340768"/>
          <a:ext cx="6344968" cy="4752521"/>
        </p:xfrm>
        <a:graphic>
          <a:graphicData uri="http://schemas.openxmlformats.org/drawingml/2006/table">
            <a:tbl>
              <a:tblPr/>
              <a:tblGrid>
                <a:gridCol w="335910">
                  <a:extLst>
                    <a:ext uri="{9D8B030D-6E8A-4147-A177-3AD203B41FA5}">
                      <a16:colId xmlns:a16="http://schemas.microsoft.com/office/drawing/2014/main" val="521184368"/>
                    </a:ext>
                  </a:extLst>
                </a:gridCol>
                <a:gridCol w="1171379">
                  <a:extLst>
                    <a:ext uri="{9D8B030D-6E8A-4147-A177-3AD203B41FA5}">
                      <a16:colId xmlns:a16="http://schemas.microsoft.com/office/drawing/2014/main" val="2020959183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3128374018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36516791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303830969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3867230881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138358827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041003466"/>
                    </a:ext>
                  </a:extLst>
                </a:gridCol>
                <a:gridCol w="597173">
                  <a:extLst>
                    <a:ext uri="{9D8B030D-6E8A-4147-A177-3AD203B41FA5}">
                      <a16:colId xmlns:a16="http://schemas.microsoft.com/office/drawing/2014/main" val="2818226056"/>
                    </a:ext>
                  </a:extLst>
                </a:gridCol>
                <a:gridCol w="631626">
                  <a:extLst>
                    <a:ext uri="{9D8B030D-6E8A-4147-A177-3AD203B41FA5}">
                      <a16:colId xmlns:a16="http://schemas.microsoft.com/office/drawing/2014/main" val="906919267"/>
                    </a:ext>
                  </a:extLst>
                </a:gridCol>
                <a:gridCol w="370362">
                  <a:extLst>
                    <a:ext uri="{9D8B030D-6E8A-4147-A177-3AD203B41FA5}">
                      <a16:colId xmlns:a16="http://schemas.microsoft.com/office/drawing/2014/main" val="3529175752"/>
                    </a:ext>
                  </a:extLst>
                </a:gridCol>
              </a:tblGrid>
              <a:tr h="45262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Rank 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VICENZA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2014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2020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2021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2023/</a:t>
                      </a:r>
                    </a:p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687482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1.878,1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2.101,6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1.982,4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2.515,0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2.848,4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2.765,4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-83,0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185209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Stati Uniti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1.356,8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1.556,3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1.453,9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1.848,0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2.484,7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2.311,9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-172,9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761680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Francia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1.430,9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1.672,8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1.497,4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1.875,5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2.129,5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2.110,4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-19,1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1653888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Spagna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636,1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843,9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992,5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999,6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9323759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Regno Unito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754,2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959,5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924,3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1.000,9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877,8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-123,1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609518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Polonia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450,9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557,2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705,1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807,8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724384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Svizzera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1.084,5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1.076,2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1.288,0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1.039,2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660,1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+29,7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187903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382,3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506,6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566,7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+44,0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387693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Turchia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312,3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346,2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592,8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+59,8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589076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Austria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416,6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583,5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-28,1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301324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Paesi Bassi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282,3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400,9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469,9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591,8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581,9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7239394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Cina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477,5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471,0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435,3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525,0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601,0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523,1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-77,9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8628775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Emirati Arabi Uniti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364,6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329,1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702703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Repubblica ceca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297,1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410,2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358,5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396,8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458,6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+30,2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6624048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Belgio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319,2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384,6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335,7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456,3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525,3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485,7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-39,6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818374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Messico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130,5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199,9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149,6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327,0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+48,1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+17,2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17017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Svezia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203,1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237,2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227,7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286,1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330,4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302,9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-27,5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7126616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Slovacchia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174,4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240,4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277,8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279,2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2425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India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160,7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223,5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243,1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284,5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278,2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87118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Canada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149,5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185,3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227,3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-17,5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4674045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VICENZA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16.224,6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18.545,1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16.841,6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20.422,3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23.583,9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23.011,1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-572,8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248947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2982964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UE-27 (post Brexit)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7.548,6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9.186,5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8.398,6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10.425,7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11.956,1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11.797,8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-158,4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995204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Extra Ue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8.675,9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9.358,6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8.443,0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9.996,6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11.627,7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11.213,3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-414,5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386542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 cui BRICS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1.323,0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1.282,7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1.205,1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1.488,8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1.572,0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1.409,4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-162,6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288527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83458B2-6881-45E8-8695-14BF7755C1B5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2D7BB2FC-8180-4EC5-BD4E-5040868F31A3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D77EBE8-0B52-488C-8D4C-410789D5DF15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4341" name="Segnaposto numero diapositiva 5">
            <a:extLst>
              <a:ext uri="{FF2B5EF4-FFF2-40B4-BE49-F238E27FC236}">
                <a16:creationId xmlns:a16="http://schemas.microsoft.com/office/drawing/2014/main" id="{18CE38C7-4929-41CB-A027-0F5A83CB7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03A4E98A-9878-46DB-826F-D6AF6DAA507D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12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342" name="CasellaDiTesto 10">
            <a:extLst>
              <a:ext uri="{FF2B5EF4-FFF2-40B4-BE49-F238E27FC236}">
                <a16:creationId xmlns:a16="http://schemas.microsoft.com/office/drawing/2014/main" id="{42E6EB01-4A70-4161-9DB4-4C6EB0210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TREVISO</a:t>
            </a:r>
            <a:r>
              <a:rPr lang="it-IT" altLang="en-US" sz="2400" b="1">
                <a:latin typeface="Century Gothic" panose="020B0502020202020204" pitchFamily="34" charset="0"/>
              </a:rPr>
              <a:t>: i settori</a:t>
            </a:r>
          </a:p>
        </p:txBody>
      </p:sp>
      <p:pic>
        <p:nvPicPr>
          <p:cNvPr id="14343" name="Picture 2">
            <a:extLst>
              <a:ext uri="{FF2B5EF4-FFF2-40B4-BE49-F238E27FC236}">
                <a16:creationId xmlns:a16="http://schemas.microsoft.com/office/drawing/2014/main" id="{DF95711F-EAE8-4A6B-B346-667E40FE4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4" name="CasellaDiTesto 24">
            <a:extLst>
              <a:ext uri="{FF2B5EF4-FFF2-40B4-BE49-F238E27FC236}">
                <a16:creationId xmlns:a16="http://schemas.microsoft.com/office/drawing/2014/main" id="{527C540E-AA60-4DB6-92A1-78978BDD0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14345" name="CasellaDiTesto 37">
            <a:extLst>
              <a:ext uri="{FF2B5EF4-FFF2-40B4-BE49-F238E27FC236}">
                <a16:creationId xmlns:a16="http://schemas.microsoft.com/office/drawing/2014/main" id="{9958D023-8DEC-4408-9EFC-2E18A4313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00" y="1196752"/>
            <a:ext cx="26352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TV occupa il 2° posto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(dopo Vicenza) nella classifica delle esportazioni venete: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la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“marca trevigiana” ha esportato per 16,2 miliardi di euro nel 2022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(il 20% tot. export Veneto). </a:t>
            </a:r>
            <a:endParaRPr lang="it-IT" altLang="en-US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346" name="CasellaDiTesto 37">
            <a:extLst>
              <a:ext uri="{FF2B5EF4-FFF2-40B4-BE49-F238E27FC236}">
                <a16:creationId xmlns:a16="http://schemas.microsoft.com/office/drawing/2014/main" id="{9A9D0CD1-361B-4261-B495-3B003A2AC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00" y="2852738"/>
            <a:ext cx="26638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Rispetto al 2022, l’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export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 è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sceso dell’1%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, quasi in linea con il dato regionale. </a:t>
            </a:r>
            <a:endParaRPr lang="it-IT" altLang="en-US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347" name="CasellaDiTesto 37">
            <a:extLst>
              <a:ext uri="{FF2B5EF4-FFF2-40B4-BE49-F238E27FC236}">
                <a16:creationId xmlns:a16="http://schemas.microsoft.com/office/drawing/2014/main" id="{7C00308C-CBC8-4E08-916C-634212721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00" y="3645024"/>
            <a:ext cx="2771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La metà dell’export di TV è dato da 4 prodotti: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Macchinari </a:t>
            </a:r>
            <a:r>
              <a:rPr lang="it-IT" altLang="it-IT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(+9%),</a:t>
            </a:r>
            <a:r>
              <a:rPr lang="it-IT" altLang="it-IT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 Apparecchiature elettriche </a:t>
            </a:r>
            <a:r>
              <a:rPr lang="it-IT" altLang="it-IT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(+3%),</a:t>
            </a:r>
            <a:r>
              <a:rPr lang="it-IT" altLang="it-IT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 </a:t>
            </a: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Mobili </a:t>
            </a: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(-8%), e </a:t>
            </a: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Articoli in pelle/calzature </a:t>
            </a: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(-6%).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endParaRPr lang="it-IT" altLang="en-US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348" name="CasellaDiTesto 37">
            <a:extLst>
              <a:ext uri="{FF2B5EF4-FFF2-40B4-BE49-F238E27FC236}">
                <a16:creationId xmlns:a16="http://schemas.microsoft.com/office/drawing/2014/main" id="{D378B8E0-040B-47C9-81A4-86BF7D88D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00" y="5157192"/>
            <a:ext cx="2736304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Tra le specializzazioni, </a:t>
            </a:r>
            <a:r>
              <a:rPr lang="it-IT" altLang="it-IT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l’export di bevande guadagna ancora terreno: +4% </a:t>
            </a:r>
            <a:r>
              <a:rPr lang="it-IT" altLang="it-IT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(dominato dal prosecco) </a:t>
            </a:r>
            <a:r>
              <a:rPr lang="it-IT" altLang="it-IT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e rimane al 5° posto con più di 1 miliardo di valore esportato.</a:t>
            </a:r>
            <a:endParaRPr lang="it-IT" altLang="en-US" sz="1400" b="1" i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0EB87317-49BA-4A91-91C1-CB91B1621B62}"/>
              </a:ext>
            </a:extLst>
          </p:cNvPr>
          <p:cNvSpPr txBox="1"/>
          <p:nvPr/>
        </p:nvSpPr>
        <p:spPr>
          <a:xfrm>
            <a:off x="323850" y="6562725"/>
            <a:ext cx="6008688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latin typeface="Century Gothic" panose="020B0502020202020204" pitchFamily="34" charset="0"/>
                <a:cs typeface="+mn-cs"/>
              </a:rPr>
              <a:t>(*) </a:t>
            </a:r>
            <a:r>
              <a:rPr lang="it-IT" sz="900" i="1" dirty="0">
                <a:latin typeface="Century Gothic" panose="020B0502020202020204" pitchFamily="34" charset="0"/>
                <a:cs typeface="Arial" charset="0"/>
              </a:rPr>
              <a:t>Vetro, refrattari, materiali da costruzione e in terracotta, porcellana e ceramica, cemento ecc.</a:t>
            </a:r>
            <a:endParaRPr lang="it-IT" sz="900" i="1" dirty="0"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14350" name="CasellaDiTesto 19">
            <a:extLst>
              <a:ext uri="{FF2B5EF4-FFF2-40B4-BE49-F238E27FC236}">
                <a16:creationId xmlns:a16="http://schemas.microsoft.com/office/drawing/2014/main" id="{7D5324C3-917A-4026-AF2B-D551531B5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30872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42C2D253-6A0F-3457-9014-9ED7440977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67355"/>
              </p:ext>
            </p:extLst>
          </p:nvPr>
        </p:nvGraphicFramePr>
        <p:xfrm>
          <a:off x="107504" y="1196752"/>
          <a:ext cx="6192686" cy="5040550"/>
        </p:xfrm>
        <a:graphic>
          <a:graphicData uri="http://schemas.openxmlformats.org/drawingml/2006/table">
            <a:tbl>
              <a:tblPr/>
              <a:tblGrid>
                <a:gridCol w="1538425">
                  <a:extLst>
                    <a:ext uri="{9D8B030D-6E8A-4147-A177-3AD203B41FA5}">
                      <a16:colId xmlns:a16="http://schemas.microsoft.com/office/drawing/2014/main" val="477993236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202893648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3514063042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693259665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844403088"/>
                    </a:ext>
                  </a:extLst>
                </a:gridCol>
                <a:gridCol w="575785">
                  <a:extLst>
                    <a:ext uri="{9D8B030D-6E8A-4147-A177-3AD203B41FA5}">
                      <a16:colId xmlns:a16="http://schemas.microsoft.com/office/drawing/2014/main" val="530438090"/>
                    </a:ext>
                  </a:extLst>
                </a:gridCol>
                <a:gridCol w="575785">
                  <a:extLst>
                    <a:ext uri="{9D8B030D-6E8A-4147-A177-3AD203B41FA5}">
                      <a16:colId xmlns:a16="http://schemas.microsoft.com/office/drawing/2014/main" val="829643150"/>
                    </a:ext>
                  </a:extLst>
                </a:gridCol>
                <a:gridCol w="599775">
                  <a:extLst>
                    <a:ext uri="{9D8B030D-6E8A-4147-A177-3AD203B41FA5}">
                      <a16:colId xmlns:a16="http://schemas.microsoft.com/office/drawing/2014/main" val="1375379441"/>
                    </a:ext>
                  </a:extLst>
                </a:gridCol>
                <a:gridCol w="491816">
                  <a:extLst>
                    <a:ext uri="{9D8B030D-6E8A-4147-A177-3AD203B41FA5}">
                      <a16:colId xmlns:a16="http://schemas.microsoft.com/office/drawing/2014/main" val="1708953887"/>
                    </a:ext>
                  </a:extLst>
                </a:gridCol>
                <a:gridCol w="395852">
                  <a:extLst>
                    <a:ext uri="{9D8B030D-6E8A-4147-A177-3AD203B41FA5}">
                      <a16:colId xmlns:a16="http://schemas.microsoft.com/office/drawing/2014/main" val="1414646958"/>
                    </a:ext>
                  </a:extLst>
                </a:gridCol>
              </a:tblGrid>
              <a:tr h="47552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2014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2019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2020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2021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2022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2023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 (mln €)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 2023/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370214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Macchinari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1.880,2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2.371,3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2.056,5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2.301,0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2.605,5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2.843,1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+237,6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2868822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Apparecchiature elettriche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1.454,8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1.657,0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1.726,1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2.022,5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2.076,9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2.138,1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736778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Mobili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1.528,7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1.816,7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1.698,6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1.854,0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2.017,7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1.848,6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168573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Calzature e articoli in pelle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1.173,7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1.004,6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1.155,0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1.355,8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1.279,7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1514524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Bevande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1.035,1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1.079,6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21853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in metallo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970,0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1.035,6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+65,6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2808229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Abbigliamento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1.068,7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519246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Gomma e plastica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-137,3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188571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Alimentare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+26,8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739943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della metallurgia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-68,2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9604599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Articoli sportivi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316477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da minerali non met.feri (*)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7040595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chimici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0053756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Gioielli e connessi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2649505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Carta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-97,9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8512196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Autoveicoli, rimorchi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507066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Tessile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215879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Navi, aeromobili,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780789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Legno e sughero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-18,5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733517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Computer, elettronica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8048260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Occhialeria, strum. med. dent.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603761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Trattamento rifiuti e risanamento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745286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agricoltura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6123034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5692996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Attività servizi info/comunicazione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9913868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farmaceutici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178510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Giochi e giocattoli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838261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Coke e raffinazione petrolio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+225,0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2771369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Strumenti musicali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8086440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Tabacco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9109916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Stampa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3935782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TOTALE EXPORT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11.346,5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13.684,5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12.736,3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14.530,3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16.393,6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16.215,6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-178,0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6468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F7AE80D8-995D-416B-920F-8BA632E05F40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0D33F06D-F7E5-4DCA-B60F-3E7E05660FC2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68C53187-5449-46BC-8FC9-FB6EC7EACA80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365" name="Segnaposto numero diapositiva 5">
            <a:extLst>
              <a:ext uri="{FF2B5EF4-FFF2-40B4-BE49-F238E27FC236}">
                <a16:creationId xmlns:a16="http://schemas.microsoft.com/office/drawing/2014/main" id="{B9457F55-3B95-44B8-AF42-CEE70E557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3C21211C-2801-4C34-AD3C-1EAD30105645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13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366" name="CasellaDiTesto 10">
            <a:extLst>
              <a:ext uri="{FF2B5EF4-FFF2-40B4-BE49-F238E27FC236}">
                <a16:creationId xmlns:a16="http://schemas.microsoft.com/office/drawing/2014/main" id="{6A0B7F55-910B-4728-9E3E-9A4D1A544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DESTINAZIONI</a:t>
            </a:r>
            <a:r>
              <a:rPr lang="it-IT" altLang="en-US" sz="2400" b="1">
                <a:latin typeface="Century Gothic" panose="020B0502020202020204" pitchFamily="34" charset="0"/>
              </a:rPr>
              <a:t> dell’export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TREVISO</a:t>
            </a:r>
          </a:p>
        </p:txBody>
      </p:sp>
      <p:pic>
        <p:nvPicPr>
          <p:cNvPr id="15367" name="Picture 2">
            <a:extLst>
              <a:ext uri="{FF2B5EF4-FFF2-40B4-BE49-F238E27FC236}">
                <a16:creationId xmlns:a16="http://schemas.microsoft.com/office/drawing/2014/main" id="{A1DD4FFC-15BE-42BD-9D69-DD9129A59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8" name="CasellaDiTesto 24">
            <a:extLst>
              <a:ext uri="{FF2B5EF4-FFF2-40B4-BE49-F238E27FC236}">
                <a16:creationId xmlns:a16="http://schemas.microsoft.com/office/drawing/2014/main" id="{80E118A1-A472-4F56-BEE2-56CFDEFB3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15369" name="CasellaDiTesto 37">
            <a:extLst>
              <a:ext uri="{FF2B5EF4-FFF2-40B4-BE49-F238E27FC236}">
                <a16:creationId xmlns:a16="http://schemas.microsoft.com/office/drawing/2014/main" id="{7CA97570-EFAF-41A2-B1C0-696A63B05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15" y="1252612"/>
            <a:ext cx="266429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L’export della “Marca Trevigiana”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risulta prevalentemente europeo: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nel 2023, il 62% dell’export trevigiano ha avuto come destinazione i Paesi UE.</a:t>
            </a:r>
            <a:endParaRPr lang="it-IT" altLang="en-US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371" name="CasellaDiTesto 37">
            <a:extLst>
              <a:ext uri="{FF2B5EF4-FFF2-40B4-BE49-F238E27FC236}">
                <a16:creationId xmlns:a16="http://schemas.microsoft.com/office/drawing/2014/main" id="{2CE86D11-6A5C-4E5C-A604-BD73DF915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15" y="3933056"/>
            <a:ext cx="2664297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Cina e Russia si scambiano il posto in classifica (13° e 14°)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400" b="1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TV concorre per un terzo delle esportazioni venete dirette in Romania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; si tratta, in particolare, del TAC (tessile, abbigliamento, calzature/pelle). Nel 2023 flessione dell’8% in questa direttrice.</a:t>
            </a:r>
            <a:endParaRPr lang="it-IT" altLang="en-US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372" name="CasellaDiTesto 18">
            <a:extLst>
              <a:ext uri="{FF2B5EF4-FFF2-40B4-BE49-F238E27FC236}">
                <a16:creationId xmlns:a16="http://schemas.microsoft.com/office/drawing/2014/main" id="{33D4AD22-B73D-464E-8791-B2BB45527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30872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DE61A75B-6DDC-AA27-FF44-3CFB6E3B20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148268"/>
              </p:ext>
            </p:extLst>
          </p:nvPr>
        </p:nvGraphicFramePr>
        <p:xfrm>
          <a:off x="107504" y="1268767"/>
          <a:ext cx="6344968" cy="4896537"/>
        </p:xfrm>
        <a:graphic>
          <a:graphicData uri="http://schemas.openxmlformats.org/drawingml/2006/table">
            <a:tbl>
              <a:tblPr/>
              <a:tblGrid>
                <a:gridCol w="335910">
                  <a:extLst>
                    <a:ext uri="{9D8B030D-6E8A-4147-A177-3AD203B41FA5}">
                      <a16:colId xmlns:a16="http://schemas.microsoft.com/office/drawing/2014/main" val="1563568006"/>
                    </a:ext>
                  </a:extLst>
                </a:gridCol>
                <a:gridCol w="1171379">
                  <a:extLst>
                    <a:ext uri="{9D8B030D-6E8A-4147-A177-3AD203B41FA5}">
                      <a16:colId xmlns:a16="http://schemas.microsoft.com/office/drawing/2014/main" val="2168867991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2937258007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3330840754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512049389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011142927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2320091067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943036678"/>
                    </a:ext>
                  </a:extLst>
                </a:gridCol>
                <a:gridCol w="597173">
                  <a:extLst>
                    <a:ext uri="{9D8B030D-6E8A-4147-A177-3AD203B41FA5}">
                      <a16:colId xmlns:a16="http://schemas.microsoft.com/office/drawing/2014/main" val="3071448061"/>
                    </a:ext>
                  </a:extLst>
                </a:gridCol>
                <a:gridCol w="631626">
                  <a:extLst>
                    <a:ext uri="{9D8B030D-6E8A-4147-A177-3AD203B41FA5}">
                      <a16:colId xmlns:a16="http://schemas.microsoft.com/office/drawing/2014/main" val="3882760713"/>
                    </a:ext>
                  </a:extLst>
                </a:gridCol>
                <a:gridCol w="370362">
                  <a:extLst>
                    <a:ext uri="{9D8B030D-6E8A-4147-A177-3AD203B41FA5}">
                      <a16:colId xmlns:a16="http://schemas.microsoft.com/office/drawing/2014/main" val="829673844"/>
                    </a:ext>
                  </a:extLst>
                </a:gridCol>
              </a:tblGrid>
              <a:tr h="46633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Rank 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TREVISO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2014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2020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2021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2023/</a:t>
                      </a:r>
                    </a:p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207076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1.668,3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1.765,5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1.823,2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2.053,9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2.383,6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2.317,3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-66,2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4918146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Francia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1.260,5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1.499,5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1.400,4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1.623,4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1.912,1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1.956,4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+44,3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0816233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Stati Uniti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596,0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1.002,6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993,4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1.166,6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1.360,0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1.283,1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-76,9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7588910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Spagna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501,9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800,1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90178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Regno Unito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727,6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963,5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1.016,0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837,9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-80,9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7916694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540,1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482,7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-60,7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303546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Polonia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272,8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506,6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654,7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53266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Austria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378,1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425,7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424,5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455,3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522,7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495,2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-27,5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430064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Belgio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274,0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306,2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339,7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417,8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424,7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1722774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Svizzera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357,2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339,5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6709401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Paesi Bassi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272,5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363,4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354,6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390,5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375,4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-15,1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1546141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Repubblica ceca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215,6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218,2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229,9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-19,2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0829188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Cina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262,7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299,1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245,9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759110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Russia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371,6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272,2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319,3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255,2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245,3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790214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Svezia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179,0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226,5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233,8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9131372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Turchia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145,9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117,3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183,8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0770982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Ungheria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173,2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154,4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235,5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3248259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Grecia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142,8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194,5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221,8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+27,3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+14,0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83551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Croazia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117,1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159,9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+14,2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2636834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Slovenia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123,4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229,5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-17,2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8101780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TREVISO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11.346,5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13.684,5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12.736,3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14.530,3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16.393,6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16.215,6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-178,0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15956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712749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UE-27 (post Brexit)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6.652,4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8.139,4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7.618,3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8.819,9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10.109,4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10.009,6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-99,8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5466663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Extra Ue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4.694,2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5.545,1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5.118,0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5.710,5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6.284,2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6.206,0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-78,1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375978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 cui BRICS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800,6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890,4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752,7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794,0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768,6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-25,4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4716792"/>
                  </a:ext>
                </a:extLst>
              </a:tr>
            </a:tbl>
          </a:graphicData>
        </a:graphic>
      </p:graphicFrame>
      <p:sp>
        <p:nvSpPr>
          <p:cNvPr id="4" name="CasellaDiTesto 37">
            <a:extLst>
              <a:ext uri="{FF2B5EF4-FFF2-40B4-BE49-F238E27FC236}">
                <a16:creationId xmlns:a16="http://schemas.microsoft.com/office/drawing/2014/main" id="{6D56EA2E-9ADF-FCF6-83FC-8F15AF198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3856" y="2636912"/>
            <a:ext cx="259228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Calo per il primo mercato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(-3%) in Germania e piccola risalita in Francia (+2%). La destinazione </a:t>
            </a: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USA scende del 6%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56AFF988-07A8-440A-B102-AE2CC56B1983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DA5A4D3-F931-4252-8CBB-97B3AC312FB5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8CAAD51E-B008-4C2C-AF7A-A71CBAA49C97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389" name="Segnaposto numero diapositiva 5">
            <a:extLst>
              <a:ext uri="{FF2B5EF4-FFF2-40B4-BE49-F238E27FC236}">
                <a16:creationId xmlns:a16="http://schemas.microsoft.com/office/drawing/2014/main" id="{DF27B018-6350-4478-932A-F264E50A3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008CFC99-0FC1-438C-8F43-041DF2BC6D98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14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390" name="CasellaDiTesto 10">
            <a:extLst>
              <a:ext uri="{FF2B5EF4-FFF2-40B4-BE49-F238E27FC236}">
                <a16:creationId xmlns:a16="http://schemas.microsoft.com/office/drawing/2014/main" id="{72998CA2-6AD4-46EE-BCC7-0A5C6D3F7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VERONA</a:t>
            </a:r>
            <a:r>
              <a:rPr lang="it-IT" altLang="en-US" sz="2400" b="1">
                <a:latin typeface="Century Gothic" panose="020B0502020202020204" pitchFamily="34" charset="0"/>
              </a:rPr>
              <a:t>: i settori</a:t>
            </a:r>
          </a:p>
        </p:txBody>
      </p:sp>
      <p:pic>
        <p:nvPicPr>
          <p:cNvPr id="16391" name="Picture 2">
            <a:extLst>
              <a:ext uri="{FF2B5EF4-FFF2-40B4-BE49-F238E27FC236}">
                <a16:creationId xmlns:a16="http://schemas.microsoft.com/office/drawing/2014/main" id="{239028DB-73F9-43E7-ACCC-43263D413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2" name="CasellaDiTesto 24">
            <a:extLst>
              <a:ext uri="{FF2B5EF4-FFF2-40B4-BE49-F238E27FC236}">
                <a16:creationId xmlns:a16="http://schemas.microsoft.com/office/drawing/2014/main" id="{3442755F-AB41-42FA-82B6-E8CAEC758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16393" name="CasellaDiTesto 37">
            <a:extLst>
              <a:ext uri="{FF2B5EF4-FFF2-40B4-BE49-F238E27FC236}">
                <a16:creationId xmlns:a16="http://schemas.microsoft.com/office/drawing/2014/main" id="{F68A88E4-F7DF-42B4-BAA8-E460E4EBB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8" y="1196752"/>
            <a:ext cx="263207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VR risulta 3° nella classifica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dei maggiori esportatori veneti con 15,4 miliardi di euro di valore (19% dell’export del Veneto). </a:t>
            </a:r>
            <a:endParaRPr lang="it-IT" altLang="en-US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394" name="CasellaDiTesto 37">
            <a:extLst>
              <a:ext uri="{FF2B5EF4-FFF2-40B4-BE49-F238E27FC236}">
                <a16:creationId xmlns:a16="http://schemas.microsoft.com/office/drawing/2014/main" id="{900A6A45-DE3E-4CD6-B662-8EFC834C5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9" y="2420888"/>
            <a:ext cx="252028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2023: crescita dello 0,5%, in leggera controtendenza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rispetto al -0,3% veneto.</a:t>
            </a:r>
          </a:p>
        </p:txBody>
      </p:sp>
      <p:sp>
        <p:nvSpPr>
          <p:cNvPr id="16395" name="CasellaDiTesto 37">
            <a:extLst>
              <a:ext uri="{FF2B5EF4-FFF2-40B4-BE49-F238E27FC236}">
                <a16:creationId xmlns:a16="http://schemas.microsoft.com/office/drawing/2014/main" id="{AB568EBB-7918-4A36-826D-59600966A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8" y="3284984"/>
            <a:ext cx="2632075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Primi 10 prodotti esportati: </a:t>
            </a:r>
            <a:r>
              <a:rPr lang="it-IT" altLang="it-IT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nel 2023 si notano crescite sostenute per Macchinari (+7%), Alimentare (+10%), Prodotti agricoli (+14%) e Autoveicoli (+16%).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Nei Macchinari Verona ha una forte specializzazione in forni, bruciatori, termosifoni, caldaie ecc.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Tra le altre specializzazioni dell’export veronese</a:t>
            </a:r>
            <a:r>
              <a:rPr lang="it-IT" altLang="it-IT" sz="14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: </a:t>
            </a: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Bevande</a:t>
            </a: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 (-2%) e </a:t>
            </a: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distretto marmo-granito</a:t>
            </a: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 (-10%) della Valpolicella.</a:t>
            </a:r>
            <a:endParaRPr lang="it-IT" altLang="en-US" sz="14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417559F-F6BF-42B9-AB3B-BDF005E2F3C4}"/>
              </a:ext>
            </a:extLst>
          </p:cNvPr>
          <p:cNvSpPr txBox="1"/>
          <p:nvPr/>
        </p:nvSpPr>
        <p:spPr>
          <a:xfrm>
            <a:off x="323850" y="6562725"/>
            <a:ext cx="6008688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latin typeface="Century Gothic" panose="020B0502020202020204" pitchFamily="34" charset="0"/>
                <a:cs typeface="+mn-cs"/>
              </a:rPr>
              <a:t>(*) </a:t>
            </a:r>
            <a:r>
              <a:rPr lang="it-IT" sz="900" i="1" dirty="0">
                <a:latin typeface="Century Gothic" panose="020B0502020202020204" pitchFamily="34" charset="0"/>
                <a:cs typeface="Arial" charset="0"/>
              </a:rPr>
              <a:t>Vetro, refrattari, materiali da costruzione e in terracotta, porcellana e ceramica, cemento ecc.</a:t>
            </a:r>
            <a:endParaRPr lang="it-IT" sz="900" i="1" dirty="0"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16397" name="CasellaDiTesto 19">
            <a:extLst>
              <a:ext uri="{FF2B5EF4-FFF2-40B4-BE49-F238E27FC236}">
                <a16:creationId xmlns:a16="http://schemas.microsoft.com/office/drawing/2014/main" id="{B45A83B3-A018-4AB5-96E7-A2B1CC0A9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30872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B3731406-EC01-BEA3-CE9E-77714041BC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332842"/>
              </p:ext>
            </p:extLst>
          </p:nvPr>
        </p:nvGraphicFramePr>
        <p:xfrm>
          <a:off x="107504" y="1196752"/>
          <a:ext cx="6336705" cy="5112559"/>
        </p:xfrm>
        <a:graphic>
          <a:graphicData uri="http://schemas.openxmlformats.org/drawingml/2006/table">
            <a:tbl>
              <a:tblPr/>
              <a:tblGrid>
                <a:gridCol w="1574202">
                  <a:extLst>
                    <a:ext uri="{9D8B030D-6E8A-4147-A177-3AD203B41FA5}">
                      <a16:colId xmlns:a16="http://schemas.microsoft.com/office/drawing/2014/main" val="3965325876"/>
                    </a:ext>
                  </a:extLst>
                </a:gridCol>
                <a:gridCol w="515529">
                  <a:extLst>
                    <a:ext uri="{9D8B030D-6E8A-4147-A177-3AD203B41FA5}">
                      <a16:colId xmlns:a16="http://schemas.microsoft.com/office/drawing/2014/main" val="2751536923"/>
                    </a:ext>
                  </a:extLst>
                </a:gridCol>
                <a:gridCol w="515529">
                  <a:extLst>
                    <a:ext uri="{9D8B030D-6E8A-4147-A177-3AD203B41FA5}">
                      <a16:colId xmlns:a16="http://schemas.microsoft.com/office/drawing/2014/main" val="34662366"/>
                    </a:ext>
                  </a:extLst>
                </a:gridCol>
                <a:gridCol w="515529">
                  <a:extLst>
                    <a:ext uri="{9D8B030D-6E8A-4147-A177-3AD203B41FA5}">
                      <a16:colId xmlns:a16="http://schemas.microsoft.com/office/drawing/2014/main" val="3766294032"/>
                    </a:ext>
                  </a:extLst>
                </a:gridCol>
                <a:gridCol w="515529">
                  <a:extLst>
                    <a:ext uri="{9D8B030D-6E8A-4147-A177-3AD203B41FA5}">
                      <a16:colId xmlns:a16="http://schemas.microsoft.com/office/drawing/2014/main" val="3932528509"/>
                    </a:ext>
                  </a:extLst>
                </a:gridCol>
                <a:gridCol w="589176">
                  <a:extLst>
                    <a:ext uri="{9D8B030D-6E8A-4147-A177-3AD203B41FA5}">
                      <a16:colId xmlns:a16="http://schemas.microsoft.com/office/drawing/2014/main" val="2715011772"/>
                    </a:ext>
                  </a:extLst>
                </a:gridCol>
                <a:gridCol w="589176">
                  <a:extLst>
                    <a:ext uri="{9D8B030D-6E8A-4147-A177-3AD203B41FA5}">
                      <a16:colId xmlns:a16="http://schemas.microsoft.com/office/drawing/2014/main" val="1294612518"/>
                    </a:ext>
                  </a:extLst>
                </a:gridCol>
                <a:gridCol w="613723">
                  <a:extLst>
                    <a:ext uri="{9D8B030D-6E8A-4147-A177-3AD203B41FA5}">
                      <a16:colId xmlns:a16="http://schemas.microsoft.com/office/drawing/2014/main" val="1395530576"/>
                    </a:ext>
                  </a:extLst>
                </a:gridCol>
                <a:gridCol w="503254">
                  <a:extLst>
                    <a:ext uri="{9D8B030D-6E8A-4147-A177-3AD203B41FA5}">
                      <a16:colId xmlns:a16="http://schemas.microsoft.com/office/drawing/2014/main" val="452065756"/>
                    </a:ext>
                  </a:extLst>
                </a:gridCol>
                <a:gridCol w="405058">
                  <a:extLst>
                    <a:ext uri="{9D8B030D-6E8A-4147-A177-3AD203B41FA5}">
                      <a16:colId xmlns:a16="http://schemas.microsoft.com/office/drawing/2014/main" val="201426909"/>
                    </a:ext>
                  </a:extLst>
                </a:gridCol>
              </a:tblGrid>
              <a:tr h="4823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2014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2019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2020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2021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2022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2023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 (mln €)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 2023/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993145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Macchinari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1.890,0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2.304,8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2.085,9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2.413,4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2.686,6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2.879,6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+193,0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580511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Alimentare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1.094,4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1.746,3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1.870,3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2.000,6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2.208,9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2.424,4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+215,5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578401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Abbigliamento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1.091,1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1.301,9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1.475,7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1.421,4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7045086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Bevande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1.066,8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1.064,8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1.140,0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1.215,2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1.191,7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838254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della metallurgia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1.153,1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-215,9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4299880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Apparecchiature elettriche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300738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da minerali non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met.feri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(*)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57583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agricoltura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486052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Calzature e articoli in pelle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1840457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Autoveicoli, rimorchi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4806451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farmaceutici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+117,3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642741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in metallo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-18,5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553744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chimici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4161905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Navi, aeromobili,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6592391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Carta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8694270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Tessile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452431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Gomma e plastica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209219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Computer, elettronica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94367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Occhialeria, strum. med. dent.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+17,1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2562736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Mobili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972737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Trattamento rifiuti e risanamento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9520648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Attività servizi info/comunicazione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-56,9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0704370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15228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Legno e sughero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7849367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Coke e raffinazione petrolio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6982525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Articoli sportivi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785929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Gioielli e connessi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746157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Giochi e giocattoli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134389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Tabacco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6767251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Stampa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6950085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Strumenti musicali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856237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TOTALE EXPORT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9.610,4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11.797,5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11.439,6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13.468,8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15.283,7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15.355,8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+72,1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62125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37EFCE8B-1F69-480A-BEC5-92363208D322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C62996F-A9AA-4CE7-9F34-6FB6A4CA9CF5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6498B9E0-1F94-4A53-BD82-6EAF04A0623C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7413" name="Segnaposto numero diapositiva 5">
            <a:extLst>
              <a:ext uri="{FF2B5EF4-FFF2-40B4-BE49-F238E27FC236}">
                <a16:creationId xmlns:a16="http://schemas.microsoft.com/office/drawing/2014/main" id="{6F31ACD5-02C5-41ED-AD98-AD789511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F5507874-18C9-44E0-BA60-C16F6153FAFA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15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414" name="CasellaDiTesto 10">
            <a:extLst>
              <a:ext uri="{FF2B5EF4-FFF2-40B4-BE49-F238E27FC236}">
                <a16:creationId xmlns:a16="http://schemas.microsoft.com/office/drawing/2014/main" id="{29CFF297-1A77-4E02-8705-B18EE333C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DESTINAZIONI</a:t>
            </a:r>
            <a:r>
              <a:rPr lang="it-IT" altLang="en-US" sz="2400" b="1">
                <a:latin typeface="Century Gothic" panose="020B0502020202020204" pitchFamily="34" charset="0"/>
              </a:rPr>
              <a:t> dell’export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VERONA</a:t>
            </a:r>
          </a:p>
        </p:txBody>
      </p:sp>
      <p:pic>
        <p:nvPicPr>
          <p:cNvPr id="17415" name="Picture 2">
            <a:extLst>
              <a:ext uri="{FF2B5EF4-FFF2-40B4-BE49-F238E27FC236}">
                <a16:creationId xmlns:a16="http://schemas.microsoft.com/office/drawing/2014/main" id="{FA9CE867-1C59-46F6-AA9B-21A801367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6" name="CasellaDiTesto 24">
            <a:extLst>
              <a:ext uri="{FF2B5EF4-FFF2-40B4-BE49-F238E27FC236}">
                <a16:creationId xmlns:a16="http://schemas.microsoft.com/office/drawing/2014/main" id="{2297151A-4C41-4780-B237-711BBE522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17417" name="CasellaDiTesto 37">
            <a:extLst>
              <a:ext uri="{FF2B5EF4-FFF2-40B4-BE49-F238E27FC236}">
                <a16:creationId xmlns:a16="http://schemas.microsoft.com/office/drawing/2014/main" id="{ECDA3FBD-BD34-4EB7-96A0-BC46210D2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191" y="1329730"/>
            <a:ext cx="262731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Quasi 1/5 dell’export veronese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(18%)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ha come destinazione la Germania: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la direttrice Verona-Monaco di Baviera cresce nel 2023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(+2% sul 2022).</a:t>
            </a:r>
            <a:r>
              <a:rPr lang="it-IT" altLang="it-IT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en-US" sz="1400" b="1" i="1" dirty="0">
              <a:solidFill>
                <a:srgbClr val="00990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Prosegue la flessione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(-13%) dell’export veronese in Svizzera </a:t>
            </a: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che rimane comunque sensibilmente più elevato rispetto al 2019.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en-US" sz="1400" b="1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Crescite rilevanti in Belgio (+16%), in Croazia (+26%) e in Turchia (+37%)</a:t>
            </a:r>
            <a:r>
              <a:rPr lang="it-IT" altLang="en-US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17418" name="CasellaDiTesto 37">
            <a:extLst>
              <a:ext uri="{FF2B5EF4-FFF2-40B4-BE49-F238E27FC236}">
                <a16:creationId xmlns:a16="http://schemas.microsoft.com/office/drawing/2014/main" id="{30C1C6C4-59C1-47AA-8CF2-42FED0C5C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7" y="5013176"/>
            <a:ext cx="26273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Nei top 20 anche Malta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 che per il Veneto rappresenta appena la 47esima destinazione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(qui oltre il 70% dell’export è agroalimentare).</a:t>
            </a:r>
          </a:p>
        </p:txBody>
      </p:sp>
      <p:sp>
        <p:nvSpPr>
          <p:cNvPr id="17419" name="CasellaDiTesto 18">
            <a:extLst>
              <a:ext uri="{FF2B5EF4-FFF2-40B4-BE49-F238E27FC236}">
                <a16:creationId xmlns:a16="http://schemas.microsoft.com/office/drawing/2014/main" id="{2CCA7D2B-DDBA-4AD4-B5BF-35E44A7B5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30872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005F1BE7-7216-548E-A411-A9CA7089DC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049935"/>
              </p:ext>
            </p:extLst>
          </p:nvPr>
        </p:nvGraphicFramePr>
        <p:xfrm>
          <a:off x="107504" y="1340768"/>
          <a:ext cx="6344968" cy="4824529"/>
        </p:xfrm>
        <a:graphic>
          <a:graphicData uri="http://schemas.openxmlformats.org/drawingml/2006/table">
            <a:tbl>
              <a:tblPr/>
              <a:tblGrid>
                <a:gridCol w="335910">
                  <a:extLst>
                    <a:ext uri="{9D8B030D-6E8A-4147-A177-3AD203B41FA5}">
                      <a16:colId xmlns:a16="http://schemas.microsoft.com/office/drawing/2014/main" val="3417365853"/>
                    </a:ext>
                  </a:extLst>
                </a:gridCol>
                <a:gridCol w="1171379">
                  <a:extLst>
                    <a:ext uri="{9D8B030D-6E8A-4147-A177-3AD203B41FA5}">
                      <a16:colId xmlns:a16="http://schemas.microsoft.com/office/drawing/2014/main" val="3064295935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3284326712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4115852037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2699787660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2555891204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4080868917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589346117"/>
                    </a:ext>
                  </a:extLst>
                </a:gridCol>
                <a:gridCol w="597173">
                  <a:extLst>
                    <a:ext uri="{9D8B030D-6E8A-4147-A177-3AD203B41FA5}">
                      <a16:colId xmlns:a16="http://schemas.microsoft.com/office/drawing/2014/main" val="2488921652"/>
                    </a:ext>
                  </a:extLst>
                </a:gridCol>
                <a:gridCol w="631626">
                  <a:extLst>
                    <a:ext uri="{9D8B030D-6E8A-4147-A177-3AD203B41FA5}">
                      <a16:colId xmlns:a16="http://schemas.microsoft.com/office/drawing/2014/main" val="2977237810"/>
                    </a:ext>
                  </a:extLst>
                </a:gridCol>
                <a:gridCol w="370362">
                  <a:extLst>
                    <a:ext uri="{9D8B030D-6E8A-4147-A177-3AD203B41FA5}">
                      <a16:colId xmlns:a16="http://schemas.microsoft.com/office/drawing/2014/main" val="3560076019"/>
                    </a:ext>
                  </a:extLst>
                </a:gridCol>
              </a:tblGrid>
              <a:tr h="4594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Rank 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VERONA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2014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2020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2021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2023/</a:t>
                      </a:r>
                    </a:p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505428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1.594,2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1.978,3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2.066,6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2.480,3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2.775,9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2.834,0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+58,0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8407719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Francia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812,3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1.145,5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1.072,6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1.330,0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1.476,2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1.457,1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-19,1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274797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Spagna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425,6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565,9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716,8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832,2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+39,5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375801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Stati Uniti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527,2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651,8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799,7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-65,0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2481354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Regno Unito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545,5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607,7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676,3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687,7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3018182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Belgio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236,6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366,2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461,0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560,5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647,8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+87,3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6308950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Svizzera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304,3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-95,6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889746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Polonia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223,8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300,2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487,8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630,8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-20,9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830998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Austria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346,4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438,5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603,4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593,9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2421968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Paesi Bassi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232,8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263,2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401,5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-32,6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28590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Croazia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206,9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221,8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246,4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+75,7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+25,7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257996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216,3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206,7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177,3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212,9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269,3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279,3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7091833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Repubblica ceca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154,4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207,0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195,3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233,4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249,6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268,3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+18,7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052631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Turchia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115,0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106,1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139,6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173,1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236,3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+63,2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+36,5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877836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Russia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334,4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273,3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226,8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231,8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232,5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-18,9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9517687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Svezia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141,6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182,9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166,2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218,3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212,8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3420409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Grecia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113,5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133,3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119,5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159,2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184,3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+18,3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3867736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Portogallo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107,7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167,4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187,7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351601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Canada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150,9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183,2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187,6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-26,6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3078069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Malta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140,1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169,7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+11,9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2878365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VERONA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9.610,4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11.797,5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11.439,6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13.468,8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15.283,7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15.355,8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+72,1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+0,5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832045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41534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UE-27 (post Brexit)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5.507,2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7.120,5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6.927,2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8.591,4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9.921,4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10.113,6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+192,2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122583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Extra Ue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4.103,3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4.677,1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4.512,3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4.877,4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5.362,3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5.242,2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-120,1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95798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 cui BRICS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735,1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682,2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566,3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656,3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-53,7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5988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91FBBB6E-80BF-4C2D-8421-4469B80395F4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51B90E23-6453-4830-B7AB-267C3C071ED2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6AD7F143-1719-4D3B-9766-4F808D3F88FE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8437" name="Segnaposto numero diapositiva 5">
            <a:extLst>
              <a:ext uri="{FF2B5EF4-FFF2-40B4-BE49-F238E27FC236}">
                <a16:creationId xmlns:a16="http://schemas.microsoft.com/office/drawing/2014/main" id="{82D796F3-F084-446D-8146-FCEE09760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D11CCB23-3D7F-46D2-8E29-A9B3BFECC1D9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16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438" name="CasellaDiTesto 10">
            <a:extLst>
              <a:ext uri="{FF2B5EF4-FFF2-40B4-BE49-F238E27FC236}">
                <a16:creationId xmlns:a16="http://schemas.microsoft.com/office/drawing/2014/main" id="{60630CAC-D801-4D93-9824-00AD363D9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65175"/>
            <a:ext cx="8640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PADOVA</a:t>
            </a:r>
            <a:r>
              <a:rPr lang="it-IT" altLang="en-US" sz="2400" b="1">
                <a:latin typeface="Century Gothic" panose="020B0502020202020204" pitchFamily="34" charset="0"/>
              </a:rPr>
              <a:t>: i settori</a:t>
            </a:r>
          </a:p>
        </p:txBody>
      </p:sp>
      <p:pic>
        <p:nvPicPr>
          <p:cNvPr id="18439" name="Picture 2">
            <a:extLst>
              <a:ext uri="{FF2B5EF4-FFF2-40B4-BE49-F238E27FC236}">
                <a16:creationId xmlns:a16="http://schemas.microsoft.com/office/drawing/2014/main" id="{A5AA5DB8-F07B-446D-BBE2-6A2CCE9A0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40" name="CasellaDiTesto 24">
            <a:extLst>
              <a:ext uri="{FF2B5EF4-FFF2-40B4-BE49-F238E27FC236}">
                <a16:creationId xmlns:a16="http://schemas.microsoft.com/office/drawing/2014/main" id="{711C9757-B727-4E3E-8492-DB1A60A99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18441" name="CasellaDiTesto 37">
            <a:extLst>
              <a:ext uri="{FF2B5EF4-FFF2-40B4-BE49-F238E27FC236}">
                <a16:creationId xmlns:a16="http://schemas.microsoft.com/office/drawing/2014/main" id="{402CD8FD-72E3-4AB1-9F5A-A17C5B03F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8" y="1196975"/>
            <a:ext cx="2664867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Nonostante l’export patavino pesi per meno del 60% di quello berico,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sul fronte dei Macchinari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Padova “tiene testa” a Vicenza con l’export che sfiora i 4,3 miliardi di euro.</a:t>
            </a:r>
            <a:endParaRPr lang="it-IT" altLang="en-US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442" name="CasellaDiTesto 37">
            <a:extLst>
              <a:ext uri="{FF2B5EF4-FFF2-40B4-BE49-F238E27FC236}">
                <a16:creationId xmlns:a16="http://schemas.microsoft.com/office/drawing/2014/main" id="{469CD4A0-8A15-4B86-8215-B88031777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7" y="2852936"/>
            <a:ext cx="266486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+4% per l’export di Padova nel 2023</a:t>
            </a:r>
            <a:r>
              <a:rPr lang="it-IT" altLang="it-IT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, </a:t>
            </a:r>
            <a:r>
              <a:rPr lang="it-IT" altLang="it-IT" sz="14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un saggio di crescita interessante rispetto al -0,3% del Veneto.</a:t>
            </a:r>
            <a:endParaRPr lang="it-IT" altLang="en-US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443" name="CasellaDiTesto 37">
            <a:extLst>
              <a:ext uri="{FF2B5EF4-FFF2-40B4-BE49-F238E27FC236}">
                <a16:creationId xmlns:a16="http://schemas.microsoft.com/office/drawing/2014/main" id="{F73FBACB-5F96-4DDE-B3A9-901AF77C2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8" y="3775223"/>
            <a:ext cx="2699792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Segno più per i primi 5 prodotti: Macchinari (+7%), Occhialeria (+4%), Apparecchiature elettriche (+14%), Prodotti in metallo (+2%) e addirittura +30% per l’Abbigliamento.</a:t>
            </a:r>
            <a:endParaRPr lang="it-IT" altLang="it-IT" sz="1400" b="1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4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Segni meno per Metallurgia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(-15%), Gomma/plastica  e prodotti Chimici (-7%)</a:t>
            </a: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D5BC730A-2AEF-458D-87B1-FF5592AEE6B6}"/>
              </a:ext>
            </a:extLst>
          </p:cNvPr>
          <p:cNvSpPr txBox="1"/>
          <p:nvPr/>
        </p:nvSpPr>
        <p:spPr>
          <a:xfrm>
            <a:off x="323850" y="6629400"/>
            <a:ext cx="6008688" cy="228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latin typeface="Century Gothic" panose="020B0502020202020204" pitchFamily="34" charset="0"/>
                <a:cs typeface="+mn-cs"/>
              </a:rPr>
              <a:t>(*) </a:t>
            </a:r>
            <a:r>
              <a:rPr lang="it-IT" sz="900" i="1" dirty="0">
                <a:latin typeface="Century Gothic" panose="020B0502020202020204" pitchFamily="34" charset="0"/>
                <a:cs typeface="Arial" charset="0"/>
              </a:rPr>
              <a:t>Vetro, refrattari, materiali da costruzione e in terracotta, porcellana e ceramica, cemento ecc.</a:t>
            </a:r>
            <a:endParaRPr lang="it-IT" sz="900" i="1" dirty="0"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18445" name="CasellaDiTesto 20">
            <a:extLst>
              <a:ext uri="{FF2B5EF4-FFF2-40B4-BE49-F238E27FC236}">
                <a16:creationId xmlns:a16="http://schemas.microsoft.com/office/drawing/2014/main" id="{2D9F88FC-3E4F-4F15-9EDA-1C92EBA20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30872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DBA06F8D-C2B4-EEB4-87EA-3A0691727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819570"/>
              </p:ext>
            </p:extLst>
          </p:nvPr>
        </p:nvGraphicFramePr>
        <p:xfrm>
          <a:off x="107504" y="1196752"/>
          <a:ext cx="6264697" cy="5040550"/>
        </p:xfrm>
        <a:graphic>
          <a:graphicData uri="http://schemas.openxmlformats.org/drawingml/2006/table">
            <a:tbl>
              <a:tblPr/>
              <a:tblGrid>
                <a:gridCol w="1556313">
                  <a:extLst>
                    <a:ext uri="{9D8B030D-6E8A-4147-A177-3AD203B41FA5}">
                      <a16:colId xmlns:a16="http://schemas.microsoft.com/office/drawing/2014/main" val="3545972890"/>
                    </a:ext>
                  </a:extLst>
                </a:gridCol>
                <a:gridCol w="509671">
                  <a:extLst>
                    <a:ext uri="{9D8B030D-6E8A-4147-A177-3AD203B41FA5}">
                      <a16:colId xmlns:a16="http://schemas.microsoft.com/office/drawing/2014/main" val="3943661687"/>
                    </a:ext>
                  </a:extLst>
                </a:gridCol>
                <a:gridCol w="509671">
                  <a:extLst>
                    <a:ext uri="{9D8B030D-6E8A-4147-A177-3AD203B41FA5}">
                      <a16:colId xmlns:a16="http://schemas.microsoft.com/office/drawing/2014/main" val="1618417586"/>
                    </a:ext>
                  </a:extLst>
                </a:gridCol>
                <a:gridCol w="509671">
                  <a:extLst>
                    <a:ext uri="{9D8B030D-6E8A-4147-A177-3AD203B41FA5}">
                      <a16:colId xmlns:a16="http://schemas.microsoft.com/office/drawing/2014/main" val="2656525550"/>
                    </a:ext>
                  </a:extLst>
                </a:gridCol>
                <a:gridCol w="509671">
                  <a:extLst>
                    <a:ext uri="{9D8B030D-6E8A-4147-A177-3AD203B41FA5}">
                      <a16:colId xmlns:a16="http://schemas.microsoft.com/office/drawing/2014/main" val="1049200531"/>
                    </a:ext>
                  </a:extLst>
                </a:gridCol>
                <a:gridCol w="582480">
                  <a:extLst>
                    <a:ext uri="{9D8B030D-6E8A-4147-A177-3AD203B41FA5}">
                      <a16:colId xmlns:a16="http://schemas.microsoft.com/office/drawing/2014/main" val="1900706968"/>
                    </a:ext>
                  </a:extLst>
                </a:gridCol>
                <a:gridCol w="582480">
                  <a:extLst>
                    <a:ext uri="{9D8B030D-6E8A-4147-A177-3AD203B41FA5}">
                      <a16:colId xmlns:a16="http://schemas.microsoft.com/office/drawing/2014/main" val="1287041436"/>
                    </a:ext>
                  </a:extLst>
                </a:gridCol>
                <a:gridCol w="606749">
                  <a:extLst>
                    <a:ext uri="{9D8B030D-6E8A-4147-A177-3AD203B41FA5}">
                      <a16:colId xmlns:a16="http://schemas.microsoft.com/office/drawing/2014/main" val="4158437414"/>
                    </a:ext>
                  </a:extLst>
                </a:gridCol>
                <a:gridCol w="497536">
                  <a:extLst>
                    <a:ext uri="{9D8B030D-6E8A-4147-A177-3AD203B41FA5}">
                      <a16:colId xmlns:a16="http://schemas.microsoft.com/office/drawing/2014/main" val="226776457"/>
                    </a:ext>
                  </a:extLst>
                </a:gridCol>
                <a:gridCol w="400455">
                  <a:extLst>
                    <a:ext uri="{9D8B030D-6E8A-4147-A177-3AD203B41FA5}">
                      <a16:colId xmlns:a16="http://schemas.microsoft.com/office/drawing/2014/main" val="2185456748"/>
                    </a:ext>
                  </a:extLst>
                </a:gridCol>
              </a:tblGrid>
              <a:tr h="47552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2014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2019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2020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2021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2022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2023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 (mln €)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 2023/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92469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Macchinari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2.754,6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3.283,2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2.942,0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3.416,3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3.977,6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4.271,7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+294,1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079178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Occhialeria,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strum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med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dent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1.054,8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1.092,0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+37,2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984734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Apparecchiature elettriche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+105,1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606039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in metallo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0859888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Abbigliamento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+166,5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998616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della metallurgia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035239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Gomma e plastica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717,1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-47,6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849763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chimici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-36,7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9686519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Computer, elettronica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125413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Alimentare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814276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Calzature e articoli in pelle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808203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Mobili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8042329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da minerali non met.feri (*)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45267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Autoveicoli, rimorchi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0033548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Carta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-59,8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0948354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agricoltura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534704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Bevande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399160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Tessile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-17,6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780768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farmaceutici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+25,7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4070350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4271053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Gioielli e connessi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0054036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Navi, aeromobili,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06657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Attività servizi info/comunicazione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637119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Legno e sughero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73418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Trattamento rifiuti e risanamento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6714644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Articoli sportivi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7278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Stampa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9332186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Giochi e giocattoli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0517392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Coke e raffinazione petrolio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567372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Strumenti musicali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7700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Tabacco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931383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TOTALE EXPORT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8.505,7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10.442,0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9.285,9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11.207,7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12.978,8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13.505,6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+526,8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6533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314028C1-14E5-43AC-BF47-C0FF0680191F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C2B3A10-C5EC-47D3-9CFB-CD262D8CE2C2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78D650D-1C4D-4F23-8660-52E8634A8123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9461" name="Segnaposto numero diapositiva 5">
            <a:extLst>
              <a:ext uri="{FF2B5EF4-FFF2-40B4-BE49-F238E27FC236}">
                <a16:creationId xmlns:a16="http://schemas.microsoft.com/office/drawing/2014/main" id="{2EF25AA5-6167-42C2-8B5B-554C78244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1D9FB424-D0F1-4EB7-9CD3-5694925C57E6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17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462" name="CasellaDiTesto 10">
            <a:extLst>
              <a:ext uri="{FF2B5EF4-FFF2-40B4-BE49-F238E27FC236}">
                <a16:creationId xmlns:a16="http://schemas.microsoft.com/office/drawing/2014/main" id="{43786B68-7181-4897-B1A5-D77816C66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DESTINAZIONI</a:t>
            </a:r>
            <a:r>
              <a:rPr lang="it-IT" altLang="en-US" sz="2400" b="1">
                <a:latin typeface="Century Gothic" panose="020B0502020202020204" pitchFamily="34" charset="0"/>
              </a:rPr>
              <a:t> dell’export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PADOVA</a:t>
            </a:r>
          </a:p>
        </p:txBody>
      </p:sp>
      <p:pic>
        <p:nvPicPr>
          <p:cNvPr id="19463" name="Picture 2">
            <a:extLst>
              <a:ext uri="{FF2B5EF4-FFF2-40B4-BE49-F238E27FC236}">
                <a16:creationId xmlns:a16="http://schemas.microsoft.com/office/drawing/2014/main" id="{C00636A7-D6E1-42B9-BB61-13FB1BA3D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4" name="CasellaDiTesto 24">
            <a:extLst>
              <a:ext uri="{FF2B5EF4-FFF2-40B4-BE49-F238E27FC236}">
                <a16:creationId xmlns:a16="http://schemas.microsoft.com/office/drawing/2014/main" id="{CC1AB59E-6D51-43AB-AF73-F7A9D8ECB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19465" name="CasellaDiTesto 37">
            <a:extLst>
              <a:ext uri="{FF2B5EF4-FFF2-40B4-BE49-F238E27FC236}">
                <a16:creationId xmlns:a16="http://schemas.microsoft.com/office/drawing/2014/main" id="{BE2E4308-1849-4C3B-BB98-CDE0A4C9D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2371" y="1268760"/>
            <a:ext cx="252412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Cresce ancora il primo mercato, quello tedesco (+6%)</a:t>
            </a:r>
            <a:r>
              <a:rPr lang="it-IT" altLang="it-IT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 dove Padova ha esportato per più di 1,8 miliardi di euro nel 2023.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400" i="1" dirty="0">
              <a:solidFill>
                <a:srgbClr val="00990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La </a:t>
            </a:r>
            <a:r>
              <a:rPr lang="it-IT" altLang="it-IT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destinazione francese </a:t>
            </a:r>
            <a:r>
              <a:rPr lang="it-IT" altLang="it-IT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fa registrare addirittura un </a:t>
            </a:r>
            <a:r>
              <a:rPr lang="it-IT" altLang="it-IT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+15%.</a:t>
            </a:r>
            <a:r>
              <a:rPr lang="it-IT" altLang="it-IT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9466" name="CasellaDiTesto 37">
            <a:extLst>
              <a:ext uri="{FF2B5EF4-FFF2-40B4-BE49-F238E27FC236}">
                <a16:creationId xmlns:a16="http://schemas.microsoft.com/office/drawing/2014/main" id="{EE4E1378-1C94-41AF-BD32-D39505ED3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16" y="4133979"/>
            <a:ext cx="242252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Performance migliore per il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mercato UE (+5%) che sfiora gli 8 miliardi di valore esportato nel 2023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.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400" b="1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L’andamento nei BRICS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(-3,6%) è condizionato dai segni meno di Cina e Russia</a:t>
            </a:r>
            <a:endParaRPr lang="it-IT" altLang="en-US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467" name="CasellaDiTesto 37">
            <a:extLst>
              <a:ext uri="{FF2B5EF4-FFF2-40B4-BE49-F238E27FC236}">
                <a16:creationId xmlns:a16="http://schemas.microsoft.com/office/drawing/2014/main" id="{84CAA222-1E4E-43DD-A476-B8ACB6D50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16" y="3356992"/>
            <a:ext cx="24193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Flessioni significative per  il mercato svizzero (-12%) e cinese (-13%).</a:t>
            </a:r>
            <a:endParaRPr lang="it-IT" altLang="en-US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468" name="CasellaDiTesto 18">
            <a:extLst>
              <a:ext uri="{FF2B5EF4-FFF2-40B4-BE49-F238E27FC236}">
                <a16:creationId xmlns:a16="http://schemas.microsoft.com/office/drawing/2014/main" id="{D7CDC69B-AD8E-4FC4-AFEF-E616BE2DD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30872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2A9A8B2A-29F2-CEBD-104A-979DC3411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114078"/>
              </p:ext>
            </p:extLst>
          </p:nvPr>
        </p:nvGraphicFramePr>
        <p:xfrm>
          <a:off x="107504" y="1340768"/>
          <a:ext cx="6344968" cy="4824529"/>
        </p:xfrm>
        <a:graphic>
          <a:graphicData uri="http://schemas.openxmlformats.org/drawingml/2006/table">
            <a:tbl>
              <a:tblPr/>
              <a:tblGrid>
                <a:gridCol w="335910">
                  <a:extLst>
                    <a:ext uri="{9D8B030D-6E8A-4147-A177-3AD203B41FA5}">
                      <a16:colId xmlns:a16="http://schemas.microsoft.com/office/drawing/2014/main" val="2348068760"/>
                    </a:ext>
                  </a:extLst>
                </a:gridCol>
                <a:gridCol w="1171379">
                  <a:extLst>
                    <a:ext uri="{9D8B030D-6E8A-4147-A177-3AD203B41FA5}">
                      <a16:colId xmlns:a16="http://schemas.microsoft.com/office/drawing/2014/main" val="2717988196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3540970001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3111474056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4000467214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2210959546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795845765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565678325"/>
                    </a:ext>
                  </a:extLst>
                </a:gridCol>
                <a:gridCol w="597173">
                  <a:extLst>
                    <a:ext uri="{9D8B030D-6E8A-4147-A177-3AD203B41FA5}">
                      <a16:colId xmlns:a16="http://schemas.microsoft.com/office/drawing/2014/main" val="287798473"/>
                    </a:ext>
                  </a:extLst>
                </a:gridCol>
                <a:gridCol w="631626">
                  <a:extLst>
                    <a:ext uri="{9D8B030D-6E8A-4147-A177-3AD203B41FA5}">
                      <a16:colId xmlns:a16="http://schemas.microsoft.com/office/drawing/2014/main" val="5280609"/>
                    </a:ext>
                  </a:extLst>
                </a:gridCol>
                <a:gridCol w="370362">
                  <a:extLst>
                    <a:ext uri="{9D8B030D-6E8A-4147-A177-3AD203B41FA5}">
                      <a16:colId xmlns:a16="http://schemas.microsoft.com/office/drawing/2014/main" val="1354775549"/>
                    </a:ext>
                  </a:extLst>
                </a:gridCol>
              </a:tblGrid>
              <a:tr h="4594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Rank 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PADOVA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2014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2020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2021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2023/</a:t>
                      </a:r>
                    </a:p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425443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1.166,0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1.342,4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1.207,5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1.460,8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1.747,3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1.852,1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+104,8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388647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Francia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870,9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1.074,9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1.049,7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1.290,0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1.431,7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1.643,7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+212,0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9938826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Stati Uniti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470,5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808,6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950,2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1.242,9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1.236,0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8087735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Spagna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336,0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438,5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735,0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702,7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-32,3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7476245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Regno Unito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440,6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456,2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497,2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565,0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595,0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4194321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Polonia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228,0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328,1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379,2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457,3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450,9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3733020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Svizzera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349,9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378,3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343,3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403,1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483,3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423,2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-60,1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950171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Paesi Bassi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233,3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277,7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274,5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418,4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+56,3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9289717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Austria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262,0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323,4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386,6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6877279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258,0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273,8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293,3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353,5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341,9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058960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Turchia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169,6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200,4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213,2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284,7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+71,6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9485551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Repubblica ceca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164,3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219,3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+29,9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732991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Belgio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180,1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194,3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187,0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235,4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249,5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2562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Ungheria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135,1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161,9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143,3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223,8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210,4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6849650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Slovenia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149,0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173,8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397688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Cina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163,3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209,2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185,0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229,6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229,5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-28,8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508987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Croazia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120,2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155,1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199,9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+25,8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7659823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Russia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312,4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190,9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204,7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216,9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762159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Messico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123,5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146,6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6620957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Emirati Arabi Uniti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112,5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144,6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466062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PADOVA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8.505,7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10.442,0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9.285,9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11.207,7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12.978,8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13.505,6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+526,8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986625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591468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UE-27 (post Brexit)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4.706,5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5.931,9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5.312,1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6.580,3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7.601,2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7.995,4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+394,2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605085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Extra Ue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3.799,2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4.510,1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3.973,8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4.627,3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5.377,6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5.510,2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+132,6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0351529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 cui BRICS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610,4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-22,2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60631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31910C0C-F9E1-4498-B08A-0832A20DEA6F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1B2D4EE3-DEF9-49CE-9F8B-55353149A4FF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680DCA5F-2073-4F89-9EC6-24878F1BC61C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0485" name="Segnaposto numero diapositiva 5">
            <a:extLst>
              <a:ext uri="{FF2B5EF4-FFF2-40B4-BE49-F238E27FC236}">
                <a16:creationId xmlns:a16="http://schemas.microsoft.com/office/drawing/2014/main" id="{F0E787EF-94B5-460C-975D-A6BFB98D4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03CBC720-1703-453C-8D2A-66D4144C15F2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18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486" name="CasellaDiTesto 10">
            <a:extLst>
              <a:ext uri="{FF2B5EF4-FFF2-40B4-BE49-F238E27FC236}">
                <a16:creationId xmlns:a16="http://schemas.microsoft.com/office/drawing/2014/main" id="{9A89D829-BCA5-4D2F-B8F7-B0BC7C5A2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VENEZIA</a:t>
            </a:r>
            <a:r>
              <a:rPr lang="it-IT" altLang="en-US" sz="2400" b="1">
                <a:latin typeface="Century Gothic" panose="020B0502020202020204" pitchFamily="34" charset="0"/>
              </a:rPr>
              <a:t>: i settori</a:t>
            </a:r>
          </a:p>
        </p:txBody>
      </p:sp>
      <p:pic>
        <p:nvPicPr>
          <p:cNvPr id="20487" name="Picture 2">
            <a:extLst>
              <a:ext uri="{FF2B5EF4-FFF2-40B4-BE49-F238E27FC236}">
                <a16:creationId xmlns:a16="http://schemas.microsoft.com/office/drawing/2014/main" id="{2CE8E2E9-3584-4D46-9436-7753AE969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8" name="CasellaDiTesto 24">
            <a:extLst>
              <a:ext uri="{FF2B5EF4-FFF2-40B4-BE49-F238E27FC236}">
                <a16:creationId xmlns:a16="http://schemas.microsoft.com/office/drawing/2014/main" id="{863E6201-1575-4070-AAE7-3937C0AFF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20489" name="CasellaDiTesto 37">
            <a:extLst>
              <a:ext uri="{FF2B5EF4-FFF2-40B4-BE49-F238E27FC236}">
                <a16:creationId xmlns:a16="http://schemas.microsoft.com/office/drawing/2014/main" id="{5422DDE9-C041-42B8-B4D7-C32AF167A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2700" y="1124744"/>
            <a:ext cx="27463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Dopo la corsa del 2022, nel 2023 </a:t>
            </a:r>
            <a:r>
              <a:rPr lang="it-IT" altLang="it-IT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le esportazioni di Venezia sono tornate a scendere</a:t>
            </a:r>
            <a:r>
              <a:rPr lang="it-IT" altLang="it-IT" sz="14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: -5%, contrazione evidente rispetto al pareggio regionale (-0,3%).</a:t>
            </a:r>
            <a:endParaRPr lang="it-IT" altLang="en-US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490" name="CasellaDiTesto 37">
            <a:extLst>
              <a:ext uri="{FF2B5EF4-FFF2-40B4-BE49-F238E27FC236}">
                <a16:creationId xmlns:a16="http://schemas.microsoft.com/office/drawing/2014/main" id="{59B4C2FB-B626-41EB-A103-A665837E6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2538" y="2492896"/>
            <a:ext cx="2632075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Per Venezia si evince,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una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forte specializzazione per le Calzature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,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comparto ben sopra ai livelli </a:t>
            </a:r>
            <a:r>
              <a:rPr lang="it-IT" altLang="it-IT" sz="1400" b="1" i="1" dirty="0" err="1">
                <a:solidFill>
                  <a:srgbClr val="0070C0"/>
                </a:solidFill>
                <a:latin typeface="Century Gothic" panose="020B0502020202020204" pitchFamily="34" charset="0"/>
              </a:rPr>
              <a:t>pre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-Covid e che consolida il 1° posto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: +13% sul 2022.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400" b="1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Dopo lo scatto del 2022,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nel 2023 è in calo la raffinazione: -23%</a:t>
            </a:r>
          </a:p>
        </p:txBody>
      </p:sp>
      <p:sp>
        <p:nvSpPr>
          <p:cNvPr id="20491" name="CasellaDiTesto 37">
            <a:extLst>
              <a:ext uri="{FF2B5EF4-FFF2-40B4-BE49-F238E27FC236}">
                <a16:creationId xmlns:a16="http://schemas.microsoft.com/office/drawing/2014/main" id="{73111F0A-2DF7-46B8-B876-B61C479E3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2538" y="4653136"/>
            <a:ext cx="263207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Rispetto al Veneto si verifica, per Venezia, un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posizionamento più elevato per le Bevande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(4° posto).</a:t>
            </a:r>
            <a:endParaRPr lang="it-IT" altLang="it-IT" sz="1400" b="1" i="1" dirty="0">
              <a:solidFill>
                <a:srgbClr val="00990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Tra i primi 5 comparti </a:t>
            </a:r>
            <a:r>
              <a:rPr lang="it-IT" altLang="en-US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crescita anche per Macchinari </a:t>
            </a:r>
            <a:r>
              <a:rPr lang="it-IT" altLang="en-US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(+7%) </a:t>
            </a:r>
            <a:r>
              <a:rPr lang="it-IT" altLang="en-US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e Apparecchiature elettriche</a:t>
            </a:r>
            <a:r>
              <a:rPr lang="it-IT" altLang="en-US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 (+9%).  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FEB0A5F2-25F4-4D9E-BB3F-8B7517759AF4}"/>
              </a:ext>
            </a:extLst>
          </p:cNvPr>
          <p:cNvSpPr txBox="1"/>
          <p:nvPr/>
        </p:nvSpPr>
        <p:spPr>
          <a:xfrm>
            <a:off x="323850" y="6562725"/>
            <a:ext cx="6008688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latin typeface="Century Gothic" panose="020B0502020202020204" pitchFamily="34" charset="0"/>
                <a:cs typeface="+mn-cs"/>
              </a:rPr>
              <a:t>(*) </a:t>
            </a:r>
            <a:r>
              <a:rPr lang="it-IT" sz="900" i="1" dirty="0">
                <a:latin typeface="Century Gothic" panose="020B0502020202020204" pitchFamily="34" charset="0"/>
                <a:cs typeface="Arial" charset="0"/>
              </a:rPr>
              <a:t>Vetro, refrattari, materiali da costruzione e in terracotta, porcellana e ceramica, cemento ecc.</a:t>
            </a:r>
            <a:endParaRPr lang="it-IT" sz="900" i="1" dirty="0"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20493" name="CasellaDiTesto 18">
            <a:extLst>
              <a:ext uri="{FF2B5EF4-FFF2-40B4-BE49-F238E27FC236}">
                <a16:creationId xmlns:a16="http://schemas.microsoft.com/office/drawing/2014/main" id="{8DA63282-5ACF-4423-A936-199F3DE03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30872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88EACFA9-C193-D997-5D3B-AE506E02AD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176641"/>
              </p:ext>
            </p:extLst>
          </p:nvPr>
        </p:nvGraphicFramePr>
        <p:xfrm>
          <a:off x="107504" y="1196752"/>
          <a:ext cx="6197674" cy="5112577"/>
        </p:xfrm>
        <a:graphic>
          <a:graphicData uri="http://schemas.openxmlformats.org/drawingml/2006/table">
            <a:tbl>
              <a:tblPr/>
              <a:tblGrid>
                <a:gridCol w="1539664">
                  <a:extLst>
                    <a:ext uri="{9D8B030D-6E8A-4147-A177-3AD203B41FA5}">
                      <a16:colId xmlns:a16="http://schemas.microsoft.com/office/drawing/2014/main" val="3774200772"/>
                    </a:ext>
                  </a:extLst>
                </a:gridCol>
                <a:gridCol w="504218">
                  <a:extLst>
                    <a:ext uri="{9D8B030D-6E8A-4147-A177-3AD203B41FA5}">
                      <a16:colId xmlns:a16="http://schemas.microsoft.com/office/drawing/2014/main" val="789701303"/>
                    </a:ext>
                  </a:extLst>
                </a:gridCol>
                <a:gridCol w="504218">
                  <a:extLst>
                    <a:ext uri="{9D8B030D-6E8A-4147-A177-3AD203B41FA5}">
                      <a16:colId xmlns:a16="http://schemas.microsoft.com/office/drawing/2014/main" val="3808695740"/>
                    </a:ext>
                  </a:extLst>
                </a:gridCol>
                <a:gridCol w="504218">
                  <a:extLst>
                    <a:ext uri="{9D8B030D-6E8A-4147-A177-3AD203B41FA5}">
                      <a16:colId xmlns:a16="http://schemas.microsoft.com/office/drawing/2014/main" val="3025440285"/>
                    </a:ext>
                  </a:extLst>
                </a:gridCol>
                <a:gridCol w="504218">
                  <a:extLst>
                    <a:ext uri="{9D8B030D-6E8A-4147-A177-3AD203B41FA5}">
                      <a16:colId xmlns:a16="http://schemas.microsoft.com/office/drawing/2014/main" val="2308426770"/>
                    </a:ext>
                  </a:extLst>
                </a:gridCol>
                <a:gridCol w="576249">
                  <a:extLst>
                    <a:ext uri="{9D8B030D-6E8A-4147-A177-3AD203B41FA5}">
                      <a16:colId xmlns:a16="http://schemas.microsoft.com/office/drawing/2014/main" val="1875168160"/>
                    </a:ext>
                  </a:extLst>
                </a:gridCol>
                <a:gridCol w="576249">
                  <a:extLst>
                    <a:ext uri="{9D8B030D-6E8A-4147-A177-3AD203B41FA5}">
                      <a16:colId xmlns:a16="http://schemas.microsoft.com/office/drawing/2014/main" val="3174063407"/>
                    </a:ext>
                  </a:extLst>
                </a:gridCol>
                <a:gridCol w="600258">
                  <a:extLst>
                    <a:ext uri="{9D8B030D-6E8A-4147-A177-3AD203B41FA5}">
                      <a16:colId xmlns:a16="http://schemas.microsoft.com/office/drawing/2014/main" val="1077836283"/>
                    </a:ext>
                  </a:extLst>
                </a:gridCol>
                <a:gridCol w="492212">
                  <a:extLst>
                    <a:ext uri="{9D8B030D-6E8A-4147-A177-3AD203B41FA5}">
                      <a16:colId xmlns:a16="http://schemas.microsoft.com/office/drawing/2014/main" val="2642450426"/>
                    </a:ext>
                  </a:extLst>
                </a:gridCol>
                <a:gridCol w="396170">
                  <a:extLst>
                    <a:ext uri="{9D8B030D-6E8A-4147-A177-3AD203B41FA5}">
                      <a16:colId xmlns:a16="http://schemas.microsoft.com/office/drawing/2014/main" val="260786168"/>
                    </a:ext>
                  </a:extLst>
                </a:gridCol>
              </a:tblGrid>
              <a:tr h="49636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2014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2019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2020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2021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2022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2023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 (mln €)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 2023/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132398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Calzature e articoli in pelle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+98,9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46187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Macchinari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0534834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Coke e raffinazione petrolio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-141,8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2488085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Bevande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1096094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Apparecchiature elettriche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324043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Alimentare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0173588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della metallurgia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-97,2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6598708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Navi, aeromobili,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-220,9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559114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in metallo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587262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chimici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-69,5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054833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da minerali non met.feri (*)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934314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Abbigliamento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8415548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Gomma e plastica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-14,7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1842657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Mobili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7283900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Computer, elettronica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9786160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Autoveicoli, rimorchi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-38,5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353822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agricoltura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904582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Tessile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172693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Attività servizi info/comunicazione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0708446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Carta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253078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Trattamento rifiuti e risanamento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7615967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Gioielli e connessi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1786661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Occhialeria, strum. med. dent.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1046639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Legno e sughero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4695329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045272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farmaceutici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5006521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Giochi e giocattoli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5762429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Tabacco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5041207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Articoli sportivi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715128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Strumenti musicali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276751"/>
                  </a:ext>
                </a:extLst>
              </a:tr>
              <a:tr h="148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TOTALE EXPORT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4.160,2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4.966,2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4.538,5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5.268,1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7.098,9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6.727,3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-371,6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401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B5693369-088B-4182-9530-476D0CE457C1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F81C728-9E9D-4CE4-B2D2-E6F335EC8915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C7F17D9C-1B68-4970-B103-0318705F7904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1509" name="Segnaposto numero diapositiva 5">
            <a:extLst>
              <a:ext uri="{FF2B5EF4-FFF2-40B4-BE49-F238E27FC236}">
                <a16:creationId xmlns:a16="http://schemas.microsoft.com/office/drawing/2014/main" id="{B6D8DDAF-D868-4DFD-A582-DFA4E01B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2BEB441A-6396-4BAA-95B7-08506CFF8F05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19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510" name="CasellaDiTesto 10">
            <a:extLst>
              <a:ext uri="{FF2B5EF4-FFF2-40B4-BE49-F238E27FC236}">
                <a16:creationId xmlns:a16="http://schemas.microsoft.com/office/drawing/2014/main" id="{1677D12D-ECE8-45B6-AE2A-F27233CC7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DESTINAZIONI</a:t>
            </a:r>
            <a:r>
              <a:rPr lang="it-IT" altLang="en-US" sz="2400" b="1">
                <a:latin typeface="Century Gothic" panose="020B0502020202020204" pitchFamily="34" charset="0"/>
              </a:rPr>
              <a:t> dell’export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VENEZIA</a:t>
            </a:r>
          </a:p>
        </p:txBody>
      </p:sp>
      <p:pic>
        <p:nvPicPr>
          <p:cNvPr id="21511" name="Picture 2">
            <a:extLst>
              <a:ext uri="{FF2B5EF4-FFF2-40B4-BE49-F238E27FC236}">
                <a16:creationId xmlns:a16="http://schemas.microsoft.com/office/drawing/2014/main" id="{17C0374E-4308-474F-8D03-93226381E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2" name="CasellaDiTesto 24">
            <a:extLst>
              <a:ext uri="{FF2B5EF4-FFF2-40B4-BE49-F238E27FC236}">
                <a16:creationId xmlns:a16="http://schemas.microsoft.com/office/drawing/2014/main" id="{625DB208-AEA9-4B82-9B4A-E8678DE7E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21513" name="CasellaDiTesto 37">
            <a:extLst>
              <a:ext uri="{FF2B5EF4-FFF2-40B4-BE49-F238E27FC236}">
                <a16:creationId xmlns:a16="http://schemas.microsoft.com/office/drawing/2014/main" id="{5718EE3E-7977-4039-9DE8-053DBB762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8" y="2492896"/>
            <a:ext cx="2555776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Dopo l’esplosione dell’export in Qatar nel 2022, si registra una flessione del 30% nel 2023;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l’export veneziano in Qatar è sostenuto dal comparto aeromobili.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400" b="1" i="1" dirty="0">
              <a:solidFill>
                <a:srgbClr val="00990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I comparti che contribuiscono maggiormente alla flessione dell’export di Venezia (-5% sul 2022) risultano: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gli USA (-75 milioni);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l’Austria (-208 milioni);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e il Qatar (-97 milioni).</a:t>
            </a:r>
            <a:endParaRPr lang="it-IT" altLang="it-IT" sz="1400" b="1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1514" name="CasellaDiTesto 18">
            <a:extLst>
              <a:ext uri="{FF2B5EF4-FFF2-40B4-BE49-F238E27FC236}">
                <a16:creationId xmlns:a16="http://schemas.microsoft.com/office/drawing/2014/main" id="{B2B73632-B6D9-40A1-8BFE-1894280FA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8" y="6381328"/>
            <a:ext cx="23762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sp>
        <p:nvSpPr>
          <p:cNvPr id="21784" name="CasellaDiTesto 37">
            <a:extLst>
              <a:ext uri="{FF2B5EF4-FFF2-40B4-BE49-F238E27FC236}">
                <a16:creationId xmlns:a16="http://schemas.microsoft.com/office/drawing/2014/main" id="{6FA51696-A0AD-4201-86B7-CFAC084EC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0363" y="1180490"/>
            <a:ext cx="252412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Nei primi 5 mercati lieve segno più per la Germania (+1%) e </a:t>
            </a:r>
            <a:r>
              <a:rPr lang="it-IT" altLang="it-IT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scatto nei Paesi Bassi (+54%) che balzano al 5° posto</a:t>
            </a:r>
            <a:r>
              <a:rPr lang="it-IT" altLang="it-IT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.</a:t>
            </a:r>
            <a:endParaRPr lang="it-IT" altLang="it-IT" sz="14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962C8CC0-A07E-E46A-C70E-C0AA3B45C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662265"/>
              </p:ext>
            </p:extLst>
          </p:nvPr>
        </p:nvGraphicFramePr>
        <p:xfrm>
          <a:off x="179512" y="1268760"/>
          <a:ext cx="6107642" cy="5083092"/>
        </p:xfrm>
        <a:graphic>
          <a:graphicData uri="http://schemas.openxmlformats.org/drawingml/2006/table">
            <a:tbl>
              <a:tblPr/>
              <a:tblGrid>
                <a:gridCol w="323346">
                  <a:extLst>
                    <a:ext uri="{9D8B030D-6E8A-4147-A177-3AD203B41FA5}">
                      <a16:colId xmlns:a16="http://schemas.microsoft.com/office/drawing/2014/main" val="1769156382"/>
                    </a:ext>
                  </a:extLst>
                </a:gridCol>
                <a:gridCol w="1127565">
                  <a:extLst>
                    <a:ext uri="{9D8B030D-6E8A-4147-A177-3AD203B41FA5}">
                      <a16:colId xmlns:a16="http://schemas.microsoft.com/office/drawing/2014/main" val="986155208"/>
                    </a:ext>
                  </a:extLst>
                </a:gridCol>
                <a:gridCol w="519564">
                  <a:extLst>
                    <a:ext uri="{9D8B030D-6E8A-4147-A177-3AD203B41FA5}">
                      <a16:colId xmlns:a16="http://schemas.microsoft.com/office/drawing/2014/main" val="2372024397"/>
                    </a:ext>
                  </a:extLst>
                </a:gridCol>
                <a:gridCol w="519564">
                  <a:extLst>
                    <a:ext uri="{9D8B030D-6E8A-4147-A177-3AD203B41FA5}">
                      <a16:colId xmlns:a16="http://schemas.microsoft.com/office/drawing/2014/main" val="241205618"/>
                    </a:ext>
                  </a:extLst>
                </a:gridCol>
                <a:gridCol w="519564">
                  <a:extLst>
                    <a:ext uri="{9D8B030D-6E8A-4147-A177-3AD203B41FA5}">
                      <a16:colId xmlns:a16="http://schemas.microsoft.com/office/drawing/2014/main" val="1812234592"/>
                    </a:ext>
                  </a:extLst>
                </a:gridCol>
                <a:gridCol w="519564">
                  <a:extLst>
                    <a:ext uri="{9D8B030D-6E8A-4147-A177-3AD203B41FA5}">
                      <a16:colId xmlns:a16="http://schemas.microsoft.com/office/drawing/2014/main" val="385765733"/>
                    </a:ext>
                  </a:extLst>
                </a:gridCol>
                <a:gridCol w="519564">
                  <a:extLst>
                    <a:ext uri="{9D8B030D-6E8A-4147-A177-3AD203B41FA5}">
                      <a16:colId xmlns:a16="http://schemas.microsoft.com/office/drawing/2014/main" val="3538972505"/>
                    </a:ext>
                  </a:extLst>
                </a:gridCol>
                <a:gridCol w="519564">
                  <a:extLst>
                    <a:ext uri="{9D8B030D-6E8A-4147-A177-3AD203B41FA5}">
                      <a16:colId xmlns:a16="http://schemas.microsoft.com/office/drawing/2014/main" val="722534623"/>
                    </a:ext>
                  </a:extLst>
                </a:gridCol>
                <a:gridCol w="574837">
                  <a:extLst>
                    <a:ext uri="{9D8B030D-6E8A-4147-A177-3AD203B41FA5}">
                      <a16:colId xmlns:a16="http://schemas.microsoft.com/office/drawing/2014/main" val="2415515846"/>
                    </a:ext>
                  </a:extLst>
                </a:gridCol>
                <a:gridCol w="608001">
                  <a:extLst>
                    <a:ext uri="{9D8B030D-6E8A-4147-A177-3AD203B41FA5}">
                      <a16:colId xmlns:a16="http://schemas.microsoft.com/office/drawing/2014/main" val="3036858304"/>
                    </a:ext>
                  </a:extLst>
                </a:gridCol>
                <a:gridCol w="356509">
                  <a:extLst>
                    <a:ext uri="{9D8B030D-6E8A-4147-A177-3AD203B41FA5}">
                      <a16:colId xmlns:a16="http://schemas.microsoft.com/office/drawing/2014/main" val="4089156612"/>
                    </a:ext>
                  </a:extLst>
                </a:gridCol>
              </a:tblGrid>
              <a:tr h="4619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Rank 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VENEZIA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2014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2020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2021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2023/</a:t>
                      </a:r>
                    </a:p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786372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Francia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438,2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767,6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682,6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866,9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1.191,9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1.208,3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+16,4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7981687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Germania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572,2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601,2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668,3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700,6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731,7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722,0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-9,7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10,7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633469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Stati Uniti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323,0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416,6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388,1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505,6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682,7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607,7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-75,0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5638310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Austria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223,5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300,3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209,3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249,0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610,3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402,1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-208,2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-34,1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7733550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Paesi Bassi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72,5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127,0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97,9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179,2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232,2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357,8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+125,5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+54,1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5,3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5640762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Regno Unito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203,5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247,8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207,4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242,8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277,9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294,4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+16,6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4,4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6937727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Spagna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125,5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220,9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193,0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231,0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268,0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248,9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-19,1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3,7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230966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Qatar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7,8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317,5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220,6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-96,9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-30,5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3,3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193266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Polonia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71,6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116,4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101,0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129,7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177,9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162,8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-15,1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430955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Cina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102,2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110,6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122,8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135,3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+12,6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033821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Svizzera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178,9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148,1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108,9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105,7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117,6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+11,9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+11,2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631028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Belgio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94,7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102,2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134,4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112,3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-22,1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2027868"/>
                  </a:ext>
                </a:extLst>
              </a:tr>
              <a:tr h="365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Provviste e dotazioni di bordo nel quadro degli scambi intra UE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42,8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138,8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107,2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-31,7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-22,8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6601999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Canada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49,1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102,1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104,5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+2,4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5915986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Romania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54,4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101,4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+14,8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+17,2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6953674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Croazia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32,9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+8,3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+11,9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3977033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Slovenia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64,4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-13,6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301229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Turchia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40,4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45,6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+8,7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2280543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Svezia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35,4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69,6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+0,9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9666685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Serbia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+27,9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+69,4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8787542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VENEZIA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4.160,2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4.966,2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4.538,5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5.268,1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7.098,9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6.727,3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-371,6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-5,2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776882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555833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UE-27 (post Brexit)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2.122,2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2.953,5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2.711,2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3.220,4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4.316,5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4.142,9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-173,6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61,6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3967336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Extra Ue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2.038,0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2.012,7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1.827,3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2.047,8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2.782,4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2.584,4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-198,0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38,4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68142"/>
                  </a:ext>
                </a:extLst>
              </a:tr>
              <a:tr h="175544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 cui BRICS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287,6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211,0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219,9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240,3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274,0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268,2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-5,8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693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940329B-23F8-4DF8-83B2-2D93F464A879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A803E9E5-D6BC-4C98-8FD4-0FE7F7203BC5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156CC5B6-B7E1-4B96-A3AB-898FB6ADCE6E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101" name="Segnaposto numero diapositiva 5">
            <a:extLst>
              <a:ext uri="{FF2B5EF4-FFF2-40B4-BE49-F238E27FC236}">
                <a16:creationId xmlns:a16="http://schemas.microsoft.com/office/drawing/2014/main" id="{DA7AF106-38ED-4F97-B9DA-5EED69233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CAFD4678-6721-4B62-B87A-4DB2BF32E106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2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02" name="CasellaDiTesto 10">
            <a:extLst>
              <a:ext uri="{FF2B5EF4-FFF2-40B4-BE49-F238E27FC236}">
                <a16:creationId xmlns:a16="http://schemas.microsoft.com/office/drawing/2014/main" id="{A0868B01-59CE-49A1-B721-59D987A4E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8" y="798513"/>
            <a:ext cx="89169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I numeri del </a:t>
            </a:r>
            <a:r>
              <a:rPr lang="it-IT" altLang="en-US" sz="24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Commercio Estero del NORD 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400" dirty="0">
                <a:latin typeface="Century Gothic" panose="020B0502020202020204" pitchFamily="34" charset="0"/>
              </a:rPr>
              <a:t>Anno 2023</a:t>
            </a:r>
          </a:p>
        </p:txBody>
      </p:sp>
      <p:sp>
        <p:nvSpPr>
          <p:cNvPr id="4103" name="CasellaDiTesto 37">
            <a:extLst>
              <a:ext uri="{FF2B5EF4-FFF2-40B4-BE49-F238E27FC236}">
                <a16:creationId xmlns:a16="http://schemas.microsoft.com/office/drawing/2014/main" id="{13166385-8A9F-46E5-BC2E-288F53DD4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3005138"/>
            <a:ext cx="527685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en-US" sz="9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it-IT" altLang="en-US" sz="17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113 mld € </a:t>
            </a:r>
            <a:r>
              <a:rPr lang="it-IT" altLang="en-US" sz="1700" b="1" dirty="0">
                <a:solidFill>
                  <a:schemeClr val="tx2"/>
                </a:solidFill>
                <a:latin typeface="Century Gothic" panose="020B0502020202020204" pitchFamily="34" charset="0"/>
              </a:rPr>
              <a:t>di </a:t>
            </a:r>
            <a:r>
              <a:rPr lang="it-IT" altLang="en-US" sz="17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export</a:t>
            </a:r>
            <a:r>
              <a:rPr lang="it-IT" altLang="en-US" sz="1700" b="1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it-IT" altLang="en-US" sz="1700" dirty="0">
                <a:solidFill>
                  <a:schemeClr val="tx2"/>
                </a:solidFill>
                <a:latin typeface="Century Gothic" panose="020B0502020202020204" pitchFamily="34" charset="0"/>
              </a:rPr>
              <a:t>(il </a:t>
            </a:r>
            <a:r>
              <a:rPr lang="it-IT" altLang="en-US" sz="17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18%</a:t>
            </a:r>
            <a:r>
              <a:rPr lang="it-IT" altLang="en-US" sz="1700" dirty="0">
                <a:solidFill>
                  <a:schemeClr val="tx2"/>
                </a:solidFill>
                <a:latin typeface="Century Gothic" panose="020B0502020202020204" pitchFamily="34" charset="0"/>
              </a:rPr>
              <a:t> del totale ITALIA)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it-IT" altLang="en-US" sz="17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it-IT" altLang="en-US" sz="1700" b="1" dirty="0">
                <a:solidFill>
                  <a:schemeClr val="tx2"/>
                </a:solidFill>
                <a:latin typeface="Century Gothic" panose="020B0502020202020204" pitchFamily="34" charset="0"/>
              </a:rPr>
              <a:t> prevalgono i macchinari/attrezzature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700" b="1" dirty="0">
                <a:solidFill>
                  <a:schemeClr val="tx2"/>
                </a:solidFill>
                <a:latin typeface="Century Gothic" panose="020B0502020202020204" pitchFamily="34" charset="0"/>
              </a:rPr>
              <a:t>    </a:t>
            </a:r>
            <a:r>
              <a:rPr lang="it-IT" altLang="en-US" sz="1700" dirty="0">
                <a:solidFill>
                  <a:schemeClr val="tx2"/>
                </a:solidFill>
                <a:latin typeface="Century Gothic" panose="020B0502020202020204" pitchFamily="34" charset="0"/>
              </a:rPr>
              <a:t>(rappresentano il 20% dell’export Triveneto)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en-US" sz="17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700" b="1" dirty="0">
                <a:solidFill>
                  <a:schemeClr val="tx2"/>
                </a:solidFill>
                <a:latin typeface="Century Gothic" panose="020B0502020202020204" pitchFamily="34" charset="0"/>
              </a:rPr>
              <a:t>- Saldo commerciale </a:t>
            </a:r>
            <a:r>
              <a:rPr lang="it-IT" altLang="en-US" sz="17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+2</a:t>
            </a:r>
            <a:r>
              <a:rPr lang="en-US" altLang="en-US" sz="17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9</a:t>
            </a:r>
            <a:r>
              <a:rPr lang="it-IT" altLang="en-US" sz="17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 mld di €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en-US" sz="17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it-IT" altLang="en-US" sz="1700" b="1" dirty="0">
                <a:solidFill>
                  <a:schemeClr val="tx2"/>
                </a:solidFill>
                <a:latin typeface="Century Gothic" panose="020B0502020202020204" pitchFamily="34" charset="0"/>
              </a:rPr>
              <a:t> Saldo commerciale su PIL pari al </a:t>
            </a:r>
            <a:r>
              <a:rPr lang="en-US" altLang="en-US" sz="17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10</a:t>
            </a:r>
            <a:r>
              <a:rPr lang="it-IT" altLang="en-US" sz="17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%</a:t>
            </a:r>
            <a:endParaRPr lang="it-IT" altLang="en-US" sz="1700" dirty="0">
              <a:solidFill>
                <a:srgbClr val="63252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04" name="Picture 2">
            <a:extLst>
              <a:ext uri="{FF2B5EF4-FFF2-40B4-BE49-F238E27FC236}">
                <a16:creationId xmlns:a16="http://schemas.microsoft.com/office/drawing/2014/main" id="{7BDFBB8D-20CF-4D94-BA09-CDD951181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5" name="CasellaDiTesto 24">
            <a:extLst>
              <a:ext uri="{FF2B5EF4-FFF2-40B4-BE49-F238E27FC236}">
                <a16:creationId xmlns:a16="http://schemas.microsoft.com/office/drawing/2014/main" id="{B435D509-5D83-4A45-9623-78BF18AAC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3" name="Freccia a destra con strisce 2">
            <a:extLst>
              <a:ext uri="{FF2B5EF4-FFF2-40B4-BE49-F238E27FC236}">
                <a16:creationId xmlns:a16="http://schemas.microsoft.com/office/drawing/2014/main" id="{6E931E54-30A2-4EDE-96BA-56F4370572F6}"/>
              </a:ext>
            </a:extLst>
          </p:cNvPr>
          <p:cNvSpPr/>
          <p:nvPr/>
        </p:nvSpPr>
        <p:spPr>
          <a:xfrm rot="8735444">
            <a:off x="3028950" y="1822450"/>
            <a:ext cx="815975" cy="431800"/>
          </a:xfrm>
          <a:prstGeom prst="stripedRightArrow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23" name="Freccia a destra con strisce 22">
            <a:extLst>
              <a:ext uri="{FF2B5EF4-FFF2-40B4-BE49-F238E27FC236}">
                <a16:creationId xmlns:a16="http://schemas.microsoft.com/office/drawing/2014/main" id="{34D007BE-3467-4E4B-A720-77B2313CE1AF}"/>
              </a:ext>
            </a:extLst>
          </p:cNvPr>
          <p:cNvSpPr/>
          <p:nvPr/>
        </p:nvSpPr>
        <p:spPr>
          <a:xfrm rot="1939609">
            <a:off x="5030788" y="1787525"/>
            <a:ext cx="876300" cy="431800"/>
          </a:xfrm>
          <a:prstGeom prst="stripedRightArrow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4108" name="CasellaDiTesto 10">
            <a:extLst>
              <a:ext uri="{FF2B5EF4-FFF2-40B4-BE49-F238E27FC236}">
                <a16:creationId xmlns:a16="http://schemas.microsoft.com/office/drawing/2014/main" id="{2B3A59E2-84F6-48BD-9AA4-57121067A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8" y="2479675"/>
            <a:ext cx="4984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400" b="1" u="sng">
                <a:solidFill>
                  <a:srgbClr val="D65494"/>
                </a:solidFill>
                <a:latin typeface="Century Gothic" panose="020B0502020202020204" pitchFamily="34" charset="0"/>
              </a:rPr>
              <a:t>TRIVENETO</a:t>
            </a:r>
            <a:r>
              <a:rPr lang="it-IT" altLang="en-US" sz="2400" b="1">
                <a:solidFill>
                  <a:srgbClr val="D65494"/>
                </a:solidFill>
                <a:latin typeface="Century Gothic" panose="020B0502020202020204" pitchFamily="34" charset="0"/>
              </a:rPr>
              <a:t> </a:t>
            </a:r>
            <a:r>
              <a:rPr lang="it-IT" altLang="en-US" sz="2400">
                <a:solidFill>
                  <a:srgbClr val="D65494"/>
                </a:solidFill>
                <a:latin typeface="Century Gothic" panose="020B0502020202020204" pitchFamily="34" charset="0"/>
              </a:rPr>
              <a:t>(Veneto, FVG e TAA)</a:t>
            </a:r>
          </a:p>
        </p:txBody>
      </p:sp>
      <p:sp>
        <p:nvSpPr>
          <p:cNvPr id="4109" name="CasellaDiTesto 10">
            <a:extLst>
              <a:ext uri="{FF2B5EF4-FFF2-40B4-BE49-F238E27FC236}">
                <a16:creationId xmlns:a16="http://schemas.microsoft.com/office/drawing/2014/main" id="{D3EF0E54-1C06-4896-BB3C-1C1A98957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2420938"/>
            <a:ext cx="3284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 u="sng">
                <a:solidFill>
                  <a:srgbClr val="D65494"/>
                </a:solidFill>
                <a:latin typeface="Century Gothic" panose="020B0502020202020204" pitchFamily="34" charset="0"/>
              </a:rPr>
              <a:t>Nord Est </a:t>
            </a:r>
            <a:r>
              <a:rPr lang="it-IT" altLang="en-US" sz="2400">
                <a:solidFill>
                  <a:srgbClr val="D65494"/>
                </a:solidFill>
                <a:latin typeface="Century Gothic" panose="020B0502020202020204" pitchFamily="34" charset="0"/>
              </a:rPr>
              <a:t>(statistico)</a:t>
            </a:r>
          </a:p>
        </p:txBody>
      </p:sp>
      <p:sp>
        <p:nvSpPr>
          <p:cNvPr id="4110" name="CasellaDiTesto 23">
            <a:extLst>
              <a:ext uri="{FF2B5EF4-FFF2-40B4-BE49-F238E27FC236}">
                <a16:creationId xmlns:a16="http://schemas.microsoft.com/office/drawing/2014/main" id="{5EDA2083-28DF-4CDB-90FF-A15D4C949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8" y="5949950"/>
            <a:ext cx="90789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400" i="1">
                <a:latin typeface="Century Gothic" panose="020B0502020202020204" pitchFamily="34" charset="0"/>
              </a:rPr>
              <a:t>L’analisi sarà incentrata esclusivamente </a:t>
            </a:r>
            <a:r>
              <a:rPr lang="it-IT" altLang="en-US" sz="1400" b="1" i="1">
                <a:latin typeface="Century Gothic" panose="020B0502020202020204" pitchFamily="34" charset="0"/>
              </a:rPr>
              <a:t>sull’export del Triveneto e delle sue 13 province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400" i="1">
                <a:latin typeface="Century Gothic" panose="020B0502020202020204" pitchFamily="34" charset="0"/>
              </a:rPr>
              <a:t>Nella diapositiva seguente si riporta comunque anche il dato dell’Emilia Romagna     </a:t>
            </a:r>
          </a:p>
        </p:txBody>
      </p:sp>
      <p:sp>
        <p:nvSpPr>
          <p:cNvPr id="17" name="Freccia a destra con strisce 16">
            <a:extLst>
              <a:ext uri="{FF2B5EF4-FFF2-40B4-BE49-F238E27FC236}">
                <a16:creationId xmlns:a16="http://schemas.microsoft.com/office/drawing/2014/main" id="{7774AC4F-F3F5-428C-AF53-A4B36D74B156}"/>
              </a:ext>
            </a:extLst>
          </p:cNvPr>
          <p:cNvSpPr/>
          <p:nvPr/>
        </p:nvSpPr>
        <p:spPr>
          <a:xfrm rot="16200000">
            <a:off x="3279775" y="5395913"/>
            <a:ext cx="314325" cy="431800"/>
          </a:xfrm>
          <a:prstGeom prst="stripedRightArrow">
            <a:avLst/>
          </a:prstGeom>
          <a:solidFill>
            <a:srgbClr val="00B050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4112" name="CasellaDiTesto 37">
            <a:extLst>
              <a:ext uri="{FF2B5EF4-FFF2-40B4-BE49-F238E27FC236}">
                <a16:creationId xmlns:a16="http://schemas.microsoft.com/office/drawing/2014/main" id="{DFD00FF9-2211-4264-A8E7-986D5B979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3338" y="3024188"/>
            <a:ext cx="4067175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700" dirty="0">
                <a:solidFill>
                  <a:schemeClr val="tx2"/>
                </a:solidFill>
                <a:latin typeface="Century Gothic" panose="020B0502020202020204" pitchFamily="34" charset="0"/>
              </a:rPr>
              <a:t>Prendendo in esame il Nord Est «statistico» che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7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include anche </a:t>
            </a:r>
            <a:r>
              <a:rPr lang="it-IT" altLang="en-US" sz="1700" dirty="0">
                <a:solidFill>
                  <a:srgbClr val="632523"/>
                </a:solidFill>
                <a:latin typeface="Century Gothic" panose="020B0502020202020204" pitchFamily="34" charset="0"/>
              </a:rPr>
              <a:t>l’</a:t>
            </a:r>
            <a:r>
              <a:rPr lang="it-IT" altLang="en-US" sz="17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Emilia Romagna</a:t>
            </a:r>
            <a:r>
              <a:rPr lang="it-IT" altLang="en-US" sz="1700" dirty="0">
                <a:solidFill>
                  <a:schemeClr val="tx2"/>
                </a:solidFill>
                <a:latin typeface="Century Gothic" panose="020B0502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en-US" sz="17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it-IT" altLang="en-US" sz="1700" dirty="0">
                <a:solidFill>
                  <a:schemeClr val="tx2"/>
                </a:solidFill>
                <a:latin typeface="Century Gothic" panose="020B0502020202020204" pitchFamily="34" charset="0"/>
              </a:rPr>
              <a:t> l’</a:t>
            </a:r>
            <a:r>
              <a:rPr lang="it-IT" altLang="en-US" sz="1700" b="1" dirty="0">
                <a:solidFill>
                  <a:schemeClr val="tx2"/>
                </a:solidFill>
                <a:latin typeface="Century Gothic" panose="020B0502020202020204" pitchFamily="34" charset="0"/>
              </a:rPr>
              <a:t>Export ha sfiorato i </a:t>
            </a:r>
            <a:r>
              <a:rPr lang="it-IT" altLang="en-US" sz="17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200 mld di €: 	198</a:t>
            </a:r>
            <a:r>
              <a:rPr lang="it-IT" altLang="en-US" sz="1700" dirty="0">
                <a:solidFill>
                  <a:srgbClr val="632523"/>
                </a:solidFill>
                <a:latin typeface="Century Gothic" panose="020B0502020202020204" pitchFamily="34" charset="0"/>
              </a:rPr>
              <a:t> </a:t>
            </a:r>
            <a:r>
              <a:rPr lang="it-IT" altLang="en-US" sz="1700" dirty="0">
                <a:solidFill>
                  <a:schemeClr val="tx2"/>
                </a:solidFill>
                <a:latin typeface="Century Gothic" panose="020B0502020202020204" pitchFamily="34" charset="0"/>
              </a:rPr>
              <a:t>(il </a:t>
            </a:r>
            <a:r>
              <a:rPr lang="it-IT" altLang="en-US" sz="17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32% </a:t>
            </a:r>
            <a:r>
              <a:rPr lang="it-IT" altLang="en-US" sz="1700" dirty="0">
                <a:solidFill>
                  <a:schemeClr val="tx2"/>
                </a:solidFill>
                <a:latin typeface="Century Gothic" panose="020B0502020202020204" pitchFamily="34" charset="0"/>
              </a:rPr>
              <a:t>del totale ITA);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it-IT" altLang="en-US" sz="17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it-IT" altLang="en-US" sz="1700" dirty="0">
                <a:solidFill>
                  <a:schemeClr val="tx2"/>
                </a:solidFill>
                <a:latin typeface="Century Gothic" panose="020B0502020202020204" pitchFamily="34" charset="0"/>
              </a:rPr>
              <a:t> il </a:t>
            </a:r>
            <a:r>
              <a:rPr lang="it-IT" altLang="en-US" sz="1700" b="1" dirty="0">
                <a:solidFill>
                  <a:schemeClr val="tx2"/>
                </a:solidFill>
                <a:latin typeface="Century Gothic" panose="020B0502020202020204" pitchFamily="34" charset="0"/>
              </a:rPr>
              <a:t>Saldo commerciale si attesta a </a:t>
            </a:r>
            <a:r>
              <a:rPr lang="it-IT" altLang="en-US" sz="17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+64 mld di €</a:t>
            </a:r>
            <a:r>
              <a:rPr lang="it-IT" altLang="en-US" sz="1700" dirty="0">
                <a:latin typeface="Century Gothic" panose="020B0502020202020204" pitchFamily="34" charset="0"/>
              </a:rPr>
              <a:t>, pari al 1</a:t>
            </a:r>
            <a:r>
              <a:rPr lang="en-US" altLang="en-US" sz="1700" dirty="0">
                <a:latin typeface="Century Gothic" panose="020B0502020202020204" pitchFamily="34" charset="0"/>
              </a:rPr>
              <a:t>3</a:t>
            </a:r>
            <a:r>
              <a:rPr lang="it-IT" altLang="en-US" sz="1700" dirty="0">
                <a:latin typeface="Century Gothic" panose="020B0502020202020204" pitchFamily="34" charset="0"/>
              </a:rPr>
              <a:t>% del PIL del NORD EST</a:t>
            </a:r>
            <a:r>
              <a:rPr lang="it-IT" altLang="en-US" sz="17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4113" name="CasellaDiTesto 18">
            <a:extLst>
              <a:ext uri="{FF2B5EF4-FFF2-40B4-BE49-F238E27FC236}">
                <a16:creationId xmlns:a16="http://schemas.microsoft.com/office/drawing/2014/main" id="{1916D0CA-B4E5-4871-982E-EDA81A175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6473825"/>
            <a:ext cx="61198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i="1">
                <a:latin typeface="Century Gothic" panose="020B0502020202020204" pitchFamily="34" charset="0"/>
              </a:rPr>
              <a:t>Elaborazione Ufficio Studi CGIA su dati Istat e Prometeia (dati provvisori)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1FEF824-B3DC-481E-B718-7FD8754DC140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CEAC608-4311-4EF7-9664-AE3B36D67547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A1E53EAF-5888-43A7-A800-3A4AE4FC233A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2533" name="Segnaposto numero diapositiva 5">
            <a:extLst>
              <a:ext uri="{FF2B5EF4-FFF2-40B4-BE49-F238E27FC236}">
                <a16:creationId xmlns:a16="http://schemas.microsoft.com/office/drawing/2014/main" id="{C3A79A04-1196-49DC-AF38-E4ACB17FC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BE8E1C71-4DA9-4BB7-BD46-999A59B8EFFA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20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534" name="CasellaDiTesto 10">
            <a:extLst>
              <a:ext uri="{FF2B5EF4-FFF2-40B4-BE49-F238E27FC236}">
                <a16:creationId xmlns:a16="http://schemas.microsoft.com/office/drawing/2014/main" id="{A199A2AB-0BDE-4442-A85C-EB94B9AF7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BELLUNO</a:t>
            </a:r>
            <a:r>
              <a:rPr lang="it-IT" altLang="en-US" sz="2400" b="1">
                <a:latin typeface="Century Gothic" panose="020B0502020202020204" pitchFamily="34" charset="0"/>
              </a:rPr>
              <a:t>: i settori</a:t>
            </a:r>
          </a:p>
        </p:txBody>
      </p:sp>
      <p:pic>
        <p:nvPicPr>
          <p:cNvPr id="22535" name="Picture 2">
            <a:extLst>
              <a:ext uri="{FF2B5EF4-FFF2-40B4-BE49-F238E27FC236}">
                <a16:creationId xmlns:a16="http://schemas.microsoft.com/office/drawing/2014/main" id="{0D11ACFE-AAC2-44D6-A7A8-C41833C6C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6" name="CasellaDiTesto 24">
            <a:extLst>
              <a:ext uri="{FF2B5EF4-FFF2-40B4-BE49-F238E27FC236}">
                <a16:creationId xmlns:a16="http://schemas.microsoft.com/office/drawing/2014/main" id="{454EF358-DD8E-42C6-8F37-1B4FC3DD4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22537" name="CasellaDiTesto 37">
            <a:extLst>
              <a:ext uri="{FF2B5EF4-FFF2-40B4-BE49-F238E27FC236}">
                <a16:creationId xmlns:a16="http://schemas.microsoft.com/office/drawing/2014/main" id="{FE0701D7-5EB2-4176-9E81-F19140B30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1196752"/>
            <a:ext cx="263207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La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propensione all’export della provincia di Belluno è elevatissima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 (80% del VA).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Anche nel 2023 cresce l’export bellunese (+7%). </a:t>
            </a:r>
            <a:endParaRPr lang="it-IT" altLang="en-US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538" name="CasellaDiTesto 37">
            <a:extLst>
              <a:ext uri="{FF2B5EF4-FFF2-40B4-BE49-F238E27FC236}">
                <a16:creationId xmlns:a16="http://schemas.microsoft.com/office/drawing/2014/main" id="{A05526EB-E3BA-4073-A321-3CAA65F00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2403029"/>
            <a:ext cx="273685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Belluno: leader mondiale nell’occhialeria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con 3,9 mld di € di valore esportato nel 2023:  4 occhiali su 5 partono dalle dolomiti bellunesi.</a:t>
            </a:r>
          </a:p>
        </p:txBody>
      </p:sp>
      <p:sp>
        <p:nvSpPr>
          <p:cNvPr id="22539" name="CasellaDiTesto 37">
            <a:extLst>
              <a:ext uri="{FF2B5EF4-FFF2-40B4-BE49-F238E27FC236}">
                <a16:creationId xmlns:a16="http://schemas.microsoft.com/office/drawing/2014/main" id="{252B7052-E9B5-4A20-96BB-901279D51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3573016"/>
            <a:ext cx="263207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Nonostante nel 2020 abbia perso quasi il 30% di valore esportato, </a:t>
            </a:r>
            <a:r>
              <a:rPr lang="it-IT" altLang="it-IT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negli anni successivi nell’Occhialeria si è verificato un nuovo boom; nel 2023:+9%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Crescita per Macchinari (+7%) e i prodotti della metallurgia (+14%).</a:t>
            </a:r>
          </a:p>
        </p:txBody>
      </p:sp>
      <p:sp>
        <p:nvSpPr>
          <p:cNvPr id="22540" name="CasellaDiTesto 37">
            <a:extLst>
              <a:ext uri="{FF2B5EF4-FFF2-40B4-BE49-F238E27FC236}">
                <a16:creationId xmlns:a16="http://schemas.microsoft.com/office/drawing/2014/main" id="{545110D5-232E-4F88-AB19-C1C0E1259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5643825"/>
            <a:ext cx="2760663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Computer/elettronica </a:t>
            </a: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(-2%), </a:t>
            </a: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Apparecchiature elettriche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(-10%), </a:t>
            </a: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Gomma/plastica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(-8%) </a:t>
            </a: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e Abbigliamento </a:t>
            </a: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(-27%) evidenziano il segno meno.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214D6190-1328-4AD9-A368-2FF0FAF592AE}"/>
              </a:ext>
            </a:extLst>
          </p:cNvPr>
          <p:cNvSpPr txBox="1"/>
          <p:nvPr/>
        </p:nvSpPr>
        <p:spPr>
          <a:xfrm>
            <a:off x="323850" y="6453188"/>
            <a:ext cx="6008688" cy="228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latin typeface="Century Gothic" panose="020B0502020202020204" pitchFamily="34" charset="0"/>
                <a:cs typeface="+mn-cs"/>
              </a:rPr>
              <a:t>(*) </a:t>
            </a:r>
            <a:r>
              <a:rPr lang="it-IT" sz="900" i="1" dirty="0">
                <a:latin typeface="Century Gothic" panose="020B0502020202020204" pitchFamily="34" charset="0"/>
                <a:cs typeface="Arial" charset="0"/>
              </a:rPr>
              <a:t>Vetro, refrattari, materiali da costruzione e in terracotta, porcellana e ceramica, cemento ecc.</a:t>
            </a:r>
            <a:endParaRPr lang="it-IT" sz="900" i="1" dirty="0"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22542" name="CasellaDiTesto 20">
            <a:extLst>
              <a:ext uri="{FF2B5EF4-FFF2-40B4-BE49-F238E27FC236}">
                <a16:creationId xmlns:a16="http://schemas.microsoft.com/office/drawing/2014/main" id="{CD622E0A-CA2B-4718-B823-6CA9635C7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6093296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141103A6-4761-4B0D-D141-20D2B1C78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359588"/>
              </p:ext>
            </p:extLst>
          </p:nvPr>
        </p:nvGraphicFramePr>
        <p:xfrm>
          <a:off x="107504" y="1340768"/>
          <a:ext cx="6192686" cy="4608512"/>
        </p:xfrm>
        <a:graphic>
          <a:graphicData uri="http://schemas.openxmlformats.org/drawingml/2006/table">
            <a:tbl>
              <a:tblPr/>
              <a:tblGrid>
                <a:gridCol w="1538425">
                  <a:extLst>
                    <a:ext uri="{9D8B030D-6E8A-4147-A177-3AD203B41FA5}">
                      <a16:colId xmlns:a16="http://schemas.microsoft.com/office/drawing/2014/main" val="390722580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2290439277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1145853147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3684600907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4217720058"/>
                    </a:ext>
                  </a:extLst>
                </a:gridCol>
                <a:gridCol w="575785">
                  <a:extLst>
                    <a:ext uri="{9D8B030D-6E8A-4147-A177-3AD203B41FA5}">
                      <a16:colId xmlns:a16="http://schemas.microsoft.com/office/drawing/2014/main" val="4148433627"/>
                    </a:ext>
                  </a:extLst>
                </a:gridCol>
                <a:gridCol w="575785">
                  <a:extLst>
                    <a:ext uri="{9D8B030D-6E8A-4147-A177-3AD203B41FA5}">
                      <a16:colId xmlns:a16="http://schemas.microsoft.com/office/drawing/2014/main" val="3769899823"/>
                    </a:ext>
                  </a:extLst>
                </a:gridCol>
                <a:gridCol w="599775">
                  <a:extLst>
                    <a:ext uri="{9D8B030D-6E8A-4147-A177-3AD203B41FA5}">
                      <a16:colId xmlns:a16="http://schemas.microsoft.com/office/drawing/2014/main" val="2892624922"/>
                    </a:ext>
                  </a:extLst>
                </a:gridCol>
                <a:gridCol w="491816">
                  <a:extLst>
                    <a:ext uri="{9D8B030D-6E8A-4147-A177-3AD203B41FA5}">
                      <a16:colId xmlns:a16="http://schemas.microsoft.com/office/drawing/2014/main" val="2621886554"/>
                    </a:ext>
                  </a:extLst>
                </a:gridCol>
                <a:gridCol w="395852">
                  <a:extLst>
                    <a:ext uri="{9D8B030D-6E8A-4147-A177-3AD203B41FA5}">
                      <a16:colId xmlns:a16="http://schemas.microsoft.com/office/drawing/2014/main" val="153384305"/>
                    </a:ext>
                  </a:extLst>
                </a:gridCol>
              </a:tblGrid>
              <a:tr h="512294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2014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2019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2020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2021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2022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2023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 (mln €)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 2023/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555688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Occhialeria,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strum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med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dent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2.445,1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2.856,1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2.066,7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2.942,1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3.599,0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3.907,8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+308,8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3430914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Macchinari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+36,1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097806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Computer, elettronica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7587606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della metallurgia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056312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Apparecchiature elettriche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413116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Gomma e plastica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2542965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Abbigliamento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107,1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-28,9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5865080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in metallo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9705432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Alimentare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4190330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Carta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061349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chimici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981231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Calzature e articoli in pelle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711182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Mobili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7435491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da minerali non met.feri (*)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700387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Tessile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567092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Legno e sughero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525615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595400"/>
                  </a:ext>
                </a:extLst>
              </a:tr>
              <a:tr h="1288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Trattamento rifiuti e risanamento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6468598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Autoveicoli, rimorchi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0462056"/>
                  </a:ext>
                </a:extLst>
              </a:tr>
              <a:tr h="12520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Attività servizi info/comunicazione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9952575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agricoltura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66266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Bevande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5185474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Gioielli e connessi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409165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farmaceutici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4694719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Articoli sportivi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7118263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Navi, aeromobili,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843799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TOTALE EXPORT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3.378,7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4.048,6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3.165,1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4.233,4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4.953,8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5.282,6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+328,7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1187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E4074F03-2F14-44B3-B811-E695EE86456C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A32731B-9594-4D63-A5E9-1606982BE603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3105882A-2CAC-4814-A5F9-268A4DAD2EAE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3557" name="Segnaposto numero diapositiva 5">
            <a:extLst>
              <a:ext uri="{FF2B5EF4-FFF2-40B4-BE49-F238E27FC236}">
                <a16:creationId xmlns:a16="http://schemas.microsoft.com/office/drawing/2014/main" id="{ECAC60B7-4432-4F52-A376-49149F543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6580C0E-AD2B-413D-A55B-B3AF63B8936A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21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558" name="CasellaDiTesto 10">
            <a:extLst>
              <a:ext uri="{FF2B5EF4-FFF2-40B4-BE49-F238E27FC236}">
                <a16:creationId xmlns:a16="http://schemas.microsoft.com/office/drawing/2014/main" id="{7D8211DC-A6BF-4E82-B3D2-9949D2664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DESTINAZIONI</a:t>
            </a:r>
            <a:r>
              <a:rPr lang="it-IT" altLang="en-US" sz="2400" b="1">
                <a:latin typeface="Century Gothic" panose="020B0502020202020204" pitchFamily="34" charset="0"/>
              </a:rPr>
              <a:t> dell’export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BELLUNO</a:t>
            </a:r>
          </a:p>
        </p:txBody>
      </p:sp>
      <p:pic>
        <p:nvPicPr>
          <p:cNvPr id="23559" name="Picture 2">
            <a:extLst>
              <a:ext uri="{FF2B5EF4-FFF2-40B4-BE49-F238E27FC236}">
                <a16:creationId xmlns:a16="http://schemas.microsoft.com/office/drawing/2014/main" id="{586915B9-6713-49A0-8098-B09ECF25E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60" name="CasellaDiTesto 24">
            <a:extLst>
              <a:ext uri="{FF2B5EF4-FFF2-40B4-BE49-F238E27FC236}">
                <a16:creationId xmlns:a16="http://schemas.microsoft.com/office/drawing/2014/main" id="{769073D8-090E-4947-AD5A-0CDC3FA78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23561" name="CasellaDiTesto 37">
            <a:extLst>
              <a:ext uri="{FF2B5EF4-FFF2-40B4-BE49-F238E27FC236}">
                <a16:creationId xmlns:a16="http://schemas.microsoft.com/office/drawing/2014/main" id="{B2825002-89B2-42E4-9313-307AF6D06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224" y="1268413"/>
            <a:ext cx="252028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Primo posto: gli USA,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destinatari di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oltre il 23% dell’export complessivo ma in flessione rispetto al 2022 (-6%).</a:t>
            </a:r>
            <a:endParaRPr lang="it-IT" altLang="en-US" sz="1400" i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562" name="CasellaDiTesto 37">
            <a:extLst>
              <a:ext uri="{FF2B5EF4-FFF2-40B4-BE49-F238E27FC236}">
                <a16:creationId xmlns:a16="http://schemas.microsoft.com/office/drawing/2014/main" id="{A108AB06-3429-4366-9A98-587F54D69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224" y="4437112"/>
            <a:ext cx="2448272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Si notano performance particolarmente rilevanti in Francia (+9%), Germania (+9%), Spagna (13%) </a:t>
            </a:r>
            <a:r>
              <a:rPr lang="it-IT" altLang="en-US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e, più in particolare, in Turchia (+70%) e Hong Kong (+284%).</a:t>
            </a:r>
          </a:p>
        </p:txBody>
      </p:sp>
      <p:sp>
        <p:nvSpPr>
          <p:cNvPr id="23563" name="CasellaDiTesto 37">
            <a:extLst>
              <a:ext uri="{FF2B5EF4-FFF2-40B4-BE49-F238E27FC236}">
                <a16:creationId xmlns:a16="http://schemas.microsoft.com/office/drawing/2014/main" id="{AA6BCFE3-D930-4BC7-BF39-7F947B313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224" y="2636912"/>
            <a:ext cx="2448272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BL:  provincia del Veneto dove è più elevata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, nelle esportazioni,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la componente Extra Europea: il 54% delle esportazioni bellunesi supera i confini europei.</a:t>
            </a:r>
            <a:endParaRPr lang="it-IT" altLang="en-US" sz="14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564" name="CasellaDiTesto 17">
            <a:extLst>
              <a:ext uri="{FF2B5EF4-FFF2-40B4-BE49-F238E27FC236}">
                <a16:creationId xmlns:a16="http://schemas.microsoft.com/office/drawing/2014/main" id="{735D1B40-1D4E-4661-92E2-336561758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415088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E5D4BACC-8049-CF54-17EF-FE6DEE184B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642333"/>
              </p:ext>
            </p:extLst>
          </p:nvPr>
        </p:nvGraphicFramePr>
        <p:xfrm>
          <a:off x="107504" y="1268760"/>
          <a:ext cx="6344968" cy="4896537"/>
        </p:xfrm>
        <a:graphic>
          <a:graphicData uri="http://schemas.openxmlformats.org/drawingml/2006/table">
            <a:tbl>
              <a:tblPr/>
              <a:tblGrid>
                <a:gridCol w="335910">
                  <a:extLst>
                    <a:ext uri="{9D8B030D-6E8A-4147-A177-3AD203B41FA5}">
                      <a16:colId xmlns:a16="http://schemas.microsoft.com/office/drawing/2014/main" val="1034062727"/>
                    </a:ext>
                  </a:extLst>
                </a:gridCol>
                <a:gridCol w="1171379">
                  <a:extLst>
                    <a:ext uri="{9D8B030D-6E8A-4147-A177-3AD203B41FA5}">
                      <a16:colId xmlns:a16="http://schemas.microsoft.com/office/drawing/2014/main" val="74491639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554238153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796464222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2929985686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3375381603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2562461841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115940292"/>
                    </a:ext>
                  </a:extLst>
                </a:gridCol>
                <a:gridCol w="597173">
                  <a:extLst>
                    <a:ext uri="{9D8B030D-6E8A-4147-A177-3AD203B41FA5}">
                      <a16:colId xmlns:a16="http://schemas.microsoft.com/office/drawing/2014/main" val="1802551977"/>
                    </a:ext>
                  </a:extLst>
                </a:gridCol>
                <a:gridCol w="631626">
                  <a:extLst>
                    <a:ext uri="{9D8B030D-6E8A-4147-A177-3AD203B41FA5}">
                      <a16:colId xmlns:a16="http://schemas.microsoft.com/office/drawing/2014/main" val="3648299560"/>
                    </a:ext>
                  </a:extLst>
                </a:gridCol>
                <a:gridCol w="370362">
                  <a:extLst>
                    <a:ext uri="{9D8B030D-6E8A-4147-A177-3AD203B41FA5}">
                      <a16:colId xmlns:a16="http://schemas.microsoft.com/office/drawing/2014/main" val="1905396983"/>
                    </a:ext>
                  </a:extLst>
                </a:gridCol>
              </a:tblGrid>
              <a:tr h="46633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Rank 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BELLUNO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2014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2020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2021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2023/</a:t>
                      </a:r>
                    </a:p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022064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Stati Uniti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666,5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1.093,2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1.299,9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1.221,4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-78,5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7260846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Francia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385,0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443,4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484,7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565,3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+53,4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6643234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275,6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335,2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298,6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426,5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465,8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+39,3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3238961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Spagna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194,5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279,3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182,9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228,5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307,8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+36,0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52141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Regno Unito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199,0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239,2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+14,4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8665933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Turchia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127,7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217,9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+90,3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2058566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Cina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126,0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208,6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150,9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157,8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162,7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-65,3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-28,6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384288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Polonia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115,9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+23,6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+20,3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6332694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Messico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115,3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+21,8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9799154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Hong Kong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+96,6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+284,4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960535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Paesi Bassi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97,6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122,7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609893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Austria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239525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1390789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Svezia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2328983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Emirati Arabi Uniti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330096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Portogallo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5720087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Croazia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601766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Svizzera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4465592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Ungheria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+19,6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854176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Brasile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796620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BELLUNO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3.378,7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4.048,6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3.165,1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4.233,4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4.953,8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5.282,6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+328,7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+6,6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068190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306561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UE-27 (post Brexit)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1.365,4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1.796,0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1.497,8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1.928,4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2.217,4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2.411,0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+193,6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924173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Extra Ue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2.013,2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2.252,6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1.667,3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2.305,1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2.736,5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2.871,6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+135,1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436177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 cui BRICS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317,6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255,3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354,4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297,5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-56,9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739847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F3C67B5C-3708-4865-9150-521B7BAE5C39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6A82EE9-068D-440A-ACC0-2B8CA4AC90B4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7B2813AF-0B78-4978-8DAB-1AA0D2528821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4581" name="Segnaposto numero diapositiva 5">
            <a:extLst>
              <a:ext uri="{FF2B5EF4-FFF2-40B4-BE49-F238E27FC236}">
                <a16:creationId xmlns:a16="http://schemas.microsoft.com/office/drawing/2014/main" id="{137F3F05-1852-471A-881F-E4F852D8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70A90D17-1AB5-4F48-8034-5B8415F47CE2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22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582" name="CasellaDiTesto 10">
            <a:extLst>
              <a:ext uri="{FF2B5EF4-FFF2-40B4-BE49-F238E27FC236}">
                <a16:creationId xmlns:a16="http://schemas.microsoft.com/office/drawing/2014/main" id="{C520AE66-25A3-4127-943D-3A2053293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ROVIGO</a:t>
            </a:r>
            <a:r>
              <a:rPr lang="it-IT" altLang="en-US" sz="2400" b="1">
                <a:latin typeface="Century Gothic" panose="020B0502020202020204" pitchFamily="34" charset="0"/>
              </a:rPr>
              <a:t>: i settori</a:t>
            </a:r>
          </a:p>
        </p:txBody>
      </p:sp>
      <p:pic>
        <p:nvPicPr>
          <p:cNvPr id="24583" name="Picture 2">
            <a:extLst>
              <a:ext uri="{FF2B5EF4-FFF2-40B4-BE49-F238E27FC236}">
                <a16:creationId xmlns:a16="http://schemas.microsoft.com/office/drawing/2014/main" id="{D6B28686-08CA-4BD4-8274-88E717275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4" name="CasellaDiTesto 24">
            <a:extLst>
              <a:ext uri="{FF2B5EF4-FFF2-40B4-BE49-F238E27FC236}">
                <a16:creationId xmlns:a16="http://schemas.microsoft.com/office/drawing/2014/main" id="{AAE582F8-7941-4839-AD74-A6ECD9897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24585" name="CasellaDiTesto 37">
            <a:extLst>
              <a:ext uri="{FF2B5EF4-FFF2-40B4-BE49-F238E27FC236}">
                <a16:creationId xmlns:a16="http://schemas.microsoft.com/office/drawing/2014/main" id="{FF3EE15A-EDA9-4DCF-9340-9C9D57A2A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1196752"/>
            <a:ext cx="270351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Rovigo è la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provincia che concorre di meno alle esportazioni venete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Tuttavia la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propensione all’export di Rovigo è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superiore rispetto alla provincia di Venezia</a:t>
            </a:r>
            <a:endParaRPr lang="it-IT" altLang="en-US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4586" name="CasellaDiTesto 37">
            <a:extLst>
              <a:ext uri="{FF2B5EF4-FFF2-40B4-BE49-F238E27FC236}">
                <a16:creationId xmlns:a16="http://schemas.microsoft.com/office/drawing/2014/main" id="{A8C80A9E-30E5-4759-873C-FEA93B098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850" y="2852936"/>
            <a:ext cx="2743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L’export di Rovigo è più alto del 2019 </a:t>
            </a: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ma rispetto al 2020 si evince un gap considerevole, in quanto l’anno pandemico era stato guidato da un boom di export di prodotti farmaceutici</a:t>
            </a:r>
          </a:p>
        </p:txBody>
      </p:sp>
      <p:sp>
        <p:nvSpPr>
          <p:cNvPr id="24587" name="CasellaDiTesto 37">
            <a:extLst>
              <a:ext uri="{FF2B5EF4-FFF2-40B4-BE49-F238E27FC236}">
                <a16:creationId xmlns:a16="http://schemas.microsoft.com/office/drawing/2014/main" id="{8DFCD049-F7DA-41D0-8C47-0865F2A59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92" y="4725144"/>
            <a:ext cx="2778125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Tra le prime 5 specializzazioni, </a:t>
            </a:r>
            <a:r>
              <a:rPr lang="it-IT" altLang="en-US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segni più per </a:t>
            </a:r>
            <a:r>
              <a:rPr lang="it-IT" altLang="en-US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Macchinari (+25%) e </a:t>
            </a:r>
            <a:r>
              <a:rPr lang="it-IT" altLang="it-IT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Alimentare (+8%) </a:t>
            </a: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mentre arretrano i Prodotti chimici (-10%), la Gomma/plastica (-19%) e la Metallurgia (-36%)</a:t>
            </a:r>
            <a:endParaRPr lang="it-IT" altLang="en-US" sz="14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1D0B3C5D-6406-4531-9971-3CDC433A352E}"/>
              </a:ext>
            </a:extLst>
          </p:cNvPr>
          <p:cNvSpPr txBox="1"/>
          <p:nvPr/>
        </p:nvSpPr>
        <p:spPr>
          <a:xfrm>
            <a:off x="323850" y="6524625"/>
            <a:ext cx="6008688" cy="228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latin typeface="Century Gothic" panose="020B0502020202020204" pitchFamily="34" charset="0"/>
                <a:cs typeface="+mn-cs"/>
              </a:rPr>
              <a:t>(*) </a:t>
            </a:r>
            <a:r>
              <a:rPr lang="it-IT" sz="900" i="1" dirty="0">
                <a:latin typeface="Century Gothic" panose="020B0502020202020204" pitchFamily="34" charset="0"/>
                <a:cs typeface="Arial" charset="0"/>
              </a:rPr>
              <a:t>Vetro, refrattari, materiali da costruzione e in terracotta, porcellana e ceramica, cemento ecc.</a:t>
            </a:r>
            <a:endParaRPr lang="it-IT" sz="900" i="1" dirty="0"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24589" name="CasellaDiTesto 17">
            <a:extLst>
              <a:ext uri="{FF2B5EF4-FFF2-40B4-BE49-F238E27FC236}">
                <a16:creationId xmlns:a16="http://schemas.microsoft.com/office/drawing/2014/main" id="{766A8BBA-D1A7-4EEB-A81D-425004DDA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6237288"/>
            <a:ext cx="50403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9B8E2605-84AE-6D54-FE02-E3630712C1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422535"/>
              </p:ext>
            </p:extLst>
          </p:nvPr>
        </p:nvGraphicFramePr>
        <p:xfrm>
          <a:off x="107504" y="1196752"/>
          <a:ext cx="6192687" cy="4968538"/>
        </p:xfrm>
        <a:graphic>
          <a:graphicData uri="http://schemas.openxmlformats.org/drawingml/2006/table">
            <a:tbl>
              <a:tblPr/>
              <a:tblGrid>
                <a:gridCol w="1538425">
                  <a:extLst>
                    <a:ext uri="{9D8B030D-6E8A-4147-A177-3AD203B41FA5}">
                      <a16:colId xmlns:a16="http://schemas.microsoft.com/office/drawing/2014/main" val="1937992120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161571451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4003393610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3420390044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2679802625"/>
                    </a:ext>
                  </a:extLst>
                </a:gridCol>
                <a:gridCol w="575785">
                  <a:extLst>
                    <a:ext uri="{9D8B030D-6E8A-4147-A177-3AD203B41FA5}">
                      <a16:colId xmlns:a16="http://schemas.microsoft.com/office/drawing/2014/main" val="1130955040"/>
                    </a:ext>
                  </a:extLst>
                </a:gridCol>
                <a:gridCol w="575785">
                  <a:extLst>
                    <a:ext uri="{9D8B030D-6E8A-4147-A177-3AD203B41FA5}">
                      <a16:colId xmlns:a16="http://schemas.microsoft.com/office/drawing/2014/main" val="940588596"/>
                    </a:ext>
                  </a:extLst>
                </a:gridCol>
                <a:gridCol w="599775">
                  <a:extLst>
                    <a:ext uri="{9D8B030D-6E8A-4147-A177-3AD203B41FA5}">
                      <a16:colId xmlns:a16="http://schemas.microsoft.com/office/drawing/2014/main" val="4052292104"/>
                    </a:ext>
                  </a:extLst>
                </a:gridCol>
                <a:gridCol w="491817">
                  <a:extLst>
                    <a:ext uri="{9D8B030D-6E8A-4147-A177-3AD203B41FA5}">
                      <a16:colId xmlns:a16="http://schemas.microsoft.com/office/drawing/2014/main" val="2626685462"/>
                    </a:ext>
                  </a:extLst>
                </a:gridCol>
                <a:gridCol w="395852">
                  <a:extLst>
                    <a:ext uri="{9D8B030D-6E8A-4147-A177-3AD203B41FA5}">
                      <a16:colId xmlns:a16="http://schemas.microsoft.com/office/drawing/2014/main" val="2639964859"/>
                    </a:ext>
                  </a:extLst>
                </a:gridCol>
              </a:tblGrid>
              <a:tr h="49685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2014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2019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2020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2021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2022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2023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 (mln €)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 2023/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122258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Macchinari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+65,1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805580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chimici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964664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Gomma e plastica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-38,5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5199302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Alimentare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664128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della metallurgia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006534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Autoveicoli, rimorchi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2800784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in metallo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716594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agricoltura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3611063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farmaceutici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0781779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da minerali non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met.feri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(*)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0128516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Bevande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258699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Mobili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609979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Calzature e articoli in pelle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239582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Apparecchiature elettriche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93875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Carta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01069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Occhialeria, strum. med. dent.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7114044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Abbigliamento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975721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Navi, aeromobili,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-67,0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6282683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Gioielli e connessi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5103533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Computer, elettronica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623864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Attività servizi info/comunicazione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9532231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Tessile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2936021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Giochi e giocattoli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332644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Coke e raffinazione petrolio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2366309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Trattamento rifiuti e risanamento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9495629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8031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Legno e sughero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730539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Articoli sportivi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911420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Stampa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745696"/>
                  </a:ext>
                </a:extLst>
              </a:tr>
              <a:tr h="149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TOTALE EXPORT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1.370,9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1.658,2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2.173,8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1.676,8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1.900,9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1.809,3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-91,6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87396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25D148AE-5689-488D-AA7F-F0B526624B74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08D744C2-6787-4CDF-AB02-79F1C944425D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597E41B1-4C2D-41D0-8164-9467C3A059EC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5605" name="Segnaposto numero diapositiva 5">
            <a:extLst>
              <a:ext uri="{FF2B5EF4-FFF2-40B4-BE49-F238E27FC236}">
                <a16:creationId xmlns:a16="http://schemas.microsoft.com/office/drawing/2014/main" id="{AA6C7E6A-3B65-4857-BCB0-18ABD6F8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4B193353-54E8-4A46-B1C2-D003F3A8DCF6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23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606" name="CasellaDiTesto 10">
            <a:extLst>
              <a:ext uri="{FF2B5EF4-FFF2-40B4-BE49-F238E27FC236}">
                <a16:creationId xmlns:a16="http://schemas.microsoft.com/office/drawing/2014/main" id="{3193AE22-1C01-432A-B4AB-B7E9BDF50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DESTINAZIONI</a:t>
            </a:r>
            <a:r>
              <a:rPr lang="it-IT" altLang="en-US" sz="2400" b="1">
                <a:latin typeface="Century Gothic" panose="020B0502020202020204" pitchFamily="34" charset="0"/>
              </a:rPr>
              <a:t> dell’export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ROVIGO</a:t>
            </a:r>
          </a:p>
        </p:txBody>
      </p:sp>
      <p:pic>
        <p:nvPicPr>
          <p:cNvPr id="25607" name="Picture 2">
            <a:extLst>
              <a:ext uri="{FF2B5EF4-FFF2-40B4-BE49-F238E27FC236}">
                <a16:creationId xmlns:a16="http://schemas.microsoft.com/office/drawing/2014/main" id="{DE36960A-3BBD-4125-AFE3-25C8AEA62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8" name="CasellaDiTesto 24">
            <a:extLst>
              <a:ext uri="{FF2B5EF4-FFF2-40B4-BE49-F238E27FC236}">
                <a16:creationId xmlns:a16="http://schemas.microsoft.com/office/drawing/2014/main" id="{E9C319C2-C537-48F7-BB3E-D44D87A85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25609" name="CasellaDiTesto 37">
            <a:extLst>
              <a:ext uri="{FF2B5EF4-FFF2-40B4-BE49-F238E27FC236}">
                <a16:creationId xmlns:a16="http://schemas.microsoft.com/office/drawing/2014/main" id="{A1F6AAEA-660D-4B3E-BB9C-8B09BF6F7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1628" y="2708275"/>
            <a:ext cx="266687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La componente extra-UE è scesa di molto nel 2023: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-11%, specie nei BRICS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(-21%).</a:t>
            </a:r>
            <a:endParaRPr lang="it-IT" altLang="en-US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610" name="CasellaDiTesto 37">
            <a:extLst>
              <a:ext uri="{FF2B5EF4-FFF2-40B4-BE49-F238E27FC236}">
                <a16:creationId xmlns:a16="http://schemas.microsoft.com/office/drawing/2014/main" id="{6D327DE5-B25E-48CF-ABB1-93581BD95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2170" y="3861048"/>
            <a:ext cx="2584326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In sostanziale tenuta contenuta la destinazione UE (-2%) che con quasi 1,3 miliardi di valore esportato si posiziona su livelli superiori al 2021.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400" b="1" i="1" dirty="0">
                <a:solidFill>
                  <a:srgbClr val="006600"/>
                </a:solidFill>
                <a:latin typeface="Century Gothic" panose="020B0502020202020204" pitchFamily="34" charset="0"/>
              </a:rPr>
              <a:t>Oltre che nei primi 3 mercati, segni più anche per Austria </a:t>
            </a:r>
            <a:r>
              <a:rPr lang="it-IT" altLang="en-US" sz="1400" i="1" dirty="0">
                <a:solidFill>
                  <a:srgbClr val="006600"/>
                </a:solidFill>
                <a:latin typeface="Century Gothic" panose="020B0502020202020204" pitchFamily="34" charset="0"/>
              </a:rPr>
              <a:t>(+10%, 5° posto),</a:t>
            </a:r>
            <a:r>
              <a:rPr lang="it-IT" altLang="en-US" sz="1400" b="1" i="1" dirty="0">
                <a:solidFill>
                  <a:srgbClr val="006600"/>
                </a:solidFill>
                <a:latin typeface="Century Gothic" panose="020B0502020202020204" pitchFamily="34" charset="0"/>
              </a:rPr>
              <a:t> Portogallo </a:t>
            </a:r>
            <a:r>
              <a:rPr lang="it-IT" altLang="en-US" sz="1400" i="1" dirty="0">
                <a:solidFill>
                  <a:srgbClr val="006600"/>
                </a:solidFill>
                <a:latin typeface="Century Gothic" panose="020B0502020202020204" pitchFamily="34" charset="0"/>
              </a:rPr>
              <a:t>(+4%, 7° posto)</a:t>
            </a:r>
            <a:r>
              <a:rPr lang="it-IT" altLang="en-US" sz="1400" b="1" i="1" dirty="0">
                <a:solidFill>
                  <a:srgbClr val="006600"/>
                </a:solidFill>
                <a:latin typeface="Century Gothic" panose="020B0502020202020204" pitchFamily="34" charset="0"/>
              </a:rPr>
              <a:t> e Paesi Bassi </a:t>
            </a:r>
            <a:r>
              <a:rPr lang="it-IT" altLang="en-US" sz="1400" i="1" dirty="0">
                <a:solidFill>
                  <a:srgbClr val="006600"/>
                </a:solidFill>
                <a:latin typeface="Century Gothic" panose="020B0502020202020204" pitchFamily="34" charset="0"/>
              </a:rPr>
              <a:t>(+25%, 8° posto).</a:t>
            </a:r>
          </a:p>
        </p:txBody>
      </p:sp>
      <p:sp>
        <p:nvSpPr>
          <p:cNvPr id="25611" name="CasellaDiTesto 37">
            <a:extLst>
              <a:ext uri="{FF2B5EF4-FFF2-40B4-BE49-F238E27FC236}">
                <a16:creationId xmlns:a16="http://schemas.microsoft.com/office/drawing/2014/main" id="{DE8FB502-D66C-4763-AFF9-228AC997E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9470" y="1484313"/>
            <a:ext cx="2669034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Nel 2023 il segno più nei primi 3 mercati non è stato sufficiente per garantire la crescita dell’</a:t>
            </a: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export rodigino che scende del 5%.</a:t>
            </a:r>
          </a:p>
        </p:txBody>
      </p:sp>
      <p:sp>
        <p:nvSpPr>
          <p:cNvPr id="25612" name="CasellaDiTesto 17">
            <a:extLst>
              <a:ext uri="{FF2B5EF4-FFF2-40B4-BE49-F238E27FC236}">
                <a16:creationId xmlns:a16="http://schemas.microsoft.com/office/drawing/2014/main" id="{48ECE21E-5CAF-43BC-BE9B-EE89D858F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381750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EBB75FC7-8AC3-6F51-02A2-09B30B4723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095915"/>
              </p:ext>
            </p:extLst>
          </p:nvPr>
        </p:nvGraphicFramePr>
        <p:xfrm>
          <a:off x="107504" y="1340768"/>
          <a:ext cx="6344968" cy="4896537"/>
        </p:xfrm>
        <a:graphic>
          <a:graphicData uri="http://schemas.openxmlformats.org/drawingml/2006/table">
            <a:tbl>
              <a:tblPr/>
              <a:tblGrid>
                <a:gridCol w="335910">
                  <a:extLst>
                    <a:ext uri="{9D8B030D-6E8A-4147-A177-3AD203B41FA5}">
                      <a16:colId xmlns:a16="http://schemas.microsoft.com/office/drawing/2014/main" val="3059309696"/>
                    </a:ext>
                  </a:extLst>
                </a:gridCol>
                <a:gridCol w="1171379">
                  <a:extLst>
                    <a:ext uri="{9D8B030D-6E8A-4147-A177-3AD203B41FA5}">
                      <a16:colId xmlns:a16="http://schemas.microsoft.com/office/drawing/2014/main" val="881403048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3062850106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2580462632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2311776900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4188936075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4283798562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2701975567"/>
                    </a:ext>
                  </a:extLst>
                </a:gridCol>
                <a:gridCol w="597173">
                  <a:extLst>
                    <a:ext uri="{9D8B030D-6E8A-4147-A177-3AD203B41FA5}">
                      <a16:colId xmlns:a16="http://schemas.microsoft.com/office/drawing/2014/main" val="4287765605"/>
                    </a:ext>
                  </a:extLst>
                </a:gridCol>
                <a:gridCol w="631626">
                  <a:extLst>
                    <a:ext uri="{9D8B030D-6E8A-4147-A177-3AD203B41FA5}">
                      <a16:colId xmlns:a16="http://schemas.microsoft.com/office/drawing/2014/main" val="1615804414"/>
                    </a:ext>
                  </a:extLst>
                </a:gridCol>
                <a:gridCol w="370362">
                  <a:extLst>
                    <a:ext uri="{9D8B030D-6E8A-4147-A177-3AD203B41FA5}">
                      <a16:colId xmlns:a16="http://schemas.microsoft.com/office/drawing/2014/main" val="2731984128"/>
                    </a:ext>
                  </a:extLst>
                </a:gridCol>
              </a:tblGrid>
              <a:tr h="46633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Rank 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ROVIGO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2014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2020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2021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2023/</a:t>
                      </a:r>
                    </a:p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129370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210,6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227,8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280,4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320,2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329,7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7754281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Francia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181,9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206,5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209,6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257,0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298,2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+16,1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9450318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Spagna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97,8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1753897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Stati Uniti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175,5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590,2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101,5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7695591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Austria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8438956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-15,8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5101680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Portogallo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752775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Paesi Bassi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+25,0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4155252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Regno Unito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286082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Polonia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800001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Belgio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782607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Svizzera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0959345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Turchia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37718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Grecia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-19,8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9568062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Slovenia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4928470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Croazia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-27,5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8848408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Svezia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800282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Emirati Arabi Uniti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-20,8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-50,5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2512115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Cina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-19,6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0871924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Ungheria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3628136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ROVIGO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1.370,9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1.658,2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2.173,8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1.676,8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1.900,9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1.809,3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-91,6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567996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305897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UE-27 (post Brexit)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853,9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1.016,3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1.221,2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1.316,0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1.291,1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-24,9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572968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Extra Ue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517,0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667,2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1.157,5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518,2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-66,7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940572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 cui BRICS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122,9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08846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A1841A6-C79F-4859-8630-D87324749213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FEEF727-5E4B-4344-876A-A7A2CDCA1DBC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CFAE9726-6501-4B31-8CB7-1A792A64EAE4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6629" name="Segnaposto numero diapositiva 5">
            <a:extLst>
              <a:ext uri="{FF2B5EF4-FFF2-40B4-BE49-F238E27FC236}">
                <a16:creationId xmlns:a16="http://schemas.microsoft.com/office/drawing/2014/main" id="{BE5FD406-428E-418B-B26E-9219826D4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5C943C43-DEA7-4B0A-8ECA-BC162C8ACD8B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24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630" name="CasellaDiTesto 10">
            <a:extLst>
              <a:ext uri="{FF2B5EF4-FFF2-40B4-BE49-F238E27FC236}">
                <a16:creationId xmlns:a16="http://schemas.microsoft.com/office/drawing/2014/main" id="{DBC14D48-7B7D-4217-8D60-08A16A79B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263" y="620713"/>
            <a:ext cx="5703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L’export del FRIULI VENEZIA GIULIA </a:t>
            </a:r>
          </a:p>
        </p:txBody>
      </p:sp>
      <p:pic>
        <p:nvPicPr>
          <p:cNvPr id="26631" name="Picture 2">
            <a:extLst>
              <a:ext uri="{FF2B5EF4-FFF2-40B4-BE49-F238E27FC236}">
                <a16:creationId xmlns:a16="http://schemas.microsoft.com/office/drawing/2014/main" id="{16111B03-3618-416D-8610-23E56DE7A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2" name="CasellaDiTesto 24">
            <a:extLst>
              <a:ext uri="{FF2B5EF4-FFF2-40B4-BE49-F238E27FC236}">
                <a16:creationId xmlns:a16="http://schemas.microsoft.com/office/drawing/2014/main" id="{32E74259-C1DF-493C-B5C8-F6461CE64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26633" name="CasellaDiTesto 23">
            <a:extLst>
              <a:ext uri="{FF2B5EF4-FFF2-40B4-BE49-F238E27FC236}">
                <a16:creationId xmlns:a16="http://schemas.microsoft.com/office/drawing/2014/main" id="{2FA9F826-152E-4DFE-86C8-AE655BB73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6218238"/>
            <a:ext cx="876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400" b="1">
                <a:latin typeface="Century Gothic" panose="020B0502020202020204" pitchFamily="34" charset="0"/>
              </a:rPr>
              <a:t>All’analisi del FVG seguirà quella delle 4 province, ordinate secondo il totale esportazioni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400">
                <a:latin typeface="Century Gothic" panose="020B0502020202020204" pitchFamily="34" charset="0"/>
              </a:rPr>
              <a:t>(</a:t>
            </a:r>
            <a:r>
              <a:rPr lang="it-IT" altLang="en-US" sz="1400" b="1">
                <a:latin typeface="Century Gothic" panose="020B0502020202020204" pitchFamily="34" charset="0"/>
              </a:rPr>
              <a:t>da Udine</a:t>
            </a:r>
            <a:r>
              <a:rPr lang="it-IT" altLang="en-US" sz="1400">
                <a:latin typeface="Century Gothic" panose="020B0502020202020204" pitchFamily="34" charset="0"/>
              </a:rPr>
              <a:t> che «guida» la classifica </a:t>
            </a:r>
            <a:r>
              <a:rPr lang="it-IT" altLang="en-US" sz="1400" b="1">
                <a:latin typeface="Century Gothic" panose="020B0502020202020204" pitchFamily="34" charset="0"/>
              </a:rPr>
              <a:t>a Gorizia </a:t>
            </a:r>
            <a:r>
              <a:rPr lang="it-IT" altLang="en-US" sz="1400">
                <a:latin typeface="Century Gothic" panose="020B0502020202020204" pitchFamily="34" charset="0"/>
              </a:rPr>
              <a:t>che «la chiude»)</a:t>
            </a:r>
            <a:endParaRPr lang="it-IT" altLang="en-US" sz="1400" u="sng">
              <a:latin typeface="Century Gothic" panose="020B0502020202020204" pitchFamily="34" charset="0"/>
            </a:endParaRPr>
          </a:p>
        </p:txBody>
      </p:sp>
      <p:pic>
        <p:nvPicPr>
          <p:cNvPr id="26634" name="Picture 2" descr="C:\Users\DNicolai\AppData\Local\Microsoft\Windows\Temporary Internet Files\Content.IE5\44UXF7LG\podium-41242_960_720[1].png">
            <a:extLst>
              <a:ext uri="{FF2B5EF4-FFF2-40B4-BE49-F238E27FC236}">
                <a16:creationId xmlns:a16="http://schemas.microsoft.com/office/drawing/2014/main" id="{DA41DF39-4F01-4A3C-A03F-2E437AA54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3" y="4787900"/>
            <a:ext cx="190817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5" name="Picture 2" descr="C:\Users\DNicolai\AppData\Local\Microsoft\Windows\Temporary Internet Files\Content.IE5\44UXF7LG\podium-41242_960_720[1].png">
            <a:extLst>
              <a:ext uri="{FF2B5EF4-FFF2-40B4-BE49-F238E27FC236}">
                <a16:creationId xmlns:a16="http://schemas.microsoft.com/office/drawing/2014/main" id="{6BA77918-FD9B-4086-90DA-C0C99C643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025" y="4716463"/>
            <a:ext cx="190817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6" name="CasellaDiTesto 10">
            <a:extLst>
              <a:ext uri="{FF2B5EF4-FFF2-40B4-BE49-F238E27FC236}">
                <a16:creationId xmlns:a16="http://schemas.microsoft.com/office/drawing/2014/main" id="{BB278EDA-5870-4DD9-B923-87142A0F4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9863" y="3429000"/>
            <a:ext cx="2411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… </a:t>
            </a:r>
            <a:r>
              <a:rPr lang="it-IT" altLang="en-US" sz="2400" u="sng">
                <a:solidFill>
                  <a:srgbClr val="D65494"/>
                </a:solidFill>
                <a:latin typeface="Century Gothic" panose="020B0502020202020204" pitchFamily="34" charset="0"/>
              </a:rPr>
              <a:t>per </a:t>
            </a:r>
            <a:r>
              <a:rPr lang="it-IT" altLang="en-US" sz="2400" b="1" u="sng">
                <a:solidFill>
                  <a:srgbClr val="D65494"/>
                </a:solidFill>
                <a:latin typeface="Century Gothic" panose="020B0502020202020204" pitchFamily="34" charset="0"/>
              </a:rPr>
              <a:t>Settore</a:t>
            </a:r>
          </a:p>
        </p:txBody>
      </p:sp>
      <p:sp>
        <p:nvSpPr>
          <p:cNvPr id="26637" name="CasellaDiTesto 10">
            <a:extLst>
              <a:ext uri="{FF2B5EF4-FFF2-40B4-BE49-F238E27FC236}">
                <a16:creationId xmlns:a16="http://schemas.microsoft.com/office/drawing/2014/main" id="{A61664B0-6932-4D94-B3D2-02207A625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3429000"/>
            <a:ext cx="2411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… </a:t>
            </a:r>
            <a:r>
              <a:rPr lang="it-IT" altLang="en-US" sz="2400" u="sng">
                <a:solidFill>
                  <a:srgbClr val="D65494"/>
                </a:solidFill>
                <a:latin typeface="Century Gothic" panose="020B0502020202020204" pitchFamily="34" charset="0"/>
              </a:rPr>
              <a:t>per </a:t>
            </a:r>
            <a:r>
              <a:rPr lang="it-IT" altLang="en-US" sz="2400" b="1" u="sng">
                <a:solidFill>
                  <a:srgbClr val="D65494"/>
                </a:solidFill>
                <a:latin typeface="Century Gothic" panose="020B0502020202020204" pitchFamily="34" charset="0"/>
              </a:rPr>
              <a:t>Paese</a:t>
            </a:r>
          </a:p>
        </p:txBody>
      </p:sp>
      <p:sp>
        <p:nvSpPr>
          <p:cNvPr id="26638" name="CasellaDiTesto 37">
            <a:extLst>
              <a:ext uri="{FF2B5EF4-FFF2-40B4-BE49-F238E27FC236}">
                <a16:creationId xmlns:a16="http://schemas.microsoft.com/office/drawing/2014/main" id="{5A55F664-BD4E-4B02-808E-3F9CF977F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4653136"/>
            <a:ext cx="2630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Metallurgia</a:t>
            </a:r>
          </a:p>
        </p:txBody>
      </p:sp>
      <p:sp>
        <p:nvSpPr>
          <p:cNvPr id="26639" name="CasellaDiTesto 37">
            <a:extLst>
              <a:ext uri="{FF2B5EF4-FFF2-40B4-BE49-F238E27FC236}">
                <a16:creationId xmlns:a16="http://schemas.microsoft.com/office/drawing/2014/main" id="{535A3D26-1892-4BD9-90BC-A61A39354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728" y="4293096"/>
            <a:ext cx="15118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Macchinari</a:t>
            </a:r>
          </a:p>
        </p:txBody>
      </p:sp>
      <p:sp>
        <p:nvSpPr>
          <p:cNvPr id="26640" name="CasellaDiTesto 37">
            <a:extLst>
              <a:ext uri="{FF2B5EF4-FFF2-40B4-BE49-F238E27FC236}">
                <a16:creationId xmlns:a16="http://schemas.microsoft.com/office/drawing/2014/main" id="{EC82EFCC-87E6-49F6-A8DE-9668F2A31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1840" y="4869160"/>
            <a:ext cx="16494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8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Navale</a:t>
            </a:r>
          </a:p>
        </p:txBody>
      </p:sp>
      <p:sp>
        <p:nvSpPr>
          <p:cNvPr id="26641" name="CasellaDiTesto 37">
            <a:extLst>
              <a:ext uri="{FF2B5EF4-FFF2-40B4-BE49-F238E27FC236}">
                <a16:creationId xmlns:a16="http://schemas.microsoft.com/office/drawing/2014/main" id="{B35E971B-9CF6-4966-A44E-2D4EA6493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112" y="4581128"/>
            <a:ext cx="133593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en-US" sz="18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USA</a:t>
            </a:r>
          </a:p>
        </p:txBody>
      </p:sp>
      <p:sp>
        <p:nvSpPr>
          <p:cNvPr id="26642" name="CasellaDiTesto 37">
            <a:extLst>
              <a:ext uri="{FF2B5EF4-FFF2-40B4-BE49-F238E27FC236}">
                <a16:creationId xmlns:a16="http://schemas.microsoft.com/office/drawing/2014/main" id="{387F8203-1D7F-4AFB-8459-B39B6DE69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6256" y="4293096"/>
            <a:ext cx="1316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en-US" sz="18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Germania</a:t>
            </a:r>
          </a:p>
        </p:txBody>
      </p:sp>
      <p:sp>
        <p:nvSpPr>
          <p:cNvPr id="26643" name="CasellaDiTesto 37">
            <a:extLst>
              <a:ext uri="{FF2B5EF4-FFF2-40B4-BE49-F238E27FC236}">
                <a16:creationId xmlns:a16="http://schemas.microsoft.com/office/drawing/2014/main" id="{6216BF22-E6DA-445B-9D50-520093485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7825" y="4787900"/>
            <a:ext cx="1009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Francia</a:t>
            </a:r>
          </a:p>
        </p:txBody>
      </p:sp>
      <p:pic>
        <p:nvPicPr>
          <p:cNvPr id="26644" name="Picture 3" descr="C:\Users\DNicolai\AppData\Local\Microsoft\Windows\Temporary Internet Files\Content.IE5\WCSTDX51\Friuli-Venezia_Giulia_Provinces[1].png">
            <a:extLst>
              <a:ext uri="{FF2B5EF4-FFF2-40B4-BE49-F238E27FC236}">
                <a16:creationId xmlns:a16="http://schemas.microsoft.com/office/drawing/2014/main" id="{99894A70-836D-446B-BF0F-859222A3E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163" y="1052513"/>
            <a:ext cx="3240087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239F5310-6F2A-474F-B7A0-2FF5B0A68783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E0C20382-FDE2-4AAC-8488-FD478051011E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1AD4DF4C-14C2-4C50-88A0-1AE77CA039EC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7653" name="Segnaposto numero diapositiva 5">
            <a:extLst>
              <a:ext uri="{FF2B5EF4-FFF2-40B4-BE49-F238E27FC236}">
                <a16:creationId xmlns:a16="http://schemas.microsoft.com/office/drawing/2014/main" id="{5C0A0C68-F5C6-4D19-A752-13BA9D07F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262DE243-EE25-4EB1-B328-E8CBC4AC3E72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25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654" name="CasellaDiTesto 10">
            <a:extLst>
              <a:ext uri="{FF2B5EF4-FFF2-40B4-BE49-F238E27FC236}">
                <a16:creationId xmlns:a16="http://schemas.microsoft.com/office/drawing/2014/main" id="{E3786F7A-3502-46F7-B269-769A0F73F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L’export del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FRIULI VENEZIA GIULIA</a:t>
            </a:r>
            <a:r>
              <a:rPr lang="it-IT" altLang="en-US" sz="2400" b="1">
                <a:latin typeface="Century Gothic" panose="020B0502020202020204" pitchFamily="34" charset="0"/>
              </a:rPr>
              <a:t>: i settori</a:t>
            </a:r>
          </a:p>
        </p:txBody>
      </p:sp>
      <p:pic>
        <p:nvPicPr>
          <p:cNvPr id="27655" name="Picture 2">
            <a:extLst>
              <a:ext uri="{FF2B5EF4-FFF2-40B4-BE49-F238E27FC236}">
                <a16:creationId xmlns:a16="http://schemas.microsoft.com/office/drawing/2014/main" id="{8EE1E018-29A6-40A4-A99A-855C13609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6" name="CasellaDiTesto 24">
            <a:extLst>
              <a:ext uri="{FF2B5EF4-FFF2-40B4-BE49-F238E27FC236}">
                <a16:creationId xmlns:a16="http://schemas.microsoft.com/office/drawing/2014/main" id="{18C03868-7668-4042-8D52-E76C0976E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27657" name="CasellaDiTesto 37">
            <a:extLst>
              <a:ext uri="{FF2B5EF4-FFF2-40B4-BE49-F238E27FC236}">
                <a16:creationId xmlns:a16="http://schemas.microsoft.com/office/drawing/2014/main" id="{BACBA3F3-6E3D-4F34-B4C7-44A825AC9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2538" y="1323975"/>
            <a:ext cx="26320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Export Friuli Venezia Giulia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: dopo lo scatto del 2022, </a:t>
            </a: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nel 2023 è sceso a 19 miliardi di euro </a:t>
            </a: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(-14% rispetto al 2022)</a:t>
            </a:r>
            <a:endParaRPr lang="it-IT" altLang="en-US" sz="14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658" name="CasellaDiTesto 37">
            <a:extLst>
              <a:ext uri="{FF2B5EF4-FFF2-40B4-BE49-F238E27FC236}">
                <a16:creationId xmlns:a16="http://schemas.microsoft.com/office/drawing/2014/main" id="{A3C66915-A3B5-4E31-AB58-7335F906B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92" y="2420888"/>
            <a:ext cx="26320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Al 1° posto tornano i Macchinari (+10%) che scavalcano così i Prodotti della Metallurgia (-17%).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400" b="1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Al terzo posto il Navale che dopo il 2021-2022 da record evidenzia una flessione del 43%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.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I primi 3 prodotti rappresentano quasi la metà dell’export del Friuli Venezia Giulia.</a:t>
            </a:r>
          </a:p>
        </p:txBody>
      </p:sp>
      <p:sp>
        <p:nvSpPr>
          <p:cNvPr id="27659" name="CasellaDiTesto 37">
            <a:extLst>
              <a:ext uri="{FF2B5EF4-FFF2-40B4-BE49-F238E27FC236}">
                <a16:creationId xmlns:a16="http://schemas.microsoft.com/office/drawing/2014/main" id="{4ACD6244-1F0D-49DA-9EE5-6108782AD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2538" y="5157192"/>
            <a:ext cx="263207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Anche i Mobili tornano a scendere (-10%) dopo l’ottimo risultato del 2022.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Si posizionano comunque al di sopra del 2021.</a:t>
            </a:r>
            <a:endParaRPr lang="it-IT" altLang="en-US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F22807A-1B08-4EE9-9736-AEC6E014E76E}"/>
              </a:ext>
            </a:extLst>
          </p:cNvPr>
          <p:cNvSpPr txBox="1"/>
          <p:nvPr/>
        </p:nvSpPr>
        <p:spPr>
          <a:xfrm>
            <a:off x="323850" y="6626225"/>
            <a:ext cx="6008688" cy="228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latin typeface="Century Gothic" panose="020B0502020202020204" pitchFamily="34" charset="0"/>
                <a:cs typeface="+mn-cs"/>
              </a:rPr>
              <a:t>(*) </a:t>
            </a:r>
            <a:r>
              <a:rPr lang="it-IT" sz="900" i="1" dirty="0">
                <a:latin typeface="Century Gothic" panose="020B0502020202020204" pitchFamily="34" charset="0"/>
                <a:cs typeface="Arial" charset="0"/>
              </a:rPr>
              <a:t>Vetro, refrattari, materiali da costruzione e in terracotta, porcellana e ceramica, cemento ecc.</a:t>
            </a:r>
            <a:endParaRPr lang="it-IT" sz="900" i="1" dirty="0"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27662" name="CasellaDiTesto 19">
            <a:extLst>
              <a:ext uri="{FF2B5EF4-FFF2-40B4-BE49-F238E27FC236}">
                <a16:creationId xmlns:a16="http://schemas.microsoft.com/office/drawing/2014/main" id="{BB6D5A7B-866B-4813-8430-3098C103A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30872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08F6E55-5E02-EA2C-1901-040C97DDBF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965338"/>
              </p:ext>
            </p:extLst>
          </p:nvPr>
        </p:nvGraphicFramePr>
        <p:xfrm>
          <a:off x="35496" y="1268760"/>
          <a:ext cx="6264697" cy="5040562"/>
        </p:xfrm>
        <a:graphic>
          <a:graphicData uri="http://schemas.openxmlformats.org/drawingml/2006/table">
            <a:tbl>
              <a:tblPr/>
              <a:tblGrid>
                <a:gridCol w="1556313">
                  <a:extLst>
                    <a:ext uri="{9D8B030D-6E8A-4147-A177-3AD203B41FA5}">
                      <a16:colId xmlns:a16="http://schemas.microsoft.com/office/drawing/2014/main" val="4019080648"/>
                    </a:ext>
                  </a:extLst>
                </a:gridCol>
                <a:gridCol w="509671">
                  <a:extLst>
                    <a:ext uri="{9D8B030D-6E8A-4147-A177-3AD203B41FA5}">
                      <a16:colId xmlns:a16="http://schemas.microsoft.com/office/drawing/2014/main" val="3785289567"/>
                    </a:ext>
                  </a:extLst>
                </a:gridCol>
                <a:gridCol w="509671">
                  <a:extLst>
                    <a:ext uri="{9D8B030D-6E8A-4147-A177-3AD203B41FA5}">
                      <a16:colId xmlns:a16="http://schemas.microsoft.com/office/drawing/2014/main" val="3396595660"/>
                    </a:ext>
                  </a:extLst>
                </a:gridCol>
                <a:gridCol w="509671">
                  <a:extLst>
                    <a:ext uri="{9D8B030D-6E8A-4147-A177-3AD203B41FA5}">
                      <a16:colId xmlns:a16="http://schemas.microsoft.com/office/drawing/2014/main" val="1593418401"/>
                    </a:ext>
                  </a:extLst>
                </a:gridCol>
                <a:gridCol w="509671">
                  <a:extLst>
                    <a:ext uri="{9D8B030D-6E8A-4147-A177-3AD203B41FA5}">
                      <a16:colId xmlns:a16="http://schemas.microsoft.com/office/drawing/2014/main" val="2139142095"/>
                    </a:ext>
                  </a:extLst>
                </a:gridCol>
                <a:gridCol w="582480">
                  <a:extLst>
                    <a:ext uri="{9D8B030D-6E8A-4147-A177-3AD203B41FA5}">
                      <a16:colId xmlns:a16="http://schemas.microsoft.com/office/drawing/2014/main" val="3010565817"/>
                    </a:ext>
                  </a:extLst>
                </a:gridCol>
                <a:gridCol w="582480">
                  <a:extLst>
                    <a:ext uri="{9D8B030D-6E8A-4147-A177-3AD203B41FA5}">
                      <a16:colId xmlns:a16="http://schemas.microsoft.com/office/drawing/2014/main" val="621091285"/>
                    </a:ext>
                  </a:extLst>
                </a:gridCol>
                <a:gridCol w="606749">
                  <a:extLst>
                    <a:ext uri="{9D8B030D-6E8A-4147-A177-3AD203B41FA5}">
                      <a16:colId xmlns:a16="http://schemas.microsoft.com/office/drawing/2014/main" val="1149235950"/>
                    </a:ext>
                  </a:extLst>
                </a:gridCol>
                <a:gridCol w="497536">
                  <a:extLst>
                    <a:ext uri="{9D8B030D-6E8A-4147-A177-3AD203B41FA5}">
                      <a16:colId xmlns:a16="http://schemas.microsoft.com/office/drawing/2014/main" val="2693167778"/>
                    </a:ext>
                  </a:extLst>
                </a:gridCol>
                <a:gridCol w="400455">
                  <a:extLst>
                    <a:ext uri="{9D8B030D-6E8A-4147-A177-3AD203B41FA5}">
                      <a16:colId xmlns:a16="http://schemas.microsoft.com/office/drawing/2014/main" val="3811977353"/>
                    </a:ext>
                  </a:extLst>
                </a:gridCol>
              </a:tblGrid>
              <a:tr h="472183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2014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2019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2020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2021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2022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2023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 (mln €)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 2023/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430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Macchinari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3.247,4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3.219,0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2.615,0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2.899,4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3.251,3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3.584,8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+333,5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1320609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della metallurgia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1.500,7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2.159,7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1.829,4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2.881,4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3.709,2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3.082,6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-626,6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8884463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Navi, aeromobili,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1.717,9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1.764,0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2.784,2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3.578,0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2.028,9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-1.549,1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748439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Mobili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1.243,0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1.499,5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1.353,4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1.759,2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2.116,9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1.900,7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-216,2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0002922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in metallo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974,8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1.021,3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1.259,6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1.454,2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1.250,7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-203,5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5769440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Computer, elettronica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1.111,4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1.110,8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1.374,5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1.205,0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-169,5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2179810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Alimentare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1.058,0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+65,7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9581723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Apparecchiature elettriche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979,4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-18,3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784983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Gomma e plastica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-153,3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-17,1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0403861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chimici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296939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Carta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376583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da minerali non met.feri (*)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-28,9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3136540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Autoveicoli, rimorchi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957241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Occhialeria, strum. med. dent.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839378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Bevande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9059256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Tessile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840154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Coke e raffinazione petrolio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-146,3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2022555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Legno e sughero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6542859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agricoltura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+17,1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2767721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Trattamento rifiuti e risanamento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5497946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farmaceutici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5044744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Abbigliamento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2306060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Calzature e articoli in pelle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7221514"/>
                  </a:ext>
                </a:extLst>
              </a:tr>
              <a:tr h="177074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Attività servizi info/comunicazione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0082698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Tabacco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+3.544,3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2398033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Strumenti musicali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034013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2424977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Articoli sportivi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1388378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Giochi e giocattoli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6813992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Gioielli e connessi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472572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Stampa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365889"/>
                  </a:ext>
                </a:extLst>
              </a:tr>
              <a:tr h="141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TOTALE EXPORT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12.018,2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15.495,5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14.306,0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18.185,0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22.123,7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19.095,3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-3.028,4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-13,7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81909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8E446436-48DF-44F5-9CAB-230F15FF11B5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2592F937-90D8-4544-9020-CF0E88C580DE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84A5A19C-1550-4A4D-B57E-B8D7FD9CA4F0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8677" name="Segnaposto numero diapositiva 5">
            <a:extLst>
              <a:ext uri="{FF2B5EF4-FFF2-40B4-BE49-F238E27FC236}">
                <a16:creationId xmlns:a16="http://schemas.microsoft.com/office/drawing/2014/main" id="{5161D7DB-425C-4D90-935B-0FB8EBB01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B3D6ACAF-FE30-4ADB-B0F7-EADE0A41FD06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26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678" name="CasellaDiTesto 10">
            <a:extLst>
              <a:ext uri="{FF2B5EF4-FFF2-40B4-BE49-F238E27FC236}">
                <a16:creationId xmlns:a16="http://schemas.microsoft.com/office/drawing/2014/main" id="{784CBF7C-C13F-45A9-A122-603E76F05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DESTINAZIONI</a:t>
            </a:r>
            <a:r>
              <a:rPr lang="it-IT" altLang="en-US" sz="2400" b="1">
                <a:latin typeface="Century Gothic" panose="020B0502020202020204" pitchFamily="34" charset="0"/>
              </a:rPr>
              <a:t> dell’export del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FRIULI VENEZIA GIULIA </a:t>
            </a:r>
            <a:endParaRPr lang="it-IT" altLang="en-US" sz="2400" b="1">
              <a:latin typeface="Century Gothic" panose="020B0502020202020204" pitchFamily="34" charset="0"/>
            </a:endParaRPr>
          </a:p>
        </p:txBody>
      </p:sp>
      <p:pic>
        <p:nvPicPr>
          <p:cNvPr id="28679" name="Picture 2">
            <a:extLst>
              <a:ext uri="{FF2B5EF4-FFF2-40B4-BE49-F238E27FC236}">
                <a16:creationId xmlns:a16="http://schemas.microsoft.com/office/drawing/2014/main" id="{F49DE5D7-33A6-4898-9D84-BA64931ECB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80" name="CasellaDiTesto 24">
            <a:extLst>
              <a:ext uri="{FF2B5EF4-FFF2-40B4-BE49-F238E27FC236}">
                <a16:creationId xmlns:a16="http://schemas.microsoft.com/office/drawing/2014/main" id="{C7E09015-F51B-415F-BCA4-43F3A24FB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28681" name="CasellaDiTesto 37">
            <a:extLst>
              <a:ext uri="{FF2B5EF4-FFF2-40B4-BE49-F238E27FC236}">
                <a16:creationId xmlns:a16="http://schemas.microsoft.com/office/drawing/2014/main" id="{E9F9A502-C16F-4CC3-BA0E-A19397F1A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6145" y="1253078"/>
            <a:ext cx="263785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La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destinazione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dell’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export del FVG rispecchia, ai primi 3 posti, i risultati del Nord Est con una differenza: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al 2° posto ci sono gli USA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(-25%)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 che tallonano la Germania e precedono, di molto, la Francia.</a:t>
            </a:r>
            <a:endParaRPr lang="it-IT" altLang="en-US" sz="1400" b="1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8683" name="CasellaDiTesto 37">
            <a:extLst>
              <a:ext uri="{FF2B5EF4-FFF2-40B4-BE49-F238E27FC236}">
                <a16:creationId xmlns:a16="http://schemas.microsoft.com/office/drawing/2014/main" id="{4509596A-1CBD-4848-98B9-9247B819A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9319" y="3059082"/>
            <a:ext cx="2599185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Cali in Austria (-24%) e in Svizzera con la destinazione elvetica che, dopo il boom 2021-2022, scende quasi del 40%.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Segni meno rilevanti anche in Polonia (-25%),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Slovenia (-18%)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e Qatar (-45%)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che rimane comunque nella top 10 grazie all’export di imbarcazioni/navale.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+11% nei BRICS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nonostante le flessioni cinesi e russa (33° posto), </a:t>
            </a:r>
            <a:r>
              <a:rPr lang="it-IT" altLang="it-IT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grazie alla spinta indiana (+44% e 21° posto) e brasiliana (+45%)</a:t>
            </a:r>
            <a:r>
              <a:rPr lang="it-IT" altLang="it-IT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28684" name="CasellaDiTesto 17">
            <a:extLst>
              <a:ext uri="{FF2B5EF4-FFF2-40B4-BE49-F238E27FC236}">
                <a16:creationId xmlns:a16="http://schemas.microsoft.com/office/drawing/2014/main" id="{D1214235-9731-4C76-9EE2-AC30E0162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402388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E1D4DE43-81D3-6F3E-93D6-0481EACB5B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946559"/>
              </p:ext>
            </p:extLst>
          </p:nvPr>
        </p:nvGraphicFramePr>
        <p:xfrm>
          <a:off x="107504" y="1340768"/>
          <a:ext cx="6344968" cy="4896533"/>
        </p:xfrm>
        <a:graphic>
          <a:graphicData uri="http://schemas.openxmlformats.org/drawingml/2006/table">
            <a:tbl>
              <a:tblPr/>
              <a:tblGrid>
                <a:gridCol w="335910">
                  <a:extLst>
                    <a:ext uri="{9D8B030D-6E8A-4147-A177-3AD203B41FA5}">
                      <a16:colId xmlns:a16="http://schemas.microsoft.com/office/drawing/2014/main" val="981102587"/>
                    </a:ext>
                  </a:extLst>
                </a:gridCol>
                <a:gridCol w="1171379">
                  <a:extLst>
                    <a:ext uri="{9D8B030D-6E8A-4147-A177-3AD203B41FA5}">
                      <a16:colId xmlns:a16="http://schemas.microsoft.com/office/drawing/2014/main" val="3741960905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4272307087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952851955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2969539708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3506062632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4191693969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3634947103"/>
                    </a:ext>
                  </a:extLst>
                </a:gridCol>
                <a:gridCol w="597173">
                  <a:extLst>
                    <a:ext uri="{9D8B030D-6E8A-4147-A177-3AD203B41FA5}">
                      <a16:colId xmlns:a16="http://schemas.microsoft.com/office/drawing/2014/main" val="3889379133"/>
                    </a:ext>
                  </a:extLst>
                </a:gridCol>
                <a:gridCol w="631626">
                  <a:extLst>
                    <a:ext uri="{9D8B030D-6E8A-4147-A177-3AD203B41FA5}">
                      <a16:colId xmlns:a16="http://schemas.microsoft.com/office/drawing/2014/main" val="3630066632"/>
                    </a:ext>
                  </a:extLst>
                </a:gridCol>
                <a:gridCol w="370362">
                  <a:extLst>
                    <a:ext uri="{9D8B030D-6E8A-4147-A177-3AD203B41FA5}">
                      <a16:colId xmlns:a16="http://schemas.microsoft.com/office/drawing/2014/main" val="1926779690"/>
                    </a:ext>
                  </a:extLst>
                </a:gridCol>
              </a:tblGrid>
              <a:tr h="45737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Rank 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FRIULI VENEZIA GIULIA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2014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2020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2021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2023/</a:t>
                      </a:r>
                    </a:p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263039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1.759,4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2.132,2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1.848,0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2.209,6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2.692,1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2.367,0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-325,1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9808439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Stati Uniti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1.123,0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2.524,2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2.321,3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2.462,8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3.130,1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2.347,1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-783,0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-25,0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510011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Francia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1.188,7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1.156,9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1.026,0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1.214,2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1.614,8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1.381,4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-233,5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-14,5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8610980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Austria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607,1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813,3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715,2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989,7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1.288,6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-305,6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944794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Regno Unito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654,5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638,6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794,7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932,7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843,1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-89,6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6458068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Svizzera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188,7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247,5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223,5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1.163,0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1.279,8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785,7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-494,1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-38,6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9039740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Spagna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346,1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466,4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417,0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496,2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663,3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645,9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-17,4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332583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Polonia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280,7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516,4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669,3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637,3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-206,9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-24,5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2647521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Slovenia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406,4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-134,5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-17,6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033791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Qatar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1.128,0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615,9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-512,0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-45,4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3686192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Ungheria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265,0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395,4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449,5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-69,5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5771046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Paesi Bassi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263,3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530,8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428,1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444,3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404,7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427,9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+23,2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506135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149,8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265,9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246,9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426,1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-62,9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795237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Croazia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174,2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308,3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387,0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417,3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+30,4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004775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Turchia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239,3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195,1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416,2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385,5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-30,8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9661607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Repubblica ceca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166,5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281,0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242,7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348,1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397,2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375,4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-21,8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08167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Cina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341,7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424,6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316,6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-23,4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278060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Slovacchia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103,7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217,9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194,0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266,3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282,7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276,4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286522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Svezia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141,7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173,8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267,5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0669203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Belgio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160,2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215,2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244,0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266,7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786053"/>
                  </a:ext>
                </a:extLst>
              </a:tr>
              <a:tr h="26788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FRIULI VENEZIA GIULIA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12.018,2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15.495,5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14.306,0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18.185,0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22.123,7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19.095,3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-3.028,4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-13,7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717967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4918248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UE-27 (post Brexit)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6.439,6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8.603,0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7.560,8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9.495,7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11.905,7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10.488,8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-1.416,9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345699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Extra Ue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5.578,6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6.892,5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6.745,2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8.689,3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10.218,1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8.606,5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-1.611,5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-15,8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318950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 cui BRICS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855,4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797,6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818,1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+92,7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7702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B8628EF2-1E55-4FCF-9B20-2A16743569D5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5063FCD4-DE3D-4B06-90F2-E6D6223C9AB1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1D608763-11CD-43E7-94D2-286E4CBBBC95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9701" name="Segnaposto numero diapositiva 5">
            <a:extLst>
              <a:ext uri="{FF2B5EF4-FFF2-40B4-BE49-F238E27FC236}">
                <a16:creationId xmlns:a16="http://schemas.microsoft.com/office/drawing/2014/main" id="{A9F25712-2600-4D88-B902-12FA57E4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DC897F5B-DBCE-47BF-89B6-97E686266A71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27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702" name="CasellaDiTesto 10">
            <a:extLst>
              <a:ext uri="{FF2B5EF4-FFF2-40B4-BE49-F238E27FC236}">
                <a16:creationId xmlns:a16="http://schemas.microsoft.com/office/drawing/2014/main" id="{67D2AA3D-5B69-4013-BDB8-E68F20314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UDINE</a:t>
            </a:r>
            <a:r>
              <a:rPr lang="it-IT" altLang="en-US" sz="2400" b="1">
                <a:latin typeface="Century Gothic" panose="020B0502020202020204" pitchFamily="34" charset="0"/>
              </a:rPr>
              <a:t>: i settori</a:t>
            </a:r>
          </a:p>
        </p:txBody>
      </p:sp>
      <p:pic>
        <p:nvPicPr>
          <p:cNvPr id="29703" name="Picture 2">
            <a:extLst>
              <a:ext uri="{FF2B5EF4-FFF2-40B4-BE49-F238E27FC236}">
                <a16:creationId xmlns:a16="http://schemas.microsoft.com/office/drawing/2014/main" id="{1CD79BA2-1F96-454D-B159-DBBC72F2E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04" name="CasellaDiTesto 24">
            <a:extLst>
              <a:ext uri="{FF2B5EF4-FFF2-40B4-BE49-F238E27FC236}">
                <a16:creationId xmlns:a16="http://schemas.microsoft.com/office/drawing/2014/main" id="{4DD34112-D928-4569-8219-EADE03352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29705" name="CasellaDiTesto 37">
            <a:extLst>
              <a:ext uri="{FF2B5EF4-FFF2-40B4-BE49-F238E27FC236}">
                <a16:creationId xmlns:a16="http://schemas.microsoft.com/office/drawing/2014/main" id="{B71BC022-538D-4B94-8784-0A9977D49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2538" y="1196752"/>
            <a:ext cx="26320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2/3</a:t>
            </a: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 dell’export di UDINE è «opera» di prodotti della metallurgia/metalli, macchinari e mobili</a:t>
            </a:r>
          </a:p>
        </p:txBody>
      </p:sp>
      <p:sp>
        <p:nvSpPr>
          <p:cNvPr id="29706" name="CasellaDiTesto 37">
            <a:extLst>
              <a:ext uri="{FF2B5EF4-FFF2-40B4-BE49-F238E27FC236}">
                <a16:creationId xmlns:a16="http://schemas.microsoft.com/office/drawing/2014/main" id="{D30F5F1D-C193-4567-AF08-635C09F61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2538" y="2204864"/>
            <a:ext cx="2632075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Questi risultati riflettono i </a:t>
            </a: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risultati del comparto siderurgico,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del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Distretto della Componentistica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e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della </a:t>
            </a:r>
            <a:r>
              <a:rPr lang="it-IT" altLang="it-IT" sz="1400" b="1" i="1" dirty="0" err="1">
                <a:solidFill>
                  <a:srgbClr val="0070C0"/>
                </a:solidFill>
                <a:latin typeface="Century Gothic" panose="020B0502020202020204" pitchFamily="34" charset="0"/>
              </a:rPr>
              <a:t>Termoelettromeccanica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, della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coltelleria di Maniago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 e delle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sedie/tavoli di Manzano</a:t>
            </a:r>
            <a:endParaRPr lang="it-IT" altLang="en-US" sz="1400" b="1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707" name="CasellaDiTesto 37">
            <a:extLst>
              <a:ext uri="{FF2B5EF4-FFF2-40B4-BE49-F238E27FC236}">
                <a16:creationId xmlns:a16="http://schemas.microsoft.com/office/drawing/2014/main" id="{3EDFF860-A3E7-4EC7-8267-4510A718A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2538" y="4221088"/>
            <a:ext cx="263207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Dopo lo scatto del 2022 la Metallurgia</a:t>
            </a: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 (1° prodotto) </a:t>
            </a: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ritorna sui valori del 2021</a:t>
            </a: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mentre i prodotti in metallo arretrano rispetto al 2021.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b="1" i="1" dirty="0">
                <a:solidFill>
                  <a:srgbClr val="00B050"/>
                </a:solidFill>
                <a:latin typeface="Century Gothic" panose="020B0502020202020204" pitchFamily="34" charset="0"/>
              </a:rPr>
              <a:t>Si registrano crescite significative per i Macchinari (+35%) e le Apparecchiature elettriche (+29%).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9337AE5-FE55-420C-888E-D50F0F831BDA}"/>
              </a:ext>
            </a:extLst>
          </p:cNvPr>
          <p:cNvSpPr txBox="1"/>
          <p:nvPr/>
        </p:nvSpPr>
        <p:spPr>
          <a:xfrm>
            <a:off x="323850" y="6524625"/>
            <a:ext cx="6008688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latin typeface="Century Gothic" panose="020B0502020202020204" pitchFamily="34" charset="0"/>
                <a:cs typeface="+mn-cs"/>
              </a:rPr>
              <a:t>(*) </a:t>
            </a:r>
            <a:r>
              <a:rPr lang="it-IT" sz="900" i="1" dirty="0">
                <a:latin typeface="Century Gothic" panose="020B0502020202020204" pitchFamily="34" charset="0"/>
                <a:cs typeface="Arial" charset="0"/>
              </a:rPr>
              <a:t>Vetro, refrattari, materiali da costruzione e in terracotta, porcellana e ceramica, cemento ecc.</a:t>
            </a:r>
            <a:endParaRPr lang="it-IT" sz="900" i="1" dirty="0"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29709" name="CasellaDiTesto 17">
            <a:extLst>
              <a:ext uri="{FF2B5EF4-FFF2-40B4-BE49-F238E27FC236}">
                <a16:creationId xmlns:a16="http://schemas.microsoft.com/office/drawing/2014/main" id="{976A11A8-8CB6-4AB4-9534-9E971F528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30872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C04A7CF1-F484-011C-BE6F-2845CA9911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512973"/>
              </p:ext>
            </p:extLst>
          </p:nvPr>
        </p:nvGraphicFramePr>
        <p:xfrm>
          <a:off x="179512" y="1268760"/>
          <a:ext cx="6048672" cy="4968544"/>
        </p:xfrm>
        <a:graphic>
          <a:graphicData uri="http://schemas.openxmlformats.org/drawingml/2006/table">
            <a:tbl>
              <a:tblPr/>
              <a:tblGrid>
                <a:gridCol w="1675580">
                  <a:extLst>
                    <a:ext uri="{9D8B030D-6E8A-4147-A177-3AD203B41FA5}">
                      <a16:colId xmlns:a16="http://schemas.microsoft.com/office/drawing/2014/main" val="3292981134"/>
                    </a:ext>
                  </a:extLst>
                </a:gridCol>
                <a:gridCol w="477984">
                  <a:extLst>
                    <a:ext uri="{9D8B030D-6E8A-4147-A177-3AD203B41FA5}">
                      <a16:colId xmlns:a16="http://schemas.microsoft.com/office/drawing/2014/main" val="3938170712"/>
                    </a:ext>
                  </a:extLst>
                </a:gridCol>
                <a:gridCol w="477984">
                  <a:extLst>
                    <a:ext uri="{9D8B030D-6E8A-4147-A177-3AD203B41FA5}">
                      <a16:colId xmlns:a16="http://schemas.microsoft.com/office/drawing/2014/main" val="1287301157"/>
                    </a:ext>
                  </a:extLst>
                </a:gridCol>
                <a:gridCol w="477984">
                  <a:extLst>
                    <a:ext uri="{9D8B030D-6E8A-4147-A177-3AD203B41FA5}">
                      <a16:colId xmlns:a16="http://schemas.microsoft.com/office/drawing/2014/main" val="3167899562"/>
                    </a:ext>
                  </a:extLst>
                </a:gridCol>
                <a:gridCol w="477984">
                  <a:extLst>
                    <a:ext uri="{9D8B030D-6E8A-4147-A177-3AD203B41FA5}">
                      <a16:colId xmlns:a16="http://schemas.microsoft.com/office/drawing/2014/main" val="2184880090"/>
                    </a:ext>
                  </a:extLst>
                </a:gridCol>
                <a:gridCol w="546267">
                  <a:extLst>
                    <a:ext uri="{9D8B030D-6E8A-4147-A177-3AD203B41FA5}">
                      <a16:colId xmlns:a16="http://schemas.microsoft.com/office/drawing/2014/main" val="452378884"/>
                    </a:ext>
                  </a:extLst>
                </a:gridCol>
                <a:gridCol w="546267">
                  <a:extLst>
                    <a:ext uri="{9D8B030D-6E8A-4147-A177-3AD203B41FA5}">
                      <a16:colId xmlns:a16="http://schemas.microsoft.com/office/drawing/2014/main" val="251998109"/>
                    </a:ext>
                  </a:extLst>
                </a:gridCol>
                <a:gridCol w="569027">
                  <a:extLst>
                    <a:ext uri="{9D8B030D-6E8A-4147-A177-3AD203B41FA5}">
                      <a16:colId xmlns:a16="http://schemas.microsoft.com/office/drawing/2014/main" val="936017143"/>
                    </a:ext>
                  </a:extLst>
                </a:gridCol>
                <a:gridCol w="466603">
                  <a:extLst>
                    <a:ext uri="{9D8B030D-6E8A-4147-A177-3AD203B41FA5}">
                      <a16:colId xmlns:a16="http://schemas.microsoft.com/office/drawing/2014/main" val="694969247"/>
                    </a:ext>
                  </a:extLst>
                </a:gridCol>
                <a:gridCol w="332992">
                  <a:extLst>
                    <a:ext uri="{9D8B030D-6E8A-4147-A177-3AD203B41FA5}">
                      <a16:colId xmlns:a16="http://schemas.microsoft.com/office/drawing/2014/main" val="3492253581"/>
                    </a:ext>
                  </a:extLst>
                </a:gridCol>
              </a:tblGrid>
              <a:tr h="481744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2014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2019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2020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2021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2022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2023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 (mln €)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 2023/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037965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della metallurgia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1.165,7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1.608,1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1.374,7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2.162,8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2.601,1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2.182,0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-419,1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283616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Macchinari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1.309,1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1.499,4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1.156,9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1.250,1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1.312,0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1.774,9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+462,8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5987405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in metallo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-202,6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236989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Mobili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481967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Alimentare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470962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Gomma e plastica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0408434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Apparecchiature elettriche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+64,6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1160963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chimici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766008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Computer, elettronica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+25,9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697320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Occhialeria,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strum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med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dent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10162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Coke e raffinazione petrolio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-127,9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1044460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da minerali non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met.feri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(*)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822631"/>
                  </a:ext>
                </a:extLst>
              </a:tr>
              <a:tr h="13061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Trattamento rifiuti e risanamento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975894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farmaceutici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216337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Carta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822181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Legno e sughero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-26,9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414816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agricoltura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3829871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Bevande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9088413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Navi, aeromobili,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40159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Autoveicoli, rimorchi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984715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Tessile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3201685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Calzature e articoli in pelle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970674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Abbigliamento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11597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Articoli sportivi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471909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2371582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Giochi e giocattoli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2069431"/>
                  </a:ext>
                </a:extLst>
              </a:tr>
              <a:tr h="16504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Attività servizi info/comunicazione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8828037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Gioielli e connessi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272766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Strumenti musicali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1109399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Stampa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223289"/>
                  </a:ext>
                </a:extLst>
              </a:tr>
              <a:tr h="144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TOTALE EXPORT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5.075,3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6.266,7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5.397,6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6.850,0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8.055,3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7.664,8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-390,5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72684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C2E5D15E-1E21-42A5-8E7D-446EEE89D9E3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ED536ABB-C288-4CD1-B103-CA81A8B2CCAF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6CFBFD6-AE95-476D-907C-D2AAAEEC6A63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0725" name="Segnaposto numero diapositiva 5">
            <a:extLst>
              <a:ext uri="{FF2B5EF4-FFF2-40B4-BE49-F238E27FC236}">
                <a16:creationId xmlns:a16="http://schemas.microsoft.com/office/drawing/2014/main" id="{D18A4897-B2A1-4BAE-AB1E-FFB43742F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5474AE6-6E22-4E34-8A10-B00B43618F4F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28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726" name="CasellaDiTesto 10">
            <a:extLst>
              <a:ext uri="{FF2B5EF4-FFF2-40B4-BE49-F238E27FC236}">
                <a16:creationId xmlns:a16="http://schemas.microsoft.com/office/drawing/2014/main" id="{C8D604C8-6C41-4077-B966-45879ACFC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DESTINAZIONI</a:t>
            </a:r>
            <a:r>
              <a:rPr lang="it-IT" altLang="en-US" sz="2400" b="1">
                <a:latin typeface="Century Gothic" panose="020B0502020202020204" pitchFamily="34" charset="0"/>
              </a:rPr>
              <a:t> dell’export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UDINE</a:t>
            </a:r>
          </a:p>
        </p:txBody>
      </p:sp>
      <p:pic>
        <p:nvPicPr>
          <p:cNvPr id="30727" name="Picture 2">
            <a:extLst>
              <a:ext uri="{FF2B5EF4-FFF2-40B4-BE49-F238E27FC236}">
                <a16:creationId xmlns:a16="http://schemas.microsoft.com/office/drawing/2014/main" id="{9B022CF4-910E-43BE-8291-1C7ACF85F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8" name="CasellaDiTesto 24">
            <a:extLst>
              <a:ext uri="{FF2B5EF4-FFF2-40B4-BE49-F238E27FC236}">
                <a16:creationId xmlns:a16="http://schemas.microsoft.com/office/drawing/2014/main" id="{A09D469C-D0D5-4342-9491-105C93068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30729" name="CasellaDiTesto 37">
            <a:extLst>
              <a:ext uri="{FF2B5EF4-FFF2-40B4-BE49-F238E27FC236}">
                <a16:creationId xmlns:a16="http://schemas.microsoft.com/office/drawing/2014/main" id="{53BCC1B4-6545-4A3B-BD05-CA21C65C8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224" y="1340768"/>
            <a:ext cx="2448272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L’export della provincia di UDINE è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germano-centrico con Germania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(1° posto)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 e Austria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 (3°)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che pesano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 insieme per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il 23% del totale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.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Tuttavia, nel 2023, queste destinazioni hanno perso quasi 500 milioni di euro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 e gli USA hanno soffiato il secondo posto all’Austria</a:t>
            </a:r>
            <a:endParaRPr lang="it-IT" altLang="en-US" sz="1400" b="1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730" name="CasellaDiTesto 37">
            <a:extLst>
              <a:ext uri="{FF2B5EF4-FFF2-40B4-BE49-F238E27FC236}">
                <a16:creationId xmlns:a16="http://schemas.microsoft.com/office/drawing/2014/main" id="{1DB768B2-11B1-4D9C-8EA0-867829BD3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224" y="3861048"/>
            <a:ext cx="2304256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La componente «europea» dell’export di Udine è rilevante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(il 65%) nonostante la caduta del 2023 (-12%)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B050"/>
                </a:solidFill>
                <a:latin typeface="Century Gothic" panose="020B0502020202020204" pitchFamily="34" charset="0"/>
              </a:rPr>
              <a:t>Segno + tra i BRICS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B050"/>
                </a:solidFill>
                <a:latin typeface="Century Gothic" panose="020B0502020202020204" pitchFamily="34" charset="0"/>
              </a:rPr>
              <a:t>(+30%) con la Cina che sale del 21% e l’India del 15%; </a:t>
            </a: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Russia in calo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(-26%, 31° posto) </a:t>
            </a:r>
            <a:endParaRPr lang="it-IT" altLang="en-US" sz="14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732" name="CasellaDiTesto 18">
            <a:extLst>
              <a:ext uri="{FF2B5EF4-FFF2-40B4-BE49-F238E27FC236}">
                <a16:creationId xmlns:a16="http://schemas.microsoft.com/office/drawing/2014/main" id="{E7F0D999-0787-42F6-BBE3-457748903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35317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E6D4DA01-F38D-5D32-DE35-369164FA5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806046"/>
              </p:ext>
            </p:extLst>
          </p:nvPr>
        </p:nvGraphicFramePr>
        <p:xfrm>
          <a:off x="107504" y="1340768"/>
          <a:ext cx="6344968" cy="4896537"/>
        </p:xfrm>
        <a:graphic>
          <a:graphicData uri="http://schemas.openxmlformats.org/drawingml/2006/table">
            <a:tbl>
              <a:tblPr/>
              <a:tblGrid>
                <a:gridCol w="376833">
                  <a:extLst>
                    <a:ext uri="{9D8B030D-6E8A-4147-A177-3AD203B41FA5}">
                      <a16:colId xmlns:a16="http://schemas.microsoft.com/office/drawing/2014/main" val="3164766067"/>
                    </a:ext>
                  </a:extLst>
                </a:gridCol>
                <a:gridCol w="1130456">
                  <a:extLst>
                    <a:ext uri="{9D8B030D-6E8A-4147-A177-3AD203B41FA5}">
                      <a16:colId xmlns:a16="http://schemas.microsoft.com/office/drawing/2014/main" val="310484825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425976254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405239305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29347103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265987831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777099829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806261951"/>
                    </a:ext>
                  </a:extLst>
                </a:gridCol>
                <a:gridCol w="597173">
                  <a:extLst>
                    <a:ext uri="{9D8B030D-6E8A-4147-A177-3AD203B41FA5}">
                      <a16:colId xmlns:a16="http://schemas.microsoft.com/office/drawing/2014/main" val="994704581"/>
                    </a:ext>
                  </a:extLst>
                </a:gridCol>
                <a:gridCol w="631626">
                  <a:extLst>
                    <a:ext uri="{9D8B030D-6E8A-4147-A177-3AD203B41FA5}">
                      <a16:colId xmlns:a16="http://schemas.microsoft.com/office/drawing/2014/main" val="3322471012"/>
                    </a:ext>
                  </a:extLst>
                </a:gridCol>
                <a:gridCol w="370362">
                  <a:extLst>
                    <a:ext uri="{9D8B030D-6E8A-4147-A177-3AD203B41FA5}">
                      <a16:colId xmlns:a16="http://schemas.microsoft.com/office/drawing/2014/main" val="3456289440"/>
                    </a:ext>
                  </a:extLst>
                </a:gridCol>
              </a:tblGrid>
              <a:tr h="46633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Rank 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UDINE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2014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2020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2021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2023/</a:t>
                      </a:r>
                    </a:p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893881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788,5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1.140,5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1.348,5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1.199,6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-148,9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724245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Stati Uniti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300,5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498,1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628,2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568,4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588,2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+19,7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59093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Austria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365,2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512,8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642,5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873,9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-289,7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-33,2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6273796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Francia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364,1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393,3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368,4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423,5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521,8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534,5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8364030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Polonia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97,4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161,0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-88,1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-21,0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3972810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Spagna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139,9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225,1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205,2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346,2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319,7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-26,5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9045998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Repubblica ceca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146,3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231,8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260,4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529772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Slovenia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159,1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205,5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179,5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247,6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314,5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244,0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-70,4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3871098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Croazia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151,9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220,8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220,5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683778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Regno Unito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172,1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184,7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235,5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-23,8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463818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Turchia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105,0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173,8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-30,1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229331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Ungheria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145,6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226,9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243,2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192,7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-50,5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-20,8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22904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Slovacchia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114,4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133,2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163,8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+14,5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5200585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127,4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120,8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110,8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145,9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+16,5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303213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Svizzera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238,4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146,5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-91,9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-38,5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212256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Paesi Bassi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116,7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107,2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138,5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133,1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57540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Belgio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111,9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890845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Brasile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115,8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+55,5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9326730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Messico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106,1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+63,0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+146,3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0618086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Cina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145,7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176,1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142,8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122,5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+17,8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7078355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UDINE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5.075,3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6.266,7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5.397,6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6.850,0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8.055,3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7.664,8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-390,5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707648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4847503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UE-27 (post Brexit)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2.754,7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3.800,9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3.375,5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4.554,0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5.652,4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4.953,5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-698,9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8712231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Extra Ue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2.320,5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2.465,7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2.022,1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2.296,0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2.402,9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2.711,3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+308,4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2814142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 cui BRICS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423,1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358,2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327,7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289,9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+86,1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+29,7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9436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55AAEE0-FA7F-4689-848D-85917BE926F3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5303EA3-45F6-4A7B-96C6-5BD5FA241532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09FFB032-8A73-45AA-8858-258E4B154AC9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3797" name="Segnaposto numero diapositiva 5">
            <a:extLst>
              <a:ext uri="{FF2B5EF4-FFF2-40B4-BE49-F238E27FC236}">
                <a16:creationId xmlns:a16="http://schemas.microsoft.com/office/drawing/2014/main" id="{302F9F77-1933-4322-90F4-EAD851E0A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61E13FA5-35D5-4430-ACFC-E8134133F11F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29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798" name="CasellaDiTesto 10">
            <a:extLst>
              <a:ext uri="{FF2B5EF4-FFF2-40B4-BE49-F238E27FC236}">
                <a16:creationId xmlns:a16="http://schemas.microsoft.com/office/drawing/2014/main" id="{5C70A7F1-A5CA-4E28-A210-B09362DF1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PORDENONE</a:t>
            </a:r>
            <a:r>
              <a:rPr lang="it-IT" altLang="en-US" sz="2400" b="1">
                <a:latin typeface="Century Gothic" panose="020B0502020202020204" pitchFamily="34" charset="0"/>
              </a:rPr>
              <a:t>: i settori</a:t>
            </a:r>
          </a:p>
        </p:txBody>
      </p:sp>
      <p:pic>
        <p:nvPicPr>
          <p:cNvPr id="33799" name="Picture 2">
            <a:extLst>
              <a:ext uri="{FF2B5EF4-FFF2-40B4-BE49-F238E27FC236}">
                <a16:creationId xmlns:a16="http://schemas.microsoft.com/office/drawing/2014/main" id="{AFDBA204-38FD-4C58-A2A6-6699B4ADF3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00" name="CasellaDiTesto 24">
            <a:extLst>
              <a:ext uri="{FF2B5EF4-FFF2-40B4-BE49-F238E27FC236}">
                <a16:creationId xmlns:a16="http://schemas.microsoft.com/office/drawing/2014/main" id="{39A12486-EEDD-449B-9EE9-8D2AC05B3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33801" name="CasellaDiTesto 37">
            <a:extLst>
              <a:ext uri="{FF2B5EF4-FFF2-40B4-BE49-F238E27FC236}">
                <a16:creationId xmlns:a16="http://schemas.microsoft.com/office/drawing/2014/main" id="{53B8A732-65D3-4178-90BF-5E082DAC1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93" y="3212976"/>
            <a:ext cx="273630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I Macchinari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(-1%) riguadagnano il 1° posto)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e in merito a questo prodotto Pordenone è la 5° provincia del Nord Est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con 1,3 mld €. A livello relativo, Pordenone è la 2° provincia dopo Padova: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il 26% dell’export di PN «viene» dai macchinari.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  </a:t>
            </a:r>
            <a:endParaRPr lang="it-IT" altLang="en-US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802" name="CasellaDiTesto 37">
            <a:extLst>
              <a:ext uri="{FF2B5EF4-FFF2-40B4-BE49-F238E27FC236}">
                <a16:creationId xmlns:a16="http://schemas.microsoft.com/office/drawing/2014/main" id="{71C52AD6-3933-4705-A4BE-FEBD2E142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92" y="1181651"/>
            <a:ext cx="273685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La grande</a:t>
            </a: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 specializzazione del pordenonese riguarda il Mobile </a:t>
            </a: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(incide per il </a:t>
            </a:r>
            <a:r>
              <a:rPr lang="en-US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26</a:t>
            </a: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% del totale export, grazie al distretto del Livenza);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nel TRIVENETO i mobili incidono per meno del 5%.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nel 2023 flessione del 10%</a:t>
            </a: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it-IT" altLang="en-US" sz="1400" b="1" i="1" dirty="0">
                <a:solidFill>
                  <a:srgbClr val="00B050"/>
                </a:solidFill>
                <a:latin typeface="Century Gothic" panose="020B0502020202020204" pitchFamily="34" charset="0"/>
              </a:rPr>
              <a:t>dopo un 2022 da record</a:t>
            </a:r>
            <a:endParaRPr lang="it-IT" altLang="en-US" sz="1400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E7E9679-2493-4956-AFC4-DAE89246AB11}"/>
              </a:ext>
            </a:extLst>
          </p:cNvPr>
          <p:cNvSpPr txBox="1"/>
          <p:nvPr/>
        </p:nvSpPr>
        <p:spPr>
          <a:xfrm>
            <a:off x="323850" y="6562725"/>
            <a:ext cx="6008688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latin typeface="Century Gothic" panose="020B0502020202020204" pitchFamily="34" charset="0"/>
                <a:cs typeface="+mn-cs"/>
              </a:rPr>
              <a:t>(*) </a:t>
            </a:r>
            <a:r>
              <a:rPr lang="it-IT" sz="900" i="1" dirty="0">
                <a:latin typeface="Century Gothic" panose="020B0502020202020204" pitchFamily="34" charset="0"/>
                <a:cs typeface="Arial" charset="0"/>
              </a:rPr>
              <a:t>Vetro, refrattari, materiali da costruzione e in terracotta, porcellana e ceramica, cemento ecc.</a:t>
            </a:r>
            <a:endParaRPr lang="it-IT" sz="900" i="1" dirty="0"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33804" name="CasellaDiTesto 37">
            <a:extLst>
              <a:ext uri="{FF2B5EF4-FFF2-40B4-BE49-F238E27FC236}">
                <a16:creationId xmlns:a16="http://schemas.microsoft.com/office/drawing/2014/main" id="{BF107F65-A4BB-4125-B91A-163C03465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993" y="5301208"/>
            <a:ext cx="28336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Calo netto (-16%) per l’altra specializzazione delle apparecchiature elettriche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(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3° prodotto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, distretto degli elettrodomestici che sconfina nella provincia veneta di TV)</a:t>
            </a:r>
          </a:p>
        </p:txBody>
      </p:sp>
      <p:sp>
        <p:nvSpPr>
          <p:cNvPr id="33805" name="CasellaDiTesto 18">
            <a:extLst>
              <a:ext uri="{FF2B5EF4-FFF2-40B4-BE49-F238E27FC236}">
                <a16:creationId xmlns:a16="http://schemas.microsoft.com/office/drawing/2014/main" id="{C0798810-56BE-4BBE-A448-817CFE00F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30872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C0BD3105-7CB4-22CB-4C3A-EB8C00A673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269248"/>
              </p:ext>
            </p:extLst>
          </p:nvPr>
        </p:nvGraphicFramePr>
        <p:xfrm>
          <a:off x="107504" y="1196752"/>
          <a:ext cx="6192686" cy="4824536"/>
        </p:xfrm>
        <a:graphic>
          <a:graphicData uri="http://schemas.openxmlformats.org/drawingml/2006/table">
            <a:tbl>
              <a:tblPr/>
              <a:tblGrid>
                <a:gridCol w="1538425">
                  <a:extLst>
                    <a:ext uri="{9D8B030D-6E8A-4147-A177-3AD203B41FA5}">
                      <a16:colId xmlns:a16="http://schemas.microsoft.com/office/drawing/2014/main" val="3468272057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3611019402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2268692782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2091730180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507694601"/>
                    </a:ext>
                  </a:extLst>
                </a:gridCol>
                <a:gridCol w="575785">
                  <a:extLst>
                    <a:ext uri="{9D8B030D-6E8A-4147-A177-3AD203B41FA5}">
                      <a16:colId xmlns:a16="http://schemas.microsoft.com/office/drawing/2014/main" val="2692480154"/>
                    </a:ext>
                  </a:extLst>
                </a:gridCol>
                <a:gridCol w="575785">
                  <a:extLst>
                    <a:ext uri="{9D8B030D-6E8A-4147-A177-3AD203B41FA5}">
                      <a16:colId xmlns:a16="http://schemas.microsoft.com/office/drawing/2014/main" val="867062952"/>
                    </a:ext>
                  </a:extLst>
                </a:gridCol>
                <a:gridCol w="599775">
                  <a:extLst>
                    <a:ext uri="{9D8B030D-6E8A-4147-A177-3AD203B41FA5}">
                      <a16:colId xmlns:a16="http://schemas.microsoft.com/office/drawing/2014/main" val="3484261641"/>
                    </a:ext>
                  </a:extLst>
                </a:gridCol>
                <a:gridCol w="491816">
                  <a:extLst>
                    <a:ext uri="{9D8B030D-6E8A-4147-A177-3AD203B41FA5}">
                      <a16:colId xmlns:a16="http://schemas.microsoft.com/office/drawing/2014/main" val="1896299017"/>
                    </a:ext>
                  </a:extLst>
                </a:gridCol>
                <a:gridCol w="395852">
                  <a:extLst>
                    <a:ext uri="{9D8B030D-6E8A-4147-A177-3AD203B41FA5}">
                      <a16:colId xmlns:a16="http://schemas.microsoft.com/office/drawing/2014/main" val="3043740671"/>
                    </a:ext>
                  </a:extLst>
                </a:gridCol>
              </a:tblGrid>
              <a:tr h="4824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2014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2019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2020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2021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2022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2023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 (mln €)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 2023/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192166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Macchinari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1.138,5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1.085,7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1.108,0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1.335,7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1.322,5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447419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Mobili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1.169,1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1.448,7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1.311,0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-137,7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9204365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Apparecchiature elettriche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-99,9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5359900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in metallo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317,1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+18,4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18845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Gomma e plastica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-25,7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6786515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della metallurgia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458190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Autoveicoli, rimorchi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0276285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Bevande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+16,5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1683937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da minerali non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met.feri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(*)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6579755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Alimentare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4370675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chimici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2410514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Legno e sughero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64318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Occhialeria,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strum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med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dent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622683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Carta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001540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agricoltura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510040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Navi, aeromobili,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6573121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Computer, elettronica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479383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Abbigliamento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827967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Trattamento rifiuti e risanamento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169627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Tessile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947337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Strumenti musicali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7016830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Calzature e articoli in pelle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452706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farmaceutici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733230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3798154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Attività servizi info/comunicazione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369357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Coke e raffinazione petrolio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+187,8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664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Giochi e giocattoli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6507633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Articoli sportivi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6355493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Gioielli e connessi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+162,2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595723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TOTALE EXPORT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3.530,6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4.011,1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3.584,4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4.623,4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5.352,4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5.079,0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-273,4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6616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A650049D-553B-4308-8342-BFA4523B853B}"/>
              </a:ext>
            </a:extLst>
          </p:cNvPr>
          <p:cNvSpPr/>
          <p:nvPr/>
        </p:nvSpPr>
        <p:spPr>
          <a:xfrm>
            <a:off x="1692275" y="49213"/>
            <a:ext cx="6762750" cy="493712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8FB0B323-DBF2-4D6A-8AA1-9CFF15AB89ED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760EC375-FC26-4E98-9FA9-F7DBCC50E78E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125" name="Segnaposto numero diapositiva 5">
            <a:extLst>
              <a:ext uri="{FF2B5EF4-FFF2-40B4-BE49-F238E27FC236}">
                <a16:creationId xmlns:a16="http://schemas.microsoft.com/office/drawing/2014/main" id="{59B7E12F-9EDF-420D-858C-3BCF3555C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C027BD42-5200-45C7-9678-686E71A8AFDE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3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126" name="CasellaDiTesto 10">
            <a:extLst>
              <a:ext uri="{FF2B5EF4-FFF2-40B4-BE49-F238E27FC236}">
                <a16:creationId xmlns:a16="http://schemas.microsoft.com/office/drawing/2014/main" id="{85E79183-412E-4580-807E-8CB8C5E1E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779" y="694531"/>
            <a:ext cx="7963669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Nel 2023 l’export del TRIVENETO è «sceso» a 113 mld € </a:t>
            </a:r>
          </a:p>
        </p:txBody>
      </p:sp>
      <p:sp>
        <p:nvSpPr>
          <p:cNvPr id="5127" name="CasellaDiTesto 11">
            <a:extLst>
              <a:ext uri="{FF2B5EF4-FFF2-40B4-BE49-F238E27FC236}">
                <a16:creationId xmlns:a16="http://schemas.microsoft.com/office/drawing/2014/main" id="{57E23C6E-7E7E-4A70-A1FB-CCB25AD76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1105580"/>
            <a:ext cx="39406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Per l’export del TRIVENETO anno nero nel 2009 (-21%), </a:t>
            </a:r>
            <a:r>
              <a:rPr lang="it-IT" altLang="en-US" sz="1400" dirty="0">
                <a:solidFill>
                  <a:srgbClr val="0070C0"/>
                </a:solidFill>
                <a:latin typeface="Century Gothic" panose="020B0502020202020204" pitchFamily="34" charset="0"/>
              </a:rPr>
              <a:t>sceso a 55 miliardi di euro</a:t>
            </a:r>
            <a:r>
              <a:rPr lang="it-IT" altLang="en-US" sz="1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C5F89795-BF7E-45CA-A737-3E213D2C4BDE}"/>
              </a:ext>
            </a:extLst>
          </p:cNvPr>
          <p:cNvSpPr>
            <a:spLocks noChangeAspect="1"/>
          </p:cNvSpPr>
          <p:nvPr/>
        </p:nvSpPr>
        <p:spPr>
          <a:xfrm>
            <a:off x="251520" y="4868863"/>
            <a:ext cx="217487" cy="215900"/>
          </a:xfrm>
          <a:prstGeom prst="rect">
            <a:avLst/>
          </a:prstGeom>
          <a:solidFill>
            <a:srgbClr val="FBC24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8111335D-E3DA-4ECF-8752-70316EFE4142}"/>
              </a:ext>
            </a:extLst>
          </p:cNvPr>
          <p:cNvSpPr>
            <a:spLocks noChangeAspect="1"/>
          </p:cNvSpPr>
          <p:nvPr/>
        </p:nvSpPr>
        <p:spPr>
          <a:xfrm>
            <a:off x="251520" y="5877396"/>
            <a:ext cx="217487" cy="215900"/>
          </a:xfrm>
          <a:prstGeom prst="rect">
            <a:avLst/>
          </a:prstGeom>
          <a:solidFill>
            <a:srgbClr val="01538D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132" name="CasellaDiTesto 25">
            <a:extLst>
              <a:ext uri="{FF2B5EF4-FFF2-40B4-BE49-F238E27FC236}">
                <a16:creationId xmlns:a16="http://schemas.microsoft.com/office/drawing/2014/main" id="{A934D849-6609-40CA-A96D-E0A12A6BB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1556792"/>
            <a:ext cx="4176464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Nel 2020 la flessione è stata contenuta (-7,6%)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400" b="1" dirty="0">
                <a:solidFill>
                  <a:srgbClr val="009900"/>
                </a:solidFill>
                <a:latin typeface="Century Gothic" panose="020B0502020202020204" pitchFamily="34" charset="0"/>
              </a:rPr>
              <a:t>e poi nel biennio 21-22 si è verificato un vero e proprio boom. </a:t>
            </a:r>
            <a:r>
              <a:rPr lang="it-IT" altLang="en-US" sz="1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Nonostante una lieve flessione nel 2023, </a:t>
            </a:r>
            <a:r>
              <a:rPr lang="it-IT" altLang="en-US" sz="1400" b="1" u="sng" dirty="0">
                <a:solidFill>
                  <a:srgbClr val="009900"/>
                </a:solidFill>
                <a:latin typeface="Century Gothic" panose="020B0502020202020204" pitchFamily="34" charset="0"/>
              </a:rPr>
              <a:t>l’export Triveneto è del 26% superiore ai livelli </a:t>
            </a:r>
            <a:r>
              <a:rPr lang="it-IT" altLang="en-US" sz="1400" b="1" u="sng" dirty="0" err="1">
                <a:solidFill>
                  <a:srgbClr val="009900"/>
                </a:solidFill>
                <a:latin typeface="Century Gothic" panose="020B0502020202020204" pitchFamily="34" charset="0"/>
              </a:rPr>
              <a:t>pre</a:t>
            </a:r>
            <a:r>
              <a:rPr lang="it-IT" altLang="en-US" sz="1400" b="1" u="sng" dirty="0">
                <a:solidFill>
                  <a:srgbClr val="009900"/>
                </a:solidFill>
                <a:latin typeface="Century Gothic" panose="020B0502020202020204" pitchFamily="34" charset="0"/>
              </a:rPr>
              <a:t>-Covid</a:t>
            </a:r>
            <a:endParaRPr lang="it-IT" altLang="en-US" sz="14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5133" name="CasellaDiTesto 28">
            <a:extLst>
              <a:ext uri="{FF2B5EF4-FFF2-40B4-BE49-F238E27FC236}">
                <a16:creationId xmlns:a16="http://schemas.microsoft.com/office/drawing/2014/main" id="{287DB252-9606-4E5A-8CA1-43D1FFAD3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5857527"/>
            <a:ext cx="403244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b="1" dirty="0">
                <a:solidFill>
                  <a:srgbClr val="009900"/>
                </a:solidFill>
                <a:latin typeface="Century Gothic" panose="020B0502020202020204" pitchFamily="34" charset="0"/>
              </a:rPr>
              <a:t>Nel 2023 l’export è cresciuto in Trentino Alto Adige (+3,6%).</a:t>
            </a:r>
            <a:r>
              <a:rPr lang="it-IT" altLang="en-US" sz="1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Stabilità in Veneto (-0,3%)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 calo in Friuli Venezia Giulia (-14%)  </a:t>
            </a:r>
            <a:endParaRPr lang="it-IT" altLang="en-US" sz="1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134" name="CasellaDiTesto 23">
            <a:extLst>
              <a:ext uri="{FF2B5EF4-FFF2-40B4-BE49-F238E27FC236}">
                <a16:creationId xmlns:a16="http://schemas.microsoft.com/office/drawing/2014/main" id="{B8EDB92A-0699-4D9B-B0E1-C45893924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4797425"/>
            <a:ext cx="410490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I dati del 2023</a:t>
            </a:r>
            <a:r>
              <a:rPr lang="en-US" altLang="en-US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it-IT" altLang="en-US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indicano per l’</a:t>
            </a:r>
            <a:r>
              <a:rPr lang="it-IT" altLang="en-US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export del TRIVENETO una flessione del 2,5% </a:t>
            </a:r>
            <a:r>
              <a:rPr lang="it-IT" altLang="en-US" sz="1400" b="1" dirty="0">
                <a:solidFill>
                  <a:srgbClr val="009900"/>
                </a:solidFill>
                <a:latin typeface="Century Gothic" panose="020B0502020202020204" pitchFamily="34" charset="0"/>
              </a:rPr>
              <a:t>che segue, tuttavia, ad aumento di 17 miliardi di euro sul 2021 (+17%)</a:t>
            </a:r>
            <a:endParaRPr lang="it-IT" altLang="en-US" sz="1400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135" name="Picture 2">
            <a:extLst>
              <a:ext uri="{FF2B5EF4-FFF2-40B4-BE49-F238E27FC236}">
                <a16:creationId xmlns:a16="http://schemas.microsoft.com/office/drawing/2014/main" id="{BE8ED265-EB25-43BF-B613-FE6CA5E6F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36" name="CasellaDiTesto 21">
            <a:extLst>
              <a:ext uri="{FF2B5EF4-FFF2-40B4-BE49-F238E27FC236}">
                <a16:creationId xmlns:a16="http://schemas.microsoft.com/office/drawing/2014/main" id="{AA7C6E54-E59B-4083-B6F0-31F683288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 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6D3DED78-AE2E-4BF1-A110-391BDF70FBEC}"/>
              </a:ext>
            </a:extLst>
          </p:cNvPr>
          <p:cNvSpPr txBox="1"/>
          <p:nvPr/>
        </p:nvSpPr>
        <p:spPr>
          <a:xfrm>
            <a:off x="107504" y="4437112"/>
            <a:ext cx="478472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latin typeface="Century Gothic" panose="020B0502020202020204" pitchFamily="34" charset="0"/>
                <a:cs typeface="+mn-cs"/>
              </a:rPr>
              <a:t>Elaborazione Ufficio Studi CGIA su dati Istat (*) anno 2023 provvisorio</a:t>
            </a:r>
            <a:endParaRPr lang="it-IT" sz="1050" i="1" dirty="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5138" name="CasellaDiTesto 21">
            <a:extLst>
              <a:ext uri="{FF2B5EF4-FFF2-40B4-BE49-F238E27FC236}">
                <a16:creationId xmlns:a16="http://schemas.microsoft.com/office/drawing/2014/main" id="{809F9418-4616-4EC3-995C-BCEC80D81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7363" y="6597650"/>
            <a:ext cx="47831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i="1" dirty="0">
                <a:latin typeface="Century Gothic" panose="020B0502020202020204" pitchFamily="34" charset="0"/>
              </a:rPr>
              <a:t>Elaborazione Ufficio Studi CGIA su dati Istat – (*) anno 2023 provvisorio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6D325C0-FCF4-8CEC-B252-92114D8B5C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3" y="1124744"/>
            <a:ext cx="4608512" cy="3269696"/>
          </a:xfrm>
          <a:prstGeom prst="rect">
            <a:avLst/>
          </a:prstGeom>
        </p:spPr>
      </p:pic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7EF64DF0-CDE4-AB65-6593-D78A50EEE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896970"/>
              </p:ext>
            </p:extLst>
          </p:nvPr>
        </p:nvGraphicFramePr>
        <p:xfrm>
          <a:off x="4913188" y="2708920"/>
          <a:ext cx="4051300" cy="3886200"/>
        </p:xfrm>
        <a:graphic>
          <a:graphicData uri="http://schemas.openxmlformats.org/drawingml/2006/table">
            <a:tbl>
              <a:tblPr/>
              <a:tblGrid>
                <a:gridCol w="876300">
                  <a:extLst>
                    <a:ext uri="{9D8B030D-6E8A-4147-A177-3AD203B41FA5}">
                      <a16:colId xmlns:a16="http://schemas.microsoft.com/office/drawing/2014/main" val="191591943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70711239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33647254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417623696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67430587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82058963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(mln € e var. %)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2023 </a:t>
                      </a:r>
                      <a:b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(*)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Var. % 2023/</a:t>
                      </a:r>
                      <a:b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Var. % 2023/2019</a:t>
                      </a:r>
                      <a:b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(su pre-Covid)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60657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VENETO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65.142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82.194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81.907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+25,7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65413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Vicenza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18.545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23.584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23.011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+24,1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15919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Treviso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13.685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16.394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16.216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+18,5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18572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Verona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11.798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15.284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15.356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+30,2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675366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Padova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10.442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12.979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13.506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+29,3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702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Venezia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4.966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7.099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6.727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+35,5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161578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Belluno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4.954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5.283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+30,5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22779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Rovigo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48573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FRIULI VG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15.495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22.124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19.095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+23,2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463667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Udine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6.267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8.055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7.665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+22,3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412827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Pordenone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5.352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5.079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+26,6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743898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Trieste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5.844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4.572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+29,0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87362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Gorizia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2.872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65022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TRENTINO AA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9.095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11.845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12.270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+34,9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883076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Bolzano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5.099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6.711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6.949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+36,3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15769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Trento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5.134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5.321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+33,1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807123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TRIVENETO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89.733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116.162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113.272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+26,2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724428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Emilia-Romagna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66.621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84.158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85.080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+27,7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76100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NORD EST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156.353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200.320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198.353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+26,9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68427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ITALIA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480.352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626.195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626.204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+30,4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306083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DBD49F70-8170-4B23-A7C8-5AD4966C9DD8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F0475260-EEDF-4AF2-B9E6-BF4A1E86AD47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E2F7F288-1A7D-4935-8D55-7527B96C353D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4821" name="Segnaposto numero diapositiva 5">
            <a:extLst>
              <a:ext uri="{FF2B5EF4-FFF2-40B4-BE49-F238E27FC236}">
                <a16:creationId xmlns:a16="http://schemas.microsoft.com/office/drawing/2014/main" id="{B9B5E94E-DE33-489B-B007-5BEFC1B94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60C570A-2F11-4573-BDE3-3AF539964D70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30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822" name="CasellaDiTesto 10">
            <a:extLst>
              <a:ext uri="{FF2B5EF4-FFF2-40B4-BE49-F238E27FC236}">
                <a16:creationId xmlns:a16="http://schemas.microsoft.com/office/drawing/2014/main" id="{26763D7B-3BA1-4423-AF7E-5533E92B6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DESTINAZIONI</a:t>
            </a:r>
            <a:r>
              <a:rPr lang="it-IT" altLang="en-US" sz="2400" b="1">
                <a:latin typeface="Century Gothic" panose="020B0502020202020204" pitchFamily="34" charset="0"/>
              </a:rPr>
              <a:t> dell’export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PORDENONE</a:t>
            </a:r>
          </a:p>
        </p:txBody>
      </p:sp>
      <p:pic>
        <p:nvPicPr>
          <p:cNvPr id="34823" name="Picture 2">
            <a:extLst>
              <a:ext uri="{FF2B5EF4-FFF2-40B4-BE49-F238E27FC236}">
                <a16:creationId xmlns:a16="http://schemas.microsoft.com/office/drawing/2014/main" id="{2082061E-A0A8-447F-BA3B-1530C6B68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4" name="CasellaDiTesto 24">
            <a:extLst>
              <a:ext uri="{FF2B5EF4-FFF2-40B4-BE49-F238E27FC236}">
                <a16:creationId xmlns:a16="http://schemas.microsoft.com/office/drawing/2014/main" id="{06FC3C7F-19FE-4B22-8563-D441EBE12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34825" name="CasellaDiTesto 37">
            <a:extLst>
              <a:ext uri="{FF2B5EF4-FFF2-40B4-BE49-F238E27FC236}">
                <a16:creationId xmlns:a16="http://schemas.microsoft.com/office/drawing/2014/main" id="{C7055F0D-48B4-4928-9D50-ABD6D57C2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2170" y="1684338"/>
            <a:ext cx="265633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Germania, Francia,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USA e Regno Unito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occupano i primi 4 posti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en-US" sz="1400" b="1" i="1" dirty="0">
              <a:solidFill>
                <a:srgbClr val="00990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In questo quartetto, nel 2023, si evidenzia sempre una contrazione che condiziona il risultato complessivo (-5%)</a:t>
            </a:r>
            <a:endParaRPr lang="it-IT" altLang="en-US" sz="1400" i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826" name="CasellaDiTesto 37">
            <a:extLst>
              <a:ext uri="{FF2B5EF4-FFF2-40B4-BE49-F238E27FC236}">
                <a16:creationId xmlns:a16="http://schemas.microsoft.com/office/drawing/2014/main" id="{4E84D1C4-0A39-4485-A452-CCEDA651C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1628" y="4779149"/>
            <a:ext cx="259486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B050"/>
                </a:solidFill>
                <a:latin typeface="Century Gothic" panose="020B0502020202020204" pitchFamily="34" charset="0"/>
              </a:rPr>
              <a:t>Nei primi 20 posti segno più per 5 direttrici: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B050"/>
                </a:solidFill>
                <a:latin typeface="Century Gothic" panose="020B0502020202020204" pitchFamily="34" charset="0"/>
              </a:rPr>
              <a:t>Spagna </a:t>
            </a:r>
            <a:r>
              <a:rPr lang="it-IT" altLang="it-IT" sz="14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(+8%)</a:t>
            </a:r>
            <a:r>
              <a:rPr lang="it-IT" altLang="it-IT" sz="1400" b="1" i="1" dirty="0">
                <a:solidFill>
                  <a:srgbClr val="00B050"/>
                </a:solidFill>
                <a:latin typeface="Century Gothic" panose="020B0502020202020204" pitchFamily="34" charset="0"/>
              </a:rPr>
              <a:t>, Austria </a:t>
            </a:r>
            <a:r>
              <a:rPr lang="it-IT" altLang="it-IT" sz="14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(appena +0,3%)</a:t>
            </a:r>
            <a:r>
              <a:rPr lang="it-IT" altLang="it-IT" sz="1400" b="1" i="1" dirty="0">
                <a:solidFill>
                  <a:srgbClr val="00B050"/>
                </a:solidFill>
                <a:latin typeface="Century Gothic" panose="020B0502020202020204" pitchFamily="34" charset="0"/>
              </a:rPr>
              <a:t>, Svezia </a:t>
            </a:r>
            <a:r>
              <a:rPr lang="it-IT" altLang="it-IT" sz="14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(+11%),</a:t>
            </a:r>
            <a:r>
              <a:rPr lang="it-IT" altLang="it-IT" sz="1400" b="1" i="1" dirty="0">
                <a:solidFill>
                  <a:srgbClr val="00B050"/>
                </a:solidFill>
                <a:latin typeface="Century Gothic" panose="020B0502020202020204" pitchFamily="34" charset="0"/>
              </a:rPr>
              <a:t> India </a:t>
            </a:r>
            <a:r>
              <a:rPr lang="it-IT" altLang="it-IT" sz="14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(+8%),</a:t>
            </a:r>
            <a:r>
              <a:rPr lang="it-IT" altLang="it-IT" sz="1400" b="1" i="1" dirty="0">
                <a:solidFill>
                  <a:srgbClr val="00B050"/>
                </a:solidFill>
                <a:latin typeface="Century Gothic" panose="020B0502020202020204" pitchFamily="34" charset="0"/>
              </a:rPr>
              <a:t> Repubblica Ceca </a:t>
            </a:r>
            <a:r>
              <a:rPr lang="it-IT" altLang="it-IT" sz="14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(+9%)</a:t>
            </a:r>
          </a:p>
        </p:txBody>
      </p:sp>
      <p:sp>
        <p:nvSpPr>
          <p:cNvPr id="34827" name="CasellaDiTesto 37">
            <a:extLst>
              <a:ext uri="{FF2B5EF4-FFF2-40B4-BE49-F238E27FC236}">
                <a16:creationId xmlns:a16="http://schemas.microsoft.com/office/drawing/2014/main" id="{00755A0E-2E13-43D0-A1F8-E1E99305D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2170" y="3770933"/>
            <a:ext cx="2584326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Al 10° posto il mercato cinese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(-9%) scavalcato dalla Svizzera</a:t>
            </a:r>
            <a:endParaRPr lang="it-IT" altLang="en-US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828" name="CasellaDiTesto 17">
            <a:extLst>
              <a:ext uri="{FF2B5EF4-FFF2-40B4-BE49-F238E27FC236}">
                <a16:creationId xmlns:a16="http://schemas.microsoft.com/office/drawing/2014/main" id="{CF8B382A-8B82-4445-9319-1753FB77E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42488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F263EA7-44FB-C4B6-40D3-A84AE25756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634336"/>
              </p:ext>
            </p:extLst>
          </p:nvPr>
        </p:nvGraphicFramePr>
        <p:xfrm>
          <a:off x="107504" y="1340768"/>
          <a:ext cx="6344968" cy="4896537"/>
        </p:xfrm>
        <a:graphic>
          <a:graphicData uri="http://schemas.openxmlformats.org/drawingml/2006/table">
            <a:tbl>
              <a:tblPr/>
              <a:tblGrid>
                <a:gridCol w="335910">
                  <a:extLst>
                    <a:ext uri="{9D8B030D-6E8A-4147-A177-3AD203B41FA5}">
                      <a16:colId xmlns:a16="http://schemas.microsoft.com/office/drawing/2014/main" val="2790821099"/>
                    </a:ext>
                  </a:extLst>
                </a:gridCol>
                <a:gridCol w="1171379">
                  <a:extLst>
                    <a:ext uri="{9D8B030D-6E8A-4147-A177-3AD203B41FA5}">
                      <a16:colId xmlns:a16="http://schemas.microsoft.com/office/drawing/2014/main" val="1389603543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704028496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944416373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4048581023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2298021577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306422178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3557393259"/>
                    </a:ext>
                  </a:extLst>
                </a:gridCol>
                <a:gridCol w="597173">
                  <a:extLst>
                    <a:ext uri="{9D8B030D-6E8A-4147-A177-3AD203B41FA5}">
                      <a16:colId xmlns:a16="http://schemas.microsoft.com/office/drawing/2014/main" val="860669757"/>
                    </a:ext>
                  </a:extLst>
                </a:gridCol>
                <a:gridCol w="631626">
                  <a:extLst>
                    <a:ext uri="{9D8B030D-6E8A-4147-A177-3AD203B41FA5}">
                      <a16:colId xmlns:a16="http://schemas.microsoft.com/office/drawing/2014/main" val="4020437598"/>
                    </a:ext>
                  </a:extLst>
                </a:gridCol>
                <a:gridCol w="370362">
                  <a:extLst>
                    <a:ext uri="{9D8B030D-6E8A-4147-A177-3AD203B41FA5}">
                      <a16:colId xmlns:a16="http://schemas.microsoft.com/office/drawing/2014/main" val="2247132460"/>
                    </a:ext>
                  </a:extLst>
                </a:gridCol>
              </a:tblGrid>
              <a:tr h="46633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Rank 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PORDENONE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2014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2020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2021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2023/</a:t>
                      </a:r>
                    </a:p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765870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609,0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658,2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591,8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762,7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7385924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Francia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358,2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509,5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460,8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566,3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682,2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616,4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-65,7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300126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Stati Uniti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130,6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250,2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409,3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530,3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485,9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-44,3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0000685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Regno Unito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327,5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356,3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445,2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516,1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-35,4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044497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Spagna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130,2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165,0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140,4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236,3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+17,6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547182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Polonia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146,1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175,4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167,2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205,3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224,5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-23,4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213215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Austria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128,4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169,9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0234362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Svezia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105,5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135,4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9109492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Svizzera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108,5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107,3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431840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Cina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120,5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130,2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141,8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116,5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106,3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927811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115,4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764634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Belgio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104,6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3559942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Paesi Bassi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4713417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India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96544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Turchia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8334405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Repubblica ceca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1313073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Canada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352382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Slovenia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0532354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Australia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0384769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Slovacchia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1480186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PORDENONE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3.530,6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4.011,1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3.584,4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4.623,4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5.352,4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5.079,0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-273,4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-5,1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71753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431215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UE-27 (post Brexit)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1.990,0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2.471,9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2.216,3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2.707,1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3.083,2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2.966,1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-117,1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493202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Extra Ue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1.540,6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1.539,2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1.368,1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1.916,3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2.269,3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2.113,0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-156,3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237872"/>
                  </a:ext>
                </a:extLst>
              </a:tr>
              <a:tr h="17720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 cui BRICS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294,5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277,7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283,9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268,1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184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8CE4ED9B-8CA7-47A9-83A2-A237E42A5809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44EC63A-24C1-4D28-A4E0-AE7E2C20974D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913D5A05-D1A7-4B7D-AD71-ECBBF861DD4E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1749" name="Segnaposto numero diapositiva 5">
            <a:extLst>
              <a:ext uri="{FF2B5EF4-FFF2-40B4-BE49-F238E27FC236}">
                <a16:creationId xmlns:a16="http://schemas.microsoft.com/office/drawing/2014/main" id="{39512E6A-4FB2-473B-BE86-027DA46C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0D44C97A-FC29-4315-AE8E-4BE8ECEA86BE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31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750" name="CasellaDiTesto 10">
            <a:extLst>
              <a:ext uri="{FF2B5EF4-FFF2-40B4-BE49-F238E27FC236}">
                <a16:creationId xmlns:a16="http://schemas.microsoft.com/office/drawing/2014/main" id="{6A762868-9589-436B-BB0C-DDA1D1523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TRIESTE</a:t>
            </a:r>
            <a:r>
              <a:rPr lang="it-IT" altLang="en-US" sz="2400" b="1">
                <a:latin typeface="Century Gothic" panose="020B0502020202020204" pitchFamily="34" charset="0"/>
              </a:rPr>
              <a:t>: i settori</a:t>
            </a:r>
          </a:p>
        </p:txBody>
      </p:sp>
      <p:pic>
        <p:nvPicPr>
          <p:cNvPr id="31751" name="Picture 2">
            <a:extLst>
              <a:ext uri="{FF2B5EF4-FFF2-40B4-BE49-F238E27FC236}">
                <a16:creationId xmlns:a16="http://schemas.microsoft.com/office/drawing/2014/main" id="{6269F2CA-BBF3-4EDA-A519-28C1A9070A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52" name="CasellaDiTesto 24">
            <a:extLst>
              <a:ext uri="{FF2B5EF4-FFF2-40B4-BE49-F238E27FC236}">
                <a16:creationId xmlns:a16="http://schemas.microsoft.com/office/drawing/2014/main" id="{26F6F0DF-2C9A-425C-9CB5-D5158F4EA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31753" name="CasellaDiTesto 37">
            <a:extLst>
              <a:ext uri="{FF2B5EF4-FFF2-40B4-BE49-F238E27FC236}">
                <a16:creationId xmlns:a16="http://schemas.microsoft.com/office/drawing/2014/main" id="{213B6148-86FE-4F32-ABBF-4282B1253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8" y="2204864"/>
            <a:ext cx="2592287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Il settore navale con 1,4 miliardi di euro si mantiene al primo posto </a:t>
            </a: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e pur con un calo del 26% nel 2023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rappresenta il 30% del totale export della provincia di Trieste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Flessione netta anche per il 2° e per il 3° prodotto: </a:t>
            </a: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-17% per Computer/elettronica e -14% per la Metallurgia</a:t>
            </a:r>
            <a:endParaRPr lang="it-IT" altLang="it-IT" sz="14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754" name="CasellaDiTesto 37">
            <a:extLst>
              <a:ext uri="{FF2B5EF4-FFF2-40B4-BE49-F238E27FC236}">
                <a16:creationId xmlns:a16="http://schemas.microsoft.com/office/drawing/2014/main" id="{E1E34191-F485-4BBD-ABAE-B6325D0F4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8" y="5157192"/>
            <a:ext cx="266429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Tra i primi 10 prodotti segni più solo per</a:t>
            </a:r>
            <a:r>
              <a:rPr lang="it-IT" altLang="en-US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 </a:t>
            </a:r>
            <a:r>
              <a:rPr lang="it-IT" altLang="en-US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Alimentare</a:t>
            </a:r>
            <a:r>
              <a:rPr lang="it-IT" altLang="en-US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 (+8%) </a:t>
            </a:r>
            <a:r>
              <a:rPr lang="it-IT" altLang="en-US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e prodotti dell’Agricoltura</a:t>
            </a:r>
            <a:r>
              <a:rPr lang="it-IT" altLang="en-US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 (+33%)</a:t>
            </a:r>
            <a:endParaRPr lang="it-IT" altLang="en-US" sz="14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CB5052-9E6B-4292-99A9-671A2C003F1B}"/>
              </a:ext>
            </a:extLst>
          </p:cNvPr>
          <p:cNvSpPr txBox="1"/>
          <p:nvPr/>
        </p:nvSpPr>
        <p:spPr>
          <a:xfrm>
            <a:off x="323850" y="6562725"/>
            <a:ext cx="6008688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latin typeface="Century Gothic" panose="020B0502020202020204" pitchFamily="34" charset="0"/>
                <a:cs typeface="+mn-cs"/>
              </a:rPr>
              <a:t>(*) </a:t>
            </a:r>
            <a:r>
              <a:rPr lang="it-IT" sz="900" i="1" dirty="0">
                <a:latin typeface="Century Gothic" panose="020B0502020202020204" pitchFamily="34" charset="0"/>
                <a:cs typeface="Arial" charset="0"/>
              </a:rPr>
              <a:t>Vetro, refrattari, materiali da costruzione e in terracotta, porcellana e ceramica, cemento ecc.</a:t>
            </a:r>
            <a:endParaRPr lang="it-IT" sz="900" i="1" dirty="0"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31756" name="CasellaDiTesto 18">
            <a:extLst>
              <a:ext uri="{FF2B5EF4-FFF2-40B4-BE49-F238E27FC236}">
                <a16:creationId xmlns:a16="http://schemas.microsoft.com/office/drawing/2014/main" id="{225993C4-8EB0-4F99-B827-5387DA1DA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30872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sp>
        <p:nvSpPr>
          <p:cNvPr id="31757" name="CasellaDiTesto 37">
            <a:extLst>
              <a:ext uri="{FF2B5EF4-FFF2-40B4-BE49-F238E27FC236}">
                <a16:creationId xmlns:a16="http://schemas.microsoft.com/office/drawing/2014/main" id="{9D737419-0AE4-4A51-BDC8-933AB5C8A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9254" y="1196752"/>
            <a:ext cx="26892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Nel 2023 la flessione dell’export di Trieste (-22%) ha più che azzerato lo scatto del 2022</a:t>
            </a:r>
            <a:endParaRPr lang="it-IT" altLang="en-US" sz="14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8D7B85AE-DCE4-7221-3691-0D15901AD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105617"/>
              </p:ext>
            </p:extLst>
          </p:nvPr>
        </p:nvGraphicFramePr>
        <p:xfrm>
          <a:off x="107504" y="1268769"/>
          <a:ext cx="6264696" cy="4896535"/>
        </p:xfrm>
        <a:graphic>
          <a:graphicData uri="http://schemas.openxmlformats.org/drawingml/2006/table">
            <a:tbl>
              <a:tblPr/>
              <a:tblGrid>
                <a:gridCol w="1556313">
                  <a:extLst>
                    <a:ext uri="{9D8B030D-6E8A-4147-A177-3AD203B41FA5}">
                      <a16:colId xmlns:a16="http://schemas.microsoft.com/office/drawing/2014/main" val="4055348097"/>
                    </a:ext>
                  </a:extLst>
                </a:gridCol>
                <a:gridCol w="509671">
                  <a:extLst>
                    <a:ext uri="{9D8B030D-6E8A-4147-A177-3AD203B41FA5}">
                      <a16:colId xmlns:a16="http://schemas.microsoft.com/office/drawing/2014/main" val="2982243505"/>
                    </a:ext>
                  </a:extLst>
                </a:gridCol>
                <a:gridCol w="509671">
                  <a:extLst>
                    <a:ext uri="{9D8B030D-6E8A-4147-A177-3AD203B41FA5}">
                      <a16:colId xmlns:a16="http://schemas.microsoft.com/office/drawing/2014/main" val="1373477629"/>
                    </a:ext>
                  </a:extLst>
                </a:gridCol>
                <a:gridCol w="509671">
                  <a:extLst>
                    <a:ext uri="{9D8B030D-6E8A-4147-A177-3AD203B41FA5}">
                      <a16:colId xmlns:a16="http://schemas.microsoft.com/office/drawing/2014/main" val="3088352253"/>
                    </a:ext>
                  </a:extLst>
                </a:gridCol>
                <a:gridCol w="509671">
                  <a:extLst>
                    <a:ext uri="{9D8B030D-6E8A-4147-A177-3AD203B41FA5}">
                      <a16:colId xmlns:a16="http://schemas.microsoft.com/office/drawing/2014/main" val="609168989"/>
                    </a:ext>
                  </a:extLst>
                </a:gridCol>
                <a:gridCol w="582480">
                  <a:extLst>
                    <a:ext uri="{9D8B030D-6E8A-4147-A177-3AD203B41FA5}">
                      <a16:colId xmlns:a16="http://schemas.microsoft.com/office/drawing/2014/main" val="3884350566"/>
                    </a:ext>
                  </a:extLst>
                </a:gridCol>
                <a:gridCol w="582480">
                  <a:extLst>
                    <a:ext uri="{9D8B030D-6E8A-4147-A177-3AD203B41FA5}">
                      <a16:colId xmlns:a16="http://schemas.microsoft.com/office/drawing/2014/main" val="3020770439"/>
                    </a:ext>
                  </a:extLst>
                </a:gridCol>
                <a:gridCol w="606749">
                  <a:extLst>
                    <a:ext uri="{9D8B030D-6E8A-4147-A177-3AD203B41FA5}">
                      <a16:colId xmlns:a16="http://schemas.microsoft.com/office/drawing/2014/main" val="1369479883"/>
                    </a:ext>
                  </a:extLst>
                </a:gridCol>
                <a:gridCol w="497535">
                  <a:extLst>
                    <a:ext uri="{9D8B030D-6E8A-4147-A177-3AD203B41FA5}">
                      <a16:colId xmlns:a16="http://schemas.microsoft.com/office/drawing/2014/main" val="521929915"/>
                    </a:ext>
                  </a:extLst>
                </a:gridCol>
                <a:gridCol w="400455">
                  <a:extLst>
                    <a:ext uri="{9D8B030D-6E8A-4147-A177-3AD203B41FA5}">
                      <a16:colId xmlns:a16="http://schemas.microsoft.com/office/drawing/2014/main" val="3238185570"/>
                    </a:ext>
                  </a:extLst>
                </a:gridCol>
              </a:tblGrid>
              <a:tr h="4896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2014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2019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2020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2021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2022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2023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 (mln €)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 2023/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780152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Navi, aeromobili,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1.790,0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1.846,1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1.365,3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-480,8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791568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Computer, elettronica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1.156,3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-190,3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9952239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della metallurgia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2383807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Alimentare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976608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Macchinari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653031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in metallo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307301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chimici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1169946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Apparecchiature elettriche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7658233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Autoveicoli, rimorchi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-141,4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914605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agricoltura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9668902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Coke e raffinazione petrolio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-19,5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0900097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Carta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-97,8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0686280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Gomma e plastica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264034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da minerali non met.feri (*)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0956643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Legno e sughero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629885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Tessile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-17,8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1569429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Attività servizi info/comunicazione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8096334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Tabacco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+3.835,5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7013798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Bevande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9654761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Mobili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531269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Abbigliamento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434673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Occhialeria, strum. med. dent.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950925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farmaceutici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921685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Calzature e articoli in pelle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709767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Giochi e giocattoli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957419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Trattamento rifiuti e risanamento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5816179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72477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Articoli sportivi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106515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Gioielli e connessi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542459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TOTALE EXPORT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1.972,3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3.543,7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3.675,0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4.725,1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5.844,0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4.571,8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-1.272,2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-21,8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51126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36F5087D-A428-47AB-9936-DD90DC7BB775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A8BF3869-C2AF-464D-B128-1826784FE2A3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DE0A5C49-2568-4504-A962-862104B6A25F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2773" name="Segnaposto numero diapositiva 5">
            <a:extLst>
              <a:ext uri="{FF2B5EF4-FFF2-40B4-BE49-F238E27FC236}">
                <a16:creationId xmlns:a16="http://schemas.microsoft.com/office/drawing/2014/main" id="{9664940B-7FEC-44AF-A3B8-614CA32FA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5F5C862C-017C-4EBD-9397-C2114263008E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32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774" name="CasellaDiTesto 10">
            <a:extLst>
              <a:ext uri="{FF2B5EF4-FFF2-40B4-BE49-F238E27FC236}">
                <a16:creationId xmlns:a16="http://schemas.microsoft.com/office/drawing/2014/main" id="{D2E802C6-394E-47A0-BB62-C9A9839FA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DESTINAZIONI</a:t>
            </a:r>
            <a:r>
              <a:rPr lang="it-IT" altLang="en-US" sz="2400" b="1">
                <a:latin typeface="Century Gothic" panose="020B0502020202020204" pitchFamily="34" charset="0"/>
              </a:rPr>
              <a:t> dell’export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TRIESTE</a:t>
            </a:r>
          </a:p>
        </p:txBody>
      </p:sp>
      <p:pic>
        <p:nvPicPr>
          <p:cNvPr id="32775" name="Picture 2">
            <a:extLst>
              <a:ext uri="{FF2B5EF4-FFF2-40B4-BE49-F238E27FC236}">
                <a16:creationId xmlns:a16="http://schemas.microsoft.com/office/drawing/2014/main" id="{9DA5DF0F-1F2A-4B23-8BEA-80C3F7CB5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6" name="CasellaDiTesto 24">
            <a:extLst>
              <a:ext uri="{FF2B5EF4-FFF2-40B4-BE49-F238E27FC236}">
                <a16:creationId xmlns:a16="http://schemas.microsoft.com/office/drawing/2014/main" id="{7E1DFFF4-E0D5-4363-A80C-9FB0AE6A0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32777" name="CasellaDiTesto 37">
            <a:extLst>
              <a:ext uri="{FF2B5EF4-FFF2-40B4-BE49-F238E27FC236}">
                <a16:creationId xmlns:a16="http://schemas.microsoft.com/office/drawing/2014/main" id="{E4C23669-A9A0-4402-BC74-C31AC5727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4013" y="4365104"/>
            <a:ext cx="28829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Si nota come l’export Extra-UE rappresenti ben il 63% del totale: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si tratta di un risultato «unico» che colloca Trieste al 1° posto relativo tra le 13 province del Triveneto.</a:t>
            </a:r>
            <a:endParaRPr lang="it-IT" altLang="it-IT" sz="1400" i="1" dirty="0">
              <a:latin typeface="Century Gothic" panose="020B0502020202020204" pitchFamily="34" charset="0"/>
            </a:endParaRPr>
          </a:p>
        </p:txBody>
      </p:sp>
      <p:sp>
        <p:nvSpPr>
          <p:cNvPr id="32778" name="CasellaDiTesto 37">
            <a:extLst>
              <a:ext uri="{FF2B5EF4-FFF2-40B4-BE49-F238E27FC236}">
                <a16:creationId xmlns:a16="http://schemas.microsoft.com/office/drawing/2014/main" id="{B0F256D0-D516-40DB-B766-323FE7652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1772816"/>
            <a:ext cx="28829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Si conferma al 2° posto il Qatar nonostante la flessione del 45% tra 2022 e 2023</a:t>
            </a: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en-US" sz="1400" i="1" dirty="0">
              <a:solidFill>
                <a:srgbClr val="00990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Ancora in calo il primo mercato (USA -7%) </a:t>
            </a: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destinatari di un valore esportato che scende a 1,2 miliardi di euro ma che vale il 27% del totale export di Trieste.</a:t>
            </a:r>
          </a:p>
        </p:txBody>
      </p:sp>
      <p:sp>
        <p:nvSpPr>
          <p:cNvPr id="32779" name="CasellaDiTesto 18">
            <a:extLst>
              <a:ext uri="{FF2B5EF4-FFF2-40B4-BE49-F238E27FC236}">
                <a16:creationId xmlns:a16="http://schemas.microsoft.com/office/drawing/2014/main" id="{3EA1565B-9A16-4028-915A-FF45036CA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16" y="6125234"/>
            <a:ext cx="22320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DF51E8E4-C521-5FAD-7676-C40D8CCA4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78553"/>
              </p:ext>
            </p:extLst>
          </p:nvPr>
        </p:nvGraphicFramePr>
        <p:xfrm>
          <a:off x="107504" y="1412776"/>
          <a:ext cx="6107642" cy="5205397"/>
        </p:xfrm>
        <a:graphic>
          <a:graphicData uri="http://schemas.openxmlformats.org/drawingml/2006/table">
            <a:tbl>
              <a:tblPr/>
              <a:tblGrid>
                <a:gridCol w="323346">
                  <a:extLst>
                    <a:ext uri="{9D8B030D-6E8A-4147-A177-3AD203B41FA5}">
                      <a16:colId xmlns:a16="http://schemas.microsoft.com/office/drawing/2014/main" val="2592145998"/>
                    </a:ext>
                  </a:extLst>
                </a:gridCol>
                <a:gridCol w="1127565">
                  <a:extLst>
                    <a:ext uri="{9D8B030D-6E8A-4147-A177-3AD203B41FA5}">
                      <a16:colId xmlns:a16="http://schemas.microsoft.com/office/drawing/2014/main" val="1041686339"/>
                    </a:ext>
                  </a:extLst>
                </a:gridCol>
                <a:gridCol w="519564">
                  <a:extLst>
                    <a:ext uri="{9D8B030D-6E8A-4147-A177-3AD203B41FA5}">
                      <a16:colId xmlns:a16="http://schemas.microsoft.com/office/drawing/2014/main" val="3467528615"/>
                    </a:ext>
                  </a:extLst>
                </a:gridCol>
                <a:gridCol w="519564">
                  <a:extLst>
                    <a:ext uri="{9D8B030D-6E8A-4147-A177-3AD203B41FA5}">
                      <a16:colId xmlns:a16="http://schemas.microsoft.com/office/drawing/2014/main" val="3408573944"/>
                    </a:ext>
                  </a:extLst>
                </a:gridCol>
                <a:gridCol w="519564">
                  <a:extLst>
                    <a:ext uri="{9D8B030D-6E8A-4147-A177-3AD203B41FA5}">
                      <a16:colId xmlns:a16="http://schemas.microsoft.com/office/drawing/2014/main" val="920359972"/>
                    </a:ext>
                  </a:extLst>
                </a:gridCol>
                <a:gridCol w="519564">
                  <a:extLst>
                    <a:ext uri="{9D8B030D-6E8A-4147-A177-3AD203B41FA5}">
                      <a16:colId xmlns:a16="http://schemas.microsoft.com/office/drawing/2014/main" val="4001105609"/>
                    </a:ext>
                  </a:extLst>
                </a:gridCol>
                <a:gridCol w="519564">
                  <a:extLst>
                    <a:ext uri="{9D8B030D-6E8A-4147-A177-3AD203B41FA5}">
                      <a16:colId xmlns:a16="http://schemas.microsoft.com/office/drawing/2014/main" val="2636126180"/>
                    </a:ext>
                  </a:extLst>
                </a:gridCol>
                <a:gridCol w="519564">
                  <a:extLst>
                    <a:ext uri="{9D8B030D-6E8A-4147-A177-3AD203B41FA5}">
                      <a16:colId xmlns:a16="http://schemas.microsoft.com/office/drawing/2014/main" val="3542498783"/>
                    </a:ext>
                  </a:extLst>
                </a:gridCol>
                <a:gridCol w="574837">
                  <a:extLst>
                    <a:ext uri="{9D8B030D-6E8A-4147-A177-3AD203B41FA5}">
                      <a16:colId xmlns:a16="http://schemas.microsoft.com/office/drawing/2014/main" val="3097583437"/>
                    </a:ext>
                  </a:extLst>
                </a:gridCol>
                <a:gridCol w="608001">
                  <a:extLst>
                    <a:ext uri="{9D8B030D-6E8A-4147-A177-3AD203B41FA5}">
                      <a16:colId xmlns:a16="http://schemas.microsoft.com/office/drawing/2014/main" val="3135318191"/>
                    </a:ext>
                  </a:extLst>
                </a:gridCol>
                <a:gridCol w="356509">
                  <a:extLst>
                    <a:ext uri="{9D8B030D-6E8A-4147-A177-3AD203B41FA5}">
                      <a16:colId xmlns:a16="http://schemas.microsoft.com/office/drawing/2014/main" val="354289411"/>
                    </a:ext>
                  </a:extLst>
                </a:gridCol>
              </a:tblGrid>
              <a:tr h="47515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Rank 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TRIESTE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2014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2020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2021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2023/</a:t>
                      </a:r>
                    </a:p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524133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Stati Uniti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111,6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1.031,7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863,5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1.373,4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1.311,2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1.223,7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-87,5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26,8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755783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Qatar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4,1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524,0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1.111,1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605,8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-505,3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-45,5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13,3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197110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Germania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219,2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348,0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285,9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229,8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365,3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224,9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-140,5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-38,4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4,9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8278874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Ungheria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52,4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143,2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110,9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98,6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196,5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182,4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-14,1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4645081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Paesi Bassi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49,2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317,4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234,3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191,7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136,5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169,6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+33,1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+24,3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3,7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5853643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Austria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80,3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113,8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131,5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182,0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165,4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-16,7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3,6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9848099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Slovenia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102,7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151,2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105,1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163,0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209,7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158,4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-51,3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-24,5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3,5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405180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Romania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13,3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51,6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215,4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137,8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-77,7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-36,0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33111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India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8,5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105,4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+65,2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+162,2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2,3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5544338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Francia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426,5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171,6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132,6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129,2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309,0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101,9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-207,1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-67,0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8659693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Croazia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43,6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+37,0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+68,4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9161301"/>
                  </a:ext>
                </a:extLst>
              </a:tr>
              <a:tr h="3760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Provviste e dotazioni di bordo nel quadro degli scambi intra UE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118,9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-29,2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-24,6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2541391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Cina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60,3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136,1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119,4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84,6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-34,8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-29,1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1,9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584371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Arabia Saudita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4,8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+43,5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+128,3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7657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Messico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132,3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-66,7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-50,4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479293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Regno Unito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-14,7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-19,0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7625879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Polonia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15,5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155,5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102,3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117,2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164,0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-102,1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-62,3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941939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Turchia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43,6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+3,6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984059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Spagna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64,6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-18,6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979941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Corea del Sud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58,3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64,4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-34,9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-39,2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4425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TRIESTE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1.972,3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3.543,7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3.675,0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4.725,1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5.844,0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4.571,8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-1.272,2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-21,8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527226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160326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UE-27 (post Brexit)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1.165,0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1.701,0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1.410,1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1.512,0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2.299,1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1.704,5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-594,6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-25,9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37,3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7346699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Extra Ue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807,2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1.842,7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2.265,0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3.213,1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3.544,9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2.867,3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-677,6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-19,1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62,7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9194301"/>
                  </a:ext>
                </a:extLst>
              </a:tr>
              <a:tr h="18055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 cui BRICS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121,6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119,7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181,0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136,3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213,8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240,7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+26,9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+12,6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5,3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23315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0E58BC49-17E5-439B-AA31-4CB4B4353431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5FDC6BA7-DD0E-4995-B0A2-798A579FB021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C19A6826-0C04-4809-BC6F-D8CE718C18DE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5845" name="Segnaposto numero diapositiva 5">
            <a:extLst>
              <a:ext uri="{FF2B5EF4-FFF2-40B4-BE49-F238E27FC236}">
                <a16:creationId xmlns:a16="http://schemas.microsoft.com/office/drawing/2014/main" id="{1E78496C-8A3B-4035-993B-E79967E1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B56A28E-8EB6-4033-A73B-B0FCD0830A21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33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846" name="CasellaDiTesto 10">
            <a:extLst>
              <a:ext uri="{FF2B5EF4-FFF2-40B4-BE49-F238E27FC236}">
                <a16:creationId xmlns:a16="http://schemas.microsoft.com/office/drawing/2014/main" id="{6FF53114-AD11-43DB-B740-07703C592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GORIZIA</a:t>
            </a:r>
            <a:r>
              <a:rPr lang="it-IT" altLang="en-US" sz="2400" b="1">
                <a:latin typeface="Century Gothic" panose="020B0502020202020204" pitchFamily="34" charset="0"/>
              </a:rPr>
              <a:t>: i settori</a:t>
            </a:r>
          </a:p>
        </p:txBody>
      </p:sp>
      <p:pic>
        <p:nvPicPr>
          <p:cNvPr id="35847" name="Picture 2">
            <a:extLst>
              <a:ext uri="{FF2B5EF4-FFF2-40B4-BE49-F238E27FC236}">
                <a16:creationId xmlns:a16="http://schemas.microsoft.com/office/drawing/2014/main" id="{68921870-2D9E-454C-8F19-547430F75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8" name="CasellaDiTesto 24">
            <a:extLst>
              <a:ext uri="{FF2B5EF4-FFF2-40B4-BE49-F238E27FC236}">
                <a16:creationId xmlns:a16="http://schemas.microsoft.com/office/drawing/2014/main" id="{7A3F816C-6D26-49F9-B9F5-28183B49B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2E470E4B-1864-4D44-9769-E1F27AB4528C}"/>
              </a:ext>
            </a:extLst>
          </p:cNvPr>
          <p:cNvSpPr txBox="1"/>
          <p:nvPr/>
        </p:nvSpPr>
        <p:spPr>
          <a:xfrm>
            <a:off x="323850" y="6562725"/>
            <a:ext cx="6008688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latin typeface="Century Gothic" panose="020B0502020202020204" pitchFamily="34" charset="0"/>
                <a:cs typeface="+mn-cs"/>
              </a:rPr>
              <a:t>(*) </a:t>
            </a:r>
            <a:r>
              <a:rPr lang="it-IT" sz="900" i="1" dirty="0">
                <a:latin typeface="Century Gothic" panose="020B0502020202020204" pitchFamily="34" charset="0"/>
                <a:cs typeface="Arial" charset="0"/>
              </a:rPr>
              <a:t>Vetro, refrattari, materiali da costruzione e in terracotta, porcellana e ceramica, cemento ecc.</a:t>
            </a:r>
            <a:endParaRPr lang="it-IT" sz="900" i="1" dirty="0"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35850" name="CasellaDiTesto 37">
            <a:extLst>
              <a:ext uri="{FF2B5EF4-FFF2-40B4-BE49-F238E27FC236}">
                <a16:creationId xmlns:a16="http://schemas.microsoft.com/office/drawing/2014/main" id="{7B63DAFE-FE08-4BEB-98D1-73A14ACBE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6704" y="1306790"/>
            <a:ext cx="2771800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Dopo il boom del 2022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è crollato l’export della provincia di Gorizia nel 2023 </a:t>
            </a:r>
            <a:r>
              <a:rPr lang="it-IT" altLang="it-IT" sz="1400" dirty="0">
                <a:solidFill>
                  <a:srgbClr val="FF0000"/>
                </a:solidFill>
                <a:latin typeface="Century Gothic" panose="020B0502020202020204" pitchFamily="34" charset="0"/>
              </a:rPr>
              <a:t>scendendo anche sotto i livelli del 2021.</a:t>
            </a:r>
            <a:r>
              <a:rPr lang="it-IT" altLang="it-IT" sz="14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Il crollo è imputabile al </a:t>
            </a: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comparto «navale» che</a:t>
            </a: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 mantiene il 1° posto pesando </a:t>
            </a: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per oltre il 30% del totale export ma che perde 1 miliardo di euro in un anno</a:t>
            </a: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Male anche Mobili (-22%) e Gomma/plastica (17%).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1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Segni più per: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Macchinari (+3%);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Tessile (+10%);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Carta (+15%);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Alimentare (+25%);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e prodotti in metallo (+73%).</a:t>
            </a:r>
            <a:endParaRPr lang="it-IT" altLang="it-IT" sz="14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851" name="CasellaDiTesto 17">
            <a:extLst>
              <a:ext uri="{FF2B5EF4-FFF2-40B4-BE49-F238E27FC236}">
                <a16:creationId xmlns:a16="http://schemas.microsoft.com/office/drawing/2014/main" id="{07D911CB-5081-4925-BFEF-E4522942A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308725"/>
            <a:ext cx="50403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CC21A6CB-40C3-33EA-90D3-222358A243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929480"/>
              </p:ext>
            </p:extLst>
          </p:nvPr>
        </p:nvGraphicFramePr>
        <p:xfrm>
          <a:off x="107504" y="1268760"/>
          <a:ext cx="6192689" cy="5040568"/>
        </p:xfrm>
        <a:graphic>
          <a:graphicData uri="http://schemas.openxmlformats.org/drawingml/2006/table">
            <a:tbl>
              <a:tblPr/>
              <a:tblGrid>
                <a:gridCol w="1538424">
                  <a:extLst>
                    <a:ext uri="{9D8B030D-6E8A-4147-A177-3AD203B41FA5}">
                      <a16:colId xmlns:a16="http://schemas.microsoft.com/office/drawing/2014/main" val="3832218060"/>
                    </a:ext>
                  </a:extLst>
                </a:gridCol>
                <a:gridCol w="503813">
                  <a:extLst>
                    <a:ext uri="{9D8B030D-6E8A-4147-A177-3AD203B41FA5}">
                      <a16:colId xmlns:a16="http://schemas.microsoft.com/office/drawing/2014/main" val="2519917901"/>
                    </a:ext>
                  </a:extLst>
                </a:gridCol>
                <a:gridCol w="503813">
                  <a:extLst>
                    <a:ext uri="{9D8B030D-6E8A-4147-A177-3AD203B41FA5}">
                      <a16:colId xmlns:a16="http://schemas.microsoft.com/office/drawing/2014/main" val="3123682942"/>
                    </a:ext>
                  </a:extLst>
                </a:gridCol>
                <a:gridCol w="503813">
                  <a:extLst>
                    <a:ext uri="{9D8B030D-6E8A-4147-A177-3AD203B41FA5}">
                      <a16:colId xmlns:a16="http://schemas.microsoft.com/office/drawing/2014/main" val="2502397796"/>
                    </a:ext>
                  </a:extLst>
                </a:gridCol>
                <a:gridCol w="503813">
                  <a:extLst>
                    <a:ext uri="{9D8B030D-6E8A-4147-A177-3AD203B41FA5}">
                      <a16:colId xmlns:a16="http://schemas.microsoft.com/office/drawing/2014/main" val="3542572584"/>
                    </a:ext>
                  </a:extLst>
                </a:gridCol>
                <a:gridCol w="575785">
                  <a:extLst>
                    <a:ext uri="{9D8B030D-6E8A-4147-A177-3AD203B41FA5}">
                      <a16:colId xmlns:a16="http://schemas.microsoft.com/office/drawing/2014/main" val="3410907058"/>
                    </a:ext>
                  </a:extLst>
                </a:gridCol>
                <a:gridCol w="575785">
                  <a:extLst>
                    <a:ext uri="{9D8B030D-6E8A-4147-A177-3AD203B41FA5}">
                      <a16:colId xmlns:a16="http://schemas.microsoft.com/office/drawing/2014/main" val="3214987154"/>
                    </a:ext>
                  </a:extLst>
                </a:gridCol>
                <a:gridCol w="599775">
                  <a:extLst>
                    <a:ext uri="{9D8B030D-6E8A-4147-A177-3AD203B41FA5}">
                      <a16:colId xmlns:a16="http://schemas.microsoft.com/office/drawing/2014/main" val="2383764682"/>
                    </a:ext>
                  </a:extLst>
                </a:gridCol>
                <a:gridCol w="491816">
                  <a:extLst>
                    <a:ext uri="{9D8B030D-6E8A-4147-A177-3AD203B41FA5}">
                      <a16:colId xmlns:a16="http://schemas.microsoft.com/office/drawing/2014/main" val="1047638691"/>
                    </a:ext>
                  </a:extLst>
                </a:gridCol>
                <a:gridCol w="395852">
                  <a:extLst>
                    <a:ext uri="{9D8B030D-6E8A-4147-A177-3AD203B41FA5}">
                      <a16:colId xmlns:a16="http://schemas.microsoft.com/office/drawing/2014/main" val="1314685862"/>
                    </a:ext>
                  </a:extLst>
                </a:gridCol>
              </a:tblGrid>
              <a:tr h="50405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2014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2019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2020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2021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2022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2023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 (mln €)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 2023/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681012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Navi, aeromobili,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1.647,2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-1.088,0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705657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Macchinari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6117364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Tessile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941786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Carta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226414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Mobili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497400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Gomma e plastica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778194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Alimentare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979817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in metallo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4412022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della metallurgia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-29,1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016276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Apparecchiature elettriche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+18,4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124517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chimici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1492183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Bevande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277355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Occhialeria, strum. med. dent.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956263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Computer, elettronica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2096665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Autoveicoli, rimorchi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0321481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Legno e sughero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4941406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da minerali non met.feri (*)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7775960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Calzature e articoli in pelle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5528258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agricoltura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370026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farmaceutici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4357120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Trattamento rifiuti e risanamento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6753334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Coke e raffinazione petrolio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+8.522,2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051311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Abbigliamento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2400424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Strumenti musicali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200555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172279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Attività servizi info/comunicazione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02668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Articoli sportivi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2295921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Giochi e giocattoli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+363,4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4802561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Gioielli e connessi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522573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TOTALE EXPORT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1.440,1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1.673,9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1.648,9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1.986,5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2.872,0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1.779,8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-1.092,3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-38,0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8027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48691AE-E850-47DA-B41B-15D4AF409C76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57FE778E-B952-43FE-8BFA-61141D540F60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1831F2B7-8603-4A2B-9749-8B2E6E4A4C30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6869" name="Segnaposto numero diapositiva 5">
            <a:extLst>
              <a:ext uri="{FF2B5EF4-FFF2-40B4-BE49-F238E27FC236}">
                <a16:creationId xmlns:a16="http://schemas.microsoft.com/office/drawing/2014/main" id="{3329176C-CC62-4C09-A22E-9DEF6E683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1DEFBF9E-3054-445B-A954-F25E56AAD66E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34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870" name="CasellaDiTesto 10">
            <a:extLst>
              <a:ext uri="{FF2B5EF4-FFF2-40B4-BE49-F238E27FC236}">
                <a16:creationId xmlns:a16="http://schemas.microsoft.com/office/drawing/2014/main" id="{FEAFCF38-5C3B-48B5-9291-D260634F8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DESTINAZIONI</a:t>
            </a:r>
            <a:r>
              <a:rPr lang="it-IT" altLang="en-US" sz="2400" b="1">
                <a:latin typeface="Century Gothic" panose="020B0502020202020204" pitchFamily="34" charset="0"/>
              </a:rPr>
              <a:t> dell’export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GORIZIA</a:t>
            </a:r>
          </a:p>
        </p:txBody>
      </p:sp>
      <p:pic>
        <p:nvPicPr>
          <p:cNvPr id="36871" name="Picture 2">
            <a:extLst>
              <a:ext uri="{FF2B5EF4-FFF2-40B4-BE49-F238E27FC236}">
                <a16:creationId xmlns:a16="http://schemas.microsoft.com/office/drawing/2014/main" id="{FE79C700-7D1A-4F0C-8D0B-18C4B4FAE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72" name="CasellaDiTesto 24">
            <a:extLst>
              <a:ext uri="{FF2B5EF4-FFF2-40B4-BE49-F238E27FC236}">
                <a16:creationId xmlns:a16="http://schemas.microsoft.com/office/drawing/2014/main" id="{0D2F19E3-FCE8-4156-A8A7-3C31B2236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36873" name="CasellaDiTesto 37">
            <a:extLst>
              <a:ext uri="{FF2B5EF4-FFF2-40B4-BE49-F238E27FC236}">
                <a16:creationId xmlns:a16="http://schemas.microsoft.com/office/drawing/2014/main" id="{D0F5CA4E-5361-42A8-8457-D8F644F6D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16" y="1124744"/>
            <a:ext cx="252028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Per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Gorizia, si conferma al primo posto la SVIZZERA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che nonostante un calo del 44% rappresenta quasi il 30% dell’export totale.</a:t>
            </a:r>
          </a:p>
        </p:txBody>
      </p:sp>
      <p:sp>
        <p:nvSpPr>
          <p:cNvPr id="36874" name="CasellaDiTesto 37">
            <a:extLst>
              <a:ext uri="{FF2B5EF4-FFF2-40B4-BE49-F238E27FC236}">
                <a16:creationId xmlns:a16="http://schemas.microsoft.com/office/drawing/2014/main" id="{4E88DF1C-F7D4-4DC4-A41B-C0D018BB7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16" y="4365104"/>
            <a:ext cx="2627784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Nel 2023 si registra a GORIZIA un crollo del mercato extra-UE (-54%) ascrivibile interamente alle due destinazioni statunitense ed elvetica.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Dati comunque condizionati dall’export navale (beni pluriennali soggetti a significative variabilità annue).</a:t>
            </a:r>
          </a:p>
        </p:txBody>
      </p:sp>
      <p:sp>
        <p:nvSpPr>
          <p:cNvPr id="36875" name="CasellaDiTesto 37">
            <a:extLst>
              <a:ext uri="{FF2B5EF4-FFF2-40B4-BE49-F238E27FC236}">
                <a16:creationId xmlns:a16="http://schemas.microsoft.com/office/drawing/2014/main" id="{FBBE031E-EC1C-4401-85B8-65D8C3763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16" y="2333779"/>
            <a:ext cx="252028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Al 3° posto c’è la vicina Slovenia </a:t>
            </a: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(-6%), con la quale GORIZIA ha rapporti di scambio storici.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Torna ai minimi l’export verso gli USA (8° posto) mentre rientra nella top 20 la Cina e si inerisce il altresì il Cile (18° posto).</a:t>
            </a:r>
            <a:endParaRPr lang="it-IT" altLang="en-US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876" name="CasellaDiTesto 17">
            <a:extLst>
              <a:ext uri="{FF2B5EF4-FFF2-40B4-BE49-F238E27FC236}">
                <a16:creationId xmlns:a16="http://schemas.microsoft.com/office/drawing/2014/main" id="{239EA055-09F9-4FF9-A154-A6335DAB2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30872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417E343C-6E07-5CA4-FAA6-0B4768197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993305"/>
              </p:ext>
            </p:extLst>
          </p:nvPr>
        </p:nvGraphicFramePr>
        <p:xfrm>
          <a:off x="107504" y="1340768"/>
          <a:ext cx="6344968" cy="4824529"/>
        </p:xfrm>
        <a:graphic>
          <a:graphicData uri="http://schemas.openxmlformats.org/drawingml/2006/table">
            <a:tbl>
              <a:tblPr/>
              <a:tblGrid>
                <a:gridCol w="335910">
                  <a:extLst>
                    <a:ext uri="{9D8B030D-6E8A-4147-A177-3AD203B41FA5}">
                      <a16:colId xmlns:a16="http://schemas.microsoft.com/office/drawing/2014/main" val="3882030951"/>
                    </a:ext>
                  </a:extLst>
                </a:gridCol>
                <a:gridCol w="1171379">
                  <a:extLst>
                    <a:ext uri="{9D8B030D-6E8A-4147-A177-3AD203B41FA5}">
                      <a16:colId xmlns:a16="http://schemas.microsoft.com/office/drawing/2014/main" val="2650498973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3183471243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252072195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3017334739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3503766158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362997507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2951971253"/>
                    </a:ext>
                  </a:extLst>
                </a:gridCol>
                <a:gridCol w="597173">
                  <a:extLst>
                    <a:ext uri="{9D8B030D-6E8A-4147-A177-3AD203B41FA5}">
                      <a16:colId xmlns:a16="http://schemas.microsoft.com/office/drawing/2014/main" val="1677127612"/>
                    </a:ext>
                  </a:extLst>
                </a:gridCol>
                <a:gridCol w="631626">
                  <a:extLst>
                    <a:ext uri="{9D8B030D-6E8A-4147-A177-3AD203B41FA5}">
                      <a16:colId xmlns:a16="http://schemas.microsoft.com/office/drawing/2014/main" val="2397452996"/>
                    </a:ext>
                  </a:extLst>
                </a:gridCol>
                <a:gridCol w="370362">
                  <a:extLst>
                    <a:ext uri="{9D8B030D-6E8A-4147-A177-3AD203B41FA5}">
                      <a16:colId xmlns:a16="http://schemas.microsoft.com/office/drawing/2014/main" val="4005604380"/>
                    </a:ext>
                  </a:extLst>
                </a:gridCol>
              </a:tblGrid>
              <a:tr h="4594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Rank 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GORIZIA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2014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2020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2021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2023/</a:t>
                      </a:r>
                    </a:p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930316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Svizzera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896,6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902,9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508,5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-394,4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206430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142,7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144,6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154,5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190,1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-25,5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033929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Slovenia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117,9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129,3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166,6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157,2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3649685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Francia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101,8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128,5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+26,7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+26,2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703535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Regno Unito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101,8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-15,7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-15,1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2982097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Austria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3668624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Croazia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227315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Stati Uniti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580,3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715,2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738,5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720,2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-670,9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-93,2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312787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Turchia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750704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Polonia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5282683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Paesi Bassi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444150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Spagna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285441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Ungheria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+36,8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12960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Belgio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-19,1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8448819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Danimarca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1727773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Cina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175112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+71,9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123724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Cile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+1.354,8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881729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Serbia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8232144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Repubblica ceca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-36,7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1391679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GORIZIA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1.440,1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1.673,9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1.648,9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1.986,5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2.872,0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1.779,8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-1.092,3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-38,0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81305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9529815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UE-27 (post Brexit)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529,9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629,2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833945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Extra Ue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910,2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1.044,8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1.090,0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1.263,8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2.001,0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915,0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-1.086,0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-54,3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547835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 cui BRICS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5534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90D176CA-7534-4236-A186-2164C03E719A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F2F7869-7B8C-485C-8C5B-7D1D2534E51B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F77823F8-D0D0-46A0-8F2F-5EFB032361BC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7893" name="Segnaposto numero diapositiva 5">
            <a:extLst>
              <a:ext uri="{FF2B5EF4-FFF2-40B4-BE49-F238E27FC236}">
                <a16:creationId xmlns:a16="http://schemas.microsoft.com/office/drawing/2014/main" id="{30F6B026-9EDD-4DC5-99AF-EEA09943B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28507A26-2DCE-4FEE-937F-274948267ACA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35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894" name="CasellaDiTesto 10">
            <a:extLst>
              <a:ext uri="{FF2B5EF4-FFF2-40B4-BE49-F238E27FC236}">
                <a16:creationId xmlns:a16="http://schemas.microsoft.com/office/drawing/2014/main" id="{2FB7E04B-C042-46F3-8C2F-F651A6578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263" y="620713"/>
            <a:ext cx="5703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L’export del TRENTINO ALTO ADIGE </a:t>
            </a:r>
          </a:p>
        </p:txBody>
      </p:sp>
      <p:pic>
        <p:nvPicPr>
          <p:cNvPr id="37895" name="Picture 2">
            <a:extLst>
              <a:ext uri="{FF2B5EF4-FFF2-40B4-BE49-F238E27FC236}">
                <a16:creationId xmlns:a16="http://schemas.microsoft.com/office/drawing/2014/main" id="{74006BAC-620F-4C4A-BD97-EB98B4805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896" name="CasellaDiTesto 24">
            <a:extLst>
              <a:ext uri="{FF2B5EF4-FFF2-40B4-BE49-F238E27FC236}">
                <a16:creationId xmlns:a16="http://schemas.microsoft.com/office/drawing/2014/main" id="{F5DC4520-C581-424E-ADA3-1172ADE46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37897" name="CasellaDiTesto 23">
            <a:extLst>
              <a:ext uri="{FF2B5EF4-FFF2-40B4-BE49-F238E27FC236}">
                <a16:creationId xmlns:a16="http://schemas.microsoft.com/office/drawing/2014/main" id="{3895CEB7-0460-4EF8-9394-9D101241E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6218238"/>
            <a:ext cx="876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400" b="1">
                <a:latin typeface="Century Gothic" panose="020B0502020202020204" pitchFamily="34" charset="0"/>
              </a:rPr>
              <a:t>All’analisi del TAA seguirà quella delle 2 province, ordinate secondo il totale esportazioni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400">
                <a:latin typeface="Century Gothic" panose="020B0502020202020204" pitchFamily="34" charset="0"/>
              </a:rPr>
              <a:t>(</a:t>
            </a:r>
            <a:r>
              <a:rPr lang="it-IT" altLang="en-US" sz="1400" b="1">
                <a:latin typeface="Century Gothic" panose="020B0502020202020204" pitchFamily="34" charset="0"/>
              </a:rPr>
              <a:t>Bolzano</a:t>
            </a:r>
            <a:r>
              <a:rPr lang="it-IT" altLang="en-US" sz="1400">
                <a:latin typeface="Century Gothic" panose="020B0502020202020204" pitchFamily="34" charset="0"/>
              </a:rPr>
              <a:t> e </a:t>
            </a:r>
            <a:r>
              <a:rPr lang="it-IT" altLang="en-US" sz="1400" b="1">
                <a:latin typeface="Century Gothic" panose="020B0502020202020204" pitchFamily="34" charset="0"/>
              </a:rPr>
              <a:t>Trento</a:t>
            </a:r>
            <a:r>
              <a:rPr lang="it-IT" altLang="en-US" sz="1400">
                <a:latin typeface="Century Gothic" panose="020B0502020202020204" pitchFamily="34" charset="0"/>
              </a:rPr>
              <a:t>)</a:t>
            </a:r>
            <a:endParaRPr lang="it-IT" altLang="en-US" sz="1400" u="sng">
              <a:latin typeface="Century Gothic" panose="020B0502020202020204" pitchFamily="34" charset="0"/>
            </a:endParaRPr>
          </a:p>
        </p:txBody>
      </p:sp>
      <p:pic>
        <p:nvPicPr>
          <p:cNvPr id="37898" name="Picture 2" descr="C:\Users\DNicolai\AppData\Local\Microsoft\Windows\Temporary Internet Files\Content.IE5\44UXF7LG\podium-41242_960_720[1].png">
            <a:extLst>
              <a:ext uri="{FF2B5EF4-FFF2-40B4-BE49-F238E27FC236}">
                <a16:creationId xmlns:a16="http://schemas.microsoft.com/office/drawing/2014/main" id="{1A1EE078-25A3-4588-9038-EAA3F0F05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3" y="4787900"/>
            <a:ext cx="190817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9" name="Picture 2" descr="C:\Users\DNicolai\AppData\Local\Microsoft\Windows\Temporary Internet Files\Content.IE5\44UXF7LG\podium-41242_960_720[1].png">
            <a:extLst>
              <a:ext uri="{FF2B5EF4-FFF2-40B4-BE49-F238E27FC236}">
                <a16:creationId xmlns:a16="http://schemas.microsoft.com/office/drawing/2014/main" id="{CF569F75-A5F6-4E2A-992E-55D1FA44C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025" y="4716463"/>
            <a:ext cx="190817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0" name="CasellaDiTesto 10">
            <a:extLst>
              <a:ext uri="{FF2B5EF4-FFF2-40B4-BE49-F238E27FC236}">
                <a16:creationId xmlns:a16="http://schemas.microsoft.com/office/drawing/2014/main" id="{AF6EFC20-D3A1-4CB2-82B0-E213E7A62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9863" y="3429000"/>
            <a:ext cx="2411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… </a:t>
            </a:r>
            <a:r>
              <a:rPr lang="it-IT" altLang="en-US" sz="2400" u="sng">
                <a:solidFill>
                  <a:srgbClr val="D65494"/>
                </a:solidFill>
                <a:latin typeface="Century Gothic" panose="020B0502020202020204" pitchFamily="34" charset="0"/>
              </a:rPr>
              <a:t>per </a:t>
            </a:r>
            <a:r>
              <a:rPr lang="it-IT" altLang="en-US" sz="2400" b="1" u="sng">
                <a:solidFill>
                  <a:srgbClr val="D65494"/>
                </a:solidFill>
                <a:latin typeface="Century Gothic" panose="020B0502020202020204" pitchFamily="34" charset="0"/>
              </a:rPr>
              <a:t>Settore</a:t>
            </a:r>
          </a:p>
        </p:txBody>
      </p:sp>
      <p:sp>
        <p:nvSpPr>
          <p:cNvPr id="37901" name="CasellaDiTesto 10">
            <a:extLst>
              <a:ext uri="{FF2B5EF4-FFF2-40B4-BE49-F238E27FC236}">
                <a16:creationId xmlns:a16="http://schemas.microsoft.com/office/drawing/2014/main" id="{0847FF1F-ECD8-418A-957A-BD0672332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3429000"/>
            <a:ext cx="2411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… </a:t>
            </a:r>
            <a:r>
              <a:rPr lang="it-IT" altLang="en-US" sz="2400" u="sng">
                <a:solidFill>
                  <a:srgbClr val="D65494"/>
                </a:solidFill>
                <a:latin typeface="Century Gothic" panose="020B0502020202020204" pitchFamily="34" charset="0"/>
              </a:rPr>
              <a:t>per </a:t>
            </a:r>
            <a:r>
              <a:rPr lang="it-IT" altLang="en-US" sz="2400" b="1" u="sng">
                <a:solidFill>
                  <a:srgbClr val="D65494"/>
                </a:solidFill>
                <a:latin typeface="Century Gothic" panose="020B0502020202020204" pitchFamily="34" charset="0"/>
              </a:rPr>
              <a:t>Paese</a:t>
            </a:r>
          </a:p>
        </p:txBody>
      </p:sp>
      <p:sp>
        <p:nvSpPr>
          <p:cNvPr id="37902" name="CasellaDiTesto 37">
            <a:extLst>
              <a:ext uri="{FF2B5EF4-FFF2-40B4-BE49-F238E27FC236}">
                <a16:creationId xmlns:a16="http://schemas.microsoft.com/office/drawing/2014/main" id="{5C814423-3082-4235-8F1E-4A55DB06F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8438" y="4283075"/>
            <a:ext cx="2630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 i="1">
                <a:solidFill>
                  <a:srgbClr val="0070C0"/>
                </a:solidFill>
                <a:latin typeface="Century Gothic" panose="020B0502020202020204" pitchFamily="34" charset="0"/>
              </a:rPr>
              <a:t>Macchinari</a:t>
            </a:r>
          </a:p>
        </p:txBody>
      </p:sp>
      <p:sp>
        <p:nvSpPr>
          <p:cNvPr id="37903" name="CasellaDiTesto 37">
            <a:extLst>
              <a:ext uri="{FF2B5EF4-FFF2-40B4-BE49-F238E27FC236}">
                <a16:creationId xmlns:a16="http://schemas.microsoft.com/office/drawing/2014/main" id="{926F2EAD-4F0C-4EE4-9357-2C37F905D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4653136"/>
            <a:ext cx="147600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en-US" sz="18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Alimentare</a:t>
            </a:r>
          </a:p>
        </p:txBody>
      </p:sp>
      <p:sp>
        <p:nvSpPr>
          <p:cNvPr id="37904" name="CasellaDiTesto 37">
            <a:extLst>
              <a:ext uri="{FF2B5EF4-FFF2-40B4-BE49-F238E27FC236}">
                <a16:creationId xmlns:a16="http://schemas.microsoft.com/office/drawing/2014/main" id="{E927FDDF-2682-41BF-8614-3CA2171A2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856" y="4941168"/>
            <a:ext cx="2630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8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Autoveicoli</a:t>
            </a:r>
          </a:p>
        </p:txBody>
      </p:sp>
      <p:sp>
        <p:nvSpPr>
          <p:cNvPr id="37905" name="CasellaDiTesto 37">
            <a:extLst>
              <a:ext uri="{FF2B5EF4-FFF2-40B4-BE49-F238E27FC236}">
                <a16:creationId xmlns:a16="http://schemas.microsoft.com/office/drawing/2014/main" id="{04333F8E-C0FE-44E2-AA92-B3B745CFC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4221163"/>
            <a:ext cx="2632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Germania</a:t>
            </a:r>
          </a:p>
        </p:txBody>
      </p:sp>
      <p:sp>
        <p:nvSpPr>
          <p:cNvPr id="37906" name="CasellaDiTesto 37">
            <a:extLst>
              <a:ext uri="{FF2B5EF4-FFF2-40B4-BE49-F238E27FC236}">
                <a16:creationId xmlns:a16="http://schemas.microsoft.com/office/drawing/2014/main" id="{DF494D44-B046-488F-9E1E-391668359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4629150"/>
            <a:ext cx="1316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en-US" sz="18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U</a:t>
            </a:r>
            <a:r>
              <a:rPr lang="en-US" altLang="en-US" sz="18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SA</a:t>
            </a:r>
            <a:endParaRPr lang="it-IT" altLang="en-US" sz="1800" b="1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907" name="CasellaDiTesto 37">
            <a:extLst>
              <a:ext uri="{FF2B5EF4-FFF2-40B4-BE49-F238E27FC236}">
                <a16:creationId xmlns:a16="http://schemas.microsoft.com/office/drawing/2014/main" id="{41D0DE44-D70C-43EA-8B74-EE156DD23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688" y="4811713"/>
            <a:ext cx="1103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Austria</a:t>
            </a:r>
          </a:p>
        </p:txBody>
      </p:sp>
      <p:pic>
        <p:nvPicPr>
          <p:cNvPr id="37908" name="Picture 3" descr="C:\Users\DNicolai\AppData\Local\Microsoft\Windows\Temporary Internet Files\Content.IE5\I9XP39XV\trentino_alto_adige[1].gif">
            <a:extLst>
              <a:ext uri="{FF2B5EF4-FFF2-40B4-BE49-F238E27FC236}">
                <a16:creationId xmlns:a16="http://schemas.microsoft.com/office/drawing/2014/main" id="{31F7AB53-62CA-4FCA-BB44-89207C109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082675"/>
            <a:ext cx="3240088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A818F738-CA54-4CD0-8630-EE27F30F6E8F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EB186157-8274-4095-AF7C-9CFB796909DD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676D5091-26FF-427B-9866-2180ADB57755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8917" name="Segnaposto numero diapositiva 5">
            <a:extLst>
              <a:ext uri="{FF2B5EF4-FFF2-40B4-BE49-F238E27FC236}">
                <a16:creationId xmlns:a16="http://schemas.microsoft.com/office/drawing/2014/main" id="{FF08638C-91F4-4698-A255-37A0E374F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09AEBDE6-5025-4FD7-AA91-BD598C90892D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36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18" name="CasellaDiTesto 10">
            <a:extLst>
              <a:ext uri="{FF2B5EF4-FFF2-40B4-BE49-F238E27FC236}">
                <a16:creationId xmlns:a16="http://schemas.microsoft.com/office/drawing/2014/main" id="{DBDA5DF9-847A-4C8A-A64E-651B668D5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L’export del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TRENTINO ALTO ADIGE</a:t>
            </a:r>
            <a:r>
              <a:rPr lang="it-IT" altLang="en-US" sz="2400" b="1">
                <a:latin typeface="Century Gothic" panose="020B0502020202020204" pitchFamily="34" charset="0"/>
              </a:rPr>
              <a:t>: i settori</a:t>
            </a:r>
          </a:p>
        </p:txBody>
      </p:sp>
      <p:pic>
        <p:nvPicPr>
          <p:cNvPr id="38919" name="Picture 2">
            <a:extLst>
              <a:ext uri="{FF2B5EF4-FFF2-40B4-BE49-F238E27FC236}">
                <a16:creationId xmlns:a16="http://schemas.microsoft.com/office/drawing/2014/main" id="{D2869D97-A764-4CF3-A9DA-2F61C8E4A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20" name="CasellaDiTesto 24">
            <a:extLst>
              <a:ext uri="{FF2B5EF4-FFF2-40B4-BE49-F238E27FC236}">
                <a16:creationId xmlns:a16="http://schemas.microsoft.com/office/drawing/2014/main" id="{7F5A7E23-7559-497F-B504-933984CA6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38921" name="CasellaDiTesto 37">
            <a:extLst>
              <a:ext uri="{FF2B5EF4-FFF2-40B4-BE49-F238E27FC236}">
                <a16:creationId xmlns:a16="http://schemas.microsoft.com/office/drawing/2014/main" id="{F4E134C8-7953-4548-B0A4-68E6D3710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3975" y="1268413"/>
            <a:ext cx="2489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B050"/>
                </a:solidFill>
                <a:latin typeface="Century Gothic" panose="020B0502020202020204" pitchFamily="34" charset="0"/>
              </a:rPr>
              <a:t>Export Trentino Alto Adige</a:t>
            </a:r>
            <a:r>
              <a:rPr lang="it-IT" altLang="it-IT" sz="14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: nel 2023 ha superato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i </a:t>
            </a:r>
            <a:r>
              <a:rPr lang="it-IT" altLang="it-IT" sz="1400" b="1" i="1" dirty="0">
                <a:solidFill>
                  <a:srgbClr val="00B050"/>
                </a:solidFill>
                <a:latin typeface="Century Gothic" panose="020B0502020202020204" pitchFamily="34" charset="0"/>
              </a:rPr>
              <a:t>12 miliardi di euro </a:t>
            </a:r>
            <a:r>
              <a:rPr lang="it-IT" altLang="it-IT" sz="14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(+4% sul 2022)</a:t>
            </a:r>
            <a:endParaRPr lang="it-IT" altLang="en-US" sz="1400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22" name="CasellaDiTesto 37">
            <a:extLst>
              <a:ext uri="{FF2B5EF4-FFF2-40B4-BE49-F238E27FC236}">
                <a16:creationId xmlns:a16="http://schemas.microsoft.com/office/drawing/2014/main" id="{38479E60-3811-4213-A8B7-DBA6F1199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63" y="2349500"/>
            <a:ext cx="263207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Rispetto a Veneto e FVG,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in Trentino Alto Adige,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il complesso delle esportazioni del manifatturiero, pur facendo la parte del leone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 (incidono per circa il 90% del totale),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consente il successo di un altro settore merceologico: quello dei </a:t>
            </a:r>
            <a:r>
              <a:rPr lang="it-IT" altLang="it-IT" sz="1400" b="1" i="1" u="sng" dirty="0">
                <a:solidFill>
                  <a:srgbClr val="0070C0"/>
                </a:solidFill>
                <a:latin typeface="Century Gothic" panose="020B0502020202020204" pitchFamily="34" charset="0"/>
              </a:rPr>
              <a:t>prodotti agricoli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endParaRPr lang="it-IT" altLang="en-US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23" name="CasellaDiTesto 37">
            <a:extLst>
              <a:ext uri="{FF2B5EF4-FFF2-40B4-BE49-F238E27FC236}">
                <a16:creationId xmlns:a16="http://schemas.microsoft.com/office/drawing/2014/main" id="{B0340967-F300-4037-9469-83DED2FE4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8" y="4851400"/>
            <a:ext cx="26320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Il </a:t>
            </a: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risultato</a:t>
            </a: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 dell’</a:t>
            </a: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agricoltura è determinato quasi interamente dall’export della provincia di Bolzano</a:t>
            </a: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 che ne rappresenta oltre l’80%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FD0F92B-3E90-4115-9A7A-DF4B0EDF2C33}"/>
              </a:ext>
            </a:extLst>
          </p:cNvPr>
          <p:cNvSpPr txBox="1"/>
          <p:nvPr/>
        </p:nvSpPr>
        <p:spPr>
          <a:xfrm>
            <a:off x="323850" y="6562725"/>
            <a:ext cx="6008688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latin typeface="Century Gothic" panose="020B0502020202020204" pitchFamily="34" charset="0"/>
                <a:cs typeface="+mn-cs"/>
              </a:rPr>
              <a:t>(*) </a:t>
            </a:r>
            <a:r>
              <a:rPr lang="it-IT" sz="900" i="1" dirty="0">
                <a:latin typeface="Century Gothic" panose="020B0502020202020204" pitchFamily="34" charset="0"/>
                <a:cs typeface="Arial" charset="0"/>
              </a:rPr>
              <a:t>Vetro, refrattari, materiali da costruzione e in terracotta, porcellana e ceramica, cemento ecc.</a:t>
            </a:r>
            <a:endParaRPr lang="it-IT" sz="900" i="1" dirty="0"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38925" name="CasellaDiTesto 17">
            <a:extLst>
              <a:ext uri="{FF2B5EF4-FFF2-40B4-BE49-F238E27FC236}">
                <a16:creationId xmlns:a16="http://schemas.microsoft.com/office/drawing/2014/main" id="{38D06F88-F199-4BE0-B782-7F6743A72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6309320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E69D75D3-4555-85F5-872B-496D06A49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998126"/>
              </p:ext>
            </p:extLst>
          </p:nvPr>
        </p:nvGraphicFramePr>
        <p:xfrm>
          <a:off x="107504" y="1268760"/>
          <a:ext cx="6192686" cy="4827922"/>
        </p:xfrm>
        <a:graphic>
          <a:graphicData uri="http://schemas.openxmlformats.org/drawingml/2006/table">
            <a:tbl>
              <a:tblPr/>
              <a:tblGrid>
                <a:gridCol w="1538425">
                  <a:extLst>
                    <a:ext uri="{9D8B030D-6E8A-4147-A177-3AD203B41FA5}">
                      <a16:colId xmlns:a16="http://schemas.microsoft.com/office/drawing/2014/main" val="2373925288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2327091194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3172476295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3134466035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1551212746"/>
                    </a:ext>
                  </a:extLst>
                </a:gridCol>
                <a:gridCol w="575785">
                  <a:extLst>
                    <a:ext uri="{9D8B030D-6E8A-4147-A177-3AD203B41FA5}">
                      <a16:colId xmlns:a16="http://schemas.microsoft.com/office/drawing/2014/main" val="796882578"/>
                    </a:ext>
                  </a:extLst>
                </a:gridCol>
                <a:gridCol w="575785">
                  <a:extLst>
                    <a:ext uri="{9D8B030D-6E8A-4147-A177-3AD203B41FA5}">
                      <a16:colId xmlns:a16="http://schemas.microsoft.com/office/drawing/2014/main" val="2468731993"/>
                    </a:ext>
                  </a:extLst>
                </a:gridCol>
                <a:gridCol w="599775">
                  <a:extLst>
                    <a:ext uri="{9D8B030D-6E8A-4147-A177-3AD203B41FA5}">
                      <a16:colId xmlns:a16="http://schemas.microsoft.com/office/drawing/2014/main" val="3119069421"/>
                    </a:ext>
                  </a:extLst>
                </a:gridCol>
                <a:gridCol w="491816">
                  <a:extLst>
                    <a:ext uri="{9D8B030D-6E8A-4147-A177-3AD203B41FA5}">
                      <a16:colId xmlns:a16="http://schemas.microsoft.com/office/drawing/2014/main" val="3491173069"/>
                    </a:ext>
                  </a:extLst>
                </a:gridCol>
                <a:gridCol w="395852">
                  <a:extLst>
                    <a:ext uri="{9D8B030D-6E8A-4147-A177-3AD203B41FA5}">
                      <a16:colId xmlns:a16="http://schemas.microsoft.com/office/drawing/2014/main" val="1242473981"/>
                    </a:ext>
                  </a:extLst>
                </a:gridCol>
              </a:tblGrid>
              <a:tr h="468733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2014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2019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2020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2021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2022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2023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 (mln €)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 2023/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312562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Macchinari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1.311,9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1.755,6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1.482,8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1.824,8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2.069,8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2.354,9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+285,1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428463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Alimentare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1.050,9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1.289,7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1.398,0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+108,3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6441705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Autoveicoli, rimorchi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1.162,4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1.236,0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1.199,7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1.139,5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1327941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Apparecchiature elettriche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1.081,3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+190,5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2259880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in metallo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1.096,1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-98,4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875816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agricoltura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8066283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Bevande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298889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Carta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824539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chimici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-69,2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30054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della metallurgia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-66,1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139773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Gomma e plastica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317,1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4232753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da minerali non met.feri (*)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7854833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Legno e sughero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8158777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Computer, elettronica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688642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Calzature e articoli in pelle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758328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Occhialeria, strum. med. dent.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478452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Tessile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4816035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Navi, aeromobili,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+29,7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062597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Abbigliamento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-15,8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888522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Attività servizi info/comunicazione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4150268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Mobili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330698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farmaceutici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833126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Trattamento rifiuti e risanamento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549332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Articoli sportivi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-25,2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04114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75843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Strumenti musicali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679275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Coke e raffinazione petrolio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1603726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Giochi e giocattoli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524131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Gioielli e connessi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0449035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Stampa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+27,1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478042"/>
                  </a:ext>
                </a:extLst>
              </a:tr>
              <a:tr h="1406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TOTALE EXPORT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7.268,4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9.095,0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8.441,7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10.250,7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11.844,9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12.269,7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+424,8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9776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B8C74925-F893-42C1-A5D8-BDEB39C60AF7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7667A53-DA36-479C-B0F2-2A1C8A6B72A2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1C2B7761-874E-47A2-B987-BEA121A8AB89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9941" name="Segnaposto numero diapositiva 5">
            <a:extLst>
              <a:ext uri="{FF2B5EF4-FFF2-40B4-BE49-F238E27FC236}">
                <a16:creationId xmlns:a16="http://schemas.microsoft.com/office/drawing/2014/main" id="{3685C04C-E91E-4B8F-93DD-D349195B9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BF3EEB3-F27D-454A-B1B6-D62B4ACC67AA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37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9942" name="CasellaDiTesto 10">
            <a:extLst>
              <a:ext uri="{FF2B5EF4-FFF2-40B4-BE49-F238E27FC236}">
                <a16:creationId xmlns:a16="http://schemas.microsoft.com/office/drawing/2014/main" id="{E3D2847A-CAD6-4FEE-BD5E-F52173EE1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DESTINAZIONI</a:t>
            </a:r>
            <a:r>
              <a:rPr lang="it-IT" altLang="en-US" sz="2400" b="1">
                <a:latin typeface="Century Gothic" panose="020B0502020202020204" pitchFamily="34" charset="0"/>
              </a:rPr>
              <a:t> dell’export del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TRENTINO ALTO ADIGE </a:t>
            </a:r>
            <a:endParaRPr lang="it-IT" altLang="en-US" sz="2400" b="1">
              <a:latin typeface="Century Gothic" panose="020B0502020202020204" pitchFamily="34" charset="0"/>
            </a:endParaRPr>
          </a:p>
        </p:txBody>
      </p:sp>
      <p:pic>
        <p:nvPicPr>
          <p:cNvPr id="39943" name="Picture 2">
            <a:extLst>
              <a:ext uri="{FF2B5EF4-FFF2-40B4-BE49-F238E27FC236}">
                <a16:creationId xmlns:a16="http://schemas.microsoft.com/office/drawing/2014/main" id="{D4846464-9B63-4482-921F-AEB1DD4AE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44" name="CasellaDiTesto 24">
            <a:extLst>
              <a:ext uri="{FF2B5EF4-FFF2-40B4-BE49-F238E27FC236}">
                <a16:creationId xmlns:a16="http://schemas.microsoft.com/office/drawing/2014/main" id="{1203A2F0-40AF-4490-9FE1-C6B53125D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39945" name="CasellaDiTesto 37">
            <a:extLst>
              <a:ext uri="{FF2B5EF4-FFF2-40B4-BE49-F238E27FC236}">
                <a16:creationId xmlns:a16="http://schemas.microsoft.com/office/drawing/2014/main" id="{627CE750-2EE5-47D3-BF94-AEA7ACE8C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0232" y="1395353"/>
            <a:ext cx="248376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Ai primi 3 posti la Germania e l’Austria: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a questi 2 Paesi viene destinato circa un 1/3 dell’export della regione</a:t>
            </a:r>
            <a:endParaRPr lang="it-IT" altLang="en-US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946" name="CasellaDiTesto 37">
            <a:extLst>
              <a:ext uri="{FF2B5EF4-FFF2-40B4-BE49-F238E27FC236}">
                <a16:creationId xmlns:a16="http://schemas.microsoft.com/office/drawing/2014/main" id="{08C52E8B-AA91-406E-8245-4EDA61CE0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0232" y="2692658"/>
            <a:ext cx="2304256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400" b="1" i="1" dirty="0">
                <a:solidFill>
                  <a:srgbClr val="00B050"/>
                </a:solidFill>
                <a:latin typeface="Century Gothic" panose="020B0502020202020204" pitchFamily="34" charset="0"/>
              </a:rPr>
              <a:t>Tra le prime 10 destinazioni, tutti segni positivi </a:t>
            </a:r>
            <a:r>
              <a:rPr lang="it-IT" altLang="en-US" sz="14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(USA stabile), con crescite in doppia cifra per Svizzera (+12%), Spagna(+20%) e Paesi Bassi (+11%)</a:t>
            </a:r>
          </a:p>
        </p:txBody>
      </p:sp>
      <p:sp>
        <p:nvSpPr>
          <p:cNvPr id="39947" name="CasellaDiTesto 37">
            <a:extLst>
              <a:ext uri="{FF2B5EF4-FFF2-40B4-BE49-F238E27FC236}">
                <a16:creationId xmlns:a16="http://schemas.microsoft.com/office/drawing/2014/main" id="{45F2167F-B716-4F33-A727-D12FE678F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0232" y="4493438"/>
            <a:ext cx="237626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Con riferimento alle destinazioni dell’export del TAA è più opportuno dare risalto ai risultati delle 2 province in modo separato, in quanto emergono delle nette differenze </a:t>
            </a:r>
          </a:p>
        </p:txBody>
      </p:sp>
      <p:sp>
        <p:nvSpPr>
          <p:cNvPr id="39948" name="CasellaDiTesto 17">
            <a:extLst>
              <a:ext uri="{FF2B5EF4-FFF2-40B4-BE49-F238E27FC236}">
                <a16:creationId xmlns:a16="http://schemas.microsoft.com/office/drawing/2014/main" id="{84BFCAB9-0BED-4159-96CA-35E9468DF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38492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9EE3F9CE-585A-7F07-EE4B-6A899B31F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971567"/>
              </p:ext>
            </p:extLst>
          </p:nvPr>
        </p:nvGraphicFramePr>
        <p:xfrm>
          <a:off x="179512" y="1412776"/>
          <a:ext cx="6344968" cy="4896533"/>
        </p:xfrm>
        <a:graphic>
          <a:graphicData uri="http://schemas.openxmlformats.org/drawingml/2006/table">
            <a:tbl>
              <a:tblPr/>
              <a:tblGrid>
                <a:gridCol w="335910">
                  <a:extLst>
                    <a:ext uri="{9D8B030D-6E8A-4147-A177-3AD203B41FA5}">
                      <a16:colId xmlns:a16="http://schemas.microsoft.com/office/drawing/2014/main" val="1357378033"/>
                    </a:ext>
                  </a:extLst>
                </a:gridCol>
                <a:gridCol w="1171379">
                  <a:extLst>
                    <a:ext uri="{9D8B030D-6E8A-4147-A177-3AD203B41FA5}">
                      <a16:colId xmlns:a16="http://schemas.microsoft.com/office/drawing/2014/main" val="1201461198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2358333515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628998586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3605291126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2091930398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2685756680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91687458"/>
                    </a:ext>
                  </a:extLst>
                </a:gridCol>
                <a:gridCol w="597173">
                  <a:extLst>
                    <a:ext uri="{9D8B030D-6E8A-4147-A177-3AD203B41FA5}">
                      <a16:colId xmlns:a16="http://schemas.microsoft.com/office/drawing/2014/main" val="2675217699"/>
                    </a:ext>
                  </a:extLst>
                </a:gridCol>
                <a:gridCol w="631626">
                  <a:extLst>
                    <a:ext uri="{9D8B030D-6E8A-4147-A177-3AD203B41FA5}">
                      <a16:colId xmlns:a16="http://schemas.microsoft.com/office/drawing/2014/main" val="1927144817"/>
                    </a:ext>
                  </a:extLst>
                </a:gridCol>
                <a:gridCol w="370362">
                  <a:extLst>
                    <a:ext uri="{9D8B030D-6E8A-4147-A177-3AD203B41FA5}">
                      <a16:colId xmlns:a16="http://schemas.microsoft.com/office/drawing/2014/main" val="2955816526"/>
                    </a:ext>
                  </a:extLst>
                </a:gridCol>
              </a:tblGrid>
              <a:tr h="45737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Rank 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TRENTINO ALTO ADIGE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2014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2020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2021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2023/</a:t>
                      </a:r>
                    </a:p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933404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1.951,4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2.404,5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2.313,6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2.615,5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2.941,6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2.972,7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+31,1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9699525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Stati Uniti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587,9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709,1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648,4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806,2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1.086,1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1.085,9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5627535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Austria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588,8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681,9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789,9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971,8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1.002,6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+30,8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3124882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Francia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490,9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630,5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695,9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862,2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909,2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+47,0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494489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Regno Unito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397,8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468,2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517,7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617,8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967593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Svizzera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319,8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538,3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+55,7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+11,5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15385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Spagna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256,6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340,9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369,2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414,5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499,2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+84,7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+20,4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26391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Paesi Bassi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169,8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211,8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315,1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348,5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+33,4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3269204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Belgio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130,2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160,5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164,6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226,1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354855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Polonia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97,3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158,6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165,8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172,9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222,9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+19,2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2719211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246,8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-43,8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-17,7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6354046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Cina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139,6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132,9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186,1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156,9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202,9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+46,0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+29,3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2961324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Ungheria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106,7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128,3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112,8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146,8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185,9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8327764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Svezia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229,3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265,1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192,7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081174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Repubblica ceca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106,9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131,0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145,4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9897909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Slovenia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120,4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155,9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+35,5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+29,5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726019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Messico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+37,1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+35,7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6615343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Slovacchia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129,1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138,4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9320471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Turchia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635787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Canada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128,6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121,5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7915508"/>
                  </a:ext>
                </a:extLst>
              </a:tr>
              <a:tr h="26788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TRENTINO ALTO ADIGE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7.268,4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9.095,0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8.441,7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10.250,7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11.844,9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12.269,7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+424,8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441788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185415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UE-27 (post Brexit)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4.528,4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5.889,4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5.538,6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6.640,8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7.649,9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7.931,2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+281,3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227125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Extra Ue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2.739,9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3.205,6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2.903,1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3.610,0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4.195,0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4.338,5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+143,5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23217"/>
                  </a:ext>
                </a:extLst>
              </a:tr>
              <a:tr h="1738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 cui BRICS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314,1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356,1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323,9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396,9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440,5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+43,6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+11,0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7828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8AFC9DB-9072-42C2-AFA8-B57AA7D71020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EA792280-2806-427E-98A2-249BDC8DBFFB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629C3745-ECD7-47A6-8707-AA44AFEEB2C5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0965" name="Segnaposto numero diapositiva 5">
            <a:extLst>
              <a:ext uri="{FF2B5EF4-FFF2-40B4-BE49-F238E27FC236}">
                <a16:creationId xmlns:a16="http://schemas.microsoft.com/office/drawing/2014/main" id="{0863AC54-A277-4A7D-AAEB-3C81C2043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5279EFE7-3C52-4AA5-B499-53674ADC99A7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38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0966" name="CasellaDiTesto 10">
            <a:extLst>
              <a:ext uri="{FF2B5EF4-FFF2-40B4-BE49-F238E27FC236}">
                <a16:creationId xmlns:a16="http://schemas.microsoft.com/office/drawing/2014/main" id="{D2C9CE5D-EC12-4F47-BEEB-0C6167568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BOLZANO</a:t>
            </a:r>
            <a:r>
              <a:rPr lang="it-IT" altLang="en-US" sz="2400" b="1">
                <a:latin typeface="Century Gothic" panose="020B0502020202020204" pitchFamily="34" charset="0"/>
              </a:rPr>
              <a:t>: i settori</a:t>
            </a:r>
          </a:p>
        </p:txBody>
      </p:sp>
      <p:pic>
        <p:nvPicPr>
          <p:cNvPr id="40967" name="Picture 2">
            <a:extLst>
              <a:ext uri="{FF2B5EF4-FFF2-40B4-BE49-F238E27FC236}">
                <a16:creationId xmlns:a16="http://schemas.microsoft.com/office/drawing/2014/main" id="{7DE3598B-8A21-4560-B679-7A21CC85A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68" name="CasellaDiTesto 24">
            <a:extLst>
              <a:ext uri="{FF2B5EF4-FFF2-40B4-BE49-F238E27FC236}">
                <a16:creationId xmlns:a16="http://schemas.microsoft.com/office/drawing/2014/main" id="{B2FA4E62-0019-459E-8DFA-1BEC3909B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40969" name="CasellaDiTesto 37">
            <a:extLst>
              <a:ext uri="{FF2B5EF4-FFF2-40B4-BE49-F238E27FC236}">
                <a16:creationId xmlns:a16="http://schemas.microsoft.com/office/drawing/2014/main" id="{05974010-ED10-4139-A1DA-2369A05ED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2538" y="1268413"/>
            <a:ext cx="26320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Il risultato dell’Agricoltura del TAA è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dovuto quasi interamente alla provincia di Bolzano: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it-IT" altLang="it-IT" sz="1400" i="1" u="sng" dirty="0">
                <a:solidFill>
                  <a:srgbClr val="0070C0"/>
                </a:solidFill>
                <a:latin typeface="Century Gothic" panose="020B0502020202020204" pitchFamily="34" charset="0"/>
              </a:rPr>
              <a:t>è il 4° prodotto esportato per un valore di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 713 milioni di euro nel 2023. </a:t>
            </a:r>
            <a:endParaRPr lang="it-IT" altLang="en-US" sz="1400" b="1" i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970" name="CasellaDiTesto 37">
            <a:extLst>
              <a:ext uri="{FF2B5EF4-FFF2-40B4-BE49-F238E27FC236}">
                <a16:creationId xmlns:a16="http://schemas.microsoft.com/office/drawing/2014/main" id="{3D6674BD-F506-4A05-B091-739A0CDE3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92" y="2780928"/>
            <a:ext cx="26320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Al 2° posto si conferma l’Alimentare</a:t>
            </a:r>
            <a:r>
              <a:rPr lang="en-US" altLang="en-US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 </a:t>
            </a:r>
            <a:r>
              <a:rPr lang="it-IT" altLang="en-US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(+5%)</a:t>
            </a: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 che «sommato» ai prodotti dell’agricoltura supererebbe di gran lunga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i </a:t>
            </a: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Macchinari (1° posto) che valgono 1,2 miliardi di valore esportato (+15%)</a:t>
            </a: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.</a:t>
            </a:r>
            <a:endParaRPr lang="it-IT" altLang="en-US" sz="14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971" name="CasellaDiTesto 37">
            <a:extLst>
              <a:ext uri="{FF2B5EF4-FFF2-40B4-BE49-F238E27FC236}">
                <a16:creationId xmlns:a16="http://schemas.microsoft.com/office/drawing/2014/main" id="{13AA933B-AB8A-4336-95E9-BC122272C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92" y="4869160"/>
            <a:ext cx="263207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Nel complesso </a:t>
            </a: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l’export della provincia di Bolzano registra una crescita del 3,5% </a:t>
            </a: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appena poco meno della provincia di Trento (+3,6%).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313C73A5-F850-436A-B04A-1E341A62B8E2}"/>
              </a:ext>
            </a:extLst>
          </p:cNvPr>
          <p:cNvSpPr txBox="1"/>
          <p:nvPr/>
        </p:nvSpPr>
        <p:spPr>
          <a:xfrm>
            <a:off x="323850" y="6562725"/>
            <a:ext cx="6008688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latin typeface="Century Gothic" panose="020B0502020202020204" pitchFamily="34" charset="0"/>
                <a:cs typeface="+mn-cs"/>
              </a:rPr>
              <a:t>(*) </a:t>
            </a:r>
            <a:r>
              <a:rPr lang="it-IT" sz="900" i="1" dirty="0">
                <a:latin typeface="Century Gothic" panose="020B0502020202020204" pitchFamily="34" charset="0"/>
                <a:cs typeface="Arial" charset="0"/>
              </a:rPr>
              <a:t>Vetro, refrattari, materiali da costruzione e in terracotta, porcellana e ceramica, cemento ecc.</a:t>
            </a:r>
            <a:endParaRPr lang="it-IT" sz="900" i="1" dirty="0"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40973" name="CasellaDiTesto 18">
            <a:extLst>
              <a:ext uri="{FF2B5EF4-FFF2-40B4-BE49-F238E27FC236}">
                <a16:creationId xmlns:a16="http://schemas.microsoft.com/office/drawing/2014/main" id="{94481C7C-A358-4AC4-AEF5-A58E48ACF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30872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5B246805-6189-19B5-5831-6E612DD50C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693407"/>
              </p:ext>
            </p:extLst>
          </p:nvPr>
        </p:nvGraphicFramePr>
        <p:xfrm>
          <a:off x="107504" y="1196752"/>
          <a:ext cx="6192686" cy="4968567"/>
        </p:xfrm>
        <a:graphic>
          <a:graphicData uri="http://schemas.openxmlformats.org/drawingml/2006/table">
            <a:tbl>
              <a:tblPr/>
              <a:tblGrid>
                <a:gridCol w="1538425">
                  <a:extLst>
                    <a:ext uri="{9D8B030D-6E8A-4147-A177-3AD203B41FA5}">
                      <a16:colId xmlns:a16="http://schemas.microsoft.com/office/drawing/2014/main" val="3018426987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2882527073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2655763541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1082852825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1522625950"/>
                    </a:ext>
                  </a:extLst>
                </a:gridCol>
                <a:gridCol w="575785">
                  <a:extLst>
                    <a:ext uri="{9D8B030D-6E8A-4147-A177-3AD203B41FA5}">
                      <a16:colId xmlns:a16="http://schemas.microsoft.com/office/drawing/2014/main" val="1183018088"/>
                    </a:ext>
                  </a:extLst>
                </a:gridCol>
                <a:gridCol w="575785">
                  <a:extLst>
                    <a:ext uri="{9D8B030D-6E8A-4147-A177-3AD203B41FA5}">
                      <a16:colId xmlns:a16="http://schemas.microsoft.com/office/drawing/2014/main" val="852159256"/>
                    </a:ext>
                  </a:extLst>
                </a:gridCol>
                <a:gridCol w="599775">
                  <a:extLst>
                    <a:ext uri="{9D8B030D-6E8A-4147-A177-3AD203B41FA5}">
                      <a16:colId xmlns:a16="http://schemas.microsoft.com/office/drawing/2014/main" val="746997855"/>
                    </a:ext>
                  </a:extLst>
                </a:gridCol>
                <a:gridCol w="491816">
                  <a:extLst>
                    <a:ext uri="{9D8B030D-6E8A-4147-A177-3AD203B41FA5}">
                      <a16:colId xmlns:a16="http://schemas.microsoft.com/office/drawing/2014/main" val="1870393016"/>
                    </a:ext>
                  </a:extLst>
                </a:gridCol>
                <a:gridCol w="395852">
                  <a:extLst>
                    <a:ext uri="{9D8B030D-6E8A-4147-A177-3AD203B41FA5}">
                      <a16:colId xmlns:a16="http://schemas.microsoft.com/office/drawing/2014/main" val="143574071"/>
                    </a:ext>
                  </a:extLst>
                </a:gridCol>
              </a:tblGrid>
              <a:tr h="4968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2014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2019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2020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2021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2022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2023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 (mln €)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 2023/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118496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Macchinari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1.057,8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1.210,7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5513825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Alimentare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579685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Apparecchiature elettriche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+197,2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4425053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agricoltura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35817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in metallo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-57,8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535741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Autoveicoli, rimorchi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0187293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della metallurgia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-46,4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8258753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Bevande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325064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Legno e sughero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842575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Gomma e plastica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147,1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067961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Computer, elettronica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9505278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Abbigliamento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107,1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7523934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da minerali non met.feri (*)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638571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chimici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-15,2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4155551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Mobili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+23,0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862276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Calzature e articoli in pelle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251573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Occhialeria, strum. med. dent.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41733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Trattamento rifiuti e risanamento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059019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Articoli sportivi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8607940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Navi, aeromobili,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+246,8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210381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Tessile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0987260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Attività servizi info/comunicazione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0346711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Carta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696889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686825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farmaceutici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5737045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Coke e raffinazione petrolio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462846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Giochi e giocattoli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9393177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Gioielli e connessi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1861051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Strumenti musicali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0153483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TOTALE EXPORT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3.968,3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5.098,7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4.953,7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5.820,6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6.711,2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6.948,9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+237,7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34513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B18E2739-9D77-4362-989F-1B67FAD3F352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E9F5134-D812-4EA2-BCCF-C97902CC7CD9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5C378823-F19F-42DA-8A80-AC642864E6C8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1989" name="Segnaposto numero diapositiva 5">
            <a:extLst>
              <a:ext uri="{FF2B5EF4-FFF2-40B4-BE49-F238E27FC236}">
                <a16:creationId xmlns:a16="http://schemas.microsoft.com/office/drawing/2014/main" id="{D0A6FB49-DD90-406D-B19C-7DBB90004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6787E186-BB2F-48F5-BD85-57342F62CCE4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39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990" name="CasellaDiTesto 10">
            <a:extLst>
              <a:ext uri="{FF2B5EF4-FFF2-40B4-BE49-F238E27FC236}">
                <a16:creationId xmlns:a16="http://schemas.microsoft.com/office/drawing/2014/main" id="{BF8E1DA2-BB51-4570-8BF9-495A9390F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DESTINAZIONI</a:t>
            </a:r>
            <a:r>
              <a:rPr lang="it-IT" altLang="en-US" sz="2400" b="1">
                <a:latin typeface="Century Gothic" panose="020B0502020202020204" pitchFamily="34" charset="0"/>
              </a:rPr>
              <a:t> dell’export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BOLZANO</a:t>
            </a:r>
          </a:p>
        </p:txBody>
      </p:sp>
      <p:pic>
        <p:nvPicPr>
          <p:cNvPr id="41991" name="Picture 2">
            <a:extLst>
              <a:ext uri="{FF2B5EF4-FFF2-40B4-BE49-F238E27FC236}">
                <a16:creationId xmlns:a16="http://schemas.microsoft.com/office/drawing/2014/main" id="{6BEB226C-5009-4A46-A3D7-0830FAE4C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2" name="CasellaDiTesto 24">
            <a:extLst>
              <a:ext uri="{FF2B5EF4-FFF2-40B4-BE49-F238E27FC236}">
                <a16:creationId xmlns:a16="http://schemas.microsoft.com/office/drawing/2014/main" id="{CF060F03-8843-46C5-9D8F-4E72AF329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41993" name="CasellaDiTesto 37">
            <a:extLst>
              <a:ext uri="{FF2B5EF4-FFF2-40B4-BE49-F238E27FC236}">
                <a16:creationId xmlns:a16="http://schemas.microsoft.com/office/drawing/2014/main" id="{B3AE9204-5916-4B01-A0DA-C6E528010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16" y="1406525"/>
            <a:ext cx="252028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Domina l’export germano-centrico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con quasi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1/3 dell’export orientato in Germania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,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un 11% in Austria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e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un 5% in Svizzera</a:t>
            </a:r>
          </a:p>
        </p:txBody>
      </p:sp>
      <p:sp>
        <p:nvSpPr>
          <p:cNvPr id="41994" name="CasellaDiTesto 37">
            <a:extLst>
              <a:ext uri="{FF2B5EF4-FFF2-40B4-BE49-F238E27FC236}">
                <a16:creationId xmlns:a16="http://schemas.microsoft.com/office/drawing/2014/main" id="{96A41213-3605-4059-A51A-571583F7D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16" y="4494019"/>
            <a:ext cx="252028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Per BZ si verifica inoltre una predominanza della composizione dell’export all’interno dei confini dell’UE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(70%); nel 2023 pareggio per i BRICS che pesano per meno del 3%.</a:t>
            </a:r>
            <a:endParaRPr lang="it-IT" altLang="en-US" sz="1400" b="1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995" name="CasellaDiTesto 37">
            <a:extLst>
              <a:ext uri="{FF2B5EF4-FFF2-40B4-BE49-F238E27FC236}">
                <a16:creationId xmlns:a16="http://schemas.microsoft.com/office/drawing/2014/main" id="{92981AD5-88F0-46BE-BD06-C7FA130EA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16" y="2620963"/>
            <a:ext cx="252028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Queste 3 destinazioni rappresentano quasi la metà delle esportazioni “bolzanine”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400" b="1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Forte crescita in Spagna (+29%) e Paesi Bassi (+21%)</a:t>
            </a:r>
            <a:r>
              <a:rPr lang="it-IT" altLang="it-IT" sz="1400" i="1" dirty="0">
                <a:solidFill>
                  <a:srgbClr val="009900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41996" name="CasellaDiTesto 17">
            <a:extLst>
              <a:ext uri="{FF2B5EF4-FFF2-40B4-BE49-F238E27FC236}">
                <a16:creationId xmlns:a16="http://schemas.microsoft.com/office/drawing/2014/main" id="{F438DB39-CF6B-46F5-82AA-C710326A6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30872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C048D05D-5191-7E13-7BA9-474AD946EA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441297"/>
              </p:ext>
            </p:extLst>
          </p:nvPr>
        </p:nvGraphicFramePr>
        <p:xfrm>
          <a:off x="107504" y="1412776"/>
          <a:ext cx="6344968" cy="4752521"/>
        </p:xfrm>
        <a:graphic>
          <a:graphicData uri="http://schemas.openxmlformats.org/drawingml/2006/table">
            <a:tbl>
              <a:tblPr/>
              <a:tblGrid>
                <a:gridCol w="335910">
                  <a:extLst>
                    <a:ext uri="{9D8B030D-6E8A-4147-A177-3AD203B41FA5}">
                      <a16:colId xmlns:a16="http://schemas.microsoft.com/office/drawing/2014/main" val="1234275832"/>
                    </a:ext>
                  </a:extLst>
                </a:gridCol>
                <a:gridCol w="1171379">
                  <a:extLst>
                    <a:ext uri="{9D8B030D-6E8A-4147-A177-3AD203B41FA5}">
                      <a16:colId xmlns:a16="http://schemas.microsoft.com/office/drawing/2014/main" val="686972367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397554916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83135270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647336210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898447039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62435147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014410290"/>
                    </a:ext>
                  </a:extLst>
                </a:gridCol>
                <a:gridCol w="597173">
                  <a:extLst>
                    <a:ext uri="{9D8B030D-6E8A-4147-A177-3AD203B41FA5}">
                      <a16:colId xmlns:a16="http://schemas.microsoft.com/office/drawing/2014/main" val="250339094"/>
                    </a:ext>
                  </a:extLst>
                </a:gridCol>
                <a:gridCol w="631626">
                  <a:extLst>
                    <a:ext uri="{9D8B030D-6E8A-4147-A177-3AD203B41FA5}">
                      <a16:colId xmlns:a16="http://schemas.microsoft.com/office/drawing/2014/main" val="1682513651"/>
                    </a:ext>
                  </a:extLst>
                </a:gridCol>
                <a:gridCol w="370362">
                  <a:extLst>
                    <a:ext uri="{9D8B030D-6E8A-4147-A177-3AD203B41FA5}">
                      <a16:colId xmlns:a16="http://schemas.microsoft.com/office/drawing/2014/main" val="358357238"/>
                    </a:ext>
                  </a:extLst>
                </a:gridCol>
              </a:tblGrid>
              <a:tr h="45262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Rank 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BOLZANO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2014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2020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2021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2023/2022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264543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1.372,0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1.708,7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1.712,9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1.890,0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2.101,6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2.122,1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+20,5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206277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Austria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411,7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511,8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727,0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460162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Stati Uniti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194,7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436,4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+27,8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676706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Francia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204,6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261,9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367,9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+22,1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369983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Svizzera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249,1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352,5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+24,4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057866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Spagna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144,5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137,4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155,1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176,2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227,4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+29,1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647740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Regno Unito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122,1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117,0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+19,1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2014441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Paesi Bassi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136,7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196,4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+33,9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+20,8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1759990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Svezia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160,4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215,1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141,0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129,7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121078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133,9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166,3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-45,3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-27,2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136889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Polonia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115,7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738585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Repubblica ceca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123,2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6604077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Slovacchia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104,0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985046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Belgio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+11,0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177779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Cina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+17,0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946514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Ungheria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155602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Messico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+21,8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+35,5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2580097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Slovenia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+28,7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+65,0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974824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Danimarca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9563428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Arabia Saudita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2529092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BOLZANO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3.968,3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5.098,7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4.953,7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5.820,6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6.711,2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6.948,9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+237,7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+3,5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663265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674114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UE-27 (post Brexit)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2.692,9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3.587,4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3.533,8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4.130,5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4.705,2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4.862,6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+157,4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5872534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Extra Ue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1.275,4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1.511,3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1.419,8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1.690,2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2.006,0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2.086,3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+80,3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182269"/>
                  </a:ext>
                </a:extLst>
              </a:tr>
              <a:tr h="1719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 cui BRICS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152,4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200,9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77526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8B396FD-B7C9-492D-91A4-6F8221AAF260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296EC80-AE2A-48C1-B26D-207652628847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EE57B09C-3182-4177-ACB7-91093ABB1BB4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149" name="Segnaposto numero diapositiva 5">
            <a:extLst>
              <a:ext uri="{FF2B5EF4-FFF2-40B4-BE49-F238E27FC236}">
                <a16:creationId xmlns:a16="http://schemas.microsoft.com/office/drawing/2014/main" id="{52778DEB-2357-4E0D-960E-A548634E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52C8AF7C-AABC-46B7-992C-D3A4BE27C0E0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50" name="CasellaDiTesto 10">
            <a:extLst>
              <a:ext uri="{FF2B5EF4-FFF2-40B4-BE49-F238E27FC236}">
                <a16:creationId xmlns:a16="http://schemas.microsoft.com/office/drawing/2014/main" id="{439502F6-D619-433F-85C5-95364ADBC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1550" y="1052513"/>
            <a:ext cx="46085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Analisi: l’export del TRIVENETO</a:t>
            </a:r>
          </a:p>
        </p:txBody>
      </p:sp>
      <p:sp>
        <p:nvSpPr>
          <p:cNvPr id="8209" name="CasellaDiTesto 37">
            <a:extLst>
              <a:ext uri="{FF2B5EF4-FFF2-40B4-BE49-F238E27FC236}">
                <a16:creationId xmlns:a16="http://schemas.microsoft.com/office/drawing/2014/main" id="{346E6847-B971-41E4-9793-ADA389CBC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3716338"/>
            <a:ext cx="5222875" cy="20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en-US" sz="1800" dirty="0">
                <a:solidFill>
                  <a:schemeClr val="tx2"/>
                </a:solidFill>
                <a:latin typeface="Century Gothic" pitchFamily="34" charset="0"/>
              </a:rPr>
              <a:t>Si fa riferimento ad un complesso di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en-US" sz="1800" b="1" dirty="0">
                <a:solidFill>
                  <a:schemeClr val="tx2"/>
                </a:solidFill>
                <a:latin typeface="Century Gothic" pitchFamily="34" charset="0"/>
              </a:rPr>
              <a:t>31 settori economici </a:t>
            </a:r>
            <a:r>
              <a:rPr lang="it-IT" altLang="en-US" sz="1800" dirty="0">
                <a:solidFill>
                  <a:schemeClr val="tx2"/>
                </a:solidFill>
                <a:latin typeface="Century Gothic" pitchFamily="34" charset="0"/>
              </a:rPr>
              <a:t>che </a:t>
            </a:r>
            <a:r>
              <a:rPr lang="it-IT" altLang="en-US" sz="1800" u="sng" dirty="0">
                <a:solidFill>
                  <a:schemeClr val="tx2"/>
                </a:solidFill>
                <a:latin typeface="Century Gothic" pitchFamily="34" charset="0"/>
              </a:rPr>
              <a:t>rappresentano il 99%</a:t>
            </a:r>
            <a:r>
              <a:rPr lang="it-IT" altLang="en-US" sz="1800" dirty="0">
                <a:solidFill>
                  <a:schemeClr val="tx2"/>
                </a:solidFill>
                <a:latin typeface="Century Gothic" pitchFamily="34" charset="0"/>
              </a:rPr>
              <a:t> del totale esportazioni del Nord Est: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en-US" sz="900" dirty="0">
              <a:solidFill>
                <a:schemeClr val="tx2"/>
              </a:solidFill>
              <a:latin typeface="Century Gothic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Tx/>
              <a:buChar char="-"/>
              <a:defRPr/>
            </a:pPr>
            <a:r>
              <a:rPr lang="it-IT" altLang="en-US" sz="1700" b="1" dirty="0">
                <a:solidFill>
                  <a:schemeClr val="tx2"/>
                </a:solidFill>
                <a:latin typeface="Century Gothic" pitchFamily="34" charset="0"/>
              </a:rPr>
              <a:t>28 comparti manifatturieri</a:t>
            </a:r>
            <a:r>
              <a:rPr lang="it-IT" altLang="en-US" sz="1700" dirty="0">
                <a:solidFill>
                  <a:schemeClr val="tx2"/>
                </a:solidFill>
                <a:latin typeface="Century Gothic" pitchFamily="34" charset="0"/>
              </a:rPr>
              <a:t>;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  <a:defRPr/>
            </a:pPr>
            <a:r>
              <a:rPr lang="it-IT" altLang="en-US" sz="1700" dirty="0">
                <a:solidFill>
                  <a:schemeClr val="tx2"/>
                </a:solidFill>
                <a:latin typeface="Century Gothic" pitchFamily="34" charset="0"/>
              </a:rPr>
              <a:t>prodotti dell’agricoltura (</a:t>
            </a:r>
            <a:r>
              <a:rPr lang="it-IT" altLang="en-US" sz="1700" dirty="0">
                <a:solidFill>
                  <a:srgbClr val="002060"/>
                </a:solidFill>
                <a:latin typeface="Century Gothic" pitchFamily="34" charset="0"/>
              </a:rPr>
              <a:t>5° posto </a:t>
            </a:r>
            <a:r>
              <a:rPr lang="it-IT" altLang="en-US" sz="1700" dirty="0">
                <a:solidFill>
                  <a:schemeClr val="tx2"/>
                </a:solidFill>
                <a:latin typeface="Century Gothic" pitchFamily="34" charset="0"/>
              </a:rPr>
              <a:t>a Bolzano);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  <a:defRPr/>
            </a:pPr>
            <a:r>
              <a:rPr lang="it-IT" altLang="en-US" sz="1700" dirty="0">
                <a:solidFill>
                  <a:schemeClr val="tx2"/>
                </a:solidFill>
                <a:latin typeface="Century Gothic" pitchFamily="34" charset="0"/>
              </a:rPr>
              <a:t>servizi di informazione/comunicazione;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  <a:defRPr/>
            </a:pPr>
            <a:r>
              <a:rPr lang="it-IT" altLang="en-US" sz="1700" dirty="0">
                <a:solidFill>
                  <a:schemeClr val="tx2"/>
                </a:solidFill>
                <a:latin typeface="Century Gothic" pitchFamily="34" charset="0"/>
              </a:rPr>
              <a:t>trattamento e risanamento rifiuti</a:t>
            </a:r>
          </a:p>
        </p:txBody>
      </p:sp>
      <p:pic>
        <p:nvPicPr>
          <p:cNvPr id="6152" name="Picture 2">
            <a:extLst>
              <a:ext uri="{FF2B5EF4-FFF2-40B4-BE49-F238E27FC236}">
                <a16:creationId xmlns:a16="http://schemas.microsoft.com/office/drawing/2014/main" id="{BE508F31-756A-42BA-9C8F-5FD138830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3" name="CasellaDiTesto 24">
            <a:extLst>
              <a:ext uri="{FF2B5EF4-FFF2-40B4-BE49-F238E27FC236}">
                <a16:creationId xmlns:a16="http://schemas.microsoft.com/office/drawing/2014/main" id="{619E3C82-0D61-4C94-A340-8084D4935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3" name="Freccia a destra con strisce 2">
            <a:extLst>
              <a:ext uri="{FF2B5EF4-FFF2-40B4-BE49-F238E27FC236}">
                <a16:creationId xmlns:a16="http://schemas.microsoft.com/office/drawing/2014/main" id="{69D93347-BEEA-4F99-BE01-A65748D40EC7}"/>
              </a:ext>
            </a:extLst>
          </p:cNvPr>
          <p:cNvSpPr/>
          <p:nvPr/>
        </p:nvSpPr>
        <p:spPr>
          <a:xfrm rot="8735444">
            <a:off x="2224088" y="2071688"/>
            <a:ext cx="1698625" cy="431800"/>
          </a:xfrm>
          <a:prstGeom prst="stripedRightArrow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23" name="Freccia a destra con strisce 22">
            <a:extLst>
              <a:ext uri="{FF2B5EF4-FFF2-40B4-BE49-F238E27FC236}">
                <a16:creationId xmlns:a16="http://schemas.microsoft.com/office/drawing/2014/main" id="{CB3B8A0C-79EE-4049-BC3F-D0E69F20B2DE}"/>
              </a:ext>
            </a:extLst>
          </p:cNvPr>
          <p:cNvSpPr/>
          <p:nvPr/>
        </p:nvSpPr>
        <p:spPr>
          <a:xfrm rot="1939609">
            <a:off x="4960938" y="2070100"/>
            <a:ext cx="1774825" cy="431800"/>
          </a:xfrm>
          <a:prstGeom prst="stripedRightArrow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6156" name="CasellaDiTesto 10">
            <a:extLst>
              <a:ext uri="{FF2B5EF4-FFF2-40B4-BE49-F238E27FC236}">
                <a16:creationId xmlns:a16="http://schemas.microsoft.com/office/drawing/2014/main" id="{43E59A8C-0B8A-463E-8F98-197F9A6BA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924175"/>
            <a:ext cx="2411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… </a:t>
            </a:r>
            <a:r>
              <a:rPr lang="it-IT" altLang="en-US" sz="2400" u="sng">
                <a:solidFill>
                  <a:srgbClr val="D65494"/>
                </a:solidFill>
                <a:latin typeface="Century Gothic" panose="020B0502020202020204" pitchFamily="34" charset="0"/>
              </a:rPr>
              <a:t>per </a:t>
            </a:r>
            <a:r>
              <a:rPr lang="it-IT" altLang="en-US" sz="2400" b="1" u="sng">
                <a:solidFill>
                  <a:srgbClr val="D65494"/>
                </a:solidFill>
                <a:latin typeface="Century Gothic" panose="020B0502020202020204" pitchFamily="34" charset="0"/>
              </a:rPr>
              <a:t>Settore</a:t>
            </a:r>
          </a:p>
        </p:txBody>
      </p:sp>
      <p:sp>
        <p:nvSpPr>
          <p:cNvPr id="6157" name="CasellaDiTesto 10">
            <a:extLst>
              <a:ext uri="{FF2B5EF4-FFF2-40B4-BE49-F238E27FC236}">
                <a16:creationId xmlns:a16="http://schemas.microsoft.com/office/drawing/2014/main" id="{07A78A65-BE21-49F3-9977-0591D289A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75" y="2924175"/>
            <a:ext cx="2205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... </a:t>
            </a:r>
            <a:r>
              <a:rPr lang="it-IT" altLang="en-US" sz="2400" u="sng">
                <a:solidFill>
                  <a:srgbClr val="D65494"/>
                </a:solidFill>
                <a:latin typeface="Century Gothic" panose="020B0502020202020204" pitchFamily="34" charset="0"/>
              </a:rPr>
              <a:t>per</a:t>
            </a:r>
            <a:r>
              <a:rPr lang="it-IT" altLang="en-US" sz="2400" b="1" u="sng">
                <a:solidFill>
                  <a:srgbClr val="D65494"/>
                </a:solidFill>
                <a:latin typeface="Century Gothic" panose="020B0502020202020204" pitchFamily="34" charset="0"/>
              </a:rPr>
              <a:t> Paese</a:t>
            </a:r>
          </a:p>
        </p:txBody>
      </p:sp>
      <p:sp>
        <p:nvSpPr>
          <p:cNvPr id="6158" name="CasellaDiTesto 37">
            <a:extLst>
              <a:ext uri="{FF2B5EF4-FFF2-40B4-BE49-F238E27FC236}">
                <a16:creationId xmlns:a16="http://schemas.microsoft.com/office/drawing/2014/main" id="{5351ACFF-87C1-42F6-9C6A-3ED466B6C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8638" y="3716338"/>
            <a:ext cx="34528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>
                <a:solidFill>
                  <a:schemeClr val="tx2"/>
                </a:solidFill>
                <a:latin typeface="Century Gothic" panose="020B0502020202020204" pitchFamily="34" charset="0"/>
              </a:rPr>
              <a:t>Viene riportata la </a:t>
            </a:r>
            <a:r>
              <a:rPr lang="it-IT" altLang="en-US" sz="1800" b="1">
                <a:solidFill>
                  <a:schemeClr val="tx2"/>
                </a:solidFill>
                <a:latin typeface="Century Gothic" panose="020B0502020202020204" pitchFamily="34" charset="0"/>
              </a:rPr>
              <a:t>classifica delle prime 20 destinazioni</a:t>
            </a:r>
            <a:r>
              <a:rPr lang="it-IT" altLang="en-US" sz="1800">
                <a:solidFill>
                  <a:schemeClr val="tx2"/>
                </a:solidFill>
                <a:latin typeface="Century Gothic" panose="020B0502020202020204" pitchFamily="34" charset="0"/>
              </a:rPr>
              <a:t>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en-US" sz="180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>
                <a:solidFill>
                  <a:schemeClr val="tx2"/>
                </a:solidFill>
                <a:latin typeface="Century Gothic" panose="020B0502020202020204" pitchFamily="34" charset="0"/>
              </a:rPr>
              <a:t>… e distinta la componente  Unione Europea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>
                <a:solidFill>
                  <a:schemeClr val="tx2"/>
                </a:solidFill>
                <a:latin typeface="Century Gothic" panose="020B0502020202020204" pitchFamily="34" charset="0"/>
              </a:rPr>
              <a:t>(27 membri post Brexit)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>
                <a:solidFill>
                  <a:schemeClr val="tx2"/>
                </a:solidFill>
                <a:latin typeface="Century Gothic" panose="020B0502020202020204" pitchFamily="34" charset="0"/>
              </a:rPr>
              <a:t>ed Extra Europea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en-US" sz="180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6159" name="CasellaDiTesto 23">
            <a:extLst>
              <a:ext uri="{FF2B5EF4-FFF2-40B4-BE49-F238E27FC236}">
                <a16:creationId xmlns:a16="http://schemas.microsoft.com/office/drawing/2014/main" id="{A88D1A4B-8C75-4B9C-B29D-DC460CED3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" y="5949280"/>
            <a:ext cx="876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400" b="1" i="1" dirty="0">
                <a:latin typeface="Century Gothic" panose="020B0502020202020204" pitchFamily="34" charset="0"/>
              </a:rPr>
              <a:t>Questa analisi sarà effettuata sia per le </a:t>
            </a:r>
            <a:r>
              <a:rPr lang="it-IT" altLang="en-US" sz="1400" b="1" i="1" u="sng" dirty="0">
                <a:latin typeface="Century Gothic" panose="020B0502020202020204" pitchFamily="34" charset="0"/>
              </a:rPr>
              <a:t>3 regioni</a:t>
            </a:r>
            <a:r>
              <a:rPr lang="it-IT" altLang="en-US" sz="1400" b="1" i="1" dirty="0">
                <a:latin typeface="Century Gothic" panose="020B0502020202020204" pitchFamily="34" charset="0"/>
              </a:rPr>
              <a:t> del Triveneto che per le </a:t>
            </a:r>
            <a:r>
              <a:rPr lang="it-IT" altLang="en-US" sz="1400" b="1" i="1" u="sng" dirty="0">
                <a:latin typeface="Century Gothic" panose="020B0502020202020204" pitchFamily="34" charset="0"/>
              </a:rPr>
              <a:t>13 province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9B94CF33-B6C6-4965-B206-F51EAC5A31BF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A2A02FA7-2F3A-4E2F-9598-17077099483E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0224912E-E2AE-4CEA-8F40-08EDF3EB49E0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3013" name="Segnaposto numero diapositiva 5">
            <a:extLst>
              <a:ext uri="{FF2B5EF4-FFF2-40B4-BE49-F238E27FC236}">
                <a16:creationId xmlns:a16="http://schemas.microsoft.com/office/drawing/2014/main" id="{7FF52295-4545-45F9-8301-A99556E1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E684A75F-A584-451E-B33E-A061E903FCB0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40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014" name="CasellaDiTesto 10">
            <a:extLst>
              <a:ext uri="{FF2B5EF4-FFF2-40B4-BE49-F238E27FC236}">
                <a16:creationId xmlns:a16="http://schemas.microsoft.com/office/drawing/2014/main" id="{D9A5FFF6-0248-4F56-A111-2D02848CE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TRENTO</a:t>
            </a:r>
            <a:r>
              <a:rPr lang="it-IT" altLang="en-US" sz="2400" b="1">
                <a:latin typeface="Century Gothic" panose="020B0502020202020204" pitchFamily="34" charset="0"/>
              </a:rPr>
              <a:t>: i settori</a:t>
            </a:r>
          </a:p>
        </p:txBody>
      </p:sp>
      <p:pic>
        <p:nvPicPr>
          <p:cNvPr id="43015" name="Picture 2">
            <a:extLst>
              <a:ext uri="{FF2B5EF4-FFF2-40B4-BE49-F238E27FC236}">
                <a16:creationId xmlns:a16="http://schemas.microsoft.com/office/drawing/2014/main" id="{D00D26D0-C358-4259-9E69-EE64144DF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016" name="CasellaDiTesto 24">
            <a:extLst>
              <a:ext uri="{FF2B5EF4-FFF2-40B4-BE49-F238E27FC236}">
                <a16:creationId xmlns:a16="http://schemas.microsoft.com/office/drawing/2014/main" id="{7F6B8597-B7AC-4EE7-AB39-7B7A6CF0F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43017" name="CasellaDiTesto 37">
            <a:extLst>
              <a:ext uri="{FF2B5EF4-FFF2-40B4-BE49-F238E27FC236}">
                <a16:creationId xmlns:a16="http://schemas.microsoft.com/office/drawing/2014/main" id="{A5B48A10-9A41-493D-8F50-A4CE2029E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16" y="1484313"/>
            <a:ext cx="237581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Nel 2023 è proseguita la crescita dell’export della provincia di Trento (+3,6%)</a:t>
            </a: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43018" name="CasellaDiTesto 37">
            <a:extLst>
              <a:ext uri="{FF2B5EF4-FFF2-40B4-BE49-F238E27FC236}">
                <a16:creationId xmlns:a16="http://schemas.microsoft.com/office/drawing/2014/main" id="{30802413-61A5-4E22-ADD5-FA091D6C2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16" y="2492896"/>
            <a:ext cx="2304256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Tra i primi 3 prodotti esportati dalla provincia di Trento </a:t>
            </a: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tutti segni positivi: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+13% per i Macchinari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+10% per Autoveicoli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+16% per l’Alimentare</a:t>
            </a:r>
            <a:endParaRPr lang="it-IT" altLang="en-US" sz="1400" b="1" i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8B28741-60CA-4CAD-BD93-3CFB4DE1432F}"/>
              </a:ext>
            </a:extLst>
          </p:cNvPr>
          <p:cNvSpPr txBox="1"/>
          <p:nvPr/>
        </p:nvSpPr>
        <p:spPr>
          <a:xfrm>
            <a:off x="323850" y="6524625"/>
            <a:ext cx="6008688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latin typeface="Century Gothic" panose="020B0502020202020204" pitchFamily="34" charset="0"/>
                <a:cs typeface="+mn-cs"/>
              </a:rPr>
              <a:t>(*) </a:t>
            </a:r>
            <a:r>
              <a:rPr lang="it-IT" sz="900" i="1" dirty="0">
                <a:latin typeface="Century Gothic" panose="020B0502020202020204" pitchFamily="34" charset="0"/>
                <a:cs typeface="Arial" charset="0"/>
              </a:rPr>
              <a:t>Vetro, refrattari, materiali da costruzione e in terracotta, porcellana e ceramica, cemento ecc.</a:t>
            </a:r>
            <a:endParaRPr lang="it-IT" sz="900" i="1" dirty="0"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43020" name="CasellaDiTesto 18">
            <a:extLst>
              <a:ext uri="{FF2B5EF4-FFF2-40B4-BE49-F238E27FC236}">
                <a16:creationId xmlns:a16="http://schemas.microsoft.com/office/drawing/2014/main" id="{936AB47A-8063-488E-B1C0-46AE4AC27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30872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sp>
        <p:nvSpPr>
          <p:cNvPr id="43315" name="CasellaDiTesto 37">
            <a:extLst>
              <a:ext uri="{FF2B5EF4-FFF2-40B4-BE49-F238E27FC236}">
                <a16:creationId xmlns:a16="http://schemas.microsoft.com/office/drawing/2014/main" id="{769FDC2A-5B32-46A6-B847-E505AD2B8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149080"/>
            <a:ext cx="2559496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Nei principali settori, cali rilevanti per: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Carta (-5,5%);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Chimica (-12%);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Prodotti in metallo (-12%);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Apparecchiature elettriche (-4%)</a:t>
            </a:r>
            <a:r>
              <a:rPr lang="it-IT" altLang="en-US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.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540FD164-26B6-1453-1D29-4D11026399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947502"/>
              </p:ext>
            </p:extLst>
          </p:nvPr>
        </p:nvGraphicFramePr>
        <p:xfrm>
          <a:off x="179512" y="1268760"/>
          <a:ext cx="6192686" cy="4896553"/>
        </p:xfrm>
        <a:graphic>
          <a:graphicData uri="http://schemas.openxmlformats.org/drawingml/2006/table">
            <a:tbl>
              <a:tblPr/>
              <a:tblGrid>
                <a:gridCol w="1538425">
                  <a:extLst>
                    <a:ext uri="{9D8B030D-6E8A-4147-A177-3AD203B41FA5}">
                      <a16:colId xmlns:a16="http://schemas.microsoft.com/office/drawing/2014/main" val="3498404944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3021544310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2977935135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3414563878"/>
                    </a:ext>
                  </a:extLst>
                </a:gridCol>
                <a:gridCol w="503812">
                  <a:extLst>
                    <a:ext uri="{9D8B030D-6E8A-4147-A177-3AD203B41FA5}">
                      <a16:colId xmlns:a16="http://schemas.microsoft.com/office/drawing/2014/main" val="4255528666"/>
                    </a:ext>
                  </a:extLst>
                </a:gridCol>
                <a:gridCol w="575785">
                  <a:extLst>
                    <a:ext uri="{9D8B030D-6E8A-4147-A177-3AD203B41FA5}">
                      <a16:colId xmlns:a16="http://schemas.microsoft.com/office/drawing/2014/main" val="3492892329"/>
                    </a:ext>
                  </a:extLst>
                </a:gridCol>
                <a:gridCol w="575785">
                  <a:extLst>
                    <a:ext uri="{9D8B030D-6E8A-4147-A177-3AD203B41FA5}">
                      <a16:colId xmlns:a16="http://schemas.microsoft.com/office/drawing/2014/main" val="3192215670"/>
                    </a:ext>
                  </a:extLst>
                </a:gridCol>
                <a:gridCol w="599775">
                  <a:extLst>
                    <a:ext uri="{9D8B030D-6E8A-4147-A177-3AD203B41FA5}">
                      <a16:colId xmlns:a16="http://schemas.microsoft.com/office/drawing/2014/main" val="3428284091"/>
                    </a:ext>
                  </a:extLst>
                </a:gridCol>
                <a:gridCol w="491816">
                  <a:extLst>
                    <a:ext uri="{9D8B030D-6E8A-4147-A177-3AD203B41FA5}">
                      <a16:colId xmlns:a16="http://schemas.microsoft.com/office/drawing/2014/main" val="3248248468"/>
                    </a:ext>
                  </a:extLst>
                </a:gridCol>
                <a:gridCol w="395852">
                  <a:extLst>
                    <a:ext uri="{9D8B030D-6E8A-4147-A177-3AD203B41FA5}">
                      <a16:colId xmlns:a16="http://schemas.microsoft.com/office/drawing/2014/main" val="1091018590"/>
                    </a:ext>
                  </a:extLst>
                </a:gridCol>
              </a:tblGrid>
              <a:tr h="4753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2014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2019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2020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2021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2022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2023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 (mln €)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 2023/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633282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Macchinari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1.012,0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1.144,2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0141451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Autoveicoli, rimorchi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31953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Alimentare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+66,3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3611769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Carta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-26,9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182529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Bevande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395633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chimici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966827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in metallo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46745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Apparecchiature elettriche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956950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Tessile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7075370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agricoltura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+18,3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5054524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Navi, aeromobili,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786276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Occhialeria, strum. med. dent.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+28,3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9092644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Gomma e plastica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107,1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589317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da minerali non met.feri (*)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44742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Calzature e articoli in pelle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859230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Attività servizi info/comunicazione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416589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Computer, elettronica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+18,1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0338256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della metallurgia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-19,7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971151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farmaceutici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692498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Abbigliamento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853979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Legno e sughero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5920089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012931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Strumenti musicali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7673909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Trattamento rifiuti e risanamento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7078043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Mobili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8758712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Articoli sportivi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8950129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Coke e raffinazione petrolio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982125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Stampa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044796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Giochi e giocattoli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3234776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Gioielli e connessi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4504617"/>
                  </a:ext>
                </a:extLst>
              </a:tr>
              <a:tr h="1426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TOTALE EXPORT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3.300,0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3.996,4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3.488,0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4.430,1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5.133,7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5.320,8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+187,1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98089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3D304999-7D94-4648-8CEC-69C9513426C9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15A78DC-AA19-40C9-8A7A-F359ED043485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9B08490B-AA58-430E-955A-C8C59CB5172F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4037" name="Segnaposto numero diapositiva 5">
            <a:extLst>
              <a:ext uri="{FF2B5EF4-FFF2-40B4-BE49-F238E27FC236}">
                <a16:creationId xmlns:a16="http://schemas.microsoft.com/office/drawing/2014/main" id="{58D7ED7E-BB33-4E33-B0BF-980D8AF35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2124FF8C-D46C-4651-91CB-0A487B417CBE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41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038" name="CasellaDiTesto 10">
            <a:extLst>
              <a:ext uri="{FF2B5EF4-FFF2-40B4-BE49-F238E27FC236}">
                <a16:creationId xmlns:a16="http://schemas.microsoft.com/office/drawing/2014/main" id="{66C6DACD-5A21-45F7-A988-536D11E7A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DESTINAZIONI</a:t>
            </a:r>
            <a:r>
              <a:rPr lang="it-IT" altLang="en-US" sz="2400" b="1">
                <a:latin typeface="Century Gothic" panose="020B0502020202020204" pitchFamily="34" charset="0"/>
              </a:rPr>
              <a:t> dell’export della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provincia di TRENTO</a:t>
            </a:r>
          </a:p>
        </p:txBody>
      </p:sp>
      <p:pic>
        <p:nvPicPr>
          <p:cNvPr id="44039" name="Picture 2">
            <a:extLst>
              <a:ext uri="{FF2B5EF4-FFF2-40B4-BE49-F238E27FC236}">
                <a16:creationId xmlns:a16="http://schemas.microsoft.com/office/drawing/2014/main" id="{2446C103-AE75-4880-A01F-BB8AF4755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40" name="CasellaDiTesto 24">
            <a:extLst>
              <a:ext uri="{FF2B5EF4-FFF2-40B4-BE49-F238E27FC236}">
                <a16:creationId xmlns:a16="http://schemas.microsoft.com/office/drawing/2014/main" id="{016EA975-8461-436A-94DB-618CD2D56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44041" name="CasellaDiTesto 37">
            <a:extLst>
              <a:ext uri="{FF2B5EF4-FFF2-40B4-BE49-F238E27FC236}">
                <a16:creationId xmlns:a16="http://schemas.microsoft.com/office/drawing/2014/main" id="{3996A471-1121-45F5-9959-FDA5265E6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6021" y="1557338"/>
            <a:ext cx="25304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Per quanto riguarda le esportazioni della provincia di Trento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 le destinazioni sono più in linea con quelle del Nord Est con Germania, Stati Uniti e Francia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che risultano ai primi 3 posti.</a:t>
            </a:r>
            <a:endParaRPr lang="it-IT" altLang="en-US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042" name="CasellaDiTesto 37">
            <a:extLst>
              <a:ext uri="{FF2B5EF4-FFF2-40B4-BE49-F238E27FC236}">
                <a16:creationId xmlns:a16="http://schemas.microsoft.com/office/drawing/2014/main" id="{89BE2A2C-3C02-49BE-82AB-A6219C5E0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16" y="4922584"/>
            <a:ext cx="25922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Tassi di crescita molto elevati per Svizzera (+20%) e Cina (+34%) che sostiene il risultato dei BRICS. </a:t>
            </a:r>
            <a:endParaRPr lang="it-IT" altLang="en-US" sz="1400" b="1" i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043" name="CasellaDiTesto 37">
            <a:extLst>
              <a:ext uri="{FF2B5EF4-FFF2-40B4-BE49-F238E27FC236}">
                <a16:creationId xmlns:a16="http://schemas.microsoft.com/office/drawing/2014/main" id="{23650FA3-21FD-453E-AC22-DD14A0CAF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16" y="3573016"/>
            <a:ext cx="2376264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400" b="1" i="1" dirty="0">
                <a:solidFill>
                  <a:srgbClr val="009900"/>
                </a:solidFill>
                <a:latin typeface="Century Gothic" panose="020B0502020202020204" pitchFamily="34" charset="0"/>
              </a:rPr>
              <a:t>In via generale, nei primi 10 posti si registrano molti segni più </a:t>
            </a:r>
            <a:r>
              <a:rPr lang="it-IT" altLang="en-US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con cali di un certo ordine per USA e Regno Unito (-4%).</a:t>
            </a:r>
            <a:endParaRPr lang="it-IT" altLang="en-US" sz="14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044" name="CasellaDiTesto 17">
            <a:extLst>
              <a:ext uri="{FF2B5EF4-FFF2-40B4-BE49-F238E27FC236}">
                <a16:creationId xmlns:a16="http://schemas.microsoft.com/office/drawing/2014/main" id="{D61A5BC5-C0BF-4EBF-916B-586BEB9BD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524625"/>
            <a:ext cx="50403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8572B420-132F-5EBE-90A8-4AA6C27C55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496470"/>
              </p:ext>
            </p:extLst>
          </p:nvPr>
        </p:nvGraphicFramePr>
        <p:xfrm>
          <a:off x="107504" y="1340768"/>
          <a:ext cx="6344968" cy="4968545"/>
        </p:xfrm>
        <a:graphic>
          <a:graphicData uri="http://schemas.openxmlformats.org/drawingml/2006/table">
            <a:tbl>
              <a:tblPr/>
              <a:tblGrid>
                <a:gridCol w="335910">
                  <a:extLst>
                    <a:ext uri="{9D8B030D-6E8A-4147-A177-3AD203B41FA5}">
                      <a16:colId xmlns:a16="http://schemas.microsoft.com/office/drawing/2014/main" val="1713411693"/>
                    </a:ext>
                  </a:extLst>
                </a:gridCol>
                <a:gridCol w="1171379">
                  <a:extLst>
                    <a:ext uri="{9D8B030D-6E8A-4147-A177-3AD203B41FA5}">
                      <a16:colId xmlns:a16="http://schemas.microsoft.com/office/drawing/2014/main" val="902018074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655282243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2556280305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630925210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602455180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361202340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648334949"/>
                    </a:ext>
                  </a:extLst>
                </a:gridCol>
                <a:gridCol w="597173">
                  <a:extLst>
                    <a:ext uri="{9D8B030D-6E8A-4147-A177-3AD203B41FA5}">
                      <a16:colId xmlns:a16="http://schemas.microsoft.com/office/drawing/2014/main" val="1507238626"/>
                    </a:ext>
                  </a:extLst>
                </a:gridCol>
                <a:gridCol w="631626">
                  <a:extLst>
                    <a:ext uri="{9D8B030D-6E8A-4147-A177-3AD203B41FA5}">
                      <a16:colId xmlns:a16="http://schemas.microsoft.com/office/drawing/2014/main" val="3801851045"/>
                    </a:ext>
                  </a:extLst>
                </a:gridCol>
                <a:gridCol w="370362">
                  <a:extLst>
                    <a:ext uri="{9D8B030D-6E8A-4147-A177-3AD203B41FA5}">
                      <a16:colId xmlns:a16="http://schemas.microsoft.com/office/drawing/2014/main" val="1378080105"/>
                    </a:ext>
                  </a:extLst>
                </a:gridCol>
              </a:tblGrid>
              <a:tr h="47319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Rank 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TRENTO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2014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2020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2021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2023/2022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246119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579,4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695,8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338912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Stati Uniti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393,2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409,7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-28,0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234088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Francia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286,3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383,4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434,0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494,3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519,2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+24,9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456495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Regno Unito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275,7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437,8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-18,0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694999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Spagna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112,1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238,3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271,8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+33,5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384786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Austria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177,1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225,1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170,1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9520304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Svizzera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108,5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135,8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154,5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185,8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+20,3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8514458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Paesi Bassi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101,6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114,5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128,4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152,5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455222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Belgio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136,6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138,3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433768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Cina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+29,0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+33,5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3051709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Ungheria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108,6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258443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Polonia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+11,9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4409532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Slovenia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9584150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8786125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Turchia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389493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Croazia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310561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Canada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1055662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Repubblica ceca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8264623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Messico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8152476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Grecia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0703442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provincia TRENTO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3.300,0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3.996,4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3.488,0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4.430,1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5.133,7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5.320,8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+187,1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036953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851771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UE-27 (post Brexit)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1.835,5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2.302,0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2.004,8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2.510,3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2.944,7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3.068,6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+123,9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6981301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Extra Ue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1.464,5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1.694,3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1.483,3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1.919,8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2.189,0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2.252,2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+63,2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869458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 cui BRICS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161,8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171,9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235,2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+43,7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2016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951D0CA4-5B79-40FC-BEE6-D88917D4EDF0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596D06B-AA45-492A-854E-68F91054DA0D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6F398022-CAA5-4EA9-83AE-F163B71A7B81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245" name="Segnaposto numero diapositiva 5">
            <a:extLst>
              <a:ext uri="{FF2B5EF4-FFF2-40B4-BE49-F238E27FC236}">
                <a16:creationId xmlns:a16="http://schemas.microsoft.com/office/drawing/2014/main" id="{28FE1B5A-9FE9-4FF7-8F7A-EF03AB71A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44A335D-5EA7-4CE7-8A76-390ABFAF23EA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42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46" name="CasellaDiTesto 10">
            <a:extLst>
              <a:ext uri="{FF2B5EF4-FFF2-40B4-BE49-F238E27FC236}">
                <a16:creationId xmlns:a16="http://schemas.microsoft.com/office/drawing/2014/main" id="{EF2E2ECE-9126-4EF4-B0C0-496F18486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 dirty="0">
                <a:latin typeface="Century Gothic" panose="020B0502020202020204" pitchFamily="34" charset="0"/>
              </a:rPr>
              <a:t>L’export dell’</a:t>
            </a:r>
            <a:r>
              <a:rPr lang="it-IT" altLang="en-US" sz="2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EMILIA ROMAGNA</a:t>
            </a:r>
            <a:r>
              <a:rPr lang="it-IT" altLang="en-US" sz="2400" b="1" dirty="0">
                <a:latin typeface="Century Gothic" panose="020B0502020202020204" pitchFamily="34" charset="0"/>
              </a:rPr>
              <a:t>: i settori</a:t>
            </a:r>
          </a:p>
        </p:txBody>
      </p:sp>
      <p:pic>
        <p:nvPicPr>
          <p:cNvPr id="10247" name="Picture 2">
            <a:extLst>
              <a:ext uri="{FF2B5EF4-FFF2-40B4-BE49-F238E27FC236}">
                <a16:creationId xmlns:a16="http://schemas.microsoft.com/office/drawing/2014/main" id="{E8560789-0166-48E1-B873-7A66F461A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8" name="CasellaDiTesto 24">
            <a:extLst>
              <a:ext uri="{FF2B5EF4-FFF2-40B4-BE49-F238E27FC236}">
                <a16:creationId xmlns:a16="http://schemas.microsoft.com/office/drawing/2014/main" id="{280BFBA8-8ECC-4535-BD5E-FF4DF3431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9378A086-4292-42C3-B9FD-46873CC4826B}"/>
              </a:ext>
            </a:extLst>
          </p:cNvPr>
          <p:cNvSpPr txBox="1"/>
          <p:nvPr/>
        </p:nvSpPr>
        <p:spPr>
          <a:xfrm>
            <a:off x="323850" y="6562725"/>
            <a:ext cx="6008688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latin typeface="Century Gothic" panose="020B0502020202020204" pitchFamily="34" charset="0"/>
                <a:cs typeface="+mn-cs"/>
              </a:rPr>
              <a:t>(*) </a:t>
            </a:r>
            <a:r>
              <a:rPr lang="it-IT" sz="900" i="1" dirty="0">
                <a:latin typeface="Century Gothic" panose="020B0502020202020204" pitchFamily="34" charset="0"/>
                <a:cs typeface="Arial" charset="0"/>
              </a:rPr>
              <a:t>Vetro, refrattari, materiali da costruzione e in terracotta, porcellana e ceramica, cemento ecc.</a:t>
            </a:r>
            <a:endParaRPr lang="it-IT" sz="900" i="1" dirty="0"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10253" name="CasellaDiTesto 19">
            <a:extLst>
              <a:ext uri="{FF2B5EF4-FFF2-40B4-BE49-F238E27FC236}">
                <a16:creationId xmlns:a16="http://schemas.microsoft.com/office/drawing/2014/main" id="{400AC9DF-677D-4407-B2AF-51717B89A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30872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sp>
        <p:nvSpPr>
          <p:cNvPr id="5" name="CasellaDiTesto 37">
            <a:extLst>
              <a:ext uri="{FF2B5EF4-FFF2-40B4-BE49-F238E27FC236}">
                <a16:creationId xmlns:a16="http://schemas.microsoft.com/office/drawing/2014/main" id="{186770AF-7E21-8B04-C819-EF0876A66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0232" y="1180490"/>
            <a:ext cx="237626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1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I primi 3 settori </a:t>
            </a:r>
            <a:r>
              <a:rPr lang="it-IT" altLang="it-IT" sz="1400" dirty="0">
                <a:solidFill>
                  <a:srgbClr val="0070C0"/>
                </a:solidFill>
                <a:latin typeface="Century Gothic" panose="020B0502020202020204" pitchFamily="34" charset="0"/>
              </a:rPr>
              <a:t>(Macchinari, Autoveicoli e Alimentare) </a:t>
            </a:r>
            <a:r>
              <a:rPr lang="it-IT" altLang="it-IT" sz="1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rappresentano il 50% del totale export emiliano-romagnolo</a:t>
            </a:r>
            <a:r>
              <a:rPr lang="it-IT" altLang="it-IT" sz="1400" dirty="0">
                <a:solidFill>
                  <a:srgbClr val="0070C0"/>
                </a:solidFill>
                <a:latin typeface="Century Gothic" panose="020B0502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en-US" sz="1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Nel 2023 sono cresciuti tutti e 3 trascinando l’export regionale (+1%). </a:t>
            </a:r>
          </a:p>
        </p:txBody>
      </p:sp>
      <p:sp>
        <p:nvSpPr>
          <p:cNvPr id="7" name="CasellaDiTesto 37">
            <a:extLst>
              <a:ext uri="{FF2B5EF4-FFF2-40B4-BE49-F238E27FC236}">
                <a16:creationId xmlns:a16="http://schemas.microsoft.com/office/drawing/2014/main" id="{839C8EAE-66D8-A4DF-5913-EBD55DACC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9144" y="3416801"/>
            <a:ext cx="2483768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dirty="0">
                <a:solidFill>
                  <a:srgbClr val="0070C0"/>
                </a:solidFill>
                <a:latin typeface="Century Gothic" panose="020B0502020202020204" pitchFamily="34" charset="0"/>
              </a:rPr>
              <a:t>Con più di 85 miliardi di euro di export, </a:t>
            </a:r>
            <a:r>
              <a:rPr lang="it-IT" altLang="en-US" sz="1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l’Emilia Romagna </a:t>
            </a:r>
            <a:r>
              <a:rPr lang="it-IT" altLang="en-US" sz="1400" dirty="0">
                <a:solidFill>
                  <a:srgbClr val="0070C0"/>
                </a:solidFill>
                <a:latin typeface="Century Gothic" panose="020B0502020202020204" pitchFamily="34" charset="0"/>
              </a:rPr>
              <a:t>(2° posto in Italia)</a:t>
            </a:r>
            <a:r>
              <a:rPr lang="it-IT" altLang="en-US" sz="1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rafforza il suo primato sul Veneto che si è fermato a poco meno di 82 miliardi di euro.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en-US" sz="1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La differenza dell’export delle 2 regioni è di 3 miliardi di euro, </a:t>
            </a:r>
            <a:r>
              <a:rPr lang="it-IT" altLang="en-US" sz="1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ma al netto degli autoveicoli è il Veneto a prevalere di 5 miliardi di euro.</a:t>
            </a:r>
            <a:endParaRPr lang="it-IT" altLang="en-US" sz="1350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FB19875D-560F-E84A-CF8F-734500344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354252"/>
              </p:ext>
            </p:extLst>
          </p:nvPr>
        </p:nvGraphicFramePr>
        <p:xfrm>
          <a:off x="35496" y="1268760"/>
          <a:ext cx="6563047" cy="4968546"/>
        </p:xfrm>
        <a:graphic>
          <a:graphicData uri="http://schemas.openxmlformats.org/drawingml/2006/table">
            <a:tbl>
              <a:tblPr/>
              <a:tblGrid>
                <a:gridCol w="1630433">
                  <a:extLst>
                    <a:ext uri="{9D8B030D-6E8A-4147-A177-3AD203B41FA5}">
                      <a16:colId xmlns:a16="http://schemas.microsoft.com/office/drawing/2014/main" val="2280028315"/>
                    </a:ext>
                  </a:extLst>
                </a:gridCol>
                <a:gridCol w="533943">
                  <a:extLst>
                    <a:ext uri="{9D8B030D-6E8A-4147-A177-3AD203B41FA5}">
                      <a16:colId xmlns:a16="http://schemas.microsoft.com/office/drawing/2014/main" val="3452804184"/>
                    </a:ext>
                  </a:extLst>
                </a:gridCol>
                <a:gridCol w="533943">
                  <a:extLst>
                    <a:ext uri="{9D8B030D-6E8A-4147-A177-3AD203B41FA5}">
                      <a16:colId xmlns:a16="http://schemas.microsoft.com/office/drawing/2014/main" val="29618193"/>
                    </a:ext>
                  </a:extLst>
                </a:gridCol>
                <a:gridCol w="533943">
                  <a:extLst>
                    <a:ext uri="{9D8B030D-6E8A-4147-A177-3AD203B41FA5}">
                      <a16:colId xmlns:a16="http://schemas.microsoft.com/office/drawing/2014/main" val="4190388569"/>
                    </a:ext>
                  </a:extLst>
                </a:gridCol>
                <a:gridCol w="533943">
                  <a:extLst>
                    <a:ext uri="{9D8B030D-6E8A-4147-A177-3AD203B41FA5}">
                      <a16:colId xmlns:a16="http://schemas.microsoft.com/office/drawing/2014/main" val="4002767573"/>
                    </a:ext>
                  </a:extLst>
                </a:gridCol>
                <a:gridCol w="610220">
                  <a:extLst>
                    <a:ext uri="{9D8B030D-6E8A-4147-A177-3AD203B41FA5}">
                      <a16:colId xmlns:a16="http://schemas.microsoft.com/office/drawing/2014/main" val="200493798"/>
                    </a:ext>
                  </a:extLst>
                </a:gridCol>
                <a:gridCol w="610220">
                  <a:extLst>
                    <a:ext uri="{9D8B030D-6E8A-4147-A177-3AD203B41FA5}">
                      <a16:colId xmlns:a16="http://schemas.microsoft.com/office/drawing/2014/main" val="3501066773"/>
                    </a:ext>
                  </a:extLst>
                </a:gridCol>
                <a:gridCol w="635645">
                  <a:extLst>
                    <a:ext uri="{9D8B030D-6E8A-4147-A177-3AD203B41FA5}">
                      <a16:colId xmlns:a16="http://schemas.microsoft.com/office/drawing/2014/main" val="61977210"/>
                    </a:ext>
                  </a:extLst>
                </a:gridCol>
                <a:gridCol w="521230">
                  <a:extLst>
                    <a:ext uri="{9D8B030D-6E8A-4147-A177-3AD203B41FA5}">
                      <a16:colId xmlns:a16="http://schemas.microsoft.com/office/drawing/2014/main" val="1576162354"/>
                    </a:ext>
                  </a:extLst>
                </a:gridCol>
                <a:gridCol w="419527">
                  <a:extLst>
                    <a:ext uri="{9D8B030D-6E8A-4147-A177-3AD203B41FA5}">
                      <a16:colId xmlns:a16="http://schemas.microsoft.com/office/drawing/2014/main" val="1543466445"/>
                    </a:ext>
                  </a:extLst>
                </a:gridCol>
              </a:tblGrid>
              <a:tr h="4988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2014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2019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2020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2021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2022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2023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 (mln €)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 2023/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400772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Macchinari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15.735,6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18.671,0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16.715,9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19.377,8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21.568,5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24.040,5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+2.472,0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0518904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Autoveicoli, rimorchi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5.386,5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6.734,6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6.078,9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7.269,8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8.921,2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9.802,8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+881,6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086407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Alimentare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4.197,4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5.411,5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5.496,4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6.402,2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7.450,7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7.884,0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+433,3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4137231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Abbigliamento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3.991,7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5.032,2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4.179,0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4.502,0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5.421,6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5.514,7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617590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da minerali non met.feri (*)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3.909,3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4.413,1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4.257,9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5.080,5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5.818,2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5.078,3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-739,9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624557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chimici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2.953,8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3.342,7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3.166,0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3.984,4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4.834,8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4.378,3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-456,6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767290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Apparecchiature elettriche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2.563,9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3.254,0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3.032,2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3.923,5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4.297,3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4.113,4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-184,0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8194236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della metallurgia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2.269,2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3.012,1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2.418,0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3.393,3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3.770,2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3.156,7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-613,5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27558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in metallo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1.750,6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2.040,1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1.849,8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2.270,4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2.608,2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2.454,5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-153,7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941497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farmaceutici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1.005,1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1.561,6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1.998,6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2.738,5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3.193,2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2.296,0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-897,3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87456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Gomma e plastica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1.309,0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1.580,8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1.531,5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1.744,6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2.008,2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1.952,1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-56,1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964943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Calzature e articoli in pelle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1.510,7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2.014,9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1.728,2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1.679,4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1.958,3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1.891,6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-66,7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634045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Tabacco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1.239,1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1.509,7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1.778,0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1.854,2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1.880,3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+26,2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607566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Computer, elettronica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1.143,5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1.815,2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1.757,2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1.920,9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1.884,3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1.871,4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1351075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Navi, aeromobili,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1.215,6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1.220,1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1.430,9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2.019,9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1.815,6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-204,3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209617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agricoltura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1.034,9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1.129,2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1.186,3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1.235,2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+48,9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461149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Occhialeria, strum. med. dent.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1.012,4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+109,8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788466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Mobili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5484294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Tessile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6481922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Bevande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2205798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Carta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307,1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-29,1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639957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Articoli sportivi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744698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Legno e sughero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-14,7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9551398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Trattamento rifiuti e risanamento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715018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Attività servizi info/comunicazione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-19,1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3234420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8147904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Coke e raffinazione petrolio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-26,9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3200051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Giochi e giocattoli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711180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Gioielli e connessi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+14,9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2541700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Strumenti musicali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454980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Stampa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8273336"/>
                  </a:ext>
                </a:extLst>
              </a:tr>
              <a:tr h="1396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TOTALE EXPORT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52.971,9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66.620,6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61.973,1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73.379,7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84.157,7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85.080,3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+922,6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+1,1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723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505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84CBCF7A-572B-4EDB-ADAE-9182D74FB68F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CBB90FF-85F8-4A1A-95DB-D53CC8FB8151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A40968C6-03BF-4BE1-86CF-6B265A93E350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7173" name="Segnaposto numero diapositiva 5">
            <a:extLst>
              <a:ext uri="{FF2B5EF4-FFF2-40B4-BE49-F238E27FC236}">
                <a16:creationId xmlns:a16="http://schemas.microsoft.com/office/drawing/2014/main" id="{11CEAFB7-08ED-49B8-8394-33336DA05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E44799AE-66C0-40B1-A969-F815E07F4AC0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174" name="CasellaDiTesto 10">
            <a:extLst>
              <a:ext uri="{FF2B5EF4-FFF2-40B4-BE49-F238E27FC236}">
                <a16:creationId xmlns:a16="http://schemas.microsoft.com/office/drawing/2014/main" id="{44AC21E8-5B04-4523-AA47-12C8B9128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L’export del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TRIVENETO</a:t>
            </a:r>
            <a:r>
              <a:rPr lang="it-IT" altLang="en-US" sz="2400" b="1">
                <a:latin typeface="Century Gothic" panose="020B0502020202020204" pitchFamily="34" charset="0"/>
              </a:rPr>
              <a:t>: i settori</a:t>
            </a:r>
          </a:p>
        </p:txBody>
      </p:sp>
      <p:pic>
        <p:nvPicPr>
          <p:cNvPr id="7175" name="Picture 2">
            <a:extLst>
              <a:ext uri="{FF2B5EF4-FFF2-40B4-BE49-F238E27FC236}">
                <a16:creationId xmlns:a16="http://schemas.microsoft.com/office/drawing/2014/main" id="{D75D8089-A4BA-47E9-A6D6-DDB29FDB0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6" name="CasellaDiTesto 24">
            <a:extLst>
              <a:ext uri="{FF2B5EF4-FFF2-40B4-BE49-F238E27FC236}">
                <a16:creationId xmlns:a16="http://schemas.microsoft.com/office/drawing/2014/main" id="{613EC039-968F-4F43-82AF-F0062836E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7177" name="CasellaDiTesto 37">
            <a:extLst>
              <a:ext uri="{FF2B5EF4-FFF2-40B4-BE49-F238E27FC236}">
                <a16:creationId xmlns:a16="http://schemas.microsoft.com/office/drawing/2014/main" id="{7BABFAA6-351B-49BE-A2AF-9C3BDE620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00" y="836712"/>
            <a:ext cx="2664296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Dominato da prodotti molto specializzati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(Macchinari)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che nel 2023 risultano in crescita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(+9% sul 2022). </a:t>
            </a:r>
            <a:endParaRPr lang="it-IT" altLang="en-US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7179" name="CasellaDiTesto 37">
            <a:extLst>
              <a:ext uri="{FF2B5EF4-FFF2-40B4-BE49-F238E27FC236}">
                <a16:creationId xmlns:a16="http://schemas.microsoft.com/office/drawing/2014/main" id="{74B7152C-7887-43D4-9DAC-08E30C8D6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9620" y="1844824"/>
            <a:ext cx="252286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I Prodotti della Metallurgia (-15%) scendono al 3° posto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mentre conquista la seconda piazza il settore “elettrico” che cresce del 4%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;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questi prodotti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“partono” dal distretto della “Inox Valley”,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territorio contiguo alle prov. di TV (Veneto) e di PN (FVG).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endParaRPr lang="it-IT" altLang="en-US" sz="14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180" name="CasellaDiTesto 37">
            <a:extLst>
              <a:ext uri="{FF2B5EF4-FFF2-40B4-BE49-F238E27FC236}">
                <a16:creationId xmlns:a16="http://schemas.microsoft.com/office/drawing/2014/main" id="{3FBA3C60-28C6-4A39-A6B6-5C6044086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00" y="5499229"/>
            <a:ext cx="2555751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Tra i primi 10 prodotti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, </a:t>
            </a:r>
            <a:r>
              <a:rPr lang="it-IT" altLang="it-IT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oltre a Metallurgia/prodotti in metallo </a:t>
            </a: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cali per calzature/pellame (-6%) e Mobili (-7%). 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CF8C45DB-33BF-4FA8-A261-E60A4A61933F}"/>
              </a:ext>
            </a:extLst>
          </p:cNvPr>
          <p:cNvSpPr txBox="1"/>
          <p:nvPr/>
        </p:nvSpPr>
        <p:spPr>
          <a:xfrm>
            <a:off x="323850" y="6562725"/>
            <a:ext cx="6008688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latin typeface="Century Gothic" panose="020B0502020202020204" pitchFamily="34" charset="0"/>
                <a:cs typeface="+mn-cs"/>
              </a:rPr>
              <a:t>(*) </a:t>
            </a:r>
            <a:r>
              <a:rPr lang="it-IT" sz="900" i="1" dirty="0">
                <a:latin typeface="Century Gothic" panose="020B0502020202020204" pitchFamily="34" charset="0"/>
                <a:cs typeface="Arial" charset="0"/>
              </a:rPr>
              <a:t>Vetro, refrattari, materiali da costruzione e in terracotta, porcellana e ceramica, cemento ecc.</a:t>
            </a:r>
            <a:endParaRPr lang="it-IT" sz="900" i="1" dirty="0"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7182" name="CasellaDiTesto 20">
            <a:extLst>
              <a:ext uri="{FF2B5EF4-FFF2-40B4-BE49-F238E27FC236}">
                <a16:creationId xmlns:a16="http://schemas.microsoft.com/office/drawing/2014/main" id="{AB188477-C067-4C18-8BC8-C057ECB4A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30872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sp>
        <p:nvSpPr>
          <p:cNvPr id="18" name="CasellaDiTesto 37">
            <a:extLst>
              <a:ext uri="{FF2B5EF4-FFF2-40B4-BE49-F238E27FC236}">
                <a16:creationId xmlns:a16="http://schemas.microsoft.com/office/drawing/2014/main" id="{A4DC6355-BEFA-48BF-9D7D-91A104562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00" y="4293096"/>
            <a:ext cx="259228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latin typeface="Century Gothic" panose="020B0502020202020204" pitchFamily="34" charset="0"/>
              </a:rPr>
              <a:t>Alimentare al 4° posto </a:t>
            </a:r>
            <a:r>
              <a:rPr lang="it-IT" altLang="it-IT" sz="1400" i="1" dirty="0">
                <a:latin typeface="Century Gothic" panose="020B0502020202020204" pitchFamily="34" charset="0"/>
              </a:rPr>
              <a:t>con una crescita (+8%) che consente di staccare di 1 miliardo di euro i «prodotti in metallo» (-5,5%).</a:t>
            </a:r>
            <a:endParaRPr lang="it-IT" altLang="en-US" sz="14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347494FF-5642-A4D7-FDAE-07321055B4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050338"/>
              </p:ext>
            </p:extLst>
          </p:nvPr>
        </p:nvGraphicFramePr>
        <p:xfrm>
          <a:off x="107504" y="1196745"/>
          <a:ext cx="6120680" cy="5112575"/>
        </p:xfrm>
        <a:graphic>
          <a:graphicData uri="http://schemas.openxmlformats.org/drawingml/2006/table">
            <a:tbl>
              <a:tblPr/>
              <a:tblGrid>
                <a:gridCol w="1520536">
                  <a:extLst>
                    <a:ext uri="{9D8B030D-6E8A-4147-A177-3AD203B41FA5}">
                      <a16:colId xmlns:a16="http://schemas.microsoft.com/office/drawing/2014/main" val="2445861056"/>
                    </a:ext>
                  </a:extLst>
                </a:gridCol>
                <a:gridCol w="497954">
                  <a:extLst>
                    <a:ext uri="{9D8B030D-6E8A-4147-A177-3AD203B41FA5}">
                      <a16:colId xmlns:a16="http://schemas.microsoft.com/office/drawing/2014/main" val="1765929821"/>
                    </a:ext>
                  </a:extLst>
                </a:gridCol>
                <a:gridCol w="497954">
                  <a:extLst>
                    <a:ext uri="{9D8B030D-6E8A-4147-A177-3AD203B41FA5}">
                      <a16:colId xmlns:a16="http://schemas.microsoft.com/office/drawing/2014/main" val="3898702154"/>
                    </a:ext>
                  </a:extLst>
                </a:gridCol>
                <a:gridCol w="497954">
                  <a:extLst>
                    <a:ext uri="{9D8B030D-6E8A-4147-A177-3AD203B41FA5}">
                      <a16:colId xmlns:a16="http://schemas.microsoft.com/office/drawing/2014/main" val="2908373722"/>
                    </a:ext>
                  </a:extLst>
                </a:gridCol>
                <a:gridCol w="497954">
                  <a:extLst>
                    <a:ext uri="{9D8B030D-6E8A-4147-A177-3AD203B41FA5}">
                      <a16:colId xmlns:a16="http://schemas.microsoft.com/office/drawing/2014/main" val="282112782"/>
                    </a:ext>
                  </a:extLst>
                </a:gridCol>
                <a:gridCol w="569090">
                  <a:extLst>
                    <a:ext uri="{9D8B030D-6E8A-4147-A177-3AD203B41FA5}">
                      <a16:colId xmlns:a16="http://schemas.microsoft.com/office/drawing/2014/main" val="3569960380"/>
                    </a:ext>
                  </a:extLst>
                </a:gridCol>
                <a:gridCol w="569090">
                  <a:extLst>
                    <a:ext uri="{9D8B030D-6E8A-4147-A177-3AD203B41FA5}">
                      <a16:colId xmlns:a16="http://schemas.microsoft.com/office/drawing/2014/main" val="3655041575"/>
                    </a:ext>
                  </a:extLst>
                </a:gridCol>
                <a:gridCol w="592801">
                  <a:extLst>
                    <a:ext uri="{9D8B030D-6E8A-4147-A177-3AD203B41FA5}">
                      <a16:colId xmlns:a16="http://schemas.microsoft.com/office/drawing/2014/main" val="3256465553"/>
                    </a:ext>
                  </a:extLst>
                </a:gridCol>
                <a:gridCol w="486098">
                  <a:extLst>
                    <a:ext uri="{9D8B030D-6E8A-4147-A177-3AD203B41FA5}">
                      <a16:colId xmlns:a16="http://schemas.microsoft.com/office/drawing/2014/main" val="1173532417"/>
                    </a:ext>
                  </a:extLst>
                </a:gridCol>
                <a:gridCol w="391249">
                  <a:extLst>
                    <a:ext uri="{9D8B030D-6E8A-4147-A177-3AD203B41FA5}">
                      <a16:colId xmlns:a16="http://schemas.microsoft.com/office/drawing/2014/main" val="3930056073"/>
                    </a:ext>
                  </a:extLst>
                </a:gridCol>
              </a:tblGrid>
              <a:tr h="48413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TRIVENETO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2014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2019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2020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2021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2022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2023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 (mln €)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 2023/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221363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Macchinari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15.284,8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17.960,4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15.839,4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17.946,1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20.434,4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22.226,5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+1.792,1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497308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Apparecchiature elettriche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5.531,5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6.279,2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6.121,9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7.431,1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8.412,7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8.744,6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+331,9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726861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della metallurgia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4.645,3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5.385,7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4.741,9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7.214,1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9.420,2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7.973,1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-1.447,1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596955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Alimentare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3.877,0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5.224,8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5.288,4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5.874,6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7.029,0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7.593,9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+564,9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2157176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in metallo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4.626,0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5.288,7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5.036,6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6.005,3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6.918,3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6.541,0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-377,4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2350132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Calzature e articoli in pelle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5.221,2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5.865,6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5.108,2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5.787,9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6.507,6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6.137,1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-370,5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314769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Occhialeria,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strum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med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dent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3.309,3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4.348,8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3.407,4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4.685,8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5.505,1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5.901,8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+396,7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514458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Mobili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3.671,0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4.370,4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3.944,2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4.750,0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5.419,8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5.041,1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-378,7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3021063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Abbigliamento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3.858,0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4.066,1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3.786,8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4.354,4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4.779,1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4.815,9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+36,8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0777591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Bevande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2.515,6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3.397,7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3.349,5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3.700,8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4.132,0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4.226,8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+94,8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718174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Gomma e plastica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2.612,1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3.208,5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3.142,0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3.767,9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4.263,2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3.817,9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-445,3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2008445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chimici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2.450,1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3.022,4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2.996,3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3.631,0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4.221,6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3.713,6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-508,1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9291097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Navi, aeromobili,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1.791,0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2.950,1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2.610,9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3.975,7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5.282,4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3.470,9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-1.811,5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6334024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Computer, elettronica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1.356,6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2.091,8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2.384,2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2.610,2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3.077,6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3.051,9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-25,7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536443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Autoveicoli, rimorchi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2.182,5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3.279,9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2.615,4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3.102,5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3.078,6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2.927,3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-151,3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9355487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Gioielli e connessi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1.717,6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1.721,9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1.343,3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2.151,2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2.612,7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2.656,0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819804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da minerali non met.feri (*)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1.904,4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2.049,0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1.960,4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2.310,9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2.671,9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2.583,8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-88,1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8574156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Carta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1.645,2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1.995,0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1.753,4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2.172,5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2.826,9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2.248,8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-578,1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6035352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agricoltura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1.589,4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1.691,3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1.778,6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1.927,7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1.983,8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2.191,5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+207,7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9593785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Tessile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1.394,9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1.525,0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1.311,0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1.551,0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1.758,9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1.663,4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1944890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farmaceutici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1.591,4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1.073,6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1.281,6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+208,0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006807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Legno e sughero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-107,6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3969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Coke e raffinazione petrolio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1.021,9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-286,5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518533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Trattamento rifiuti e risanamento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-35,6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4853614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Articoli sportivi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0805395"/>
                  </a:ext>
                </a:extLst>
              </a:tr>
              <a:tr h="12596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Attività servizi info/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comunicaz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-135,8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3373299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8858815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Giochi e giocattoli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5620495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Strumenti musicali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490649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Tabacco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+355,5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7616795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Stampa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284172"/>
                  </a:ext>
                </a:extLst>
              </a:tr>
              <a:tr h="1452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TOTALE EXPORT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73.883,5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89.732,6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82.928,4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99.243,2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116.162,3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113.272,3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-2.890,0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14858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74CE126-C82A-4812-AA72-9548A9B2D8A4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8AF0C198-2912-465F-8817-A8E15E7828A2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A28C3FA-7441-4510-9576-572951FB601A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197" name="Segnaposto numero diapositiva 5">
            <a:extLst>
              <a:ext uri="{FF2B5EF4-FFF2-40B4-BE49-F238E27FC236}">
                <a16:creationId xmlns:a16="http://schemas.microsoft.com/office/drawing/2014/main" id="{E21DAAF8-C029-40D3-94AA-6C797C9B7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DA6EFC45-2FBD-449D-87D8-F4CB62F49ECD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8" name="CasellaDiTesto 10">
            <a:extLst>
              <a:ext uri="{FF2B5EF4-FFF2-40B4-BE49-F238E27FC236}">
                <a16:creationId xmlns:a16="http://schemas.microsoft.com/office/drawing/2014/main" id="{1E3AAC46-457E-4218-A3B5-6AE9993AF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DESTINAZIONI</a:t>
            </a:r>
            <a:r>
              <a:rPr lang="it-IT" altLang="en-US" sz="2400" b="1">
                <a:latin typeface="Century Gothic" panose="020B0502020202020204" pitchFamily="34" charset="0"/>
              </a:rPr>
              <a:t> dell’export del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TRIVENETO</a:t>
            </a:r>
            <a:endParaRPr lang="it-IT" altLang="en-US" sz="2400" b="1">
              <a:latin typeface="Century Gothic" panose="020B0502020202020204" pitchFamily="34" charset="0"/>
            </a:endParaRPr>
          </a:p>
        </p:txBody>
      </p:sp>
      <p:pic>
        <p:nvPicPr>
          <p:cNvPr id="8199" name="Picture 2">
            <a:extLst>
              <a:ext uri="{FF2B5EF4-FFF2-40B4-BE49-F238E27FC236}">
                <a16:creationId xmlns:a16="http://schemas.microsoft.com/office/drawing/2014/main" id="{BF4898F0-EC30-40B1-A442-A0FF628E5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0" name="CasellaDiTesto 24">
            <a:extLst>
              <a:ext uri="{FF2B5EF4-FFF2-40B4-BE49-F238E27FC236}">
                <a16:creationId xmlns:a16="http://schemas.microsoft.com/office/drawing/2014/main" id="{7516BA5C-9B84-4AAF-B122-CDEDDDF49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8201" name="CasellaDiTesto 37">
            <a:extLst>
              <a:ext uri="{FF2B5EF4-FFF2-40B4-BE49-F238E27FC236}">
                <a16:creationId xmlns:a16="http://schemas.microsoft.com/office/drawing/2014/main" id="{C5239350-CE58-446F-AE99-2AE91FDC0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8" y="1253659"/>
            <a:ext cx="252028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L’export del Triveneto ha come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destinazione prevalente i paesi dell’Unione Europea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(58%).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Nel 2023, le due componenti sono scese,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con quella extra UE che evidenzia il calo più significativo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 (-4%).</a:t>
            </a:r>
            <a:endParaRPr lang="it-IT" altLang="en-US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8203" name="CasellaDiTesto 37">
            <a:extLst>
              <a:ext uri="{FF2B5EF4-FFF2-40B4-BE49-F238E27FC236}">
                <a16:creationId xmlns:a16="http://schemas.microsoft.com/office/drawing/2014/main" id="{1D6694A8-04C0-4639-B1EA-E812C2E5B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8" y="3429000"/>
            <a:ext cx="259228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Lieve calo per il primo mercato (-1% in Germania) e piccola risalita in Francia (+1%).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La destinazione </a:t>
            </a:r>
            <a:r>
              <a:rPr lang="it-IT" altLang="en-US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USA cala del 10%</a:t>
            </a:r>
            <a:r>
              <a:rPr lang="it-IT" altLang="en-US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8204" name="CasellaDiTesto 18">
            <a:extLst>
              <a:ext uri="{FF2B5EF4-FFF2-40B4-BE49-F238E27FC236}">
                <a16:creationId xmlns:a16="http://schemas.microsoft.com/office/drawing/2014/main" id="{11717458-6B8C-4D60-809D-A4209D2E9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453188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sp>
        <p:nvSpPr>
          <p:cNvPr id="8473" name="CasellaDiTesto 37">
            <a:extLst>
              <a:ext uri="{FF2B5EF4-FFF2-40B4-BE49-F238E27FC236}">
                <a16:creationId xmlns:a16="http://schemas.microsoft.com/office/drawing/2014/main" id="{11319B39-50A1-4D29-94EC-AA8AF8F2D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8" y="4995753"/>
            <a:ext cx="252028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Flessione in Cina (-8%)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e in Russia (-13%).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Il paese sovietico esce così dalla top 20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(24° posto).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D427147C-DA25-9CE6-867E-2EEE5FB033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233051"/>
              </p:ext>
            </p:extLst>
          </p:nvPr>
        </p:nvGraphicFramePr>
        <p:xfrm>
          <a:off x="27232" y="1268760"/>
          <a:ext cx="6344968" cy="4968545"/>
        </p:xfrm>
        <a:graphic>
          <a:graphicData uri="http://schemas.openxmlformats.org/drawingml/2006/table">
            <a:tbl>
              <a:tblPr/>
              <a:tblGrid>
                <a:gridCol w="335910">
                  <a:extLst>
                    <a:ext uri="{9D8B030D-6E8A-4147-A177-3AD203B41FA5}">
                      <a16:colId xmlns:a16="http://schemas.microsoft.com/office/drawing/2014/main" val="662131831"/>
                    </a:ext>
                  </a:extLst>
                </a:gridCol>
                <a:gridCol w="1171379">
                  <a:extLst>
                    <a:ext uri="{9D8B030D-6E8A-4147-A177-3AD203B41FA5}">
                      <a16:colId xmlns:a16="http://schemas.microsoft.com/office/drawing/2014/main" val="3309379346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2935458294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3737826127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708027939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3829551983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476891679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2479188126"/>
                    </a:ext>
                  </a:extLst>
                </a:gridCol>
                <a:gridCol w="597173">
                  <a:extLst>
                    <a:ext uri="{9D8B030D-6E8A-4147-A177-3AD203B41FA5}">
                      <a16:colId xmlns:a16="http://schemas.microsoft.com/office/drawing/2014/main" val="4152653983"/>
                    </a:ext>
                  </a:extLst>
                </a:gridCol>
                <a:gridCol w="631626">
                  <a:extLst>
                    <a:ext uri="{9D8B030D-6E8A-4147-A177-3AD203B41FA5}">
                      <a16:colId xmlns:a16="http://schemas.microsoft.com/office/drawing/2014/main" val="1258906684"/>
                    </a:ext>
                  </a:extLst>
                </a:gridCol>
                <a:gridCol w="370362">
                  <a:extLst>
                    <a:ext uri="{9D8B030D-6E8A-4147-A177-3AD203B41FA5}">
                      <a16:colId xmlns:a16="http://schemas.microsoft.com/office/drawing/2014/main" val="2133618346"/>
                    </a:ext>
                  </a:extLst>
                </a:gridCol>
              </a:tblGrid>
              <a:tr h="47319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Rank 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TRIVENETO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2014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2020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2021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2023/</a:t>
                      </a:r>
                    </a:p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946170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11.075,8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12.888,7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12.451,8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14.684,1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16.867,4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16.626,2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-241,2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121730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Francia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7.059,2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8.597,7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7.822,2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9.629,8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11.440,6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11.583,4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+142,8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3553860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Stati Uniti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5.684,8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8.836,0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8.493,0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9.648,1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12.252,7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10.981,6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-1.271,0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4478507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Spagna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2.899,4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4.276,2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3.456,0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4.286,9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5.053,7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5.180,0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+126,4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16458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Regno Unito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3.999,8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5.003,0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4.401,8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4.703,0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5.229,3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5.005,2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-224,0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5654566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Austria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2.880,0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3.612,0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3.240,1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4.001,1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5.158,9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4.604,7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-554,1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0096700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Polonia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1.699,1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2.600,6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2.486,5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3.281,0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3.957,1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3.752,9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-204,2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001062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Svizzera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2.888,9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3.007,2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3.484,7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4.328,4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4.248,6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3.711,6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-537,0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7830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Paesi Bassi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1.654,0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2.353,1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2.109,8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2.538,5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2.886,1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3.087,4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395913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1.752,1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2.114,4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1.882,2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2.352,1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2.902,7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2.781,3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619318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Belgio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1.463,2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1.693,1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1.776,6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2.240,7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2.489,0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2.519,3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+30,3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544614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Turchia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1.209,5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1.080,8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1.067,2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1.364,1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1.867,3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2.174,5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+307,2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+16,5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9263953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Repubblica ceca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1.173,6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1.620,0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1.391,8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1.664,9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1.921,2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1.945,7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+24,4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718031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Cina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1.806,1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2.045,0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1.912,3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2.046,7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2.110,0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1.943,4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-166,5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7627238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Slovenia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1.081,3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1.416,6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1.231,5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1.593,8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1.890,6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1.697,6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-193,0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881080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Croazia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810,1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1.122,6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1.235,9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1.492,2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1.646,8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+154,6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+10,4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2544651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Ungheria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1.003,2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1.297,4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1.136,6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1.454,8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1.746,5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1.624,1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-122,4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7224541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Svezia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934,7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1.265,6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1.235,8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1.457,4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1.559,9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1.514,7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-45,2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525916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Messico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605,7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595,0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1.138,5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1.298,8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+160,4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0676388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Canada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629,5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1.041,3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1.295,6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1.246,9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-48,7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1186982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TRIVENETO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73.883,5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89.732,6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82.928,4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99.243,2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116.162,3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113.272,3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-2.890,0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-2,5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195013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963430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UE-27 (post Brexit)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39.724,3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50.611,3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46.580,9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56.923,7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66.993,6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66.181,4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-812,2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116814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Extra Ue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34.159,2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39.121,3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36.347,5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42.319,5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49.168,7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47.090,9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-2.077,7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993916"/>
                  </a:ext>
                </a:extLst>
              </a:tr>
              <a:tr h="179814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 cui BRICS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5.374,7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5.381,7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4.867,2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5.425,7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5.555,6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5.349,0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-206,6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75086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EA83CF67-CC6D-45CA-884E-AB622D3D661F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31305E1-A61A-4074-9183-808DA1B099B3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FA8E7545-8A8F-4A38-8F97-E10EEC58B2DF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221" name="Segnaposto numero diapositiva 5">
            <a:extLst>
              <a:ext uri="{FF2B5EF4-FFF2-40B4-BE49-F238E27FC236}">
                <a16:creationId xmlns:a16="http://schemas.microsoft.com/office/drawing/2014/main" id="{A1096AED-9897-47B7-B128-E797147AB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AB9C476-F8E2-477F-8256-DC069405D523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222" name="CasellaDiTesto 10">
            <a:extLst>
              <a:ext uri="{FF2B5EF4-FFF2-40B4-BE49-F238E27FC236}">
                <a16:creationId xmlns:a16="http://schemas.microsoft.com/office/drawing/2014/main" id="{D096D83E-8DD2-4774-9559-781C3C13E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263" y="736600"/>
            <a:ext cx="4606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L’export del VENETO</a:t>
            </a:r>
          </a:p>
        </p:txBody>
      </p:sp>
      <p:pic>
        <p:nvPicPr>
          <p:cNvPr id="9223" name="Picture 2">
            <a:extLst>
              <a:ext uri="{FF2B5EF4-FFF2-40B4-BE49-F238E27FC236}">
                <a16:creationId xmlns:a16="http://schemas.microsoft.com/office/drawing/2014/main" id="{16D6BAE0-5F05-4799-99A8-E44A3B0D4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4" name="CasellaDiTesto 24">
            <a:extLst>
              <a:ext uri="{FF2B5EF4-FFF2-40B4-BE49-F238E27FC236}">
                <a16:creationId xmlns:a16="http://schemas.microsoft.com/office/drawing/2014/main" id="{67AB307C-8E95-445C-BFC2-794F52053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9225" name="CasellaDiTesto 23">
            <a:extLst>
              <a:ext uri="{FF2B5EF4-FFF2-40B4-BE49-F238E27FC236}">
                <a16:creationId xmlns:a16="http://schemas.microsoft.com/office/drawing/2014/main" id="{BF9888DF-8B93-4E8A-A974-542FF8ED1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6218238"/>
            <a:ext cx="876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400" b="1">
                <a:latin typeface="Century Gothic" panose="020B0502020202020204" pitchFamily="34" charset="0"/>
              </a:rPr>
              <a:t>All’analisi del VENETO seguirà quella delle 7 province, ordinate secondo il totale esportazioni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400">
                <a:latin typeface="Century Gothic" panose="020B0502020202020204" pitchFamily="34" charset="0"/>
              </a:rPr>
              <a:t>(</a:t>
            </a:r>
            <a:r>
              <a:rPr lang="it-IT" altLang="en-US" sz="1400" b="1">
                <a:latin typeface="Century Gothic" panose="020B0502020202020204" pitchFamily="34" charset="0"/>
              </a:rPr>
              <a:t>da Vicenza</a:t>
            </a:r>
            <a:r>
              <a:rPr lang="it-IT" altLang="en-US" sz="1400">
                <a:latin typeface="Century Gothic" panose="020B0502020202020204" pitchFamily="34" charset="0"/>
              </a:rPr>
              <a:t> che «guida» la classifica a </a:t>
            </a:r>
            <a:r>
              <a:rPr lang="it-IT" altLang="en-US" sz="1400" b="1">
                <a:latin typeface="Century Gothic" panose="020B0502020202020204" pitchFamily="34" charset="0"/>
              </a:rPr>
              <a:t>Rovigo</a:t>
            </a:r>
            <a:r>
              <a:rPr lang="it-IT" altLang="en-US" sz="1400">
                <a:latin typeface="Century Gothic" panose="020B0502020202020204" pitchFamily="34" charset="0"/>
              </a:rPr>
              <a:t> che «la chiude»)</a:t>
            </a:r>
            <a:endParaRPr lang="it-IT" altLang="en-US" sz="1400" u="sng">
              <a:latin typeface="Century Gothic" panose="020B0502020202020204" pitchFamily="34" charset="0"/>
            </a:endParaRPr>
          </a:p>
        </p:txBody>
      </p:sp>
      <p:pic>
        <p:nvPicPr>
          <p:cNvPr id="9226" name="Picture 2" descr="C:\Users\DNicolai\AppData\Local\Microsoft\Windows\Temporary Internet Files\Content.IE5\44UXF7LG\podium-41242_960_720[1].png">
            <a:extLst>
              <a:ext uri="{FF2B5EF4-FFF2-40B4-BE49-F238E27FC236}">
                <a16:creationId xmlns:a16="http://schemas.microsoft.com/office/drawing/2014/main" id="{F2A2ADAC-4C27-4D4B-AB5E-BBC4C71D9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3" y="4787900"/>
            <a:ext cx="190817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2" descr="C:\Users\DNicolai\AppData\Local\Microsoft\Windows\Temporary Internet Files\Content.IE5\44UXF7LG\podium-41242_960_720[1].png">
            <a:extLst>
              <a:ext uri="{FF2B5EF4-FFF2-40B4-BE49-F238E27FC236}">
                <a16:creationId xmlns:a16="http://schemas.microsoft.com/office/drawing/2014/main" id="{C5497F73-5384-439E-B2D9-BD45623AD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025" y="4787900"/>
            <a:ext cx="190817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4" descr="C:\Users\DNicolai\AppData\Local\Microsoft\Windows\Temporary Internet Files\Content.IE5\6TBTXYRH\Provinces_of_Veneto_map[1].png">
            <a:extLst>
              <a:ext uri="{FF2B5EF4-FFF2-40B4-BE49-F238E27FC236}">
                <a16:creationId xmlns:a16="http://schemas.microsoft.com/office/drawing/2014/main" id="{E50A2ACC-0538-4E2B-BE8F-F7E39C8B0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0" y="1246188"/>
            <a:ext cx="2520950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9" name="CasellaDiTesto 10">
            <a:extLst>
              <a:ext uri="{FF2B5EF4-FFF2-40B4-BE49-F238E27FC236}">
                <a16:creationId xmlns:a16="http://schemas.microsoft.com/office/drawing/2014/main" id="{5ADB2C8F-6846-49DC-9B2A-F7CE825A0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9863" y="3429000"/>
            <a:ext cx="2411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… </a:t>
            </a:r>
            <a:r>
              <a:rPr lang="it-IT" altLang="en-US" sz="2400" u="sng">
                <a:solidFill>
                  <a:srgbClr val="D65494"/>
                </a:solidFill>
                <a:latin typeface="Century Gothic" panose="020B0502020202020204" pitchFamily="34" charset="0"/>
              </a:rPr>
              <a:t>per </a:t>
            </a:r>
            <a:r>
              <a:rPr lang="it-IT" altLang="en-US" sz="2400" b="1" u="sng">
                <a:solidFill>
                  <a:srgbClr val="D65494"/>
                </a:solidFill>
                <a:latin typeface="Century Gothic" panose="020B0502020202020204" pitchFamily="34" charset="0"/>
              </a:rPr>
              <a:t>Settore</a:t>
            </a:r>
          </a:p>
        </p:txBody>
      </p:sp>
      <p:sp>
        <p:nvSpPr>
          <p:cNvPr id="9230" name="CasellaDiTesto 10">
            <a:extLst>
              <a:ext uri="{FF2B5EF4-FFF2-40B4-BE49-F238E27FC236}">
                <a16:creationId xmlns:a16="http://schemas.microsoft.com/office/drawing/2014/main" id="{05DB0D67-23DC-450A-AC95-6DFD876DB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3429000"/>
            <a:ext cx="2411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… </a:t>
            </a:r>
            <a:r>
              <a:rPr lang="it-IT" altLang="en-US" sz="2400" u="sng">
                <a:solidFill>
                  <a:srgbClr val="D65494"/>
                </a:solidFill>
                <a:latin typeface="Century Gothic" panose="020B0502020202020204" pitchFamily="34" charset="0"/>
              </a:rPr>
              <a:t>per </a:t>
            </a:r>
            <a:r>
              <a:rPr lang="it-IT" altLang="en-US" sz="2400" b="1" u="sng">
                <a:solidFill>
                  <a:srgbClr val="D65494"/>
                </a:solidFill>
                <a:latin typeface="Century Gothic" panose="020B0502020202020204" pitchFamily="34" charset="0"/>
              </a:rPr>
              <a:t>Paese</a:t>
            </a:r>
          </a:p>
        </p:txBody>
      </p:sp>
      <p:sp>
        <p:nvSpPr>
          <p:cNvPr id="9231" name="CasellaDiTesto 37">
            <a:extLst>
              <a:ext uri="{FF2B5EF4-FFF2-40B4-BE49-F238E27FC236}">
                <a16:creationId xmlns:a16="http://schemas.microsoft.com/office/drawing/2014/main" id="{079C35CA-92BD-4466-BF47-5408C0CF2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8438" y="4283075"/>
            <a:ext cx="2630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 i="1">
                <a:solidFill>
                  <a:srgbClr val="0070C0"/>
                </a:solidFill>
                <a:latin typeface="Century Gothic" panose="020B0502020202020204" pitchFamily="34" charset="0"/>
              </a:rPr>
              <a:t>Macchinari</a:t>
            </a:r>
          </a:p>
        </p:txBody>
      </p:sp>
      <p:sp>
        <p:nvSpPr>
          <p:cNvPr id="9232" name="CasellaDiTesto 37">
            <a:extLst>
              <a:ext uri="{FF2B5EF4-FFF2-40B4-BE49-F238E27FC236}">
                <a16:creationId xmlns:a16="http://schemas.microsoft.com/office/drawing/2014/main" id="{C38EDC79-A45E-48B9-B73E-CA936F11F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4594225"/>
            <a:ext cx="2632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 i="1">
                <a:solidFill>
                  <a:srgbClr val="0070C0"/>
                </a:solidFill>
                <a:latin typeface="Century Gothic" panose="020B0502020202020204" pitchFamily="34" charset="0"/>
              </a:rPr>
              <a:t>Calzature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 i="1">
                <a:solidFill>
                  <a:srgbClr val="0070C0"/>
                </a:solidFill>
                <a:latin typeface="Century Gothic" panose="020B0502020202020204" pitchFamily="34" charset="0"/>
              </a:rPr>
              <a:t>Art. in pelle</a:t>
            </a:r>
          </a:p>
        </p:txBody>
      </p:sp>
      <p:sp>
        <p:nvSpPr>
          <p:cNvPr id="9233" name="CasellaDiTesto 37">
            <a:extLst>
              <a:ext uri="{FF2B5EF4-FFF2-40B4-BE49-F238E27FC236}">
                <a16:creationId xmlns:a16="http://schemas.microsoft.com/office/drawing/2014/main" id="{4F2D5908-AC29-471C-A276-560EDD465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4716463"/>
            <a:ext cx="2025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 i="1">
                <a:solidFill>
                  <a:srgbClr val="0070C0"/>
                </a:solidFill>
                <a:latin typeface="Century Gothic" panose="020B0502020202020204" pitchFamily="34" charset="0"/>
              </a:rPr>
              <a:t>App. elettriche</a:t>
            </a:r>
          </a:p>
        </p:txBody>
      </p:sp>
      <p:sp>
        <p:nvSpPr>
          <p:cNvPr id="9234" name="CasellaDiTesto 37">
            <a:extLst>
              <a:ext uri="{FF2B5EF4-FFF2-40B4-BE49-F238E27FC236}">
                <a16:creationId xmlns:a16="http://schemas.microsoft.com/office/drawing/2014/main" id="{A6EE4B45-346A-4F42-973B-F517753D6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9038" y="4283075"/>
            <a:ext cx="2632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Germania</a:t>
            </a:r>
          </a:p>
        </p:txBody>
      </p:sp>
      <p:sp>
        <p:nvSpPr>
          <p:cNvPr id="9235" name="CasellaDiTesto 37">
            <a:extLst>
              <a:ext uri="{FF2B5EF4-FFF2-40B4-BE49-F238E27FC236}">
                <a16:creationId xmlns:a16="http://schemas.microsoft.com/office/drawing/2014/main" id="{66314C1D-E9F0-4FBF-B360-461750E28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1350" y="4643438"/>
            <a:ext cx="1316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en-US" sz="18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Francia</a:t>
            </a:r>
          </a:p>
        </p:txBody>
      </p:sp>
      <p:sp>
        <p:nvSpPr>
          <p:cNvPr id="9236" name="CasellaDiTesto 37">
            <a:extLst>
              <a:ext uri="{FF2B5EF4-FFF2-40B4-BE49-F238E27FC236}">
                <a16:creationId xmlns:a16="http://schemas.microsoft.com/office/drawing/2014/main" id="{4CF4548F-F916-4C81-B41A-0ACEEF2D9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4813" y="4859338"/>
            <a:ext cx="866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USA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951D0CA4-5B79-40FC-BEE6-D88917D4EDF0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596D06B-AA45-492A-854E-68F91054DA0D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6F398022-CAA5-4EA9-83AE-F163B71A7B81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245" name="Segnaposto numero diapositiva 5">
            <a:extLst>
              <a:ext uri="{FF2B5EF4-FFF2-40B4-BE49-F238E27FC236}">
                <a16:creationId xmlns:a16="http://schemas.microsoft.com/office/drawing/2014/main" id="{28FE1B5A-9FE9-4FF7-8F7A-EF03AB71A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44A335D-5EA7-4CE7-8A76-390ABFAF23EA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46" name="CasellaDiTesto 10">
            <a:extLst>
              <a:ext uri="{FF2B5EF4-FFF2-40B4-BE49-F238E27FC236}">
                <a16:creationId xmlns:a16="http://schemas.microsoft.com/office/drawing/2014/main" id="{EF2E2ECE-9126-4EF4-B0C0-496F18486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35013"/>
            <a:ext cx="864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Century Gothic" panose="020B0502020202020204" pitchFamily="34" charset="0"/>
              </a:rPr>
              <a:t>L’export del </a:t>
            </a:r>
            <a:r>
              <a:rPr lang="it-IT" altLang="en-US" sz="2400" b="1">
                <a:solidFill>
                  <a:srgbClr val="0070C0"/>
                </a:solidFill>
                <a:latin typeface="Century Gothic" panose="020B0502020202020204" pitchFamily="34" charset="0"/>
              </a:rPr>
              <a:t>VENETO</a:t>
            </a:r>
            <a:r>
              <a:rPr lang="it-IT" altLang="en-US" sz="2400" b="1">
                <a:latin typeface="Century Gothic" panose="020B0502020202020204" pitchFamily="34" charset="0"/>
              </a:rPr>
              <a:t>: i settori</a:t>
            </a:r>
          </a:p>
        </p:txBody>
      </p:sp>
      <p:pic>
        <p:nvPicPr>
          <p:cNvPr id="10247" name="Picture 2">
            <a:extLst>
              <a:ext uri="{FF2B5EF4-FFF2-40B4-BE49-F238E27FC236}">
                <a16:creationId xmlns:a16="http://schemas.microsoft.com/office/drawing/2014/main" id="{E8560789-0166-48E1-B873-7A66F461A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8" name="CasellaDiTesto 24">
            <a:extLst>
              <a:ext uri="{FF2B5EF4-FFF2-40B4-BE49-F238E27FC236}">
                <a16:creationId xmlns:a16="http://schemas.microsoft.com/office/drawing/2014/main" id="{280BFBA8-8ECC-4535-BD5E-FF4DF3431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9378A086-4292-42C3-B9FD-46873CC4826B}"/>
              </a:ext>
            </a:extLst>
          </p:cNvPr>
          <p:cNvSpPr txBox="1"/>
          <p:nvPr/>
        </p:nvSpPr>
        <p:spPr>
          <a:xfrm>
            <a:off x="323850" y="6562725"/>
            <a:ext cx="6008688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latin typeface="Century Gothic" panose="020B0502020202020204" pitchFamily="34" charset="0"/>
                <a:cs typeface="+mn-cs"/>
              </a:rPr>
              <a:t>(*) </a:t>
            </a:r>
            <a:r>
              <a:rPr lang="it-IT" sz="900" i="1" dirty="0">
                <a:latin typeface="Century Gothic" panose="020B0502020202020204" pitchFamily="34" charset="0"/>
                <a:cs typeface="Arial" charset="0"/>
              </a:rPr>
              <a:t>Vetro, refrattari, materiali da costruzione e in terracotta, porcellana e ceramica, cemento ecc.</a:t>
            </a:r>
            <a:endParaRPr lang="it-IT" sz="900" i="1" dirty="0"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10253" name="CasellaDiTesto 19">
            <a:extLst>
              <a:ext uri="{FF2B5EF4-FFF2-40B4-BE49-F238E27FC236}">
                <a16:creationId xmlns:a16="http://schemas.microsoft.com/office/drawing/2014/main" id="{400AC9DF-677D-4407-B2AF-51717B89A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30872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63566C06-B5D3-8306-7A71-818FFC42E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415277"/>
              </p:ext>
            </p:extLst>
          </p:nvPr>
        </p:nvGraphicFramePr>
        <p:xfrm>
          <a:off x="107504" y="1196752"/>
          <a:ext cx="6264697" cy="5112559"/>
        </p:xfrm>
        <a:graphic>
          <a:graphicData uri="http://schemas.openxmlformats.org/drawingml/2006/table">
            <a:tbl>
              <a:tblPr/>
              <a:tblGrid>
                <a:gridCol w="1556313">
                  <a:extLst>
                    <a:ext uri="{9D8B030D-6E8A-4147-A177-3AD203B41FA5}">
                      <a16:colId xmlns:a16="http://schemas.microsoft.com/office/drawing/2014/main" val="2187042122"/>
                    </a:ext>
                  </a:extLst>
                </a:gridCol>
                <a:gridCol w="509671">
                  <a:extLst>
                    <a:ext uri="{9D8B030D-6E8A-4147-A177-3AD203B41FA5}">
                      <a16:colId xmlns:a16="http://schemas.microsoft.com/office/drawing/2014/main" val="1731466568"/>
                    </a:ext>
                  </a:extLst>
                </a:gridCol>
                <a:gridCol w="509671">
                  <a:extLst>
                    <a:ext uri="{9D8B030D-6E8A-4147-A177-3AD203B41FA5}">
                      <a16:colId xmlns:a16="http://schemas.microsoft.com/office/drawing/2014/main" val="2503438583"/>
                    </a:ext>
                  </a:extLst>
                </a:gridCol>
                <a:gridCol w="509671">
                  <a:extLst>
                    <a:ext uri="{9D8B030D-6E8A-4147-A177-3AD203B41FA5}">
                      <a16:colId xmlns:a16="http://schemas.microsoft.com/office/drawing/2014/main" val="1626595568"/>
                    </a:ext>
                  </a:extLst>
                </a:gridCol>
                <a:gridCol w="509671">
                  <a:extLst>
                    <a:ext uri="{9D8B030D-6E8A-4147-A177-3AD203B41FA5}">
                      <a16:colId xmlns:a16="http://schemas.microsoft.com/office/drawing/2014/main" val="922841286"/>
                    </a:ext>
                  </a:extLst>
                </a:gridCol>
                <a:gridCol w="582480">
                  <a:extLst>
                    <a:ext uri="{9D8B030D-6E8A-4147-A177-3AD203B41FA5}">
                      <a16:colId xmlns:a16="http://schemas.microsoft.com/office/drawing/2014/main" val="2343633885"/>
                    </a:ext>
                  </a:extLst>
                </a:gridCol>
                <a:gridCol w="582480">
                  <a:extLst>
                    <a:ext uri="{9D8B030D-6E8A-4147-A177-3AD203B41FA5}">
                      <a16:colId xmlns:a16="http://schemas.microsoft.com/office/drawing/2014/main" val="3301345752"/>
                    </a:ext>
                  </a:extLst>
                </a:gridCol>
                <a:gridCol w="606749">
                  <a:extLst>
                    <a:ext uri="{9D8B030D-6E8A-4147-A177-3AD203B41FA5}">
                      <a16:colId xmlns:a16="http://schemas.microsoft.com/office/drawing/2014/main" val="3153066416"/>
                    </a:ext>
                  </a:extLst>
                </a:gridCol>
                <a:gridCol w="497536">
                  <a:extLst>
                    <a:ext uri="{9D8B030D-6E8A-4147-A177-3AD203B41FA5}">
                      <a16:colId xmlns:a16="http://schemas.microsoft.com/office/drawing/2014/main" val="1922020894"/>
                    </a:ext>
                  </a:extLst>
                </a:gridCol>
                <a:gridCol w="400455">
                  <a:extLst>
                    <a:ext uri="{9D8B030D-6E8A-4147-A177-3AD203B41FA5}">
                      <a16:colId xmlns:a16="http://schemas.microsoft.com/office/drawing/2014/main" val="1714825973"/>
                    </a:ext>
                  </a:extLst>
                </a:gridCol>
              </a:tblGrid>
              <a:tr h="4823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2014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2019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2020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2021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2022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2023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 (mln €)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 2023/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663167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Macchinari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10.725,6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12.985,7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11.741,7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13.221,9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15.113,4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16.286,8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+1.173,5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39766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Apparecchiature elettriche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4.336,4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4.936,0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4.870,0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5.845,3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6.542,5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6.702,2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+159,7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0463912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Calzature e articoli in pelle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5.043,5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5.684,2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4.934,6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5.575,3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6.272,6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5.908,6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-364,1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9227273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Occhialeria,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strum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med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dent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3.064,2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3.970,0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3.059,1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4.286,3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5.081,6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5.447,0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+365,4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358905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Alimentare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2.603,5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3.635,4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3.708,2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4.055,0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4.747,0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5.137,8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+390,8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9194076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Abbigliamento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3.681,9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3.873,8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3.613,0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4.146,7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4.561,2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4.613,0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599600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della metallurgia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2.981,7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3.091,9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2.787,2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4.145,4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5.297,1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4.542,6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-754,5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19565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in metallo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3.090,4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3.505,5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3.316,1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3.820,0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4.368,0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4.292,6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456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Bevande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1.874,8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2.636,2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2.573,7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2.855,1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3.230,3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3.279,0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3414325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Mobili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2.330,0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2.766,8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2.516,2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2.921,1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3.234,6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3.048,9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-185,7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1886709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chimici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1.770,9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2.248,3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2.216,1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2.663,1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3.096,7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2.777,9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-318,8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20563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Gomma e plastica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1.911,3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2.385,0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2.291,0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2.767,7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3.038,3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2.759,0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-279,4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6118542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Gioielli e connessi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1.712,0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1.718,2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1.335,4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2.140,0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2.608,8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2.650,4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+41,6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0173744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da minerali non met.feri (*)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1.559,2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1.654,2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1.563,3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1.841,2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2.126,9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2.056,2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3234527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Computer, elettronica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1.125,6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1.119,4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1.330,0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1.509,2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1.629,2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589751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Autoveicoli, rimorchi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1.227,8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1.593,7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1.305,1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1.509,3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1.507,5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1.509,4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38116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Carta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1.094,1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1.328,3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1.209,7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1.474,3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1.883,2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1.448,0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-435,2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-23,1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8503640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Navi, aeromobili,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1.051,4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1.064,0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1.556,4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1.264,4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-292,1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1914766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Tessile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1.190,3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1.231,5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1.018,9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1.200,9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1.342,6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1.261,2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068554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agricoltura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1.007,2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1.157,0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+149,8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9330148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Prodotti farmaceutici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796,3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1.492,8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926,7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1.108,8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+182,1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1212492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Coke e raffinazione petrolio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199,6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651,6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-141,9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989630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Legno e sughero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014307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Articoli sportivi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314,4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444,2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0898380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Attività servizi info/comunicazione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388,3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-127,2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505845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Trattamento rifiuti e risanamento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147,1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174,5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177,9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2981614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Altri prodotti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181,8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844458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Giochi e giocattoli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960490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Stampa ecc.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9438505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Strumenti musicali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6182813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Tabacco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637173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TOTALE EXPORT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54.597,0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65.142,1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60.180,8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70.807,4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82.193,7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81.907,3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-286,4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-0,3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346639"/>
                  </a:ext>
                </a:extLst>
              </a:tr>
            </a:tbl>
          </a:graphicData>
        </a:graphic>
      </p:graphicFrame>
      <p:sp>
        <p:nvSpPr>
          <p:cNvPr id="5" name="CasellaDiTesto 37">
            <a:extLst>
              <a:ext uri="{FF2B5EF4-FFF2-40B4-BE49-F238E27FC236}">
                <a16:creationId xmlns:a16="http://schemas.microsoft.com/office/drawing/2014/main" id="{186770AF-7E21-8B04-C819-EF0876A66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224" y="1180490"/>
            <a:ext cx="2376264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1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I primi 3 settori </a:t>
            </a:r>
            <a:r>
              <a:rPr lang="it-IT" altLang="it-IT" sz="1400" dirty="0">
                <a:solidFill>
                  <a:srgbClr val="0070C0"/>
                </a:solidFill>
                <a:latin typeface="Century Gothic" panose="020B0502020202020204" pitchFamily="34" charset="0"/>
              </a:rPr>
              <a:t>(macchinari, apparecchiature elettriche e calzature/articoli in pelle) </a:t>
            </a:r>
            <a:r>
              <a:rPr lang="it-IT" altLang="it-IT" sz="1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rappresentano il 35% del totale export Veneto.</a:t>
            </a:r>
            <a:endParaRPr lang="it-IT" altLang="en-US" sz="1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asellaDiTesto 37">
            <a:extLst>
              <a:ext uri="{FF2B5EF4-FFF2-40B4-BE49-F238E27FC236}">
                <a16:creationId xmlns:a16="http://schemas.microsoft.com/office/drawing/2014/main" id="{405AC0DE-84B8-E6B5-EC96-1A7A92C55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224" y="2834933"/>
            <a:ext cx="227203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solidFill>
                  <a:srgbClr val="009900"/>
                </a:solidFill>
                <a:latin typeface="Century Gothic" panose="020B0502020202020204" pitchFamily="34" charset="0"/>
              </a:rPr>
              <a:t>Crescita rilevante per Macchinari (+8%), Occhialeria (+7%) e Alimentare (+8%).</a:t>
            </a:r>
          </a:p>
        </p:txBody>
      </p:sp>
      <p:sp>
        <p:nvSpPr>
          <p:cNvPr id="7" name="CasellaDiTesto 37">
            <a:extLst>
              <a:ext uri="{FF2B5EF4-FFF2-40B4-BE49-F238E27FC236}">
                <a16:creationId xmlns:a16="http://schemas.microsoft.com/office/drawing/2014/main" id="{839C8EAE-66D8-A4DF-5913-EBD55DACC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224" y="4116412"/>
            <a:ext cx="2483768" cy="219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Rispetto ai comparti più significativi </a:t>
            </a:r>
            <a:r>
              <a:rPr lang="it-IT" altLang="it-IT" sz="1400" dirty="0">
                <a:solidFill>
                  <a:srgbClr val="0070C0"/>
                </a:solidFill>
                <a:latin typeface="Century Gothic" panose="020B0502020202020204" pitchFamily="34" charset="0"/>
              </a:rPr>
              <a:t>(&gt;2,5 mld €)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segni meno per: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it-IT" altLang="en-US" sz="135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Calzature/pelle </a:t>
            </a:r>
            <a:r>
              <a:rPr lang="it-IT" altLang="en-US" sz="1350" dirty="0">
                <a:solidFill>
                  <a:srgbClr val="FF0000"/>
                </a:solidFill>
                <a:latin typeface="Century Gothic" panose="020B0502020202020204" pitchFamily="34" charset="0"/>
              </a:rPr>
              <a:t>(-6%);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it-IT" altLang="en-US" sz="135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Metallurgia </a:t>
            </a:r>
            <a:r>
              <a:rPr lang="it-IT" altLang="en-US" sz="1350" dirty="0">
                <a:solidFill>
                  <a:srgbClr val="FF0000"/>
                </a:solidFill>
                <a:latin typeface="Century Gothic" panose="020B0502020202020204" pitchFamily="34" charset="0"/>
              </a:rPr>
              <a:t>(-14%) e anche prodotti in metallo (-2%);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it-IT" altLang="en-US" sz="135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Mobili </a:t>
            </a:r>
            <a:r>
              <a:rPr lang="it-IT" altLang="en-US" sz="1350" dirty="0">
                <a:solidFill>
                  <a:srgbClr val="FF0000"/>
                </a:solidFill>
                <a:latin typeface="Century Gothic" panose="020B0502020202020204" pitchFamily="34" charset="0"/>
              </a:rPr>
              <a:t>(-6%);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it-IT" altLang="en-US" sz="135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Prodotti chimici</a:t>
            </a:r>
            <a:r>
              <a:rPr lang="it-IT" altLang="en-US" sz="1350" dirty="0">
                <a:solidFill>
                  <a:srgbClr val="FF0000"/>
                </a:solidFill>
                <a:latin typeface="Century Gothic" panose="020B0502020202020204" pitchFamily="34" charset="0"/>
              </a:rPr>
              <a:t> (-10%);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it-IT" altLang="en-US" sz="1350" b="1" dirty="0">
                <a:solidFill>
                  <a:srgbClr val="FF0000"/>
                </a:solidFill>
                <a:latin typeface="Century Gothic" panose="020B0502020202020204" pitchFamily="34" charset="0"/>
              </a:rPr>
              <a:t>Gomma/plastica </a:t>
            </a:r>
            <a:r>
              <a:rPr lang="it-IT" altLang="en-US" sz="1350" dirty="0">
                <a:solidFill>
                  <a:srgbClr val="FF0000"/>
                </a:solidFill>
                <a:latin typeface="Century Gothic" panose="020B0502020202020204" pitchFamily="34" charset="0"/>
              </a:rPr>
              <a:t>(-9%).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E67CFADE-BDEF-4643-B8C1-7D74618EC8F0}"/>
              </a:ext>
            </a:extLst>
          </p:cNvPr>
          <p:cNvSpPr/>
          <p:nvPr/>
        </p:nvSpPr>
        <p:spPr>
          <a:xfrm>
            <a:off x="1692275" y="60325"/>
            <a:ext cx="6767513" cy="493713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62E34C0-B973-4FD9-B248-57697A9FDDA4}"/>
              </a:ext>
            </a:extLst>
          </p:cNvPr>
          <p:cNvSpPr/>
          <p:nvPr/>
        </p:nvSpPr>
        <p:spPr>
          <a:xfrm>
            <a:off x="8521700" y="44450"/>
            <a:ext cx="539750" cy="496888"/>
          </a:xfrm>
          <a:prstGeom prst="rect">
            <a:avLst/>
          </a:prstGeom>
          <a:noFill/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8E122086-4444-476A-8DA8-940551948A38}"/>
              </a:ext>
            </a:extLst>
          </p:cNvPr>
          <p:cNvSpPr/>
          <p:nvPr/>
        </p:nvSpPr>
        <p:spPr>
          <a:xfrm>
            <a:off x="8572500" y="106363"/>
            <a:ext cx="434975" cy="379412"/>
          </a:xfrm>
          <a:prstGeom prst="rect">
            <a:avLst/>
          </a:prstGeom>
          <a:solidFill>
            <a:srgbClr val="01538D"/>
          </a:solidFill>
          <a:ln w="9525">
            <a:solidFill>
              <a:srgbClr val="01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269" name="Segnaposto numero diapositiva 5">
            <a:extLst>
              <a:ext uri="{FF2B5EF4-FFF2-40B4-BE49-F238E27FC236}">
                <a16:creationId xmlns:a16="http://schemas.microsoft.com/office/drawing/2014/main" id="{744CF35C-0D06-48B3-854D-4EEFCA368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50263" y="115888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C800CB9-1FA3-401D-8DC1-4EFA5DBA6C7A}" type="slidenum">
              <a:rPr lang="it-IT" altLang="en-US" sz="2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it-IT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270" name="CasellaDiTesto 10">
            <a:extLst>
              <a:ext uri="{FF2B5EF4-FFF2-40B4-BE49-F238E27FC236}">
                <a16:creationId xmlns:a16="http://schemas.microsoft.com/office/drawing/2014/main" id="{8B76A2B3-D461-446D-A025-F7239AA10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65175"/>
            <a:ext cx="8640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DESTINAZIONI</a:t>
            </a:r>
            <a:r>
              <a:rPr lang="it-IT" altLang="en-US" sz="2400" b="1" dirty="0">
                <a:latin typeface="Century Gothic" panose="020B0502020202020204" pitchFamily="34" charset="0"/>
              </a:rPr>
              <a:t> dell’export del </a:t>
            </a:r>
            <a:r>
              <a:rPr lang="it-IT" altLang="en-US" sz="2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VENETO</a:t>
            </a:r>
            <a:endParaRPr lang="it-IT" altLang="en-US" sz="2400" b="1" dirty="0">
              <a:latin typeface="Century Gothic" panose="020B0502020202020204" pitchFamily="34" charset="0"/>
            </a:endParaRPr>
          </a:p>
        </p:txBody>
      </p:sp>
      <p:pic>
        <p:nvPicPr>
          <p:cNvPr id="11271" name="Picture 2">
            <a:extLst>
              <a:ext uri="{FF2B5EF4-FFF2-40B4-BE49-F238E27FC236}">
                <a16:creationId xmlns:a16="http://schemas.microsoft.com/office/drawing/2014/main" id="{27856B18-ACF6-4D74-8052-23A0C7781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0"/>
            <a:ext cx="1368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2" name="CasellaDiTesto 24">
            <a:extLst>
              <a:ext uri="{FF2B5EF4-FFF2-40B4-BE49-F238E27FC236}">
                <a16:creationId xmlns:a16="http://schemas.microsoft.com/office/drawing/2014/main" id="{FE892974-0532-418A-A93B-2097E3293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1763"/>
            <a:ext cx="597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rgbClr val="01538D"/>
                </a:solidFill>
                <a:latin typeface="Century Gothic" panose="020B0502020202020204" pitchFamily="34" charset="0"/>
              </a:rPr>
              <a:t>Osservatorio Export NORD EST</a:t>
            </a:r>
          </a:p>
        </p:txBody>
      </p:sp>
      <p:sp>
        <p:nvSpPr>
          <p:cNvPr id="11273" name="CasellaDiTesto 37">
            <a:extLst>
              <a:ext uri="{FF2B5EF4-FFF2-40B4-BE49-F238E27FC236}">
                <a16:creationId xmlns:a16="http://schemas.microsoft.com/office/drawing/2014/main" id="{B9B0AAA5-8EF6-42CC-8D66-4BA892FA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16" y="1268413"/>
            <a:ext cx="2627784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Destinazione export veneto: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segue il trend evidenziato per il Nord Est. </a:t>
            </a: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Germania, Francia, Stati Uniti, Spagna e Regno Unito sono i primi 5 paesi 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e contribuiscono per il 44% del totale.  </a:t>
            </a:r>
            <a:endParaRPr lang="it-IT" altLang="en-US" sz="14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274" name="CasellaDiTesto 37">
            <a:extLst>
              <a:ext uri="{FF2B5EF4-FFF2-40B4-BE49-F238E27FC236}">
                <a16:creationId xmlns:a16="http://schemas.microsoft.com/office/drawing/2014/main" id="{E762884D-4AEC-4B56-AB28-47B794BF2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16" y="4149080"/>
            <a:ext cx="262778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La Cina (-12%) scende  al 13° posto.</a:t>
            </a:r>
          </a:p>
          <a:p>
            <a:pPr eaLnBrk="1" hangingPunct="1">
              <a:spcBef>
                <a:spcPct val="0"/>
              </a:spcBef>
              <a:buNone/>
            </a:pPr>
            <a:endParaRPr lang="it-IT" altLang="en-US" sz="14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en-US" sz="14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La Russia (-12%) scende al 19° posto </a:t>
            </a:r>
            <a:r>
              <a:rPr lang="it-IT" altLang="en-US" sz="1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e rispetto a 10 anni fa (inizio sanzioni) si posiziona 11 posti più indietro (era all’8° posto).</a:t>
            </a:r>
          </a:p>
        </p:txBody>
      </p:sp>
      <p:sp>
        <p:nvSpPr>
          <p:cNvPr id="11275" name="CasellaDiTesto 37">
            <a:extLst>
              <a:ext uri="{FF2B5EF4-FFF2-40B4-BE49-F238E27FC236}">
                <a16:creationId xmlns:a16="http://schemas.microsoft.com/office/drawing/2014/main" id="{73781CCF-E47F-4D8B-9D9E-8853ADA46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15" y="2907521"/>
            <a:ext cx="263254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Crescita nei primi 2 mercati: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Germania (+0,5%),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Francia (+4%).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Calo negli USA </a:t>
            </a:r>
            <a:r>
              <a:rPr lang="it-IT" altLang="it-IT" sz="1400" dirty="0">
                <a:solidFill>
                  <a:srgbClr val="0070C0"/>
                </a:solidFill>
                <a:latin typeface="Century Gothic" panose="020B0502020202020204" pitchFamily="34" charset="0"/>
              </a:rPr>
              <a:t>(</a:t>
            </a:r>
            <a:r>
              <a:rPr lang="it-IT" altLang="it-IT" sz="14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-6%) e nel Regno Unito (-4%).</a:t>
            </a:r>
          </a:p>
        </p:txBody>
      </p:sp>
      <p:sp>
        <p:nvSpPr>
          <p:cNvPr id="11276" name="CasellaDiTesto 18">
            <a:extLst>
              <a:ext uri="{FF2B5EF4-FFF2-40B4-BE49-F238E27FC236}">
                <a16:creationId xmlns:a16="http://schemas.microsoft.com/office/drawing/2014/main" id="{9F454AD5-1140-4494-A95D-DB4178C4F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6308725"/>
            <a:ext cx="5040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 i="1" dirty="0">
                <a:latin typeface="Century Gothic" panose="020B0502020202020204" pitchFamily="34" charset="0"/>
              </a:rPr>
              <a:t>Elaborazione Ufficio Studi CGIA su dati Istat (2023 provvisori)</a:t>
            </a:r>
            <a:endParaRPr lang="it-IT" altLang="it-IT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62BFD778-E0B5-A277-2910-197A032D73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62357"/>
              </p:ext>
            </p:extLst>
          </p:nvPr>
        </p:nvGraphicFramePr>
        <p:xfrm>
          <a:off x="107504" y="1340768"/>
          <a:ext cx="6344968" cy="4824529"/>
        </p:xfrm>
        <a:graphic>
          <a:graphicData uri="http://schemas.openxmlformats.org/drawingml/2006/table">
            <a:tbl>
              <a:tblPr/>
              <a:tblGrid>
                <a:gridCol w="335910">
                  <a:extLst>
                    <a:ext uri="{9D8B030D-6E8A-4147-A177-3AD203B41FA5}">
                      <a16:colId xmlns:a16="http://schemas.microsoft.com/office/drawing/2014/main" val="3081919314"/>
                    </a:ext>
                  </a:extLst>
                </a:gridCol>
                <a:gridCol w="1171379">
                  <a:extLst>
                    <a:ext uri="{9D8B030D-6E8A-4147-A177-3AD203B41FA5}">
                      <a16:colId xmlns:a16="http://schemas.microsoft.com/office/drawing/2014/main" val="1405770498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3855921497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558204561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196254426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1098962024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414405567"/>
                    </a:ext>
                  </a:extLst>
                </a:gridCol>
                <a:gridCol w="539753">
                  <a:extLst>
                    <a:ext uri="{9D8B030D-6E8A-4147-A177-3AD203B41FA5}">
                      <a16:colId xmlns:a16="http://schemas.microsoft.com/office/drawing/2014/main" val="301457790"/>
                    </a:ext>
                  </a:extLst>
                </a:gridCol>
                <a:gridCol w="597173">
                  <a:extLst>
                    <a:ext uri="{9D8B030D-6E8A-4147-A177-3AD203B41FA5}">
                      <a16:colId xmlns:a16="http://schemas.microsoft.com/office/drawing/2014/main" val="1245471628"/>
                    </a:ext>
                  </a:extLst>
                </a:gridCol>
                <a:gridCol w="631626">
                  <a:extLst>
                    <a:ext uri="{9D8B030D-6E8A-4147-A177-3AD203B41FA5}">
                      <a16:colId xmlns:a16="http://schemas.microsoft.com/office/drawing/2014/main" val="2937172313"/>
                    </a:ext>
                  </a:extLst>
                </a:gridCol>
                <a:gridCol w="370362">
                  <a:extLst>
                    <a:ext uri="{9D8B030D-6E8A-4147-A177-3AD203B41FA5}">
                      <a16:colId xmlns:a16="http://schemas.microsoft.com/office/drawing/2014/main" val="2199882837"/>
                    </a:ext>
                  </a:extLst>
                </a:gridCol>
              </a:tblGrid>
              <a:tr h="4594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Rank 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VENETO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2014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2019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2020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2021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ass. 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2023-2022</a:t>
                      </a:r>
                      <a:b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(mln €)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Var. %</a:t>
                      </a:r>
                      <a:b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2023/</a:t>
                      </a:r>
                    </a:p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2022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Inc. % 2023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302488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7.364,9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8.351,9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8.290,1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9.859,0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11.233,6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11.286,4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+52,8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447677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Francia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5.379,6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6.810,3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6.261,3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7.719,7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8.963,6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9.292,8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+329,3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6607737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Stati Uniti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3.973,9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5.602,7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5.523,3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6.379,1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8.036,4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7.548,7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-487,8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3097635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Spagna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2.296,7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3.468,9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2.739,1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3.421,4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3.975,9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4.034,9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+59,1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54189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Regno Unito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2.947,5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3.788,7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3.372,1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3.390,6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3.678,8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3.543,3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-135,5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3184966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Polonia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1.321,1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1.925,6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1.869,6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2.438,8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2.909,2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2.892,7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-16,5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934704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Austria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1.684,1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2.024,5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1.843,0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2.221,4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2.898,5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2.619,1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-279,3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190815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Svizzera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2.380,5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2.408,7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2.900,6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2.756,6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2.486,3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2.387,6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-98,7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2035636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Paesi Bassi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1.220,9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1.571,1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1.469,9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1.822,1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2.166,4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2.311,0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+144,6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+6,7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213182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Romania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1.524,7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1.739,6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1.534,1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1.882,4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2.166,9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2.152,1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-14,8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674155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Belgio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1.172,8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1.317,3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1.423,1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1.783,0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1.985,8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2.013,7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+27,9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9882065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Turchia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892,1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814,2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769,8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964,8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1.322,1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1.663,1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+340,9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+25,8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1150787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Cina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1.374,0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1.480,7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1.361,3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1.495,0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1.613,1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1.424,0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-189,1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0977393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Repubblica ceca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900,2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1.220,0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1.018,2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1.171,5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1.345,1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1.397,9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+52,8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227266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Croazia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574,0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682,9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849,5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1.002,4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1.123,0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+120,7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400568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Svezia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696,2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879,9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847,5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981,7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1.106,2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1.063,0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-43,1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7478768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Emirati Arabi Uniti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764,0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709,4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527,5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672,5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981,5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1.012,8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+31,3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905678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Ungheria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631,5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814,3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724,0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912,6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1.041,6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982,5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-59,1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-5,7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4277891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Russia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1.648,0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1.307,5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1.214,7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1.315,5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1.095,6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968,7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-126,8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-11,6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442420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Messico 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523,3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553,2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449,9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818,0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+123,4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+15,1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679661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Export VENETO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54.597,0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65.142,1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60.180,8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70.807,4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82.193,7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81.907,3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-286,4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-0,3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100,0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668756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8545853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UE-27 (post Brexit)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28.756,2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36.118,9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33.481,5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40.787,2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47.438,1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47.761,4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+323,3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+0,7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58,3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466896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Extra Ue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25.840,7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29.023,2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26.699,2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30.020,2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34.755,6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34.145,9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-609,7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-1,8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41,7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5034149"/>
                  </a:ext>
                </a:extLst>
              </a:tr>
              <a:tr h="17460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 cui BRICS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4.169,2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4.170,2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3.707,7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4.192,1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4.340,6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3.997,8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-342,9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-7,9</a:t>
                      </a:r>
                    </a:p>
                  </a:txBody>
                  <a:tcPr marL="8621" marR="8621" marT="8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4,9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97008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rgbClr val="01538D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9849</TotalTime>
  <Words>21324</Words>
  <Application>Microsoft Office PowerPoint</Application>
  <PresentationFormat>Presentazione su schermo (4:3)</PresentationFormat>
  <Paragraphs>11196</Paragraphs>
  <Slides>42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42</vt:i4>
      </vt:variant>
    </vt:vector>
  </HeadingPairs>
  <TitlesOfParts>
    <vt:vector size="47" baseType="lpstr">
      <vt:lpstr>Arial</vt:lpstr>
      <vt:lpstr>Calibri</vt:lpstr>
      <vt:lpstr>Century Gothic</vt:lpstr>
      <vt:lpstr>Tahoma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CCama</dc:creator>
  <cp:lastModifiedBy>Paolo Zabeo</cp:lastModifiedBy>
  <cp:revision>1992</cp:revision>
  <cp:lastPrinted>2024-03-21T16:40:18Z</cp:lastPrinted>
  <dcterms:created xsi:type="dcterms:W3CDTF">2015-10-22T14:21:13Z</dcterms:created>
  <dcterms:modified xsi:type="dcterms:W3CDTF">2024-03-28T11:35:25Z</dcterms:modified>
</cp:coreProperties>
</file>