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463" r:id="rId5"/>
    <p:sldId id="3453" r:id="rId6"/>
    <p:sldId id="3830" r:id="rId7"/>
    <p:sldId id="3843" r:id="rId8"/>
    <p:sldId id="3162" r:id="rId9"/>
    <p:sldId id="3840" r:id="rId10"/>
    <p:sldId id="3841" r:id="rId11"/>
    <p:sldId id="3844" r:id="rId12"/>
    <p:sldId id="2373" r:id="rId13"/>
    <p:sldId id="2820" r:id="rId14"/>
    <p:sldId id="2544" r:id="rId15"/>
    <p:sldId id="2374" r:id="rId16"/>
    <p:sldId id="3017" r:id="rId17"/>
    <p:sldId id="3126" r:id="rId18"/>
    <p:sldId id="3845" r:id="rId19"/>
    <p:sldId id="2376" r:id="rId20"/>
    <p:sldId id="3019" r:id="rId21"/>
    <p:sldId id="3814" r:id="rId22"/>
    <p:sldId id="2379" r:id="rId23"/>
    <p:sldId id="3479" r:id="rId24"/>
    <p:sldId id="3480" r:id="rId25"/>
    <p:sldId id="3050" r:id="rId26"/>
    <p:sldId id="2385" r:id="rId27"/>
    <p:sldId id="3023" r:id="rId28"/>
    <p:sldId id="3024" r:id="rId29"/>
    <p:sldId id="3846" r:id="rId30"/>
    <p:sldId id="2387" r:id="rId31"/>
    <p:sldId id="2871" r:id="rId32"/>
    <p:sldId id="2872" r:id="rId33"/>
    <p:sldId id="2873" r:id="rId34"/>
    <p:sldId id="2870" r:id="rId35"/>
    <p:sldId id="3230" r:id="rId36"/>
    <p:sldId id="3815" r:id="rId37"/>
    <p:sldId id="3816" r:id="rId38"/>
    <p:sldId id="3817" r:id="rId39"/>
    <p:sldId id="3818" r:id="rId40"/>
    <p:sldId id="3819" r:id="rId41"/>
    <p:sldId id="3847" r:id="rId42"/>
    <p:sldId id="3852" r:id="rId43"/>
    <p:sldId id="3760" r:id="rId44"/>
    <p:sldId id="3837" r:id="rId45"/>
    <p:sldId id="3838" r:id="rId46"/>
    <p:sldId id="3849" r:id="rId47"/>
    <p:sldId id="3850" r:id="rId48"/>
    <p:sldId id="3851" r:id="rId49"/>
    <p:sldId id="3848" r:id="rId50"/>
    <p:sldId id="545" r:id="rId51"/>
    <p:sldId id="546" r:id="rId52"/>
    <p:sldId id="3395" r:id="rId53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2" pos="365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5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vasi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E3A"/>
    <a:srgbClr val="FFFF00"/>
    <a:srgbClr val="00FF00"/>
    <a:srgbClr val="99FF66"/>
    <a:srgbClr val="5B9BD5"/>
    <a:srgbClr val="008000"/>
    <a:srgbClr val="1F4E79"/>
    <a:srgbClr val="ADB9CA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1491A-81FD-4656-94D6-A1DF2DCFC38E}" v="47" dt="2024-03-14T14:39:23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pos="3659"/>
        <p:guide orient="horz" pos="79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2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Ascani" userId="9f72fe3f-a8b3-416a-ae25-995b8eb05411" providerId="ADAL" clId="{AC2DC940-1DAD-4576-A6C6-3016B2D72C19}"/>
    <pc:docChg chg="modSld">
      <pc:chgData name="Pierluigi Ascani" userId="9f72fe3f-a8b3-416a-ae25-995b8eb05411" providerId="ADAL" clId="{AC2DC940-1DAD-4576-A6C6-3016B2D72C19}" dt="2024-03-14T14:29:35.820" v="23" actId="20577"/>
      <pc:docMkLst>
        <pc:docMk/>
      </pc:docMkLst>
      <pc:sldChg chg="modSp mod">
        <pc:chgData name="Pierluigi Ascani" userId="9f72fe3f-a8b3-416a-ae25-995b8eb05411" providerId="ADAL" clId="{AC2DC940-1DAD-4576-A6C6-3016B2D72C19}" dt="2024-03-14T14:19:34.534" v="9" actId="20577"/>
        <pc:sldMkLst>
          <pc:docMk/>
          <pc:sldMk cId="2311320322" sldId="3838"/>
        </pc:sldMkLst>
        <pc:spChg chg="mod">
          <ac:chgData name="Pierluigi Ascani" userId="9f72fe3f-a8b3-416a-ae25-995b8eb05411" providerId="ADAL" clId="{AC2DC940-1DAD-4576-A6C6-3016B2D72C19}" dt="2024-03-14T14:19:34.534" v="9" actId="20577"/>
          <ac:spMkLst>
            <pc:docMk/>
            <pc:sldMk cId="2311320322" sldId="3838"/>
            <ac:spMk id="75" creationId="{24715B2C-E1C7-4BA4-AA09-1BE79AB50F1D}"/>
          </ac:spMkLst>
        </pc:spChg>
      </pc:sldChg>
      <pc:sldChg chg="modSp mod">
        <pc:chgData name="Pierluigi Ascani" userId="9f72fe3f-a8b3-416a-ae25-995b8eb05411" providerId="ADAL" clId="{AC2DC940-1DAD-4576-A6C6-3016B2D72C19}" dt="2024-03-14T14:29:35.820" v="23" actId="20577"/>
        <pc:sldMkLst>
          <pc:docMk/>
          <pc:sldMk cId="3552154031" sldId="3841"/>
        </pc:sldMkLst>
        <pc:spChg chg="mod">
          <ac:chgData name="Pierluigi Ascani" userId="9f72fe3f-a8b3-416a-ae25-995b8eb05411" providerId="ADAL" clId="{AC2DC940-1DAD-4576-A6C6-3016B2D72C19}" dt="2024-03-14T14:29:35.820" v="23" actId="20577"/>
          <ac:spMkLst>
            <pc:docMk/>
            <pc:sldMk cId="3552154031" sldId="3841"/>
            <ac:spMk id="2" creationId="{02B12D8B-1E82-473F-9D37-AEACF1A3017E}"/>
          </ac:spMkLst>
        </pc:spChg>
      </pc:sldChg>
      <pc:sldChg chg="modSp mod">
        <pc:chgData name="Pierluigi Ascani" userId="9f72fe3f-a8b3-416a-ae25-995b8eb05411" providerId="ADAL" clId="{AC2DC940-1DAD-4576-A6C6-3016B2D72C19}" dt="2024-03-14T14:18:53.262" v="0" actId="113"/>
        <pc:sldMkLst>
          <pc:docMk/>
          <pc:sldMk cId="23333163" sldId="3852"/>
        </pc:sldMkLst>
        <pc:spChg chg="mod">
          <ac:chgData name="Pierluigi Ascani" userId="9f72fe3f-a8b3-416a-ae25-995b8eb05411" providerId="ADAL" clId="{AC2DC940-1DAD-4576-A6C6-3016B2D72C19}" dt="2024-03-14T14:18:53.262" v="0" actId="113"/>
          <ac:spMkLst>
            <pc:docMk/>
            <pc:sldMk cId="23333163" sldId="3852"/>
            <ac:spMk id="18" creationId="{534DE86D-A73D-413F-91F7-780C52A1E643}"/>
          </ac:spMkLst>
        </pc:spChg>
      </pc:sldChg>
    </pc:docChg>
  </pc:docChgLst>
  <pc:docChgLst>
    <pc:chgData name="Stefano Ascani" userId="81b8f94f-1743-44e2-8962-5e4d0999f2d8" providerId="ADAL" clId="{8F71491A-81FD-4656-94D6-A1DF2DCFC38E}"/>
    <pc:docChg chg="undo custSel addSld delSld modSld">
      <pc:chgData name="Stefano Ascani" userId="81b8f94f-1743-44e2-8962-5e4d0999f2d8" providerId="ADAL" clId="{8F71491A-81FD-4656-94D6-A1DF2DCFC38E}" dt="2024-03-14T14:39:23.249" v="742"/>
      <pc:docMkLst>
        <pc:docMk/>
      </pc:docMkLst>
      <pc:sldChg chg="addSp delSp modSp mod">
        <pc:chgData name="Stefano Ascani" userId="81b8f94f-1743-44e2-8962-5e4d0999f2d8" providerId="ADAL" clId="{8F71491A-81FD-4656-94D6-A1DF2DCFC38E}" dt="2024-03-14T14:37:39.794" v="718" actId="1038"/>
        <pc:sldMkLst>
          <pc:docMk/>
          <pc:sldMk cId="2311320322" sldId="3838"/>
        </pc:sldMkLst>
        <pc:spChg chg="add mod">
          <ac:chgData name="Stefano Ascani" userId="81b8f94f-1743-44e2-8962-5e4d0999f2d8" providerId="ADAL" clId="{8F71491A-81FD-4656-94D6-A1DF2DCFC38E}" dt="2024-03-14T14:34:20.822" v="643" actId="115"/>
          <ac:spMkLst>
            <pc:docMk/>
            <pc:sldMk cId="2311320322" sldId="3838"/>
            <ac:spMk id="4" creationId="{3B377831-1ADB-1717-25C0-4C5957D577D8}"/>
          </ac:spMkLst>
        </pc:spChg>
        <pc:spChg chg="add mod">
          <ac:chgData name="Stefano Ascani" userId="81b8f94f-1743-44e2-8962-5e4d0999f2d8" providerId="ADAL" clId="{8F71491A-81FD-4656-94D6-A1DF2DCFC38E}" dt="2024-03-14T13:37:08.337" v="285" actId="1076"/>
          <ac:spMkLst>
            <pc:docMk/>
            <pc:sldMk cId="2311320322" sldId="3838"/>
            <ac:spMk id="14" creationId="{FA5AEE4A-5214-573C-056F-9D843630EC73}"/>
          </ac:spMkLst>
        </pc:spChg>
        <pc:spChg chg="add mod">
          <ac:chgData name="Stefano Ascani" userId="81b8f94f-1743-44e2-8962-5e4d0999f2d8" providerId="ADAL" clId="{8F71491A-81FD-4656-94D6-A1DF2DCFC38E}" dt="2024-03-14T13:37:08.337" v="285" actId="1076"/>
          <ac:spMkLst>
            <pc:docMk/>
            <pc:sldMk cId="2311320322" sldId="3838"/>
            <ac:spMk id="15" creationId="{ED358CED-2A42-07C2-28DA-60DD589225F4}"/>
          </ac:spMkLst>
        </pc:spChg>
        <pc:spChg chg="add mod">
          <ac:chgData name="Stefano Ascani" userId="81b8f94f-1743-44e2-8962-5e4d0999f2d8" providerId="ADAL" clId="{8F71491A-81FD-4656-94D6-A1DF2DCFC38E}" dt="2024-03-14T13:37:08.337" v="285" actId="1076"/>
          <ac:spMkLst>
            <pc:docMk/>
            <pc:sldMk cId="2311320322" sldId="3838"/>
            <ac:spMk id="17" creationId="{BB7CB813-A95D-F54B-2375-A5460DE46808}"/>
          </ac:spMkLst>
        </pc:spChg>
        <pc:spChg chg="del">
          <ac:chgData name="Stefano Ascani" userId="81b8f94f-1743-44e2-8962-5e4d0999f2d8" providerId="ADAL" clId="{8F71491A-81FD-4656-94D6-A1DF2DCFC38E}" dt="2024-03-14T11:36:00.645" v="7" actId="478"/>
          <ac:spMkLst>
            <pc:docMk/>
            <pc:sldMk cId="2311320322" sldId="3838"/>
            <ac:spMk id="19" creationId="{8255621D-B8B5-D2A5-2963-17FB9F301FCA}"/>
          </ac:spMkLst>
        </pc:spChg>
        <pc:spChg chg="add mod">
          <ac:chgData name="Stefano Ascani" userId="81b8f94f-1743-44e2-8962-5e4d0999f2d8" providerId="ADAL" clId="{8F71491A-81FD-4656-94D6-A1DF2DCFC38E}" dt="2024-03-14T13:37:08.337" v="285" actId="1076"/>
          <ac:spMkLst>
            <pc:docMk/>
            <pc:sldMk cId="2311320322" sldId="3838"/>
            <ac:spMk id="20" creationId="{E3254EC9-B970-3ED6-E369-3F23B1F64E97}"/>
          </ac:spMkLst>
        </pc:spChg>
        <pc:spChg chg="del">
          <ac:chgData name="Stefano Ascani" userId="81b8f94f-1743-44e2-8962-5e4d0999f2d8" providerId="ADAL" clId="{8F71491A-81FD-4656-94D6-A1DF2DCFC38E}" dt="2024-03-14T11:36:00.645" v="7" actId="478"/>
          <ac:spMkLst>
            <pc:docMk/>
            <pc:sldMk cId="2311320322" sldId="3838"/>
            <ac:spMk id="22" creationId="{0F3E7CE7-5686-CD1F-085B-61029B76343F}"/>
          </ac:spMkLst>
        </pc:spChg>
        <pc:spChg chg="del">
          <ac:chgData name="Stefano Ascani" userId="81b8f94f-1743-44e2-8962-5e4d0999f2d8" providerId="ADAL" clId="{8F71491A-81FD-4656-94D6-A1DF2DCFC38E}" dt="2024-03-14T11:36:00.645" v="7" actId="478"/>
          <ac:spMkLst>
            <pc:docMk/>
            <pc:sldMk cId="2311320322" sldId="3838"/>
            <ac:spMk id="25" creationId="{C129EE30-13DF-7D1C-2B65-4591612D4225}"/>
          </ac:spMkLst>
        </pc:spChg>
        <pc:spChg chg="add mod">
          <ac:chgData name="Stefano Ascani" userId="81b8f94f-1743-44e2-8962-5e4d0999f2d8" providerId="ADAL" clId="{8F71491A-81FD-4656-94D6-A1DF2DCFC38E}" dt="2024-03-14T14:33:43.026" v="611" actId="20577"/>
          <ac:spMkLst>
            <pc:docMk/>
            <pc:sldMk cId="2311320322" sldId="3838"/>
            <ac:spMk id="28" creationId="{D3F6435B-39A2-ED0B-9163-79E09122B416}"/>
          </ac:spMkLst>
        </pc:spChg>
        <pc:spChg chg="mod">
          <ac:chgData name="Stefano Ascani" userId="81b8f94f-1743-44e2-8962-5e4d0999f2d8" providerId="ADAL" clId="{8F71491A-81FD-4656-94D6-A1DF2DCFC38E}" dt="2024-03-14T13:47:33.884" v="346" actId="20577"/>
          <ac:spMkLst>
            <pc:docMk/>
            <pc:sldMk cId="2311320322" sldId="3838"/>
            <ac:spMk id="37" creationId="{CC7D2B91-8827-F0F5-1148-132CE550E4F1}"/>
          </ac:spMkLst>
        </pc:spChg>
        <pc:spChg chg="del">
          <ac:chgData name="Stefano Ascani" userId="81b8f94f-1743-44e2-8962-5e4d0999f2d8" providerId="ADAL" clId="{8F71491A-81FD-4656-94D6-A1DF2DCFC38E}" dt="2024-03-14T11:36:00.645" v="7" actId="478"/>
          <ac:spMkLst>
            <pc:docMk/>
            <pc:sldMk cId="2311320322" sldId="3838"/>
            <ac:spMk id="39" creationId="{DF1AB2E9-E8AA-6474-94F6-4D593FB5C09B}"/>
          </ac:spMkLst>
        </pc:spChg>
        <pc:spChg chg="mod">
          <ac:chgData name="Stefano Ascani" userId="81b8f94f-1743-44e2-8962-5e4d0999f2d8" providerId="ADAL" clId="{8F71491A-81FD-4656-94D6-A1DF2DCFC38E}" dt="2024-03-14T13:38:17.336" v="323" actId="20577"/>
          <ac:spMkLst>
            <pc:docMk/>
            <pc:sldMk cId="2311320322" sldId="3838"/>
            <ac:spMk id="75" creationId="{24715B2C-E1C7-4BA4-AA09-1BE79AB50F1D}"/>
          </ac:spMkLst>
        </pc:spChg>
        <pc:graphicFrameChg chg="add mod modGraphic">
          <ac:chgData name="Stefano Ascani" userId="81b8f94f-1743-44e2-8962-5e4d0999f2d8" providerId="ADAL" clId="{8F71491A-81FD-4656-94D6-A1DF2DCFC38E}" dt="2024-03-14T14:33:17.168" v="602" actId="2166"/>
          <ac:graphicFrameMkLst>
            <pc:docMk/>
            <pc:sldMk cId="2311320322" sldId="3838"/>
            <ac:graphicFrameMk id="5" creationId="{40633841-ED08-BB07-ECF8-1D830ADE11F6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3:37:08.337" v="285" actId="1076"/>
          <ac:graphicFrameMkLst>
            <pc:docMk/>
            <pc:sldMk cId="2311320322" sldId="3838"/>
            <ac:graphicFrameMk id="11" creationId="{31151BAC-9AD7-8FC5-89AE-0B0F225526C0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6:00.645" v="7" actId="478"/>
          <ac:graphicFrameMkLst>
            <pc:docMk/>
            <pc:sldMk cId="2311320322" sldId="3838"/>
            <ac:graphicFrameMk id="16" creationId="{9A61C9A1-8CB0-FAAE-26FA-657F2322757D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6:00.645" v="7" actId="478"/>
          <ac:graphicFrameMkLst>
            <pc:docMk/>
            <pc:sldMk cId="2311320322" sldId="3838"/>
            <ac:graphicFrameMk id="18" creationId="{3E32B00A-3332-F05D-7E8C-9EAD5FF61B6C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6:00.645" v="7" actId="478"/>
          <ac:graphicFrameMkLst>
            <pc:docMk/>
            <pc:sldMk cId="2311320322" sldId="3838"/>
            <ac:graphicFrameMk id="21" creationId="{7F6AC1BD-2732-1A98-81E9-535B4D254A58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4:35:26.747" v="681" actId="20577"/>
          <ac:graphicFrameMkLst>
            <pc:docMk/>
            <pc:sldMk cId="2311320322" sldId="3838"/>
            <ac:graphicFrameMk id="23" creationId="{4DD1EF31-5CA2-CBE6-FFBC-E48B31B6540C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6:00.645" v="7" actId="478"/>
          <ac:graphicFrameMkLst>
            <pc:docMk/>
            <pc:sldMk cId="2311320322" sldId="3838"/>
            <ac:graphicFrameMk id="24" creationId="{73274F24-E202-7BF9-E1C5-8C139C3BCCBE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4:35:19.628" v="677" actId="20577"/>
          <ac:graphicFrameMkLst>
            <pc:docMk/>
            <pc:sldMk cId="2311320322" sldId="3838"/>
            <ac:graphicFrameMk id="26" creationId="{4D6FFDAC-D183-A3BD-65B9-9ADF99F11E9F}"/>
          </ac:graphicFrameMkLst>
        </pc:graphicFrameChg>
        <pc:picChg chg="add del mod">
          <ac:chgData name="Stefano Ascani" userId="81b8f94f-1743-44e2-8962-5e4d0999f2d8" providerId="ADAL" clId="{8F71491A-81FD-4656-94D6-A1DF2DCFC38E}" dt="2024-03-14T14:37:37.855" v="716" actId="478"/>
          <ac:picMkLst>
            <pc:docMk/>
            <pc:sldMk cId="2311320322" sldId="3838"/>
            <ac:picMk id="3" creationId="{2B388824-1D6C-4497-8F97-A1EC0E45066B}"/>
          </ac:picMkLst>
        </pc:picChg>
        <pc:picChg chg="add del">
          <ac:chgData name="Stefano Ascani" userId="81b8f94f-1743-44e2-8962-5e4d0999f2d8" providerId="ADAL" clId="{8F71491A-81FD-4656-94D6-A1DF2DCFC38E}" dt="2024-03-14T13:12:53.140" v="9" actId="478"/>
          <ac:picMkLst>
            <pc:docMk/>
            <pc:sldMk cId="2311320322" sldId="3838"/>
            <ac:picMk id="3" creationId="{DAFB1979-B3C4-1251-71C0-370C5A3105C7}"/>
          </ac:picMkLst>
        </pc:picChg>
        <pc:picChg chg="add del mod">
          <ac:chgData name="Stefano Ascani" userId="81b8f94f-1743-44e2-8962-5e4d0999f2d8" providerId="ADAL" clId="{8F71491A-81FD-4656-94D6-A1DF2DCFC38E}" dt="2024-03-14T13:20:08.135" v="148" actId="21"/>
          <ac:picMkLst>
            <pc:docMk/>
            <pc:sldMk cId="2311320322" sldId="3838"/>
            <ac:picMk id="4" creationId="{6BDF41B9-91B5-086A-B73E-4580AE588FA6}"/>
          </ac:picMkLst>
        </pc:picChg>
        <pc:picChg chg="add del mod">
          <ac:chgData name="Stefano Ascani" userId="81b8f94f-1743-44e2-8962-5e4d0999f2d8" providerId="ADAL" clId="{8F71491A-81FD-4656-94D6-A1DF2DCFC38E}" dt="2024-03-14T14:37:36.951" v="715" actId="21"/>
          <ac:picMkLst>
            <pc:docMk/>
            <pc:sldMk cId="2311320322" sldId="3838"/>
            <ac:picMk id="6" creationId="{7FC7A550-72B9-84E1-07AF-53D9BAF42D28}"/>
          </ac:picMkLst>
        </pc:picChg>
        <pc:picChg chg="add mod">
          <ac:chgData name="Stefano Ascani" userId="81b8f94f-1743-44e2-8962-5e4d0999f2d8" providerId="ADAL" clId="{8F71491A-81FD-4656-94D6-A1DF2DCFC38E}" dt="2024-03-14T14:37:39.794" v="718" actId="1038"/>
          <ac:picMkLst>
            <pc:docMk/>
            <pc:sldMk cId="2311320322" sldId="3838"/>
            <ac:picMk id="7" creationId="{7FC7A550-72B9-84E1-07AF-53D9BAF42D28}"/>
          </ac:picMkLst>
        </pc:picChg>
        <pc:picChg chg="add del mod">
          <ac:chgData name="Stefano Ascani" userId="81b8f94f-1743-44e2-8962-5e4d0999f2d8" providerId="ADAL" clId="{8F71491A-81FD-4656-94D6-A1DF2DCFC38E}" dt="2024-03-14T14:33:12.039" v="601" actId="478"/>
          <ac:picMkLst>
            <pc:docMk/>
            <pc:sldMk cId="2311320322" sldId="3838"/>
            <ac:picMk id="9" creationId="{6BDF41B9-91B5-086A-B73E-4580AE588FA6}"/>
          </ac:picMkLst>
        </pc:picChg>
        <pc:picChg chg="del">
          <ac:chgData name="Stefano Ascani" userId="81b8f94f-1743-44e2-8962-5e4d0999f2d8" providerId="ADAL" clId="{8F71491A-81FD-4656-94D6-A1DF2DCFC38E}" dt="2024-03-14T11:36:00.645" v="7" actId="478"/>
          <ac:picMkLst>
            <pc:docMk/>
            <pc:sldMk cId="2311320322" sldId="3838"/>
            <ac:picMk id="10" creationId="{2E88E283-3EE4-0BDB-B485-7858EB3A2469}"/>
          </ac:picMkLst>
        </pc:picChg>
        <pc:picChg chg="add mod">
          <ac:chgData name="Stefano Ascani" userId="81b8f94f-1743-44e2-8962-5e4d0999f2d8" providerId="ADAL" clId="{8F71491A-81FD-4656-94D6-A1DF2DCFC38E}" dt="2024-03-14T13:37:13.143" v="286" actId="1076"/>
          <ac:picMkLst>
            <pc:docMk/>
            <pc:sldMk cId="2311320322" sldId="3838"/>
            <ac:picMk id="12" creationId="{57563501-6395-0B9E-A2CB-1B336B810458}"/>
          </ac:picMkLst>
        </pc:picChg>
        <pc:picChg chg="del">
          <ac:chgData name="Stefano Ascani" userId="81b8f94f-1743-44e2-8962-5e4d0999f2d8" providerId="ADAL" clId="{8F71491A-81FD-4656-94D6-A1DF2DCFC38E}" dt="2024-03-14T11:36:00.645" v="7" actId="478"/>
          <ac:picMkLst>
            <pc:docMk/>
            <pc:sldMk cId="2311320322" sldId="3838"/>
            <ac:picMk id="27" creationId="{BF9A389C-CB16-8FE1-0F61-E070AA11A336}"/>
          </ac:picMkLst>
        </pc:picChg>
        <pc:picChg chg="del">
          <ac:chgData name="Stefano Ascani" userId="81b8f94f-1743-44e2-8962-5e4d0999f2d8" providerId="ADAL" clId="{8F71491A-81FD-4656-94D6-A1DF2DCFC38E}" dt="2024-03-14T11:36:00.645" v="7" actId="478"/>
          <ac:picMkLst>
            <pc:docMk/>
            <pc:sldMk cId="2311320322" sldId="3838"/>
            <ac:picMk id="30" creationId="{ED498070-3810-5197-37C1-CD67C2E6029B}"/>
          </ac:picMkLst>
        </pc:picChg>
        <pc:picChg chg="del">
          <ac:chgData name="Stefano Ascani" userId="81b8f94f-1743-44e2-8962-5e4d0999f2d8" providerId="ADAL" clId="{8F71491A-81FD-4656-94D6-A1DF2DCFC38E}" dt="2024-03-14T11:36:00.645" v="7" actId="478"/>
          <ac:picMkLst>
            <pc:docMk/>
            <pc:sldMk cId="2311320322" sldId="3838"/>
            <ac:picMk id="33" creationId="{72BD0C85-1BCA-CA10-AF29-84F47A7C4205}"/>
          </ac:picMkLst>
        </pc:picChg>
        <pc:cxnChg chg="add del mod ord">
          <ac:chgData name="Stefano Ascani" userId="81b8f94f-1743-44e2-8962-5e4d0999f2d8" providerId="ADAL" clId="{8F71491A-81FD-4656-94D6-A1DF2DCFC38E}" dt="2024-03-14T13:20:09.005" v="149" actId="478"/>
          <ac:cxnSpMkLst>
            <pc:docMk/>
            <pc:sldMk cId="2311320322" sldId="3838"/>
            <ac:cxnSpMk id="7" creationId="{FC9D9D0A-EE08-B971-5A52-BAE01FC31ED4}"/>
          </ac:cxnSpMkLst>
        </pc:cxnChg>
        <pc:cxnChg chg="del">
          <ac:chgData name="Stefano Ascani" userId="81b8f94f-1743-44e2-8962-5e4d0999f2d8" providerId="ADAL" clId="{8F71491A-81FD-4656-94D6-A1DF2DCFC38E}" dt="2024-03-14T11:36:00.645" v="7" actId="478"/>
          <ac:cxnSpMkLst>
            <pc:docMk/>
            <pc:sldMk cId="2311320322" sldId="3838"/>
            <ac:cxnSpMk id="34" creationId="{106AB862-4A0C-B5DD-A535-F749CE2607A9}"/>
          </ac:cxnSpMkLst>
        </pc:cxnChg>
      </pc:sldChg>
      <pc:sldChg chg="del">
        <pc:chgData name="Stefano Ascani" userId="81b8f94f-1743-44e2-8962-5e4d0999f2d8" providerId="ADAL" clId="{8F71491A-81FD-4656-94D6-A1DF2DCFC38E}" dt="2024-03-14T10:58:01.878" v="0" actId="47"/>
        <pc:sldMkLst>
          <pc:docMk/>
          <pc:sldMk cId="2037736032" sldId="3839"/>
        </pc:sldMkLst>
      </pc:sldChg>
      <pc:sldChg chg="modSp mod">
        <pc:chgData name="Stefano Ascani" userId="81b8f94f-1743-44e2-8962-5e4d0999f2d8" providerId="ADAL" clId="{8F71491A-81FD-4656-94D6-A1DF2DCFC38E}" dt="2024-03-14T14:01:27.497" v="599" actId="6549"/>
        <pc:sldMkLst>
          <pc:docMk/>
          <pc:sldMk cId="3552154031" sldId="3841"/>
        </pc:sldMkLst>
        <pc:spChg chg="mod">
          <ac:chgData name="Stefano Ascani" userId="81b8f94f-1743-44e2-8962-5e4d0999f2d8" providerId="ADAL" clId="{8F71491A-81FD-4656-94D6-A1DF2DCFC38E}" dt="2024-03-14T14:01:27.497" v="599" actId="6549"/>
          <ac:spMkLst>
            <pc:docMk/>
            <pc:sldMk cId="3552154031" sldId="3841"/>
            <ac:spMk id="2" creationId="{02B12D8B-1E82-473F-9D37-AEACF1A3017E}"/>
          </ac:spMkLst>
        </pc:spChg>
      </pc:sldChg>
      <pc:sldChg chg="addSp delSp modSp add mod">
        <pc:chgData name="Stefano Ascani" userId="81b8f94f-1743-44e2-8962-5e4d0999f2d8" providerId="ADAL" clId="{8F71491A-81FD-4656-94D6-A1DF2DCFC38E}" dt="2024-03-14T14:39:23.249" v="742"/>
        <pc:sldMkLst>
          <pc:docMk/>
          <pc:sldMk cId="1045972425" sldId="3849"/>
        </pc:sldMkLst>
        <pc:spChg chg="add mod">
          <ac:chgData name="Stefano Ascani" userId="81b8f94f-1743-44e2-8962-5e4d0999f2d8" providerId="ADAL" clId="{8F71491A-81FD-4656-94D6-A1DF2DCFC38E}" dt="2024-03-14T14:35:42.290" v="683"/>
          <ac:spMkLst>
            <pc:docMk/>
            <pc:sldMk cId="1045972425" sldId="3849"/>
            <ac:spMk id="9" creationId="{C9541B74-7411-8ECE-CAA5-FEFCFF87253A}"/>
          </ac:spMkLst>
        </pc:spChg>
        <pc:spChg chg="mod">
          <ac:chgData name="Stefano Ascani" userId="81b8f94f-1743-44e2-8962-5e4d0999f2d8" providerId="ADAL" clId="{8F71491A-81FD-4656-94D6-A1DF2DCFC38E}" dt="2024-03-14T13:47:04.520" v="345" actId="20577"/>
          <ac:spMkLst>
            <pc:docMk/>
            <pc:sldMk cId="1045972425" sldId="3849"/>
            <ac:spMk id="28" creationId="{D3F6435B-39A2-ED0B-9163-79E09122B416}"/>
          </ac:spMkLst>
        </pc:spChg>
        <pc:spChg chg="mod">
          <ac:chgData name="Stefano Ascani" userId="81b8f94f-1743-44e2-8962-5e4d0999f2d8" providerId="ADAL" clId="{8F71491A-81FD-4656-94D6-A1DF2DCFC38E}" dt="2024-03-14T13:47:45.774" v="347" actId="20577"/>
          <ac:spMkLst>
            <pc:docMk/>
            <pc:sldMk cId="1045972425" sldId="3849"/>
            <ac:spMk id="37" creationId="{CC7D2B91-8827-F0F5-1148-132CE550E4F1}"/>
          </ac:spMkLst>
        </pc:spChg>
        <pc:spChg chg="mod">
          <ac:chgData name="Stefano Ascani" userId="81b8f94f-1743-44e2-8962-5e4d0999f2d8" providerId="ADAL" clId="{8F71491A-81FD-4656-94D6-A1DF2DCFC38E}" dt="2024-03-14T13:46:59.305" v="336" actId="20577"/>
          <ac:spMkLst>
            <pc:docMk/>
            <pc:sldMk cId="1045972425" sldId="3849"/>
            <ac:spMk id="75" creationId="{24715B2C-E1C7-4BA4-AA09-1BE79AB50F1D}"/>
          </ac:spMkLst>
        </pc:spChg>
        <pc:graphicFrameChg chg="add mod">
          <ac:chgData name="Stefano Ascani" userId="81b8f94f-1743-44e2-8962-5e4d0999f2d8" providerId="ADAL" clId="{8F71491A-81FD-4656-94D6-A1DF2DCFC38E}" dt="2024-03-14T14:35:42.290" v="683"/>
          <ac:graphicFrameMkLst>
            <pc:docMk/>
            <pc:sldMk cId="1045972425" sldId="3849"/>
            <ac:graphicFrameMk id="3" creationId="{5EBDB59B-B39B-54C6-C42A-2FDD1C13C5CD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4:35:56.079" v="689" actId="20577"/>
          <ac:graphicFrameMkLst>
            <pc:docMk/>
            <pc:sldMk cId="1045972425" sldId="3849"/>
            <ac:graphicFrameMk id="4" creationId="{676F8423-4A44-2DAD-0AD2-6CE0A91BC9C9}"/>
          </ac:graphicFrameMkLst>
        </pc:graphicFrameChg>
        <pc:graphicFrameChg chg="del">
          <ac:chgData name="Stefano Ascani" userId="81b8f94f-1743-44e2-8962-5e4d0999f2d8" providerId="ADAL" clId="{8F71491A-81FD-4656-94D6-A1DF2DCFC38E}" dt="2024-03-14T14:35:41.454" v="682" actId="478"/>
          <ac:graphicFrameMkLst>
            <pc:docMk/>
            <pc:sldMk cId="1045972425" sldId="3849"/>
            <ac:graphicFrameMk id="5" creationId="{40633841-ED08-BB07-ECF8-1D830ADE11F6}"/>
          </ac:graphicFrameMkLst>
        </pc:graphicFrameChg>
        <pc:graphicFrameChg chg="add mod">
          <ac:chgData name="Stefano Ascani" userId="81b8f94f-1743-44e2-8962-5e4d0999f2d8" providerId="ADAL" clId="{8F71491A-81FD-4656-94D6-A1DF2DCFC38E}" dt="2024-03-14T14:35:42.290" v="683"/>
          <ac:graphicFrameMkLst>
            <pc:docMk/>
            <pc:sldMk cId="1045972425" sldId="3849"/>
            <ac:graphicFrameMk id="6" creationId="{6266406F-1083-B6F4-511E-5E65416DC6F3}"/>
          </ac:graphicFrameMkLst>
        </pc:graphicFrameChg>
        <pc:graphicFrameChg chg="del modGraphic">
          <ac:chgData name="Stefano Ascani" userId="81b8f94f-1743-44e2-8962-5e4d0999f2d8" providerId="ADAL" clId="{8F71491A-81FD-4656-94D6-A1DF2DCFC38E}" dt="2024-03-14T14:35:41.454" v="682" actId="478"/>
          <ac:graphicFrameMkLst>
            <pc:docMk/>
            <pc:sldMk cId="1045972425" sldId="3849"/>
            <ac:graphicFrameMk id="23" creationId="{4DD1EF31-5CA2-CBE6-FFBC-E48B31B6540C}"/>
          </ac:graphicFrameMkLst>
        </pc:graphicFrameChg>
        <pc:graphicFrameChg chg="del">
          <ac:chgData name="Stefano Ascani" userId="81b8f94f-1743-44e2-8962-5e4d0999f2d8" providerId="ADAL" clId="{8F71491A-81FD-4656-94D6-A1DF2DCFC38E}" dt="2024-03-14T14:35:41.454" v="682" actId="478"/>
          <ac:graphicFrameMkLst>
            <pc:docMk/>
            <pc:sldMk cId="1045972425" sldId="3849"/>
            <ac:graphicFrameMk id="26" creationId="{4D6FFDAC-D183-A3BD-65B9-9ADF99F11E9F}"/>
          </ac:graphicFrameMkLst>
        </pc:graphicFrameChg>
        <pc:picChg chg="add del mod">
          <ac:chgData name="Stefano Ascani" userId="81b8f94f-1743-44e2-8962-5e4d0999f2d8" providerId="ADAL" clId="{8F71491A-81FD-4656-94D6-A1DF2DCFC38E}" dt="2024-03-14T13:49:32.818" v="353" actId="21"/>
          <ac:picMkLst>
            <pc:docMk/>
            <pc:sldMk cId="1045972425" sldId="3849"/>
            <ac:picMk id="3" creationId="{98848ECE-9B24-CD4D-34E2-CDCB262ECDB3}"/>
          </ac:picMkLst>
        </pc:picChg>
        <pc:picChg chg="add del mod ord">
          <ac:chgData name="Stefano Ascani" userId="81b8f94f-1743-44e2-8962-5e4d0999f2d8" providerId="ADAL" clId="{8F71491A-81FD-4656-94D6-A1DF2DCFC38E}" dt="2024-03-14T13:51:40.080" v="372" actId="478"/>
          <ac:picMkLst>
            <pc:docMk/>
            <pc:sldMk cId="1045972425" sldId="3849"/>
            <ac:picMk id="4" creationId="{98848ECE-9B24-CD4D-34E2-CDCB262ECDB3}"/>
          </ac:picMkLst>
        </pc:picChg>
        <pc:picChg chg="add del mod">
          <ac:chgData name="Stefano Ascani" userId="81b8f94f-1743-44e2-8962-5e4d0999f2d8" providerId="ADAL" clId="{8F71491A-81FD-4656-94D6-A1DF2DCFC38E}" dt="2024-03-14T13:51:39.079" v="371" actId="21"/>
          <ac:picMkLst>
            <pc:docMk/>
            <pc:sldMk cId="1045972425" sldId="3849"/>
            <ac:picMk id="6" creationId="{B04D0F35-4C3D-5DFA-A93D-35DD5420C4D6}"/>
          </ac:picMkLst>
        </pc:picChg>
        <pc:picChg chg="add del mod ord">
          <ac:chgData name="Stefano Ascani" userId="81b8f94f-1743-44e2-8962-5e4d0999f2d8" providerId="ADAL" clId="{8F71491A-81FD-4656-94D6-A1DF2DCFC38E}" dt="2024-03-14T14:35:41.454" v="682" actId="478"/>
          <ac:picMkLst>
            <pc:docMk/>
            <pc:sldMk cId="1045972425" sldId="3849"/>
            <ac:picMk id="7" creationId="{B04D0F35-4C3D-5DFA-A93D-35DD5420C4D6}"/>
          </ac:picMkLst>
        </pc:picChg>
        <pc:picChg chg="add del mod">
          <ac:chgData name="Stefano Ascani" userId="81b8f94f-1743-44e2-8962-5e4d0999f2d8" providerId="ADAL" clId="{8F71491A-81FD-4656-94D6-A1DF2DCFC38E}" dt="2024-03-14T14:38:00.971" v="723" actId="478"/>
          <ac:picMkLst>
            <pc:docMk/>
            <pc:sldMk cId="1045972425" sldId="3849"/>
            <ac:picMk id="8" creationId="{0225C738-43B1-289A-1A4F-EC4867F79BDE}"/>
          </ac:picMkLst>
        </pc:picChg>
        <pc:picChg chg="del mod">
          <ac:chgData name="Stefano Ascani" userId="81b8f94f-1743-44e2-8962-5e4d0999f2d8" providerId="ADAL" clId="{8F71491A-81FD-4656-94D6-A1DF2DCFC38E}" dt="2024-03-14T13:49:33.759" v="354" actId="478"/>
          <ac:picMkLst>
            <pc:docMk/>
            <pc:sldMk cId="1045972425" sldId="3849"/>
            <ac:picMk id="9" creationId="{6BDF41B9-91B5-086A-B73E-4580AE588FA6}"/>
          </ac:picMkLst>
        </pc:picChg>
        <pc:picChg chg="add del mod">
          <ac:chgData name="Stefano Ascani" userId="81b8f94f-1743-44e2-8962-5e4d0999f2d8" providerId="ADAL" clId="{8F71491A-81FD-4656-94D6-A1DF2DCFC38E}" dt="2024-03-14T14:38:00.049" v="722" actId="21"/>
          <ac:picMkLst>
            <pc:docMk/>
            <pc:sldMk cId="1045972425" sldId="3849"/>
            <ac:picMk id="10" creationId="{BEC39582-7332-003B-399F-C3356EFDEF14}"/>
          </ac:picMkLst>
        </pc:picChg>
        <pc:picChg chg="add del mod">
          <ac:chgData name="Stefano Ascani" userId="81b8f94f-1743-44e2-8962-5e4d0999f2d8" providerId="ADAL" clId="{8F71491A-81FD-4656-94D6-A1DF2DCFC38E}" dt="2024-03-14T14:38:21.466" v="729" actId="478"/>
          <ac:picMkLst>
            <pc:docMk/>
            <pc:sldMk cId="1045972425" sldId="3849"/>
            <ac:picMk id="16" creationId="{BEC39582-7332-003B-399F-C3356EFDEF14}"/>
          </ac:picMkLst>
        </pc:picChg>
        <pc:picChg chg="add del mod">
          <ac:chgData name="Stefano Ascani" userId="81b8f94f-1743-44e2-8962-5e4d0999f2d8" providerId="ADAL" clId="{8F71491A-81FD-4656-94D6-A1DF2DCFC38E}" dt="2024-03-14T14:38:20.387" v="728" actId="21"/>
          <ac:picMkLst>
            <pc:docMk/>
            <pc:sldMk cId="1045972425" sldId="3849"/>
            <ac:picMk id="18" creationId="{ABC5396A-A751-136E-C7CB-2F7557BC355A}"/>
          </ac:picMkLst>
        </pc:picChg>
        <pc:picChg chg="add del mod">
          <ac:chgData name="Stefano Ascani" userId="81b8f94f-1743-44e2-8962-5e4d0999f2d8" providerId="ADAL" clId="{8F71491A-81FD-4656-94D6-A1DF2DCFC38E}" dt="2024-03-14T14:39:22.858" v="741" actId="478"/>
          <ac:picMkLst>
            <pc:docMk/>
            <pc:sldMk cId="1045972425" sldId="3849"/>
            <ac:picMk id="19" creationId="{ABC5396A-A751-136E-C7CB-2F7557BC355A}"/>
          </ac:picMkLst>
        </pc:picChg>
        <pc:picChg chg="add del mod">
          <ac:chgData name="Stefano Ascani" userId="81b8f94f-1743-44e2-8962-5e4d0999f2d8" providerId="ADAL" clId="{8F71491A-81FD-4656-94D6-A1DF2DCFC38E}" dt="2024-03-14T14:39:21.909" v="740" actId="21"/>
          <ac:picMkLst>
            <pc:docMk/>
            <pc:sldMk cId="1045972425" sldId="3849"/>
            <ac:picMk id="21" creationId="{7565708B-472F-598D-6551-7E41D1CFF393}"/>
          </ac:picMkLst>
        </pc:picChg>
        <pc:picChg chg="add mod">
          <ac:chgData name="Stefano Ascani" userId="81b8f94f-1743-44e2-8962-5e4d0999f2d8" providerId="ADAL" clId="{8F71491A-81FD-4656-94D6-A1DF2DCFC38E}" dt="2024-03-14T14:39:23.249" v="742"/>
          <ac:picMkLst>
            <pc:docMk/>
            <pc:sldMk cId="1045972425" sldId="3849"/>
            <ac:picMk id="22" creationId="{7565708B-472F-598D-6551-7E41D1CFF393}"/>
          </ac:picMkLst>
        </pc:picChg>
      </pc:sldChg>
      <pc:sldChg chg="delSp add del mod">
        <pc:chgData name="Stefano Ascani" userId="81b8f94f-1743-44e2-8962-5e4d0999f2d8" providerId="ADAL" clId="{8F71491A-81FD-4656-94D6-A1DF2DCFC38E}" dt="2024-03-14T13:46:49.460" v="324" actId="47"/>
        <pc:sldMkLst>
          <pc:docMk/>
          <pc:sldMk cId="2312726111" sldId="3849"/>
        </pc:sldMkLst>
        <pc:spChg chg="del">
          <ac:chgData name="Stefano Ascani" userId="81b8f94f-1743-44e2-8962-5e4d0999f2d8" providerId="ADAL" clId="{8F71491A-81FD-4656-94D6-A1DF2DCFC38E}" dt="2024-03-14T11:35:54.365" v="6" actId="478"/>
          <ac:spMkLst>
            <pc:docMk/>
            <pc:sldMk cId="2312726111" sldId="3849"/>
            <ac:spMk id="19" creationId="{8255621D-B8B5-D2A5-2963-17FB9F301FCA}"/>
          </ac:spMkLst>
        </pc:spChg>
        <pc:spChg chg="del">
          <ac:chgData name="Stefano Ascani" userId="81b8f94f-1743-44e2-8962-5e4d0999f2d8" providerId="ADAL" clId="{8F71491A-81FD-4656-94D6-A1DF2DCFC38E}" dt="2024-03-14T11:35:54.365" v="6" actId="478"/>
          <ac:spMkLst>
            <pc:docMk/>
            <pc:sldMk cId="2312726111" sldId="3849"/>
            <ac:spMk id="22" creationId="{0F3E7CE7-5686-CD1F-085B-61029B76343F}"/>
          </ac:spMkLst>
        </pc:spChg>
        <pc:spChg chg="del">
          <ac:chgData name="Stefano Ascani" userId="81b8f94f-1743-44e2-8962-5e4d0999f2d8" providerId="ADAL" clId="{8F71491A-81FD-4656-94D6-A1DF2DCFC38E}" dt="2024-03-14T11:35:54.365" v="6" actId="478"/>
          <ac:spMkLst>
            <pc:docMk/>
            <pc:sldMk cId="2312726111" sldId="3849"/>
            <ac:spMk id="25" creationId="{C129EE30-13DF-7D1C-2B65-4591612D4225}"/>
          </ac:spMkLst>
        </pc:spChg>
        <pc:spChg chg="del">
          <ac:chgData name="Stefano Ascani" userId="81b8f94f-1743-44e2-8962-5e4d0999f2d8" providerId="ADAL" clId="{8F71491A-81FD-4656-94D6-A1DF2DCFC38E}" dt="2024-03-14T11:35:54.365" v="6" actId="478"/>
          <ac:spMkLst>
            <pc:docMk/>
            <pc:sldMk cId="2312726111" sldId="3849"/>
            <ac:spMk id="39" creationId="{DF1AB2E9-E8AA-6474-94F6-4D593FB5C09B}"/>
          </ac:spMkLst>
        </pc:spChg>
        <pc:graphicFrameChg chg="del">
          <ac:chgData name="Stefano Ascani" userId="81b8f94f-1743-44e2-8962-5e4d0999f2d8" providerId="ADAL" clId="{8F71491A-81FD-4656-94D6-A1DF2DCFC38E}" dt="2024-03-14T11:35:54.365" v="6" actId="478"/>
          <ac:graphicFrameMkLst>
            <pc:docMk/>
            <pc:sldMk cId="2312726111" sldId="3849"/>
            <ac:graphicFrameMk id="16" creationId="{9A61C9A1-8CB0-FAAE-26FA-657F2322757D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54.365" v="6" actId="478"/>
          <ac:graphicFrameMkLst>
            <pc:docMk/>
            <pc:sldMk cId="2312726111" sldId="3849"/>
            <ac:graphicFrameMk id="18" creationId="{3E32B00A-3332-F05D-7E8C-9EAD5FF61B6C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54.365" v="6" actId="478"/>
          <ac:graphicFrameMkLst>
            <pc:docMk/>
            <pc:sldMk cId="2312726111" sldId="3849"/>
            <ac:graphicFrameMk id="21" creationId="{7F6AC1BD-2732-1A98-81E9-535B4D254A58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54.365" v="6" actId="478"/>
          <ac:graphicFrameMkLst>
            <pc:docMk/>
            <pc:sldMk cId="2312726111" sldId="3849"/>
            <ac:graphicFrameMk id="24" creationId="{73274F24-E202-7BF9-E1C5-8C139C3BCCBE}"/>
          </ac:graphicFrameMkLst>
        </pc:graphicFrameChg>
        <pc:picChg chg="del">
          <ac:chgData name="Stefano Ascani" userId="81b8f94f-1743-44e2-8962-5e4d0999f2d8" providerId="ADAL" clId="{8F71491A-81FD-4656-94D6-A1DF2DCFC38E}" dt="2024-03-14T11:35:54.365" v="6" actId="478"/>
          <ac:picMkLst>
            <pc:docMk/>
            <pc:sldMk cId="2312726111" sldId="3849"/>
            <ac:picMk id="10" creationId="{2E88E283-3EE4-0BDB-B485-7858EB3A2469}"/>
          </ac:picMkLst>
        </pc:picChg>
        <pc:picChg chg="del">
          <ac:chgData name="Stefano Ascani" userId="81b8f94f-1743-44e2-8962-5e4d0999f2d8" providerId="ADAL" clId="{8F71491A-81FD-4656-94D6-A1DF2DCFC38E}" dt="2024-03-14T11:35:54.365" v="6" actId="478"/>
          <ac:picMkLst>
            <pc:docMk/>
            <pc:sldMk cId="2312726111" sldId="3849"/>
            <ac:picMk id="27" creationId="{BF9A389C-CB16-8FE1-0F61-E070AA11A336}"/>
          </ac:picMkLst>
        </pc:picChg>
        <pc:picChg chg="del">
          <ac:chgData name="Stefano Ascani" userId="81b8f94f-1743-44e2-8962-5e4d0999f2d8" providerId="ADAL" clId="{8F71491A-81FD-4656-94D6-A1DF2DCFC38E}" dt="2024-03-14T11:35:54.365" v="6" actId="478"/>
          <ac:picMkLst>
            <pc:docMk/>
            <pc:sldMk cId="2312726111" sldId="3849"/>
            <ac:picMk id="30" creationId="{ED498070-3810-5197-37C1-CD67C2E6029B}"/>
          </ac:picMkLst>
        </pc:picChg>
        <pc:picChg chg="del">
          <ac:chgData name="Stefano Ascani" userId="81b8f94f-1743-44e2-8962-5e4d0999f2d8" providerId="ADAL" clId="{8F71491A-81FD-4656-94D6-A1DF2DCFC38E}" dt="2024-03-14T11:35:54.365" v="6" actId="478"/>
          <ac:picMkLst>
            <pc:docMk/>
            <pc:sldMk cId="2312726111" sldId="3849"/>
            <ac:picMk id="33" creationId="{72BD0C85-1BCA-CA10-AF29-84F47A7C4205}"/>
          </ac:picMkLst>
        </pc:picChg>
        <pc:cxnChg chg="del">
          <ac:chgData name="Stefano Ascani" userId="81b8f94f-1743-44e2-8962-5e4d0999f2d8" providerId="ADAL" clId="{8F71491A-81FD-4656-94D6-A1DF2DCFC38E}" dt="2024-03-14T11:35:54.365" v="6" actId="478"/>
          <ac:cxnSpMkLst>
            <pc:docMk/>
            <pc:sldMk cId="2312726111" sldId="3849"/>
            <ac:cxnSpMk id="34" creationId="{106AB862-4A0C-B5DD-A535-F749CE2607A9}"/>
          </ac:cxnSpMkLst>
        </pc:cxnChg>
      </pc:sldChg>
      <pc:sldChg chg="delSp add del mod">
        <pc:chgData name="Stefano Ascani" userId="81b8f94f-1743-44e2-8962-5e4d0999f2d8" providerId="ADAL" clId="{8F71491A-81FD-4656-94D6-A1DF2DCFC38E}" dt="2024-03-14T13:46:49.460" v="324" actId="47"/>
        <pc:sldMkLst>
          <pc:docMk/>
          <pc:sldMk cId="2123447951" sldId="3850"/>
        </pc:sldMkLst>
        <pc:spChg chg="del">
          <ac:chgData name="Stefano Ascani" userId="81b8f94f-1743-44e2-8962-5e4d0999f2d8" providerId="ADAL" clId="{8F71491A-81FD-4656-94D6-A1DF2DCFC38E}" dt="2024-03-14T11:35:47.374" v="5" actId="478"/>
          <ac:spMkLst>
            <pc:docMk/>
            <pc:sldMk cId="2123447951" sldId="3850"/>
            <ac:spMk id="19" creationId="{8255621D-B8B5-D2A5-2963-17FB9F301FCA}"/>
          </ac:spMkLst>
        </pc:spChg>
        <pc:spChg chg="del">
          <ac:chgData name="Stefano Ascani" userId="81b8f94f-1743-44e2-8962-5e4d0999f2d8" providerId="ADAL" clId="{8F71491A-81FD-4656-94D6-A1DF2DCFC38E}" dt="2024-03-14T11:35:47.374" v="5" actId="478"/>
          <ac:spMkLst>
            <pc:docMk/>
            <pc:sldMk cId="2123447951" sldId="3850"/>
            <ac:spMk id="22" creationId="{0F3E7CE7-5686-CD1F-085B-61029B76343F}"/>
          </ac:spMkLst>
        </pc:spChg>
        <pc:spChg chg="del">
          <ac:chgData name="Stefano Ascani" userId="81b8f94f-1743-44e2-8962-5e4d0999f2d8" providerId="ADAL" clId="{8F71491A-81FD-4656-94D6-A1DF2DCFC38E}" dt="2024-03-14T11:35:47.374" v="5" actId="478"/>
          <ac:spMkLst>
            <pc:docMk/>
            <pc:sldMk cId="2123447951" sldId="3850"/>
            <ac:spMk id="25" creationId="{C129EE30-13DF-7D1C-2B65-4591612D4225}"/>
          </ac:spMkLst>
        </pc:spChg>
        <pc:spChg chg="del">
          <ac:chgData name="Stefano Ascani" userId="81b8f94f-1743-44e2-8962-5e4d0999f2d8" providerId="ADAL" clId="{8F71491A-81FD-4656-94D6-A1DF2DCFC38E}" dt="2024-03-14T11:35:47.374" v="5" actId="478"/>
          <ac:spMkLst>
            <pc:docMk/>
            <pc:sldMk cId="2123447951" sldId="3850"/>
            <ac:spMk id="39" creationId="{DF1AB2E9-E8AA-6474-94F6-4D593FB5C09B}"/>
          </ac:spMkLst>
        </pc:spChg>
        <pc:graphicFrameChg chg="del">
          <ac:chgData name="Stefano Ascani" userId="81b8f94f-1743-44e2-8962-5e4d0999f2d8" providerId="ADAL" clId="{8F71491A-81FD-4656-94D6-A1DF2DCFC38E}" dt="2024-03-14T11:35:47.374" v="5" actId="478"/>
          <ac:graphicFrameMkLst>
            <pc:docMk/>
            <pc:sldMk cId="2123447951" sldId="3850"/>
            <ac:graphicFrameMk id="16" creationId="{9A61C9A1-8CB0-FAAE-26FA-657F2322757D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47.374" v="5" actId="478"/>
          <ac:graphicFrameMkLst>
            <pc:docMk/>
            <pc:sldMk cId="2123447951" sldId="3850"/>
            <ac:graphicFrameMk id="18" creationId="{3E32B00A-3332-F05D-7E8C-9EAD5FF61B6C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47.374" v="5" actId="478"/>
          <ac:graphicFrameMkLst>
            <pc:docMk/>
            <pc:sldMk cId="2123447951" sldId="3850"/>
            <ac:graphicFrameMk id="21" creationId="{7F6AC1BD-2732-1A98-81E9-535B4D254A58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47.374" v="5" actId="478"/>
          <ac:graphicFrameMkLst>
            <pc:docMk/>
            <pc:sldMk cId="2123447951" sldId="3850"/>
            <ac:graphicFrameMk id="24" creationId="{73274F24-E202-7BF9-E1C5-8C139C3BCCBE}"/>
          </ac:graphicFrameMkLst>
        </pc:graphicFrameChg>
        <pc:picChg chg="del">
          <ac:chgData name="Stefano Ascani" userId="81b8f94f-1743-44e2-8962-5e4d0999f2d8" providerId="ADAL" clId="{8F71491A-81FD-4656-94D6-A1DF2DCFC38E}" dt="2024-03-14T11:35:47.374" v="5" actId="478"/>
          <ac:picMkLst>
            <pc:docMk/>
            <pc:sldMk cId="2123447951" sldId="3850"/>
            <ac:picMk id="10" creationId="{2E88E283-3EE4-0BDB-B485-7858EB3A2469}"/>
          </ac:picMkLst>
        </pc:picChg>
        <pc:picChg chg="del">
          <ac:chgData name="Stefano Ascani" userId="81b8f94f-1743-44e2-8962-5e4d0999f2d8" providerId="ADAL" clId="{8F71491A-81FD-4656-94D6-A1DF2DCFC38E}" dt="2024-03-14T11:35:47.374" v="5" actId="478"/>
          <ac:picMkLst>
            <pc:docMk/>
            <pc:sldMk cId="2123447951" sldId="3850"/>
            <ac:picMk id="27" creationId="{BF9A389C-CB16-8FE1-0F61-E070AA11A336}"/>
          </ac:picMkLst>
        </pc:picChg>
        <pc:picChg chg="del">
          <ac:chgData name="Stefano Ascani" userId="81b8f94f-1743-44e2-8962-5e4d0999f2d8" providerId="ADAL" clId="{8F71491A-81FD-4656-94D6-A1DF2DCFC38E}" dt="2024-03-14T11:35:47.374" v="5" actId="478"/>
          <ac:picMkLst>
            <pc:docMk/>
            <pc:sldMk cId="2123447951" sldId="3850"/>
            <ac:picMk id="30" creationId="{ED498070-3810-5197-37C1-CD67C2E6029B}"/>
          </ac:picMkLst>
        </pc:picChg>
        <pc:picChg chg="del">
          <ac:chgData name="Stefano Ascani" userId="81b8f94f-1743-44e2-8962-5e4d0999f2d8" providerId="ADAL" clId="{8F71491A-81FD-4656-94D6-A1DF2DCFC38E}" dt="2024-03-14T11:35:47.374" v="5" actId="478"/>
          <ac:picMkLst>
            <pc:docMk/>
            <pc:sldMk cId="2123447951" sldId="3850"/>
            <ac:picMk id="33" creationId="{72BD0C85-1BCA-CA10-AF29-84F47A7C4205}"/>
          </ac:picMkLst>
        </pc:picChg>
        <pc:cxnChg chg="del">
          <ac:chgData name="Stefano Ascani" userId="81b8f94f-1743-44e2-8962-5e4d0999f2d8" providerId="ADAL" clId="{8F71491A-81FD-4656-94D6-A1DF2DCFC38E}" dt="2024-03-14T11:35:47.374" v="5" actId="478"/>
          <ac:cxnSpMkLst>
            <pc:docMk/>
            <pc:sldMk cId="2123447951" sldId="3850"/>
            <ac:cxnSpMk id="34" creationId="{106AB862-4A0C-B5DD-A535-F749CE2607A9}"/>
          </ac:cxnSpMkLst>
        </pc:cxnChg>
      </pc:sldChg>
      <pc:sldChg chg="addSp delSp modSp add mod">
        <pc:chgData name="Stefano Ascani" userId="81b8f94f-1743-44e2-8962-5e4d0999f2d8" providerId="ADAL" clId="{8F71491A-81FD-4656-94D6-A1DF2DCFC38E}" dt="2024-03-14T14:38:57.191" v="736"/>
        <pc:sldMkLst>
          <pc:docMk/>
          <pc:sldMk cId="2747872584" sldId="3850"/>
        </pc:sldMkLst>
        <pc:spChg chg="mod">
          <ac:chgData name="Stefano Ascani" userId="81b8f94f-1743-44e2-8962-5e4d0999f2d8" providerId="ADAL" clId="{8F71491A-81FD-4656-94D6-A1DF2DCFC38E}" dt="2024-03-14T14:36:01.513" v="691" actId="1076"/>
          <ac:spMkLst>
            <pc:docMk/>
            <pc:sldMk cId="2747872584" sldId="3850"/>
            <ac:spMk id="2" creationId="{B0F3B9EB-5936-360D-4FC8-CE72FA2A0F3F}"/>
          </ac:spMkLst>
        </pc:spChg>
        <pc:spChg chg="add mod">
          <ac:chgData name="Stefano Ascani" userId="81b8f94f-1743-44e2-8962-5e4d0999f2d8" providerId="ADAL" clId="{8F71491A-81FD-4656-94D6-A1DF2DCFC38E}" dt="2024-03-14T14:36:04.906" v="693"/>
          <ac:spMkLst>
            <pc:docMk/>
            <pc:sldMk cId="2747872584" sldId="3850"/>
            <ac:spMk id="9" creationId="{AE823D1D-B0FE-60F3-805F-71EC418EF11A}"/>
          </ac:spMkLst>
        </pc:spChg>
        <pc:spChg chg="mod">
          <ac:chgData name="Stefano Ascani" userId="81b8f94f-1743-44e2-8962-5e4d0999f2d8" providerId="ADAL" clId="{8F71491A-81FD-4656-94D6-A1DF2DCFC38E}" dt="2024-03-14T13:52:29.190" v="410" actId="20577"/>
          <ac:spMkLst>
            <pc:docMk/>
            <pc:sldMk cId="2747872584" sldId="3850"/>
            <ac:spMk id="28" creationId="{D3F6435B-39A2-ED0B-9163-79E09122B416}"/>
          </ac:spMkLst>
        </pc:spChg>
        <pc:spChg chg="mod">
          <ac:chgData name="Stefano Ascani" userId="81b8f94f-1743-44e2-8962-5e4d0999f2d8" providerId="ADAL" clId="{8F71491A-81FD-4656-94D6-A1DF2DCFC38E}" dt="2024-03-14T13:47:55.133" v="348" actId="20577"/>
          <ac:spMkLst>
            <pc:docMk/>
            <pc:sldMk cId="2747872584" sldId="3850"/>
            <ac:spMk id="37" creationId="{CC7D2B91-8827-F0F5-1148-132CE550E4F1}"/>
          </ac:spMkLst>
        </pc:spChg>
        <pc:spChg chg="mod">
          <ac:chgData name="Stefano Ascani" userId="81b8f94f-1743-44e2-8962-5e4d0999f2d8" providerId="ADAL" clId="{8F71491A-81FD-4656-94D6-A1DF2DCFC38E}" dt="2024-03-14T13:52:21.227" v="395" actId="20577"/>
          <ac:spMkLst>
            <pc:docMk/>
            <pc:sldMk cId="2747872584" sldId="3850"/>
            <ac:spMk id="75" creationId="{24715B2C-E1C7-4BA4-AA09-1BE79AB50F1D}"/>
          </ac:spMkLst>
        </pc:spChg>
        <pc:graphicFrameChg chg="add mod">
          <ac:chgData name="Stefano Ascani" userId="81b8f94f-1743-44e2-8962-5e4d0999f2d8" providerId="ADAL" clId="{8F71491A-81FD-4656-94D6-A1DF2DCFC38E}" dt="2024-03-14T14:36:04.906" v="693"/>
          <ac:graphicFrameMkLst>
            <pc:docMk/>
            <pc:sldMk cId="2747872584" sldId="3850"/>
            <ac:graphicFrameMk id="3" creationId="{51A9A15B-7402-34B1-929D-6A8C1C758F70}"/>
          </ac:graphicFrameMkLst>
        </pc:graphicFrameChg>
        <pc:graphicFrameChg chg="del">
          <ac:chgData name="Stefano Ascani" userId="81b8f94f-1743-44e2-8962-5e4d0999f2d8" providerId="ADAL" clId="{8F71491A-81FD-4656-94D6-A1DF2DCFC38E}" dt="2024-03-14T14:36:04.248" v="692" actId="478"/>
          <ac:graphicFrameMkLst>
            <pc:docMk/>
            <pc:sldMk cId="2747872584" sldId="3850"/>
            <ac:graphicFrameMk id="5" creationId="{40633841-ED08-BB07-ECF8-1D830ADE11F6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4:36:14.823" v="699" actId="20577"/>
          <ac:graphicFrameMkLst>
            <pc:docMk/>
            <pc:sldMk cId="2747872584" sldId="3850"/>
            <ac:graphicFrameMk id="6" creationId="{FFA92256-9E08-C470-203F-D0DFEB694DF7}"/>
          </ac:graphicFrameMkLst>
        </pc:graphicFrameChg>
        <pc:graphicFrameChg chg="add mod">
          <ac:chgData name="Stefano Ascani" userId="81b8f94f-1743-44e2-8962-5e4d0999f2d8" providerId="ADAL" clId="{8F71491A-81FD-4656-94D6-A1DF2DCFC38E}" dt="2024-03-14T14:36:04.906" v="693"/>
          <ac:graphicFrameMkLst>
            <pc:docMk/>
            <pc:sldMk cId="2747872584" sldId="3850"/>
            <ac:graphicFrameMk id="7" creationId="{11E517E2-08B3-0CF7-EA7C-87E7F64C5F51}"/>
          </ac:graphicFrameMkLst>
        </pc:graphicFrameChg>
        <pc:graphicFrameChg chg="del modGraphic">
          <ac:chgData name="Stefano Ascani" userId="81b8f94f-1743-44e2-8962-5e4d0999f2d8" providerId="ADAL" clId="{8F71491A-81FD-4656-94D6-A1DF2DCFC38E}" dt="2024-03-14T14:36:04.248" v="692" actId="478"/>
          <ac:graphicFrameMkLst>
            <pc:docMk/>
            <pc:sldMk cId="2747872584" sldId="3850"/>
            <ac:graphicFrameMk id="23" creationId="{4DD1EF31-5CA2-CBE6-FFBC-E48B31B6540C}"/>
          </ac:graphicFrameMkLst>
        </pc:graphicFrameChg>
        <pc:graphicFrameChg chg="del">
          <ac:chgData name="Stefano Ascani" userId="81b8f94f-1743-44e2-8962-5e4d0999f2d8" providerId="ADAL" clId="{8F71491A-81FD-4656-94D6-A1DF2DCFC38E}" dt="2024-03-14T14:36:04.248" v="692" actId="478"/>
          <ac:graphicFrameMkLst>
            <pc:docMk/>
            <pc:sldMk cId="2747872584" sldId="3850"/>
            <ac:graphicFrameMk id="26" creationId="{4D6FFDAC-D183-A3BD-65B9-9ADF99F11E9F}"/>
          </ac:graphicFrameMkLst>
        </pc:graphicFrameChg>
        <pc:picChg chg="add del mod">
          <ac:chgData name="Stefano Ascani" userId="81b8f94f-1743-44e2-8962-5e4d0999f2d8" providerId="ADAL" clId="{8F71491A-81FD-4656-94D6-A1DF2DCFC38E}" dt="2024-03-14T13:53:10.742" v="414" actId="21"/>
          <ac:picMkLst>
            <pc:docMk/>
            <pc:sldMk cId="2747872584" sldId="3850"/>
            <ac:picMk id="3" creationId="{C65AE6F2-B0C4-6DCD-2737-7BF8514A7AD4}"/>
          </ac:picMkLst>
        </pc:picChg>
        <pc:picChg chg="add del mod ord">
          <ac:chgData name="Stefano Ascani" userId="81b8f94f-1743-44e2-8962-5e4d0999f2d8" providerId="ADAL" clId="{8F71491A-81FD-4656-94D6-A1DF2DCFC38E}" dt="2024-03-14T14:36:04.248" v="692" actId="478"/>
          <ac:picMkLst>
            <pc:docMk/>
            <pc:sldMk cId="2747872584" sldId="3850"/>
            <ac:picMk id="4" creationId="{C65AE6F2-B0C4-6DCD-2737-7BF8514A7AD4}"/>
          </ac:picMkLst>
        </pc:picChg>
        <pc:picChg chg="add del mod">
          <ac:chgData name="Stefano Ascani" userId="81b8f94f-1743-44e2-8962-5e4d0999f2d8" providerId="ADAL" clId="{8F71491A-81FD-4656-94D6-A1DF2DCFC38E}" dt="2024-03-14T14:38:56.871" v="735" actId="478"/>
          <ac:picMkLst>
            <pc:docMk/>
            <pc:sldMk cId="2747872584" sldId="3850"/>
            <ac:picMk id="8" creationId="{5906D471-7CA4-FCC7-25FC-5F6662382D1D}"/>
          </ac:picMkLst>
        </pc:picChg>
        <pc:picChg chg="del mod">
          <ac:chgData name="Stefano Ascani" userId="81b8f94f-1743-44e2-8962-5e4d0999f2d8" providerId="ADAL" clId="{8F71491A-81FD-4656-94D6-A1DF2DCFC38E}" dt="2024-03-14T13:53:11.733" v="415" actId="478"/>
          <ac:picMkLst>
            <pc:docMk/>
            <pc:sldMk cId="2747872584" sldId="3850"/>
            <ac:picMk id="9" creationId="{6BDF41B9-91B5-086A-B73E-4580AE588FA6}"/>
          </ac:picMkLst>
        </pc:picChg>
        <pc:picChg chg="add del mod">
          <ac:chgData name="Stefano Ascani" userId="81b8f94f-1743-44e2-8962-5e4d0999f2d8" providerId="ADAL" clId="{8F71491A-81FD-4656-94D6-A1DF2DCFC38E}" dt="2024-03-14T14:38:55.984" v="734" actId="21"/>
          <ac:picMkLst>
            <pc:docMk/>
            <pc:sldMk cId="2747872584" sldId="3850"/>
            <ac:picMk id="10" creationId="{C7F2C12F-DCDF-E8AD-620F-1D79D461CA06}"/>
          </ac:picMkLst>
        </pc:picChg>
        <pc:picChg chg="add mod">
          <ac:chgData name="Stefano Ascani" userId="81b8f94f-1743-44e2-8962-5e4d0999f2d8" providerId="ADAL" clId="{8F71491A-81FD-4656-94D6-A1DF2DCFC38E}" dt="2024-03-14T14:38:57.191" v="736"/>
          <ac:picMkLst>
            <pc:docMk/>
            <pc:sldMk cId="2747872584" sldId="3850"/>
            <ac:picMk id="16" creationId="{C7F2C12F-DCDF-E8AD-620F-1D79D461CA06}"/>
          </ac:picMkLst>
        </pc:picChg>
      </pc:sldChg>
      <pc:sldChg chg="addSp delSp modSp add mod">
        <pc:chgData name="Stefano Ascani" userId="81b8f94f-1743-44e2-8962-5e4d0999f2d8" providerId="ADAL" clId="{8F71491A-81FD-4656-94D6-A1DF2DCFC38E}" dt="2024-03-14T14:37:09.713" v="710" actId="20577"/>
        <pc:sldMkLst>
          <pc:docMk/>
          <pc:sldMk cId="3375902600" sldId="3851"/>
        </pc:sldMkLst>
        <pc:spChg chg="add mod">
          <ac:chgData name="Stefano Ascani" userId="81b8f94f-1743-44e2-8962-5e4d0999f2d8" providerId="ADAL" clId="{8F71491A-81FD-4656-94D6-A1DF2DCFC38E}" dt="2024-03-14T14:36:56.846" v="703"/>
          <ac:spMkLst>
            <pc:docMk/>
            <pc:sldMk cId="3375902600" sldId="3851"/>
            <ac:spMk id="10" creationId="{27B74271-B85B-846E-A135-13F6F46CA87D}"/>
          </ac:spMkLst>
        </pc:spChg>
        <pc:spChg chg="mod">
          <ac:chgData name="Stefano Ascani" userId="81b8f94f-1743-44e2-8962-5e4d0999f2d8" providerId="ADAL" clId="{8F71491A-81FD-4656-94D6-A1DF2DCFC38E}" dt="2024-03-14T13:56:30.259" v="464" actId="20577"/>
          <ac:spMkLst>
            <pc:docMk/>
            <pc:sldMk cId="3375902600" sldId="3851"/>
            <ac:spMk id="28" creationId="{D3F6435B-39A2-ED0B-9163-79E09122B416}"/>
          </ac:spMkLst>
        </pc:spChg>
        <pc:spChg chg="mod">
          <ac:chgData name="Stefano Ascani" userId="81b8f94f-1743-44e2-8962-5e4d0999f2d8" providerId="ADAL" clId="{8F71491A-81FD-4656-94D6-A1DF2DCFC38E}" dt="2024-03-14T13:48:03.333" v="349" actId="20577"/>
          <ac:spMkLst>
            <pc:docMk/>
            <pc:sldMk cId="3375902600" sldId="3851"/>
            <ac:spMk id="37" creationId="{CC7D2B91-8827-F0F5-1148-132CE550E4F1}"/>
          </ac:spMkLst>
        </pc:spChg>
        <pc:spChg chg="mod">
          <ac:chgData name="Stefano Ascani" userId="81b8f94f-1743-44e2-8962-5e4d0999f2d8" providerId="ADAL" clId="{8F71491A-81FD-4656-94D6-A1DF2DCFC38E}" dt="2024-03-14T13:56:24.015" v="453" actId="20577"/>
          <ac:spMkLst>
            <pc:docMk/>
            <pc:sldMk cId="3375902600" sldId="3851"/>
            <ac:spMk id="75" creationId="{24715B2C-E1C7-4BA4-AA09-1BE79AB50F1D}"/>
          </ac:spMkLst>
        </pc:spChg>
        <pc:graphicFrameChg chg="add del mod">
          <ac:chgData name="Stefano Ascani" userId="81b8f94f-1743-44e2-8962-5e4d0999f2d8" providerId="ADAL" clId="{8F71491A-81FD-4656-94D6-A1DF2DCFC38E}" dt="2024-03-14T14:36:51.950" v="702" actId="478"/>
          <ac:graphicFrameMkLst>
            <pc:docMk/>
            <pc:sldMk cId="3375902600" sldId="3851"/>
            <ac:graphicFrameMk id="3" creationId="{499B2E29-EEC1-3705-EF01-3411E7D656D4}"/>
          </ac:graphicFrameMkLst>
        </pc:graphicFrameChg>
        <pc:graphicFrameChg chg="del">
          <ac:chgData name="Stefano Ascani" userId="81b8f94f-1743-44e2-8962-5e4d0999f2d8" providerId="ADAL" clId="{8F71491A-81FD-4656-94D6-A1DF2DCFC38E}" dt="2024-03-14T14:36:50.305" v="700" actId="478"/>
          <ac:graphicFrameMkLst>
            <pc:docMk/>
            <pc:sldMk cId="3375902600" sldId="3851"/>
            <ac:graphicFrameMk id="5" creationId="{40633841-ED08-BB07-ECF8-1D830ADE11F6}"/>
          </ac:graphicFrameMkLst>
        </pc:graphicFrameChg>
        <pc:graphicFrameChg chg="add mod">
          <ac:chgData name="Stefano Ascani" userId="81b8f94f-1743-44e2-8962-5e4d0999f2d8" providerId="ADAL" clId="{8F71491A-81FD-4656-94D6-A1DF2DCFC38E}" dt="2024-03-14T14:36:56.846" v="703"/>
          <ac:graphicFrameMkLst>
            <pc:docMk/>
            <pc:sldMk cId="3375902600" sldId="3851"/>
            <ac:graphicFrameMk id="6" creationId="{4E7BFBC2-5FF3-2824-189A-0F8993D29A02}"/>
          </ac:graphicFrameMkLst>
        </pc:graphicFrameChg>
        <pc:graphicFrameChg chg="add mod modGraphic">
          <ac:chgData name="Stefano Ascani" userId="81b8f94f-1743-44e2-8962-5e4d0999f2d8" providerId="ADAL" clId="{8F71491A-81FD-4656-94D6-A1DF2DCFC38E}" dt="2024-03-14T14:37:09.713" v="710" actId="20577"/>
          <ac:graphicFrameMkLst>
            <pc:docMk/>
            <pc:sldMk cId="3375902600" sldId="3851"/>
            <ac:graphicFrameMk id="7" creationId="{CF22DDE0-C039-D5A8-F3EF-1B86B31ED74A}"/>
          </ac:graphicFrameMkLst>
        </pc:graphicFrameChg>
        <pc:graphicFrameChg chg="add mod">
          <ac:chgData name="Stefano Ascani" userId="81b8f94f-1743-44e2-8962-5e4d0999f2d8" providerId="ADAL" clId="{8F71491A-81FD-4656-94D6-A1DF2DCFC38E}" dt="2024-03-14T14:36:56.846" v="703"/>
          <ac:graphicFrameMkLst>
            <pc:docMk/>
            <pc:sldMk cId="3375902600" sldId="3851"/>
            <ac:graphicFrameMk id="8" creationId="{A8E04B5F-5F24-0F1D-BAF8-28417E45577A}"/>
          </ac:graphicFrameMkLst>
        </pc:graphicFrameChg>
        <pc:graphicFrameChg chg="del mod modGraphic">
          <ac:chgData name="Stefano Ascani" userId="81b8f94f-1743-44e2-8962-5e4d0999f2d8" providerId="ADAL" clId="{8F71491A-81FD-4656-94D6-A1DF2DCFC38E}" dt="2024-03-14T14:36:50.305" v="700" actId="478"/>
          <ac:graphicFrameMkLst>
            <pc:docMk/>
            <pc:sldMk cId="3375902600" sldId="3851"/>
            <ac:graphicFrameMk id="23" creationId="{4DD1EF31-5CA2-CBE6-FFBC-E48B31B6540C}"/>
          </ac:graphicFrameMkLst>
        </pc:graphicFrameChg>
        <pc:graphicFrameChg chg="del mod ord">
          <ac:chgData name="Stefano Ascani" userId="81b8f94f-1743-44e2-8962-5e4d0999f2d8" providerId="ADAL" clId="{8F71491A-81FD-4656-94D6-A1DF2DCFC38E}" dt="2024-03-14T14:36:50.305" v="700" actId="478"/>
          <ac:graphicFrameMkLst>
            <pc:docMk/>
            <pc:sldMk cId="3375902600" sldId="3851"/>
            <ac:graphicFrameMk id="26" creationId="{4D6FFDAC-D183-A3BD-65B9-9ADF99F11E9F}"/>
          </ac:graphicFrameMkLst>
        </pc:graphicFrameChg>
        <pc:picChg chg="add del mod">
          <ac:chgData name="Stefano Ascani" userId="81b8f94f-1743-44e2-8962-5e4d0999f2d8" providerId="ADAL" clId="{8F71491A-81FD-4656-94D6-A1DF2DCFC38E}" dt="2024-03-14T13:57:04.745" v="468" actId="21"/>
          <ac:picMkLst>
            <pc:docMk/>
            <pc:sldMk cId="3375902600" sldId="3851"/>
            <ac:picMk id="3" creationId="{594AA185-21A2-1853-5129-C473F19157E1}"/>
          </ac:picMkLst>
        </pc:picChg>
        <pc:picChg chg="add del mod">
          <ac:chgData name="Stefano Ascani" userId="81b8f94f-1743-44e2-8962-5e4d0999f2d8" providerId="ADAL" clId="{8F71491A-81FD-4656-94D6-A1DF2DCFC38E}" dt="2024-03-14T14:36:50.305" v="700" actId="478"/>
          <ac:picMkLst>
            <pc:docMk/>
            <pc:sldMk cId="3375902600" sldId="3851"/>
            <ac:picMk id="4" creationId="{594AA185-21A2-1853-5129-C473F19157E1}"/>
          </ac:picMkLst>
        </pc:picChg>
        <pc:picChg chg="del mod">
          <ac:chgData name="Stefano Ascani" userId="81b8f94f-1743-44e2-8962-5e4d0999f2d8" providerId="ADAL" clId="{8F71491A-81FD-4656-94D6-A1DF2DCFC38E}" dt="2024-03-14T13:57:07.131" v="469" actId="478"/>
          <ac:picMkLst>
            <pc:docMk/>
            <pc:sldMk cId="3375902600" sldId="3851"/>
            <ac:picMk id="9" creationId="{6BDF41B9-91B5-086A-B73E-4580AE588FA6}"/>
          </ac:picMkLst>
        </pc:picChg>
        <pc:picChg chg="add mod">
          <ac:chgData name="Stefano Ascani" userId="81b8f94f-1743-44e2-8962-5e4d0999f2d8" providerId="ADAL" clId="{8F71491A-81FD-4656-94D6-A1DF2DCFC38E}" dt="2024-03-14T14:36:56.846" v="703"/>
          <ac:picMkLst>
            <pc:docMk/>
            <pc:sldMk cId="3375902600" sldId="3851"/>
            <ac:picMk id="9" creationId="{F6846637-AE5E-0970-31BB-2E737D8DB169}"/>
          </ac:picMkLst>
        </pc:picChg>
      </pc:sldChg>
      <pc:sldChg chg="delSp add del mod">
        <pc:chgData name="Stefano Ascani" userId="81b8f94f-1743-44e2-8962-5e4d0999f2d8" providerId="ADAL" clId="{8F71491A-81FD-4656-94D6-A1DF2DCFC38E}" dt="2024-03-14T13:46:49.460" v="324" actId="47"/>
        <pc:sldMkLst>
          <pc:docMk/>
          <pc:sldMk cId="3710679986" sldId="3851"/>
        </pc:sldMkLst>
        <pc:spChg chg="del">
          <ac:chgData name="Stefano Ascani" userId="81b8f94f-1743-44e2-8962-5e4d0999f2d8" providerId="ADAL" clId="{8F71491A-81FD-4656-94D6-A1DF2DCFC38E}" dt="2024-03-14T11:35:35.906" v="4" actId="478"/>
          <ac:spMkLst>
            <pc:docMk/>
            <pc:sldMk cId="3710679986" sldId="3851"/>
            <ac:spMk id="19" creationId="{8255621D-B8B5-D2A5-2963-17FB9F301FCA}"/>
          </ac:spMkLst>
        </pc:spChg>
        <pc:spChg chg="del">
          <ac:chgData name="Stefano Ascani" userId="81b8f94f-1743-44e2-8962-5e4d0999f2d8" providerId="ADAL" clId="{8F71491A-81FD-4656-94D6-A1DF2DCFC38E}" dt="2024-03-14T11:35:35.906" v="4" actId="478"/>
          <ac:spMkLst>
            <pc:docMk/>
            <pc:sldMk cId="3710679986" sldId="3851"/>
            <ac:spMk id="22" creationId="{0F3E7CE7-5686-CD1F-085B-61029B76343F}"/>
          </ac:spMkLst>
        </pc:spChg>
        <pc:spChg chg="del">
          <ac:chgData name="Stefano Ascani" userId="81b8f94f-1743-44e2-8962-5e4d0999f2d8" providerId="ADAL" clId="{8F71491A-81FD-4656-94D6-A1DF2DCFC38E}" dt="2024-03-14T11:35:35.906" v="4" actId="478"/>
          <ac:spMkLst>
            <pc:docMk/>
            <pc:sldMk cId="3710679986" sldId="3851"/>
            <ac:spMk id="25" creationId="{C129EE30-13DF-7D1C-2B65-4591612D4225}"/>
          </ac:spMkLst>
        </pc:spChg>
        <pc:spChg chg="del">
          <ac:chgData name="Stefano Ascani" userId="81b8f94f-1743-44e2-8962-5e4d0999f2d8" providerId="ADAL" clId="{8F71491A-81FD-4656-94D6-A1DF2DCFC38E}" dt="2024-03-14T11:35:35.906" v="4" actId="478"/>
          <ac:spMkLst>
            <pc:docMk/>
            <pc:sldMk cId="3710679986" sldId="3851"/>
            <ac:spMk id="39" creationId="{DF1AB2E9-E8AA-6474-94F6-4D593FB5C09B}"/>
          </ac:spMkLst>
        </pc:spChg>
        <pc:graphicFrameChg chg="del">
          <ac:chgData name="Stefano Ascani" userId="81b8f94f-1743-44e2-8962-5e4d0999f2d8" providerId="ADAL" clId="{8F71491A-81FD-4656-94D6-A1DF2DCFC38E}" dt="2024-03-14T11:35:35.906" v="4" actId="478"/>
          <ac:graphicFrameMkLst>
            <pc:docMk/>
            <pc:sldMk cId="3710679986" sldId="3851"/>
            <ac:graphicFrameMk id="16" creationId="{9A61C9A1-8CB0-FAAE-26FA-657F2322757D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35.906" v="4" actId="478"/>
          <ac:graphicFrameMkLst>
            <pc:docMk/>
            <pc:sldMk cId="3710679986" sldId="3851"/>
            <ac:graphicFrameMk id="18" creationId="{3E32B00A-3332-F05D-7E8C-9EAD5FF61B6C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35.906" v="4" actId="478"/>
          <ac:graphicFrameMkLst>
            <pc:docMk/>
            <pc:sldMk cId="3710679986" sldId="3851"/>
            <ac:graphicFrameMk id="21" creationId="{7F6AC1BD-2732-1A98-81E9-535B4D254A58}"/>
          </ac:graphicFrameMkLst>
        </pc:graphicFrameChg>
        <pc:graphicFrameChg chg="del">
          <ac:chgData name="Stefano Ascani" userId="81b8f94f-1743-44e2-8962-5e4d0999f2d8" providerId="ADAL" clId="{8F71491A-81FD-4656-94D6-A1DF2DCFC38E}" dt="2024-03-14T11:35:35.906" v="4" actId="478"/>
          <ac:graphicFrameMkLst>
            <pc:docMk/>
            <pc:sldMk cId="3710679986" sldId="3851"/>
            <ac:graphicFrameMk id="24" creationId="{73274F24-E202-7BF9-E1C5-8C139C3BCCBE}"/>
          </ac:graphicFrameMkLst>
        </pc:graphicFrameChg>
        <pc:picChg chg="del">
          <ac:chgData name="Stefano Ascani" userId="81b8f94f-1743-44e2-8962-5e4d0999f2d8" providerId="ADAL" clId="{8F71491A-81FD-4656-94D6-A1DF2DCFC38E}" dt="2024-03-14T11:35:35.906" v="4" actId="478"/>
          <ac:picMkLst>
            <pc:docMk/>
            <pc:sldMk cId="3710679986" sldId="3851"/>
            <ac:picMk id="10" creationId="{2E88E283-3EE4-0BDB-B485-7858EB3A2469}"/>
          </ac:picMkLst>
        </pc:picChg>
        <pc:picChg chg="del">
          <ac:chgData name="Stefano Ascani" userId="81b8f94f-1743-44e2-8962-5e4d0999f2d8" providerId="ADAL" clId="{8F71491A-81FD-4656-94D6-A1DF2DCFC38E}" dt="2024-03-14T11:35:35.906" v="4" actId="478"/>
          <ac:picMkLst>
            <pc:docMk/>
            <pc:sldMk cId="3710679986" sldId="3851"/>
            <ac:picMk id="27" creationId="{BF9A389C-CB16-8FE1-0F61-E070AA11A336}"/>
          </ac:picMkLst>
        </pc:picChg>
        <pc:picChg chg="del">
          <ac:chgData name="Stefano Ascani" userId="81b8f94f-1743-44e2-8962-5e4d0999f2d8" providerId="ADAL" clId="{8F71491A-81FD-4656-94D6-A1DF2DCFC38E}" dt="2024-03-14T11:35:35.906" v="4" actId="478"/>
          <ac:picMkLst>
            <pc:docMk/>
            <pc:sldMk cId="3710679986" sldId="3851"/>
            <ac:picMk id="30" creationId="{ED498070-3810-5197-37C1-CD67C2E6029B}"/>
          </ac:picMkLst>
        </pc:picChg>
        <pc:picChg chg="del">
          <ac:chgData name="Stefano Ascani" userId="81b8f94f-1743-44e2-8962-5e4d0999f2d8" providerId="ADAL" clId="{8F71491A-81FD-4656-94D6-A1DF2DCFC38E}" dt="2024-03-14T11:35:35.906" v="4" actId="478"/>
          <ac:picMkLst>
            <pc:docMk/>
            <pc:sldMk cId="3710679986" sldId="3851"/>
            <ac:picMk id="33" creationId="{72BD0C85-1BCA-CA10-AF29-84F47A7C4205}"/>
          </ac:picMkLst>
        </pc:picChg>
        <pc:cxnChg chg="del">
          <ac:chgData name="Stefano Ascani" userId="81b8f94f-1743-44e2-8962-5e4d0999f2d8" providerId="ADAL" clId="{8F71491A-81FD-4656-94D6-A1DF2DCFC38E}" dt="2024-03-14T11:35:35.906" v="4" actId="478"/>
          <ac:cxnSpMkLst>
            <pc:docMk/>
            <pc:sldMk cId="3710679986" sldId="3851"/>
            <ac:cxnSpMk id="34" creationId="{106AB862-4A0C-B5DD-A535-F749CE2607A9}"/>
          </ac:cxnSpMkLst>
        </pc:cxnChg>
      </pc:sldChg>
      <pc:sldChg chg="modSp add mod">
        <pc:chgData name="Stefano Ascani" userId="81b8f94f-1743-44e2-8962-5e4d0999f2d8" providerId="ADAL" clId="{8F71491A-81FD-4656-94D6-A1DF2DCFC38E}" dt="2024-03-14T14:00:59.531" v="598"/>
        <pc:sldMkLst>
          <pc:docMk/>
          <pc:sldMk cId="23333163" sldId="3852"/>
        </pc:sldMkLst>
        <pc:spChg chg="mod">
          <ac:chgData name="Stefano Ascani" userId="81b8f94f-1743-44e2-8962-5e4d0999f2d8" providerId="ADAL" clId="{8F71491A-81FD-4656-94D6-A1DF2DCFC38E}" dt="2024-03-14T13:59:48.063" v="595" actId="20577"/>
          <ac:spMkLst>
            <pc:docMk/>
            <pc:sldMk cId="23333163" sldId="3852"/>
            <ac:spMk id="4" creationId="{47251C34-A6FA-F5CF-4AF2-6FDFB6494914}"/>
          </ac:spMkLst>
        </pc:spChg>
        <pc:spChg chg="mod">
          <ac:chgData name="Stefano Ascani" userId="81b8f94f-1743-44e2-8962-5e4d0999f2d8" providerId="ADAL" clId="{8F71491A-81FD-4656-94D6-A1DF2DCFC38E}" dt="2024-03-14T14:00:59.531" v="598"/>
          <ac:spMkLst>
            <pc:docMk/>
            <pc:sldMk cId="23333163" sldId="3852"/>
            <ac:spMk id="18" creationId="{534DE86D-A73D-413F-91F7-780C52A1E6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12" tIns="44107" rIns="88212" bIns="4410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12" tIns="44107" rIns="88212" bIns="441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E6DDC4-3148-4240-ABF4-191455DA54EC}" type="datetime1">
              <a:rPr lang="it-IT"/>
              <a:pPr>
                <a:defRPr/>
              </a:pPr>
              <a:t>14/03/2024</a:t>
            </a:fld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12" tIns="44107" rIns="88212" bIns="4410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12" tIns="44107" rIns="88212" bIns="441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83AD9E-EE7D-DD45-B6C1-2B172681C7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0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44" tIns="45773" rIns="91544" bIns="45773" numCol="1" anchor="t" anchorCtr="0" compatLnSpc="1">
            <a:prstTxWarp prst="textNoShape">
              <a:avLst/>
            </a:prstTxWarp>
          </a:bodyPr>
          <a:lstStyle>
            <a:lvl1pPr algn="l" defTabSz="915817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44" tIns="45773" rIns="91544" bIns="45773" numCol="1" anchor="t" anchorCtr="0" compatLnSpc="1">
            <a:prstTxWarp prst="textNoShape">
              <a:avLst/>
            </a:prstTxWarp>
          </a:bodyPr>
          <a:lstStyle>
            <a:lvl1pPr algn="r" defTabSz="915817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44" tIns="45773" rIns="91544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44" tIns="45773" rIns="91544" bIns="45773" numCol="1" anchor="b" anchorCtr="0" compatLnSpc="1">
            <a:prstTxWarp prst="textNoShape">
              <a:avLst/>
            </a:prstTxWarp>
          </a:bodyPr>
          <a:lstStyle>
            <a:lvl1pPr algn="l" defTabSz="915817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44" tIns="45773" rIns="91544" bIns="45773" numCol="1" anchor="b" anchorCtr="0" compatLnSpc="1">
            <a:prstTxWarp prst="textNoShape">
              <a:avLst/>
            </a:prstTxWarp>
          </a:bodyPr>
          <a:lstStyle>
            <a:lvl1pPr algn="r" defTabSz="915817" eaLnBrk="1" hangingPunct="1">
              <a:defRPr sz="1200" b="0"/>
            </a:lvl1pPr>
          </a:lstStyle>
          <a:p>
            <a:pPr>
              <a:defRPr/>
            </a:pPr>
            <a:fld id="{C9FA3096-9284-534C-B960-66056E7E60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6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CB0B4-B431-4C1F-881D-05B325D9B340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645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26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181377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38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241293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46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372383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2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260199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2388" cy="360045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4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195205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7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0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2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8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412454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6726" indent="-275665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2655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3718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4780" indent="-220531" defTabSz="915817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25843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66906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07967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49030" indent="-220531" defTabSz="915817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56CF0-907D-4B8F-A312-E2029331CE4C}" type="slidenum">
              <a:rPr lang="it-IT" altLang="it-IT" sz="1200" b="0"/>
              <a:pPr/>
              <a:t>15</a:t>
            </a:fld>
            <a:endParaRPr lang="it-IT" altLang="it-IT" sz="1200" b="0"/>
          </a:p>
        </p:txBody>
      </p:sp>
    </p:spTree>
    <p:extLst>
      <p:ext uri="{BB962C8B-B14F-4D97-AF65-F5344CB8AC3E}">
        <p14:creationId xmlns:p14="http://schemas.microsoft.com/office/powerpoint/2010/main" val="341272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26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349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6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1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962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1874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737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38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11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979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60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816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19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89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98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rmat2">
            <a:extLst>
              <a:ext uri="{FF2B5EF4-FFF2-40B4-BE49-F238E27FC236}">
                <a16:creationId xmlns:a16="http://schemas.microsoft.com/office/drawing/2014/main" id="{74854040-94DA-420A-8DF1-85C9F0344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8914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5691AE6-E3AC-4160-A0D6-7C2FF2F454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99503"/>
            <a:ext cx="633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u="none" strike="noStrike" dirty="0">
                <a:solidFill>
                  <a:srgbClr val="01498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Udine, 14 marzo 2024 </a:t>
            </a:r>
            <a:r>
              <a:rPr lang="it-IT" altLang="it-IT" sz="1800" b="1" u="none" strike="noStrike" dirty="0">
                <a:solidFill>
                  <a:srgbClr val="01498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EFB01B81-24C0-49D3-AE93-DC94FFB6747E}" type="slidenum">
              <a:rPr lang="it-IT" altLang="it-IT" sz="1800" b="1" u="none" strike="noStrike" smtClean="0">
                <a:solidFill>
                  <a:srgbClr val="01498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800" b="1" u="none" strike="noStrike" dirty="0">
              <a:solidFill>
                <a:srgbClr val="01498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286" r:id="rId7"/>
    <p:sldLayoutId id="2147486287" r:id="rId8"/>
    <p:sldLayoutId id="2147486288" r:id="rId9"/>
    <p:sldLayoutId id="2147486289" r:id="rId10"/>
    <p:sldLayoutId id="2147486290" r:id="rId11"/>
    <p:sldLayoutId id="2147486291" r:id="rId12"/>
    <p:sldLayoutId id="21474862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1.sv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1.svg"/><Relationship Id="rId4" Type="http://schemas.openxmlformats.org/officeDocument/2006/relationships/image" Target="../media/image41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21.svg"/><Relationship Id="rId4" Type="http://schemas.openxmlformats.org/officeDocument/2006/relationships/image" Target="../media/image53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21.svg"/><Relationship Id="rId4" Type="http://schemas.openxmlformats.org/officeDocument/2006/relationships/image" Target="../media/image66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1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atresearch.com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@pec.formatbusinessintelligence.com" TargetMode="External"/><Relationship Id="rId2" Type="http://schemas.openxmlformats.org/officeDocument/2006/relationships/hyperlink" Target="mailto:info@formatresearch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0AD3138C-B3FC-49EA-ADCC-B904014887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2808312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">
            <a:extLst>
              <a:ext uri="{FF2B5EF4-FFF2-40B4-BE49-F238E27FC236}">
                <a16:creationId xmlns:a16="http://schemas.microsoft.com/office/drawing/2014/main" id="{AC5DE4F6-5042-448E-9533-18C0B6907C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052736"/>
            <a:ext cx="1400244" cy="5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3FBC96C-4DBF-4A08-97DC-98AD95AFB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6045664"/>
            <a:ext cx="2844736" cy="498975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:a16="http://schemas.microsoft.com/office/drawing/2014/main" id="{FD6BDEF8-A982-4902-A27A-C72BC51162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42" y="5877272"/>
            <a:ext cx="1029714" cy="7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FDC9815-783A-410B-9FA1-914FD751B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708" y="5964617"/>
            <a:ext cx="1585227" cy="6248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10AA835-C7E5-429D-A0E8-8EA4FF58E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111" y="5899679"/>
            <a:ext cx="3233480" cy="873741"/>
          </a:xfrm>
          <a:prstGeom prst="rect">
            <a:avLst/>
          </a:prstGeom>
        </p:spPr>
      </p:pic>
      <p:pic>
        <p:nvPicPr>
          <p:cNvPr id="19" name="Immagine 1">
            <a:extLst>
              <a:ext uri="{FF2B5EF4-FFF2-40B4-BE49-F238E27FC236}">
                <a16:creationId xmlns:a16="http://schemas.microsoft.com/office/drawing/2014/main" id="{FE3188FB-2734-4793-A843-3DD2FF4EC7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046100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EE3B1EA-AE2F-4D1C-87E3-510F21322CBA}"/>
              </a:ext>
            </a:extLst>
          </p:cNvPr>
          <p:cNvCxnSpPr>
            <a:cxnSpLocks/>
          </p:cNvCxnSpPr>
          <p:nvPr/>
        </p:nvCxnSpPr>
        <p:spPr bwMode="auto">
          <a:xfrm>
            <a:off x="792480" y="1758068"/>
            <a:ext cx="10800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BB87A2-A015-4C84-97F7-E761EAF2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3897177"/>
            <a:ext cx="10670204" cy="180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800" dirty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Osservatorio Congiunturale Confcommercio FVG | </a:t>
            </a:r>
            <a:br>
              <a:rPr lang="it-IT" sz="2800" dirty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it-IT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Marzo 2024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000" b="0" dirty="0">
                <a:latin typeface="Century Gothic" panose="020B0502020202020204" pitchFamily="34" charset="0"/>
              </a:rPr>
              <a:t>Rapporto di ricerca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400" b="0" dirty="0">
                <a:latin typeface="Century Gothic" panose="020B0502020202020204" pitchFamily="34" charset="0"/>
              </a:rPr>
              <a:t>Udine, 14 marzo 2024 (22185fv/</a:t>
            </a:r>
            <a:r>
              <a:rPr lang="it-IT" sz="1400" dirty="0">
                <a:latin typeface="Century Gothic" panose="020B0502020202020204" pitchFamily="34" charset="0"/>
              </a:rPr>
              <a:t>02</a:t>
            </a:r>
            <a:r>
              <a:rPr lang="it-IT" sz="1400" b="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3" name="Immagine 6" descr="format2">
            <a:extLst>
              <a:ext uri="{FF2B5EF4-FFF2-40B4-BE49-F238E27FC236}">
                <a16:creationId xmlns:a16="http://schemas.microsoft.com/office/drawing/2014/main" id="{A8045ED5-020A-44D1-B088-B51E2C80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57" y="832892"/>
            <a:ext cx="1802348" cy="8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CF9193B4-DC48-975B-3D57-DBD87346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280" y="4117353"/>
            <a:ext cx="2737579" cy="24048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C093331-9DBE-A4AA-CA5E-37C6343A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506" y="4117353"/>
            <a:ext cx="2737579" cy="24048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9A015D4-EEF8-E32C-1B81-EF63C1FB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253" y="4117353"/>
            <a:ext cx="2737579" cy="24048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64055B4-4D24-47A1-D110-3CA56FBE6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7" y="4117353"/>
            <a:ext cx="2737579" cy="24048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5C25C5F-43E0-A377-A773-7D2E4BD42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040" y="1446723"/>
            <a:ext cx="2737579" cy="24048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0391DD8-C418-C3AF-D4ED-70AFA1E1A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07" y="1452118"/>
            <a:ext cx="2737579" cy="2404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079A9C-AB07-A961-5989-01422BF2E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139" y="1445473"/>
            <a:ext cx="2737579" cy="2404800"/>
          </a:xfrm>
          <a:prstGeom prst="rect">
            <a:avLst/>
          </a:prstGeom>
        </p:spPr>
      </p:pic>
      <p:sp>
        <p:nvSpPr>
          <p:cNvPr id="126" name="Rettangolo 125">
            <a:extLst>
              <a:ext uri="{FF2B5EF4-FFF2-40B4-BE49-F238E27FC236}">
                <a16:creationId xmlns:a16="http://schemas.microsoft.com/office/drawing/2014/main" id="{8A4F71D5-2755-4B42-9D4B-92CB366A4AEA}"/>
              </a:ext>
            </a:extLst>
          </p:cNvPr>
          <p:cNvSpPr/>
          <p:nvPr/>
        </p:nvSpPr>
        <p:spPr bwMode="auto">
          <a:xfrm>
            <a:off x="3296692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28" name="Rettangolo 127">
            <a:extLst>
              <a:ext uri="{FF2B5EF4-FFF2-40B4-BE49-F238E27FC236}">
                <a16:creationId xmlns:a16="http://schemas.microsoft.com/office/drawing/2014/main" id="{2F6A5C64-F0BF-40F0-AE13-9F2A1A2A82D6}"/>
              </a:ext>
            </a:extLst>
          </p:cNvPr>
          <p:cNvSpPr/>
          <p:nvPr/>
        </p:nvSpPr>
        <p:spPr bwMode="auto">
          <a:xfrm>
            <a:off x="6186016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29" name="Rettangolo 128">
            <a:extLst>
              <a:ext uri="{FF2B5EF4-FFF2-40B4-BE49-F238E27FC236}">
                <a16:creationId xmlns:a16="http://schemas.microsoft.com/office/drawing/2014/main" id="{BBC250C3-6A26-4D60-B23F-2CA2C241BF22}"/>
              </a:ext>
            </a:extLst>
          </p:cNvPr>
          <p:cNvSpPr/>
          <p:nvPr/>
        </p:nvSpPr>
        <p:spPr bwMode="auto">
          <a:xfrm>
            <a:off x="9075340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1" name="Rettangolo 130">
            <a:extLst>
              <a:ext uri="{FF2B5EF4-FFF2-40B4-BE49-F238E27FC236}">
                <a16:creationId xmlns:a16="http://schemas.microsoft.com/office/drawing/2014/main" id="{BD4EE782-EE34-4A43-916B-30026DEA6313}"/>
              </a:ext>
            </a:extLst>
          </p:cNvPr>
          <p:cNvSpPr/>
          <p:nvPr/>
        </p:nvSpPr>
        <p:spPr bwMode="auto">
          <a:xfrm>
            <a:off x="407368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9A63879F-17A7-4F6B-B154-90DFC5976753}"/>
              </a:ext>
            </a:extLst>
          </p:cNvPr>
          <p:cNvSpPr/>
          <p:nvPr/>
        </p:nvSpPr>
        <p:spPr bwMode="auto">
          <a:xfrm>
            <a:off x="3296692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27FA8462-87BF-4DC1-B5EC-D203DF27530F}"/>
              </a:ext>
            </a:extLst>
          </p:cNvPr>
          <p:cNvSpPr/>
          <p:nvPr/>
        </p:nvSpPr>
        <p:spPr bwMode="auto">
          <a:xfrm>
            <a:off x="6186016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1D613B06-E77C-4EAC-8555-D359979721C7}"/>
              </a:ext>
            </a:extLst>
          </p:cNvPr>
          <p:cNvSpPr/>
          <p:nvPr/>
        </p:nvSpPr>
        <p:spPr bwMode="auto">
          <a:xfrm>
            <a:off x="9075340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8" name="Titolo 1">
            <a:extLst>
              <a:ext uri="{FF2B5EF4-FFF2-40B4-BE49-F238E27FC236}">
                <a16:creationId xmlns:a16="http://schemas.microsoft.com/office/drawing/2014/main" id="{865A103C-A289-48F4-9343-F38F8A0D8707}"/>
              </a:ext>
            </a:extLst>
          </p:cNvPr>
          <p:cNvSpPr txBox="1">
            <a:spLocks/>
          </p:cNvSpPr>
          <p:nvPr/>
        </p:nvSpPr>
        <p:spPr>
          <a:xfrm>
            <a:off x="3237058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</a:p>
        </p:txBody>
      </p:sp>
      <p:sp>
        <p:nvSpPr>
          <p:cNvPr id="139" name="Titolo 1">
            <a:extLst>
              <a:ext uri="{FF2B5EF4-FFF2-40B4-BE49-F238E27FC236}">
                <a16:creationId xmlns:a16="http://schemas.microsoft.com/office/drawing/2014/main" id="{69289B10-9BDC-4265-B0BA-EC75E372C8E0}"/>
              </a:ext>
            </a:extLst>
          </p:cNvPr>
          <p:cNvSpPr txBox="1">
            <a:spLocks/>
          </p:cNvSpPr>
          <p:nvPr/>
        </p:nvSpPr>
        <p:spPr>
          <a:xfrm>
            <a:off x="6127497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NO FOOD</a:t>
            </a:r>
          </a:p>
        </p:txBody>
      </p:sp>
      <p:sp>
        <p:nvSpPr>
          <p:cNvPr id="140" name="Titolo 1">
            <a:extLst>
              <a:ext uri="{FF2B5EF4-FFF2-40B4-BE49-F238E27FC236}">
                <a16:creationId xmlns:a16="http://schemas.microsoft.com/office/drawing/2014/main" id="{977DE9CB-4ABE-4415-BEAB-B104CC1A98E5}"/>
              </a:ext>
            </a:extLst>
          </p:cNvPr>
          <p:cNvSpPr txBox="1">
            <a:spLocks/>
          </p:cNvSpPr>
          <p:nvPr/>
        </p:nvSpPr>
        <p:spPr>
          <a:xfrm>
            <a:off x="9015161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Ristorazione</a:t>
            </a:r>
          </a:p>
        </p:txBody>
      </p:sp>
      <p:sp>
        <p:nvSpPr>
          <p:cNvPr id="142" name="Titolo 1">
            <a:extLst>
              <a:ext uri="{FF2B5EF4-FFF2-40B4-BE49-F238E27FC236}">
                <a16:creationId xmlns:a16="http://schemas.microsoft.com/office/drawing/2014/main" id="{A1CD647F-9E29-4C83-84CD-2AC3F249799E}"/>
              </a:ext>
            </a:extLst>
          </p:cNvPr>
          <p:cNvSpPr txBox="1">
            <a:spLocks/>
          </p:cNvSpPr>
          <p:nvPr/>
        </p:nvSpPr>
        <p:spPr>
          <a:xfrm>
            <a:off x="342906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Ricezione turistica</a:t>
            </a:r>
          </a:p>
        </p:txBody>
      </p:sp>
      <p:sp>
        <p:nvSpPr>
          <p:cNvPr id="143" name="Titolo 1">
            <a:extLst>
              <a:ext uri="{FF2B5EF4-FFF2-40B4-BE49-F238E27FC236}">
                <a16:creationId xmlns:a16="http://schemas.microsoft.com/office/drawing/2014/main" id="{97B065B3-F9E8-41B9-B512-76DDD0E84D50}"/>
              </a:ext>
            </a:extLst>
          </p:cNvPr>
          <p:cNvSpPr txBox="1">
            <a:spLocks/>
          </p:cNvSpPr>
          <p:nvPr/>
        </p:nvSpPr>
        <p:spPr>
          <a:xfrm>
            <a:off x="3237058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Trasporti e logistica</a:t>
            </a:r>
          </a:p>
        </p:txBody>
      </p:sp>
      <p:sp>
        <p:nvSpPr>
          <p:cNvPr id="144" name="Titolo 1">
            <a:extLst>
              <a:ext uri="{FF2B5EF4-FFF2-40B4-BE49-F238E27FC236}">
                <a16:creationId xmlns:a16="http://schemas.microsoft.com/office/drawing/2014/main" id="{00F5258F-89FF-4CC2-A5D5-B8409C4C76D7}"/>
              </a:ext>
            </a:extLst>
          </p:cNvPr>
          <p:cNvSpPr txBox="1">
            <a:spLocks/>
          </p:cNvSpPr>
          <p:nvPr/>
        </p:nvSpPr>
        <p:spPr>
          <a:xfrm>
            <a:off x="6127497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imprese</a:t>
            </a:r>
          </a:p>
        </p:txBody>
      </p:sp>
      <p:sp>
        <p:nvSpPr>
          <p:cNvPr id="146" name="Titolo 1">
            <a:extLst>
              <a:ext uri="{FF2B5EF4-FFF2-40B4-BE49-F238E27FC236}">
                <a16:creationId xmlns:a16="http://schemas.microsoft.com/office/drawing/2014/main" id="{27411EEF-994D-4446-977F-C617CF527854}"/>
              </a:ext>
            </a:extLst>
          </p:cNvPr>
          <p:cNvSpPr txBox="1">
            <a:spLocks/>
          </p:cNvSpPr>
          <p:nvPr/>
        </p:nvSpPr>
        <p:spPr>
          <a:xfrm>
            <a:off x="9015161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persona</a:t>
            </a:r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id="{2BEC5ED2-52B8-4025-AF40-479539C47630}"/>
              </a:ext>
            </a:extLst>
          </p:cNvPr>
          <p:cNvSpPr/>
          <p:nvPr/>
        </p:nvSpPr>
        <p:spPr>
          <a:xfrm>
            <a:off x="3242535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52" name="CasellaDiTesto 9">
            <a:extLst>
              <a:ext uri="{FF2B5EF4-FFF2-40B4-BE49-F238E27FC236}">
                <a16:creationId xmlns:a16="http://schemas.microsoft.com/office/drawing/2014/main" id="{D97A1F7C-F575-4E01-9F72-1D3A27DD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6" y="3045031"/>
            <a:ext cx="868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FOOD</a:t>
            </a:r>
          </a:p>
        </p:txBody>
      </p:sp>
      <p:pic>
        <p:nvPicPr>
          <p:cNvPr id="154" name="Elemento grafico 153" descr="Professore">
            <a:extLst>
              <a:ext uri="{FF2B5EF4-FFF2-40B4-BE49-F238E27FC236}">
                <a16:creationId xmlns:a16="http://schemas.microsoft.com/office/drawing/2014/main" id="{BA09243A-1449-4075-B911-9BD15EB5B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33" y="1105694"/>
            <a:ext cx="516155" cy="516155"/>
          </a:xfrm>
          <a:prstGeom prst="rect">
            <a:avLst/>
          </a:prstGeom>
        </p:spPr>
      </p:pic>
      <p:sp>
        <p:nvSpPr>
          <p:cNvPr id="155" name="Text Box 18">
            <a:extLst>
              <a:ext uri="{FF2B5EF4-FFF2-40B4-BE49-F238E27FC236}">
                <a16:creationId xmlns:a16="http://schemas.microsoft.com/office/drawing/2014/main" id="{30A1D90F-79EF-4888-9FA0-F0F6316D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" y="1651413"/>
            <a:ext cx="2520001" cy="494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relativi a FVG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EE10A3A7-2423-4953-86E8-262401B5E00E}"/>
              </a:ext>
            </a:extLst>
          </p:cNvPr>
          <p:cNvSpPr/>
          <p:nvPr/>
        </p:nvSpPr>
        <p:spPr bwMode="auto">
          <a:xfrm>
            <a:off x="566459" y="2360400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CasellaDiTesto 9">
            <a:extLst>
              <a:ext uri="{FF2B5EF4-FFF2-40B4-BE49-F238E27FC236}">
                <a16:creationId xmlns:a16="http://schemas.microsoft.com/office/drawing/2014/main" id="{CE30117F-1B7F-432B-B7BE-2A779148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283399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Settore di attività economica FVG</a:t>
            </a:r>
          </a:p>
        </p:txBody>
      </p:sp>
      <p:sp>
        <p:nvSpPr>
          <p:cNvPr id="162" name="Rettangolo 161">
            <a:extLst>
              <a:ext uri="{FF2B5EF4-FFF2-40B4-BE49-F238E27FC236}">
                <a16:creationId xmlns:a16="http://schemas.microsoft.com/office/drawing/2014/main" id="{887F21E6-D8A6-4243-A7ED-585700A0BA6E}"/>
              </a:ext>
            </a:extLst>
          </p:cNvPr>
          <p:cNvSpPr/>
          <p:nvPr/>
        </p:nvSpPr>
        <p:spPr bwMode="auto">
          <a:xfrm>
            <a:off x="566459" y="3004378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CasellaDiTesto 9">
            <a:extLst>
              <a:ext uri="{FF2B5EF4-FFF2-40B4-BE49-F238E27FC236}">
                <a16:creationId xmlns:a16="http://schemas.microsoft.com/office/drawing/2014/main" id="{2E027883-2FE0-407E-95AD-5C8120D8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955837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Totale Terziario FVG</a:t>
            </a:r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67967B7E-9EC6-4477-B4CF-857CF52348BD}"/>
              </a:ext>
            </a:extLst>
          </p:cNvPr>
          <p:cNvSpPr/>
          <p:nvPr/>
        </p:nvSpPr>
        <p:spPr>
          <a:xfrm>
            <a:off x="5663299" y="208429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55</a:t>
            </a:r>
          </a:p>
        </p:txBody>
      </p: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id="{A8AF526C-F7AC-48CF-8D20-5889F9A662EB}"/>
              </a:ext>
            </a:extLst>
          </p:cNvPr>
          <p:cNvCxnSpPr>
            <a:cxnSpLocks/>
          </p:cNvCxnSpPr>
          <p:nvPr/>
        </p:nvCxnSpPr>
        <p:spPr bwMode="auto">
          <a:xfrm>
            <a:off x="4195253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CasellaDiTesto 9">
            <a:extLst>
              <a:ext uri="{FF2B5EF4-FFF2-40B4-BE49-F238E27FC236}">
                <a16:creationId xmlns:a16="http://schemas.microsoft.com/office/drawing/2014/main" id="{828B85D3-9370-4406-9538-9BCC248F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94" y="2995576"/>
            <a:ext cx="834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NO FOOD</a:t>
            </a:r>
          </a:p>
        </p:txBody>
      </p:sp>
      <p:sp>
        <p:nvSpPr>
          <p:cNvPr id="174" name="CasellaDiTesto 9">
            <a:extLst>
              <a:ext uri="{FF2B5EF4-FFF2-40B4-BE49-F238E27FC236}">
                <a16:creationId xmlns:a16="http://schemas.microsoft.com/office/drawing/2014/main" id="{E0B3E0E1-2315-404B-AE8C-2EF0E8A3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830" y="2975810"/>
            <a:ext cx="1126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Ristorazione</a:t>
            </a:r>
          </a:p>
        </p:txBody>
      </p:sp>
      <p:sp>
        <p:nvSpPr>
          <p:cNvPr id="176" name="CasellaDiTesto 9">
            <a:extLst>
              <a:ext uri="{FF2B5EF4-FFF2-40B4-BE49-F238E27FC236}">
                <a16:creationId xmlns:a16="http://schemas.microsoft.com/office/drawing/2014/main" id="{B1999171-2EE2-45F8-B6B8-FAFD0876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7" y="4631185"/>
            <a:ext cx="1028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Ricezione turistica</a:t>
            </a:r>
          </a:p>
        </p:txBody>
      </p:sp>
      <p:sp>
        <p:nvSpPr>
          <p:cNvPr id="178" name="CasellaDiTesto 9">
            <a:extLst>
              <a:ext uri="{FF2B5EF4-FFF2-40B4-BE49-F238E27FC236}">
                <a16:creationId xmlns:a16="http://schemas.microsoft.com/office/drawing/2014/main" id="{2B9B0903-4901-4FA7-852D-A7A8B9AD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747" y="5432230"/>
            <a:ext cx="1392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Trasporti</a:t>
            </a:r>
          </a:p>
        </p:txBody>
      </p:sp>
      <p:sp>
        <p:nvSpPr>
          <p:cNvPr id="180" name="CasellaDiTesto 9">
            <a:extLst>
              <a:ext uri="{FF2B5EF4-FFF2-40B4-BE49-F238E27FC236}">
                <a16:creationId xmlns:a16="http://schemas.microsoft.com/office/drawing/2014/main" id="{EDBB8F68-97DC-45D8-8EDD-D49AA765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79" y="4725037"/>
            <a:ext cx="87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Imprese</a:t>
            </a:r>
          </a:p>
        </p:txBody>
      </p:sp>
      <p:sp>
        <p:nvSpPr>
          <p:cNvPr id="182" name="CasellaDiTesto 9">
            <a:extLst>
              <a:ext uri="{FF2B5EF4-FFF2-40B4-BE49-F238E27FC236}">
                <a16:creationId xmlns:a16="http://schemas.microsoft.com/office/drawing/2014/main" id="{E2EA2E80-515D-4B6D-BE40-DF1F6C1AF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3" y="5415612"/>
            <a:ext cx="82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Persona</a:t>
            </a:r>
          </a:p>
        </p:txBody>
      </p: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4267107C-ED89-4456-AD65-79769B393F54}"/>
              </a:ext>
            </a:extLst>
          </p:cNvPr>
          <p:cNvCxnSpPr/>
          <p:nvPr/>
        </p:nvCxnSpPr>
        <p:spPr bwMode="auto">
          <a:xfrm>
            <a:off x="1309820" y="4391105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01E7FDC6-EA64-4DAD-A120-66D974566E00}"/>
              </a:ext>
            </a:extLst>
          </p:cNvPr>
          <p:cNvCxnSpPr>
            <a:cxnSpLocks/>
          </p:cNvCxnSpPr>
          <p:nvPr/>
        </p:nvCxnSpPr>
        <p:spPr bwMode="auto">
          <a:xfrm>
            <a:off x="7030256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9B339A1A-804B-4E1C-B3C8-ACEE11F218CB}"/>
              </a:ext>
            </a:extLst>
          </p:cNvPr>
          <p:cNvSpPr/>
          <p:nvPr/>
        </p:nvSpPr>
        <p:spPr>
          <a:xfrm>
            <a:off x="5991757" y="1698270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676A31B3-CE84-4804-AAF4-8593D7A56B95}"/>
              </a:ext>
            </a:extLst>
          </p:cNvPr>
          <p:cNvCxnSpPr>
            <a:cxnSpLocks/>
          </p:cNvCxnSpPr>
          <p:nvPr/>
        </p:nvCxnSpPr>
        <p:spPr bwMode="auto">
          <a:xfrm>
            <a:off x="9919337" y="1741056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Rettangolo 186">
            <a:extLst>
              <a:ext uri="{FF2B5EF4-FFF2-40B4-BE49-F238E27FC236}">
                <a16:creationId xmlns:a16="http://schemas.microsoft.com/office/drawing/2014/main" id="{D4BFDA6C-61EB-4B2C-8A23-FDB953D0738A}"/>
              </a:ext>
            </a:extLst>
          </p:cNvPr>
          <p:cNvSpPr/>
          <p:nvPr/>
        </p:nvSpPr>
        <p:spPr>
          <a:xfrm>
            <a:off x="8877715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88" name="Rettangolo 187">
            <a:extLst>
              <a:ext uri="{FF2B5EF4-FFF2-40B4-BE49-F238E27FC236}">
                <a16:creationId xmlns:a16="http://schemas.microsoft.com/office/drawing/2014/main" id="{A0248F83-18BA-4A40-A875-4D91766F4F77}"/>
              </a:ext>
            </a:extLst>
          </p:cNvPr>
          <p:cNvSpPr/>
          <p:nvPr/>
        </p:nvSpPr>
        <p:spPr>
          <a:xfrm>
            <a:off x="263152" y="4377284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C058023F-FA64-4AD8-937B-F154C6D37F29}"/>
              </a:ext>
            </a:extLst>
          </p:cNvPr>
          <p:cNvCxnSpPr>
            <a:cxnSpLocks/>
          </p:cNvCxnSpPr>
          <p:nvPr/>
        </p:nvCxnSpPr>
        <p:spPr bwMode="auto">
          <a:xfrm>
            <a:off x="4184348" y="438213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0" name="Rettangolo 189">
            <a:extLst>
              <a:ext uri="{FF2B5EF4-FFF2-40B4-BE49-F238E27FC236}">
                <a16:creationId xmlns:a16="http://schemas.microsoft.com/office/drawing/2014/main" id="{1EBB4422-2BAE-431B-9D78-6669BB42BBF3}"/>
              </a:ext>
            </a:extLst>
          </p:cNvPr>
          <p:cNvSpPr/>
          <p:nvPr/>
        </p:nvSpPr>
        <p:spPr>
          <a:xfrm>
            <a:off x="3138320" y="436831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40B5C6A3-9F68-4121-9FA2-6CCFDACF4C5C}"/>
              </a:ext>
            </a:extLst>
          </p:cNvPr>
          <p:cNvCxnSpPr>
            <a:cxnSpLocks/>
          </p:cNvCxnSpPr>
          <p:nvPr/>
        </p:nvCxnSpPr>
        <p:spPr bwMode="auto">
          <a:xfrm>
            <a:off x="7032500" y="437432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8505BDBD-0E96-4C0C-85C5-F7564DE29AD3}"/>
              </a:ext>
            </a:extLst>
          </p:cNvPr>
          <p:cNvSpPr/>
          <p:nvPr/>
        </p:nvSpPr>
        <p:spPr>
          <a:xfrm>
            <a:off x="5992553" y="436050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94" name="Rettangolo 193">
            <a:extLst>
              <a:ext uri="{FF2B5EF4-FFF2-40B4-BE49-F238E27FC236}">
                <a16:creationId xmlns:a16="http://schemas.microsoft.com/office/drawing/2014/main" id="{99FBFFB2-F269-41A8-A4D7-F90B22ADB134}"/>
              </a:ext>
            </a:extLst>
          </p:cNvPr>
          <p:cNvSpPr/>
          <p:nvPr/>
        </p:nvSpPr>
        <p:spPr>
          <a:xfrm>
            <a:off x="8617714" y="2486642"/>
            <a:ext cx="355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195" name="Rettangolo 194">
            <a:extLst>
              <a:ext uri="{FF2B5EF4-FFF2-40B4-BE49-F238E27FC236}">
                <a16:creationId xmlns:a16="http://schemas.microsoft.com/office/drawing/2014/main" id="{643A7481-F2DF-4517-9C58-82E06FBA44EC}"/>
              </a:ext>
            </a:extLst>
          </p:cNvPr>
          <p:cNvSpPr/>
          <p:nvPr/>
        </p:nvSpPr>
        <p:spPr>
          <a:xfrm>
            <a:off x="11351286" y="2635029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42</a:t>
            </a:r>
          </a:p>
        </p:txBody>
      </p:sp>
      <p:sp>
        <p:nvSpPr>
          <p:cNvPr id="198" name="Rettangolo 197">
            <a:extLst>
              <a:ext uri="{FF2B5EF4-FFF2-40B4-BE49-F238E27FC236}">
                <a16:creationId xmlns:a16="http://schemas.microsoft.com/office/drawing/2014/main" id="{78B1F62B-62FD-4D7C-B5E2-034A8081DBE5}"/>
              </a:ext>
            </a:extLst>
          </p:cNvPr>
          <p:cNvSpPr/>
          <p:nvPr/>
        </p:nvSpPr>
        <p:spPr>
          <a:xfrm>
            <a:off x="2597325" y="4810534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55</a:t>
            </a:r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id="{3FADC6F7-CE65-4F30-9BBB-486934372780}"/>
              </a:ext>
            </a:extLst>
          </p:cNvPr>
          <p:cNvSpPr/>
          <p:nvPr/>
        </p:nvSpPr>
        <p:spPr>
          <a:xfrm>
            <a:off x="5710406" y="5396922"/>
            <a:ext cx="4627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36</a:t>
            </a:r>
          </a:p>
        </p:txBody>
      </p:sp>
      <p:sp>
        <p:nvSpPr>
          <p:cNvPr id="201" name="Rettangolo 200">
            <a:extLst>
              <a:ext uri="{FF2B5EF4-FFF2-40B4-BE49-F238E27FC236}">
                <a16:creationId xmlns:a16="http://schemas.microsoft.com/office/drawing/2014/main" id="{3EE9D0B7-04BE-4DAD-9A16-C77C890E36C2}"/>
              </a:ext>
            </a:extLst>
          </p:cNvPr>
          <p:cNvSpPr/>
          <p:nvPr/>
        </p:nvSpPr>
        <p:spPr>
          <a:xfrm>
            <a:off x="5487415" y="544962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202" name="Rettangolo 201">
            <a:extLst>
              <a:ext uri="{FF2B5EF4-FFF2-40B4-BE49-F238E27FC236}">
                <a16:creationId xmlns:a16="http://schemas.microsoft.com/office/drawing/2014/main" id="{E1B0769A-CADF-406C-BF1F-FAC6736B64C5}"/>
              </a:ext>
            </a:extLst>
          </p:cNvPr>
          <p:cNvSpPr/>
          <p:nvPr/>
        </p:nvSpPr>
        <p:spPr>
          <a:xfrm>
            <a:off x="8600411" y="4968541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205" name="Rettangolo 204">
            <a:extLst>
              <a:ext uri="{FF2B5EF4-FFF2-40B4-BE49-F238E27FC236}">
                <a16:creationId xmlns:a16="http://schemas.microsoft.com/office/drawing/2014/main" id="{E7CAA8A6-D6D1-41C5-8CA2-5AA28488F08E}"/>
              </a:ext>
            </a:extLst>
          </p:cNvPr>
          <p:cNvSpPr/>
          <p:nvPr/>
        </p:nvSpPr>
        <p:spPr>
          <a:xfrm>
            <a:off x="11479170" y="5269919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207" name="Rettangolo 206">
            <a:extLst>
              <a:ext uri="{FF2B5EF4-FFF2-40B4-BE49-F238E27FC236}">
                <a16:creationId xmlns:a16="http://schemas.microsoft.com/office/drawing/2014/main" id="{6FD25254-3791-40FD-A415-E067EA4C7A1D}"/>
              </a:ext>
            </a:extLst>
          </p:cNvPr>
          <p:cNvSpPr/>
          <p:nvPr/>
        </p:nvSpPr>
        <p:spPr>
          <a:xfrm>
            <a:off x="5436231" y="2238614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208" name="Rettangolo 207">
            <a:extLst>
              <a:ext uri="{FF2B5EF4-FFF2-40B4-BE49-F238E27FC236}">
                <a16:creationId xmlns:a16="http://schemas.microsoft.com/office/drawing/2014/main" id="{AC8324DA-0FB1-4C77-A810-E4B83A018752}"/>
              </a:ext>
            </a:extLst>
          </p:cNvPr>
          <p:cNvSpPr/>
          <p:nvPr/>
        </p:nvSpPr>
        <p:spPr>
          <a:xfrm>
            <a:off x="8708855" y="2640295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36</a:t>
            </a:r>
          </a:p>
        </p:txBody>
      </p:sp>
      <p:sp>
        <p:nvSpPr>
          <p:cNvPr id="209" name="Rettangolo 208">
            <a:extLst>
              <a:ext uri="{FF2B5EF4-FFF2-40B4-BE49-F238E27FC236}">
                <a16:creationId xmlns:a16="http://schemas.microsoft.com/office/drawing/2014/main" id="{0D2468E3-075E-4745-9EA0-4C48278453F2}"/>
              </a:ext>
            </a:extLst>
          </p:cNvPr>
          <p:cNvSpPr/>
          <p:nvPr/>
        </p:nvSpPr>
        <p:spPr>
          <a:xfrm>
            <a:off x="11562453" y="2524762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44</a:t>
            </a:r>
          </a:p>
        </p:txBody>
      </p:sp>
      <p:sp>
        <p:nvSpPr>
          <p:cNvPr id="210" name="Rettangolo 209">
            <a:extLst>
              <a:ext uri="{FF2B5EF4-FFF2-40B4-BE49-F238E27FC236}">
                <a16:creationId xmlns:a16="http://schemas.microsoft.com/office/drawing/2014/main" id="{4E3150AB-0630-4755-8BAB-910722DDA5D9}"/>
              </a:ext>
            </a:extLst>
          </p:cNvPr>
          <p:cNvSpPr/>
          <p:nvPr/>
        </p:nvSpPr>
        <p:spPr>
          <a:xfrm>
            <a:off x="2844695" y="485304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211" name="Rettangolo 210">
            <a:extLst>
              <a:ext uri="{FF2B5EF4-FFF2-40B4-BE49-F238E27FC236}">
                <a16:creationId xmlns:a16="http://schemas.microsoft.com/office/drawing/2014/main" id="{51DDFEAE-1251-406D-B8FA-5ACB868BA5CA}"/>
              </a:ext>
            </a:extLst>
          </p:cNvPr>
          <p:cNvSpPr/>
          <p:nvPr/>
        </p:nvSpPr>
        <p:spPr>
          <a:xfrm>
            <a:off x="8385413" y="494054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49</a:t>
            </a:r>
          </a:p>
        </p:txBody>
      </p:sp>
      <p:sp>
        <p:nvSpPr>
          <p:cNvPr id="212" name="Rettangolo 211">
            <a:extLst>
              <a:ext uri="{FF2B5EF4-FFF2-40B4-BE49-F238E27FC236}">
                <a16:creationId xmlns:a16="http://schemas.microsoft.com/office/drawing/2014/main" id="{549BC378-F5F4-4B57-A829-7B0FE9D23C26}"/>
              </a:ext>
            </a:extLst>
          </p:cNvPr>
          <p:cNvSpPr/>
          <p:nvPr/>
        </p:nvSpPr>
        <p:spPr>
          <a:xfrm>
            <a:off x="11317093" y="5391152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41</a:t>
            </a:r>
          </a:p>
        </p:txBody>
      </p: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E626EBC5-C2DD-44A5-8D65-BDACE01D5DAE}"/>
              </a:ext>
            </a:extLst>
          </p:cNvPr>
          <p:cNvCxnSpPr>
            <a:cxnSpLocks/>
          </p:cNvCxnSpPr>
          <p:nvPr/>
        </p:nvCxnSpPr>
        <p:spPr bwMode="auto">
          <a:xfrm>
            <a:off x="9910486" y="4416053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Rettangolo 220">
            <a:extLst>
              <a:ext uri="{FF2B5EF4-FFF2-40B4-BE49-F238E27FC236}">
                <a16:creationId xmlns:a16="http://schemas.microsoft.com/office/drawing/2014/main" id="{F2B92779-34FA-4F6E-896E-40E9FFC7BD3C}"/>
              </a:ext>
            </a:extLst>
          </p:cNvPr>
          <p:cNvSpPr/>
          <p:nvPr/>
        </p:nvSpPr>
        <p:spPr>
          <a:xfrm>
            <a:off x="8863518" y="437675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2331B25-339E-0D0F-6AA0-DB44C97AA713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economia italiana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settore di attività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34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8F84B5E4-319B-B424-79EE-EA632CD8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66" y="914213"/>
            <a:ext cx="5009710" cy="25488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1C3053D-FE12-B1F9-E790-10CDCB26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28" y="3613740"/>
            <a:ext cx="5009710" cy="2548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1A914B9-486E-0BFF-FAB8-B0A2CAFA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66" y="3617275"/>
            <a:ext cx="5009710" cy="2548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C663D5A-5A77-BF2A-DF70-FB47CECC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67" y="917567"/>
            <a:ext cx="5009710" cy="2548800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5BF087BC-EDD1-45EB-845B-2D6BD9F6AD6D}"/>
              </a:ext>
            </a:extLst>
          </p:cNvPr>
          <p:cNvSpPr/>
          <p:nvPr/>
        </p:nvSpPr>
        <p:spPr bwMode="auto">
          <a:xfrm>
            <a:off x="671912" y="1081151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EE0C1B4-F3DC-4C22-A6F4-B758E9F32279}"/>
              </a:ext>
            </a:extLst>
          </p:cNvPr>
          <p:cNvSpPr txBox="1"/>
          <p:nvPr/>
        </p:nvSpPr>
        <p:spPr>
          <a:xfrm>
            <a:off x="460156" y="917019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Elemento grafico 44" descr="Professore">
            <a:extLst>
              <a:ext uri="{FF2B5EF4-FFF2-40B4-BE49-F238E27FC236}">
                <a16:creationId xmlns:a16="http://schemas.microsoft.com/office/drawing/2014/main" id="{E44F6F1F-A766-43B0-B2D9-B15B92A36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529" y="6237312"/>
            <a:ext cx="387795" cy="387795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B422B959-4962-4BEF-A71F-4B9B9C12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6312800"/>
            <a:ext cx="5819020" cy="2945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per ciascuna provincia: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F248DBB0-32F2-4CB2-BD18-94BE0D4DF300}"/>
              </a:ext>
            </a:extLst>
          </p:cNvPr>
          <p:cNvSpPr/>
          <p:nvPr/>
        </p:nvSpPr>
        <p:spPr bwMode="auto">
          <a:xfrm>
            <a:off x="7199406" y="6362431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asellaDiTesto 9">
            <a:extLst>
              <a:ext uri="{FF2B5EF4-FFF2-40B4-BE49-F238E27FC236}">
                <a16:creationId xmlns:a16="http://schemas.microsoft.com/office/drawing/2014/main" id="{C056E2FB-CEFB-472B-992A-21AEF3A30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85" y="6313890"/>
            <a:ext cx="19186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>
                <a:solidFill>
                  <a:srgbClr val="008000"/>
                </a:solidFill>
                <a:latin typeface="Century Gothic" panose="020B0502020202020204" pitchFamily="34" charset="0"/>
              </a:rPr>
              <a:t>Terziario Provincia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B59552F0-D9C3-4D65-BA14-AD1AD4F3A7C4}"/>
              </a:ext>
            </a:extLst>
          </p:cNvPr>
          <p:cNvSpPr/>
          <p:nvPr/>
        </p:nvSpPr>
        <p:spPr bwMode="auto">
          <a:xfrm>
            <a:off x="9264352" y="6362431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sellaDiTesto 9">
            <a:extLst>
              <a:ext uri="{FF2B5EF4-FFF2-40B4-BE49-F238E27FC236}">
                <a16:creationId xmlns:a16="http://schemas.microsoft.com/office/drawing/2014/main" id="{BFAEA87A-8404-4673-A760-BBEFCFC8E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6313890"/>
            <a:ext cx="16105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C1E1CC2C-7B2F-45E1-B528-B07C68B2EA52}"/>
              </a:ext>
            </a:extLst>
          </p:cNvPr>
          <p:cNvCxnSpPr>
            <a:cxnSpLocks/>
          </p:cNvCxnSpPr>
          <p:nvPr/>
        </p:nvCxnSpPr>
        <p:spPr bwMode="auto">
          <a:xfrm>
            <a:off x="2249768" y="1332125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3F18B398-8439-411A-82E6-3B4977657DE2}"/>
              </a:ext>
            </a:extLst>
          </p:cNvPr>
          <p:cNvSpPr/>
          <p:nvPr/>
        </p:nvSpPr>
        <p:spPr>
          <a:xfrm>
            <a:off x="1205660" y="1372103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AF53486-6DB4-4245-BC0F-7A7FB289F807}"/>
              </a:ext>
            </a:extLst>
          </p:cNvPr>
          <p:cNvSpPr/>
          <p:nvPr/>
        </p:nvSpPr>
        <p:spPr>
          <a:xfrm>
            <a:off x="5038556" y="2368891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37</a:t>
            </a:r>
          </a:p>
        </p:txBody>
      </p:sp>
      <p:sp>
        <p:nvSpPr>
          <p:cNvPr id="56" name="CasellaDiTesto 9">
            <a:extLst>
              <a:ext uri="{FF2B5EF4-FFF2-40B4-BE49-F238E27FC236}">
                <a16:creationId xmlns:a16="http://schemas.microsoft.com/office/drawing/2014/main" id="{D5C36102-E4F4-4B32-974B-D74E9EDA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4" y="2515856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GO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9C7424EA-1A8A-4E5A-9A3A-29FB4507511F}"/>
              </a:ext>
            </a:extLst>
          </p:cNvPr>
          <p:cNvSpPr/>
          <p:nvPr/>
        </p:nvSpPr>
        <p:spPr>
          <a:xfrm>
            <a:off x="5325641" y="2369662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37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CC040FB3-6544-4969-B40F-2BF078AA501C}"/>
              </a:ext>
            </a:extLst>
          </p:cNvPr>
          <p:cNvSpPr/>
          <p:nvPr/>
        </p:nvSpPr>
        <p:spPr bwMode="auto">
          <a:xfrm>
            <a:off x="6379764" y="1080060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77B74A4A-6B6A-40DE-A5DE-9D34A6E4D7C5}"/>
              </a:ext>
            </a:extLst>
          </p:cNvPr>
          <p:cNvSpPr txBox="1"/>
          <p:nvPr/>
        </p:nvSpPr>
        <p:spPr>
          <a:xfrm>
            <a:off x="6168008" y="915928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7034F51D-FBA0-4273-9851-D83B23C2D156}"/>
              </a:ext>
            </a:extLst>
          </p:cNvPr>
          <p:cNvCxnSpPr>
            <a:cxnSpLocks/>
          </p:cNvCxnSpPr>
          <p:nvPr/>
        </p:nvCxnSpPr>
        <p:spPr bwMode="auto">
          <a:xfrm>
            <a:off x="7897724" y="1336477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E06B1716-5B93-4FD3-A57A-84A834A9A14F}"/>
              </a:ext>
            </a:extLst>
          </p:cNvPr>
          <p:cNvSpPr/>
          <p:nvPr/>
        </p:nvSpPr>
        <p:spPr>
          <a:xfrm>
            <a:off x="6853902" y="1371012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73" name="CasellaDiTesto 9">
            <a:extLst>
              <a:ext uri="{FF2B5EF4-FFF2-40B4-BE49-F238E27FC236}">
                <a16:creationId xmlns:a16="http://schemas.microsoft.com/office/drawing/2014/main" id="{0F0E05D7-C6B2-4AF0-938D-D284D21C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1743712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UD</a:t>
            </a: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82992276-2226-41BC-85A0-83886D11C425}"/>
              </a:ext>
            </a:extLst>
          </p:cNvPr>
          <p:cNvSpPr/>
          <p:nvPr/>
        </p:nvSpPr>
        <p:spPr bwMode="auto">
          <a:xfrm>
            <a:off x="669506" y="3779645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46C1A794-DBEB-40CE-800B-D3A725818C09}"/>
              </a:ext>
            </a:extLst>
          </p:cNvPr>
          <p:cNvSpPr txBox="1"/>
          <p:nvPr/>
        </p:nvSpPr>
        <p:spPr>
          <a:xfrm>
            <a:off x="457750" y="3615513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AA5040B2-3237-473E-879E-AF9922104561}"/>
              </a:ext>
            </a:extLst>
          </p:cNvPr>
          <p:cNvCxnSpPr>
            <a:cxnSpLocks/>
          </p:cNvCxnSpPr>
          <p:nvPr/>
        </p:nvCxnSpPr>
        <p:spPr bwMode="auto">
          <a:xfrm>
            <a:off x="2258893" y="4030619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ttangolo 121">
            <a:extLst>
              <a:ext uri="{FF2B5EF4-FFF2-40B4-BE49-F238E27FC236}">
                <a16:creationId xmlns:a16="http://schemas.microsoft.com/office/drawing/2014/main" id="{244A4083-F83E-4504-8475-4AD29517E06F}"/>
              </a:ext>
            </a:extLst>
          </p:cNvPr>
          <p:cNvSpPr/>
          <p:nvPr/>
        </p:nvSpPr>
        <p:spPr>
          <a:xfrm>
            <a:off x="1218032" y="4070597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id="{D37B759C-42D8-41B7-9CC7-5D0AC77E15EA}"/>
              </a:ext>
            </a:extLst>
          </p:cNvPr>
          <p:cNvSpPr/>
          <p:nvPr/>
        </p:nvSpPr>
        <p:spPr>
          <a:xfrm>
            <a:off x="4975895" y="4526750"/>
            <a:ext cx="375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125" name="CasellaDiTesto 9">
            <a:extLst>
              <a:ext uri="{FF2B5EF4-FFF2-40B4-BE49-F238E27FC236}">
                <a16:creationId xmlns:a16="http://schemas.microsoft.com/office/drawing/2014/main" id="{B584A073-BAB1-4370-AD31-980C85584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1" y="5083865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PN</a:t>
            </a:r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id="{6F94107C-E091-41C7-BBF9-5E44A60C7F34}"/>
              </a:ext>
            </a:extLst>
          </p:cNvPr>
          <p:cNvSpPr/>
          <p:nvPr/>
        </p:nvSpPr>
        <p:spPr>
          <a:xfrm>
            <a:off x="5247183" y="4509283"/>
            <a:ext cx="4528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131" name="Rettangolo 130">
            <a:extLst>
              <a:ext uri="{FF2B5EF4-FFF2-40B4-BE49-F238E27FC236}">
                <a16:creationId xmlns:a16="http://schemas.microsoft.com/office/drawing/2014/main" id="{869B22CC-9488-4060-9FA4-DF5A54B0EE8D}"/>
              </a:ext>
            </a:extLst>
          </p:cNvPr>
          <p:cNvSpPr/>
          <p:nvPr/>
        </p:nvSpPr>
        <p:spPr bwMode="auto">
          <a:xfrm>
            <a:off x="6377358" y="3778554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3E4913B6-02A6-4B03-AE86-A9B3320C8B26}"/>
              </a:ext>
            </a:extLst>
          </p:cNvPr>
          <p:cNvSpPr txBox="1"/>
          <p:nvPr/>
        </p:nvSpPr>
        <p:spPr>
          <a:xfrm>
            <a:off x="6165602" y="3614422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A61A5F5F-CCF9-4E47-A752-F0EC9DB3C417}"/>
              </a:ext>
            </a:extLst>
          </p:cNvPr>
          <p:cNvCxnSpPr>
            <a:cxnSpLocks/>
          </p:cNvCxnSpPr>
          <p:nvPr/>
        </p:nvCxnSpPr>
        <p:spPr bwMode="auto">
          <a:xfrm>
            <a:off x="7873640" y="4029528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5124E143-7762-4439-9734-ACBD114FB1D7}"/>
              </a:ext>
            </a:extLst>
          </p:cNvPr>
          <p:cNvSpPr/>
          <p:nvPr/>
        </p:nvSpPr>
        <p:spPr>
          <a:xfrm>
            <a:off x="6830885" y="406950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406B1B7E-C921-4889-B1EE-2EA6A1F26E82}"/>
              </a:ext>
            </a:extLst>
          </p:cNvPr>
          <p:cNvSpPr/>
          <p:nvPr/>
        </p:nvSpPr>
        <p:spPr>
          <a:xfrm>
            <a:off x="10977869" y="4576500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137" name="CasellaDiTesto 9">
            <a:extLst>
              <a:ext uri="{FF2B5EF4-FFF2-40B4-BE49-F238E27FC236}">
                <a16:creationId xmlns:a16="http://schemas.microsoft.com/office/drawing/2014/main" id="{F357DBDC-F5B2-4B51-8DFC-F7411724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5101667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>
                <a:solidFill>
                  <a:srgbClr val="008000"/>
                </a:solidFill>
                <a:latin typeface="Century Gothic" panose="020B0502020202020204" pitchFamily="34" charset="0"/>
              </a:rPr>
              <a:t>Terziario TS</a:t>
            </a:r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F5DA356E-3283-4F79-BB14-48EBB472CAE4}"/>
              </a:ext>
            </a:extLst>
          </p:cNvPr>
          <p:cNvSpPr/>
          <p:nvPr/>
        </p:nvSpPr>
        <p:spPr>
          <a:xfrm>
            <a:off x="10702392" y="4576500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44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46654D-F219-12EF-B82C-AACE3DFB644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economia italiana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territorio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DAE0778-6E7C-4C16-4F39-A6E2D97F1900}"/>
              </a:ext>
            </a:extLst>
          </p:cNvPr>
          <p:cNvSpPr/>
          <p:nvPr/>
        </p:nvSpPr>
        <p:spPr>
          <a:xfrm>
            <a:off x="10959207" y="1786595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B35E232-0B89-6593-5FFC-E1A5ABF7E459}"/>
              </a:ext>
            </a:extLst>
          </p:cNvPr>
          <p:cNvSpPr/>
          <p:nvPr/>
        </p:nvSpPr>
        <p:spPr>
          <a:xfrm>
            <a:off x="10683730" y="1786595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28217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3071B3-FB26-416A-45BA-0FE24A99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2" y="2134468"/>
            <a:ext cx="6064516" cy="3114000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022DB523-2F02-4586-A69F-BE73338A22BD}"/>
              </a:ext>
            </a:extLst>
          </p:cNvPr>
          <p:cNvSpPr txBox="1">
            <a:spLocks/>
          </p:cNvSpPr>
          <p:nvPr/>
        </p:nvSpPr>
        <p:spPr>
          <a:xfrm>
            <a:off x="335360" y="120307"/>
            <a:ext cx="11856640" cy="154821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andamento impresa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Ancora in crescita la fiducia del terziario FVG nell’andamento della propria attività economica. Il dato prospetticamente è ampiamente ancorato oltre la linea del «50» (separa convenzionalmente un mercato in crescita da uno in contrazione) ed è superiore al dato nazionale.</a:t>
            </a:r>
            <a:endParaRPr lang="it-IT" sz="2400" b="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36F33A6F-7236-40B6-A9AA-010A3226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1" name="Tabella 11">
            <a:extLst>
              <a:ext uri="{FF2B5EF4-FFF2-40B4-BE49-F238E27FC236}">
                <a16:creationId xmlns:a16="http://schemas.microsoft.com/office/drawing/2014/main" id="{48655208-857D-4D24-9ABB-9F3285C3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26775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8029529"/>
                  </a:ext>
                </a:extLst>
              </a:tr>
            </a:tbl>
          </a:graphicData>
        </a:graphic>
      </p:graphicFrame>
      <p:graphicFrame>
        <p:nvGraphicFramePr>
          <p:cNvPr id="66" name="Tabella 65">
            <a:extLst>
              <a:ext uri="{FF2B5EF4-FFF2-40B4-BE49-F238E27FC236}">
                <a16:creationId xmlns:a16="http://schemas.microsoft.com/office/drawing/2014/main" id="{58D55074-DF65-481E-890D-B1B87A5D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25598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356252"/>
                  </a:ext>
                </a:extLst>
              </a:tr>
            </a:tbl>
          </a:graphicData>
        </a:graphic>
      </p:graphicFrame>
      <p:sp>
        <p:nvSpPr>
          <p:cNvPr id="27" name="Ovale 26">
            <a:extLst>
              <a:ext uri="{FF2B5EF4-FFF2-40B4-BE49-F238E27FC236}">
                <a16:creationId xmlns:a16="http://schemas.microsoft.com/office/drawing/2014/main" id="{CF453908-3C27-4977-B2BC-98C8317EB3FF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6E044C7B-A90C-4951-8380-C02686FA341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94785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IMPRESA (</a:t>
            </a:r>
            <a:r>
              <a:rPr lang="it-IT" sz="1600" u="sng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6DDBDFFA-F10A-43BF-A3BD-5C8BA70C52F4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439F0A59-1BFA-413F-A997-A04B444B0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>
                <a:latin typeface="Century Gothic" panose="020B0502020202020204" pitchFamily="34" charset="0"/>
              </a:rPr>
              <a:t>Come giudica l’andamento economico generale della Sua impresa negli ultimi tre mesi rispetto ai tre mesi precedenti, migliorato, invariato, peggiorato? </a:t>
            </a:r>
            <a:endParaRPr lang="it-IT" altLang="it-IT" sz="1300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C15ED6C-3009-490C-8C37-08F37B7BB075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605DA4D-46C4-49EA-AE87-6D7F3271A2B8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08916C6D-56A1-4AD0-AC52-50D058414ED6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78BF94C-2963-4214-8EE8-E8D827525ABF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4E21C04F-3867-536B-FF7D-5F0ABA97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48" y="3524025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A8F43C27-C510-5CA0-31BC-B6CAEDA7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637" y="432942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pic>
        <p:nvPicPr>
          <p:cNvPr id="8" name="Elemento grafico 7" descr="Freccia linea: curva antioraria">
            <a:extLst>
              <a:ext uri="{FF2B5EF4-FFF2-40B4-BE49-F238E27FC236}">
                <a16:creationId xmlns:a16="http://schemas.microsoft.com/office/drawing/2014/main" id="{222DEECD-599C-DCEB-DA9F-AF736503C1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E2B9E6E-BCFC-1254-BADB-86E1ABF0FD66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B7548FD7-A0B0-EC09-D1F8-C75D4B3E2918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7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975BAE2E-5FFF-2597-A5E7-E2A6F745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168" y="4122396"/>
            <a:ext cx="2737579" cy="24048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339EDC1-4F3D-959F-975A-87A19448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43" y="4122396"/>
            <a:ext cx="2737579" cy="24048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BE417DE-6B67-DCB7-BFCA-2C509F8E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64" y="4122396"/>
            <a:ext cx="2737579" cy="24048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E33A947-9A90-1D56-1A3C-50443E121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35" y="4122396"/>
            <a:ext cx="2737579" cy="24048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DA1BF1B-5677-2945-A57B-C627E9701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168" y="1445131"/>
            <a:ext cx="2737579" cy="2404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134569A-EACA-7A12-7BAD-354AA18B9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743" y="1445131"/>
            <a:ext cx="2737579" cy="2404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72A51A-75EF-8E3B-0379-B75C00E97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364" y="1445131"/>
            <a:ext cx="2737579" cy="2404800"/>
          </a:xfrm>
          <a:prstGeom prst="rect">
            <a:avLst/>
          </a:prstGeom>
        </p:spPr>
      </p:pic>
      <p:sp>
        <p:nvSpPr>
          <p:cNvPr id="97" name="Rettangolo 96">
            <a:extLst>
              <a:ext uri="{FF2B5EF4-FFF2-40B4-BE49-F238E27FC236}">
                <a16:creationId xmlns:a16="http://schemas.microsoft.com/office/drawing/2014/main" id="{8074CCC4-E9EA-1F6C-7CC4-CDB18D473591}"/>
              </a:ext>
            </a:extLst>
          </p:cNvPr>
          <p:cNvSpPr/>
          <p:nvPr/>
        </p:nvSpPr>
        <p:spPr bwMode="auto">
          <a:xfrm>
            <a:off x="3296692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477FDFBD-7062-C8E0-1F7B-7F1F265DCE32}"/>
              </a:ext>
            </a:extLst>
          </p:cNvPr>
          <p:cNvSpPr/>
          <p:nvPr/>
        </p:nvSpPr>
        <p:spPr bwMode="auto">
          <a:xfrm>
            <a:off x="6186016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5405E80C-F277-A29D-6A8F-66B21E0735A8}"/>
              </a:ext>
            </a:extLst>
          </p:cNvPr>
          <p:cNvSpPr/>
          <p:nvPr/>
        </p:nvSpPr>
        <p:spPr bwMode="auto">
          <a:xfrm>
            <a:off x="9075340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9FDA6794-37ED-9E51-D894-7AAC6439A38C}"/>
              </a:ext>
            </a:extLst>
          </p:cNvPr>
          <p:cNvSpPr/>
          <p:nvPr/>
        </p:nvSpPr>
        <p:spPr bwMode="auto">
          <a:xfrm>
            <a:off x="407368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DC45C66E-9B79-A09D-7D60-1EA2EB42298D}"/>
              </a:ext>
            </a:extLst>
          </p:cNvPr>
          <p:cNvSpPr/>
          <p:nvPr/>
        </p:nvSpPr>
        <p:spPr bwMode="auto">
          <a:xfrm>
            <a:off x="3296692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A786C50D-3086-E6F6-6FE1-1882C68A067D}"/>
              </a:ext>
            </a:extLst>
          </p:cNvPr>
          <p:cNvSpPr/>
          <p:nvPr/>
        </p:nvSpPr>
        <p:spPr bwMode="auto">
          <a:xfrm>
            <a:off x="6186016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1F25417D-4C39-FE25-A891-5E500C6F5FEF}"/>
              </a:ext>
            </a:extLst>
          </p:cNvPr>
          <p:cNvSpPr/>
          <p:nvPr/>
        </p:nvSpPr>
        <p:spPr bwMode="auto">
          <a:xfrm>
            <a:off x="9075340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04" name="Titolo 1">
            <a:extLst>
              <a:ext uri="{FF2B5EF4-FFF2-40B4-BE49-F238E27FC236}">
                <a16:creationId xmlns:a16="http://schemas.microsoft.com/office/drawing/2014/main" id="{95FF7DF3-ABBC-9DB5-7C79-6BEF8F5FD27A}"/>
              </a:ext>
            </a:extLst>
          </p:cNvPr>
          <p:cNvSpPr txBox="1">
            <a:spLocks/>
          </p:cNvSpPr>
          <p:nvPr/>
        </p:nvSpPr>
        <p:spPr>
          <a:xfrm>
            <a:off x="3237058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</a:p>
        </p:txBody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id="{AD6F69F4-2C78-EF30-D303-312F58298DC9}"/>
              </a:ext>
            </a:extLst>
          </p:cNvPr>
          <p:cNvSpPr txBox="1">
            <a:spLocks/>
          </p:cNvSpPr>
          <p:nvPr/>
        </p:nvSpPr>
        <p:spPr>
          <a:xfrm>
            <a:off x="6127497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NO FOOD</a:t>
            </a:r>
          </a:p>
        </p:txBody>
      </p:sp>
      <p:sp>
        <p:nvSpPr>
          <p:cNvPr id="106" name="Titolo 1">
            <a:extLst>
              <a:ext uri="{FF2B5EF4-FFF2-40B4-BE49-F238E27FC236}">
                <a16:creationId xmlns:a16="http://schemas.microsoft.com/office/drawing/2014/main" id="{B3C5981E-7CA1-2AEC-A504-27C7AF56532D}"/>
              </a:ext>
            </a:extLst>
          </p:cNvPr>
          <p:cNvSpPr txBox="1">
            <a:spLocks/>
          </p:cNvSpPr>
          <p:nvPr/>
        </p:nvSpPr>
        <p:spPr>
          <a:xfrm>
            <a:off x="9015161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Ristorazione</a:t>
            </a:r>
          </a:p>
        </p:txBody>
      </p:sp>
      <p:sp>
        <p:nvSpPr>
          <p:cNvPr id="107" name="Titolo 1">
            <a:extLst>
              <a:ext uri="{FF2B5EF4-FFF2-40B4-BE49-F238E27FC236}">
                <a16:creationId xmlns:a16="http://schemas.microsoft.com/office/drawing/2014/main" id="{3EAC851F-DD04-8AC4-971D-5448DFE54920}"/>
              </a:ext>
            </a:extLst>
          </p:cNvPr>
          <p:cNvSpPr txBox="1">
            <a:spLocks/>
          </p:cNvSpPr>
          <p:nvPr/>
        </p:nvSpPr>
        <p:spPr>
          <a:xfrm>
            <a:off x="342906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Ricezione turistica</a:t>
            </a:r>
          </a:p>
        </p:txBody>
      </p:sp>
      <p:sp>
        <p:nvSpPr>
          <p:cNvPr id="108" name="Titolo 1">
            <a:extLst>
              <a:ext uri="{FF2B5EF4-FFF2-40B4-BE49-F238E27FC236}">
                <a16:creationId xmlns:a16="http://schemas.microsoft.com/office/drawing/2014/main" id="{A709FBE7-02F6-2952-28D3-19A7F7E44C1F}"/>
              </a:ext>
            </a:extLst>
          </p:cNvPr>
          <p:cNvSpPr txBox="1">
            <a:spLocks/>
          </p:cNvSpPr>
          <p:nvPr/>
        </p:nvSpPr>
        <p:spPr>
          <a:xfrm>
            <a:off x="3237058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Trasporti e logistica</a:t>
            </a:r>
          </a:p>
        </p:txBody>
      </p:sp>
      <p:sp>
        <p:nvSpPr>
          <p:cNvPr id="109" name="Titolo 1">
            <a:extLst>
              <a:ext uri="{FF2B5EF4-FFF2-40B4-BE49-F238E27FC236}">
                <a16:creationId xmlns:a16="http://schemas.microsoft.com/office/drawing/2014/main" id="{57EE0C8F-9CD6-3785-B5EE-7BB3633DE240}"/>
              </a:ext>
            </a:extLst>
          </p:cNvPr>
          <p:cNvSpPr txBox="1">
            <a:spLocks/>
          </p:cNvSpPr>
          <p:nvPr/>
        </p:nvSpPr>
        <p:spPr>
          <a:xfrm>
            <a:off x="6127497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imprese</a:t>
            </a:r>
          </a:p>
        </p:txBody>
      </p:sp>
      <p:sp>
        <p:nvSpPr>
          <p:cNvPr id="110" name="Titolo 1">
            <a:extLst>
              <a:ext uri="{FF2B5EF4-FFF2-40B4-BE49-F238E27FC236}">
                <a16:creationId xmlns:a16="http://schemas.microsoft.com/office/drawing/2014/main" id="{62E4F86C-E4D2-2ABE-3033-DC375A2E17D9}"/>
              </a:ext>
            </a:extLst>
          </p:cNvPr>
          <p:cNvSpPr txBox="1">
            <a:spLocks/>
          </p:cNvSpPr>
          <p:nvPr/>
        </p:nvSpPr>
        <p:spPr>
          <a:xfrm>
            <a:off x="9015161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persona</a:t>
            </a:r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CA8E0A05-F617-F3A6-3793-501415F4DE7D}"/>
              </a:ext>
            </a:extLst>
          </p:cNvPr>
          <p:cNvSpPr/>
          <p:nvPr/>
        </p:nvSpPr>
        <p:spPr>
          <a:xfrm>
            <a:off x="3139894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12" name="CasellaDiTesto 9">
            <a:extLst>
              <a:ext uri="{FF2B5EF4-FFF2-40B4-BE49-F238E27FC236}">
                <a16:creationId xmlns:a16="http://schemas.microsoft.com/office/drawing/2014/main" id="{BF5BA0C5-91CF-C4E4-2391-6E9D6F08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6" y="2851991"/>
            <a:ext cx="868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FOOD</a:t>
            </a:r>
          </a:p>
        </p:txBody>
      </p:sp>
      <p:pic>
        <p:nvPicPr>
          <p:cNvPr id="113" name="Elemento grafico 112" descr="Professore">
            <a:extLst>
              <a:ext uri="{FF2B5EF4-FFF2-40B4-BE49-F238E27FC236}">
                <a16:creationId xmlns:a16="http://schemas.microsoft.com/office/drawing/2014/main" id="{4FDCE86F-390A-2CA5-3778-186804700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33" y="1105694"/>
            <a:ext cx="516155" cy="516155"/>
          </a:xfrm>
          <a:prstGeom prst="rect">
            <a:avLst/>
          </a:prstGeom>
        </p:spPr>
      </p:pic>
      <p:sp>
        <p:nvSpPr>
          <p:cNvPr id="114" name="Text Box 18">
            <a:extLst>
              <a:ext uri="{FF2B5EF4-FFF2-40B4-BE49-F238E27FC236}">
                <a16:creationId xmlns:a16="http://schemas.microsoft.com/office/drawing/2014/main" id="{7A94BEC5-0822-D193-9132-223F7D3F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" y="1651413"/>
            <a:ext cx="2520001" cy="494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relativi a FVG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C4AE28E8-C61F-EE15-14F3-BE685F1B773B}"/>
              </a:ext>
            </a:extLst>
          </p:cNvPr>
          <p:cNvSpPr/>
          <p:nvPr/>
        </p:nvSpPr>
        <p:spPr bwMode="auto">
          <a:xfrm>
            <a:off x="566459" y="2360400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CasellaDiTesto 9">
            <a:extLst>
              <a:ext uri="{FF2B5EF4-FFF2-40B4-BE49-F238E27FC236}">
                <a16:creationId xmlns:a16="http://schemas.microsoft.com/office/drawing/2014/main" id="{30AFD261-600B-B652-E82A-37D00C57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283399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Settore di attività economica FVG</a:t>
            </a:r>
          </a:p>
        </p:txBody>
      </p:sp>
      <p:sp>
        <p:nvSpPr>
          <p:cNvPr id="117" name="Rettangolo 116">
            <a:extLst>
              <a:ext uri="{FF2B5EF4-FFF2-40B4-BE49-F238E27FC236}">
                <a16:creationId xmlns:a16="http://schemas.microsoft.com/office/drawing/2014/main" id="{CE513F40-578B-430D-E7C3-199A98908B73}"/>
              </a:ext>
            </a:extLst>
          </p:cNvPr>
          <p:cNvSpPr/>
          <p:nvPr/>
        </p:nvSpPr>
        <p:spPr bwMode="auto">
          <a:xfrm>
            <a:off x="566459" y="3004378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CasellaDiTesto 9">
            <a:extLst>
              <a:ext uri="{FF2B5EF4-FFF2-40B4-BE49-F238E27FC236}">
                <a16:creationId xmlns:a16="http://schemas.microsoft.com/office/drawing/2014/main" id="{FA2EA95A-70FE-EBDF-F037-2B7FD989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955837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Totale Terziario FVG</a:t>
            </a: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AC9B0982-FA29-1910-152F-C0F22949E227}"/>
              </a:ext>
            </a:extLst>
          </p:cNvPr>
          <p:cNvSpPr/>
          <p:nvPr/>
        </p:nvSpPr>
        <p:spPr>
          <a:xfrm>
            <a:off x="5663299" y="216868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53</a:t>
            </a:r>
          </a:p>
        </p:txBody>
      </p: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5CEF843A-6214-0A2E-9C92-A9980F6DB0C2}"/>
              </a:ext>
            </a:extLst>
          </p:cNvPr>
          <p:cNvCxnSpPr>
            <a:cxnSpLocks/>
          </p:cNvCxnSpPr>
          <p:nvPr/>
        </p:nvCxnSpPr>
        <p:spPr bwMode="auto">
          <a:xfrm>
            <a:off x="4185922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CasellaDiTesto 9">
            <a:extLst>
              <a:ext uri="{FF2B5EF4-FFF2-40B4-BE49-F238E27FC236}">
                <a16:creationId xmlns:a16="http://schemas.microsoft.com/office/drawing/2014/main" id="{50909DE4-1209-71EB-CA0D-AB6353798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94" y="2751736"/>
            <a:ext cx="834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NO FOOD</a:t>
            </a:r>
          </a:p>
        </p:txBody>
      </p:sp>
      <p:sp>
        <p:nvSpPr>
          <p:cNvPr id="122" name="CasellaDiTesto 9">
            <a:extLst>
              <a:ext uri="{FF2B5EF4-FFF2-40B4-BE49-F238E27FC236}">
                <a16:creationId xmlns:a16="http://schemas.microsoft.com/office/drawing/2014/main" id="{A13B07DB-901D-6485-9762-AA4F3156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830" y="2030930"/>
            <a:ext cx="1126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Ristorazione</a:t>
            </a:r>
          </a:p>
        </p:txBody>
      </p:sp>
      <p:sp>
        <p:nvSpPr>
          <p:cNvPr id="123" name="CasellaDiTesto 9">
            <a:extLst>
              <a:ext uri="{FF2B5EF4-FFF2-40B4-BE49-F238E27FC236}">
                <a16:creationId xmlns:a16="http://schemas.microsoft.com/office/drawing/2014/main" id="{A8805D68-0BA2-6452-8CFB-27EFE63FB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7" y="4539745"/>
            <a:ext cx="1028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Ricezione turistica</a:t>
            </a:r>
          </a:p>
        </p:txBody>
      </p:sp>
      <p:sp>
        <p:nvSpPr>
          <p:cNvPr id="124" name="CasellaDiTesto 9">
            <a:extLst>
              <a:ext uri="{FF2B5EF4-FFF2-40B4-BE49-F238E27FC236}">
                <a16:creationId xmlns:a16="http://schemas.microsoft.com/office/drawing/2014/main" id="{B0EB19FA-F6F8-4AD0-2490-19C6EE93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747" y="5340790"/>
            <a:ext cx="1392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Trasporti</a:t>
            </a:r>
          </a:p>
        </p:txBody>
      </p:sp>
      <p:sp>
        <p:nvSpPr>
          <p:cNvPr id="125" name="CasellaDiTesto 9">
            <a:extLst>
              <a:ext uri="{FF2B5EF4-FFF2-40B4-BE49-F238E27FC236}">
                <a16:creationId xmlns:a16="http://schemas.microsoft.com/office/drawing/2014/main" id="{91BB0BEF-7103-3AB0-8A6B-7A07E8BFF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79" y="4674237"/>
            <a:ext cx="87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Imprese</a:t>
            </a:r>
          </a:p>
        </p:txBody>
      </p:sp>
      <p:sp>
        <p:nvSpPr>
          <p:cNvPr id="126" name="CasellaDiTesto 9">
            <a:extLst>
              <a:ext uri="{FF2B5EF4-FFF2-40B4-BE49-F238E27FC236}">
                <a16:creationId xmlns:a16="http://schemas.microsoft.com/office/drawing/2014/main" id="{BF370D55-352B-A366-9457-6D34355D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3" y="5415612"/>
            <a:ext cx="82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Persona</a:t>
            </a:r>
          </a:p>
        </p:txBody>
      </p: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CDE7C5F2-0DEF-D15A-CFCD-60613F1183C4}"/>
              </a:ext>
            </a:extLst>
          </p:cNvPr>
          <p:cNvCxnSpPr/>
          <p:nvPr/>
        </p:nvCxnSpPr>
        <p:spPr bwMode="auto">
          <a:xfrm>
            <a:off x="1300489" y="4391105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B34DD6FE-5A4B-113B-B303-FAABFBBBFED5}"/>
              </a:ext>
            </a:extLst>
          </p:cNvPr>
          <p:cNvCxnSpPr>
            <a:cxnSpLocks/>
          </p:cNvCxnSpPr>
          <p:nvPr/>
        </p:nvCxnSpPr>
        <p:spPr bwMode="auto">
          <a:xfrm>
            <a:off x="7039585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Rettangolo 128">
            <a:extLst>
              <a:ext uri="{FF2B5EF4-FFF2-40B4-BE49-F238E27FC236}">
                <a16:creationId xmlns:a16="http://schemas.microsoft.com/office/drawing/2014/main" id="{C925A12C-F6D2-5574-3249-4B0D11FF69C3}"/>
              </a:ext>
            </a:extLst>
          </p:cNvPr>
          <p:cNvSpPr/>
          <p:nvPr/>
        </p:nvSpPr>
        <p:spPr>
          <a:xfrm>
            <a:off x="6001086" y="1698270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B2F38DC1-5623-7C4E-4F6A-77442ED26F02}"/>
              </a:ext>
            </a:extLst>
          </p:cNvPr>
          <p:cNvCxnSpPr>
            <a:cxnSpLocks/>
          </p:cNvCxnSpPr>
          <p:nvPr/>
        </p:nvCxnSpPr>
        <p:spPr bwMode="auto">
          <a:xfrm>
            <a:off x="9928668" y="1741056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ettangolo 130">
            <a:extLst>
              <a:ext uri="{FF2B5EF4-FFF2-40B4-BE49-F238E27FC236}">
                <a16:creationId xmlns:a16="http://schemas.microsoft.com/office/drawing/2014/main" id="{D568B47E-AE98-DC03-658B-61DFCCE024B9}"/>
              </a:ext>
            </a:extLst>
          </p:cNvPr>
          <p:cNvSpPr/>
          <p:nvPr/>
        </p:nvSpPr>
        <p:spPr>
          <a:xfrm>
            <a:off x="8887046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3F6A497B-6E4E-E8D5-DB54-EA787F716128}"/>
              </a:ext>
            </a:extLst>
          </p:cNvPr>
          <p:cNvSpPr/>
          <p:nvPr/>
        </p:nvSpPr>
        <p:spPr>
          <a:xfrm>
            <a:off x="253821" y="4285844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73C80A73-4D67-A6EA-7DE6-5EF5D2AA2C2C}"/>
              </a:ext>
            </a:extLst>
          </p:cNvPr>
          <p:cNvCxnSpPr>
            <a:cxnSpLocks/>
          </p:cNvCxnSpPr>
          <p:nvPr/>
        </p:nvCxnSpPr>
        <p:spPr bwMode="auto">
          <a:xfrm>
            <a:off x="4193676" y="438213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89D9955E-2B36-1365-E998-08DA617CF8F0}"/>
              </a:ext>
            </a:extLst>
          </p:cNvPr>
          <p:cNvSpPr/>
          <p:nvPr/>
        </p:nvSpPr>
        <p:spPr>
          <a:xfrm>
            <a:off x="3147648" y="436831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C521887D-6DB0-DDBC-2599-E25ED3E866E9}"/>
              </a:ext>
            </a:extLst>
          </p:cNvPr>
          <p:cNvCxnSpPr>
            <a:cxnSpLocks/>
          </p:cNvCxnSpPr>
          <p:nvPr/>
        </p:nvCxnSpPr>
        <p:spPr bwMode="auto">
          <a:xfrm>
            <a:off x="7032499" y="437432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C8105FDD-DA32-DF9F-0369-39595B0AFDAD}"/>
              </a:ext>
            </a:extLst>
          </p:cNvPr>
          <p:cNvSpPr/>
          <p:nvPr/>
        </p:nvSpPr>
        <p:spPr>
          <a:xfrm>
            <a:off x="5992552" y="436050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37" name="Rettangolo 136">
            <a:extLst>
              <a:ext uri="{FF2B5EF4-FFF2-40B4-BE49-F238E27FC236}">
                <a16:creationId xmlns:a16="http://schemas.microsoft.com/office/drawing/2014/main" id="{5D85119F-F966-E92A-8EC6-7E8196630B41}"/>
              </a:ext>
            </a:extLst>
          </p:cNvPr>
          <p:cNvSpPr/>
          <p:nvPr/>
        </p:nvSpPr>
        <p:spPr>
          <a:xfrm>
            <a:off x="8349204" y="2551696"/>
            <a:ext cx="355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29F7D99B-DA6C-D1B0-15CF-92D45C93D03D}"/>
              </a:ext>
            </a:extLst>
          </p:cNvPr>
          <p:cNvSpPr/>
          <p:nvPr/>
        </p:nvSpPr>
        <p:spPr>
          <a:xfrm>
            <a:off x="11136679" y="2220334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5C500CCC-86BD-AD70-146A-966DA6EE757B}"/>
              </a:ext>
            </a:extLst>
          </p:cNvPr>
          <p:cNvSpPr/>
          <p:nvPr/>
        </p:nvSpPr>
        <p:spPr>
          <a:xfrm>
            <a:off x="2597325" y="4749574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9389EB76-E8BE-A6C7-D22D-D8EBA6CE4467}"/>
              </a:ext>
            </a:extLst>
          </p:cNvPr>
          <p:cNvSpPr/>
          <p:nvPr/>
        </p:nvSpPr>
        <p:spPr>
          <a:xfrm>
            <a:off x="5739875" y="5270475"/>
            <a:ext cx="4627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21710A55-13A3-0686-4FAA-108C523C7C81}"/>
              </a:ext>
            </a:extLst>
          </p:cNvPr>
          <p:cNvSpPr/>
          <p:nvPr/>
        </p:nvSpPr>
        <p:spPr>
          <a:xfrm>
            <a:off x="5614100" y="544054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698027E8-C6D1-3393-0DB8-5194F0001450}"/>
              </a:ext>
            </a:extLst>
          </p:cNvPr>
          <p:cNvSpPr/>
          <p:nvPr/>
        </p:nvSpPr>
        <p:spPr>
          <a:xfrm>
            <a:off x="8599947" y="480243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843C74BC-F29D-0E81-6493-2466F5B4977C}"/>
              </a:ext>
            </a:extLst>
          </p:cNvPr>
          <p:cNvSpPr/>
          <p:nvPr/>
        </p:nvSpPr>
        <p:spPr>
          <a:xfrm>
            <a:off x="11512769" y="495123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3A9DC106-29AD-C481-998B-21B6AC6E0E62}"/>
              </a:ext>
            </a:extLst>
          </p:cNvPr>
          <p:cNvSpPr/>
          <p:nvPr/>
        </p:nvSpPr>
        <p:spPr>
          <a:xfrm>
            <a:off x="5379897" y="225429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id="{9D1DC3EB-4D3E-847F-267F-B586D6160491}"/>
              </a:ext>
            </a:extLst>
          </p:cNvPr>
          <p:cNvSpPr/>
          <p:nvPr/>
        </p:nvSpPr>
        <p:spPr>
          <a:xfrm>
            <a:off x="8646776" y="2487210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3810C876-37D4-E49C-1D9F-968EFFADE3F8}"/>
              </a:ext>
            </a:extLst>
          </p:cNvPr>
          <p:cNvSpPr/>
          <p:nvPr/>
        </p:nvSpPr>
        <p:spPr>
          <a:xfrm>
            <a:off x="11391773" y="2170289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147" name="Rettangolo 146">
            <a:extLst>
              <a:ext uri="{FF2B5EF4-FFF2-40B4-BE49-F238E27FC236}">
                <a16:creationId xmlns:a16="http://schemas.microsoft.com/office/drawing/2014/main" id="{1B4FC3C0-DA6B-944B-93E6-0FB0D0AC3A66}"/>
              </a:ext>
            </a:extLst>
          </p:cNvPr>
          <p:cNvSpPr/>
          <p:nvPr/>
        </p:nvSpPr>
        <p:spPr>
          <a:xfrm>
            <a:off x="2815983" y="469659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61</a:t>
            </a:r>
          </a:p>
        </p:txBody>
      </p:sp>
      <p:sp>
        <p:nvSpPr>
          <p:cNvPr id="148" name="Rettangolo 147">
            <a:extLst>
              <a:ext uri="{FF2B5EF4-FFF2-40B4-BE49-F238E27FC236}">
                <a16:creationId xmlns:a16="http://schemas.microsoft.com/office/drawing/2014/main" id="{DCA704B3-126E-FE7B-F5F6-5E8BD0ADC9AC}"/>
              </a:ext>
            </a:extLst>
          </p:cNvPr>
          <p:cNvSpPr/>
          <p:nvPr/>
        </p:nvSpPr>
        <p:spPr>
          <a:xfrm>
            <a:off x="8385413" y="476782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58</a:t>
            </a:r>
          </a:p>
        </p:txBody>
      </p: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2048494D-116F-405D-A0FB-5025A6EC7F73}"/>
              </a:ext>
            </a:extLst>
          </p:cNvPr>
          <p:cNvSpPr/>
          <p:nvPr/>
        </p:nvSpPr>
        <p:spPr>
          <a:xfrm>
            <a:off x="11246791" y="4900952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295F88BC-600D-2750-212E-2F9E61B0FDB1}"/>
              </a:ext>
            </a:extLst>
          </p:cNvPr>
          <p:cNvCxnSpPr>
            <a:cxnSpLocks/>
          </p:cNvCxnSpPr>
          <p:nvPr/>
        </p:nvCxnSpPr>
        <p:spPr bwMode="auto">
          <a:xfrm>
            <a:off x="9919819" y="4416053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9FB0E0C6-43E5-7D0B-B5FB-BCF5593C7F34}"/>
              </a:ext>
            </a:extLst>
          </p:cNvPr>
          <p:cNvSpPr/>
          <p:nvPr/>
        </p:nvSpPr>
        <p:spPr>
          <a:xfrm>
            <a:off x="8872851" y="437675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152" name="Titolo 1">
            <a:extLst>
              <a:ext uri="{FF2B5EF4-FFF2-40B4-BE49-F238E27FC236}">
                <a16:creationId xmlns:a16="http://schemas.microsoft.com/office/drawing/2014/main" id="{76AABE33-DD65-29F9-6124-AE35EB32F08F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andamento impresa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settore di attività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8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977698C-A85C-8654-5807-A3E8F268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927" y="914099"/>
            <a:ext cx="5009710" cy="2548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B962DEC-203C-9FE1-A31A-D9817C76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27" y="3619301"/>
            <a:ext cx="5009710" cy="2548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EA4F53-51A4-CC24-7C75-45003A6AF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8" y="3619301"/>
            <a:ext cx="5009710" cy="2548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1282DA-0F6D-9DDC-B23D-664351A5C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8" y="914099"/>
            <a:ext cx="5009710" cy="2548800"/>
          </a:xfrm>
          <a:prstGeom prst="rect">
            <a:avLst/>
          </a:prstGeom>
        </p:spPr>
      </p:pic>
      <p:sp>
        <p:nvSpPr>
          <p:cNvPr id="54" name="Rettangolo 53">
            <a:extLst>
              <a:ext uri="{FF2B5EF4-FFF2-40B4-BE49-F238E27FC236}">
                <a16:creationId xmlns:a16="http://schemas.microsoft.com/office/drawing/2014/main" id="{C9351AC2-3451-A51D-BDA4-3A07C58EAFBD}"/>
              </a:ext>
            </a:extLst>
          </p:cNvPr>
          <p:cNvSpPr/>
          <p:nvPr/>
        </p:nvSpPr>
        <p:spPr bwMode="auto">
          <a:xfrm>
            <a:off x="671912" y="1081151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E8D47F3-7913-19AA-FC57-7E21F7BE57A6}"/>
              </a:ext>
            </a:extLst>
          </p:cNvPr>
          <p:cNvSpPr txBox="1"/>
          <p:nvPr/>
        </p:nvSpPr>
        <p:spPr>
          <a:xfrm>
            <a:off x="460156" y="917019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" name="Elemento grafico 55" descr="Professore">
            <a:extLst>
              <a:ext uri="{FF2B5EF4-FFF2-40B4-BE49-F238E27FC236}">
                <a16:creationId xmlns:a16="http://schemas.microsoft.com/office/drawing/2014/main" id="{A3ACFAEB-032E-071C-9E9F-935DC9D6E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529" y="6237312"/>
            <a:ext cx="387795" cy="387795"/>
          </a:xfrm>
          <a:prstGeom prst="rect">
            <a:avLst/>
          </a:prstGeom>
        </p:spPr>
      </p:pic>
      <p:sp>
        <p:nvSpPr>
          <p:cNvPr id="57" name="Text Box 18">
            <a:extLst>
              <a:ext uri="{FF2B5EF4-FFF2-40B4-BE49-F238E27FC236}">
                <a16:creationId xmlns:a16="http://schemas.microsoft.com/office/drawing/2014/main" id="{67568D3F-8528-AFF1-B311-28D6583B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6312800"/>
            <a:ext cx="5819020" cy="2945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per ciascuna provincia: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76C9C9CC-02F5-2A59-A359-28A3F01E4AFD}"/>
              </a:ext>
            </a:extLst>
          </p:cNvPr>
          <p:cNvSpPr/>
          <p:nvPr/>
        </p:nvSpPr>
        <p:spPr bwMode="auto">
          <a:xfrm>
            <a:off x="7199406" y="6362431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CasellaDiTesto 9">
            <a:extLst>
              <a:ext uri="{FF2B5EF4-FFF2-40B4-BE49-F238E27FC236}">
                <a16:creationId xmlns:a16="http://schemas.microsoft.com/office/drawing/2014/main" id="{3812BA10-57DF-CD81-58E8-4B458913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85" y="6313890"/>
            <a:ext cx="19186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>
                <a:solidFill>
                  <a:srgbClr val="008000"/>
                </a:solidFill>
                <a:latin typeface="Century Gothic" panose="020B0502020202020204" pitchFamily="34" charset="0"/>
              </a:rPr>
              <a:t>Terziario Provincia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EED18BEE-46CC-CFD7-C4BD-98DB8C6DBF8B}"/>
              </a:ext>
            </a:extLst>
          </p:cNvPr>
          <p:cNvSpPr/>
          <p:nvPr/>
        </p:nvSpPr>
        <p:spPr bwMode="auto">
          <a:xfrm>
            <a:off x="9264352" y="6362431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CasellaDiTesto 9">
            <a:extLst>
              <a:ext uri="{FF2B5EF4-FFF2-40B4-BE49-F238E27FC236}">
                <a16:creationId xmlns:a16="http://schemas.microsoft.com/office/drawing/2014/main" id="{E4461079-A7FC-291E-28D2-F417E1ED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6313890"/>
            <a:ext cx="16105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84F618AE-BA38-C53C-28C2-9870AE4B7951}"/>
              </a:ext>
            </a:extLst>
          </p:cNvPr>
          <p:cNvCxnSpPr>
            <a:cxnSpLocks/>
          </p:cNvCxnSpPr>
          <p:nvPr/>
        </p:nvCxnSpPr>
        <p:spPr bwMode="auto">
          <a:xfrm>
            <a:off x="2259095" y="1332125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ttangolo 62">
            <a:extLst>
              <a:ext uri="{FF2B5EF4-FFF2-40B4-BE49-F238E27FC236}">
                <a16:creationId xmlns:a16="http://schemas.microsoft.com/office/drawing/2014/main" id="{E88F4D39-621E-19B6-3A57-D5305799DB5B}"/>
              </a:ext>
            </a:extLst>
          </p:cNvPr>
          <p:cNvSpPr/>
          <p:nvPr/>
        </p:nvSpPr>
        <p:spPr>
          <a:xfrm>
            <a:off x="1214987" y="1372103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FB62D15C-F924-418A-A0CB-DB9FD72D02F1}"/>
              </a:ext>
            </a:extLst>
          </p:cNvPr>
          <p:cNvSpPr/>
          <p:nvPr/>
        </p:nvSpPr>
        <p:spPr>
          <a:xfrm>
            <a:off x="5042607" y="2126695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65" name="CasellaDiTesto 9">
            <a:extLst>
              <a:ext uri="{FF2B5EF4-FFF2-40B4-BE49-F238E27FC236}">
                <a16:creationId xmlns:a16="http://schemas.microsoft.com/office/drawing/2014/main" id="{ADDFE660-592A-C777-91DC-EEE64BDD3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4" y="2475216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GO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5086EC62-E1ED-FA7F-5B3F-1AC362049B75}"/>
              </a:ext>
            </a:extLst>
          </p:cNvPr>
          <p:cNvSpPr/>
          <p:nvPr/>
        </p:nvSpPr>
        <p:spPr>
          <a:xfrm>
            <a:off x="5289012" y="2212308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D009509-4E7C-3C7C-0435-9DE61E153CFC}"/>
              </a:ext>
            </a:extLst>
          </p:cNvPr>
          <p:cNvSpPr/>
          <p:nvPr/>
        </p:nvSpPr>
        <p:spPr bwMode="auto">
          <a:xfrm>
            <a:off x="6379764" y="1080060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9879C49-A48D-D2E8-1B5A-695B970E12E2}"/>
              </a:ext>
            </a:extLst>
          </p:cNvPr>
          <p:cNvSpPr txBox="1"/>
          <p:nvPr/>
        </p:nvSpPr>
        <p:spPr>
          <a:xfrm>
            <a:off x="6168008" y="915928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55B2D61A-7C6E-497D-678E-27E9177BB173}"/>
              </a:ext>
            </a:extLst>
          </p:cNvPr>
          <p:cNvCxnSpPr>
            <a:cxnSpLocks/>
          </p:cNvCxnSpPr>
          <p:nvPr/>
        </p:nvCxnSpPr>
        <p:spPr bwMode="auto">
          <a:xfrm>
            <a:off x="7888394" y="1336477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344B811A-668B-7E8A-21A3-79B9C7BBCE73}"/>
              </a:ext>
            </a:extLst>
          </p:cNvPr>
          <p:cNvSpPr/>
          <p:nvPr/>
        </p:nvSpPr>
        <p:spPr>
          <a:xfrm>
            <a:off x="6844572" y="1371012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71" name="CasellaDiTesto 9">
            <a:extLst>
              <a:ext uri="{FF2B5EF4-FFF2-40B4-BE49-F238E27FC236}">
                <a16:creationId xmlns:a16="http://schemas.microsoft.com/office/drawing/2014/main" id="{F00B3027-ECB2-3E63-0E7C-E31C1BE1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1703072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UD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6BCD4745-8B60-7E7B-B887-F88A71B18511}"/>
              </a:ext>
            </a:extLst>
          </p:cNvPr>
          <p:cNvSpPr/>
          <p:nvPr/>
        </p:nvSpPr>
        <p:spPr bwMode="auto">
          <a:xfrm>
            <a:off x="669506" y="3779645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FDB9DC7-7AA7-0318-C389-804E978DDF22}"/>
              </a:ext>
            </a:extLst>
          </p:cNvPr>
          <p:cNvSpPr txBox="1"/>
          <p:nvPr/>
        </p:nvSpPr>
        <p:spPr>
          <a:xfrm>
            <a:off x="457750" y="3615513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64B0292F-BDA7-1BE3-55BB-C70AF296C502}"/>
              </a:ext>
            </a:extLst>
          </p:cNvPr>
          <p:cNvCxnSpPr>
            <a:cxnSpLocks/>
          </p:cNvCxnSpPr>
          <p:nvPr/>
        </p:nvCxnSpPr>
        <p:spPr bwMode="auto">
          <a:xfrm>
            <a:off x="2258898" y="4030619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7515F448-1EBC-32F5-6C33-7FCACC630D1F}"/>
              </a:ext>
            </a:extLst>
          </p:cNvPr>
          <p:cNvSpPr/>
          <p:nvPr/>
        </p:nvSpPr>
        <p:spPr>
          <a:xfrm>
            <a:off x="1218037" y="4070597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F689AA34-20E2-54CC-B3B8-06347C3E0802}"/>
              </a:ext>
            </a:extLst>
          </p:cNvPr>
          <p:cNvSpPr/>
          <p:nvPr/>
        </p:nvSpPr>
        <p:spPr>
          <a:xfrm>
            <a:off x="4975895" y="4272750"/>
            <a:ext cx="375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58</a:t>
            </a:r>
          </a:p>
        </p:txBody>
      </p:sp>
      <p:sp>
        <p:nvSpPr>
          <p:cNvPr id="77" name="CasellaDiTesto 9">
            <a:extLst>
              <a:ext uri="{FF2B5EF4-FFF2-40B4-BE49-F238E27FC236}">
                <a16:creationId xmlns:a16="http://schemas.microsoft.com/office/drawing/2014/main" id="{9E30658D-0695-076A-5774-BF4E42B9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1" y="5083865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PN</a:t>
            </a:r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4F0FDC1C-E9A2-E56C-34C2-36AF061F8392}"/>
              </a:ext>
            </a:extLst>
          </p:cNvPr>
          <p:cNvSpPr/>
          <p:nvPr/>
        </p:nvSpPr>
        <p:spPr>
          <a:xfrm>
            <a:off x="5310709" y="4285855"/>
            <a:ext cx="4528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58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D0A12E62-0267-7ED1-AD5A-625B532CA539}"/>
              </a:ext>
            </a:extLst>
          </p:cNvPr>
          <p:cNvSpPr/>
          <p:nvPr/>
        </p:nvSpPr>
        <p:spPr bwMode="auto">
          <a:xfrm>
            <a:off x="6377358" y="3778554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C881E2A4-C7EB-8DA6-137D-A574F68135AB}"/>
              </a:ext>
            </a:extLst>
          </p:cNvPr>
          <p:cNvSpPr txBox="1"/>
          <p:nvPr/>
        </p:nvSpPr>
        <p:spPr>
          <a:xfrm>
            <a:off x="6165602" y="3614422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7DC27475-E41A-AB1A-543C-B6E7260A8C1A}"/>
              </a:ext>
            </a:extLst>
          </p:cNvPr>
          <p:cNvCxnSpPr>
            <a:cxnSpLocks/>
          </p:cNvCxnSpPr>
          <p:nvPr/>
        </p:nvCxnSpPr>
        <p:spPr bwMode="auto">
          <a:xfrm>
            <a:off x="7882965" y="4029528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ttangolo 81">
            <a:extLst>
              <a:ext uri="{FF2B5EF4-FFF2-40B4-BE49-F238E27FC236}">
                <a16:creationId xmlns:a16="http://schemas.microsoft.com/office/drawing/2014/main" id="{5A97C588-AF21-7479-3455-C070F34D890C}"/>
              </a:ext>
            </a:extLst>
          </p:cNvPr>
          <p:cNvSpPr/>
          <p:nvPr/>
        </p:nvSpPr>
        <p:spPr>
          <a:xfrm>
            <a:off x="6840210" y="406950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9545D7D1-70CB-D817-781A-CCA5EAE2449C}"/>
              </a:ext>
            </a:extLst>
          </p:cNvPr>
          <p:cNvSpPr/>
          <p:nvPr/>
        </p:nvSpPr>
        <p:spPr>
          <a:xfrm>
            <a:off x="11024524" y="4634144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84" name="CasellaDiTesto 9">
            <a:extLst>
              <a:ext uri="{FF2B5EF4-FFF2-40B4-BE49-F238E27FC236}">
                <a16:creationId xmlns:a16="http://schemas.microsoft.com/office/drawing/2014/main" id="{7308F528-6930-77A4-2FD7-CB19C4A6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4959427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TS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CB821F62-1132-37D8-E017-B72B82CAE4BB}"/>
              </a:ext>
            </a:extLst>
          </p:cNvPr>
          <p:cNvSpPr/>
          <p:nvPr/>
        </p:nvSpPr>
        <p:spPr>
          <a:xfrm>
            <a:off x="10749047" y="4756064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86" name="Titolo 1">
            <a:extLst>
              <a:ext uri="{FF2B5EF4-FFF2-40B4-BE49-F238E27FC236}">
                <a16:creationId xmlns:a16="http://schemas.microsoft.com/office/drawing/2014/main" id="{7A7CF5C2-9679-8134-EABE-C4C25D715C4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andamento impresa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territorio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FFFFAB84-5A52-F414-FED3-354F7F73BFD8}"/>
              </a:ext>
            </a:extLst>
          </p:cNvPr>
          <p:cNvSpPr/>
          <p:nvPr/>
        </p:nvSpPr>
        <p:spPr>
          <a:xfrm>
            <a:off x="11024524" y="164020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57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AEFD4486-6FB9-89C1-9EDB-1B0D4E4E85A4}"/>
              </a:ext>
            </a:extLst>
          </p:cNvPr>
          <p:cNvSpPr/>
          <p:nvPr/>
        </p:nvSpPr>
        <p:spPr>
          <a:xfrm>
            <a:off x="10749047" y="164020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60701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1850" y="1651972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665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272BB8A-A0BA-A43E-728C-5A370889E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34" y="2134467"/>
            <a:ext cx="6064516" cy="3114000"/>
          </a:xfrm>
          <a:prstGeom prst="rect">
            <a:avLst/>
          </a:prstGeom>
        </p:spPr>
      </p:pic>
      <p:pic>
        <p:nvPicPr>
          <p:cNvPr id="42" name="Elemento grafico 41" descr="Freccia linea: curva antioraria">
            <a:extLst>
              <a:ext uri="{FF2B5EF4-FFF2-40B4-BE49-F238E27FC236}">
                <a16:creationId xmlns:a16="http://schemas.microsoft.com/office/drawing/2014/main" id="{022A0E90-532A-4A32-978C-686ADF303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022DB523-2F02-4586-A69F-BE73338A22BD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dei ricavi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Nel quarto trimestre 2023 si è registrato un miglioramento dei ricavi presso le imprese del terziario FVG. La previsione rimane stabile a tre mesi.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90054B85-8D87-4624-8856-9BF1EAF5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D32F7FBF-582A-4FC3-9218-D477F28D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39" y="3215923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2" name="CasellaDiTesto 9">
            <a:extLst>
              <a:ext uri="{FF2B5EF4-FFF2-40B4-BE49-F238E27FC236}">
                <a16:creationId xmlns:a16="http://schemas.microsoft.com/office/drawing/2014/main" id="{7C8E70E5-405E-457B-AB71-25E91D04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02" y="436536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graphicFrame>
        <p:nvGraphicFramePr>
          <p:cNvPr id="59" name="Tabella 11">
            <a:extLst>
              <a:ext uri="{FF2B5EF4-FFF2-40B4-BE49-F238E27FC236}">
                <a16:creationId xmlns:a16="http://schemas.microsoft.com/office/drawing/2014/main" id="{7C07CA19-5C60-47E6-9821-AFEA45A7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33895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3458170"/>
                  </a:ext>
                </a:extLst>
              </a:tr>
            </a:tbl>
          </a:graphicData>
        </a:graphic>
      </p:graphicFrame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A0F9082D-8EA4-45C9-AFB8-09587F282F1B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8544AF5-65C5-4362-9B21-81DAC3D305A8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3EB10599-1899-4FDD-B241-43C5A8AD8158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C9CBCBE-EF9F-49DB-9DE1-5D2413AF8A47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66" name="Tabella 65">
            <a:extLst>
              <a:ext uri="{FF2B5EF4-FFF2-40B4-BE49-F238E27FC236}">
                <a16:creationId xmlns:a16="http://schemas.microsoft.com/office/drawing/2014/main" id="{F334C330-D019-40FA-B821-F02D15B7B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79634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3587119"/>
                  </a:ext>
                </a:extLst>
              </a:tr>
            </a:tbl>
          </a:graphicData>
        </a:graphic>
      </p:graphicFrame>
      <p:sp>
        <p:nvSpPr>
          <p:cNvPr id="27" name="Ovale 26">
            <a:extLst>
              <a:ext uri="{FF2B5EF4-FFF2-40B4-BE49-F238E27FC236}">
                <a16:creationId xmlns:a16="http://schemas.microsoft.com/office/drawing/2014/main" id="{D1C5E81A-D65A-4ABA-9695-EFD0E7B2F028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EB0C60A-FC12-4809-AC71-A797EB1AE0DA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5962833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RICAVI (</a:t>
            </a:r>
            <a:r>
              <a:rPr lang="it-IT" sz="1600" u="sng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7E893BE-1CB3-4731-B8C1-5B8954FBB570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C49AF79F-9E1D-4379-A9B1-2A0E5263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Tenuto conto dei fattori stagionali, negli ultimi tre mesi, i ricavi della Sua impresa, rispetto ai tre mesi precedenti, sono aumentati, rimasti invariati, diminuiti? 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AFFC2D4-D777-EC7D-C04B-7696644B3605}"/>
              </a:ext>
            </a:extLst>
          </p:cNvPr>
          <p:cNvCxnSpPr/>
          <p:nvPr/>
        </p:nvCxnSpPr>
        <p:spPr bwMode="auto">
          <a:xfrm>
            <a:off x="4399219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E3C07EA3-969B-0B8F-5B75-4BEA6B295D72}"/>
              </a:ext>
            </a:extLst>
          </p:cNvPr>
          <p:cNvSpPr/>
          <p:nvPr/>
        </p:nvSpPr>
        <p:spPr>
          <a:xfrm>
            <a:off x="3358258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magine 79">
            <a:extLst>
              <a:ext uri="{FF2B5EF4-FFF2-40B4-BE49-F238E27FC236}">
                <a16:creationId xmlns:a16="http://schemas.microsoft.com/office/drawing/2014/main" id="{37311EE8-F40A-489F-C4D3-E9C4487CF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08" y="4117817"/>
            <a:ext cx="2743858" cy="2404800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E9E83538-1151-17DA-0162-E5AAEFE1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33" y="4117817"/>
            <a:ext cx="2743858" cy="2404800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1E0C0139-3188-6195-3833-4F6371437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267" y="4117817"/>
            <a:ext cx="2743858" cy="2404800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92BF46AB-B01E-08A6-EBA8-E8B41146F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45" y="4117817"/>
            <a:ext cx="2743858" cy="2404800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19A8827C-1C1A-BC7B-9CDE-040E7E81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708" y="1448228"/>
            <a:ext cx="2743858" cy="2404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5298F5B-9DBF-C755-23AC-34916EBBD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233" y="1448228"/>
            <a:ext cx="2743858" cy="2404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67F62E0-6568-00F5-0AF0-8C692642D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267" y="1448228"/>
            <a:ext cx="2743858" cy="24048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12D1645A-5561-31B6-3501-6EA94559FBF8}"/>
              </a:ext>
            </a:extLst>
          </p:cNvPr>
          <p:cNvSpPr/>
          <p:nvPr/>
        </p:nvSpPr>
        <p:spPr bwMode="auto">
          <a:xfrm>
            <a:off x="3296692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44F754E-D083-F456-98F9-EEA413477FAC}"/>
              </a:ext>
            </a:extLst>
          </p:cNvPr>
          <p:cNvSpPr/>
          <p:nvPr/>
        </p:nvSpPr>
        <p:spPr bwMode="auto">
          <a:xfrm>
            <a:off x="6186016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0DD07A4-A136-6368-98C0-8FE03AB2A466}"/>
              </a:ext>
            </a:extLst>
          </p:cNvPr>
          <p:cNvSpPr/>
          <p:nvPr/>
        </p:nvSpPr>
        <p:spPr bwMode="auto">
          <a:xfrm>
            <a:off x="9075340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2A129A-A813-C226-DBE4-A7C9081D1FF3}"/>
              </a:ext>
            </a:extLst>
          </p:cNvPr>
          <p:cNvSpPr/>
          <p:nvPr/>
        </p:nvSpPr>
        <p:spPr bwMode="auto">
          <a:xfrm>
            <a:off x="407368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0D6E4D8-F3E4-A469-5468-DBE8A4C23496}"/>
              </a:ext>
            </a:extLst>
          </p:cNvPr>
          <p:cNvSpPr/>
          <p:nvPr/>
        </p:nvSpPr>
        <p:spPr bwMode="auto">
          <a:xfrm>
            <a:off x="3296692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37D0C4-4A9A-A50F-3648-066A00891689}"/>
              </a:ext>
            </a:extLst>
          </p:cNvPr>
          <p:cNvSpPr/>
          <p:nvPr/>
        </p:nvSpPr>
        <p:spPr bwMode="auto">
          <a:xfrm>
            <a:off x="6186016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326517-75A7-4356-65DA-C0BFD0AB14C7}"/>
              </a:ext>
            </a:extLst>
          </p:cNvPr>
          <p:cNvSpPr/>
          <p:nvPr/>
        </p:nvSpPr>
        <p:spPr bwMode="auto">
          <a:xfrm>
            <a:off x="9075340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E087966F-1BD7-8695-3357-9470196EF5F0}"/>
              </a:ext>
            </a:extLst>
          </p:cNvPr>
          <p:cNvSpPr txBox="1">
            <a:spLocks/>
          </p:cNvSpPr>
          <p:nvPr/>
        </p:nvSpPr>
        <p:spPr>
          <a:xfrm>
            <a:off x="3237058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326213A7-A13C-C6DC-4CF1-80508EA52E31}"/>
              </a:ext>
            </a:extLst>
          </p:cNvPr>
          <p:cNvSpPr txBox="1">
            <a:spLocks/>
          </p:cNvSpPr>
          <p:nvPr/>
        </p:nvSpPr>
        <p:spPr>
          <a:xfrm>
            <a:off x="6127497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NO FOOD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8A121921-6DC1-B1F5-C17E-6FA047566F0E}"/>
              </a:ext>
            </a:extLst>
          </p:cNvPr>
          <p:cNvSpPr txBox="1">
            <a:spLocks/>
          </p:cNvSpPr>
          <p:nvPr/>
        </p:nvSpPr>
        <p:spPr>
          <a:xfrm>
            <a:off x="9015161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Ristorazione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15A8EB42-F22A-182F-249E-860173DD46BD}"/>
              </a:ext>
            </a:extLst>
          </p:cNvPr>
          <p:cNvSpPr txBox="1">
            <a:spLocks/>
          </p:cNvSpPr>
          <p:nvPr/>
        </p:nvSpPr>
        <p:spPr>
          <a:xfrm>
            <a:off x="342906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Ricezione turistica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898AB286-09E5-FD6D-7206-99997FFA5F1D}"/>
              </a:ext>
            </a:extLst>
          </p:cNvPr>
          <p:cNvSpPr txBox="1">
            <a:spLocks/>
          </p:cNvSpPr>
          <p:nvPr/>
        </p:nvSpPr>
        <p:spPr>
          <a:xfrm>
            <a:off x="3237058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Trasporti e logistica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2517DE00-C610-4ED7-3010-7E63150D743F}"/>
              </a:ext>
            </a:extLst>
          </p:cNvPr>
          <p:cNvSpPr txBox="1">
            <a:spLocks/>
          </p:cNvSpPr>
          <p:nvPr/>
        </p:nvSpPr>
        <p:spPr>
          <a:xfrm>
            <a:off x="6127497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imprese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DC70EF6B-90E7-2570-5293-3D1C614C4BE9}"/>
              </a:ext>
            </a:extLst>
          </p:cNvPr>
          <p:cNvSpPr txBox="1">
            <a:spLocks/>
          </p:cNvSpPr>
          <p:nvPr/>
        </p:nvSpPr>
        <p:spPr>
          <a:xfrm>
            <a:off x="9015161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persona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229DD4D-76B6-94D7-1C0B-FCEDE108A9FA}"/>
              </a:ext>
            </a:extLst>
          </p:cNvPr>
          <p:cNvSpPr/>
          <p:nvPr/>
        </p:nvSpPr>
        <p:spPr>
          <a:xfrm>
            <a:off x="3139895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9">
            <a:extLst>
              <a:ext uri="{FF2B5EF4-FFF2-40B4-BE49-F238E27FC236}">
                <a16:creationId xmlns:a16="http://schemas.microsoft.com/office/drawing/2014/main" id="{045ADEBE-E828-84B5-426F-85C0A6D2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6" y="3004391"/>
            <a:ext cx="868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FOOD</a:t>
            </a:r>
          </a:p>
        </p:txBody>
      </p:sp>
      <p:pic>
        <p:nvPicPr>
          <p:cNvPr id="31" name="Elemento grafico 30" descr="Professore">
            <a:extLst>
              <a:ext uri="{FF2B5EF4-FFF2-40B4-BE49-F238E27FC236}">
                <a16:creationId xmlns:a16="http://schemas.microsoft.com/office/drawing/2014/main" id="{FE4802D6-5C3B-8BDE-D524-C9A62B50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33" y="1105694"/>
            <a:ext cx="516155" cy="516155"/>
          </a:xfrm>
          <a:prstGeom prst="rect">
            <a:avLst/>
          </a:prstGeom>
        </p:spPr>
      </p:pic>
      <p:sp>
        <p:nvSpPr>
          <p:cNvPr id="32" name="Text Box 18">
            <a:extLst>
              <a:ext uri="{FF2B5EF4-FFF2-40B4-BE49-F238E27FC236}">
                <a16:creationId xmlns:a16="http://schemas.microsoft.com/office/drawing/2014/main" id="{7457C85A-1CE4-0E3D-7EB2-CCA53534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" y="1651413"/>
            <a:ext cx="2520001" cy="494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relativi a FVG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D0CB7F0-F64F-7ACE-275B-F224E875D10A}"/>
              </a:ext>
            </a:extLst>
          </p:cNvPr>
          <p:cNvSpPr/>
          <p:nvPr/>
        </p:nvSpPr>
        <p:spPr bwMode="auto">
          <a:xfrm>
            <a:off x="566459" y="2360400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sellaDiTesto 9">
            <a:extLst>
              <a:ext uri="{FF2B5EF4-FFF2-40B4-BE49-F238E27FC236}">
                <a16:creationId xmlns:a16="http://schemas.microsoft.com/office/drawing/2014/main" id="{0B8357A4-3D9D-0A0B-7F63-88BC6C9F3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283399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Settore di attività economica FVG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939F159-F994-87E4-E84F-D3A25164A73A}"/>
              </a:ext>
            </a:extLst>
          </p:cNvPr>
          <p:cNvSpPr/>
          <p:nvPr/>
        </p:nvSpPr>
        <p:spPr bwMode="auto">
          <a:xfrm>
            <a:off x="566459" y="3004378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sellaDiTesto 9">
            <a:extLst>
              <a:ext uri="{FF2B5EF4-FFF2-40B4-BE49-F238E27FC236}">
                <a16:creationId xmlns:a16="http://schemas.microsoft.com/office/drawing/2014/main" id="{D4DCE35A-1401-9776-D51D-1FD1BCD0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955837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Totale Terziario FVG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623EB51-E0FE-0318-F1A9-58B8F4948D40}"/>
              </a:ext>
            </a:extLst>
          </p:cNvPr>
          <p:cNvSpPr/>
          <p:nvPr/>
        </p:nvSpPr>
        <p:spPr>
          <a:xfrm>
            <a:off x="5774917" y="251256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88773340-6664-DA6E-6383-85786FB1FF2E}"/>
              </a:ext>
            </a:extLst>
          </p:cNvPr>
          <p:cNvCxnSpPr>
            <a:cxnSpLocks/>
          </p:cNvCxnSpPr>
          <p:nvPr/>
        </p:nvCxnSpPr>
        <p:spPr bwMode="auto">
          <a:xfrm>
            <a:off x="4185923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9EB74E43-B17F-E067-8F13-58B26EFD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94" y="2893976"/>
            <a:ext cx="834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NO FOOD</a:t>
            </a: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233D2CE4-E713-3D5F-6C06-BA343D24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510" y="2112210"/>
            <a:ext cx="1126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Ristorazione</a:t>
            </a: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39D0F039-8602-A414-046E-2CA8924B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7" y="4631185"/>
            <a:ext cx="1028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Ricezione turistica</a:t>
            </a: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FF7E62F2-78F9-76BF-CB52-936A9CB6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747" y="5432230"/>
            <a:ext cx="1392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Trasporti</a:t>
            </a: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BCB78184-1FD6-C288-DCF3-1A637EFFA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79" y="4725037"/>
            <a:ext cx="87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Imprese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20E13060-B0F9-D452-5154-EFCD6375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3" y="5415612"/>
            <a:ext cx="82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Persona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E4789E8F-4839-208A-DCDA-39EFD4AEBE74}"/>
              </a:ext>
            </a:extLst>
          </p:cNvPr>
          <p:cNvCxnSpPr/>
          <p:nvPr/>
        </p:nvCxnSpPr>
        <p:spPr bwMode="auto">
          <a:xfrm>
            <a:off x="1309824" y="4391105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744C75F7-7281-15AA-2745-E2699B13C95B}"/>
              </a:ext>
            </a:extLst>
          </p:cNvPr>
          <p:cNvCxnSpPr>
            <a:cxnSpLocks/>
          </p:cNvCxnSpPr>
          <p:nvPr/>
        </p:nvCxnSpPr>
        <p:spPr bwMode="auto">
          <a:xfrm>
            <a:off x="7179547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ttangolo 46">
            <a:extLst>
              <a:ext uri="{FF2B5EF4-FFF2-40B4-BE49-F238E27FC236}">
                <a16:creationId xmlns:a16="http://schemas.microsoft.com/office/drawing/2014/main" id="{16B5C9AF-484E-CEBD-6D8A-2B1D57DE95D2}"/>
              </a:ext>
            </a:extLst>
          </p:cNvPr>
          <p:cNvSpPr/>
          <p:nvPr/>
        </p:nvSpPr>
        <p:spPr>
          <a:xfrm>
            <a:off x="6141048" y="1698270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3EC521F-8935-D74F-9CFC-787D77081DC2}"/>
              </a:ext>
            </a:extLst>
          </p:cNvPr>
          <p:cNvCxnSpPr>
            <a:cxnSpLocks/>
          </p:cNvCxnSpPr>
          <p:nvPr/>
        </p:nvCxnSpPr>
        <p:spPr bwMode="auto">
          <a:xfrm>
            <a:off x="9919336" y="1741056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F44C2CE1-8DBF-AE1C-49F4-D77D1380DCE4}"/>
              </a:ext>
            </a:extLst>
          </p:cNvPr>
          <p:cNvSpPr/>
          <p:nvPr/>
        </p:nvSpPr>
        <p:spPr>
          <a:xfrm>
            <a:off x="8877714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CAEBF119-BC9E-1AB5-653A-3248F3F53125}"/>
              </a:ext>
            </a:extLst>
          </p:cNvPr>
          <p:cNvSpPr/>
          <p:nvPr/>
        </p:nvSpPr>
        <p:spPr>
          <a:xfrm>
            <a:off x="263156" y="4377284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F45F0F22-FD69-9070-3915-4E117ECC87D6}"/>
              </a:ext>
            </a:extLst>
          </p:cNvPr>
          <p:cNvCxnSpPr>
            <a:cxnSpLocks/>
          </p:cNvCxnSpPr>
          <p:nvPr/>
        </p:nvCxnSpPr>
        <p:spPr bwMode="auto">
          <a:xfrm>
            <a:off x="4184349" y="438213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AF94B281-0C68-3F4C-782D-C5F0006B093E}"/>
              </a:ext>
            </a:extLst>
          </p:cNvPr>
          <p:cNvSpPr/>
          <p:nvPr/>
        </p:nvSpPr>
        <p:spPr>
          <a:xfrm>
            <a:off x="3138321" y="436831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6C2D0084-0139-9D2A-072C-8C6851F4847F}"/>
              </a:ext>
            </a:extLst>
          </p:cNvPr>
          <p:cNvCxnSpPr>
            <a:cxnSpLocks/>
          </p:cNvCxnSpPr>
          <p:nvPr/>
        </p:nvCxnSpPr>
        <p:spPr bwMode="auto">
          <a:xfrm>
            <a:off x="7013837" y="437432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14A54F6A-BB77-4992-0102-1B944DBF1DC5}"/>
              </a:ext>
            </a:extLst>
          </p:cNvPr>
          <p:cNvSpPr/>
          <p:nvPr/>
        </p:nvSpPr>
        <p:spPr>
          <a:xfrm>
            <a:off x="5973890" y="436050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285CE2D-2A73-A878-4E7E-55721926E5AD}"/>
              </a:ext>
            </a:extLst>
          </p:cNvPr>
          <p:cNvSpPr/>
          <p:nvPr/>
        </p:nvSpPr>
        <p:spPr>
          <a:xfrm>
            <a:off x="8449674" y="2825021"/>
            <a:ext cx="355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276AF78A-A57B-9049-2765-C59A02F608F2}"/>
              </a:ext>
            </a:extLst>
          </p:cNvPr>
          <p:cNvSpPr/>
          <p:nvPr/>
        </p:nvSpPr>
        <p:spPr>
          <a:xfrm>
            <a:off x="11228833" y="227898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9E2D0DF-F2BF-8B40-2C8E-F619CDE8A02A}"/>
              </a:ext>
            </a:extLst>
          </p:cNvPr>
          <p:cNvSpPr/>
          <p:nvPr/>
        </p:nvSpPr>
        <p:spPr>
          <a:xfrm>
            <a:off x="2690632" y="476657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57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D935C6E1-BFE8-1A5F-6296-299B1F924D48}"/>
              </a:ext>
            </a:extLst>
          </p:cNvPr>
          <p:cNvSpPr/>
          <p:nvPr/>
        </p:nvSpPr>
        <p:spPr>
          <a:xfrm>
            <a:off x="5710158" y="5540047"/>
            <a:ext cx="4627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29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634363E9-3349-680B-A2CF-B346DE5D0D33}"/>
              </a:ext>
            </a:extLst>
          </p:cNvPr>
          <p:cNvSpPr/>
          <p:nvPr/>
        </p:nvSpPr>
        <p:spPr>
          <a:xfrm>
            <a:off x="5479070" y="5420453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F74EF32D-C4C4-0F0F-58F6-FB5814DE89EE}"/>
              </a:ext>
            </a:extLst>
          </p:cNvPr>
          <p:cNvSpPr/>
          <p:nvPr/>
        </p:nvSpPr>
        <p:spPr>
          <a:xfrm>
            <a:off x="8600411" y="485926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C2B92FA2-BB7E-422E-C31A-F438409F8D18}"/>
              </a:ext>
            </a:extLst>
          </p:cNvPr>
          <p:cNvSpPr/>
          <p:nvPr/>
        </p:nvSpPr>
        <p:spPr>
          <a:xfrm>
            <a:off x="11536424" y="513311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898679A3-2936-516F-F843-54A28C2E76A7}"/>
              </a:ext>
            </a:extLst>
          </p:cNvPr>
          <p:cNvSpPr/>
          <p:nvPr/>
        </p:nvSpPr>
        <p:spPr>
          <a:xfrm>
            <a:off x="5547849" y="2581415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F9241DE8-96B6-C494-A44F-2C45EA45098E}"/>
              </a:ext>
            </a:extLst>
          </p:cNvPr>
          <p:cNvSpPr/>
          <p:nvPr/>
        </p:nvSpPr>
        <p:spPr>
          <a:xfrm>
            <a:off x="8637210" y="2694593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37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13274B94-B9A4-3CFA-A14C-2171388F54B0}"/>
              </a:ext>
            </a:extLst>
          </p:cNvPr>
          <p:cNvSpPr/>
          <p:nvPr/>
        </p:nvSpPr>
        <p:spPr>
          <a:xfrm>
            <a:off x="11443787" y="216028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55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6613816C-53FE-DEA0-5168-F4224C63FCC8}"/>
              </a:ext>
            </a:extLst>
          </p:cNvPr>
          <p:cNvSpPr/>
          <p:nvPr/>
        </p:nvSpPr>
        <p:spPr>
          <a:xfrm>
            <a:off x="2908867" y="4771969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57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C335E32B-32DD-C0AC-A30F-2DD4AADCF1CD}"/>
              </a:ext>
            </a:extLst>
          </p:cNvPr>
          <p:cNvSpPr/>
          <p:nvPr/>
        </p:nvSpPr>
        <p:spPr>
          <a:xfrm>
            <a:off x="8375488" y="4853172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2368314B-03BF-CC92-342E-5CD7B2C4B8A0}"/>
              </a:ext>
            </a:extLst>
          </p:cNvPr>
          <p:cNvSpPr/>
          <p:nvPr/>
        </p:nvSpPr>
        <p:spPr>
          <a:xfrm>
            <a:off x="11378197" y="530061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46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16EDC59C-4C24-12CA-E05C-FFFE7678F01D}"/>
              </a:ext>
            </a:extLst>
          </p:cNvPr>
          <p:cNvCxnSpPr>
            <a:cxnSpLocks/>
          </p:cNvCxnSpPr>
          <p:nvPr/>
        </p:nvCxnSpPr>
        <p:spPr bwMode="auto">
          <a:xfrm>
            <a:off x="9919818" y="4416053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ttangolo 68">
            <a:extLst>
              <a:ext uri="{FF2B5EF4-FFF2-40B4-BE49-F238E27FC236}">
                <a16:creationId xmlns:a16="http://schemas.microsoft.com/office/drawing/2014/main" id="{7CF7A09A-DC3C-21FF-B4D7-9F6511048884}"/>
              </a:ext>
            </a:extLst>
          </p:cNvPr>
          <p:cNvSpPr/>
          <p:nvPr/>
        </p:nvSpPr>
        <p:spPr>
          <a:xfrm>
            <a:off x="8872850" y="437675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70" name="Titolo 1">
            <a:extLst>
              <a:ext uri="{FF2B5EF4-FFF2-40B4-BE49-F238E27FC236}">
                <a16:creationId xmlns:a16="http://schemas.microsoft.com/office/drawing/2014/main" id="{35987058-D277-81F8-65A1-0E6579599DD3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dei ricavi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settore di attività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06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983F0D8-C195-568C-FE13-04303D7B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120" y="917636"/>
            <a:ext cx="5009710" cy="2548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CABF5C-A0EB-6D7E-CFC6-4B08E05B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20" y="3621322"/>
            <a:ext cx="5009710" cy="2548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96E2D7-95F2-1C32-D5D5-EE25C6612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98" y="3621322"/>
            <a:ext cx="5009710" cy="2548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DF0DB1B-5FDC-A2DB-E0B3-92B96E636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98" y="917636"/>
            <a:ext cx="5009710" cy="2548800"/>
          </a:xfrm>
          <a:prstGeom prst="rect">
            <a:avLst/>
          </a:prstGeom>
        </p:spPr>
      </p:pic>
      <p:sp>
        <p:nvSpPr>
          <p:cNvPr id="54" name="Rettangolo 53">
            <a:extLst>
              <a:ext uri="{FF2B5EF4-FFF2-40B4-BE49-F238E27FC236}">
                <a16:creationId xmlns:a16="http://schemas.microsoft.com/office/drawing/2014/main" id="{C9351AC2-3451-A51D-BDA4-3A07C58EAFBD}"/>
              </a:ext>
            </a:extLst>
          </p:cNvPr>
          <p:cNvSpPr/>
          <p:nvPr/>
        </p:nvSpPr>
        <p:spPr bwMode="auto">
          <a:xfrm>
            <a:off x="671912" y="1081151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E8D47F3-7913-19AA-FC57-7E21F7BE57A6}"/>
              </a:ext>
            </a:extLst>
          </p:cNvPr>
          <p:cNvSpPr txBox="1"/>
          <p:nvPr/>
        </p:nvSpPr>
        <p:spPr>
          <a:xfrm>
            <a:off x="460156" y="917019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" name="Elemento grafico 55" descr="Professore">
            <a:extLst>
              <a:ext uri="{FF2B5EF4-FFF2-40B4-BE49-F238E27FC236}">
                <a16:creationId xmlns:a16="http://schemas.microsoft.com/office/drawing/2014/main" id="{A3ACFAEB-032E-071C-9E9F-935DC9D6E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529" y="6237312"/>
            <a:ext cx="387795" cy="387795"/>
          </a:xfrm>
          <a:prstGeom prst="rect">
            <a:avLst/>
          </a:prstGeom>
        </p:spPr>
      </p:pic>
      <p:sp>
        <p:nvSpPr>
          <p:cNvPr id="57" name="Text Box 18">
            <a:extLst>
              <a:ext uri="{FF2B5EF4-FFF2-40B4-BE49-F238E27FC236}">
                <a16:creationId xmlns:a16="http://schemas.microsoft.com/office/drawing/2014/main" id="{67568D3F-8528-AFF1-B311-28D6583B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6312800"/>
            <a:ext cx="5819020" cy="2945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per ciascuna provincia: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76C9C9CC-02F5-2A59-A359-28A3F01E4AFD}"/>
              </a:ext>
            </a:extLst>
          </p:cNvPr>
          <p:cNvSpPr/>
          <p:nvPr/>
        </p:nvSpPr>
        <p:spPr bwMode="auto">
          <a:xfrm>
            <a:off x="7199406" y="6362431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CasellaDiTesto 9">
            <a:extLst>
              <a:ext uri="{FF2B5EF4-FFF2-40B4-BE49-F238E27FC236}">
                <a16:creationId xmlns:a16="http://schemas.microsoft.com/office/drawing/2014/main" id="{3812BA10-57DF-CD81-58E8-4B458913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85" y="6313890"/>
            <a:ext cx="19186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>
                <a:solidFill>
                  <a:srgbClr val="008000"/>
                </a:solidFill>
                <a:latin typeface="Century Gothic" panose="020B0502020202020204" pitchFamily="34" charset="0"/>
              </a:rPr>
              <a:t>Terziario Provincia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EED18BEE-46CC-CFD7-C4BD-98DB8C6DBF8B}"/>
              </a:ext>
            </a:extLst>
          </p:cNvPr>
          <p:cNvSpPr/>
          <p:nvPr/>
        </p:nvSpPr>
        <p:spPr bwMode="auto">
          <a:xfrm>
            <a:off x="9264352" y="6362431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CasellaDiTesto 9">
            <a:extLst>
              <a:ext uri="{FF2B5EF4-FFF2-40B4-BE49-F238E27FC236}">
                <a16:creationId xmlns:a16="http://schemas.microsoft.com/office/drawing/2014/main" id="{E4461079-A7FC-291E-28D2-F417E1ED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6313890"/>
            <a:ext cx="16105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84F618AE-BA38-C53C-28C2-9870AE4B7951}"/>
              </a:ext>
            </a:extLst>
          </p:cNvPr>
          <p:cNvCxnSpPr>
            <a:cxnSpLocks/>
          </p:cNvCxnSpPr>
          <p:nvPr/>
        </p:nvCxnSpPr>
        <p:spPr bwMode="auto">
          <a:xfrm>
            <a:off x="2259097" y="1332125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ttangolo 62">
            <a:extLst>
              <a:ext uri="{FF2B5EF4-FFF2-40B4-BE49-F238E27FC236}">
                <a16:creationId xmlns:a16="http://schemas.microsoft.com/office/drawing/2014/main" id="{E88F4D39-621E-19B6-3A57-D5305799DB5B}"/>
              </a:ext>
            </a:extLst>
          </p:cNvPr>
          <p:cNvSpPr/>
          <p:nvPr/>
        </p:nvSpPr>
        <p:spPr>
          <a:xfrm>
            <a:off x="1214989" y="1372103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FB62D15C-F924-418A-A0CB-DB9FD72D02F1}"/>
              </a:ext>
            </a:extLst>
          </p:cNvPr>
          <p:cNvSpPr/>
          <p:nvPr/>
        </p:nvSpPr>
        <p:spPr>
          <a:xfrm>
            <a:off x="4921378" y="2228502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42</a:t>
            </a:r>
          </a:p>
        </p:txBody>
      </p:sp>
      <p:sp>
        <p:nvSpPr>
          <p:cNvPr id="65" name="CasellaDiTesto 9">
            <a:extLst>
              <a:ext uri="{FF2B5EF4-FFF2-40B4-BE49-F238E27FC236}">
                <a16:creationId xmlns:a16="http://schemas.microsoft.com/office/drawing/2014/main" id="{ADDFE660-592A-C777-91DC-EEE64BDD3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4" y="2515856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GO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5086EC62-E1ED-FA7F-5B3F-1AC362049B75}"/>
              </a:ext>
            </a:extLst>
          </p:cNvPr>
          <p:cNvSpPr/>
          <p:nvPr/>
        </p:nvSpPr>
        <p:spPr>
          <a:xfrm>
            <a:off x="5233163" y="2191178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D009509-4E7C-3C7C-0435-9DE61E153CFC}"/>
              </a:ext>
            </a:extLst>
          </p:cNvPr>
          <p:cNvSpPr/>
          <p:nvPr/>
        </p:nvSpPr>
        <p:spPr bwMode="auto">
          <a:xfrm>
            <a:off x="6379764" y="1080060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9879C49-A48D-D2E8-1B5A-695B970E12E2}"/>
              </a:ext>
            </a:extLst>
          </p:cNvPr>
          <p:cNvSpPr txBox="1"/>
          <p:nvPr/>
        </p:nvSpPr>
        <p:spPr>
          <a:xfrm>
            <a:off x="6168008" y="915928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55B2D61A-7C6E-497D-678E-27E9177BB173}"/>
              </a:ext>
            </a:extLst>
          </p:cNvPr>
          <p:cNvCxnSpPr>
            <a:cxnSpLocks/>
          </p:cNvCxnSpPr>
          <p:nvPr/>
        </p:nvCxnSpPr>
        <p:spPr bwMode="auto">
          <a:xfrm>
            <a:off x="7888394" y="1336477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344B811A-668B-7E8A-21A3-79B9C7BBCE73}"/>
              </a:ext>
            </a:extLst>
          </p:cNvPr>
          <p:cNvSpPr/>
          <p:nvPr/>
        </p:nvSpPr>
        <p:spPr>
          <a:xfrm>
            <a:off x="6844572" y="1371012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71" name="CasellaDiTesto 9">
            <a:extLst>
              <a:ext uri="{FF2B5EF4-FFF2-40B4-BE49-F238E27FC236}">
                <a16:creationId xmlns:a16="http://schemas.microsoft.com/office/drawing/2014/main" id="{F00B3027-ECB2-3E63-0E7C-E31C1BE1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1621792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UD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6BCD4745-8B60-7E7B-B887-F88A71B18511}"/>
              </a:ext>
            </a:extLst>
          </p:cNvPr>
          <p:cNvSpPr/>
          <p:nvPr/>
        </p:nvSpPr>
        <p:spPr bwMode="auto">
          <a:xfrm>
            <a:off x="669506" y="3779645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FDB9DC7-7AA7-0318-C389-804E978DDF22}"/>
              </a:ext>
            </a:extLst>
          </p:cNvPr>
          <p:cNvSpPr txBox="1"/>
          <p:nvPr/>
        </p:nvSpPr>
        <p:spPr>
          <a:xfrm>
            <a:off x="457750" y="3615513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64B0292F-BDA7-1BE3-55BB-C70AF296C502}"/>
              </a:ext>
            </a:extLst>
          </p:cNvPr>
          <p:cNvCxnSpPr>
            <a:cxnSpLocks/>
          </p:cNvCxnSpPr>
          <p:nvPr/>
        </p:nvCxnSpPr>
        <p:spPr bwMode="auto">
          <a:xfrm>
            <a:off x="2249567" y="4030619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7515F448-1EBC-32F5-6C33-7FCACC630D1F}"/>
              </a:ext>
            </a:extLst>
          </p:cNvPr>
          <p:cNvSpPr/>
          <p:nvPr/>
        </p:nvSpPr>
        <p:spPr>
          <a:xfrm>
            <a:off x="1208706" y="4070597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F689AA34-20E2-54CC-B3B8-06347C3E0802}"/>
              </a:ext>
            </a:extLst>
          </p:cNvPr>
          <p:cNvSpPr/>
          <p:nvPr/>
        </p:nvSpPr>
        <p:spPr>
          <a:xfrm>
            <a:off x="4975895" y="4475950"/>
            <a:ext cx="375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77" name="CasellaDiTesto 9">
            <a:extLst>
              <a:ext uri="{FF2B5EF4-FFF2-40B4-BE49-F238E27FC236}">
                <a16:creationId xmlns:a16="http://schemas.microsoft.com/office/drawing/2014/main" id="{9E30658D-0695-076A-5774-BF4E42B9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1" y="4362505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PN</a:t>
            </a:r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4F0FDC1C-E9A2-E56C-34C2-36AF061F8392}"/>
              </a:ext>
            </a:extLst>
          </p:cNvPr>
          <p:cNvSpPr/>
          <p:nvPr/>
        </p:nvSpPr>
        <p:spPr>
          <a:xfrm>
            <a:off x="5247183" y="4448323"/>
            <a:ext cx="4528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D0A12E62-0267-7ED1-AD5A-625B532CA539}"/>
              </a:ext>
            </a:extLst>
          </p:cNvPr>
          <p:cNvSpPr/>
          <p:nvPr/>
        </p:nvSpPr>
        <p:spPr bwMode="auto">
          <a:xfrm>
            <a:off x="6377358" y="3778554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C881E2A4-C7EB-8DA6-137D-A574F68135AB}"/>
              </a:ext>
            </a:extLst>
          </p:cNvPr>
          <p:cNvSpPr txBox="1"/>
          <p:nvPr/>
        </p:nvSpPr>
        <p:spPr>
          <a:xfrm>
            <a:off x="6165602" y="3614422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7DC27475-E41A-AB1A-543C-B6E7260A8C1A}"/>
              </a:ext>
            </a:extLst>
          </p:cNvPr>
          <p:cNvCxnSpPr>
            <a:cxnSpLocks/>
          </p:cNvCxnSpPr>
          <p:nvPr/>
        </p:nvCxnSpPr>
        <p:spPr bwMode="auto">
          <a:xfrm>
            <a:off x="7892298" y="4029528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ttangolo 81">
            <a:extLst>
              <a:ext uri="{FF2B5EF4-FFF2-40B4-BE49-F238E27FC236}">
                <a16:creationId xmlns:a16="http://schemas.microsoft.com/office/drawing/2014/main" id="{5A97C588-AF21-7479-3455-C070F34D890C}"/>
              </a:ext>
            </a:extLst>
          </p:cNvPr>
          <p:cNvSpPr/>
          <p:nvPr/>
        </p:nvSpPr>
        <p:spPr>
          <a:xfrm>
            <a:off x="6849543" y="406950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9545D7D1-70CB-D817-781A-CCA5EAE2449C}"/>
              </a:ext>
            </a:extLst>
          </p:cNvPr>
          <p:cNvSpPr/>
          <p:nvPr/>
        </p:nvSpPr>
        <p:spPr>
          <a:xfrm>
            <a:off x="10969110" y="4943007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84" name="CasellaDiTesto 9">
            <a:extLst>
              <a:ext uri="{FF2B5EF4-FFF2-40B4-BE49-F238E27FC236}">
                <a16:creationId xmlns:a16="http://schemas.microsoft.com/office/drawing/2014/main" id="{7308F528-6930-77A4-2FD7-CB19C4A6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4390467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TS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CB821F62-1132-37D8-E017-B72B82CAE4BB}"/>
              </a:ext>
            </a:extLst>
          </p:cNvPr>
          <p:cNvSpPr/>
          <p:nvPr/>
        </p:nvSpPr>
        <p:spPr>
          <a:xfrm>
            <a:off x="10670612" y="4874603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44</a:t>
            </a:r>
          </a:p>
        </p:txBody>
      </p:sp>
      <p:sp>
        <p:nvSpPr>
          <p:cNvPr id="86" name="Titolo 1">
            <a:extLst>
              <a:ext uri="{FF2B5EF4-FFF2-40B4-BE49-F238E27FC236}">
                <a16:creationId xmlns:a16="http://schemas.microsoft.com/office/drawing/2014/main" id="{7A7CF5C2-9679-8134-EABE-C4C25D715C45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dei ricavi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territorio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FFFFAB84-5A52-F414-FED3-354F7F73BFD8}"/>
              </a:ext>
            </a:extLst>
          </p:cNvPr>
          <p:cNvSpPr/>
          <p:nvPr/>
        </p:nvSpPr>
        <p:spPr>
          <a:xfrm>
            <a:off x="11024524" y="169100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AEFD4486-6FB9-89C1-9EDB-1B0D4E4E85A4}"/>
              </a:ext>
            </a:extLst>
          </p:cNvPr>
          <p:cNvSpPr/>
          <p:nvPr/>
        </p:nvSpPr>
        <p:spPr>
          <a:xfrm>
            <a:off x="10698786" y="1638715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64781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7B53E2A-6AA8-9814-1F20-789B4295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0" y="2131749"/>
            <a:ext cx="6064516" cy="3114000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022DB523-2F02-4586-A69F-BE73338A22B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39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dell’occupazione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Stabile il quadro occupazionale delle imprese del terziario FVG: il dato in prospettiva per l’inizio dell’anno rientra nell’area di espansione.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3B1BB989-3BBC-4158-A270-3559EFEA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28567EA9-55E9-49EC-A981-D87878280C18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5962833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OCCUPAZIONE (</a:t>
            </a:r>
            <a:r>
              <a:rPr lang="it-IT" sz="1600" u="sng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1B948F6F-E8E7-4B84-AD11-3C9F02C5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01" y="3173224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DBBE0DC6-EC4D-4558-A289-6034A8D7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196" y="4271964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F79646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graphicFrame>
        <p:nvGraphicFramePr>
          <p:cNvPr id="53" name="Tabella 11">
            <a:extLst>
              <a:ext uri="{FF2B5EF4-FFF2-40B4-BE49-F238E27FC236}">
                <a16:creationId xmlns:a16="http://schemas.microsoft.com/office/drawing/2014/main" id="{E39124F3-B1A5-4A88-94EB-694512B57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78236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3720232"/>
                  </a:ext>
                </a:extLst>
              </a:tr>
            </a:tbl>
          </a:graphicData>
        </a:graphic>
      </p:graphicFrame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DCA38509-E4BD-4340-BB39-2647E73DCC52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3BC3302-82F8-41C2-9CB9-E81D136042B9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E470490E-A141-4F00-BDEF-BD78E3BC4DB4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E0EB3CC-7823-4540-84CF-5F7180BC6FEA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64" name="Tabella 63">
            <a:extLst>
              <a:ext uri="{FF2B5EF4-FFF2-40B4-BE49-F238E27FC236}">
                <a16:creationId xmlns:a16="http://schemas.microsoft.com/office/drawing/2014/main" id="{FC374154-4EA8-4E61-B381-E719CE25B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4990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1489930"/>
                  </a:ext>
                </a:extLst>
              </a:tr>
            </a:tbl>
          </a:graphicData>
        </a:graphic>
      </p:graphicFrame>
      <p:sp>
        <p:nvSpPr>
          <p:cNvPr id="27" name="Ovale 26">
            <a:extLst>
              <a:ext uri="{FF2B5EF4-FFF2-40B4-BE49-F238E27FC236}">
                <a16:creationId xmlns:a16="http://schemas.microsoft.com/office/drawing/2014/main" id="{086B4BAF-6DF2-4C9E-8461-13CBCEBE8148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714416D4-0327-4A71-A164-ED6878860FA6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Elemento grafico 36" descr="Freccia linea: curva antioraria">
            <a:extLst>
              <a:ext uri="{FF2B5EF4-FFF2-40B4-BE49-F238E27FC236}">
                <a16:creationId xmlns:a16="http://schemas.microsoft.com/office/drawing/2014/main" id="{C95AF84F-4113-4119-A369-78BEC178C0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5" name="CasellaDiTesto 9">
            <a:extLst>
              <a:ext uri="{FF2B5EF4-FFF2-40B4-BE49-F238E27FC236}">
                <a16:creationId xmlns:a16="http://schemas.microsoft.com/office/drawing/2014/main" id="{7E63D36C-33EC-4117-BA7A-E057CC14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>
                <a:latin typeface="Century Gothic" panose="020B0502020202020204" pitchFamily="34" charset="0"/>
              </a:rPr>
              <a:t>Negli ultimi tre mesi, l’occupazione complessiva della Sua impresa, ovvero il numero degli addetti, rispetto ai tre mesi precedenti, è aumentato, rimasto invariato, diminuito? </a:t>
            </a:r>
            <a:endParaRPr lang="it-IT" altLang="it-IT" sz="1300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502E3DC-BD41-1B5C-3033-048BA3AD47D9}"/>
              </a:ext>
            </a:extLst>
          </p:cNvPr>
          <p:cNvCxnSpPr/>
          <p:nvPr/>
        </p:nvCxnSpPr>
        <p:spPr bwMode="auto">
          <a:xfrm>
            <a:off x="4371226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158C770A-EB68-F3A4-DF7D-BC4F9E70D49C}"/>
              </a:ext>
            </a:extLst>
          </p:cNvPr>
          <p:cNvSpPr/>
          <p:nvPr/>
        </p:nvSpPr>
        <p:spPr>
          <a:xfrm>
            <a:off x="3330265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7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9872" y="1783099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884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78">
            <a:extLst>
              <a:ext uri="{FF2B5EF4-FFF2-40B4-BE49-F238E27FC236}">
                <a16:creationId xmlns:a16="http://schemas.microsoft.com/office/drawing/2014/main" id="{BD5ECEFB-6D2C-E700-A48E-4F6B91A3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12" y="4115153"/>
            <a:ext cx="2751041" cy="2404800"/>
          </a:xfrm>
          <a:prstGeom prst="rect">
            <a:avLst/>
          </a:prstGeom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2BF60434-E932-98DF-351E-D75CCB517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839" y="4115153"/>
            <a:ext cx="2751041" cy="2404800"/>
          </a:xfrm>
          <a:prstGeom prst="rect">
            <a:avLst/>
          </a:prstGeom>
        </p:spPr>
      </p:pic>
      <p:pic>
        <p:nvPicPr>
          <p:cNvPr id="75" name="Immagine 74">
            <a:extLst>
              <a:ext uri="{FF2B5EF4-FFF2-40B4-BE49-F238E27FC236}">
                <a16:creationId xmlns:a16="http://schemas.microsoft.com/office/drawing/2014/main" id="{21DADDCF-DB35-1978-BEB3-24384E41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43" y="4115153"/>
            <a:ext cx="2751041" cy="2404800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1A3D36EC-415C-7C97-1008-16087235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35" y="4115153"/>
            <a:ext cx="2751041" cy="2404800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9F152C2B-50D8-00ED-BA6C-497A9B929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812" y="1445769"/>
            <a:ext cx="2751041" cy="2404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8CB2C9E-C002-96DA-DACF-17BC016D8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839" y="1445769"/>
            <a:ext cx="2751041" cy="2404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0D89DAD-482B-0D52-893F-F3CDC72DA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943" y="1445769"/>
            <a:ext cx="2751041" cy="24048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F6D4D102-7475-E187-1346-AA4193E6314F}"/>
              </a:ext>
            </a:extLst>
          </p:cNvPr>
          <p:cNvSpPr/>
          <p:nvPr/>
        </p:nvSpPr>
        <p:spPr bwMode="auto">
          <a:xfrm>
            <a:off x="3296692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E6154F0-D1FF-03D2-CB65-61B7C9EABD1E}"/>
              </a:ext>
            </a:extLst>
          </p:cNvPr>
          <p:cNvSpPr/>
          <p:nvPr/>
        </p:nvSpPr>
        <p:spPr bwMode="auto">
          <a:xfrm>
            <a:off x="6186016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77683E2-D61E-3644-E0F8-FDB7A6F948BE}"/>
              </a:ext>
            </a:extLst>
          </p:cNvPr>
          <p:cNvSpPr/>
          <p:nvPr/>
        </p:nvSpPr>
        <p:spPr bwMode="auto">
          <a:xfrm>
            <a:off x="9075340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4382C44-227C-568E-7E42-70059C8A2363}"/>
              </a:ext>
            </a:extLst>
          </p:cNvPr>
          <p:cNvSpPr/>
          <p:nvPr/>
        </p:nvSpPr>
        <p:spPr bwMode="auto">
          <a:xfrm>
            <a:off x="407368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E59C7A4-91B6-EE80-B50A-ADAE0C4F6ED0}"/>
              </a:ext>
            </a:extLst>
          </p:cNvPr>
          <p:cNvSpPr/>
          <p:nvPr/>
        </p:nvSpPr>
        <p:spPr bwMode="auto">
          <a:xfrm>
            <a:off x="3296692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EF9E1F4-49BA-F2B9-662D-89B5D73AB345}"/>
              </a:ext>
            </a:extLst>
          </p:cNvPr>
          <p:cNvSpPr/>
          <p:nvPr/>
        </p:nvSpPr>
        <p:spPr bwMode="auto">
          <a:xfrm>
            <a:off x="6186016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5F8A6EB-E6BE-D81F-E44D-87FA4F637889}"/>
              </a:ext>
            </a:extLst>
          </p:cNvPr>
          <p:cNvSpPr/>
          <p:nvPr/>
        </p:nvSpPr>
        <p:spPr bwMode="auto">
          <a:xfrm>
            <a:off x="9075340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F786D114-6AC0-6CC8-607E-7DE5B7D8CFDA}"/>
              </a:ext>
            </a:extLst>
          </p:cNvPr>
          <p:cNvSpPr txBox="1">
            <a:spLocks/>
          </p:cNvSpPr>
          <p:nvPr/>
        </p:nvSpPr>
        <p:spPr>
          <a:xfrm>
            <a:off x="3237058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E7169E99-F756-2F58-B881-D01FF216C6E5}"/>
              </a:ext>
            </a:extLst>
          </p:cNvPr>
          <p:cNvSpPr txBox="1">
            <a:spLocks/>
          </p:cNvSpPr>
          <p:nvPr/>
        </p:nvSpPr>
        <p:spPr>
          <a:xfrm>
            <a:off x="6127497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NO FOOD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524061FE-FDB4-0CE1-FAAD-7855284C21B6}"/>
              </a:ext>
            </a:extLst>
          </p:cNvPr>
          <p:cNvSpPr txBox="1">
            <a:spLocks/>
          </p:cNvSpPr>
          <p:nvPr/>
        </p:nvSpPr>
        <p:spPr>
          <a:xfrm>
            <a:off x="9015161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Ristorazione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E8757A4C-87C7-878E-A723-E215672FA4D2}"/>
              </a:ext>
            </a:extLst>
          </p:cNvPr>
          <p:cNvSpPr txBox="1">
            <a:spLocks/>
          </p:cNvSpPr>
          <p:nvPr/>
        </p:nvSpPr>
        <p:spPr>
          <a:xfrm>
            <a:off x="342906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Ricezione turistica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A6418DA-727C-C5C2-6703-480507ADD079}"/>
              </a:ext>
            </a:extLst>
          </p:cNvPr>
          <p:cNvSpPr txBox="1">
            <a:spLocks/>
          </p:cNvSpPr>
          <p:nvPr/>
        </p:nvSpPr>
        <p:spPr>
          <a:xfrm>
            <a:off x="3237058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Trasporti e logistica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0D4F6BA0-8640-B8C0-7D47-7B0F0791C8E9}"/>
              </a:ext>
            </a:extLst>
          </p:cNvPr>
          <p:cNvSpPr txBox="1">
            <a:spLocks/>
          </p:cNvSpPr>
          <p:nvPr/>
        </p:nvSpPr>
        <p:spPr>
          <a:xfrm>
            <a:off x="6127497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imprese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47C445A3-A58E-9C54-4D1D-42174855D771}"/>
              </a:ext>
            </a:extLst>
          </p:cNvPr>
          <p:cNvSpPr txBox="1">
            <a:spLocks/>
          </p:cNvSpPr>
          <p:nvPr/>
        </p:nvSpPr>
        <p:spPr>
          <a:xfrm>
            <a:off x="9015161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persona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C2B75E8-136F-57BE-6594-4CB512DE5937}"/>
              </a:ext>
            </a:extLst>
          </p:cNvPr>
          <p:cNvSpPr/>
          <p:nvPr/>
        </p:nvSpPr>
        <p:spPr>
          <a:xfrm>
            <a:off x="3139894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30" name="CasellaDiTesto 9">
            <a:extLst>
              <a:ext uri="{FF2B5EF4-FFF2-40B4-BE49-F238E27FC236}">
                <a16:creationId xmlns:a16="http://schemas.microsoft.com/office/drawing/2014/main" id="{A14B3BCF-3843-4D95-B5F2-828E9148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6" y="2943431"/>
            <a:ext cx="868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FOOD</a:t>
            </a:r>
          </a:p>
        </p:txBody>
      </p:sp>
      <p:pic>
        <p:nvPicPr>
          <p:cNvPr id="31" name="Elemento grafico 30" descr="Professore">
            <a:extLst>
              <a:ext uri="{FF2B5EF4-FFF2-40B4-BE49-F238E27FC236}">
                <a16:creationId xmlns:a16="http://schemas.microsoft.com/office/drawing/2014/main" id="{5DF2FD09-9147-E088-B504-D94B3049A9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33" y="1105694"/>
            <a:ext cx="516155" cy="516155"/>
          </a:xfrm>
          <a:prstGeom prst="rect">
            <a:avLst/>
          </a:prstGeom>
        </p:spPr>
      </p:pic>
      <p:sp>
        <p:nvSpPr>
          <p:cNvPr id="32" name="Text Box 18">
            <a:extLst>
              <a:ext uri="{FF2B5EF4-FFF2-40B4-BE49-F238E27FC236}">
                <a16:creationId xmlns:a16="http://schemas.microsoft.com/office/drawing/2014/main" id="{6A8EB7DB-629F-2F53-392A-1A42559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" y="1651413"/>
            <a:ext cx="2520001" cy="494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relativi a FVG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FE96ECA-1BC5-415C-7E98-8794DCE00669}"/>
              </a:ext>
            </a:extLst>
          </p:cNvPr>
          <p:cNvSpPr/>
          <p:nvPr/>
        </p:nvSpPr>
        <p:spPr bwMode="auto">
          <a:xfrm>
            <a:off x="566459" y="2360400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sellaDiTesto 9">
            <a:extLst>
              <a:ext uri="{FF2B5EF4-FFF2-40B4-BE49-F238E27FC236}">
                <a16:creationId xmlns:a16="http://schemas.microsoft.com/office/drawing/2014/main" id="{43E5F940-3776-DCCD-4484-83876A74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283399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Settore di attività economica FVG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34892FCD-DCA2-C63D-4AAD-987724B87AE0}"/>
              </a:ext>
            </a:extLst>
          </p:cNvPr>
          <p:cNvSpPr/>
          <p:nvPr/>
        </p:nvSpPr>
        <p:spPr bwMode="auto">
          <a:xfrm>
            <a:off x="566459" y="3004378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sellaDiTesto 9">
            <a:extLst>
              <a:ext uri="{FF2B5EF4-FFF2-40B4-BE49-F238E27FC236}">
                <a16:creationId xmlns:a16="http://schemas.microsoft.com/office/drawing/2014/main" id="{51E7681E-7CF7-3AA7-9100-1EA331DD8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955837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Totale Terziario FVG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2733EF1D-044C-1E05-13AA-B59E11F1725D}"/>
              </a:ext>
            </a:extLst>
          </p:cNvPr>
          <p:cNvSpPr/>
          <p:nvPr/>
        </p:nvSpPr>
        <p:spPr>
          <a:xfrm>
            <a:off x="5690904" y="222341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4E875620-B3F3-08C7-3E04-EF0FE926A190}"/>
              </a:ext>
            </a:extLst>
          </p:cNvPr>
          <p:cNvCxnSpPr>
            <a:cxnSpLocks/>
          </p:cNvCxnSpPr>
          <p:nvPr/>
        </p:nvCxnSpPr>
        <p:spPr bwMode="auto">
          <a:xfrm>
            <a:off x="4185922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D7F9E71F-EDBA-FBD7-827F-3CE86E361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94" y="2914296"/>
            <a:ext cx="834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NO FOOD</a:t>
            </a: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1FDD6BE0-F071-77F9-4792-78F90263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830" y="2102050"/>
            <a:ext cx="1126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Ristorazione</a:t>
            </a: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208F3C82-897A-C997-18B0-C4FE3B24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7" y="4631185"/>
            <a:ext cx="1028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Ricezione turistica</a:t>
            </a: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8E490651-C263-3D7F-331D-E65D7B8B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747" y="5381430"/>
            <a:ext cx="1392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Trasporti</a:t>
            </a: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901FDBF1-C689-6CEB-C767-334411BC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79" y="4725037"/>
            <a:ext cx="87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Imprese</a:t>
            </a: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CD4ACCEA-1E24-2AF6-8A84-A9BE2E70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3" y="5415612"/>
            <a:ext cx="82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Persona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CCF18D9B-4854-A004-F20F-EB7D6DD00746}"/>
              </a:ext>
            </a:extLst>
          </p:cNvPr>
          <p:cNvCxnSpPr/>
          <p:nvPr/>
        </p:nvCxnSpPr>
        <p:spPr bwMode="auto">
          <a:xfrm>
            <a:off x="1309820" y="4391105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C690527-4BE5-C7FF-6C3E-BBD1A0EAED2C}"/>
              </a:ext>
            </a:extLst>
          </p:cNvPr>
          <p:cNvCxnSpPr>
            <a:cxnSpLocks/>
          </p:cNvCxnSpPr>
          <p:nvPr/>
        </p:nvCxnSpPr>
        <p:spPr bwMode="auto">
          <a:xfrm>
            <a:off x="7030252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ttangolo 46">
            <a:extLst>
              <a:ext uri="{FF2B5EF4-FFF2-40B4-BE49-F238E27FC236}">
                <a16:creationId xmlns:a16="http://schemas.microsoft.com/office/drawing/2014/main" id="{3DB27B02-6E6F-7A52-C572-3D139DB8B8B2}"/>
              </a:ext>
            </a:extLst>
          </p:cNvPr>
          <p:cNvSpPr/>
          <p:nvPr/>
        </p:nvSpPr>
        <p:spPr>
          <a:xfrm>
            <a:off x="5991753" y="1698270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D65AABDB-BB97-CA42-217E-32011C94EAA7}"/>
              </a:ext>
            </a:extLst>
          </p:cNvPr>
          <p:cNvCxnSpPr>
            <a:cxnSpLocks/>
          </p:cNvCxnSpPr>
          <p:nvPr/>
        </p:nvCxnSpPr>
        <p:spPr bwMode="auto">
          <a:xfrm>
            <a:off x="9919339" y="1741056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56B6A0E1-E6D7-1AAF-B692-EB6EE7105391}"/>
              </a:ext>
            </a:extLst>
          </p:cNvPr>
          <p:cNvSpPr/>
          <p:nvPr/>
        </p:nvSpPr>
        <p:spPr>
          <a:xfrm>
            <a:off x="8877717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C92E50E4-19B2-8A35-49FE-460768F111C8}"/>
              </a:ext>
            </a:extLst>
          </p:cNvPr>
          <p:cNvSpPr/>
          <p:nvPr/>
        </p:nvSpPr>
        <p:spPr>
          <a:xfrm>
            <a:off x="263152" y="4377284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EEFA08D9-156A-10C1-5912-88614BA84BED}"/>
              </a:ext>
            </a:extLst>
          </p:cNvPr>
          <p:cNvCxnSpPr>
            <a:cxnSpLocks/>
          </p:cNvCxnSpPr>
          <p:nvPr/>
        </p:nvCxnSpPr>
        <p:spPr bwMode="auto">
          <a:xfrm>
            <a:off x="4193676" y="438213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98AAE7A7-BF8E-47B4-B40D-B980F030F481}"/>
              </a:ext>
            </a:extLst>
          </p:cNvPr>
          <p:cNvSpPr/>
          <p:nvPr/>
        </p:nvSpPr>
        <p:spPr>
          <a:xfrm>
            <a:off x="3147648" y="436831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301A415E-A8C6-A1B3-F84F-A0B28BACFE58}"/>
              </a:ext>
            </a:extLst>
          </p:cNvPr>
          <p:cNvCxnSpPr>
            <a:cxnSpLocks/>
          </p:cNvCxnSpPr>
          <p:nvPr/>
        </p:nvCxnSpPr>
        <p:spPr bwMode="auto">
          <a:xfrm>
            <a:off x="7032494" y="437432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A41304A6-E710-7632-150F-17C5135ABFD9}"/>
              </a:ext>
            </a:extLst>
          </p:cNvPr>
          <p:cNvSpPr/>
          <p:nvPr/>
        </p:nvSpPr>
        <p:spPr>
          <a:xfrm>
            <a:off x="5992547" y="436050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70A2594F-3738-67A4-34C8-AC082D6BAECA}"/>
              </a:ext>
            </a:extLst>
          </p:cNvPr>
          <p:cNvSpPr/>
          <p:nvPr/>
        </p:nvSpPr>
        <p:spPr>
          <a:xfrm>
            <a:off x="8423835" y="2743585"/>
            <a:ext cx="355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14EAF4A5-458F-E960-0BAC-3139800D3147}"/>
              </a:ext>
            </a:extLst>
          </p:cNvPr>
          <p:cNvSpPr/>
          <p:nvPr/>
        </p:nvSpPr>
        <p:spPr>
          <a:xfrm>
            <a:off x="11342013" y="214603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53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A55BA550-D0B8-2914-ABA5-AC1BE1990153}"/>
              </a:ext>
            </a:extLst>
          </p:cNvPr>
          <p:cNvSpPr/>
          <p:nvPr/>
        </p:nvSpPr>
        <p:spPr>
          <a:xfrm>
            <a:off x="2690221" y="479581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F976F06B-5DF5-1218-C4A2-C1EDB7C5CA5C}"/>
              </a:ext>
            </a:extLst>
          </p:cNvPr>
          <p:cNvSpPr/>
          <p:nvPr/>
        </p:nvSpPr>
        <p:spPr>
          <a:xfrm>
            <a:off x="5747793" y="5155791"/>
            <a:ext cx="4627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2F675CA3-6656-0CE4-F336-157A092A6D09}"/>
              </a:ext>
            </a:extLst>
          </p:cNvPr>
          <p:cNvSpPr/>
          <p:nvPr/>
        </p:nvSpPr>
        <p:spPr>
          <a:xfrm>
            <a:off x="5562063" y="5261561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8807AEA0-5CF2-16A8-468B-DB5FE2A1BA0C}"/>
              </a:ext>
            </a:extLst>
          </p:cNvPr>
          <p:cNvSpPr/>
          <p:nvPr/>
        </p:nvSpPr>
        <p:spPr>
          <a:xfrm>
            <a:off x="8600411" y="489990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B1F5619C-4E36-9FEE-FB7A-1CAB625B3C28}"/>
              </a:ext>
            </a:extLst>
          </p:cNvPr>
          <p:cNvSpPr/>
          <p:nvPr/>
        </p:nvSpPr>
        <p:spPr>
          <a:xfrm>
            <a:off x="11533135" y="5146129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51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6DEE053-9606-2541-3E74-7AF3F0E05026}"/>
              </a:ext>
            </a:extLst>
          </p:cNvPr>
          <p:cNvSpPr/>
          <p:nvPr/>
        </p:nvSpPr>
        <p:spPr>
          <a:xfrm>
            <a:off x="5471877" y="226837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EFF855E3-7870-4DC1-DD6C-FE33313E3748}"/>
              </a:ext>
            </a:extLst>
          </p:cNvPr>
          <p:cNvSpPr/>
          <p:nvPr/>
        </p:nvSpPr>
        <p:spPr>
          <a:xfrm>
            <a:off x="8637210" y="2646310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842FFC2B-1AAB-85DA-D57F-5200207ED8E0}"/>
              </a:ext>
            </a:extLst>
          </p:cNvPr>
          <p:cNvSpPr/>
          <p:nvPr/>
        </p:nvSpPr>
        <p:spPr>
          <a:xfrm>
            <a:off x="11533135" y="226837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390ED664-F2F2-2C64-DA1A-E8FD23D8DC48}"/>
              </a:ext>
            </a:extLst>
          </p:cNvPr>
          <p:cNvSpPr/>
          <p:nvPr/>
        </p:nvSpPr>
        <p:spPr>
          <a:xfrm>
            <a:off x="2899413" y="491892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3F452CF2-6F6F-8281-C644-1CA4BBA41415}"/>
              </a:ext>
            </a:extLst>
          </p:cNvPr>
          <p:cNvSpPr/>
          <p:nvPr/>
        </p:nvSpPr>
        <p:spPr>
          <a:xfrm>
            <a:off x="8385413" y="489990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C7E5CF2-8DFD-6002-E598-02162696DBF2}"/>
              </a:ext>
            </a:extLst>
          </p:cNvPr>
          <p:cNvSpPr/>
          <p:nvPr/>
        </p:nvSpPr>
        <p:spPr>
          <a:xfrm>
            <a:off x="11300590" y="525799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3C87E095-8F34-B974-E32E-C96CC65B72CE}"/>
              </a:ext>
            </a:extLst>
          </p:cNvPr>
          <p:cNvCxnSpPr>
            <a:cxnSpLocks/>
          </p:cNvCxnSpPr>
          <p:nvPr/>
        </p:nvCxnSpPr>
        <p:spPr bwMode="auto">
          <a:xfrm>
            <a:off x="9910487" y="4416053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ttangolo 68">
            <a:extLst>
              <a:ext uri="{FF2B5EF4-FFF2-40B4-BE49-F238E27FC236}">
                <a16:creationId xmlns:a16="http://schemas.microsoft.com/office/drawing/2014/main" id="{46FFBE1A-6E5D-5BF1-7A93-1BEFAD9203D5}"/>
              </a:ext>
            </a:extLst>
          </p:cNvPr>
          <p:cNvSpPr/>
          <p:nvPr/>
        </p:nvSpPr>
        <p:spPr>
          <a:xfrm>
            <a:off x="8863519" y="437675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70" name="Titolo 1">
            <a:extLst>
              <a:ext uri="{FF2B5EF4-FFF2-40B4-BE49-F238E27FC236}">
                <a16:creationId xmlns:a16="http://schemas.microsoft.com/office/drawing/2014/main" id="{3C4DD411-E629-07DA-63BE-8E3D07BC0EE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dell’occupazione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settore di attività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95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B0D5F896-09DF-7332-CD0E-0DA6D973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570" y="916005"/>
            <a:ext cx="5015987" cy="254880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DA6B2921-4584-0D1A-F4E5-986918D7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0" y="3620061"/>
            <a:ext cx="5015987" cy="2548800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8C35211A-42AE-56B6-AF64-C657B1DE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31" y="3620061"/>
            <a:ext cx="5015987" cy="25488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B44FDD01-B8F0-59FD-A558-403F1AA41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31" y="916005"/>
            <a:ext cx="5015987" cy="2548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731DC6E-2117-6E70-D517-AB77F13F65E1}"/>
              </a:ext>
            </a:extLst>
          </p:cNvPr>
          <p:cNvSpPr/>
          <p:nvPr/>
        </p:nvSpPr>
        <p:spPr bwMode="auto">
          <a:xfrm>
            <a:off x="671912" y="1081151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CA1FD8-F5A0-615A-E129-FC9E2A063EA2}"/>
              </a:ext>
            </a:extLst>
          </p:cNvPr>
          <p:cNvSpPr txBox="1"/>
          <p:nvPr/>
        </p:nvSpPr>
        <p:spPr>
          <a:xfrm>
            <a:off x="460156" y="917019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Elemento grafico 4" descr="Professore">
            <a:extLst>
              <a:ext uri="{FF2B5EF4-FFF2-40B4-BE49-F238E27FC236}">
                <a16:creationId xmlns:a16="http://schemas.microsoft.com/office/drawing/2014/main" id="{D8975663-E204-2C39-14B9-3598F0E1B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529" y="6237312"/>
            <a:ext cx="387795" cy="387795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B6EE6503-EFA4-942C-884F-25CC98F1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6312800"/>
            <a:ext cx="5819020" cy="2945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per ciascuna provincia: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6F86EFC-FE6A-0712-B282-063FC166348C}"/>
              </a:ext>
            </a:extLst>
          </p:cNvPr>
          <p:cNvSpPr/>
          <p:nvPr/>
        </p:nvSpPr>
        <p:spPr bwMode="auto">
          <a:xfrm>
            <a:off x="7199406" y="6362431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CA0651D5-5324-A436-6E6E-395F2E2C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85" y="6313890"/>
            <a:ext cx="19186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>
                <a:solidFill>
                  <a:srgbClr val="008000"/>
                </a:solidFill>
                <a:latin typeface="Century Gothic" panose="020B0502020202020204" pitchFamily="34" charset="0"/>
              </a:rPr>
              <a:t>Terziario Provincia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D484F8-734E-E2D2-35DE-A2C54AE92CC5}"/>
              </a:ext>
            </a:extLst>
          </p:cNvPr>
          <p:cNvSpPr/>
          <p:nvPr/>
        </p:nvSpPr>
        <p:spPr bwMode="auto">
          <a:xfrm>
            <a:off x="9264352" y="6362431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26F112-50B0-063C-0C2C-837BFF8F0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6313890"/>
            <a:ext cx="16105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AFBB1F9-B51D-2503-7A9A-4BA344CFFCDE}"/>
              </a:ext>
            </a:extLst>
          </p:cNvPr>
          <p:cNvCxnSpPr>
            <a:cxnSpLocks/>
          </p:cNvCxnSpPr>
          <p:nvPr/>
        </p:nvCxnSpPr>
        <p:spPr bwMode="auto">
          <a:xfrm>
            <a:off x="2259099" y="1332125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5FABF5DE-CEE9-E61A-8147-D07EB26CBB3C}"/>
              </a:ext>
            </a:extLst>
          </p:cNvPr>
          <p:cNvSpPr/>
          <p:nvPr/>
        </p:nvSpPr>
        <p:spPr>
          <a:xfrm>
            <a:off x="1214991" y="1372103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AB8BE8A-9700-A4E2-66F9-F16BCE5E1338}"/>
              </a:ext>
            </a:extLst>
          </p:cNvPr>
          <p:cNvSpPr/>
          <p:nvPr/>
        </p:nvSpPr>
        <p:spPr>
          <a:xfrm>
            <a:off x="4921378" y="1730662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5385B963-D075-747C-AF34-45B85A5C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4" y="2424416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GO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736E52-81D0-2EB6-C21E-0155DA87E417}"/>
              </a:ext>
            </a:extLst>
          </p:cNvPr>
          <p:cNvSpPr/>
          <p:nvPr/>
        </p:nvSpPr>
        <p:spPr>
          <a:xfrm>
            <a:off x="5214501" y="1730662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44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3E495E4-4A67-1E69-0459-948DDB638FF0}"/>
              </a:ext>
            </a:extLst>
          </p:cNvPr>
          <p:cNvSpPr/>
          <p:nvPr/>
        </p:nvSpPr>
        <p:spPr bwMode="auto">
          <a:xfrm>
            <a:off x="6379764" y="1080060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A9791A-D532-4330-A726-324B7D2C6B17}"/>
              </a:ext>
            </a:extLst>
          </p:cNvPr>
          <p:cNvSpPr txBox="1"/>
          <p:nvPr/>
        </p:nvSpPr>
        <p:spPr>
          <a:xfrm>
            <a:off x="6168008" y="915928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1572810-A111-3DF6-AC64-C2398C6009DB}"/>
              </a:ext>
            </a:extLst>
          </p:cNvPr>
          <p:cNvCxnSpPr>
            <a:cxnSpLocks/>
          </p:cNvCxnSpPr>
          <p:nvPr/>
        </p:nvCxnSpPr>
        <p:spPr bwMode="auto">
          <a:xfrm>
            <a:off x="8140325" y="1336477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411D7AAB-5AC6-9BF8-0622-22141FA93E7B}"/>
              </a:ext>
            </a:extLst>
          </p:cNvPr>
          <p:cNvSpPr/>
          <p:nvPr/>
        </p:nvSpPr>
        <p:spPr>
          <a:xfrm>
            <a:off x="7096503" y="1371012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>
                <a:latin typeface="Century Gothic" panose="020B0502020202020204" pitchFamily="34" charset="0"/>
              </a:rPr>
              <a:t>Pre lockdown</a:t>
            </a:r>
            <a:endParaRPr lang="it-IT" sz="700" i="1">
              <a:latin typeface="Century Gothic" panose="020B0502020202020204" pitchFamily="34" charset="0"/>
            </a:endParaRPr>
          </a:p>
        </p:txBody>
      </p:sp>
      <p:sp>
        <p:nvSpPr>
          <p:cNvPr id="20" name="CasellaDiTesto 9">
            <a:extLst>
              <a:ext uri="{FF2B5EF4-FFF2-40B4-BE49-F238E27FC236}">
                <a16:creationId xmlns:a16="http://schemas.microsoft.com/office/drawing/2014/main" id="{0F36CDB4-A7BF-717F-2267-FF960FAE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1743712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UD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99CF5F4-A1BE-6E51-BB13-5063F7F012B9}"/>
              </a:ext>
            </a:extLst>
          </p:cNvPr>
          <p:cNvSpPr/>
          <p:nvPr/>
        </p:nvSpPr>
        <p:spPr bwMode="auto">
          <a:xfrm>
            <a:off x="669506" y="3779645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C25AC8-9299-58ED-5517-4BA6D05150ED}"/>
              </a:ext>
            </a:extLst>
          </p:cNvPr>
          <p:cNvSpPr txBox="1"/>
          <p:nvPr/>
        </p:nvSpPr>
        <p:spPr>
          <a:xfrm>
            <a:off x="457750" y="3615513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8411C9B-8EC0-3621-2AB9-FF46BCFBBFCB}"/>
              </a:ext>
            </a:extLst>
          </p:cNvPr>
          <p:cNvCxnSpPr>
            <a:cxnSpLocks/>
          </p:cNvCxnSpPr>
          <p:nvPr/>
        </p:nvCxnSpPr>
        <p:spPr bwMode="auto">
          <a:xfrm>
            <a:off x="2268230" y="4030619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E8821058-6E8B-4F57-CB72-A6BF0E0F827D}"/>
              </a:ext>
            </a:extLst>
          </p:cNvPr>
          <p:cNvSpPr/>
          <p:nvPr/>
        </p:nvSpPr>
        <p:spPr>
          <a:xfrm>
            <a:off x="1227369" y="4070597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CB33849-A13D-702B-AECC-3215CF50633A}"/>
              </a:ext>
            </a:extLst>
          </p:cNvPr>
          <p:cNvSpPr/>
          <p:nvPr/>
        </p:nvSpPr>
        <p:spPr>
          <a:xfrm>
            <a:off x="4975895" y="4445470"/>
            <a:ext cx="375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2E513931-9B58-FF02-B109-417703AA2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1" y="4362505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PN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11D4757-A465-2D5E-5A54-61FEDF109BD1}"/>
              </a:ext>
            </a:extLst>
          </p:cNvPr>
          <p:cNvSpPr/>
          <p:nvPr/>
        </p:nvSpPr>
        <p:spPr>
          <a:xfrm>
            <a:off x="5247183" y="4417843"/>
            <a:ext cx="4528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7338386-5A24-A6B8-1056-F73901C63C0A}"/>
              </a:ext>
            </a:extLst>
          </p:cNvPr>
          <p:cNvSpPr/>
          <p:nvPr/>
        </p:nvSpPr>
        <p:spPr bwMode="auto">
          <a:xfrm>
            <a:off x="6377358" y="3778554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5375932-B65B-893E-E8CA-23F6492641C5}"/>
              </a:ext>
            </a:extLst>
          </p:cNvPr>
          <p:cNvSpPr txBox="1"/>
          <p:nvPr/>
        </p:nvSpPr>
        <p:spPr>
          <a:xfrm>
            <a:off x="6165602" y="3614422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3FAA3C9-476B-3CD3-30A3-65062F4FEEF0}"/>
              </a:ext>
            </a:extLst>
          </p:cNvPr>
          <p:cNvCxnSpPr>
            <a:cxnSpLocks/>
          </p:cNvCxnSpPr>
          <p:nvPr/>
        </p:nvCxnSpPr>
        <p:spPr bwMode="auto">
          <a:xfrm>
            <a:off x="7882963" y="4029528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9AAC402F-01D0-C22C-9F99-FD850D867640}"/>
              </a:ext>
            </a:extLst>
          </p:cNvPr>
          <p:cNvSpPr/>
          <p:nvPr/>
        </p:nvSpPr>
        <p:spPr>
          <a:xfrm>
            <a:off x="6840208" y="406950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B7B5FEED-C938-6E57-5AA4-B1673D734567}"/>
              </a:ext>
            </a:extLst>
          </p:cNvPr>
          <p:cNvSpPr/>
          <p:nvPr/>
        </p:nvSpPr>
        <p:spPr>
          <a:xfrm>
            <a:off x="11024524" y="4715424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D0A3572A-361D-7DA8-CBA5-BDC3754D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4380307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>
                <a:solidFill>
                  <a:srgbClr val="008000"/>
                </a:solidFill>
                <a:latin typeface="Century Gothic" panose="020B0502020202020204" pitchFamily="34" charset="0"/>
              </a:rPr>
              <a:t>Terziario TS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E4EA4DE-86EF-912B-5DF3-C34417F47DC8}"/>
              </a:ext>
            </a:extLst>
          </p:cNvPr>
          <p:cNvSpPr/>
          <p:nvPr/>
        </p:nvSpPr>
        <p:spPr>
          <a:xfrm>
            <a:off x="10749047" y="4756064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413EDE3A-E100-4DC8-0DB5-9E44B009132B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Andamento dell’occupazione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territorio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235315B-47DD-B315-983B-22F6DAD5B9FA}"/>
              </a:ext>
            </a:extLst>
          </p:cNvPr>
          <p:cNvSpPr/>
          <p:nvPr/>
        </p:nvSpPr>
        <p:spPr>
          <a:xfrm>
            <a:off x="11024524" y="165036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A93354A-C6B0-6EBF-9F4A-C238632B6412}"/>
              </a:ext>
            </a:extLst>
          </p:cNvPr>
          <p:cNvSpPr/>
          <p:nvPr/>
        </p:nvSpPr>
        <p:spPr>
          <a:xfrm>
            <a:off x="10749047" y="169100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561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0286114-BAEC-78FE-7E04-6BCE6139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1" y="2126451"/>
            <a:ext cx="6064516" cy="3114000"/>
          </a:xfrm>
          <a:prstGeom prst="rect">
            <a:avLst/>
          </a:prstGeom>
        </p:spPr>
      </p:pic>
      <p:pic>
        <p:nvPicPr>
          <p:cNvPr id="42" name="Elemento grafico 41" descr="Freccia linea: curva antioraria">
            <a:extLst>
              <a:ext uri="{FF2B5EF4-FFF2-40B4-BE49-F238E27FC236}">
                <a16:creationId xmlns:a16="http://schemas.microsoft.com/office/drawing/2014/main" id="{022A0E90-532A-4A32-978C-686ADF303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022DB523-2F02-4586-A69F-BE73338A22BD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154821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Prezzi fornitori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Resta preoccupante la situazione dei prezzi praticati dai fornitori alle imprese del terziario del FVG. Questa situazione non cambierà con l’inizio del 2024</a:t>
            </a:r>
            <a:r>
              <a:rPr lang="it-IT" sz="2400" i="1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Il terziario FVG continua a soffrire dell’inflazione così come il resto del terziario in Italia.</a:t>
            </a:r>
            <a:endParaRPr lang="it-IT" sz="2400" b="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90054B85-8D87-4624-8856-9BF1EAF5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D32F7FBF-582A-4FC3-9218-D477F28D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3" y="311431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2" name="CasellaDiTesto 9">
            <a:extLst>
              <a:ext uri="{FF2B5EF4-FFF2-40B4-BE49-F238E27FC236}">
                <a16:creationId xmlns:a16="http://schemas.microsoft.com/office/drawing/2014/main" id="{7C8E70E5-405E-457B-AB71-25E91D04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31" y="409901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graphicFrame>
        <p:nvGraphicFramePr>
          <p:cNvPr id="59" name="Tabella 11">
            <a:extLst>
              <a:ext uri="{FF2B5EF4-FFF2-40B4-BE49-F238E27FC236}">
                <a16:creationId xmlns:a16="http://schemas.microsoft.com/office/drawing/2014/main" id="{7C07CA19-5C60-47E6-9821-AFEA45A7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8251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6154245"/>
                  </a:ext>
                </a:extLst>
              </a:tr>
            </a:tbl>
          </a:graphicData>
        </a:graphic>
      </p:graphicFrame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A0F9082D-8EA4-45C9-AFB8-09587F282F1B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8544AF5-65C5-4362-9B21-81DAC3D305A8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3EB10599-1899-4FDD-B241-43C5A8AD8158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C9CBCBE-EF9F-49DB-9DE1-5D2413AF8A47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66" name="Tabella 65">
            <a:extLst>
              <a:ext uri="{FF2B5EF4-FFF2-40B4-BE49-F238E27FC236}">
                <a16:creationId xmlns:a16="http://schemas.microsoft.com/office/drawing/2014/main" id="{F334C330-D019-40FA-B821-F02D15B7B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5377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4131521"/>
                  </a:ext>
                </a:extLst>
              </a:tr>
            </a:tbl>
          </a:graphicData>
        </a:graphic>
      </p:graphicFrame>
      <p:sp>
        <p:nvSpPr>
          <p:cNvPr id="27" name="Ovale 26">
            <a:extLst>
              <a:ext uri="{FF2B5EF4-FFF2-40B4-BE49-F238E27FC236}">
                <a16:creationId xmlns:a16="http://schemas.microsoft.com/office/drawing/2014/main" id="{D1C5E81A-D65A-4ABA-9695-EFD0E7B2F028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EB0C60A-FC12-4809-AC71-A797EB1AE0DA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5962833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PREZZI FORNITORI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7E893BE-1CB3-4731-B8C1-5B8954FBB570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C49AF79F-9E1D-4379-A9B1-2A0E5263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>
                <a:latin typeface="Century Gothic" panose="020B0502020202020204" pitchFamily="34" charset="0"/>
              </a:rPr>
              <a:t>I prezzi praticati alla Sua impresa dai Suoi fornitori, negli ultimi tre mesi, rispetto al trimestre precedente, sono…?</a:t>
            </a:r>
            <a:endParaRPr lang="it-IT" altLang="it-IT" sz="1300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5AA6EA4-A66B-A4D6-2015-6CCD0F3DF778}"/>
              </a:ext>
            </a:extLst>
          </p:cNvPr>
          <p:cNvCxnSpPr/>
          <p:nvPr/>
        </p:nvCxnSpPr>
        <p:spPr bwMode="auto">
          <a:xfrm>
            <a:off x="4371226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806F44C5-67F5-0025-8F14-58C4A049F7E3}"/>
              </a:ext>
            </a:extLst>
          </p:cNvPr>
          <p:cNvSpPr/>
          <p:nvPr/>
        </p:nvSpPr>
        <p:spPr>
          <a:xfrm>
            <a:off x="3330265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5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7A9555A-B67A-9E36-E196-C2649E87C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8" y="2125574"/>
            <a:ext cx="6064516" cy="31140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9" y="292413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14908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graphicFrame>
        <p:nvGraphicFramePr>
          <p:cNvPr id="59" name="Tabella 11">
            <a:extLst>
              <a:ext uri="{FF2B5EF4-FFF2-40B4-BE49-F238E27FC236}">
                <a16:creationId xmlns:a16="http://schemas.microsoft.com/office/drawing/2014/main" id="{01BE6B95-7253-49A7-B547-C9B32E476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04405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8234864"/>
                  </a:ext>
                </a:extLst>
              </a:tr>
            </a:tbl>
          </a:graphicData>
        </a:graphic>
      </p:graphicFrame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00957DCE-FF0B-48FE-B5D7-350CBBAB3B74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998A22A5-9809-4E7C-A577-67E7F647A76F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0CEC4EEB-6C81-46DD-9913-92B3D968CE8C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1E57418-8C6E-4050-A9BE-30EF193BAE41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66" name="Tabella 65">
            <a:extLst>
              <a:ext uri="{FF2B5EF4-FFF2-40B4-BE49-F238E27FC236}">
                <a16:creationId xmlns:a16="http://schemas.microsoft.com/office/drawing/2014/main" id="{527F175E-44A8-4A93-B387-BD911D60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96082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013507"/>
                  </a:ext>
                </a:extLst>
              </a:tr>
            </a:tbl>
          </a:graphicData>
        </a:graphic>
      </p:graphicFrame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FABBISOGNO FINANZIARIO (</a:t>
            </a:r>
            <a:r>
              <a:rPr lang="it-IT" sz="1600" u="sng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11817B6-93E8-4871-BB84-72707659F11B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013EFE9-3EC1-4B63-9213-51B38CAC853D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>
                <a:latin typeface="Century Gothic" panose="020B0502020202020204" pitchFamily="34" charset="0"/>
              </a:rPr>
              <a:t>La capacità di fare fronte al fabbisogno finanziario della Sua impresa, ovvero la situazione della liquidità, negli ultimi tre mesi, rispetto ai tre mesi precedenti, è migliorata, rimasta invariata, peggiorata?	</a:t>
            </a:r>
            <a:endParaRPr lang="it-IT" altLang="it-IT" sz="1300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176454"/>
            <a:ext cx="11856639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Fabbisogno finanziario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Stabile la capacità delle imprese del terziario FVG nel fare fronte al proprio fabbisogno finanziario: le aspettative a tre mesi fanno registrare un miglioramento dell’indicatore che supererà il dato nazionale.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78">
            <a:extLst>
              <a:ext uri="{FF2B5EF4-FFF2-40B4-BE49-F238E27FC236}">
                <a16:creationId xmlns:a16="http://schemas.microsoft.com/office/drawing/2014/main" id="{EBABF049-C62B-F6B9-B024-30BBA666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99" y="4122199"/>
            <a:ext cx="2737579" cy="2404800"/>
          </a:xfrm>
          <a:prstGeom prst="rect">
            <a:avLst/>
          </a:prstGeom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E95D889B-D724-4566-6828-F4E303B1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47" y="4122199"/>
            <a:ext cx="2737579" cy="2404800"/>
          </a:xfrm>
          <a:prstGeom prst="rect">
            <a:avLst/>
          </a:prstGeom>
        </p:spPr>
      </p:pic>
      <p:pic>
        <p:nvPicPr>
          <p:cNvPr id="75" name="Immagine 74">
            <a:extLst>
              <a:ext uri="{FF2B5EF4-FFF2-40B4-BE49-F238E27FC236}">
                <a16:creationId xmlns:a16="http://schemas.microsoft.com/office/drawing/2014/main" id="{CE2C86C8-595D-0BCC-ABB6-0150C8E32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681" y="4122199"/>
            <a:ext cx="2737579" cy="2404800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72E755F6-0334-E65B-96FF-D49D9A975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01" y="4122199"/>
            <a:ext cx="2737579" cy="2404800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B63804C2-748C-A540-7FCC-4ADFA144A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699" y="1446667"/>
            <a:ext cx="2737579" cy="2404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56A9CCB-70BD-9B11-9587-8EE8B1766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247" y="1446667"/>
            <a:ext cx="2737579" cy="2404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64DD65A-A135-8E83-773D-C54F0C83F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681" y="1446667"/>
            <a:ext cx="2737579" cy="24048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9892F5C-49AD-7714-4DEF-44BEBFFA8F3B}"/>
              </a:ext>
            </a:extLst>
          </p:cNvPr>
          <p:cNvSpPr/>
          <p:nvPr/>
        </p:nvSpPr>
        <p:spPr bwMode="auto">
          <a:xfrm>
            <a:off x="3296692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E7F6CFA-61EC-A7A1-7164-EAAFA9E52F5C}"/>
              </a:ext>
            </a:extLst>
          </p:cNvPr>
          <p:cNvSpPr/>
          <p:nvPr/>
        </p:nvSpPr>
        <p:spPr bwMode="auto">
          <a:xfrm>
            <a:off x="6186016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C15E9A1-6C37-0D3A-A29C-BE79C39DDE1A}"/>
              </a:ext>
            </a:extLst>
          </p:cNvPr>
          <p:cNvSpPr/>
          <p:nvPr/>
        </p:nvSpPr>
        <p:spPr bwMode="auto">
          <a:xfrm>
            <a:off x="9075340" y="1362406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01E3336-815A-EC64-3CE0-422FACDA0800}"/>
              </a:ext>
            </a:extLst>
          </p:cNvPr>
          <p:cNvSpPr/>
          <p:nvPr/>
        </p:nvSpPr>
        <p:spPr bwMode="auto">
          <a:xfrm>
            <a:off x="407368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A9D5349-A749-3B6C-EB3C-6CF8F37AD248}"/>
              </a:ext>
            </a:extLst>
          </p:cNvPr>
          <p:cNvSpPr/>
          <p:nvPr/>
        </p:nvSpPr>
        <p:spPr bwMode="auto">
          <a:xfrm>
            <a:off x="3296692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2C0BA57-8B46-E1EB-1F67-AD5F8DE8B422}"/>
              </a:ext>
            </a:extLst>
          </p:cNvPr>
          <p:cNvSpPr/>
          <p:nvPr/>
        </p:nvSpPr>
        <p:spPr bwMode="auto">
          <a:xfrm>
            <a:off x="6186016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C3055E1-F7E7-1BD3-DB0A-3A7291E39391}"/>
              </a:ext>
            </a:extLst>
          </p:cNvPr>
          <p:cNvSpPr/>
          <p:nvPr/>
        </p:nvSpPr>
        <p:spPr bwMode="auto">
          <a:xfrm>
            <a:off x="9075340" y="4032298"/>
            <a:ext cx="2786633" cy="242514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8ADBED4-C01A-8189-587E-7F490DB833FD}"/>
              </a:ext>
            </a:extLst>
          </p:cNvPr>
          <p:cNvSpPr txBox="1">
            <a:spLocks/>
          </p:cNvSpPr>
          <p:nvPr/>
        </p:nvSpPr>
        <p:spPr>
          <a:xfrm>
            <a:off x="3237058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FOOD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849EBBE4-9CA6-6E32-7B94-9139F743269C}"/>
              </a:ext>
            </a:extLst>
          </p:cNvPr>
          <p:cNvSpPr txBox="1">
            <a:spLocks/>
          </p:cNvSpPr>
          <p:nvPr/>
        </p:nvSpPr>
        <p:spPr>
          <a:xfrm>
            <a:off x="6127497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Commercio NO FOOD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BB9CC842-9B73-453A-3E77-F17F25AA7568}"/>
              </a:ext>
            </a:extLst>
          </p:cNvPr>
          <p:cNvSpPr txBox="1">
            <a:spLocks/>
          </p:cNvSpPr>
          <p:nvPr/>
        </p:nvSpPr>
        <p:spPr>
          <a:xfrm>
            <a:off x="9015161" y="1263016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Ristorazione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F3B0597B-625C-5698-ECBA-AC295F9CA8D3}"/>
              </a:ext>
            </a:extLst>
          </p:cNvPr>
          <p:cNvSpPr txBox="1">
            <a:spLocks/>
          </p:cNvSpPr>
          <p:nvPr/>
        </p:nvSpPr>
        <p:spPr>
          <a:xfrm>
            <a:off x="342906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Ricezione turistica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EDC1212C-2708-77AC-5E60-A1CFB5DC0F3C}"/>
              </a:ext>
            </a:extLst>
          </p:cNvPr>
          <p:cNvSpPr txBox="1">
            <a:spLocks/>
          </p:cNvSpPr>
          <p:nvPr/>
        </p:nvSpPr>
        <p:spPr>
          <a:xfrm>
            <a:off x="3237058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Trasporti e logistica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D3DFD395-37A0-ED2F-19FE-E804D7285BF5}"/>
              </a:ext>
            </a:extLst>
          </p:cNvPr>
          <p:cNvSpPr txBox="1">
            <a:spLocks/>
          </p:cNvSpPr>
          <p:nvPr/>
        </p:nvSpPr>
        <p:spPr>
          <a:xfrm>
            <a:off x="6127497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imprese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E8F92634-6168-5525-C176-E8767043A576}"/>
              </a:ext>
            </a:extLst>
          </p:cNvPr>
          <p:cNvSpPr txBox="1">
            <a:spLocks/>
          </p:cNvSpPr>
          <p:nvPr/>
        </p:nvSpPr>
        <p:spPr>
          <a:xfrm>
            <a:off x="9015161" y="3932908"/>
            <a:ext cx="2520000" cy="2709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3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Servizi persona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56450F4-00B2-1BE2-3FEB-8787A289EB13}"/>
              </a:ext>
            </a:extLst>
          </p:cNvPr>
          <p:cNvSpPr/>
          <p:nvPr/>
        </p:nvSpPr>
        <p:spPr>
          <a:xfrm>
            <a:off x="3139894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29" name="CasellaDiTesto 9">
            <a:extLst>
              <a:ext uri="{FF2B5EF4-FFF2-40B4-BE49-F238E27FC236}">
                <a16:creationId xmlns:a16="http://schemas.microsoft.com/office/drawing/2014/main" id="{C662E711-EB08-D54C-E62D-F13725A6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6" y="3045031"/>
            <a:ext cx="868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FOOD</a:t>
            </a:r>
          </a:p>
        </p:txBody>
      </p:sp>
      <p:pic>
        <p:nvPicPr>
          <p:cNvPr id="30" name="Elemento grafico 29" descr="Professore">
            <a:extLst>
              <a:ext uri="{FF2B5EF4-FFF2-40B4-BE49-F238E27FC236}">
                <a16:creationId xmlns:a16="http://schemas.microsoft.com/office/drawing/2014/main" id="{E021BBE7-FD5B-FD02-118F-F3E614577C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33" y="1105694"/>
            <a:ext cx="516155" cy="516155"/>
          </a:xfrm>
          <a:prstGeom prst="rect">
            <a:avLst/>
          </a:prstGeom>
        </p:spPr>
      </p:pic>
      <p:sp>
        <p:nvSpPr>
          <p:cNvPr id="31" name="Text Box 18">
            <a:extLst>
              <a:ext uri="{FF2B5EF4-FFF2-40B4-BE49-F238E27FC236}">
                <a16:creationId xmlns:a16="http://schemas.microsoft.com/office/drawing/2014/main" id="{4FC48E7E-FD19-4688-0E7A-8602BD76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33" y="1651413"/>
            <a:ext cx="2520001" cy="4946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relativi a FVG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D09342B0-D305-1DCC-9FEE-2B6CD24293A2}"/>
              </a:ext>
            </a:extLst>
          </p:cNvPr>
          <p:cNvSpPr/>
          <p:nvPr/>
        </p:nvSpPr>
        <p:spPr bwMode="auto">
          <a:xfrm>
            <a:off x="566459" y="2360400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EB959274-041E-1859-FB46-5A7C9C1C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283399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Settore di attività economica FVG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B284510F-3B8B-CA63-D078-9F0FACF7D7FC}"/>
              </a:ext>
            </a:extLst>
          </p:cNvPr>
          <p:cNvSpPr/>
          <p:nvPr/>
        </p:nvSpPr>
        <p:spPr bwMode="auto">
          <a:xfrm>
            <a:off x="566459" y="3004378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CasellaDiTesto 9">
            <a:extLst>
              <a:ext uri="{FF2B5EF4-FFF2-40B4-BE49-F238E27FC236}">
                <a16:creationId xmlns:a16="http://schemas.microsoft.com/office/drawing/2014/main" id="{E3DF5DF8-BA1B-07E6-9AAB-A08FFADE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4" y="2955837"/>
            <a:ext cx="161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Totale Terziario FVG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4BAF43E5-B1C0-FA0E-D323-700421727923}"/>
              </a:ext>
            </a:extLst>
          </p:cNvPr>
          <p:cNvSpPr/>
          <p:nvPr/>
        </p:nvSpPr>
        <p:spPr>
          <a:xfrm>
            <a:off x="5680693" y="2206490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7228068-DFBA-B1ED-7F2B-9D67596B29CA}"/>
              </a:ext>
            </a:extLst>
          </p:cNvPr>
          <p:cNvCxnSpPr>
            <a:cxnSpLocks/>
          </p:cNvCxnSpPr>
          <p:nvPr/>
        </p:nvCxnSpPr>
        <p:spPr bwMode="auto">
          <a:xfrm>
            <a:off x="4185922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3E5FABCC-2B59-D589-06CA-64265036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94" y="2619656"/>
            <a:ext cx="834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Comm. NO FOOD</a:t>
            </a: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EF3B0148-FC2E-4F2C-7C5A-76B5A769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190" y="2508450"/>
            <a:ext cx="1126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Ristorazione</a:t>
            </a: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3C566E59-9554-CF09-464B-B132F677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7" y="4958412"/>
            <a:ext cx="1028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Ricezione turistica</a:t>
            </a: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251DBCF0-0997-7FB0-F097-7D2FC1F3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747" y="4954710"/>
            <a:ext cx="13922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Trasporti</a:t>
            </a: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E7188252-711E-971C-0FEF-5206D11F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79" y="4958412"/>
            <a:ext cx="875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Imprese</a:t>
            </a: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3AD2BA6E-692E-5838-40D0-AB6036BC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3" y="4958412"/>
            <a:ext cx="8260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000" dirty="0" err="1">
                <a:solidFill>
                  <a:srgbClr val="008000"/>
                </a:solidFill>
                <a:latin typeface="Century Gothic" panose="020B0502020202020204" pitchFamily="34" charset="0"/>
              </a:rPr>
              <a:t>Serv</a:t>
            </a:r>
            <a:r>
              <a:rPr lang="it-IT" altLang="ja-JP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. Persona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968852D-F931-3C62-4E99-10D99653A841}"/>
              </a:ext>
            </a:extLst>
          </p:cNvPr>
          <p:cNvCxnSpPr/>
          <p:nvPr/>
        </p:nvCxnSpPr>
        <p:spPr bwMode="auto">
          <a:xfrm>
            <a:off x="1291162" y="4391105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DA1811E-6701-AC01-B627-44668405FBE6}"/>
              </a:ext>
            </a:extLst>
          </p:cNvPr>
          <p:cNvCxnSpPr>
            <a:cxnSpLocks/>
          </p:cNvCxnSpPr>
          <p:nvPr/>
        </p:nvCxnSpPr>
        <p:spPr bwMode="auto">
          <a:xfrm>
            <a:off x="7039587" y="1740192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3A8D305E-FA35-C6F6-60A6-383CA71A9D12}"/>
              </a:ext>
            </a:extLst>
          </p:cNvPr>
          <p:cNvSpPr/>
          <p:nvPr/>
        </p:nvSpPr>
        <p:spPr>
          <a:xfrm>
            <a:off x="6001088" y="1698270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9072F24B-D283-F3EA-9673-2246114CD6A8}"/>
              </a:ext>
            </a:extLst>
          </p:cNvPr>
          <p:cNvCxnSpPr>
            <a:cxnSpLocks/>
          </p:cNvCxnSpPr>
          <p:nvPr/>
        </p:nvCxnSpPr>
        <p:spPr bwMode="auto">
          <a:xfrm>
            <a:off x="9919339" y="1741056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3C39C067-657F-8E87-EAF0-DF6DE6DBB3CD}"/>
              </a:ext>
            </a:extLst>
          </p:cNvPr>
          <p:cNvSpPr/>
          <p:nvPr/>
        </p:nvSpPr>
        <p:spPr>
          <a:xfrm>
            <a:off x="8877717" y="1691596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E9BA95A0-E295-F7F3-D90B-C8414DA4F6B6}"/>
              </a:ext>
            </a:extLst>
          </p:cNvPr>
          <p:cNvSpPr/>
          <p:nvPr/>
        </p:nvSpPr>
        <p:spPr>
          <a:xfrm>
            <a:off x="244494" y="4377284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ECBC456-6F5F-B6D6-4BDF-6B929066A374}"/>
              </a:ext>
            </a:extLst>
          </p:cNvPr>
          <p:cNvCxnSpPr>
            <a:cxnSpLocks/>
          </p:cNvCxnSpPr>
          <p:nvPr/>
        </p:nvCxnSpPr>
        <p:spPr bwMode="auto">
          <a:xfrm>
            <a:off x="4184345" y="438213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9C760CDA-E315-F0E8-A538-9ACCC2899A63}"/>
              </a:ext>
            </a:extLst>
          </p:cNvPr>
          <p:cNvSpPr/>
          <p:nvPr/>
        </p:nvSpPr>
        <p:spPr>
          <a:xfrm>
            <a:off x="3138317" y="436831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F33861BF-20DF-BF23-73D9-D63F06EBBEFA}"/>
              </a:ext>
            </a:extLst>
          </p:cNvPr>
          <p:cNvCxnSpPr>
            <a:cxnSpLocks/>
          </p:cNvCxnSpPr>
          <p:nvPr/>
        </p:nvCxnSpPr>
        <p:spPr bwMode="auto">
          <a:xfrm>
            <a:off x="7032499" y="4374324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8046BF27-3DA4-472D-FA5D-66ACD393A356}"/>
              </a:ext>
            </a:extLst>
          </p:cNvPr>
          <p:cNvSpPr/>
          <p:nvPr/>
        </p:nvSpPr>
        <p:spPr>
          <a:xfrm>
            <a:off x="5992552" y="436050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E46F1B94-EDCA-ED14-1CA9-7B0D4AC450A4}"/>
              </a:ext>
            </a:extLst>
          </p:cNvPr>
          <p:cNvSpPr/>
          <p:nvPr/>
        </p:nvSpPr>
        <p:spPr>
          <a:xfrm>
            <a:off x="8487652" y="2849712"/>
            <a:ext cx="355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34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630BE3B-6C31-5075-E989-1F1BAA0948C9}"/>
              </a:ext>
            </a:extLst>
          </p:cNvPr>
          <p:cNvSpPr/>
          <p:nvPr/>
        </p:nvSpPr>
        <p:spPr>
          <a:xfrm>
            <a:off x="11348873" y="2701521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FC3B3CF3-76D5-0FB1-4816-8C6DD081A347}"/>
              </a:ext>
            </a:extLst>
          </p:cNvPr>
          <p:cNvSpPr/>
          <p:nvPr/>
        </p:nvSpPr>
        <p:spPr>
          <a:xfrm>
            <a:off x="2597325" y="4922294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54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E25FB52E-3A83-922B-42AF-579F1D577ABE}"/>
              </a:ext>
            </a:extLst>
          </p:cNvPr>
          <p:cNvSpPr/>
          <p:nvPr/>
        </p:nvSpPr>
        <p:spPr>
          <a:xfrm>
            <a:off x="5673082" y="5378472"/>
            <a:ext cx="4627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B4233703-E6C2-5B5C-47A0-6B2343B911F3}"/>
              </a:ext>
            </a:extLst>
          </p:cNvPr>
          <p:cNvSpPr/>
          <p:nvPr/>
        </p:nvSpPr>
        <p:spPr>
          <a:xfrm>
            <a:off x="5487415" y="530738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47D354A4-E2AB-6DE8-C1E1-29F4D25A7405}"/>
              </a:ext>
            </a:extLst>
          </p:cNvPr>
          <p:cNvSpPr/>
          <p:nvPr/>
        </p:nvSpPr>
        <p:spPr>
          <a:xfrm>
            <a:off x="8608331" y="4962125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07FAE03E-FCAB-287E-F81E-7E65E4AC6690}"/>
              </a:ext>
            </a:extLst>
          </p:cNvPr>
          <p:cNvSpPr/>
          <p:nvPr/>
        </p:nvSpPr>
        <p:spPr>
          <a:xfrm>
            <a:off x="11466288" y="5537706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31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CCDAC6C-95A6-2862-AB00-734070BFE778}"/>
              </a:ext>
            </a:extLst>
          </p:cNvPr>
          <p:cNvSpPr/>
          <p:nvPr/>
        </p:nvSpPr>
        <p:spPr>
          <a:xfrm>
            <a:off x="5455652" y="227977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49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BF535A29-00D3-9509-1FE9-2F3FB5D69FCB}"/>
              </a:ext>
            </a:extLst>
          </p:cNvPr>
          <p:cNvSpPr/>
          <p:nvPr/>
        </p:nvSpPr>
        <p:spPr>
          <a:xfrm>
            <a:off x="8618010" y="2662590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37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4C76E84D-0AE7-0CC6-FB91-553C1034F268}"/>
              </a:ext>
            </a:extLst>
          </p:cNvPr>
          <p:cNvSpPr/>
          <p:nvPr/>
        </p:nvSpPr>
        <p:spPr>
          <a:xfrm>
            <a:off x="11573589" y="2567525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7EC00A33-D80B-6D53-98C9-CED38D0D169A}"/>
              </a:ext>
            </a:extLst>
          </p:cNvPr>
          <p:cNvSpPr/>
          <p:nvPr/>
        </p:nvSpPr>
        <p:spPr>
          <a:xfrm>
            <a:off x="2815983" y="4879477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F9ABCC89-5DB1-94C2-66C7-D785E8C1828A}"/>
              </a:ext>
            </a:extLst>
          </p:cNvPr>
          <p:cNvSpPr/>
          <p:nvPr/>
        </p:nvSpPr>
        <p:spPr>
          <a:xfrm>
            <a:off x="8385413" y="487958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9CC5F06D-CBFC-4A3B-1AF8-680F8AE9DC46}"/>
              </a:ext>
            </a:extLst>
          </p:cNvPr>
          <p:cNvSpPr/>
          <p:nvPr/>
        </p:nvSpPr>
        <p:spPr>
          <a:xfrm>
            <a:off x="11239220" y="5553608"/>
            <a:ext cx="3939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008000"/>
                </a:solidFill>
                <a:latin typeface="Century Gothic" panose="020B0502020202020204" pitchFamily="34" charset="0"/>
              </a:rPr>
              <a:t>30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ED82F12-2BAD-2692-1634-7D2CDB532EF9}"/>
              </a:ext>
            </a:extLst>
          </p:cNvPr>
          <p:cNvCxnSpPr>
            <a:cxnSpLocks/>
          </p:cNvCxnSpPr>
          <p:nvPr/>
        </p:nvCxnSpPr>
        <p:spPr bwMode="auto">
          <a:xfrm>
            <a:off x="9919817" y="4416053"/>
            <a:ext cx="0" cy="175807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06A934D3-1664-10E0-3B45-9DC4C0787B1B}"/>
              </a:ext>
            </a:extLst>
          </p:cNvPr>
          <p:cNvSpPr/>
          <p:nvPr/>
        </p:nvSpPr>
        <p:spPr>
          <a:xfrm>
            <a:off x="8872849" y="4376753"/>
            <a:ext cx="1044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err="1">
                <a:latin typeface="Century Gothic" panose="020B0502020202020204" pitchFamily="34" charset="0"/>
              </a:rPr>
              <a:t>Pre</a:t>
            </a:r>
            <a:r>
              <a:rPr lang="it-IT" i="1" dirty="0">
                <a:latin typeface="Century Gothic" panose="020B0502020202020204" pitchFamily="34" charset="0"/>
              </a:rPr>
              <a:t> lockdown</a:t>
            </a:r>
            <a:endParaRPr lang="it-IT" sz="500" i="1" dirty="0">
              <a:latin typeface="Century Gothic" panose="020B0502020202020204" pitchFamily="34" charset="0"/>
            </a:endParaRPr>
          </a:p>
        </p:txBody>
      </p:sp>
      <p:sp>
        <p:nvSpPr>
          <p:cNvPr id="69" name="Titolo 1">
            <a:extLst>
              <a:ext uri="{FF2B5EF4-FFF2-40B4-BE49-F238E27FC236}">
                <a16:creationId xmlns:a16="http://schemas.microsoft.com/office/drawing/2014/main" id="{7019CD91-83E7-65C8-5E04-5DF535431F2D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Fabbisogno finanziario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settore di attività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82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540C5209-11B9-A7E4-C463-21C9E50A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86" y="917636"/>
            <a:ext cx="5009710" cy="254880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97CF977C-C234-A903-FCB6-B73BA2EE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86" y="3622361"/>
            <a:ext cx="5009710" cy="2548800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BB419666-79F7-F5A7-E3D5-A3226A931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98" y="3622361"/>
            <a:ext cx="5009710" cy="25488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10C8D56-4368-F81C-28EA-010BAECD4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98" y="917636"/>
            <a:ext cx="5009710" cy="2548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013D80B-AB96-26F0-1CD7-85AEDD1D8002}"/>
              </a:ext>
            </a:extLst>
          </p:cNvPr>
          <p:cNvSpPr/>
          <p:nvPr/>
        </p:nvSpPr>
        <p:spPr bwMode="auto">
          <a:xfrm>
            <a:off x="671912" y="1081151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198FFC-779F-F096-E1A3-DBCE19FBB961}"/>
              </a:ext>
            </a:extLst>
          </p:cNvPr>
          <p:cNvSpPr txBox="1"/>
          <p:nvPr/>
        </p:nvSpPr>
        <p:spPr>
          <a:xfrm>
            <a:off x="460156" y="917019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Gorizia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Elemento grafico 4" descr="Professore">
            <a:extLst>
              <a:ext uri="{FF2B5EF4-FFF2-40B4-BE49-F238E27FC236}">
                <a16:creationId xmlns:a16="http://schemas.microsoft.com/office/drawing/2014/main" id="{C1F1B240-D953-943C-62F2-B5657A31B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529" y="6237312"/>
            <a:ext cx="387795" cy="387795"/>
          </a:xfrm>
          <a:prstGeom prst="rect">
            <a:avLst/>
          </a:prstGeom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53A4601C-E75D-9B79-DFF3-6C3337F5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6312800"/>
            <a:ext cx="5819020" cy="2945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defPPr>
              <a:defRPr lang="it-IT"/>
            </a:defPPr>
            <a:lvl1pPr>
              <a:lnSpc>
                <a:spcPct val="110000"/>
              </a:lnSpc>
              <a:spcBef>
                <a:spcPts val="600"/>
              </a:spcBef>
              <a:defRPr sz="2000" b="0" i="0">
                <a:solidFill>
                  <a:srgbClr val="203864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1300" b="1">
                <a:solidFill>
                  <a:schemeClr val="tx1"/>
                </a:solidFill>
              </a:rPr>
              <a:t>Sono riportati gli indicatori congiunturali per ciascuna provincia:</a:t>
            </a:r>
            <a:endParaRPr lang="it-IT" altLang="it-IT" sz="1300" b="1" i="1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24BEACE-0DA6-37F3-EFC7-993589E6802A}"/>
              </a:ext>
            </a:extLst>
          </p:cNvPr>
          <p:cNvSpPr/>
          <p:nvPr/>
        </p:nvSpPr>
        <p:spPr bwMode="auto">
          <a:xfrm>
            <a:off x="7199406" y="6362431"/>
            <a:ext cx="193896" cy="195307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62F108CD-A00A-6E55-BC23-7C6076BC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085" y="6313890"/>
            <a:ext cx="19186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>
                <a:solidFill>
                  <a:srgbClr val="008000"/>
                </a:solidFill>
                <a:latin typeface="Century Gothic" panose="020B0502020202020204" pitchFamily="34" charset="0"/>
              </a:rPr>
              <a:t>Terziario Provincia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812CDEA-CE58-D459-8989-CFC88A7D01D2}"/>
              </a:ext>
            </a:extLst>
          </p:cNvPr>
          <p:cNvSpPr/>
          <p:nvPr/>
        </p:nvSpPr>
        <p:spPr bwMode="auto">
          <a:xfrm>
            <a:off x="9264352" y="6362431"/>
            <a:ext cx="193896" cy="195307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6ED175-7EA9-DB14-6D39-9B13182B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032" y="6313890"/>
            <a:ext cx="161053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3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72EB816-FF49-0EBC-F0A0-A86DFBFC0318}"/>
              </a:ext>
            </a:extLst>
          </p:cNvPr>
          <p:cNvCxnSpPr>
            <a:cxnSpLocks/>
          </p:cNvCxnSpPr>
          <p:nvPr/>
        </p:nvCxnSpPr>
        <p:spPr bwMode="auto">
          <a:xfrm>
            <a:off x="2249766" y="1332125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6B4E901A-6159-C01A-B128-5BA11CF28B15}"/>
              </a:ext>
            </a:extLst>
          </p:cNvPr>
          <p:cNvSpPr/>
          <p:nvPr/>
        </p:nvSpPr>
        <p:spPr>
          <a:xfrm>
            <a:off x="1205658" y="1372103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6190A49-7D87-D443-D73D-D40C7944E817}"/>
              </a:ext>
            </a:extLst>
          </p:cNvPr>
          <p:cNvSpPr/>
          <p:nvPr/>
        </p:nvSpPr>
        <p:spPr>
          <a:xfrm>
            <a:off x="4921378" y="2289462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A16BD033-ECB2-15F6-500D-1428648F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34" y="2099296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GO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3192C80-8CF0-E267-791C-E148A82B3C9A}"/>
              </a:ext>
            </a:extLst>
          </p:cNvPr>
          <p:cNvSpPr/>
          <p:nvPr/>
        </p:nvSpPr>
        <p:spPr>
          <a:xfrm>
            <a:off x="5223626" y="2422613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33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1A2542A-7F36-AF4B-1875-7D9958828D6D}"/>
              </a:ext>
            </a:extLst>
          </p:cNvPr>
          <p:cNvSpPr/>
          <p:nvPr/>
        </p:nvSpPr>
        <p:spPr bwMode="auto">
          <a:xfrm>
            <a:off x="6379764" y="1080060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5C79A54-154F-0764-7F51-DEC986074916}"/>
              </a:ext>
            </a:extLst>
          </p:cNvPr>
          <p:cNvSpPr txBox="1"/>
          <p:nvPr/>
        </p:nvSpPr>
        <p:spPr>
          <a:xfrm>
            <a:off x="6168008" y="915928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Udine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253F8CA-08D4-068F-53F3-A11FF2CA22CC}"/>
              </a:ext>
            </a:extLst>
          </p:cNvPr>
          <p:cNvCxnSpPr>
            <a:cxnSpLocks/>
          </p:cNvCxnSpPr>
          <p:nvPr/>
        </p:nvCxnSpPr>
        <p:spPr bwMode="auto">
          <a:xfrm>
            <a:off x="7888398" y="1336477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5C42AD8E-02EA-C630-87C2-C74B3979CC20}"/>
              </a:ext>
            </a:extLst>
          </p:cNvPr>
          <p:cNvSpPr/>
          <p:nvPr/>
        </p:nvSpPr>
        <p:spPr>
          <a:xfrm>
            <a:off x="6844576" y="1371012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9">
            <a:extLst>
              <a:ext uri="{FF2B5EF4-FFF2-40B4-BE49-F238E27FC236}">
                <a16:creationId xmlns:a16="http://schemas.microsoft.com/office/drawing/2014/main" id="{102D97D9-D85E-14E4-AB17-2A463071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2068832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UD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6ECDF81-AD76-3C76-881D-1F5ED450B28E}"/>
              </a:ext>
            </a:extLst>
          </p:cNvPr>
          <p:cNvSpPr/>
          <p:nvPr/>
        </p:nvSpPr>
        <p:spPr bwMode="auto">
          <a:xfrm>
            <a:off x="669506" y="3779645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2860B6-A582-07B8-F558-F951ED8F37C1}"/>
              </a:ext>
            </a:extLst>
          </p:cNvPr>
          <p:cNvSpPr txBox="1"/>
          <p:nvPr/>
        </p:nvSpPr>
        <p:spPr>
          <a:xfrm>
            <a:off x="457750" y="3615513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Pordenone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83DCBCE-A852-705A-519E-EF4EEB740213}"/>
              </a:ext>
            </a:extLst>
          </p:cNvPr>
          <p:cNvCxnSpPr>
            <a:cxnSpLocks/>
          </p:cNvCxnSpPr>
          <p:nvPr/>
        </p:nvCxnSpPr>
        <p:spPr bwMode="auto">
          <a:xfrm>
            <a:off x="2240241" y="4030619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D9AEE4DB-FC29-AB5B-B819-71A611F221F7}"/>
              </a:ext>
            </a:extLst>
          </p:cNvPr>
          <p:cNvSpPr/>
          <p:nvPr/>
        </p:nvSpPr>
        <p:spPr>
          <a:xfrm>
            <a:off x="1199380" y="4070597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1BF2F4C-C9E7-24F3-449D-BA366405D87F}"/>
              </a:ext>
            </a:extLst>
          </p:cNvPr>
          <p:cNvSpPr/>
          <p:nvPr/>
        </p:nvSpPr>
        <p:spPr>
          <a:xfrm>
            <a:off x="4975895" y="4547070"/>
            <a:ext cx="3754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4281E012-D5E3-D098-0655-155A3E6C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1" y="4829865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PN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B3BDE76-C311-7FEA-6FCA-919368F4266E}"/>
              </a:ext>
            </a:extLst>
          </p:cNvPr>
          <p:cNvSpPr/>
          <p:nvPr/>
        </p:nvSpPr>
        <p:spPr>
          <a:xfrm>
            <a:off x="5247189" y="4547070"/>
            <a:ext cx="4528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AEA04AA-9C58-3253-5CB4-DDABE6D79CF5}"/>
              </a:ext>
            </a:extLst>
          </p:cNvPr>
          <p:cNvSpPr/>
          <p:nvPr/>
        </p:nvSpPr>
        <p:spPr bwMode="auto">
          <a:xfrm>
            <a:off x="6377358" y="3778554"/>
            <a:ext cx="5097058" cy="238565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latin typeface="Arial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F5431E1-2BDC-FE29-E686-239DEFC8A65C}"/>
              </a:ext>
            </a:extLst>
          </p:cNvPr>
          <p:cNvSpPr txBox="1"/>
          <p:nvPr/>
        </p:nvSpPr>
        <p:spPr>
          <a:xfrm>
            <a:off x="6165602" y="3614422"/>
            <a:ext cx="3724793" cy="325282"/>
          </a:xfrm>
          <a:prstGeom prst="rect">
            <a:avLst/>
          </a:prstGeom>
          <a:solidFill>
            <a:srgbClr val="008000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500">
                <a:solidFill>
                  <a:schemeClr val="bg1"/>
                </a:solidFill>
                <a:latin typeface="Century Gothic" panose="020B0502020202020204" pitchFamily="34" charset="0"/>
              </a:rPr>
              <a:t>Trieste</a:t>
            </a:r>
            <a:r>
              <a:rPr lang="it-IT" sz="1500" u="sng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5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83C7602-53DC-A014-95C7-6BAED96091ED}"/>
              </a:ext>
            </a:extLst>
          </p:cNvPr>
          <p:cNvCxnSpPr>
            <a:cxnSpLocks/>
          </p:cNvCxnSpPr>
          <p:nvPr/>
        </p:nvCxnSpPr>
        <p:spPr bwMode="auto">
          <a:xfrm>
            <a:off x="7882961" y="4029528"/>
            <a:ext cx="0" cy="182695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0B5A4484-36A5-DF6C-EB64-EB43E2021F7F}"/>
              </a:ext>
            </a:extLst>
          </p:cNvPr>
          <p:cNvSpPr/>
          <p:nvPr/>
        </p:nvSpPr>
        <p:spPr>
          <a:xfrm>
            <a:off x="6840206" y="406950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latin typeface="Century Gothic" panose="020B0502020202020204" pitchFamily="34" charset="0"/>
              </a:rPr>
              <a:t>Pre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3732B37-47A2-0DE0-715B-243B5E5EDD38}"/>
              </a:ext>
            </a:extLst>
          </p:cNvPr>
          <p:cNvSpPr/>
          <p:nvPr/>
        </p:nvSpPr>
        <p:spPr>
          <a:xfrm>
            <a:off x="11055297" y="4620070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39</a:t>
            </a:r>
          </a:p>
        </p:txBody>
      </p:sp>
      <p:sp>
        <p:nvSpPr>
          <p:cNvPr id="33" name="CasellaDiTesto 9">
            <a:extLst>
              <a:ext uri="{FF2B5EF4-FFF2-40B4-BE49-F238E27FC236}">
                <a16:creationId xmlns:a16="http://schemas.microsoft.com/office/drawing/2014/main" id="{A28A5D03-AA39-A1EF-799B-D35CD97D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106" y="4776547"/>
            <a:ext cx="1277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400" dirty="0">
                <a:solidFill>
                  <a:srgbClr val="008000"/>
                </a:solidFill>
                <a:latin typeface="Century Gothic" panose="020B0502020202020204" pitchFamily="34" charset="0"/>
              </a:rPr>
              <a:t>Terziario TS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1335F34-6160-C24D-73DF-BC6B3B463082}"/>
              </a:ext>
            </a:extLst>
          </p:cNvPr>
          <p:cNvSpPr/>
          <p:nvPr/>
        </p:nvSpPr>
        <p:spPr>
          <a:xfrm>
            <a:off x="10749047" y="4593504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235F8CBC-0C92-0002-5032-293EBFA0FFB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Fabbisogno finanziario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Analisi per territorio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29B6A73-81BA-894A-79B8-FFC7C2F1A347}"/>
              </a:ext>
            </a:extLst>
          </p:cNvPr>
          <p:cNvSpPr/>
          <p:nvPr/>
        </p:nvSpPr>
        <p:spPr>
          <a:xfrm>
            <a:off x="11024524" y="178244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3A9882E-A9C5-258F-8783-0AECF7A6FF4F}"/>
              </a:ext>
            </a:extLst>
          </p:cNvPr>
          <p:cNvSpPr/>
          <p:nvPr/>
        </p:nvSpPr>
        <p:spPr>
          <a:xfrm>
            <a:off x="10749047" y="1833249"/>
            <a:ext cx="39395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300" dirty="0">
                <a:solidFill>
                  <a:srgbClr val="008000"/>
                </a:solidFill>
                <a:latin typeface="Century Gothic" panose="020B0502020202020204" pitchFamily="34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67592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1850" y="1651972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611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5038954-6CF0-CC37-9EEA-D0279501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28" y="1653304"/>
            <a:ext cx="4743099" cy="43407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6EBA1D-7AC3-75FB-2ED7-E93F8E350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2" y="1834059"/>
            <a:ext cx="5024565" cy="2260800"/>
          </a:xfrm>
          <a:prstGeom prst="rect">
            <a:avLst/>
          </a:prstGeom>
        </p:spPr>
      </p:pic>
      <p:sp>
        <p:nvSpPr>
          <p:cNvPr id="39" name="CasellaDiTesto 15">
            <a:extLst>
              <a:ext uri="{FF2B5EF4-FFF2-40B4-BE49-F238E27FC236}">
                <a16:creationId xmlns:a16="http://schemas.microsoft.com/office/drawing/2014/main" id="{9EDC971C-A7FA-4B26-A960-A05367D5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353" y="286591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05AFBB14-6520-4F45-BEF7-6C92FA67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2" y="1649207"/>
            <a:ext cx="538633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Percentuali di </a:t>
            </a: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imprese che hanno chiesto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al sistema bancario nel corso dei trimestri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C71DEADC-DD1D-4DB2-A294-125F76E8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4268857"/>
            <a:ext cx="5387179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050" b="0">
                <a:solidFill>
                  <a:schemeClr val="bg1"/>
                </a:solidFill>
                <a:latin typeface="Century Gothic" panose="020B0502020202020204" pitchFamily="34" charset="0"/>
              </a:rPr>
              <a:t>(2023 IV TRIM)</a:t>
            </a:r>
            <a:endParaRPr lang="it-IT" altLang="it-IT" sz="1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asellaDiTesto 15">
            <a:extLst>
              <a:ext uri="{FF2B5EF4-FFF2-40B4-BE49-F238E27FC236}">
                <a16:creationId xmlns:a16="http://schemas.microsoft.com/office/drawing/2014/main" id="{512926F7-AB33-4BCE-A3EF-9C3864E4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267" y="2964459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100" b="0"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378C5592-6326-42EB-B294-04C64117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382" y="1649207"/>
            <a:ext cx="482400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(serie storica)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04FCAEE1-6B0A-4AAA-A742-79DBEA7D1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142" y="4520752"/>
            <a:ext cx="1995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A9AF2FD0-5561-482B-BAC0-17C8B988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3244118"/>
            <a:ext cx="173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Stabilità e/o allentamento</a:t>
            </a:r>
          </a:p>
        </p:txBody>
      </p:sp>
      <p:sp>
        <p:nvSpPr>
          <p:cNvPr id="47" name="CasellaDiTesto 2">
            <a:extLst>
              <a:ext uri="{FF2B5EF4-FFF2-40B4-BE49-F238E27FC236}">
                <a16:creationId xmlns:a16="http://schemas.microsoft.com/office/drawing/2014/main" id="{64336030-73C6-4444-97A4-2F83B4D2A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372" y="4859306"/>
            <a:ext cx="59828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C0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BA63B854-B745-4D7C-91C0-E6FBCDEA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4508" y="3402418"/>
            <a:ext cx="598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</a:rPr>
              <a:t>55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B24334C-3062-419E-B9ED-1C716216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0408" y="3342516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1F4E79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E9EAFEE-11D8-4554-A0A9-D5471348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0343" y="4556411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8385D4F4-56FD-4AD1-9FB9-9FCD9C23428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(</a:t>
            </a:r>
            <a:r>
              <a:rPr lang="it-IT" sz="2400" u="sng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FVG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) |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Aumenta leggermente la quota di imprese del terziario FVG che hanno chiesto credito nel quarto trimestre 2023. </a:t>
            </a:r>
          </a:p>
          <a:p>
            <a:pPr>
              <a:defRPr/>
            </a:pPr>
            <a:r>
              <a:rPr lang="it-IT" sz="2400" dirty="0">
                <a:latin typeface="Century Gothic" panose="020B0502020202020204" pitchFamily="34" charset="0"/>
                <a:cs typeface="Arial"/>
              </a:rPr>
              <a:t>Aumentano tuttavia le risposte negative da parte delle banche.</a:t>
            </a:r>
            <a:endParaRPr lang="it-IT" sz="2400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53CCA881-7F5C-4A84-8AFB-08C897B2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7" y="5891786"/>
            <a:ext cx="113743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it-IT" altLang="it-IT" dirty="0">
                <a:latin typeface="Century Gothic" panose="020B0502020202020204" pitchFamily="34" charset="0"/>
              </a:rPr>
              <a:t>Base campione</a:t>
            </a:r>
            <a:r>
              <a:rPr lang="it-IT" altLang="it-IT" b="0" dirty="0">
                <a:latin typeface="Century Gothic" panose="020B0502020202020204" pitchFamily="34" charset="0"/>
              </a:rPr>
              <a:t>: 1.536 casi. Percentuali ricalcolate facendo =100,0 le imprese che nei trimestri considerati hanno chiesto un fido o un finanziamento, o hanno chiesto di rinegoziare un fido o un finanziamento esistente. (</a:t>
            </a:r>
            <a:r>
              <a:rPr lang="it-IT" altLang="it-IT" dirty="0">
                <a:latin typeface="Century Gothic" panose="020B0502020202020204" pitchFamily="34" charset="0"/>
              </a:rPr>
              <a:t>Irrigidimento</a:t>
            </a:r>
            <a:r>
              <a:rPr lang="it-IT" altLang="it-IT" b="0" dirty="0">
                <a:latin typeface="Century Gothic" panose="020B0502020202020204" pitchFamily="34" charset="0"/>
              </a:rPr>
              <a:t> = richiesta accolta con ammontare inferiore + richiesta non accolta). </a:t>
            </a:r>
            <a:r>
              <a:rPr lang="it-IT" altLang="it-IT" dirty="0">
                <a:latin typeface="Century Gothic" panose="020B0502020202020204" pitchFamily="34" charset="0"/>
              </a:rPr>
              <a:t>Testo originale della domanda</a:t>
            </a:r>
            <a:r>
              <a:rPr lang="it-IT" altLang="it-IT" b="0" dirty="0">
                <a:latin typeface="Century Gothic" panose="020B0502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tre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trimestre; Sì, ha fatto richiesta, è in attesa di conoscere l’esito ed è intenzionata a formalizzarla nel prossimo trimestre; No non ha fatto richiesta</a:t>
            </a:r>
            <a:r>
              <a:rPr lang="it-IT" altLang="ja-JP" b="0" dirty="0">
                <a:latin typeface="Century Gothic" panose="020B0502020202020204" pitchFamily="34" charset="0"/>
              </a:rPr>
              <a:t>. </a:t>
            </a:r>
            <a:r>
              <a:rPr lang="it-IT" altLang="ja-JP" dirty="0">
                <a:latin typeface="Century Gothic" panose="020B0502020202020204" pitchFamily="34" charset="0"/>
              </a:rPr>
              <a:t>I dati sono riportati all’universo.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FA984E4E-AB24-4669-B399-D263531B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4" y="4719223"/>
            <a:ext cx="15764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(interamente)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55</a:t>
            </a: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8A02362F-CCA0-42DB-85EF-340F499D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2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 (inferiore) 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89C42206-9C88-4849-A7AC-98456D78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514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accolta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B0605AF2-7D5D-4888-B703-F02F4FB0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45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Ancora 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attesa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</a:t>
            </a: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4165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0FD30D4-F2AE-99D4-50A7-B6E40EAE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89" y="1654419"/>
            <a:ext cx="4743099" cy="43407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7FA0C7E-9AF3-721E-6DE6-2E0454A1F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" y="1836000"/>
            <a:ext cx="5024565" cy="2260800"/>
          </a:xfrm>
          <a:prstGeom prst="rect">
            <a:avLst/>
          </a:prstGeom>
        </p:spPr>
      </p:pic>
      <p:sp>
        <p:nvSpPr>
          <p:cNvPr id="29" name="CasellaDiTesto 15">
            <a:extLst>
              <a:ext uri="{FF2B5EF4-FFF2-40B4-BE49-F238E27FC236}">
                <a16:creationId xmlns:a16="http://schemas.microsoft.com/office/drawing/2014/main" id="{09F8568F-A2E3-7B52-9A65-A3BEA7D1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042" y="3007603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latin typeface="Century Gothic" panose="020B0502020202020204" pitchFamily="34" charset="0"/>
              </a:rPr>
              <a:t>21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19A86EA4-F1E1-F517-B0CD-8971D312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2" y="1649207"/>
            <a:ext cx="538633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Percentuali di </a:t>
            </a: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imprese che hanno chiesto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al sistema bancario nel corso dei trimestri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B67EE7A-8007-2CCB-829C-76443D86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4268857"/>
            <a:ext cx="5387179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050" b="0">
                <a:solidFill>
                  <a:schemeClr val="bg1"/>
                </a:solidFill>
                <a:latin typeface="Century Gothic" panose="020B0502020202020204" pitchFamily="34" charset="0"/>
              </a:rPr>
              <a:t>(2023 IV TRIM)</a:t>
            </a:r>
            <a:endParaRPr lang="it-IT" altLang="it-IT" sz="1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sellaDiTesto 15">
            <a:extLst>
              <a:ext uri="{FF2B5EF4-FFF2-40B4-BE49-F238E27FC236}">
                <a16:creationId xmlns:a16="http://schemas.microsoft.com/office/drawing/2014/main" id="{AF0B57D0-C823-7918-63F8-06F56B58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977" y="3141906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100" b="0"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BD116DBE-33F0-C902-7C9E-2B3D5D07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382" y="1649207"/>
            <a:ext cx="482400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(serie storica)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F18888F2-2DBD-1FBF-B781-4598D794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142" y="4520752"/>
            <a:ext cx="1995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2E6CEF03-DF99-714D-719E-F3EF2257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3447318"/>
            <a:ext cx="173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Stabilità e/o allentamento</a:t>
            </a:r>
          </a:p>
        </p:txBody>
      </p:sp>
      <p:sp>
        <p:nvSpPr>
          <p:cNvPr id="42" name="CasellaDiTesto 2">
            <a:extLst>
              <a:ext uri="{FF2B5EF4-FFF2-40B4-BE49-F238E27FC236}">
                <a16:creationId xmlns:a16="http://schemas.microsoft.com/office/drawing/2014/main" id="{BCFCFDB9-9405-150A-FB7E-6089C2CAF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1872" y="4277445"/>
            <a:ext cx="59828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45" name="CasellaDiTesto 3">
            <a:extLst>
              <a:ext uri="{FF2B5EF4-FFF2-40B4-BE49-F238E27FC236}">
                <a16:creationId xmlns:a16="http://schemas.microsoft.com/office/drawing/2014/main" id="{7273A799-1C1A-344E-2AED-A6900BA6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9209" y="3957329"/>
            <a:ext cx="598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</a:rPr>
              <a:t>36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B82ED9D-1C4E-24A5-E0BE-7E535E35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581" y="3739705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1F4E79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F067DB6-9641-62EC-4DB9-0059E187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583" y="4245898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E4055910-FC5C-271C-BF9A-FDCDEAAAFDE8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(</a:t>
            </a:r>
            <a:r>
              <a:rPr lang="it-IT" sz="2400" u="sng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GORIZIA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) | </a:t>
            </a:r>
            <a:b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</a:br>
            <a:r>
              <a:rPr lang="it-IT" sz="2400" i="1" dirty="0">
                <a:latin typeface="Century Gothic" panose="020B0502020202020204" pitchFamily="34" charset="0"/>
                <a:cs typeface="Arial"/>
              </a:rPr>
              <a:t>Analisi per territorio</a:t>
            </a:r>
            <a:endParaRPr lang="it-IT" sz="2400" i="1" strike="sngStrike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7A3B36E4-974F-F333-3D51-EEB4EE98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7" y="5891786"/>
            <a:ext cx="113743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it-IT" altLang="it-IT" dirty="0">
                <a:latin typeface="Century Gothic" panose="020B0502020202020204" pitchFamily="34" charset="0"/>
              </a:rPr>
              <a:t>Base campione</a:t>
            </a:r>
            <a:r>
              <a:rPr lang="it-IT" altLang="it-IT" b="0" dirty="0">
                <a:latin typeface="Century Gothic" panose="020B0502020202020204" pitchFamily="34" charset="0"/>
              </a:rPr>
              <a:t>: 238 casi. Percentuali ricalcolate facendo =100,0 le imprese che nei trimestri considerati hanno chiesto un fido o un finanziamento, o hanno chiesto di rinegoziare un fido o un finanziamento esistente. (</a:t>
            </a:r>
            <a:r>
              <a:rPr lang="it-IT" altLang="it-IT" dirty="0">
                <a:latin typeface="Century Gothic" panose="020B0502020202020204" pitchFamily="34" charset="0"/>
              </a:rPr>
              <a:t>Irrigidimento</a:t>
            </a:r>
            <a:r>
              <a:rPr lang="it-IT" altLang="it-IT" b="0" dirty="0">
                <a:latin typeface="Century Gothic" panose="020B0502020202020204" pitchFamily="34" charset="0"/>
              </a:rPr>
              <a:t> = richiesta accolta con ammontare inferiore + richiesta non accolta). </a:t>
            </a:r>
            <a:r>
              <a:rPr lang="it-IT" altLang="it-IT" dirty="0">
                <a:latin typeface="Century Gothic" panose="020B0502020202020204" pitchFamily="34" charset="0"/>
              </a:rPr>
              <a:t>Testo originale della domanda</a:t>
            </a:r>
            <a:r>
              <a:rPr lang="it-IT" altLang="it-IT" b="0" dirty="0">
                <a:latin typeface="Century Gothic" panose="020B0502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tre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trimestre; Sì, ha fatto richiesta, è in attesa di conoscere l’esito ed è intenzionata a formalizzarla nel prossimo trimestre; No non ha fatto richiesta</a:t>
            </a:r>
            <a:r>
              <a:rPr lang="it-IT" altLang="ja-JP" b="0" dirty="0">
                <a:latin typeface="Century Gothic" panose="020B0502020202020204" pitchFamily="34" charset="0"/>
              </a:rPr>
              <a:t>. </a:t>
            </a:r>
            <a:r>
              <a:rPr lang="it-IT" altLang="ja-JP" dirty="0">
                <a:latin typeface="Century Gothic" panose="020B0502020202020204" pitchFamily="34" charset="0"/>
              </a:rPr>
              <a:t>I dati sono riportati all’universo.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4FA44BDC-C13F-199A-AA34-FB09BF02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4" y="4719223"/>
            <a:ext cx="15764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(interamente)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36</a:t>
            </a: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4" name="Text Box 40">
            <a:extLst>
              <a:ext uri="{FF2B5EF4-FFF2-40B4-BE49-F238E27FC236}">
                <a16:creationId xmlns:a16="http://schemas.microsoft.com/office/drawing/2014/main" id="{B2CC097F-2A76-0195-F98C-FE78319A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2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 (inferiore) 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39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BDDC5BF4-A69B-F746-C4A7-5716C649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514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accolta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27FBA804-9682-0FD9-003C-451ED8346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45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Ancora 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attesa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</a:t>
            </a: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3710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3FDE22E-3233-93FD-0558-A6451B18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38" y="1652122"/>
            <a:ext cx="4743099" cy="43407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22B74A-0CCF-5575-BEC2-5CFBD28B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" y="1836000"/>
            <a:ext cx="5024565" cy="2260800"/>
          </a:xfrm>
          <a:prstGeom prst="rect">
            <a:avLst/>
          </a:prstGeom>
        </p:spPr>
      </p:pic>
      <p:sp>
        <p:nvSpPr>
          <p:cNvPr id="29" name="CasellaDiTesto 15">
            <a:extLst>
              <a:ext uri="{FF2B5EF4-FFF2-40B4-BE49-F238E27FC236}">
                <a16:creationId xmlns:a16="http://schemas.microsoft.com/office/drawing/2014/main" id="{CA631C6A-E345-AA85-6ED8-271F512B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096" y="2922927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7920CF1E-D079-CA99-B718-09C5BAC7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2" y="1649207"/>
            <a:ext cx="538633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Percentuali di </a:t>
            </a: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imprese che hanno chiesto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al sistema bancario nel corso dei trimestri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D561B88B-1DCF-86B6-7BD8-F2BC9AC5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4268857"/>
            <a:ext cx="5387179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050" b="0">
                <a:solidFill>
                  <a:schemeClr val="bg1"/>
                </a:solidFill>
                <a:latin typeface="Century Gothic" panose="020B0502020202020204" pitchFamily="34" charset="0"/>
              </a:rPr>
              <a:t>(2023 IV TRIM)</a:t>
            </a:r>
            <a:endParaRPr lang="it-IT" altLang="it-IT" sz="1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sellaDiTesto 15">
            <a:extLst>
              <a:ext uri="{FF2B5EF4-FFF2-40B4-BE49-F238E27FC236}">
                <a16:creationId xmlns:a16="http://schemas.microsoft.com/office/drawing/2014/main" id="{F4B02D55-035A-4265-2E6D-3E8FED283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372" y="2668946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100" b="0">
                <a:latin typeface="Century Gothic" panose="020B0502020202020204" pitchFamily="34" charset="0"/>
              </a:rPr>
              <a:t>32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C01A47A5-0E09-100A-79A3-995D29F4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382" y="1649207"/>
            <a:ext cx="482400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(serie storica)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F21115F6-EA29-FFE8-795E-2125DE36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182" y="4520752"/>
            <a:ext cx="1995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2A4B98BD-F471-E296-0981-C1A505649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3172998"/>
            <a:ext cx="173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Stabilità e/o allentamento</a:t>
            </a:r>
          </a:p>
        </p:txBody>
      </p:sp>
      <p:sp>
        <p:nvSpPr>
          <p:cNvPr id="42" name="CasellaDiTesto 2">
            <a:extLst>
              <a:ext uri="{FF2B5EF4-FFF2-40B4-BE49-F238E27FC236}">
                <a16:creationId xmlns:a16="http://schemas.microsoft.com/office/drawing/2014/main" id="{B8FAA225-BE89-019E-7FD0-63C21651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307" y="4682065"/>
            <a:ext cx="59828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C00000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45" name="CasellaDiTesto 3">
            <a:extLst>
              <a:ext uri="{FF2B5EF4-FFF2-40B4-BE49-F238E27FC236}">
                <a16:creationId xmlns:a16="http://schemas.microsoft.com/office/drawing/2014/main" id="{C26F576F-904E-EF89-B890-AD454D0F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449" y="3288766"/>
            <a:ext cx="598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7943B62-7439-3B69-F0BA-437369DA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905" y="3182779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1F4E79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77667A1-45A2-2D74-FF74-A124ECD2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3019" y="4428217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33EA793C-B1AF-EFC1-76BD-21B9EDA9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7" y="5891786"/>
            <a:ext cx="113743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it-IT" altLang="it-IT" dirty="0">
                <a:latin typeface="Century Gothic" panose="020B0502020202020204" pitchFamily="34" charset="0"/>
              </a:rPr>
              <a:t>Base campione</a:t>
            </a:r>
            <a:r>
              <a:rPr lang="it-IT" altLang="it-IT" b="0" dirty="0">
                <a:latin typeface="Century Gothic" panose="020B0502020202020204" pitchFamily="34" charset="0"/>
              </a:rPr>
              <a:t>: 421 casi. Percentuali ricalcolate facendo =100,0 le imprese che nei trimestri considerati hanno chiesto un fido o un finanziamento, o hanno chiesto di rinegoziare un fido o un finanziamento esistente. (</a:t>
            </a:r>
            <a:r>
              <a:rPr lang="it-IT" altLang="it-IT" dirty="0">
                <a:latin typeface="Century Gothic" panose="020B0502020202020204" pitchFamily="34" charset="0"/>
              </a:rPr>
              <a:t>Irrigidimento</a:t>
            </a:r>
            <a:r>
              <a:rPr lang="it-IT" altLang="it-IT" b="0" dirty="0">
                <a:latin typeface="Century Gothic" panose="020B0502020202020204" pitchFamily="34" charset="0"/>
              </a:rPr>
              <a:t> = richiesta accolta con ammontare inferiore + richiesta non accolta). </a:t>
            </a:r>
            <a:r>
              <a:rPr lang="it-IT" altLang="it-IT" dirty="0">
                <a:latin typeface="Century Gothic" panose="020B0502020202020204" pitchFamily="34" charset="0"/>
              </a:rPr>
              <a:t>Testo originale della domanda</a:t>
            </a:r>
            <a:r>
              <a:rPr lang="it-IT" altLang="it-IT" b="0" dirty="0">
                <a:latin typeface="Century Gothic" panose="020B0502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tre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trimestre; Sì, ha fatto richiesta, è in attesa di conoscere l’esito ed è intenzionata a formalizzarla nel prossimo trimestre; No non ha fatto richiesta</a:t>
            </a:r>
            <a:r>
              <a:rPr lang="it-IT" altLang="ja-JP" b="0" dirty="0">
                <a:latin typeface="Century Gothic" panose="020B0502020202020204" pitchFamily="34" charset="0"/>
              </a:rPr>
              <a:t>. </a:t>
            </a:r>
            <a:r>
              <a:rPr lang="it-IT" altLang="ja-JP" dirty="0">
                <a:latin typeface="Century Gothic" panose="020B0502020202020204" pitchFamily="34" charset="0"/>
              </a:rPr>
              <a:t>I dati sono riportati all’universo.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F77DCAE6-B6DF-42A5-52FD-5C0D2E9D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4" y="4719223"/>
            <a:ext cx="15764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(interamente)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4" name="Text Box 40">
            <a:extLst>
              <a:ext uri="{FF2B5EF4-FFF2-40B4-BE49-F238E27FC236}">
                <a16:creationId xmlns:a16="http://schemas.microsoft.com/office/drawing/2014/main" id="{0749EE98-08F2-BC1A-5BB9-0E33FA66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2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 (inferiore) 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CE535C79-C6D8-F0E8-2061-B393444CA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514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accolta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62081AE4-E6AE-F51A-9463-59BABE9C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45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Ancora 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attesa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8" name="Titolo 1">
            <a:extLst>
              <a:ext uri="{FF2B5EF4-FFF2-40B4-BE49-F238E27FC236}">
                <a16:creationId xmlns:a16="http://schemas.microsoft.com/office/drawing/2014/main" id="{B06A76FE-7E65-C449-CFB6-CA5AD0A64722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(</a:t>
            </a:r>
            <a:r>
              <a:rPr lang="it-IT" sz="2400" u="sng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PORDENONE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) | </a:t>
            </a:r>
            <a:b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</a:br>
            <a:r>
              <a:rPr lang="it-IT" sz="2400" i="1" dirty="0">
                <a:latin typeface="Century Gothic" panose="020B0502020202020204" pitchFamily="34" charset="0"/>
                <a:cs typeface="Arial"/>
              </a:rPr>
              <a:t>Analisi per territorio</a:t>
            </a:r>
            <a:endParaRPr lang="it-IT" sz="2400" i="1" strike="sngStrike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38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4AB86E1-3A39-408A-820A-0CEE7738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752533"/>
            <a:ext cx="11511200" cy="573015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documento presenta i risultati dell’Osservatorio Congiunturale </a:t>
            </a:r>
            <a:r>
              <a:rPr lang="it-IT" dirty="0">
                <a:solidFill>
                  <a:srgbClr val="20386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Confcommercio Friuli Venezia Giulia</a:t>
            </a: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sull’andamento delle imprese del commercio, del turismo e dei servizi della regione nel </a:t>
            </a:r>
            <a:r>
              <a:rPr lang="it-IT" dirty="0">
                <a:solidFill>
                  <a:srgbClr val="20386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quarto trimestre del 2023</a:t>
            </a: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comprensivo delle </a:t>
            </a:r>
            <a:r>
              <a:rPr lang="it-IT" dirty="0">
                <a:solidFill>
                  <a:srgbClr val="20386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prospettive al 31 marzo 2023</a:t>
            </a:r>
            <a:r>
              <a:rPr lang="it-IT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it-IT" sz="600" b="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b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L’Osservatorio viene realizzato trimestralmente da </a:t>
            </a:r>
            <a:r>
              <a:rPr lang="it-IT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Confcommercio Friuli Venezia Giulia </a:t>
            </a:r>
            <a:r>
              <a:rPr lang="it-IT" b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collaborazione con </a:t>
            </a:r>
            <a:r>
              <a:rPr lang="it-IT" dirty="0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</a:t>
            </a:r>
            <a:r>
              <a:rPr lang="it-IT" dirty="0" err="1">
                <a:solidFill>
                  <a:srgbClr val="20386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b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risultati sono presentati sia a livello regionale, sia segmentati analiticamente per provincia: </a:t>
            </a: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Gorizia, Pordenone, Trieste, Udine.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it-IT" sz="600" b="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All’interno del documento è inserito il focus di approfondimento monografico relativo al Turismo.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it-IT" sz="600" b="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L’indagine trimestrale è basata su un campione statisticamente rappresentativo dell’universo delle imprese del terziario della regione: </a:t>
            </a:r>
            <a:r>
              <a:rPr lang="it-IT" dirty="0">
                <a:solidFill>
                  <a:srgbClr val="20386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1.536 unità statistiche</a:t>
            </a:r>
            <a:r>
              <a:rPr lang="it-IT" b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it-IT" b="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buNone/>
            </a:pPr>
            <a:r>
              <a:rPr lang="it-IT" sz="2400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prossima edizione dell’osservatorio congiunturale è prevista </a:t>
            </a:r>
            <a:br>
              <a:rPr lang="it-IT" sz="2400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nel mese di maggio 2024. </a:t>
            </a:r>
            <a:endParaRPr lang="it-IT" sz="2400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62A269D-8AB5-408D-B3E5-0327C333737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Aspetti di carattere generale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AC00A60-A8F0-40C0-BC44-047E88FAB794}"/>
              </a:ext>
            </a:extLst>
          </p:cNvPr>
          <p:cNvCxnSpPr/>
          <p:nvPr/>
        </p:nvCxnSpPr>
        <p:spPr bwMode="auto">
          <a:xfrm>
            <a:off x="917029" y="5457016"/>
            <a:ext cx="1057396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6790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DD34125F-04D1-E089-DC4B-6ABF6357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39" y="1649256"/>
            <a:ext cx="4743099" cy="43407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C5F22C-F826-7814-089D-5A883457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" y="1836000"/>
            <a:ext cx="5024565" cy="2260800"/>
          </a:xfrm>
          <a:prstGeom prst="rect">
            <a:avLst/>
          </a:prstGeom>
        </p:spPr>
      </p:pic>
      <p:sp>
        <p:nvSpPr>
          <p:cNvPr id="5" name="CasellaDiTesto 15">
            <a:extLst>
              <a:ext uri="{FF2B5EF4-FFF2-40B4-BE49-F238E27FC236}">
                <a16:creationId xmlns:a16="http://schemas.microsoft.com/office/drawing/2014/main" id="{AC4563C1-91C5-7570-A73F-DFACD655A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219" y="2947602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CB6F2489-5AA6-A9B0-7B52-29AF1C67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2" y="1649207"/>
            <a:ext cx="538633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Percentuali di </a:t>
            </a: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imprese che hanno chiesto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al sistema bancario nel corso dei trimestri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4FF7E152-20A7-F632-8E6D-511E61ED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4268857"/>
            <a:ext cx="5387179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050" b="0">
                <a:solidFill>
                  <a:schemeClr val="bg1"/>
                </a:solidFill>
                <a:latin typeface="Century Gothic" panose="020B0502020202020204" pitchFamily="34" charset="0"/>
              </a:rPr>
              <a:t>(2023 IV TRIM)</a:t>
            </a:r>
            <a:endParaRPr lang="it-IT" altLang="it-IT" sz="1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15">
            <a:extLst>
              <a:ext uri="{FF2B5EF4-FFF2-40B4-BE49-F238E27FC236}">
                <a16:creationId xmlns:a16="http://schemas.microsoft.com/office/drawing/2014/main" id="{4F0276E9-AD99-6C57-F1A5-87DB5991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439" y="3285603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100" b="0"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F5575B19-488D-A52D-3F68-36DE5B22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382" y="1649207"/>
            <a:ext cx="482400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(serie storica)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569F2B8A-CA30-88D1-53A1-90959100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4685218"/>
            <a:ext cx="1995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C0B0E23D-8B3C-56C1-6953-1A80418D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3122198"/>
            <a:ext cx="173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Stabilità e/o allentamento</a:t>
            </a:r>
          </a:p>
        </p:txBody>
      </p:sp>
      <p:sp>
        <p:nvSpPr>
          <p:cNvPr id="13" name="CasellaDiTesto 2">
            <a:extLst>
              <a:ext uri="{FF2B5EF4-FFF2-40B4-BE49-F238E27FC236}">
                <a16:creationId xmlns:a16="http://schemas.microsoft.com/office/drawing/2014/main" id="{0AF9090A-F7D0-2219-D6B8-536E713C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687" y="4236537"/>
            <a:ext cx="59828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C00000"/>
                </a:solidFill>
                <a:latin typeface="Century Gothic" panose="020B0502020202020204" pitchFamily="34" charset="0"/>
              </a:rPr>
              <a:t>41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2718374-9A4B-6CDA-FB8D-C53384C4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7007" y="3643252"/>
            <a:ext cx="598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</a:rPr>
              <a:t>47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9218BB-6BC3-D157-EEEB-D9036F86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972" y="3455302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1F4E79"/>
                </a:solidFill>
                <a:latin typeface="Century Gothic" panose="020B0502020202020204" pitchFamily="34" charset="0"/>
              </a:rPr>
              <a:t>55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0FA410-0B74-359E-67F1-52D44A42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8400" y="4230983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29E21796-A5D6-4100-5A44-FEE7B80F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7" y="5891786"/>
            <a:ext cx="113743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it-IT" altLang="it-IT" dirty="0">
                <a:latin typeface="Century Gothic" panose="020B0502020202020204" pitchFamily="34" charset="0"/>
              </a:rPr>
              <a:t>Base campione</a:t>
            </a:r>
            <a:r>
              <a:rPr lang="it-IT" altLang="it-IT" b="0" dirty="0">
                <a:latin typeface="Century Gothic" panose="020B0502020202020204" pitchFamily="34" charset="0"/>
              </a:rPr>
              <a:t>: 190 casi. Percentuali ricalcolate facendo =100,0 le imprese che nei trimestri considerati hanno chiesto un fido o un finanziamento, o hanno chiesto di rinegoziare un fido o un finanziamento esistente. (</a:t>
            </a:r>
            <a:r>
              <a:rPr lang="it-IT" altLang="it-IT" dirty="0">
                <a:latin typeface="Century Gothic" panose="020B0502020202020204" pitchFamily="34" charset="0"/>
              </a:rPr>
              <a:t>Irrigidimento</a:t>
            </a:r>
            <a:r>
              <a:rPr lang="it-IT" altLang="it-IT" b="0" dirty="0">
                <a:latin typeface="Century Gothic" panose="020B0502020202020204" pitchFamily="34" charset="0"/>
              </a:rPr>
              <a:t> = richiesta accolta con ammontare inferiore + richiesta non accolta). </a:t>
            </a:r>
            <a:r>
              <a:rPr lang="it-IT" altLang="it-IT" dirty="0">
                <a:latin typeface="Century Gothic" panose="020B0502020202020204" pitchFamily="34" charset="0"/>
              </a:rPr>
              <a:t>Testo originale della domanda</a:t>
            </a:r>
            <a:r>
              <a:rPr lang="it-IT" altLang="it-IT" b="0" dirty="0">
                <a:latin typeface="Century Gothic" panose="020B0502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tre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trimestre; Sì, ha fatto richiesta, è in attesa di conoscere l’esito ed è intenzionata a formalizzarla nel prossimo trimestre; No non ha fatto richiesta</a:t>
            </a:r>
            <a:r>
              <a:rPr lang="it-IT" altLang="ja-JP" b="0" dirty="0">
                <a:latin typeface="Century Gothic" panose="020B0502020202020204" pitchFamily="34" charset="0"/>
              </a:rPr>
              <a:t>. </a:t>
            </a:r>
            <a:r>
              <a:rPr lang="it-IT" altLang="ja-JP" dirty="0">
                <a:latin typeface="Century Gothic" panose="020B0502020202020204" pitchFamily="34" charset="0"/>
              </a:rPr>
              <a:t>I dati sono riportati all’universo.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0FB9553C-34E0-46EB-D223-A9C85028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4" y="4719223"/>
            <a:ext cx="15764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(interamente)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47</a:t>
            </a: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74339EB8-336F-2082-B369-83E893457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2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 (inferiore) 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36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792987ED-5F5C-669D-12E4-122E3DEE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514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accolta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AB488337-38B8-79BD-A9E4-7EDF3AB7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45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Ancora 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attesa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2A7B1161-6A24-F333-71F8-F6BA50FEDC51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(</a:t>
            </a:r>
            <a:r>
              <a:rPr lang="it-IT" sz="2400" u="sng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TRIESTE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) | </a:t>
            </a:r>
            <a:b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</a:br>
            <a:r>
              <a:rPr lang="it-IT" sz="2400" i="1" dirty="0">
                <a:latin typeface="Century Gothic" panose="020B0502020202020204" pitchFamily="34" charset="0"/>
                <a:cs typeface="Arial"/>
              </a:rPr>
              <a:t>Analisi per territorio</a:t>
            </a:r>
            <a:endParaRPr lang="it-IT" sz="2400" i="1" strike="sngStrike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5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E92C1F0-3C81-997B-5AAB-2F28E67B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27" y="1654419"/>
            <a:ext cx="4743099" cy="434072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F6E942F-8172-C987-E160-AF8A31AD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" y="1836000"/>
            <a:ext cx="5024565" cy="2260800"/>
          </a:xfrm>
          <a:prstGeom prst="rect">
            <a:avLst/>
          </a:prstGeom>
        </p:spPr>
      </p:pic>
      <p:sp>
        <p:nvSpPr>
          <p:cNvPr id="27" name="CasellaDiTesto 15">
            <a:extLst>
              <a:ext uri="{FF2B5EF4-FFF2-40B4-BE49-F238E27FC236}">
                <a16:creationId xmlns:a16="http://schemas.microsoft.com/office/drawing/2014/main" id="{D609B078-9987-37C8-4156-56EC5D6D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499" y="2917122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05CD0CDA-81E9-BF92-0759-923D300E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2" y="1649207"/>
            <a:ext cx="538633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Percentuali di </a:t>
            </a: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imprese che hanno chiesto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al sistema bancario nel corso dei trimestri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97FBF48C-274F-CE93-2B62-89CB29D0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4268857"/>
            <a:ext cx="5387179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050" b="0">
                <a:solidFill>
                  <a:schemeClr val="bg1"/>
                </a:solidFill>
                <a:latin typeface="Century Gothic" panose="020B0502020202020204" pitchFamily="34" charset="0"/>
              </a:rPr>
              <a:t>(2023 IV TRIM)</a:t>
            </a:r>
            <a:endParaRPr lang="it-IT" altLang="it-IT" sz="12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sellaDiTesto 15">
            <a:extLst>
              <a:ext uri="{FF2B5EF4-FFF2-40B4-BE49-F238E27FC236}">
                <a16:creationId xmlns:a16="http://schemas.microsoft.com/office/drawing/2014/main" id="{5CE64013-1FFF-EEFE-53AA-57159DD5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61" y="3234099"/>
            <a:ext cx="458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100" b="0"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AF14B877-DFE0-029E-AFD9-D927EB99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382" y="1649207"/>
            <a:ext cx="482400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u="sng">
                <a:solidFill>
                  <a:schemeClr val="bg1"/>
                </a:solidFill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2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200" b="0">
                <a:solidFill>
                  <a:schemeClr val="bg1"/>
                </a:solidFill>
                <a:latin typeface="Century Gothic" panose="020B0502020202020204" pitchFamily="34" charset="0"/>
              </a:rPr>
              <a:t>(serie storica)</a:t>
            </a:r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66721D2B-FBA8-E51C-F7AA-521095DA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4640262"/>
            <a:ext cx="1995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C149A910-44DB-E142-B818-B98F1856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196" y="3142518"/>
            <a:ext cx="173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Stabilità e/o allentamento</a:t>
            </a:r>
          </a:p>
        </p:txBody>
      </p:sp>
      <p:sp>
        <p:nvSpPr>
          <p:cNvPr id="36" name="CasellaDiTesto 2">
            <a:extLst>
              <a:ext uri="{FF2B5EF4-FFF2-40B4-BE49-F238E27FC236}">
                <a16:creationId xmlns:a16="http://schemas.microsoft.com/office/drawing/2014/main" id="{D4ACDD80-17B5-C943-DFFE-22D330C90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8442" y="5025652"/>
            <a:ext cx="59828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C00000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42" name="CasellaDiTesto 3">
            <a:extLst>
              <a:ext uri="{FF2B5EF4-FFF2-40B4-BE49-F238E27FC236}">
                <a16:creationId xmlns:a16="http://schemas.microsoft.com/office/drawing/2014/main" id="{BF0E2EE7-2C28-4796-85E4-7FA047E0A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188" y="3412578"/>
            <a:ext cx="598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1A0A799-3D5D-3610-1993-11BE67FE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572" y="3658502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000" b="0">
                <a:solidFill>
                  <a:srgbClr val="1F4E79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0E15F90-EC80-7522-1F9B-0B5C5420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1364" y="4772983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51FC4CEF-9B23-2083-6641-C9C5C5C5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17" y="5891786"/>
            <a:ext cx="11374349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it-IT" altLang="it-IT" dirty="0">
                <a:latin typeface="Century Gothic" panose="020B0502020202020204" pitchFamily="34" charset="0"/>
              </a:rPr>
              <a:t>Base campione</a:t>
            </a:r>
            <a:r>
              <a:rPr lang="it-IT" altLang="it-IT" b="0" dirty="0">
                <a:latin typeface="Century Gothic" panose="020B0502020202020204" pitchFamily="34" charset="0"/>
              </a:rPr>
              <a:t>: 687 casi. Percentuali ricalcolate facendo =100,0 le imprese che nei trimestri considerati hanno chiesto un fido o un finanziamento, o hanno chiesto di rinegoziare un fido o un finanziamento esistente. (</a:t>
            </a:r>
            <a:r>
              <a:rPr lang="it-IT" altLang="it-IT" dirty="0">
                <a:latin typeface="Century Gothic" panose="020B0502020202020204" pitchFamily="34" charset="0"/>
              </a:rPr>
              <a:t>Irrigidimento</a:t>
            </a:r>
            <a:r>
              <a:rPr lang="it-IT" altLang="it-IT" b="0" dirty="0">
                <a:latin typeface="Century Gothic" panose="020B0502020202020204" pitchFamily="34" charset="0"/>
              </a:rPr>
              <a:t> = richiesta accolta con ammontare inferiore + richiesta non accolta). </a:t>
            </a:r>
            <a:r>
              <a:rPr lang="it-IT" altLang="it-IT" dirty="0">
                <a:latin typeface="Century Gothic" panose="020B0502020202020204" pitchFamily="34" charset="0"/>
              </a:rPr>
              <a:t>Testo originale della domanda</a:t>
            </a:r>
            <a:r>
              <a:rPr lang="it-IT" altLang="it-IT" b="0" dirty="0">
                <a:latin typeface="Century Gothic" panose="020B0502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tre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trimestre; Sì, ha fatto richiesta, è in attesa di conoscere l’esito ed è intenzionata a formalizzarla nel prossimo trimestre; No non ha fatto richiesta</a:t>
            </a:r>
            <a:r>
              <a:rPr lang="it-IT" altLang="ja-JP" b="0" dirty="0">
                <a:latin typeface="Century Gothic" panose="020B0502020202020204" pitchFamily="34" charset="0"/>
              </a:rPr>
              <a:t>. </a:t>
            </a:r>
            <a:r>
              <a:rPr lang="it-IT" altLang="ja-JP" dirty="0">
                <a:latin typeface="Century Gothic" panose="020B0502020202020204" pitchFamily="34" charset="0"/>
              </a:rPr>
              <a:t>I dati sono riportati all’universo.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id="{C9FB9E9B-6737-5137-9E92-94A9CC05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44" y="4719223"/>
            <a:ext cx="15764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(interamente)</a:t>
            </a:r>
            <a:b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r>
              <a:rPr lang="it-IT" altLang="it-IT" sz="1600">
                <a:solidFill>
                  <a:srgbClr val="1F4E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BB73D4A8-79A6-A736-AB11-C84EA9BF4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2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Accolta (inferiore) 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4" name="Text Box 40">
            <a:extLst>
              <a:ext uri="{FF2B5EF4-FFF2-40B4-BE49-F238E27FC236}">
                <a16:creationId xmlns:a16="http://schemas.microsoft.com/office/drawing/2014/main" id="{900630BB-830A-31AB-EB76-2066A4A2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514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 accolta</a:t>
            </a:r>
            <a:b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  <a:r>
              <a:rPr lang="it-IT" altLang="it-IT" sz="160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98204847-8F3E-A9A3-0C5B-36B68597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45" y="4719223"/>
            <a:ext cx="12073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Ancora 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attesa</a:t>
            </a:r>
            <a:b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it-IT" altLang="it-IT" sz="16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7" name="Titolo 1">
            <a:extLst>
              <a:ext uri="{FF2B5EF4-FFF2-40B4-BE49-F238E27FC236}">
                <a16:creationId xmlns:a16="http://schemas.microsoft.com/office/drawing/2014/main" id="{80B31AB2-8CC3-7BA4-A533-1ED068C6DAF3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(</a:t>
            </a:r>
            <a:r>
              <a:rPr lang="it-IT" sz="2400" u="sng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UDINE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) | </a:t>
            </a:r>
            <a:b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</a:br>
            <a:r>
              <a:rPr lang="it-IT" sz="2400" i="1" dirty="0">
                <a:latin typeface="Century Gothic" panose="020B0502020202020204" pitchFamily="34" charset="0"/>
                <a:cs typeface="Arial"/>
              </a:rPr>
              <a:t>Analisi per territorio</a:t>
            </a:r>
            <a:endParaRPr lang="it-IT" sz="2400" i="1" strike="sngStrike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0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C7B3C942-6A54-E032-5C4B-C4E23F36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47" y="3374833"/>
            <a:ext cx="3337663" cy="2062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1D24EC9-C067-8C04-4FC6-D05152E9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271" y="3374833"/>
            <a:ext cx="3337663" cy="2062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944832-FB19-24EE-1197-82146491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45" y="3362660"/>
            <a:ext cx="3337663" cy="20628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1DD4A8A-4557-43BE-B772-CED4DDAA3ED0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856640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cs typeface="Arial"/>
              </a:rPr>
              <a:t> Il 60,5% delle imprese ha fatto richiesta di credito per esigenze di liquidità e cassa ed il 4,7% per la ristrutturazione del debito. Il 34,8% del terziario FVG ha chiesto credito per effettuare investimenti, si tratta di una ottima notizia, per altro il trimestre precedente la percentuale era pari al 24,2%.</a:t>
            </a:r>
            <a:endParaRPr lang="it-IT" sz="2200" b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7305EB9-750E-4B40-A660-E2DE21A0A153}"/>
              </a:ext>
            </a:extLst>
          </p:cNvPr>
          <p:cNvSpPr/>
          <p:nvPr/>
        </p:nvSpPr>
        <p:spPr>
          <a:xfrm>
            <a:off x="335360" y="1831581"/>
            <a:ext cx="11665296" cy="61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8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Quali sono le ragioni per le quali la sua impresa ha fatto richiesta di credito? </a:t>
            </a:r>
            <a:r>
              <a:rPr kumimoji="0" lang="it-IT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itchFamily="34" charset="-128"/>
                <a:cs typeface="Calibri Light" panose="020F0302020204030204" pitchFamily="34" charset="0"/>
              </a:rPr>
              <a:t>(Tra parentesi viene riportato il dato del periodo precedente)</a:t>
            </a:r>
            <a:endParaRPr kumimoji="0" lang="it-IT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26D8921-1B02-49FB-A8E7-5630D3275367}"/>
              </a:ext>
            </a:extLst>
          </p:cNvPr>
          <p:cNvSpPr/>
          <p:nvPr/>
        </p:nvSpPr>
        <p:spPr bwMode="auto">
          <a:xfrm>
            <a:off x="493629" y="2929236"/>
            <a:ext cx="3593255" cy="2903432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B4C96F-D7C8-45B1-A129-86C1A16C5A46}"/>
              </a:ext>
            </a:extLst>
          </p:cNvPr>
          <p:cNvSpPr/>
          <p:nvPr/>
        </p:nvSpPr>
        <p:spPr bwMode="auto">
          <a:xfrm>
            <a:off x="7849636" y="2927698"/>
            <a:ext cx="3593255" cy="2903432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6CE819D-752B-457B-9166-64BED22F0988}"/>
              </a:ext>
            </a:extLst>
          </p:cNvPr>
          <p:cNvSpPr/>
          <p:nvPr/>
        </p:nvSpPr>
        <p:spPr bwMode="auto">
          <a:xfrm>
            <a:off x="4181978" y="2927698"/>
            <a:ext cx="3593255" cy="2903432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2978B81-5ABB-4995-96FC-34633EF2AD84}"/>
              </a:ext>
            </a:extLst>
          </p:cNvPr>
          <p:cNvSpPr/>
          <p:nvPr/>
        </p:nvSpPr>
        <p:spPr>
          <a:xfrm>
            <a:off x="4252078" y="2657931"/>
            <a:ext cx="3322265" cy="495677"/>
          </a:xfrm>
          <a:prstGeom prst="rect">
            <a:avLst/>
          </a:prstGeom>
          <a:solidFill>
            <a:srgbClr val="1F497D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entury Gothic" panose="020B0502020202020204" pitchFamily="34" charset="0"/>
              </a:rPr>
              <a:t>INVESTIMENTI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F566EFC-4EAA-4BC5-AE9F-B6AAEFC92A50}"/>
              </a:ext>
            </a:extLst>
          </p:cNvPr>
          <p:cNvSpPr/>
          <p:nvPr/>
        </p:nvSpPr>
        <p:spPr>
          <a:xfrm>
            <a:off x="8018860" y="2657931"/>
            <a:ext cx="3234020" cy="495677"/>
          </a:xfrm>
          <a:prstGeom prst="rect">
            <a:avLst/>
          </a:prstGeom>
          <a:solidFill>
            <a:srgbClr val="1F497D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Century Gothic" panose="020B0502020202020204" pitchFamily="34" charset="0"/>
              </a:rPr>
              <a:t>RISTRUTTURAZIONE DEL DEBITO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BA61501-E04B-4CC0-9D08-EAE14E992C58}"/>
              </a:ext>
            </a:extLst>
          </p:cNvPr>
          <p:cNvSpPr/>
          <p:nvPr/>
        </p:nvSpPr>
        <p:spPr>
          <a:xfrm>
            <a:off x="658823" y="2659469"/>
            <a:ext cx="3263844" cy="495677"/>
          </a:xfrm>
          <a:prstGeom prst="rect">
            <a:avLst/>
          </a:prstGeom>
          <a:solidFill>
            <a:srgbClr val="1F497D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LIQUIDITÀ E CASSA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B7B3ED4-F82E-45C2-9053-9F2992F6A984}"/>
              </a:ext>
            </a:extLst>
          </p:cNvPr>
          <p:cNvSpPr/>
          <p:nvPr/>
        </p:nvSpPr>
        <p:spPr>
          <a:xfrm>
            <a:off x="2981238" y="3554619"/>
            <a:ext cx="1000063" cy="461665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60,5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E24A9EC-572D-4A62-89DD-0DD34D9B4F87}"/>
              </a:ext>
            </a:extLst>
          </p:cNvPr>
          <p:cNvSpPr/>
          <p:nvPr/>
        </p:nvSpPr>
        <p:spPr>
          <a:xfrm>
            <a:off x="10344541" y="3553081"/>
            <a:ext cx="1000063" cy="461665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4,7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51DE76-FA9D-4733-A9B0-5FD46566288D}"/>
              </a:ext>
            </a:extLst>
          </p:cNvPr>
          <p:cNvSpPr/>
          <p:nvPr/>
        </p:nvSpPr>
        <p:spPr>
          <a:xfrm>
            <a:off x="6651523" y="3553081"/>
            <a:ext cx="1000063" cy="461665"/>
          </a:xfrm>
          <a:prstGeom prst="rect">
            <a:avLst/>
          </a:prstGeom>
          <a:solidFill>
            <a:srgbClr val="1F497D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34,8</a:t>
            </a: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187EB2DC-5F22-3E3B-F355-59CE2F97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291924"/>
            <a:ext cx="8253410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Base campione: </a:t>
            </a:r>
            <a:r>
              <a:rPr kumimoji="0" lang="it-IT" alt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939 casi. Solo le imprese che hanno chiesto un fido o un finanziamento da oltre sei mesi.</a:t>
            </a:r>
            <a:r>
              <a:rPr kumimoji="0" lang="it-IT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 dati sono riportati all’universo.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4320456-6759-65B0-B953-FB7C03D5D98A}"/>
              </a:ext>
            </a:extLst>
          </p:cNvPr>
          <p:cNvSpPr/>
          <p:nvPr/>
        </p:nvSpPr>
        <p:spPr>
          <a:xfrm>
            <a:off x="3095316" y="4023717"/>
            <a:ext cx="100006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i="1" dirty="0">
                <a:latin typeface="Century Gothic" panose="020B0502020202020204" pitchFamily="34" charset="0"/>
              </a:rPr>
              <a:t>(69,0</a:t>
            </a:r>
            <a:r>
              <a:rPr lang="it-IT" sz="1200" i="1" dirty="0">
                <a:latin typeface="Century Gothic" panose="020B0502020202020204" pitchFamily="34" charset="0"/>
              </a:rPr>
              <a:t>%</a:t>
            </a:r>
            <a:r>
              <a:rPr lang="it-IT" sz="16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1A6DC34-C37F-A5D4-3993-1ACC7EAAC1D4}"/>
              </a:ext>
            </a:extLst>
          </p:cNvPr>
          <p:cNvSpPr/>
          <p:nvPr/>
        </p:nvSpPr>
        <p:spPr>
          <a:xfrm>
            <a:off x="10458619" y="4022179"/>
            <a:ext cx="100006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i="1" dirty="0">
                <a:latin typeface="Century Gothic" panose="020B0502020202020204" pitchFamily="34" charset="0"/>
              </a:rPr>
              <a:t>(6,8</a:t>
            </a:r>
            <a:r>
              <a:rPr lang="it-IT" sz="1200" i="1" dirty="0">
                <a:latin typeface="Century Gothic" panose="020B0502020202020204" pitchFamily="34" charset="0"/>
              </a:rPr>
              <a:t>%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S PGothic" pitchFamily="34" charset="-128"/>
                <a:cs typeface="Arial"/>
              </a:rPr>
              <a:t>)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DBB7EE-7746-A120-5FAE-0060743DCFBD}"/>
              </a:ext>
            </a:extLst>
          </p:cNvPr>
          <p:cNvSpPr/>
          <p:nvPr/>
        </p:nvSpPr>
        <p:spPr>
          <a:xfrm>
            <a:off x="6767387" y="4022179"/>
            <a:ext cx="100006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1600" i="1" dirty="0">
                <a:latin typeface="Century Gothic" panose="020B0502020202020204" pitchFamily="34" charset="0"/>
              </a:rPr>
              <a:t>(24,2</a:t>
            </a:r>
            <a:r>
              <a:rPr lang="it-IT" sz="1200" i="1" dirty="0">
                <a:latin typeface="Century Gothic" panose="020B0502020202020204" pitchFamily="34" charset="0"/>
              </a:rPr>
              <a:t>%</a:t>
            </a:r>
            <a:r>
              <a:rPr lang="it-IT" sz="16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03EEDC-1C59-02D9-7D2A-44236AD06B02}"/>
              </a:ext>
            </a:extLst>
          </p:cNvPr>
          <p:cNvSpPr/>
          <p:nvPr/>
        </p:nvSpPr>
        <p:spPr>
          <a:xfrm>
            <a:off x="658334" y="5554318"/>
            <a:ext cx="3263844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TERZIARIO ITALIA: 60,5%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87EECF-0454-7B86-1C45-CFEB450EABB9}"/>
              </a:ext>
            </a:extLst>
          </p:cNvPr>
          <p:cNvSpPr/>
          <p:nvPr/>
        </p:nvSpPr>
        <p:spPr>
          <a:xfrm>
            <a:off x="4310499" y="5554318"/>
            <a:ext cx="3263844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TERZIARIO ITALIA: 28,9%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D5615EB-4179-FB65-ED46-022510EE4071}"/>
              </a:ext>
            </a:extLst>
          </p:cNvPr>
          <p:cNvSpPr/>
          <p:nvPr/>
        </p:nvSpPr>
        <p:spPr>
          <a:xfrm>
            <a:off x="8018860" y="5554318"/>
            <a:ext cx="3263844" cy="33855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TERZIARIO ITALIA: 10,6%</a:t>
            </a:r>
          </a:p>
        </p:txBody>
      </p:sp>
    </p:spTree>
    <p:extLst>
      <p:ext uri="{BB962C8B-B14F-4D97-AF65-F5344CB8AC3E}">
        <p14:creationId xmlns:p14="http://schemas.microsoft.com/office/powerpoint/2010/main" val="213662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ABC426C-81E8-5529-F0CD-14BC8DD72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4" y="2129074"/>
            <a:ext cx="6064516" cy="31140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75" y="3147844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14908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graphicFrame>
        <p:nvGraphicFramePr>
          <p:cNvPr id="59" name="Tabella 11">
            <a:extLst>
              <a:ext uri="{FF2B5EF4-FFF2-40B4-BE49-F238E27FC236}">
                <a16:creationId xmlns:a16="http://schemas.microsoft.com/office/drawing/2014/main" id="{01BE6B95-7253-49A7-B547-C9B32E476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37850"/>
              </p:ext>
            </p:extLst>
          </p:nvPr>
        </p:nvGraphicFramePr>
        <p:xfrm>
          <a:off x="7526635" y="3147844"/>
          <a:ext cx="3321605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00957DCE-FF0B-48FE-B5D7-350CBBAB3B74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998A22A5-9809-4E7C-A577-67E7F647A76F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0CEC4EEB-6C81-46DD-9913-92B3D968CE8C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1E57418-8C6E-4050-A9BE-30EF193BAE41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66" name="Tabella 65">
            <a:extLst>
              <a:ext uri="{FF2B5EF4-FFF2-40B4-BE49-F238E27FC236}">
                <a16:creationId xmlns:a16="http://schemas.microsoft.com/office/drawing/2014/main" id="{527F175E-44A8-4A93-B387-BD911D605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52220"/>
              </p:ext>
            </p:extLst>
          </p:nvPr>
        </p:nvGraphicFramePr>
        <p:xfrm>
          <a:off x="11147607" y="3147844"/>
          <a:ext cx="648000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</a:tbl>
          </a:graphicData>
        </a:graphic>
      </p:graphicFrame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TASSI DI INTERESSE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11817B6-93E8-4871-BB84-72707659F11B}"/>
              </a:ext>
            </a:extLst>
          </p:cNvPr>
          <p:cNvSpPr/>
          <p:nvPr/>
        </p:nvSpPr>
        <p:spPr bwMode="auto">
          <a:xfrm>
            <a:off x="10219506" y="4932024"/>
            <a:ext cx="647998" cy="798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939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Per quanto concerne l’offerta dei fidi o dei finanziamenti da parte delle banche negli ultimi tre mesi, ritiene che la situazione dei tassi di interesse sia migliorata, rimasta invariata o peggiorata?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Costo del credito (tassi di interesse)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Continua ad essere critica la situazione relativa al costo del credito.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8DF807C-490E-5C8C-2C9F-F4584973169A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4033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C58E64A-69B9-34E5-C52A-45EBF79D0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" y="2128354"/>
            <a:ext cx="6064516" cy="31140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9" y="309685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28116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COSTO ALTRE CONDIZIONI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939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Per quanto concerne l’offerta dei fidi o dei finanziamenti da parte delle banche negli ultimi tre mesi, ritiene che la situazione del costo delle altre condizioni del credito sia migliorata, rimasta invariata o peggiorata?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Costo altre condizioni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Migliorano i costi delle altre condizioni accessorie del credito.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80557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39596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la 11">
            <a:extLst>
              <a:ext uri="{FF2B5EF4-FFF2-40B4-BE49-F238E27FC236}">
                <a16:creationId xmlns:a16="http://schemas.microsoft.com/office/drawing/2014/main" id="{F31EF73D-33E8-ECFE-4366-97274BBC5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19069"/>
              </p:ext>
            </p:extLst>
          </p:nvPr>
        </p:nvGraphicFramePr>
        <p:xfrm>
          <a:off x="7526635" y="3147844"/>
          <a:ext cx="3321605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EA5802D-591B-AD98-1A4B-C034817FE51D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3F5F57-67E2-65DC-4ABC-4802C1FE8027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8B6B204-82EA-3024-7B35-061548CFBC0A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513490-1F4F-CEAA-DF14-FD6A069C7488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1A048DDE-E0A7-1F82-FE39-DCA3A3265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28863"/>
              </p:ext>
            </p:extLst>
          </p:nvPr>
        </p:nvGraphicFramePr>
        <p:xfrm>
          <a:off x="11147607" y="3147844"/>
          <a:ext cx="648000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</a:tbl>
          </a:graphicData>
        </a:graphic>
      </p:graphicFrame>
      <p:sp>
        <p:nvSpPr>
          <p:cNvPr id="13" name="Ovale 12">
            <a:extLst>
              <a:ext uri="{FF2B5EF4-FFF2-40B4-BE49-F238E27FC236}">
                <a16:creationId xmlns:a16="http://schemas.microsoft.com/office/drawing/2014/main" id="{086FC0DB-E559-1AFB-04ED-B5D0B528A180}"/>
              </a:ext>
            </a:extLst>
          </p:cNvPr>
          <p:cNvSpPr/>
          <p:nvPr/>
        </p:nvSpPr>
        <p:spPr bwMode="auto">
          <a:xfrm>
            <a:off x="10219506" y="4932024"/>
            <a:ext cx="647998" cy="798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A1FD92A-888B-E337-0EB3-B32B04F6741F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5843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CB40713-0C8C-4D77-B36E-28B9E4E1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2" y="2124378"/>
            <a:ext cx="6064516" cy="31140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9" y="314765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24052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DURATA DEL CREDITO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939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Per quanto concerne l’offerta dei fidi o dei finanziamenti da parte delle banche negli ultimi tre mesi, ritiene che la situazione della durata del credito sia migliorata, rimasta invariata o peggiorata?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Durata del credito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Si consolida la situazione relativa alla durata del credito, che resta tuttavia insoddisfacente (l’indicatore è al di sotto della soglia di espansione).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la 11">
            <a:extLst>
              <a:ext uri="{FF2B5EF4-FFF2-40B4-BE49-F238E27FC236}">
                <a16:creationId xmlns:a16="http://schemas.microsoft.com/office/drawing/2014/main" id="{AF36DDD7-8455-ACF8-ACFA-09929CD11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9071"/>
              </p:ext>
            </p:extLst>
          </p:nvPr>
        </p:nvGraphicFramePr>
        <p:xfrm>
          <a:off x="7526635" y="3147844"/>
          <a:ext cx="3321605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B4FB298-F066-5961-C9C0-51D1233835FC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5E3C85-EF69-6CB9-670A-BB3E97CB2586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22E8EE4-4924-9606-A45C-7782524593F1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85A3F8-097D-68D1-0E4D-91E3EECF352C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E4209AC7-B1E4-4014-1129-47A36CED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55114"/>
              </p:ext>
            </p:extLst>
          </p:nvPr>
        </p:nvGraphicFramePr>
        <p:xfrm>
          <a:off x="11147607" y="3147844"/>
          <a:ext cx="648000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</a:tbl>
          </a:graphicData>
        </a:graphic>
      </p:graphicFrame>
      <p:sp>
        <p:nvSpPr>
          <p:cNvPr id="13" name="Ovale 12">
            <a:extLst>
              <a:ext uri="{FF2B5EF4-FFF2-40B4-BE49-F238E27FC236}">
                <a16:creationId xmlns:a16="http://schemas.microsoft.com/office/drawing/2014/main" id="{58452BB2-DEF0-39DE-6E88-D978D6167AC4}"/>
              </a:ext>
            </a:extLst>
          </p:cNvPr>
          <p:cNvSpPr/>
          <p:nvPr/>
        </p:nvSpPr>
        <p:spPr bwMode="auto">
          <a:xfrm>
            <a:off x="10219506" y="4932024"/>
            <a:ext cx="647998" cy="798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EA01FD5-2EB8-E9B1-8FF2-EBC0025ABD47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7164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159F5E5-81DE-1212-5C6B-C7216F97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6" y="2132791"/>
            <a:ext cx="6064516" cy="31140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9" y="312733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31164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GARANZIE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939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Per quanto concerne l’offerta dei fidi o dei finanziamenti da parte delle banche negli ultimi tre mesi, ritiene che la situazione della richiesta di garanzie sia migliorata, rimasta invariata o peggiorata?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809549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Garanzie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Migliora leggermente l’indicatore relativo alle garanzie richieste alle imprese a copertura dei finanziamenti concessi.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la 11">
            <a:extLst>
              <a:ext uri="{FF2B5EF4-FFF2-40B4-BE49-F238E27FC236}">
                <a16:creationId xmlns:a16="http://schemas.microsoft.com/office/drawing/2014/main" id="{63EF89F8-3F7F-1326-FC7B-73B1DDBBC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43844"/>
              </p:ext>
            </p:extLst>
          </p:nvPr>
        </p:nvGraphicFramePr>
        <p:xfrm>
          <a:off x="7526635" y="3147844"/>
          <a:ext cx="3321605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14EB28E-4947-67E1-4C8E-7705CB92581B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0A7C31-CE9A-9B62-E722-FB9EC58E35AD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E506894-B706-03A7-8EC6-A24200A3C703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D2CACC-5591-47BA-BFEE-F104EBB733AB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F3F6F906-5CCA-F8C2-E5D1-DFE78B10D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47275"/>
              </p:ext>
            </p:extLst>
          </p:nvPr>
        </p:nvGraphicFramePr>
        <p:xfrm>
          <a:off x="11147607" y="3147844"/>
          <a:ext cx="648000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</a:tbl>
          </a:graphicData>
        </a:graphic>
      </p:graphicFrame>
      <p:sp>
        <p:nvSpPr>
          <p:cNvPr id="13" name="Ovale 12">
            <a:extLst>
              <a:ext uri="{FF2B5EF4-FFF2-40B4-BE49-F238E27FC236}">
                <a16:creationId xmlns:a16="http://schemas.microsoft.com/office/drawing/2014/main" id="{4AA60835-F2D2-210F-0589-23A1AD7A72AE}"/>
              </a:ext>
            </a:extLst>
          </p:cNvPr>
          <p:cNvSpPr/>
          <p:nvPr/>
        </p:nvSpPr>
        <p:spPr bwMode="auto">
          <a:xfrm>
            <a:off x="10219506" y="4932024"/>
            <a:ext cx="647998" cy="798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D0E52D8-52AE-C2EB-388F-012B46AFD044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679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51235EF-2CE8-C2AD-4D0F-8DDC4766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7" y="2131332"/>
            <a:ext cx="6057505" cy="3110400"/>
          </a:xfrm>
          <a:prstGeom prst="rect">
            <a:avLst/>
          </a:prstGeom>
        </p:spPr>
      </p:pic>
      <p:sp>
        <p:nvSpPr>
          <p:cNvPr id="40" name="CasellaDiTesto 9">
            <a:extLst>
              <a:ext uri="{FF2B5EF4-FFF2-40B4-BE49-F238E27FC236}">
                <a16:creationId xmlns:a16="http://schemas.microsoft.com/office/drawing/2014/main" id="{7ABABEF6-EF0C-47A2-A23C-0C585408A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9" y="3127339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sp>
        <p:nvSpPr>
          <p:cNvPr id="51" name="CasellaDiTesto 9">
            <a:extLst>
              <a:ext uri="{FF2B5EF4-FFF2-40B4-BE49-F238E27FC236}">
                <a16:creationId xmlns:a16="http://schemas.microsoft.com/office/drawing/2014/main" id="{69F60A1A-721B-44A2-83C9-00B57C2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154" y="4230360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FD3C7F6-1470-4775-9BA2-8E798B2A44E3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6000228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COSTO DEI SERVIZI BANCARI (</a:t>
            </a:r>
            <a:r>
              <a:rPr lang="it-IT" sz="1600" u="sng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51A46232-ED68-4F7B-9F48-D3E305D9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013EFE9-3EC1-4B63-9213-51B38CAC853D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Elemento grafico 38" descr="Freccia linea: curva antioraria">
            <a:extLst>
              <a:ext uri="{FF2B5EF4-FFF2-40B4-BE49-F238E27FC236}">
                <a16:creationId xmlns:a16="http://schemas.microsoft.com/office/drawing/2014/main" id="{B7F731FE-40C8-4D05-BE67-B11B4738E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ECE39E5-FABE-4F0B-A5D7-6653D090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Per quanto concerne l’offerta dei fidi o dei finanziamenti da parte delle banche negli ultimi tre mesi, ritiene che la situazione complessiva dei costi dei servizi bancari sia migliorata, rimasta invariata o peggiorata?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F0D1125-EC07-4E55-A6A7-369BEF80AF54}"/>
              </a:ext>
            </a:extLst>
          </p:cNvPr>
          <p:cNvSpPr txBox="1">
            <a:spLocks/>
          </p:cNvSpPr>
          <p:nvPr/>
        </p:nvSpPr>
        <p:spPr>
          <a:xfrm>
            <a:off x="335359" y="248643"/>
            <a:ext cx="11856639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Costo complessivo dei servizi bancari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4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Nel complesso migliora leggermente  il giudizio degli imprenditori del terziario FVG circa il costo complessivo dei servizi bancari al termine dell’anno 2023.</a:t>
            </a:r>
            <a:endParaRPr lang="it-IT" sz="2400" strike="sngStrike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FD9DA46-15E3-7A5E-038B-09E3F4B19A63}"/>
              </a:ext>
            </a:extLst>
          </p:cNvPr>
          <p:cNvCxnSpPr/>
          <p:nvPr/>
        </p:nvCxnSpPr>
        <p:spPr bwMode="auto">
          <a:xfrm>
            <a:off x="4371226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67C2D28F-A02D-F5FE-879F-82FEA45173F6}"/>
              </a:ext>
            </a:extLst>
          </p:cNvPr>
          <p:cNvSpPr/>
          <p:nvPr/>
        </p:nvSpPr>
        <p:spPr>
          <a:xfrm>
            <a:off x="3330265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la 11">
            <a:extLst>
              <a:ext uri="{FF2B5EF4-FFF2-40B4-BE49-F238E27FC236}">
                <a16:creationId xmlns:a16="http://schemas.microsoft.com/office/drawing/2014/main" id="{75613968-3C99-B50A-6162-BD7279DF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64895"/>
              </p:ext>
            </p:extLst>
          </p:nvPr>
        </p:nvGraphicFramePr>
        <p:xfrm>
          <a:off x="7526635" y="3147844"/>
          <a:ext cx="3321605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CD5CFCC-900F-8966-EEDF-6A99E4EDA774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0B9878-CB39-8489-7FDC-4EFCC92161AD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9930E58-5A1A-BDA2-4EC8-424C76FEEF71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DE4E39-690C-2193-A128-FC64E78D54FD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30D87B8-D33F-5192-528C-EE3C4B5F0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02754"/>
              </p:ext>
            </p:extLst>
          </p:nvPr>
        </p:nvGraphicFramePr>
        <p:xfrm>
          <a:off x="11147607" y="3147844"/>
          <a:ext cx="648000" cy="250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</a:tbl>
          </a:graphicData>
        </a:graphic>
      </p:graphicFrame>
      <p:sp>
        <p:nvSpPr>
          <p:cNvPr id="13" name="Ovale 12">
            <a:extLst>
              <a:ext uri="{FF2B5EF4-FFF2-40B4-BE49-F238E27FC236}">
                <a16:creationId xmlns:a16="http://schemas.microsoft.com/office/drawing/2014/main" id="{44F27D4B-985F-EF69-2CD5-C0CAED82E7E4}"/>
              </a:ext>
            </a:extLst>
          </p:cNvPr>
          <p:cNvSpPr/>
          <p:nvPr/>
        </p:nvSpPr>
        <p:spPr bwMode="auto">
          <a:xfrm>
            <a:off x="10219506" y="4932024"/>
            <a:ext cx="647998" cy="79821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3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1850" y="1651972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6889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9">
            <a:extLst>
              <a:ext uri="{FF2B5EF4-FFF2-40B4-BE49-F238E27FC236}">
                <a16:creationId xmlns:a16="http://schemas.microsoft.com/office/drawing/2014/main" id="{534DE86D-A73D-413F-91F7-780C52A1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" y="1432865"/>
            <a:ext cx="11737701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Negli ultimi due anni, secondo il 71% delle imprese di ricezione turistica del Friuli-Venezia Giulia sono aumentati i turisti stranieri e secondo il 30% sono aumentati i turisti italiani. La percentuale di imprese secondo cui sarebbe diminuito il numero di turisti in entrambi i casi è del tutto residuale.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20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 aumento la VOCAZIONE DEL FRIULI VENEZIA GIULIA NELL’OSPITALITA’ DEL TURISMO D’OLTRALPE: gli operatori si attendono un significativo aumento nei prossimi anni dei turisti stranieri in Regione, nelle proprie strutture. </a:t>
            </a:r>
            <a:r>
              <a:rPr lang="it-IT" sz="2000" dirty="0">
                <a:latin typeface="Century Gothic" panose="020B0502020202020204" pitchFamily="34" charset="0"/>
                <a:ea typeface="+mj-ea"/>
                <a:cs typeface="Arial"/>
              </a:rPr>
              <a:t>(+23,9%).</a:t>
            </a:r>
            <a:endParaRPr kumimoji="0" lang="it-IT" altLang="ja-JP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2000" b="0" dirty="0">
              <a:solidFill>
                <a:srgbClr val="000000"/>
              </a:solidFill>
              <a:latin typeface="Century Gothic" panose="020B050202020202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Il FRIULI VENEZIA GIULIA: META TURISTICA PER TUTTI I MESI DELL’ANNO.</a:t>
            </a:r>
            <a:r>
              <a:rPr kumimoji="0" lang="it-IT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Nel corso degli ultimi dieci anni si spostano i ricavi delle imprese di ricezione turistica dalla stagione estiva a favore di inverno e primavera. E’ cambiato in modo rilevante il comportamento verso gli agriturismo, i quali negli ultimi dieci anni registrano un +10% di ricavi in primavera.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251C34-A6FA-F5CF-4AF2-6FDFB649491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Turismo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Breve introduzione al capitolo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9872" y="1783099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822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A090F5F5-C173-286F-ACDE-D9852E19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18" y="3068094"/>
            <a:ext cx="3054361" cy="2743438"/>
          </a:xfrm>
          <a:prstGeom prst="rect">
            <a:avLst/>
          </a:prstGeom>
        </p:spPr>
      </p:pic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Turisti italiani e stranieri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Negli ultimi due anni, secondo il 71% delle imprese di ricezione turistica del Friuli-Venezia Giulia sono aumentati i turisti stranieri e secondo il 30% sono aumentati i turisti italiani. La percentuale di imprese secondo cui sarebbe diminuito il numero di turisti in entrambi i casi è del tutto residuale.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Base campione: </a:t>
            </a: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98 casi. I dati sono riportati all’universo.</a:t>
            </a:r>
          </a:p>
        </p:txBody>
      </p:sp>
      <p:pic>
        <p:nvPicPr>
          <p:cNvPr id="38" name="Elemento grafico 37" descr="Insegnante">
            <a:extLst>
              <a:ext uri="{FF2B5EF4-FFF2-40B4-BE49-F238E27FC236}">
                <a16:creationId xmlns:a16="http://schemas.microsoft.com/office/drawing/2014/main" id="{AFA528B3-70DE-C9C3-77B9-46D437A0A0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816" y="3050088"/>
            <a:ext cx="567771" cy="567771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DF1AB2E9-E8AA-6474-94F6-4D593FB5C09B}"/>
              </a:ext>
            </a:extLst>
          </p:cNvPr>
          <p:cNvSpPr/>
          <p:nvPr/>
        </p:nvSpPr>
        <p:spPr>
          <a:xfrm>
            <a:off x="1097960" y="3121885"/>
            <a:ext cx="1738546" cy="14696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TURISTI ITALIANI</a:t>
            </a:r>
            <a:r>
              <a:rPr lang="it-IT" sz="1050" b="1" i="1" dirty="0">
                <a:latin typeface="Century Gothic" panose="020B0502020202020204" pitchFamily="34" charset="0"/>
              </a:rPr>
              <a:t>: I valori nel grafico mostrano la percentuale di imprese di ricezione turistica (alberghi e strutture ricettive) rispetto ai turisti italiani ospitati  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1915593"/>
            <a:ext cx="11665296" cy="92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Con riferimento agli ultimi due anni (2023-2022), rispetto ai due anni precedenti (2021-2020), il numero delle presenze dei turisti italiani e stranieri siano…? 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6B06F5-3D0C-386B-1B14-39B3D3643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215" y="3064990"/>
            <a:ext cx="3054361" cy="2743438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FAD0FD6-5711-50F0-2A07-CE5A2D8CE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89833"/>
              </p:ext>
            </p:extLst>
          </p:nvPr>
        </p:nvGraphicFramePr>
        <p:xfrm>
          <a:off x="1934212" y="5710399"/>
          <a:ext cx="334691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5638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  <a:gridCol w="1115638">
                  <a:extLst>
                    <a:ext uri="{9D8B030D-6E8A-4147-A177-3AD203B41FA5}">
                      <a16:colId xmlns:a16="http://schemas.microsoft.com/office/drawing/2014/main" val="1293861609"/>
                    </a:ext>
                  </a:extLst>
                </a:gridCol>
                <a:gridCol w="1115638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Minore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Invariato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Maggiore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pic>
        <p:nvPicPr>
          <p:cNvPr id="8" name="Elemento grafico 7" descr="Insegnante">
            <a:extLst>
              <a:ext uri="{FF2B5EF4-FFF2-40B4-BE49-F238E27FC236}">
                <a16:creationId xmlns:a16="http://schemas.microsoft.com/office/drawing/2014/main" id="{A1AE3094-5A2F-183F-454E-6C1877E50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1919" y="3053192"/>
            <a:ext cx="567771" cy="56777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C8023D6-A7F8-576B-9B62-170D6AF74CF4}"/>
              </a:ext>
            </a:extLst>
          </p:cNvPr>
          <p:cNvSpPr/>
          <p:nvPr/>
        </p:nvSpPr>
        <p:spPr>
          <a:xfrm>
            <a:off x="6830063" y="3124989"/>
            <a:ext cx="1875398" cy="1308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TURISTI STRANIERI</a:t>
            </a:r>
            <a:r>
              <a:rPr lang="it-IT" sz="1050" b="1" i="1" dirty="0">
                <a:latin typeface="Century Gothic" panose="020B0502020202020204" pitchFamily="34" charset="0"/>
              </a:rPr>
              <a:t>: I valori nel grafico mostrano la percentuale di imprese di ricezione turistica (alberghi e strutture ricettive) rispetto ai turisti stranieri ospitati  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C9BA86A-1FD8-3DFF-246F-6EABA5F9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69509"/>
              </p:ext>
            </p:extLst>
          </p:nvPr>
        </p:nvGraphicFramePr>
        <p:xfrm>
          <a:off x="7666315" y="5713503"/>
          <a:ext cx="334691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5638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  <a:gridCol w="1115638">
                  <a:extLst>
                    <a:ext uri="{9D8B030D-6E8A-4147-A177-3AD203B41FA5}">
                      <a16:colId xmlns:a16="http://schemas.microsoft.com/office/drawing/2014/main" val="1293861609"/>
                    </a:ext>
                  </a:extLst>
                </a:gridCol>
                <a:gridCol w="1115638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Minore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Invariato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Maggiore</a:t>
                      </a:r>
                    </a:p>
                  </a:txBody>
                  <a:tcPr marL="75570" marR="755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83A0B29-1425-A2DF-BC0E-100AE8BE3D06}"/>
              </a:ext>
            </a:extLst>
          </p:cNvPr>
          <p:cNvCxnSpPr/>
          <p:nvPr/>
        </p:nvCxnSpPr>
        <p:spPr bwMode="auto">
          <a:xfrm>
            <a:off x="6096000" y="3064990"/>
            <a:ext cx="0" cy="29345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9114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Turisti italiani e stranieri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 «PREVISIONE»|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 aumento la VOCAZIONE DEL FRIULI VENEZIA GIULIA NELL’OSPITALITA’ DEL TURISMO D’OLTRALPE: gli operatori si attendono un significativo aumento nei prossimi anni dei turisti stranieri in Regione, nelle proprie strutture (+23,9%).</a:t>
            </a:r>
            <a:endParaRPr lang="it-IT" sz="2200" b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Base campione: </a:t>
            </a: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98 casi. I dati sono riportati all’universo.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DF1AB2E9-E8AA-6474-94F6-4D593FB5C09B}"/>
              </a:ext>
            </a:extLst>
          </p:cNvPr>
          <p:cNvSpPr/>
          <p:nvPr/>
        </p:nvSpPr>
        <p:spPr>
          <a:xfrm>
            <a:off x="1097960" y="3121885"/>
            <a:ext cx="4263980" cy="24468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i="1" u="sng" dirty="0">
                <a:latin typeface="Century Gothic" panose="020B0502020202020204" pitchFamily="34" charset="0"/>
              </a:rPr>
              <a:t>TURISTI ITALIANI</a:t>
            </a:r>
            <a:r>
              <a:rPr lang="it-IT" sz="1400" b="1" i="1" dirty="0">
                <a:latin typeface="Century Gothic" panose="020B0502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it-IT" sz="1400" b="1" i="1" dirty="0">
                <a:latin typeface="Century Gothic" panose="020B0502020202020204" pitchFamily="34" charset="0"/>
              </a:rPr>
              <a:t>Nei prossimi due anni le imprese prevedono un incremento di turisti italiani del </a:t>
            </a:r>
          </a:p>
          <a:p>
            <a:pPr>
              <a:spcBef>
                <a:spcPts val="600"/>
              </a:spcBef>
            </a:pPr>
            <a:endParaRPr lang="it-IT" sz="1400" i="1" dirty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7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+5,2%</a:t>
            </a:r>
            <a:endParaRPr lang="it-IT" sz="7200" b="0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1915593"/>
            <a:ext cx="11665296" cy="92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A Suo avviso, con riferimento ai prossimi due anni (2024 e 2025), il numero delle presenze dei turisti italiani e stranieri sarà…?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8023D6-A7F8-576B-9B62-170D6AF74CF4}"/>
              </a:ext>
            </a:extLst>
          </p:cNvPr>
          <p:cNvSpPr/>
          <p:nvPr/>
        </p:nvSpPr>
        <p:spPr>
          <a:xfrm>
            <a:off x="6641438" y="3124989"/>
            <a:ext cx="4263980" cy="24468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i="1" u="sng" dirty="0">
                <a:latin typeface="Century Gothic" panose="020B0502020202020204" pitchFamily="34" charset="0"/>
              </a:rPr>
              <a:t>TURISTI STRANIERI</a:t>
            </a:r>
            <a:r>
              <a:rPr lang="it-IT" sz="1400" b="1" i="1" dirty="0">
                <a:latin typeface="Century Gothic" panose="020B0502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it-IT" sz="1400" b="1" i="1" dirty="0">
                <a:latin typeface="Century Gothic" panose="020B0502020202020204" pitchFamily="34" charset="0"/>
              </a:rPr>
              <a:t>Nei prossimi due anni le imprese prevedono un incremento di turisti stranieri del </a:t>
            </a:r>
          </a:p>
          <a:p>
            <a:pPr>
              <a:spcBef>
                <a:spcPts val="600"/>
              </a:spcBef>
            </a:pPr>
            <a:endParaRPr lang="it-IT" sz="1400" i="1" dirty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it-IT" sz="72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+23,9%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40D132C-DEF9-5A69-D631-29361F1A1D82}"/>
              </a:ext>
            </a:extLst>
          </p:cNvPr>
          <p:cNvCxnSpPr/>
          <p:nvPr/>
        </p:nvCxnSpPr>
        <p:spPr bwMode="auto">
          <a:xfrm>
            <a:off x="6096000" y="3214279"/>
            <a:ext cx="0" cy="29345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8931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 flussi stagionali «2013 – 2023»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u="sng" dirty="0">
                <a:latin typeface="Century Gothic" panose="020B0502020202020204" pitchFamily="34" charset="0"/>
                <a:ea typeface="+mj-ea"/>
                <a:cs typeface="Arial"/>
              </a:rPr>
              <a:t>LOCATION MONTAGNA</a:t>
            </a:r>
            <a:endParaRPr lang="it-IT" sz="2200" b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2108097"/>
            <a:ext cx="11665296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Pensando agli ultimi dieci anni, come si distribuiscono i ricavi della Sua impresa nelle diverse stagioni?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0633841-ED08-BB07-ECF8-1D830ADE1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97318"/>
              </p:ext>
            </p:extLst>
          </p:nvPr>
        </p:nvGraphicFramePr>
        <p:xfrm>
          <a:off x="4562667" y="5640417"/>
          <a:ext cx="216003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037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75570" marR="75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1151BAC-9AD7-8FC5-89AE-0B0F2255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775081"/>
              </p:ext>
            </p:extLst>
          </p:nvPr>
        </p:nvGraphicFramePr>
        <p:xfrm>
          <a:off x="1773224" y="4157057"/>
          <a:ext cx="1414167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5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93503"/>
                  </a:ext>
                </a:extLst>
              </a:tr>
            </a:tbl>
          </a:graphicData>
        </a:graphic>
      </p:graphicFrame>
      <p:pic>
        <p:nvPicPr>
          <p:cNvPr id="12" name="Elemento grafico 11" descr="Insegnante">
            <a:extLst>
              <a:ext uri="{FF2B5EF4-FFF2-40B4-BE49-F238E27FC236}">
                <a16:creationId xmlns:a16="http://schemas.microsoft.com/office/drawing/2014/main" id="{57563501-6395-0B9E-A2CB-1B336B810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06" y="3086345"/>
            <a:ext cx="567771" cy="567771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5AEE4A-5214-573C-056F-9D843630EC73}"/>
              </a:ext>
            </a:extLst>
          </p:cNvPr>
          <p:cNvSpPr/>
          <p:nvPr/>
        </p:nvSpPr>
        <p:spPr bwMode="auto">
          <a:xfrm>
            <a:off x="1038806" y="4287411"/>
            <a:ext cx="643812" cy="17289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D358CED-2A42-07C2-28DA-60DD589225F4}"/>
              </a:ext>
            </a:extLst>
          </p:cNvPr>
          <p:cNvSpPr/>
          <p:nvPr/>
        </p:nvSpPr>
        <p:spPr bwMode="auto">
          <a:xfrm>
            <a:off x="1038806" y="4654416"/>
            <a:ext cx="643812" cy="172891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B7CB813-A95D-F54B-2375-A5460DE46808}"/>
              </a:ext>
            </a:extLst>
          </p:cNvPr>
          <p:cNvSpPr/>
          <p:nvPr/>
        </p:nvSpPr>
        <p:spPr bwMode="auto">
          <a:xfrm>
            <a:off x="1038806" y="5021421"/>
            <a:ext cx="643812" cy="1728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254EC9-B970-3ED6-E369-3F23B1F64E97}"/>
              </a:ext>
            </a:extLst>
          </p:cNvPr>
          <p:cNvSpPr/>
          <p:nvPr/>
        </p:nvSpPr>
        <p:spPr bwMode="auto">
          <a:xfrm>
            <a:off x="1038806" y="5388426"/>
            <a:ext cx="643812" cy="172891"/>
          </a:xfrm>
          <a:prstGeom prst="roundRect">
            <a:avLst/>
          </a:prstGeom>
          <a:solidFill>
            <a:srgbClr val="984E3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4DD1EF31-5CA2-CBE6-FFBC-E48B31B6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50246"/>
              </p:ext>
            </p:extLst>
          </p:nvPr>
        </p:nvGraphicFramePr>
        <p:xfrm>
          <a:off x="7270515" y="3662512"/>
          <a:ext cx="1414167" cy="12061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+5,1%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+9,0%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4D6FFDAC-D183-A3BD-65B9-9ADF99F11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14853"/>
              </p:ext>
            </p:extLst>
          </p:nvPr>
        </p:nvGraphicFramePr>
        <p:xfrm>
          <a:off x="8264625" y="3699372"/>
          <a:ext cx="1414167" cy="12252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 e 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 e 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sp>
        <p:nvSpPr>
          <p:cNvPr id="28" name="Rettangolo 27">
            <a:extLst>
              <a:ext uri="{FF2B5EF4-FFF2-40B4-BE49-F238E27FC236}">
                <a16:creationId xmlns:a16="http://schemas.microsoft.com/office/drawing/2014/main" id="{D3F6435B-39A2-ED0B-9163-79E09122B416}"/>
              </a:ext>
            </a:extLst>
          </p:cNvPr>
          <p:cNvSpPr/>
          <p:nvPr/>
        </p:nvSpPr>
        <p:spPr>
          <a:xfrm>
            <a:off x="1682618" y="3184783"/>
            <a:ext cx="1738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LOCATION MONTAGNA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377831-1ADB-1717-25C0-4C5957D577D8}"/>
              </a:ext>
            </a:extLst>
          </p:cNvPr>
          <p:cNvSpPr/>
          <p:nvPr/>
        </p:nvSpPr>
        <p:spPr>
          <a:xfrm>
            <a:off x="7270515" y="3067318"/>
            <a:ext cx="264792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0" i="1" dirty="0">
                <a:latin typeface="Century Gothic" panose="020B0502020202020204" pitchFamily="34" charset="0"/>
              </a:rPr>
              <a:t>Miglioramento negli anni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C7A550-72B9-84E1-07AF-53D9BAF42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82" y="2964071"/>
            <a:ext cx="234106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0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 flussi stagionali «2013 – 2023»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u="sng" dirty="0">
                <a:latin typeface="Century Gothic" panose="020B0502020202020204" pitchFamily="34" charset="0"/>
                <a:ea typeface="+mj-ea"/>
                <a:cs typeface="Arial"/>
              </a:rPr>
              <a:t>LOCATION MARITTIMA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2108097"/>
            <a:ext cx="11665296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Pensando agli ultimi dieci anni, come si distribuiscono i ricavi della Sua impresa nelle diverse stagioni?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1151BAC-9AD7-8FC5-89AE-0B0F225526C0}"/>
              </a:ext>
            </a:extLst>
          </p:cNvPr>
          <p:cNvGraphicFramePr>
            <a:graphicFrameLocks noGrp="1"/>
          </p:cNvGraphicFramePr>
          <p:nvPr/>
        </p:nvGraphicFramePr>
        <p:xfrm>
          <a:off x="1773224" y="4157057"/>
          <a:ext cx="1414167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5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93503"/>
                  </a:ext>
                </a:extLst>
              </a:tr>
            </a:tbl>
          </a:graphicData>
        </a:graphic>
      </p:graphicFrame>
      <p:pic>
        <p:nvPicPr>
          <p:cNvPr id="12" name="Elemento grafico 11" descr="Insegnante">
            <a:extLst>
              <a:ext uri="{FF2B5EF4-FFF2-40B4-BE49-F238E27FC236}">
                <a16:creationId xmlns:a16="http://schemas.microsoft.com/office/drawing/2014/main" id="{57563501-6395-0B9E-A2CB-1B336B810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06" y="3086345"/>
            <a:ext cx="567771" cy="567771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5AEE4A-5214-573C-056F-9D843630EC73}"/>
              </a:ext>
            </a:extLst>
          </p:cNvPr>
          <p:cNvSpPr/>
          <p:nvPr/>
        </p:nvSpPr>
        <p:spPr bwMode="auto">
          <a:xfrm>
            <a:off x="1038806" y="4287411"/>
            <a:ext cx="643812" cy="17289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D358CED-2A42-07C2-28DA-60DD589225F4}"/>
              </a:ext>
            </a:extLst>
          </p:cNvPr>
          <p:cNvSpPr/>
          <p:nvPr/>
        </p:nvSpPr>
        <p:spPr bwMode="auto">
          <a:xfrm>
            <a:off x="1038806" y="4654416"/>
            <a:ext cx="643812" cy="172891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B7CB813-A95D-F54B-2375-A5460DE46808}"/>
              </a:ext>
            </a:extLst>
          </p:cNvPr>
          <p:cNvSpPr/>
          <p:nvPr/>
        </p:nvSpPr>
        <p:spPr bwMode="auto">
          <a:xfrm>
            <a:off x="1038806" y="5021421"/>
            <a:ext cx="643812" cy="1728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254EC9-B970-3ED6-E369-3F23B1F64E97}"/>
              </a:ext>
            </a:extLst>
          </p:cNvPr>
          <p:cNvSpPr/>
          <p:nvPr/>
        </p:nvSpPr>
        <p:spPr bwMode="auto">
          <a:xfrm>
            <a:off x="1038806" y="5388426"/>
            <a:ext cx="643812" cy="172891"/>
          </a:xfrm>
          <a:prstGeom prst="roundRect">
            <a:avLst/>
          </a:prstGeom>
          <a:solidFill>
            <a:srgbClr val="984E3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3F6435B-39A2-ED0B-9163-79E09122B416}"/>
              </a:ext>
            </a:extLst>
          </p:cNvPr>
          <p:cNvSpPr/>
          <p:nvPr/>
        </p:nvSpPr>
        <p:spPr>
          <a:xfrm>
            <a:off x="1682618" y="3184783"/>
            <a:ext cx="17385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LOCATION MARITTIMA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EBDB59B-B39B-54C6-C42A-2FDD1C13C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97285"/>
              </p:ext>
            </p:extLst>
          </p:nvPr>
        </p:nvGraphicFramePr>
        <p:xfrm>
          <a:off x="4562667" y="5640417"/>
          <a:ext cx="216003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037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75570" marR="75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76F8423-4A44-2DAD-0AD2-6CE0A91BC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70246"/>
              </p:ext>
            </p:extLst>
          </p:nvPr>
        </p:nvGraphicFramePr>
        <p:xfrm>
          <a:off x="7270515" y="3662512"/>
          <a:ext cx="1414167" cy="12061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+1,4%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+4,5%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266406F-1083-B6F4-511E-5E65416DC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19695"/>
              </p:ext>
            </p:extLst>
          </p:nvPr>
        </p:nvGraphicFramePr>
        <p:xfrm>
          <a:off x="8264625" y="3699372"/>
          <a:ext cx="1414167" cy="12252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 e 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 e 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C9541B74-7411-8ECE-CAA5-FEFCFF87253A}"/>
              </a:ext>
            </a:extLst>
          </p:cNvPr>
          <p:cNvSpPr/>
          <p:nvPr/>
        </p:nvSpPr>
        <p:spPr>
          <a:xfrm>
            <a:off x="7270515" y="3067318"/>
            <a:ext cx="264792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0" i="1" dirty="0">
                <a:latin typeface="Century Gothic" panose="020B0502020202020204" pitchFamily="34" charset="0"/>
              </a:rPr>
              <a:t>Miglioramento negli anni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565708B-472F-598D-6551-7E41D1CF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51" y="2964071"/>
            <a:ext cx="234106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2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 flussi stagionali «2013 – 2023»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u="sng" dirty="0">
                <a:latin typeface="Century Gothic" panose="020B0502020202020204" pitchFamily="34" charset="0"/>
                <a:ea typeface="+mj-ea"/>
                <a:cs typeface="Arial"/>
              </a:rPr>
              <a:t>CITTA’ D’ARTE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2108097"/>
            <a:ext cx="11665296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Pensando agli ultimi dieci anni, come si distribuiscono i ricavi della Sua impresa nelle diverse stagioni?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1151BAC-9AD7-8FC5-89AE-0B0F225526C0}"/>
              </a:ext>
            </a:extLst>
          </p:cNvPr>
          <p:cNvGraphicFramePr>
            <a:graphicFrameLocks noGrp="1"/>
          </p:cNvGraphicFramePr>
          <p:nvPr/>
        </p:nvGraphicFramePr>
        <p:xfrm>
          <a:off x="1773224" y="4157057"/>
          <a:ext cx="1414167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5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93503"/>
                  </a:ext>
                </a:extLst>
              </a:tr>
            </a:tbl>
          </a:graphicData>
        </a:graphic>
      </p:graphicFrame>
      <p:pic>
        <p:nvPicPr>
          <p:cNvPr id="12" name="Elemento grafico 11" descr="Insegnante">
            <a:extLst>
              <a:ext uri="{FF2B5EF4-FFF2-40B4-BE49-F238E27FC236}">
                <a16:creationId xmlns:a16="http://schemas.microsoft.com/office/drawing/2014/main" id="{57563501-6395-0B9E-A2CB-1B336B810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06" y="3086345"/>
            <a:ext cx="567771" cy="567771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5AEE4A-5214-573C-056F-9D843630EC73}"/>
              </a:ext>
            </a:extLst>
          </p:cNvPr>
          <p:cNvSpPr/>
          <p:nvPr/>
        </p:nvSpPr>
        <p:spPr bwMode="auto">
          <a:xfrm>
            <a:off x="1038806" y="4287411"/>
            <a:ext cx="643812" cy="17289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D358CED-2A42-07C2-28DA-60DD589225F4}"/>
              </a:ext>
            </a:extLst>
          </p:cNvPr>
          <p:cNvSpPr/>
          <p:nvPr/>
        </p:nvSpPr>
        <p:spPr bwMode="auto">
          <a:xfrm>
            <a:off x="1038806" y="4654416"/>
            <a:ext cx="643812" cy="172891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B7CB813-A95D-F54B-2375-A5460DE46808}"/>
              </a:ext>
            </a:extLst>
          </p:cNvPr>
          <p:cNvSpPr/>
          <p:nvPr/>
        </p:nvSpPr>
        <p:spPr bwMode="auto">
          <a:xfrm>
            <a:off x="1038806" y="5021421"/>
            <a:ext cx="643812" cy="1728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254EC9-B970-3ED6-E369-3F23B1F64E97}"/>
              </a:ext>
            </a:extLst>
          </p:cNvPr>
          <p:cNvSpPr/>
          <p:nvPr/>
        </p:nvSpPr>
        <p:spPr bwMode="auto">
          <a:xfrm>
            <a:off x="1038806" y="5388426"/>
            <a:ext cx="643812" cy="172891"/>
          </a:xfrm>
          <a:prstGeom prst="roundRect">
            <a:avLst/>
          </a:prstGeom>
          <a:solidFill>
            <a:srgbClr val="984E3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3F6435B-39A2-ED0B-9163-79E09122B416}"/>
              </a:ext>
            </a:extLst>
          </p:cNvPr>
          <p:cNvSpPr/>
          <p:nvPr/>
        </p:nvSpPr>
        <p:spPr>
          <a:xfrm>
            <a:off x="1682618" y="3184783"/>
            <a:ext cx="173854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CITTA’ D’ARTE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51A9A15B-7402-34B1-929D-6A8C1C75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97285"/>
              </p:ext>
            </p:extLst>
          </p:nvPr>
        </p:nvGraphicFramePr>
        <p:xfrm>
          <a:off x="4562667" y="5640417"/>
          <a:ext cx="216003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037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75570" marR="75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FA92256-9E08-C470-203F-D0DFEB694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29356"/>
              </p:ext>
            </p:extLst>
          </p:nvPr>
        </p:nvGraphicFramePr>
        <p:xfrm>
          <a:off x="7270515" y="3662512"/>
          <a:ext cx="1414167" cy="12061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+1,0%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+3,0%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1E517E2-08B3-0CF7-EA7C-87E7F64C5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19695"/>
              </p:ext>
            </p:extLst>
          </p:nvPr>
        </p:nvGraphicFramePr>
        <p:xfrm>
          <a:off x="8264625" y="3699372"/>
          <a:ext cx="1414167" cy="12252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 e 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 e 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AE823D1D-B0FE-60F3-805F-71EC418EF11A}"/>
              </a:ext>
            </a:extLst>
          </p:cNvPr>
          <p:cNvSpPr/>
          <p:nvPr/>
        </p:nvSpPr>
        <p:spPr>
          <a:xfrm>
            <a:off x="7270515" y="3067318"/>
            <a:ext cx="264792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0" i="1" dirty="0">
                <a:latin typeface="Century Gothic" panose="020B0502020202020204" pitchFamily="34" charset="0"/>
              </a:rPr>
              <a:t>Miglioramento negli anni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7F2C12F-DCDF-E8AD-620F-1D79D461C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51" y="2964071"/>
            <a:ext cx="234106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2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1">
            <a:extLst>
              <a:ext uri="{FF2B5EF4-FFF2-40B4-BE49-F238E27FC236}">
                <a16:creationId xmlns:a16="http://schemas.microsoft.com/office/drawing/2014/main" id="{24715B2C-E1C7-4BA4-AA09-1BE79AB50F1D}"/>
              </a:ext>
            </a:extLst>
          </p:cNvPr>
          <p:cNvSpPr txBox="1">
            <a:spLocks/>
          </p:cNvSpPr>
          <p:nvPr/>
        </p:nvSpPr>
        <p:spPr>
          <a:xfrm>
            <a:off x="335360" y="293001"/>
            <a:ext cx="11593288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I flussi stagionali «2013 – 2023»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1" u="sng" dirty="0">
                <a:latin typeface="Century Gothic" panose="020B0502020202020204" pitchFamily="34" charset="0"/>
                <a:ea typeface="+mj-ea"/>
                <a:cs typeface="Arial"/>
              </a:rPr>
              <a:t>AGRITURISMO</a:t>
            </a:r>
            <a:r>
              <a:rPr lang="it-IT" sz="2200" b="1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C1FA84-93DF-EE4C-3B15-291FC1D05296}"/>
              </a:ext>
            </a:extLst>
          </p:cNvPr>
          <p:cNvSpPr/>
          <p:nvPr/>
        </p:nvSpPr>
        <p:spPr bwMode="auto">
          <a:xfrm>
            <a:off x="422788" y="2825439"/>
            <a:ext cx="11249396" cy="348195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C7D2B91-8827-F0F5-1148-132CE550E4F1}"/>
              </a:ext>
            </a:extLst>
          </p:cNvPr>
          <p:cNvSpPr txBox="1"/>
          <p:nvPr/>
        </p:nvSpPr>
        <p:spPr>
          <a:xfrm>
            <a:off x="309151" y="6336183"/>
            <a:ext cx="11649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defRPr/>
            </a:pPr>
            <a:r>
              <a:rPr lang="it-IT" sz="1000" b="0" i="1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F3B9EB-5936-360D-4FC8-CE72FA2A0F3F}"/>
              </a:ext>
            </a:extLst>
          </p:cNvPr>
          <p:cNvSpPr/>
          <p:nvPr/>
        </p:nvSpPr>
        <p:spPr>
          <a:xfrm>
            <a:off x="335360" y="2108097"/>
            <a:ext cx="11665296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400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(Solo imprese del settore «Ricezione turistica»)</a:t>
            </a:r>
            <a:endParaRPr lang="it-IT" altLang="ja-JP" sz="1200" i="1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b="0" dirty="0">
                <a:latin typeface="Century Gothic" panose="020B0502020202020204" pitchFamily="34" charset="0"/>
                <a:cs typeface="Calibri Light" panose="020F0302020204030204" pitchFamily="34" charset="0"/>
              </a:rPr>
              <a:t>Pensando agli ultimi dieci anni, come si distribuiscono i ricavi della Sua impresa nelle diverse stagioni?</a:t>
            </a:r>
            <a:endParaRPr kumimoji="0" lang="it-IT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1151BAC-9AD7-8FC5-89AE-0B0F225526C0}"/>
              </a:ext>
            </a:extLst>
          </p:cNvPr>
          <p:cNvGraphicFramePr>
            <a:graphicFrameLocks noGrp="1"/>
          </p:cNvGraphicFramePr>
          <p:nvPr/>
        </p:nvGraphicFramePr>
        <p:xfrm>
          <a:off x="1773224" y="4157057"/>
          <a:ext cx="1414167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5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93503"/>
                  </a:ext>
                </a:extLst>
              </a:tr>
            </a:tbl>
          </a:graphicData>
        </a:graphic>
      </p:graphicFrame>
      <p:pic>
        <p:nvPicPr>
          <p:cNvPr id="12" name="Elemento grafico 11" descr="Insegnante">
            <a:extLst>
              <a:ext uri="{FF2B5EF4-FFF2-40B4-BE49-F238E27FC236}">
                <a16:creationId xmlns:a16="http://schemas.microsoft.com/office/drawing/2014/main" id="{57563501-6395-0B9E-A2CB-1B336B810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806" y="3086345"/>
            <a:ext cx="567771" cy="567771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A5AEE4A-5214-573C-056F-9D843630EC73}"/>
              </a:ext>
            </a:extLst>
          </p:cNvPr>
          <p:cNvSpPr/>
          <p:nvPr/>
        </p:nvSpPr>
        <p:spPr bwMode="auto">
          <a:xfrm>
            <a:off x="1038806" y="4287411"/>
            <a:ext cx="643812" cy="17289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D358CED-2A42-07C2-28DA-60DD589225F4}"/>
              </a:ext>
            </a:extLst>
          </p:cNvPr>
          <p:cNvSpPr/>
          <p:nvPr/>
        </p:nvSpPr>
        <p:spPr bwMode="auto">
          <a:xfrm>
            <a:off x="1038806" y="4654416"/>
            <a:ext cx="643812" cy="172891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B7CB813-A95D-F54B-2375-A5460DE46808}"/>
              </a:ext>
            </a:extLst>
          </p:cNvPr>
          <p:cNvSpPr/>
          <p:nvPr/>
        </p:nvSpPr>
        <p:spPr bwMode="auto">
          <a:xfrm>
            <a:off x="1038806" y="5021421"/>
            <a:ext cx="643812" cy="1728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3254EC9-B970-3ED6-E369-3F23B1F64E97}"/>
              </a:ext>
            </a:extLst>
          </p:cNvPr>
          <p:cNvSpPr/>
          <p:nvPr/>
        </p:nvSpPr>
        <p:spPr bwMode="auto">
          <a:xfrm>
            <a:off x="1038806" y="5388426"/>
            <a:ext cx="643812" cy="172891"/>
          </a:xfrm>
          <a:prstGeom prst="roundRect">
            <a:avLst/>
          </a:prstGeom>
          <a:solidFill>
            <a:srgbClr val="984E3A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3F6435B-39A2-ED0B-9163-79E09122B416}"/>
              </a:ext>
            </a:extLst>
          </p:cNvPr>
          <p:cNvSpPr/>
          <p:nvPr/>
        </p:nvSpPr>
        <p:spPr>
          <a:xfrm>
            <a:off x="1682618" y="3184783"/>
            <a:ext cx="173854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i="1" u="sng" dirty="0">
                <a:latin typeface="Century Gothic" panose="020B0502020202020204" pitchFamily="34" charset="0"/>
              </a:rPr>
              <a:t>AGRITURISMO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E7BFBC2-5FF3-2824-189A-0F8993D29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67165"/>
              </p:ext>
            </p:extLst>
          </p:nvPr>
        </p:nvGraphicFramePr>
        <p:xfrm>
          <a:off x="4562667" y="5640417"/>
          <a:ext cx="216003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037">
                  <a:extLst>
                    <a:ext uri="{9D8B030D-6E8A-4147-A177-3AD203B41FA5}">
                      <a16:colId xmlns:a16="http://schemas.microsoft.com/office/drawing/2014/main" val="249416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75570" marR="755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F22DDE0-C039-D5A8-F3EF-1B86B31ED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00639"/>
              </p:ext>
            </p:extLst>
          </p:nvPr>
        </p:nvGraphicFramePr>
        <p:xfrm>
          <a:off x="7270515" y="3662512"/>
          <a:ext cx="1414167" cy="12061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03099">
                <a:tc>
                  <a:txBody>
                    <a:bodyPr/>
                    <a:lstStyle/>
                    <a:p>
                      <a:pPr algn="l"/>
                      <a:r>
                        <a:rPr lang="it-IT" sz="20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+11,0%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8E04B5F-5F24-0F1D-BAF8-28417E455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44697"/>
              </p:ext>
            </p:extLst>
          </p:nvPr>
        </p:nvGraphicFramePr>
        <p:xfrm>
          <a:off x="8264625" y="3699372"/>
          <a:ext cx="1414167" cy="12252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4167">
                  <a:extLst>
                    <a:ext uri="{9D8B030D-6E8A-4147-A177-3AD203B41FA5}">
                      <a16:colId xmlns:a16="http://schemas.microsoft.com/office/drawing/2014/main" val="610202233"/>
                    </a:ext>
                  </a:extLst>
                </a:gridCol>
              </a:tblGrid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Autunno e Inverno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00806"/>
                  </a:ext>
                </a:extLst>
              </a:tr>
              <a:tr h="612629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Primavera e Estate</a:t>
                      </a:r>
                    </a:p>
                  </a:txBody>
                  <a:tcPr marL="75570" marR="755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55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F6846637-AE5E-0970-31BB-2E737D8DB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51" y="2964071"/>
            <a:ext cx="2341067" cy="274343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7B74271-B85B-846E-A135-13F6F46CA87D}"/>
              </a:ext>
            </a:extLst>
          </p:cNvPr>
          <p:cNvSpPr/>
          <p:nvPr/>
        </p:nvSpPr>
        <p:spPr>
          <a:xfrm>
            <a:off x="7270515" y="3067318"/>
            <a:ext cx="264792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0" i="1" dirty="0">
                <a:latin typeface="Century Gothic" panose="020B0502020202020204" pitchFamily="34" charset="0"/>
              </a:rPr>
              <a:t>Miglioramento negli anni</a:t>
            </a:r>
            <a:endParaRPr lang="it-IT" sz="1050" b="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02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1850" y="1651972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82618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67A3430F-45F2-435D-B63C-8443B2A1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" y="943851"/>
            <a:ext cx="1168842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COMMITTENTE</a:t>
            </a:r>
          </a:p>
          <a:p>
            <a:pPr algn="just"/>
            <a:r>
              <a:rPr lang="it-IT" altLang="it-IT" sz="1200" b="0" dirty="0">
                <a:latin typeface="Century Gothic" panose="020B0502020202020204" pitchFamily="34" charset="0"/>
              </a:rPr>
              <a:t>Unione Regionale del Commercio del Turismo e dei Servizi delle province del Friuli Venezia Giulia (Confcommercio Friuli Venezia Giulia).</a:t>
            </a:r>
          </a:p>
          <a:p>
            <a:pPr algn="just"/>
            <a:endParaRPr lang="it-IT" b="0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AUTORE</a:t>
            </a:r>
          </a:p>
          <a:p>
            <a:pPr algn="just" eaLnBrk="1" hangingPunct="1"/>
            <a:r>
              <a:rPr lang="it-IT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Format </a:t>
            </a:r>
            <a:r>
              <a:rPr lang="it-IT" sz="1200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Research</a:t>
            </a:r>
            <a:r>
              <a:rPr lang="it-IT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Srl</a:t>
            </a:r>
            <a:r>
              <a:rPr lang="it-IT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(</a:t>
            </a:r>
            <a:r>
              <a:rPr lang="it-IT" sz="1200" b="0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www.formatresearch.com</a:t>
            </a:r>
            <a:r>
              <a:rPr lang="it-IT" sz="1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it-IT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</a:rPr>
              <a:t>OBIETTIVI DEL LAVORO</a:t>
            </a:r>
          </a:p>
          <a:p>
            <a:pPr algn="just"/>
            <a:r>
              <a:rPr lang="it-IT" altLang="it-IT" sz="12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Indagine sull’andamento economico e sul fabbisogno del credito delle imprese del terziario del Friuli Venezia Giulia.</a:t>
            </a:r>
          </a:p>
          <a:p>
            <a:pPr algn="just"/>
            <a:endParaRPr lang="it-IT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DISEGNO DEL CAMPIONE</a:t>
            </a:r>
          </a:p>
          <a:p>
            <a:pPr algn="just"/>
            <a:r>
              <a:rPr lang="it-IT" altLang="ja-JP" sz="1200" b="0" dirty="0">
                <a:latin typeface="Century Gothic" panose="020B0502020202020204" pitchFamily="34" charset="0"/>
                <a:ea typeface="MS Mincho" pitchFamily="49" charset="-128"/>
              </a:rPr>
              <a:t>Campione rappresentativo dell’universo delle imprese del terziario del Friuli Venezia Giulia. Domini di studio del campione: Dimensione (1-9 addetti, 10-49 addetti, oltre 49 addetti), Settore di attività (commercio all’ingrosso, commercio al dettaglio, turismo, servizi), Territorio (Gorizia, Pordenone, Trieste, Udine).</a:t>
            </a:r>
          </a:p>
          <a:p>
            <a:pPr algn="just"/>
            <a:endParaRPr lang="it-IT" dirty="0">
              <a:solidFill>
                <a:srgbClr val="203864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NUMEROSITA’ CAMPIONARIA</a:t>
            </a:r>
          </a:p>
          <a:p>
            <a:pPr algn="just"/>
            <a:r>
              <a:rPr lang="it-IT" altLang="ja-JP" sz="1200" b="0" dirty="0">
                <a:latin typeface="Century Gothic" panose="020B0502020202020204" pitchFamily="34" charset="0"/>
                <a:ea typeface="MS Mincho" pitchFamily="49" charset="-128"/>
              </a:rPr>
              <a:t>Numerosità campionaria complessiva: 1.536 casi (1.536 interviste a buon fine). Intervallo di confidenza 95% (Errore </a:t>
            </a:r>
            <a:r>
              <a:rPr lang="it-IT" altLang="ja-JP" sz="1200" b="0" u="sng" dirty="0">
                <a:latin typeface="Century Gothic" panose="020B0502020202020204" pitchFamily="34" charset="0"/>
                <a:ea typeface="MS Mincho" pitchFamily="49" charset="-128"/>
              </a:rPr>
              <a:t>+</a:t>
            </a:r>
            <a:r>
              <a:rPr lang="it-IT" altLang="ja-JP" sz="1200" b="0" dirty="0">
                <a:latin typeface="Century Gothic" panose="020B0502020202020204" pitchFamily="34" charset="0"/>
                <a:ea typeface="MS Mincho" pitchFamily="49" charset="-128"/>
              </a:rPr>
              <a:t>2,5%). Fonte delle anagrafiche delle imprese: Registro delle imprese.</a:t>
            </a:r>
          </a:p>
          <a:p>
            <a:pPr algn="just"/>
            <a:endParaRPr lang="it-IT" b="0" dirty="0">
              <a:solidFill>
                <a:srgbClr val="203864"/>
              </a:solidFill>
              <a:highlight>
                <a:srgbClr val="FFFF00"/>
              </a:highlight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METODO DI CONTATTO</a:t>
            </a:r>
          </a:p>
          <a:p>
            <a:pPr algn="just"/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Interviste telefoniche somministrate con il Sistema Cati/</a:t>
            </a:r>
            <a:r>
              <a:rPr lang="it-IT" sz="1200" b="0" dirty="0" err="1">
                <a:latin typeface="Century Gothic" panose="020B0502020202020204" pitchFamily="34" charset="0"/>
                <a:ea typeface="MS Mincho" pitchFamily="49" charset="-128"/>
              </a:rPr>
              <a:t>Cawi</a:t>
            </a:r>
            <a:endParaRPr lang="it-IT" sz="120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b="0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TECNICA DI RILEVAZIONE </a:t>
            </a:r>
          </a:p>
          <a:p>
            <a:pPr algn="just"/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Questionario strutturato. </a:t>
            </a:r>
          </a:p>
          <a:p>
            <a:pPr algn="just"/>
            <a:endParaRPr lang="it-IT" b="0" dirty="0">
              <a:solidFill>
                <a:srgbClr val="203864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PERIODO DI EFFETTUAZIONE DELLE INTERVISTE </a:t>
            </a:r>
          </a:p>
          <a:p>
            <a:pPr algn="just"/>
            <a:r>
              <a:rPr lang="it-IT" altLang="it-IT" sz="120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Marzo 2023.</a:t>
            </a:r>
            <a:endParaRPr lang="it-IT" sz="120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b="0" dirty="0">
              <a:solidFill>
                <a:srgbClr val="203864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CODICE DEONTOLOGICO  </a:t>
            </a:r>
          </a:p>
          <a:p>
            <a:pPr algn="just"/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La rilevazione è stata realizzata nel rispetto del Codice deontologico dei ricercatori europei </a:t>
            </a:r>
            <a:r>
              <a:rPr lang="it-IT" sz="1200" b="0" dirty="0" err="1">
                <a:latin typeface="Century Gothic" panose="020B0502020202020204" pitchFamily="34" charset="0"/>
                <a:ea typeface="MS Mincho" pitchFamily="49" charset="-128"/>
              </a:rPr>
              <a:t>Esomar</a:t>
            </a:r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, del Codice deontologico </a:t>
            </a:r>
            <a:r>
              <a:rPr lang="it-IT" sz="1200" b="0" dirty="0" err="1">
                <a:latin typeface="Century Gothic" panose="020B0502020202020204" pitchFamily="34" charset="0"/>
                <a:ea typeface="MS Mincho" pitchFamily="49" charset="-128"/>
              </a:rPr>
              <a:t>Assirm</a:t>
            </a:r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 (Associazione istituti di ricerca e sondaggi di opinione Imprese italiani), e della «Legge sulla Privacy» (articolo 13 del d.lgs. 196 del 2003 e Regolamento UE n. 679/2016 art. 13-14).</a:t>
            </a:r>
          </a:p>
          <a:p>
            <a:pPr algn="just"/>
            <a:endParaRPr lang="it-IT" b="0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200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DIRETTORE DELLA RICERCA E STAFF</a:t>
            </a:r>
          </a:p>
          <a:p>
            <a:pPr algn="just"/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Dott. Pierluigi Ascani</a:t>
            </a:r>
          </a:p>
          <a:p>
            <a:pPr algn="just"/>
            <a:r>
              <a:rPr lang="it-IT" sz="1200" b="0" dirty="0">
                <a:latin typeface="Century Gothic" panose="020B0502020202020204" pitchFamily="34" charset="0"/>
                <a:ea typeface="MS Mincho" pitchFamily="49" charset="-128"/>
              </a:rPr>
              <a:t>Dott. Stefano Ascani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DE678F6-E20F-4F0C-9A6E-0A9EA634D82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Scheda tecnica della ricerca</a:t>
            </a:r>
            <a:endParaRPr lang="it-IT" sz="2400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31506128-9B0F-4FA5-A136-2EF13DEE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85" y="6133885"/>
            <a:ext cx="33120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000" i="1">
                <a:latin typeface="Century Gothic" panose="020B0502020202020204" pitchFamily="34" charset="0"/>
              </a:rPr>
              <a:t>Fonte: </a:t>
            </a:r>
            <a:r>
              <a:rPr lang="it-IT" altLang="it-IT" sz="1000" b="0" i="1">
                <a:latin typeface="Century Gothic" panose="020B0502020202020204" pitchFamily="34" charset="0"/>
              </a:rPr>
              <a:t>I.Stat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93B7418-6415-4AE1-953F-1A9647DAA5FE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593288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400" dirty="0">
                <a:latin typeface="Century Gothic" panose="020B0502020202020204" pitchFamily="34" charset="0"/>
                <a:cs typeface="Arial"/>
              </a:rPr>
              <a:t>Universo rappresentato e struttura del campione</a:t>
            </a:r>
            <a:endParaRPr lang="it-IT" sz="2400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24290D1-D970-4218-9286-93A9752F6CE8}"/>
              </a:ext>
            </a:extLst>
          </p:cNvPr>
          <p:cNvSpPr/>
          <p:nvPr/>
        </p:nvSpPr>
        <p:spPr bwMode="auto">
          <a:xfrm>
            <a:off x="747196" y="1218184"/>
            <a:ext cx="5191101" cy="491570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8B21315-616C-475E-9ADB-079799C13008}"/>
              </a:ext>
            </a:extLst>
          </p:cNvPr>
          <p:cNvSpPr/>
          <p:nvPr/>
        </p:nvSpPr>
        <p:spPr bwMode="auto">
          <a:xfrm>
            <a:off x="6449516" y="1218184"/>
            <a:ext cx="5191101" cy="491570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0D5C8DF-A3B3-42C4-BBEA-46351A59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930152"/>
            <a:ext cx="36724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u="sng">
                <a:solidFill>
                  <a:srgbClr val="203864"/>
                </a:solidFill>
                <a:latin typeface="Century Gothic" panose="020B0502020202020204" pitchFamily="34" charset="0"/>
              </a:rPr>
              <a:t>UNIVERSO</a:t>
            </a:r>
            <a:r>
              <a:rPr lang="it-IT" altLang="it-IT" sz="1400" i="1">
                <a:solidFill>
                  <a:srgbClr val="203864"/>
                </a:solidFill>
                <a:latin typeface="Century Gothic" panose="020B0502020202020204" pitchFamily="34" charset="0"/>
              </a:rPr>
              <a:t> DELLE IMPRESE DEL FVG DEL COMMERCIO, TURISMO E SERVIZI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9A7F541-5A5D-4E30-9CA4-37C2C32E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703" y="930152"/>
            <a:ext cx="44436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u="sng">
                <a:solidFill>
                  <a:srgbClr val="203864"/>
                </a:solidFill>
                <a:latin typeface="Century Gothic" panose="020B0502020202020204" pitchFamily="34" charset="0"/>
              </a:rPr>
              <a:t>CAMPIONE REALIZZATO</a:t>
            </a:r>
            <a:r>
              <a:rPr lang="it-IT" altLang="it-IT" sz="1400" i="1">
                <a:solidFill>
                  <a:srgbClr val="203864"/>
                </a:solidFill>
                <a:latin typeface="Century Gothic" panose="020B0502020202020204" pitchFamily="34" charset="0"/>
              </a:rPr>
              <a:t> DELLE IMPRESE DEL FVG DEL COMMERCIO, TURISMO E SERVIZI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376353-CCE1-0F5C-C461-865C94223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46" y="1588714"/>
            <a:ext cx="4165600" cy="42989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753EE05-2D9C-2496-150F-242702F1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4" y="1490924"/>
            <a:ext cx="4107180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3">
            <a:extLst>
              <a:ext uri="{FF2B5EF4-FFF2-40B4-BE49-F238E27FC236}">
                <a16:creationId xmlns:a16="http://schemas.microsoft.com/office/drawing/2014/main" id="{AD816FF8-C554-41F5-84DA-D065A2CB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791" y="4833489"/>
            <a:ext cx="2533194" cy="12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Format </a:t>
            </a:r>
            <a:r>
              <a:rPr lang="it-IT" altLang="it-IT" sz="800" err="1">
                <a:solidFill>
                  <a:srgbClr val="404040"/>
                </a:solidFill>
                <a:latin typeface="Century Gothic" panose="020B0502020202020204" pitchFamily="34" charset="0"/>
              </a:rPr>
              <a:t>Research</a:t>
            </a: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 s.r.l.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tel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 +39.06.86.32.86.81, fax +39.06.86.38.49.96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u="sng">
                <a:solidFill>
                  <a:srgbClr val="404040"/>
                </a:solidFill>
                <a:latin typeface="Century Gothic" panose="020B0502020202020204" pitchFamily="34" charset="0"/>
                <a:hlinkClick r:id="rId2"/>
              </a:rPr>
              <a:t>info@formatresearch.com</a:t>
            </a: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cf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, p. iva e reg.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imp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roma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 04268451004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rea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roma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 747042, cap.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soc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 € 25.850,00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Membro: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Assirm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, Confcommercio,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Esomar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, SIS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4B6288F-7FD3-4DE6-8C58-6E1062A0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52" y="4842367"/>
            <a:ext cx="2841925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it-IT" altLang="it-IT" sz="9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pPr algn="l"/>
            <a:r>
              <a:rPr lang="it-IT" altLang="it-IT" sz="9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pPr algn="l"/>
            <a:r>
              <a:rPr lang="it-IT" altLang="it-IT" sz="900" b="1" dirty="0">
                <a:solidFill>
                  <a:srgbClr val="003A79"/>
                </a:solidFill>
                <a:latin typeface="Century Gothic" panose="020B0502020202020204" pitchFamily="34" charset="0"/>
              </a:rPr>
              <a:t>2024 © Copyright Format Research Srl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BA54C297-A72B-4175-A342-FFC0C7EC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402" y="4833489"/>
            <a:ext cx="2533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Format Business Intelligence s.r.l.</a:t>
            </a: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Via Sebastiano Caboto 22/a</a:t>
            </a:r>
            <a:r>
              <a:rPr lang="it-IT" altLang="it-IT" sz="800">
                <a:solidFill>
                  <a:srgbClr val="404040"/>
                </a:solidFill>
                <a:latin typeface="Century Gothic" panose="020B0502020202020204" pitchFamily="34" charset="0"/>
              </a:rPr>
              <a:t>, 33170 Pordenone, Italia</a:t>
            </a:r>
          </a:p>
          <a:p>
            <a:pPr>
              <a:spcBef>
                <a:spcPct val="0"/>
              </a:spcBef>
              <a:buNone/>
            </a:pPr>
            <a:r>
              <a:rPr lang="it-IT" sz="800" b="0">
                <a:latin typeface="Century Gothic" panose="020B0502020202020204" pitchFamily="34" charset="0"/>
                <a:hlinkClick r:id="rId3"/>
              </a:rPr>
              <a:t>format@pec.formatbusinessintelligence.com</a:t>
            </a:r>
            <a:endParaRPr lang="it-IT" sz="800" b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cf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, p. iva e reg.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imp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  <a:r>
              <a:rPr 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01786200939</a:t>
            </a:r>
            <a:endParaRPr lang="it-IT" altLang="it-IT" sz="800" b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rea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 104460, cap.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soc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 € 10.000,00 </a:t>
            </a:r>
            <a:r>
              <a:rPr lang="it-IT" altLang="it-IT" sz="800" b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A393BC9-CB3F-4A26-8945-F485EE32B3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0682" y="4898101"/>
            <a:ext cx="1981225" cy="833457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A63F38B-A225-47B6-BB30-773F5DB5476F}"/>
              </a:ext>
            </a:extLst>
          </p:cNvPr>
          <p:cNvSpPr/>
          <p:nvPr/>
        </p:nvSpPr>
        <p:spPr>
          <a:xfrm>
            <a:off x="4035517" y="5678290"/>
            <a:ext cx="1609016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x-none" sz="70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59989" algn="ctr"/>
                <a:tab pos="6119978" algn="r"/>
              </a:tabLst>
            </a:pPr>
            <a:r>
              <a:rPr lang="it-IT" sz="70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                                                                                                                                                                   </a:t>
            </a:r>
            <a:endParaRPr lang="en-US" sz="1051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030B780-8B2F-45A8-BB85-F776015A1CC3}"/>
              </a:ext>
            </a:extLst>
          </p:cNvPr>
          <p:cNvCxnSpPr/>
          <p:nvPr/>
        </p:nvCxnSpPr>
        <p:spPr bwMode="auto">
          <a:xfrm>
            <a:off x="8883979" y="4846292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1F3832E-5F57-4457-AD57-1AEBDA5EF5E0}"/>
              </a:ext>
            </a:extLst>
          </p:cNvPr>
          <p:cNvCxnSpPr>
            <a:cxnSpLocks/>
          </p:cNvCxnSpPr>
          <p:nvPr/>
        </p:nvCxnSpPr>
        <p:spPr bwMode="auto">
          <a:xfrm>
            <a:off x="5760519" y="4846292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30251FB-0CA3-4FEC-AA80-FB7D42073A39}"/>
              </a:ext>
            </a:extLst>
          </p:cNvPr>
          <p:cNvCxnSpPr>
            <a:cxnSpLocks/>
          </p:cNvCxnSpPr>
          <p:nvPr/>
        </p:nvCxnSpPr>
        <p:spPr bwMode="auto">
          <a:xfrm>
            <a:off x="3278004" y="4846292"/>
            <a:ext cx="0" cy="1226170"/>
          </a:xfrm>
          <a:prstGeom prst="line">
            <a:avLst/>
          </a:prstGeom>
          <a:noFill/>
          <a:ln w="1270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9">
            <a:extLst>
              <a:ext uri="{FF2B5EF4-FFF2-40B4-BE49-F238E27FC236}">
                <a16:creationId xmlns:a16="http://schemas.microsoft.com/office/drawing/2014/main" id="{534DE86D-A73D-413F-91F7-780C52A1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" y="1031647"/>
            <a:ext cx="1173770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Chiude con il segno "più" l'andamento delle imprese del terziario del Friuli-Venezia Giulia.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 di fine anno per le imprese del terziario del </a:t>
            </a:r>
            <a:r>
              <a:rPr lang="it-IT" sz="32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FriulI</a:t>
            </a:r>
            <a:r>
              <a:rPr lang="it-IT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Venezia Giulia e prima spinta per la crescita nel 2024.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primi tre mesi del 2024 ipotecano e mettono in cascina l'andamento positivo delle imprese. Il turismo vera e propria locomotiva del terziario della regione.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0" u="sng" dirty="0">
                <a:latin typeface="Century Gothic" panose="020B0502020202020204" pitchFamily="34" charset="0"/>
              </a:rPr>
              <a:t>SETTORI DI PUNTA TURISMO E SERVIZI ALLE IMPRESE. IN CONTROTENDENZA ED IN DIFFICOLTA' LE IMPRESE DEL COMMERCIO AL DETTAGLIO NON ALIMENTARE E LE IMPRESE DEI TRASPORTI E DELLA LOGISTICA.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2000" b="0" u="sng" dirty="0">
              <a:latin typeface="Century Gothic" panose="020B0502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0" u="sng" dirty="0">
                <a:latin typeface="Century Gothic" panose="020B0502020202020204" pitchFamily="34" charset="0"/>
              </a:rPr>
              <a:t>PERMANGONO LE TENSIONI SUL CREDITO, EPPURE QUASI IL 35% DELLE IMPRESE CHIEDONO CREDITO PER FARE INVESTIMENTI.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251C34-A6FA-F5CF-4AF2-6FDFB649491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Considerazioni generali di sintesi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0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B12D8B-1E82-473F-9D37-AEACF1A3017E}"/>
              </a:ext>
            </a:extLst>
          </p:cNvPr>
          <p:cNvSpPr txBox="1"/>
          <p:nvPr/>
        </p:nvSpPr>
        <p:spPr>
          <a:xfrm>
            <a:off x="334963" y="1285115"/>
            <a:ext cx="11623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FIDUCIA GENERALE.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Anche nel quarto trimestre del 2023 il sentiment delle imprese verso l’andamento dell’economia italiana si conferma stabile. Il dato FVG è migliore rispetto a quello registrato a livello nazionale.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ja-JP" sz="16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FIDUCIA DELLE IMPRESE NELL’ANDAMENTO DELLA PROPRIA ATTIVITA’ ECONOMICA.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Ancora in crescita la fiducia del terziario FVG nell’andamento della propria attività. Il dato anche prospetticamente è ampiamente ancorato oltre la linea del «50» (separa convenzionalmente un mercato in crescita da uno in contrazione) ed è superiore al dato nazionale.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RICAVI.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Nel quarto trimestre 2023 si è registrato un miglioramento dei ricavi presso le imprese del terziario FVG. La previsione rimane stabile a tre mesi.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OCCUPAZIONE.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Stabile il quadro occupazionale delle imprese del terziario FVG: il dato in prospettiva per l’inizio dell’anno rientrerà nell’area di espansione.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PREZZI DEI FORNITORI.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Resta preoccupante la situazione dei prezzi praticati dai fornitori alle imprese del terziario del FVG. Questa situazione non cambierà con l’inizio del 2024.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LIQUIDITA’. </a:t>
            </a:r>
            <a:r>
              <a:rPr kumimoji="0" lang="it-IT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Stabile la capacità delle imprese del terziario FVG nel fare fronte al proprio fabbisogno finanziario: le aspettative a tre mesi fanno registrare un miglioramento dell’indicatore che supererà il dato nazionale.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6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251C34-A6FA-F5CF-4AF2-6FDFB649491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Considerazioni generali di sintesi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2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B12D8B-1E82-473F-9D37-AEACF1A3017E}"/>
              </a:ext>
            </a:extLst>
          </p:cNvPr>
          <p:cNvSpPr txBox="1"/>
          <p:nvPr/>
        </p:nvSpPr>
        <p:spPr>
          <a:xfrm>
            <a:off x="334963" y="884065"/>
            <a:ext cx="116232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DOMANDA E OFFERTA DI CREDITO. </a:t>
            </a:r>
            <a:r>
              <a:rPr kumimoji="0" lang="it-IT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Aumenta leggermente la quota di imprese del terziario FVG che hanno chiesto credito nel quarto trimestre 2023. Ma in aumento anche le risposte negative da parte delle banche. Il 60,5% delle imprese ha fatto richiesta di credito per esigenze di liquidità e cassa, il 4,7% per la ristrutturazione del debito. </a:t>
            </a:r>
            <a:r>
              <a:rPr lang="it-IT" sz="1400" b="1" dirty="0">
                <a:latin typeface="Century Gothic" panose="020B0502020202020204" pitchFamily="34" charset="0"/>
                <a:cs typeface="Arial"/>
              </a:rPr>
              <a:t>Il 34,8% del terziario FVG ha chiesto credito per effettuare investimenti, si tratta di una ottima notizia, per altro il trimestre precedente la percentuale era pari al 24,2%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Continua ad essere critica la situazione relativa al costo del credito. Migliorano i costi delle altre condizioni accessorie del credito. Si consolida la situazione relativa alla durata del credito, che resta tuttavia insoddisfacente (l’indicatore è al di sotto della soglia di espansione). Migliora leggermente l’indicatore relativo alle garanzie richieste alle imprese a copertura dei finanziamenti concessi. Nel complesso migliora il giudizio degli imprenditori del terziario FVG circa il costo complessivo dei servizi bancari al termine dell’anno 2023.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4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TURISMO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Negli ultimi due anni, secondo il 71% delle imprese di ricezione turistica del Friuli-Venezia Giulia sono aumentati i turisti stranieri e secondo il 30% sono aumentati i turisti italiani. La percentuale di imprese secondo cui sarebbe diminuito il numero di turisti in entrambi i casi è del tutto residuale.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4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 aumento la VOCAZIONE DEL FRIULI VENEZIA GIULIA NELL’OSPITALITA’ DEL TURISMO D’OLTRALPE: gli operatori si attendono un significativo aumento nei prossimi anni dei turisti stranieri in Regione, nelle proprie strutture. </a:t>
            </a:r>
            <a:r>
              <a:rPr lang="it-IT" sz="1400" dirty="0">
                <a:latin typeface="Century Gothic" panose="020B0502020202020204" pitchFamily="34" charset="0"/>
                <a:ea typeface="+mj-ea"/>
                <a:cs typeface="Arial"/>
              </a:rPr>
              <a:t>(+23,9%).</a:t>
            </a:r>
            <a:endParaRPr kumimoji="0" lang="it-IT" altLang="ja-JP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4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Il FRIULI VENEZIA GIULIA: META TURISTICA PER TUTTI I MESI DELL’ANNO. Nel corso degli ultimi dieci anni si spostano i ricavi delle imprese di ricezione turistica dalla stagione estiva a favore di inverno e primavera. E’ cambiato in modo rilevante il comportamento verso gli agriturismo, i quali negli ultimi dieci anni registrano un +11% di ricavi in primavera</a:t>
            </a:r>
            <a:r>
              <a:rPr lang="it-IT" altLang="ja-JP" sz="1400" b="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it-IT" altLang="ja-JP" sz="1400" b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e estate.</a:t>
            </a:r>
            <a:endParaRPr kumimoji="0" lang="it-IT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ja-JP" sz="1400" b="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7251C34-A6FA-F5CF-4AF2-6FDFB6494914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Considerazioni generali di sintesi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1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">
            <a:extLst>
              <a:ext uri="{FF2B5EF4-FFF2-40B4-BE49-F238E27FC236}">
                <a16:creationId xmlns:a16="http://schemas.microsoft.com/office/drawing/2014/main" id="{FA63614C-B865-4288-94F7-C3DCA2B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19" y="897882"/>
            <a:ext cx="24160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>
                <a:solidFill>
                  <a:srgbClr val="203864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05AB88-5C0C-22F7-1E15-8AD1415FBFF8}"/>
              </a:ext>
            </a:extLst>
          </p:cNvPr>
          <p:cNvSpPr txBox="1"/>
          <p:nvPr/>
        </p:nvSpPr>
        <p:spPr>
          <a:xfrm>
            <a:off x="4381850" y="1651972"/>
            <a:ext cx="6448152" cy="441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Premessa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Considerazioni generali di sintesi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Clima di fiducia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Congiuntura economica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Domanda e offerta di credito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Focus «Turismo»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it-IT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Metodo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C2056AB-6825-2D53-6BE5-FAB58FB8E391}"/>
              </a:ext>
            </a:extLst>
          </p:cNvPr>
          <p:cNvCxnSpPr>
            <a:cxnSpLocks/>
          </p:cNvCxnSpPr>
          <p:nvPr/>
        </p:nvCxnSpPr>
        <p:spPr bwMode="auto">
          <a:xfrm>
            <a:off x="4206240" y="1854642"/>
            <a:ext cx="0" cy="4212000"/>
          </a:xfrm>
          <a:prstGeom prst="line">
            <a:avLst/>
          </a:prstGeom>
          <a:noFill/>
          <a:ln w="57150" cap="flat" cmpd="sng" algn="ctr">
            <a:solidFill>
              <a:srgbClr val="2038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695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D48F914-76D9-83CE-E391-D457755B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0" y="2128032"/>
            <a:ext cx="6064516" cy="3114000"/>
          </a:xfrm>
          <a:prstGeom prst="rect">
            <a:avLst/>
          </a:prstGeom>
        </p:spPr>
      </p:pic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335360" y="6190766"/>
            <a:ext cx="1166529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1.536 casi. </a:t>
            </a:r>
            <a:r>
              <a:rPr lang="it-IT" altLang="ja-JP" sz="900" b="0" dirty="0">
                <a:latin typeface="Century Gothic" panose="020B0502020202020204" pitchFamily="34" charset="0"/>
              </a:rPr>
              <a:t>I valori sono costituiti da percentuali di imprese rispondenti. Saldo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latin typeface="Century Gothic" panose="020B0502020202020204" pitchFamily="34" charset="0"/>
              </a:rPr>
              <a:t>I dati sono riportati all’universo.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36" name="CasellaDiTesto 9">
            <a:extLst>
              <a:ext uri="{FF2B5EF4-FFF2-40B4-BE49-F238E27FC236}">
                <a16:creationId xmlns:a16="http://schemas.microsoft.com/office/drawing/2014/main" id="{785050CA-F58A-43FB-916D-E533A192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88" y="3550532"/>
            <a:ext cx="19197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>
                <a:solidFill>
                  <a:srgbClr val="203864"/>
                </a:solidFill>
                <a:latin typeface="Century Gothic" panose="020B0502020202020204" pitchFamily="34" charset="0"/>
              </a:rPr>
              <a:t>Terziario FVG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9D8B0951-19B2-4D3E-9AB5-C8802DC5EB0D}"/>
              </a:ext>
            </a:extLst>
          </p:cNvPr>
          <p:cNvCxnSpPr/>
          <p:nvPr/>
        </p:nvCxnSpPr>
        <p:spPr bwMode="auto">
          <a:xfrm>
            <a:off x="4389888" y="2508881"/>
            <a:ext cx="0" cy="234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CasellaDiTesto 9">
            <a:extLst>
              <a:ext uri="{FF2B5EF4-FFF2-40B4-BE49-F238E27FC236}">
                <a16:creationId xmlns:a16="http://schemas.microsoft.com/office/drawing/2014/main" id="{F97D2262-E073-4DCA-BD11-09A2959F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178" y="4041708"/>
            <a:ext cx="17281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ja-JP" sz="1700" dirty="0">
                <a:solidFill>
                  <a:srgbClr val="ED7D31"/>
                </a:solidFill>
                <a:latin typeface="Century Gothic" panose="020B0502020202020204" pitchFamily="34" charset="0"/>
              </a:rPr>
              <a:t>Terziario ITALIA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1C48693C-F6DC-4AC6-BF86-AA3D9DDA7D42}"/>
              </a:ext>
            </a:extLst>
          </p:cNvPr>
          <p:cNvSpPr/>
          <p:nvPr/>
        </p:nvSpPr>
        <p:spPr>
          <a:xfrm>
            <a:off x="3348927" y="2478476"/>
            <a:ext cx="10446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 err="1">
                <a:latin typeface="Century Gothic" panose="020B0502020202020204" pitchFamily="34" charset="0"/>
              </a:rPr>
              <a:t>Pre</a:t>
            </a:r>
            <a:r>
              <a:rPr lang="it-IT" sz="1000" i="1" dirty="0">
                <a:latin typeface="Century Gothic" panose="020B0502020202020204" pitchFamily="34" charset="0"/>
              </a:rPr>
              <a:t> lockdown</a:t>
            </a:r>
            <a:endParaRPr lang="it-IT" sz="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60A26EB6-54AC-47C2-A574-1495F45C1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11880"/>
              </p:ext>
            </p:extLst>
          </p:nvPr>
        </p:nvGraphicFramePr>
        <p:xfrm>
          <a:off x="7526635" y="3147844"/>
          <a:ext cx="3321605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05">
                  <a:extLst>
                    <a:ext uri="{9D8B030D-6E8A-4147-A177-3AD203B41FA5}">
                      <a16:colId xmlns:a16="http://schemas.microsoft.com/office/drawing/2014/main" val="42572922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335902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0956617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599314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18926699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endParaRPr lang="it-IT" sz="12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MIGLIORE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UGUALE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7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PEGGIORE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34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97379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2022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2504863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3762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385142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0754751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2023 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8639138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2024 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0" i="0" u="none" strike="noStrike">
                        <a:solidFill>
                          <a:srgbClr val="33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451205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11678538-CB9F-4939-88E1-2F794AC3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36441"/>
              </p:ext>
            </p:extLst>
          </p:nvPr>
        </p:nvGraphicFramePr>
        <p:xfrm>
          <a:off x="11147607" y="3147844"/>
          <a:ext cx="648000" cy="28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02806717"/>
                    </a:ext>
                  </a:extLst>
                </a:gridCol>
              </a:tblGrid>
              <a:tr h="35723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INDICE</a:t>
                      </a:r>
                      <a:endParaRPr lang="it-IT" sz="1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493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798999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308385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703543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419322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3891687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8386160"/>
                  </a:ext>
                </a:extLst>
              </a:tr>
              <a:tr h="3572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7876222"/>
                  </a:ext>
                </a:extLst>
              </a:tr>
            </a:tbl>
          </a:graphicData>
        </a:graphic>
      </p:graphicFrame>
      <p:sp>
        <p:nvSpPr>
          <p:cNvPr id="25" name="Ovale 24">
            <a:extLst>
              <a:ext uri="{FF2B5EF4-FFF2-40B4-BE49-F238E27FC236}">
                <a16:creationId xmlns:a16="http://schemas.microsoft.com/office/drawing/2014/main" id="{CA7BD584-A7A8-4F7C-9448-F736A746582C}"/>
              </a:ext>
            </a:extLst>
          </p:cNvPr>
          <p:cNvSpPr/>
          <p:nvPr/>
        </p:nvSpPr>
        <p:spPr bwMode="auto">
          <a:xfrm>
            <a:off x="10219506" y="4932024"/>
            <a:ext cx="647998" cy="1111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67C7F260-E179-44CF-8C8E-E340E311263D}"/>
              </a:ext>
            </a:extLst>
          </p:cNvPr>
          <p:cNvSpPr txBox="1">
            <a:spLocks/>
          </p:cNvSpPr>
          <p:nvPr/>
        </p:nvSpPr>
        <p:spPr>
          <a:xfrm>
            <a:off x="423287" y="1815998"/>
            <a:ext cx="5962833" cy="5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CLIMA DI FIDUCIA ECONOMIA ITALIANA (</a:t>
            </a:r>
            <a:r>
              <a:rPr lang="it-IT" sz="1600" u="sng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FVG vs ITALIA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)</a:t>
            </a:r>
            <a:endParaRPr lang="it-IT" sz="1600" i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>
              <a:defRPr/>
            </a:pPr>
            <a:r>
              <a:rPr lang="it-IT" sz="1400" b="0" i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/>
              </a:rPr>
              <a:t>Indicatori congiunturali: % MIGLIORAMENTO + ½ INVARIANZA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73B7860-5634-45AD-9FF8-5498E01F2EB3}"/>
              </a:ext>
            </a:extLst>
          </p:cNvPr>
          <p:cNvCxnSpPr>
            <a:cxnSpLocks/>
          </p:cNvCxnSpPr>
          <p:nvPr/>
        </p:nvCxnSpPr>
        <p:spPr bwMode="auto">
          <a:xfrm>
            <a:off x="7248128" y="1835048"/>
            <a:ext cx="0" cy="4208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Elemento grafico 33" descr="Freccia linea: curva antioraria">
            <a:extLst>
              <a:ext uri="{FF2B5EF4-FFF2-40B4-BE49-F238E27FC236}">
                <a16:creationId xmlns:a16="http://schemas.microsoft.com/office/drawing/2014/main" id="{122A77F7-5119-499D-9461-FCD2B5DC1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64157" flipH="1">
            <a:off x="6227313" y="3078248"/>
            <a:ext cx="899478" cy="914400"/>
          </a:xfrm>
          <a:prstGeom prst="rect">
            <a:avLst/>
          </a:prstGeom>
        </p:spPr>
      </p:pic>
      <p:sp>
        <p:nvSpPr>
          <p:cNvPr id="37" name="CasellaDiTesto 9">
            <a:extLst>
              <a:ext uri="{FF2B5EF4-FFF2-40B4-BE49-F238E27FC236}">
                <a16:creationId xmlns:a16="http://schemas.microsoft.com/office/drawing/2014/main" id="{BBB77827-1E44-4D35-923C-370939F5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34" y="1797318"/>
            <a:ext cx="458697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altLang="ja-JP" sz="1300" i="1" dirty="0">
                <a:latin typeface="Century Gothic" panose="020B0502020202020204" pitchFamily="34" charset="0"/>
              </a:rPr>
              <a:t>A Suo giudizio la situazione economica complessiva dell’Italia, a prescindere dalla situazione della Sua impresa e del Suo settore, negli ultimi tre mesi, rispetto ai tre mesi precedenti, è migliorata, invariata, peggiorata? </a:t>
            </a:r>
            <a:endParaRPr lang="it-IT" altLang="it-IT" sz="13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8A9A3B43-0489-45DD-8115-2C1C894CABC6}"/>
              </a:ext>
            </a:extLst>
          </p:cNvPr>
          <p:cNvCxnSpPr>
            <a:cxnSpLocks/>
          </p:cNvCxnSpPr>
          <p:nvPr/>
        </p:nvCxnSpPr>
        <p:spPr>
          <a:xfrm flipH="1">
            <a:off x="8479845" y="3031858"/>
            <a:ext cx="21621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8F388B5-E9A1-411D-9D18-27844816A273}"/>
              </a:ext>
            </a:extLst>
          </p:cNvPr>
          <p:cNvSpPr txBox="1"/>
          <p:nvPr/>
        </p:nvSpPr>
        <p:spPr>
          <a:xfrm>
            <a:off x="9313114" y="2754859"/>
            <a:ext cx="49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FVG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134F6686-05E8-4F2C-B079-8A5FA37F081C}"/>
              </a:ext>
            </a:extLst>
          </p:cNvPr>
          <p:cNvCxnSpPr>
            <a:cxnSpLocks/>
          </p:cNvCxnSpPr>
          <p:nvPr/>
        </p:nvCxnSpPr>
        <p:spPr>
          <a:xfrm flipH="1">
            <a:off x="11009528" y="3031858"/>
            <a:ext cx="91697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03537F0-5259-454A-AAAB-9F05B4298B5A}"/>
              </a:ext>
            </a:extLst>
          </p:cNvPr>
          <p:cNvSpPr txBox="1"/>
          <p:nvPr/>
        </p:nvSpPr>
        <p:spPr>
          <a:xfrm>
            <a:off x="11152866" y="275485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FB4FFB0-CE6C-B82A-3FF7-0E4EE014EC86}"/>
              </a:ext>
            </a:extLst>
          </p:cNvPr>
          <p:cNvSpPr txBox="1">
            <a:spLocks/>
          </p:cNvSpPr>
          <p:nvPr/>
        </p:nvSpPr>
        <p:spPr>
          <a:xfrm>
            <a:off x="335360" y="248643"/>
            <a:ext cx="11737304" cy="1178881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economia italiana | 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Anche nel quarto trimestre del 2023 il </a:t>
            </a:r>
            <a:r>
              <a:rPr lang="it-IT" sz="2400" i="1" dirty="0">
                <a:latin typeface="Century Gothic" panose="020B0502020202020204" pitchFamily="34" charset="0"/>
                <a:ea typeface="+mj-ea"/>
                <a:cs typeface="Arial"/>
              </a:rPr>
              <a:t>sentiment</a:t>
            </a:r>
            <a:r>
              <a:rPr lang="it-IT" sz="2400" dirty="0">
                <a:latin typeface="Century Gothic" panose="020B0502020202020204" pitchFamily="34" charset="0"/>
                <a:ea typeface="+mj-ea"/>
                <a:cs typeface="Arial"/>
              </a:rPr>
              <a:t> delle imprese del terziario verso l’andamento dell’economia italiana si conferma stabile. Il dato FVG è migliore rispetto al dato nazionale.</a:t>
            </a:r>
            <a:endParaRPr lang="it-IT" sz="24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182704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81FEC0AA09374C93465257D006CDB3" ma:contentTypeVersion="" ma:contentTypeDescription="Creare un nuovo documento." ma:contentTypeScope="" ma:versionID="48c63ff08bc90048f09d3190be6235e5">
  <xsd:schema xmlns:xsd="http://www.w3.org/2001/XMLSchema" xmlns:xs="http://www.w3.org/2001/XMLSchema" xmlns:p="http://schemas.microsoft.com/office/2006/metadata/properties" xmlns:ns2="beac6b05-990c-4957-b4c2-9649133f3969" targetNamespace="http://schemas.microsoft.com/office/2006/metadata/properties" ma:root="true" ma:fieldsID="0eb124dfbeff5cde2896ff14499f233a" ns2:_="">
    <xsd:import namespace="beac6b05-990c-4957-b4c2-9649133f3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c6b05-990c-4957-b4c2-9649133f3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25652-D4C0-4611-9392-E86A97C115D0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eac6b05-990c-4957-b4c2-9649133f39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093503-6B2F-4545-8CCF-A3CFA3DFE1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CC038-37CA-4420-9F2B-15B1BA88E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c6b05-990c-4957-b4c2-9649133f3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R01</Template>
  <TotalTime>1685</TotalTime>
  <Words>6933</Words>
  <Application>Microsoft Office PowerPoint</Application>
  <PresentationFormat>Widescreen</PresentationFormat>
  <Paragraphs>1248</Paragraphs>
  <Slides>49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Verdana</vt:lpstr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cp:lastModifiedBy>Stefano Ascani</cp:lastModifiedBy>
  <cp:revision>40</cp:revision>
  <cp:lastPrinted>2022-10-14T12:53:18Z</cp:lastPrinted>
  <dcterms:created xsi:type="dcterms:W3CDTF">2009-02-16T05:35:06Z</dcterms:created>
  <dcterms:modified xsi:type="dcterms:W3CDTF">2024-03-14T14:39:25Z</dcterms:modified>
  <cp:category>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0x0101007381FEC0AA09374C93465257D006CDB3</vt:lpwstr>
  </property>
</Properties>
</file>