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6">
  <p:sldMasterIdLst>
    <p:sldMasterId id="2147483648" r:id="rId4"/>
  </p:sldMasterIdLst>
  <p:notesMasterIdLst>
    <p:notesMasterId r:id="rId54"/>
  </p:notesMasterIdLst>
  <p:handoutMasterIdLst>
    <p:handoutMasterId r:id="rId55"/>
  </p:handoutMasterIdLst>
  <p:sldIdLst>
    <p:sldId id="463" r:id="rId5"/>
    <p:sldId id="3453" r:id="rId6"/>
    <p:sldId id="3830" r:id="rId7"/>
    <p:sldId id="3843" r:id="rId8"/>
    <p:sldId id="3162" r:id="rId9"/>
    <p:sldId id="3840" r:id="rId10"/>
    <p:sldId id="3841" r:id="rId11"/>
    <p:sldId id="3844" r:id="rId12"/>
    <p:sldId id="2373" r:id="rId13"/>
    <p:sldId id="2820" r:id="rId14"/>
    <p:sldId id="2544" r:id="rId15"/>
    <p:sldId id="2374" r:id="rId16"/>
    <p:sldId id="3017" r:id="rId17"/>
    <p:sldId id="3126" r:id="rId18"/>
    <p:sldId id="3845" r:id="rId19"/>
    <p:sldId id="2376" r:id="rId20"/>
    <p:sldId id="3019" r:id="rId21"/>
    <p:sldId id="3814" r:id="rId22"/>
    <p:sldId id="2379" r:id="rId23"/>
    <p:sldId id="3479" r:id="rId24"/>
    <p:sldId id="3480" r:id="rId25"/>
    <p:sldId id="3050" r:id="rId26"/>
    <p:sldId id="2385" r:id="rId27"/>
    <p:sldId id="3023" r:id="rId28"/>
    <p:sldId id="3024" r:id="rId29"/>
    <p:sldId id="3846" r:id="rId30"/>
    <p:sldId id="2387" r:id="rId31"/>
    <p:sldId id="2871" r:id="rId32"/>
    <p:sldId id="2872" r:id="rId33"/>
    <p:sldId id="2873" r:id="rId34"/>
    <p:sldId id="2870" r:id="rId35"/>
    <p:sldId id="3230" r:id="rId36"/>
    <p:sldId id="3815" r:id="rId37"/>
    <p:sldId id="3816" r:id="rId38"/>
    <p:sldId id="3817" r:id="rId39"/>
    <p:sldId id="3818" r:id="rId40"/>
    <p:sldId id="3819" r:id="rId41"/>
    <p:sldId id="3847" r:id="rId42"/>
    <p:sldId id="3852" r:id="rId43"/>
    <p:sldId id="3760" r:id="rId44"/>
    <p:sldId id="3837" r:id="rId45"/>
    <p:sldId id="3838" r:id="rId46"/>
    <p:sldId id="3849" r:id="rId47"/>
    <p:sldId id="3850" r:id="rId48"/>
    <p:sldId id="3851" r:id="rId49"/>
    <p:sldId id="3848" r:id="rId50"/>
    <p:sldId id="545" r:id="rId51"/>
    <p:sldId id="546" r:id="rId52"/>
    <p:sldId id="3395" r:id="rId53"/>
  </p:sldIdLst>
  <p:sldSz cx="12192000" cy="6858000"/>
  <p:notesSz cx="6797675" cy="9926638"/>
  <p:defaultTextStyle>
    <a:defPPr>
      <a:defRPr lang="it-IT"/>
    </a:defPPr>
    <a:lvl1pPr algn="l" rtl="0" eaLnBrk="0" fontAlgn="base" hangingPunct="0">
      <a:spcBef>
        <a:spcPct val="0"/>
      </a:spcBef>
      <a:spcAft>
        <a:spcPct val="0"/>
      </a:spcAft>
      <a:defRPr sz="800" b="1" kern="1200">
        <a:solidFill>
          <a:schemeClr val="tx1"/>
        </a:solidFill>
        <a:latin typeface="Arial" charset="0"/>
        <a:ea typeface="MS PGothic" charset="0"/>
        <a:cs typeface="MS PGothic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800" b="1" kern="1200">
        <a:solidFill>
          <a:schemeClr val="tx1"/>
        </a:solidFill>
        <a:latin typeface="Arial" charset="0"/>
        <a:ea typeface="MS PGothic" charset="0"/>
        <a:cs typeface="MS PGothic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800" b="1" kern="1200">
        <a:solidFill>
          <a:schemeClr val="tx1"/>
        </a:solidFill>
        <a:latin typeface="Arial" charset="0"/>
        <a:ea typeface="MS PGothic" charset="0"/>
        <a:cs typeface="MS PGothic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800" b="1" kern="1200">
        <a:solidFill>
          <a:schemeClr val="tx1"/>
        </a:solidFill>
        <a:latin typeface="Arial" charset="0"/>
        <a:ea typeface="MS PGothic" charset="0"/>
        <a:cs typeface="MS PGothic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800" b="1" kern="1200">
        <a:solidFill>
          <a:schemeClr val="tx1"/>
        </a:solidFill>
        <a:latin typeface="Arial" charset="0"/>
        <a:ea typeface="MS PGothic" charset="0"/>
        <a:cs typeface="MS PGothic" charset="0"/>
      </a:defRPr>
    </a:lvl5pPr>
    <a:lvl6pPr marL="2286000" algn="l" defTabSz="457200" rtl="0" eaLnBrk="1" latinLnBrk="0" hangingPunct="1">
      <a:defRPr sz="800" b="1" kern="1200">
        <a:solidFill>
          <a:schemeClr val="tx1"/>
        </a:solidFill>
        <a:latin typeface="Arial" charset="0"/>
        <a:ea typeface="MS PGothic" charset="0"/>
        <a:cs typeface="MS PGothic" charset="0"/>
      </a:defRPr>
    </a:lvl6pPr>
    <a:lvl7pPr marL="2743200" algn="l" defTabSz="457200" rtl="0" eaLnBrk="1" latinLnBrk="0" hangingPunct="1">
      <a:defRPr sz="800" b="1" kern="1200">
        <a:solidFill>
          <a:schemeClr val="tx1"/>
        </a:solidFill>
        <a:latin typeface="Arial" charset="0"/>
        <a:ea typeface="MS PGothic" charset="0"/>
        <a:cs typeface="MS PGothic" charset="0"/>
      </a:defRPr>
    </a:lvl7pPr>
    <a:lvl8pPr marL="3200400" algn="l" defTabSz="457200" rtl="0" eaLnBrk="1" latinLnBrk="0" hangingPunct="1">
      <a:defRPr sz="800" b="1" kern="1200">
        <a:solidFill>
          <a:schemeClr val="tx1"/>
        </a:solidFill>
        <a:latin typeface="Arial" charset="0"/>
        <a:ea typeface="MS PGothic" charset="0"/>
        <a:cs typeface="MS PGothic" charset="0"/>
      </a:defRPr>
    </a:lvl8pPr>
    <a:lvl9pPr marL="3657600" algn="l" defTabSz="457200" rtl="0" eaLnBrk="1" latinLnBrk="0" hangingPunct="1">
      <a:defRPr sz="800" b="1" kern="1200">
        <a:solidFill>
          <a:schemeClr val="tx1"/>
        </a:solidFill>
        <a:latin typeface="Arial" charset="0"/>
        <a:ea typeface="MS PGothic" charset="0"/>
        <a:cs typeface="MS PGothic" charset="0"/>
      </a:defRPr>
    </a:lvl9pPr>
  </p:defaultTextStyle>
  <p:extLst>
    <p:ext uri="{EFAFB233-063F-42B5-8137-9DF3F51BA10A}">
      <p15:sldGuideLst xmlns:p15="http://schemas.microsoft.com/office/powerpoint/2012/main">
        <p15:guide id="2" pos="3659" userDrawn="1">
          <p15:clr>
            <a:srgbClr val="A4A3A4"/>
          </p15:clr>
        </p15:guide>
        <p15:guide id="3" orient="horz" pos="799" userDrawn="1">
          <p15:clr>
            <a:srgbClr val="A4A3A4"/>
          </p15:clr>
        </p15:guide>
        <p15:guide id="5" pos="21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ervasio" initials="g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84E3A"/>
    <a:srgbClr val="FFFF00"/>
    <a:srgbClr val="00FF00"/>
    <a:srgbClr val="99FF66"/>
    <a:srgbClr val="5B9BD5"/>
    <a:srgbClr val="008000"/>
    <a:srgbClr val="1F4E79"/>
    <a:srgbClr val="ADB9CA"/>
    <a:srgbClr val="FFFFFF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F71491A-81FD-4656-94D6-A1DF2DCFC38E}" v="47" dt="2024-03-14T14:39:23.24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ile medio 2 - Color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Stile medio 2 - Color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Nessuno stile, nessuna grigli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8EC20E35-A176-4012-BC5E-935CFFF8708E}" styleName="Stile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48"/>
      </p:cViewPr>
      <p:guideLst>
        <p:guide pos="3659"/>
        <p:guide orient="horz" pos="799"/>
        <p:guide pos="21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22284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viewProps" Target="viewProps.xml"/><Relationship Id="rId5" Type="http://schemas.openxmlformats.org/officeDocument/2006/relationships/slide" Target="slides/slide1.xml"/><Relationship Id="rId61" Type="http://schemas.microsoft.com/office/2016/11/relationships/changesInfo" Target="changesInfos/changesInfo1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commentAuthors" Target="commentAuthor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notesMaster" Target="notesMasters/notesMaster1.xml"/><Relationship Id="rId62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presProps" Target="presProps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ierluigi Ascani" userId="9f72fe3f-a8b3-416a-ae25-995b8eb05411" providerId="ADAL" clId="{AC2DC940-1DAD-4576-A6C6-3016B2D72C19}"/>
    <pc:docChg chg="modSld">
      <pc:chgData name="Pierluigi Ascani" userId="9f72fe3f-a8b3-416a-ae25-995b8eb05411" providerId="ADAL" clId="{AC2DC940-1DAD-4576-A6C6-3016B2D72C19}" dt="2024-03-14T14:29:35.820" v="23" actId="20577"/>
      <pc:docMkLst>
        <pc:docMk/>
      </pc:docMkLst>
      <pc:sldChg chg="modSp mod">
        <pc:chgData name="Pierluigi Ascani" userId="9f72fe3f-a8b3-416a-ae25-995b8eb05411" providerId="ADAL" clId="{AC2DC940-1DAD-4576-A6C6-3016B2D72C19}" dt="2024-03-14T14:19:34.534" v="9" actId="20577"/>
        <pc:sldMkLst>
          <pc:docMk/>
          <pc:sldMk cId="2311320322" sldId="3838"/>
        </pc:sldMkLst>
        <pc:spChg chg="mod">
          <ac:chgData name="Pierluigi Ascani" userId="9f72fe3f-a8b3-416a-ae25-995b8eb05411" providerId="ADAL" clId="{AC2DC940-1DAD-4576-A6C6-3016B2D72C19}" dt="2024-03-14T14:19:34.534" v="9" actId="20577"/>
          <ac:spMkLst>
            <pc:docMk/>
            <pc:sldMk cId="2311320322" sldId="3838"/>
            <ac:spMk id="75" creationId="{24715B2C-E1C7-4BA4-AA09-1BE79AB50F1D}"/>
          </ac:spMkLst>
        </pc:spChg>
      </pc:sldChg>
      <pc:sldChg chg="modSp mod">
        <pc:chgData name="Pierluigi Ascani" userId="9f72fe3f-a8b3-416a-ae25-995b8eb05411" providerId="ADAL" clId="{AC2DC940-1DAD-4576-A6C6-3016B2D72C19}" dt="2024-03-14T14:29:35.820" v="23" actId="20577"/>
        <pc:sldMkLst>
          <pc:docMk/>
          <pc:sldMk cId="3552154031" sldId="3841"/>
        </pc:sldMkLst>
        <pc:spChg chg="mod">
          <ac:chgData name="Pierluigi Ascani" userId="9f72fe3f-a8b3-416a-ae25-995b8eb05411" providerId="ADAL" clId="{AC2DC940-1DAD-4576-A6C6-3016B2D72C19}" dt="2024-03-14T14:29:35.820" v="23" actId="20577"/>
          <ac:spMkLst>
            <pc:docMk/>
            <pc:sldMk cId="3552154031" sldId="3841"/>
            <ac:spMk id="2" creationId="{02B12D8B-1E82-473F-9D37-AEACF1A3017E}"/>
          </ac:spMkLst>
        </pc:spChg>
      </pc:sldChg>
      <pc:sldChg chg="modSp mod">
        <pc:chgData name="Pierluigi Ascani" userId="9f72fe3f-a8b3-416a-ae25-995b8eb05411" providerId="ADAL" clId="{AC2DC940-1DAD-4576-A6C6-3016B2D72C19}" dt="2024-03-14T14:18:53.262" v="0" actId="113"/>
        <pc:sldMkLst>
          <pc:docMk/>
          <pc:sldMk cId="23333163" sldId="3852"/>
        </pc:sldMkLst>
        <pc:spChg chg="mod">
          <ac:chgData name="Pierluigi Ascani" userId="9f72fe3f-a8b3-416a-ae25-995b8eb05411" providerId="ADAL" clId="{AC2DC940-1DAD-4576-A6C6-3016B2D72C19}" dt="2024-03-14T14:18:53.262" v="0" actId="113"/>
          <ac:spMkLst>
            <pc:docMk/>
            <pc:sldMk cId="23333163" sldId="3852"/>
            <ac:spMk id="18" creationId="{534DE86D-A73D-413F-91F7-780C52A1E643}"/>
          </ac:spMkLst>
        </pc:spChg>
      </pc:sldChg>
    </pc:docChg>
  </pc:docChgLst>
  <pc:docChgLst>
    <pc:chgData name="Stefano Ascani" userId="81b8f94f-1743-44e2-8962-5e4d0999f2d8" providerId="ADAL" clId="{8F71491A-81FD-4656-94D6-A1DF2DCFC38E}"/>
    <pc:docChg chg="undo custSel addSld delSld modSld">
      <pc:chgData name="Stefano Ascani" userId="81b8f94f-1743-44e2-8962-5e4d0999f2d8" providerId="ADAL" clId="{8F71491A-81FD-4656-94D6-A1DF2DCFC38E}" dt="2024-03-14T14:39:23.249" v="742"/>
      <pc:docMkLst>
        <pc:docMk/>
      </pc:docMkLst>
      <pc:sldChg chg="addSp delSp modSp mod">
        <pc:chgData name="Stefano Ascani" userId="81b8f94f-1743-44e2-8962-5e4d0999f2d8" providerId="ADAL" clId="{8F71491A-81FD-4656-94D6-A1DF2DCFC38E}" dt="2024-03-14T14:37:39.794" v="718" actId="1038"/>
        <pc:sldMkLst>
          <pc:docMk/>
          <pc:sldMk cId="2311320322" sldId="3838"/>
        </pc:sldMkLst>
        <pc:spChg chg="add mod">
          <ac:chgData name="Stefano Ascani" userId="81b8f94f-1743-44e2-8962-5e4d0999f2d8" providerId="ADAL" clId="{8F71491A-81FD-4656-94D6-A1DF2DCFC38E}" dt="2024-03-14T14:34:20.822" v="643" actId="115"/>
          <ac:spMkLst>
            <pc:docMk/>
            <pc:sldMk cId="2311320322" sldId="3838"/>
            <ac:spMk id="4" creationId="{3B377831-1ADB-1717-25C0-4C5957D577D8}"/>
          </ac:spMkLst>
        </pc:spChg>
        <pc:spChg chg="add mod">
          <ac:chgData name="Stefano Ascani" userId="81b8f94f-1743-44e2-8962-5e4d0999f2d8" providerId="ADAL" clId="{8F71491A-81FD-4656-94D6-A1DF2DCFC38E}" dt="2024-03-14T13:37:08.337" v="285" actId="1076"/>
          <ac:spMkLst>
            <pc:docMk/>
            <pc:sldMk cId="2311320322" sldId="3838"/>
            <ac:spMk id="14" creationId="{FA5AEE4A-5214-573C-056F-9D843630EC73}"/>
          </ac:spMkLst>
        </pc:spChg>
        <pc:spChg chg="add mod">
          <ac:chgData name="Stefano Ascani" userId="81b8f94f-1743-44e2-8962-5e4d0999f2d8" providerId="ADAL" clId="{8F71491A-81FD-4656-94D6-A1DF2DCFC38E}" dt="2024-03-14T13:37:08.337" v="285" actId="1076"/>
          <ac:spMkLst>
            <pc:docMk/>
            <pc:sldMk cId="2311320322" sldId="3838"/>
            <ac:spMk id="15" creationId="{ED358CED-2A42-07C2-28DA-60DD589225F4}"/>
          </ac:spMkLst>
        </pc:spChg>
        <pc:spChg chg="add mod">
          <ac:chgData name="Stefano Ascani" userId="81b8f94f-1743-44e2-8962-5e4d0999f2d8" providerId="ADAL" clId="{8F71491A-81FD-4656-94D6-A1DF2DCFC38E}" dt="2024-03-14T13:37:08.337" v="285" actId="1076"/>
          <ac:spMkLst>
            <pc:docMk/>
            <pc:sldMk cId="2311320322" sldId="3838"/>
            <ac:spMk id="17" creationId="{BB7CB813-A95D-F54B-2375-A5460DE46808}"/>
          </ac:spMkLst>
        </pc:spChg>
        <pc:spChg chg="del">
          <ac:chgData name="Stefano Ascani" userId="81b8f94f-1743-44e2-8962-5e4d0999f2d8" providerId="ADAL" clId="{8F71491A-81FD-4656-94D6-A1DF2DCFC38E}" dt="2024-03-14T11:36:00.645" v="7" actId="478"/>
          <ac:spMkLst>
            <pc:docMk/>
            <pc:sldMk cId="2311320322" sldId="3838"/>
            <ac:spMk id="19" creationId="{8255621D-B8B5-D2A5-2963-17FB9F301FCA}"/>
          </ac:spMkLst>
        </pc:spChg>
        <pc:spChg chg="add mod">
          <ac:chgData name="Stefano Ascani" userId="81b8f94f-1743-44e2-8962-5e4d0999f2d8" providerId="ADAL" clId="{8F71491A-81FD-4656-94D6-A1DF2DCFC38E}" dt="2024-03-14T13:37:08.337" v="285" actId="1076"/>
          <ac:spMkLst>
            <pc:docMk/>
            <pc:sldMk cId="2311320322" sldId="3838"/>
            <ac:spMk id="20" creationId="{E3254EC9-B970-3ED6-E369-3F23B1F64E97}"/>
          </ac:spMkLst>
        </pc:spChg>
        <pc:spChg chg="del">
          <ac:chgData name="Stefano Ascani" userId="81b8f94f-1743-44e2-8962-5e4d0999f2d8" providerId="ADAL" clId="{8F71491A-81FD-4656-94D6-A1DF2DCFC38E}" dt="2024-03-14T11:36:00.645" v="7" actId="478"/>
          <ac:spMkLst>
            <pc:docMk/>
            <pc:sldMk cId="2311320322" sldId="3838"/>
            <ac:spMk id="22" creationId="{0F3E7CE7-5686-CD1F-085B-61029B76343F}"/>
          </ac:spMkLst>
        </pc:spChg>
        <pc:spChg chg="del">
          <ac:chgData name="Stefano Ascani" userId="81b8f94f-1743-44e2-8962-5e4d0999f2d8" providerId="ADAL" clId="{8F71491A-81FD-4656-94D6-A1DF2DCFC38E}" dt="2024-03-14T11:36:00.645" v="7" actId="478"/>
          <ac:spMkLst>
            <pc:docMk/>
            <pc:sldMk cId="2311320322" sldId="3838"/>
            <ac:spMk id="25" creationId="{C129EE30-13DF-7D1C-2B65-4591612D4225}"/>
          </ac:spMkLst>
        </pc:spChg>
        <pc:spChg chg="add mod">
          <ac:chgData name="Stefano Ascani" userId="81b8f94f-1743-44e2-8962-5e4d0999f2d8" providerId="ADAL" clId="{8F71491A-81FD-4656-94D6-A1DF2DCFC38E}" dt="2024-03-14T14:33:43.026" v="611" actId="20577"/>
          <ac:spMkLst>
            <pc:docMk/>
            <pc:sldMk cId="2311320322" sldId="3838"/>
            <ac:spMk id="28" creationId="{D3F6435B-39A2-ED0B-9163-79E09122B416}"/>
          </ac:spMkLst>
        </pc:spChg>
        <pc:spChg chg="mod">
          <ac:chgData name="Stefano Ascani" userId="81b8f94f-1743-44e2-8962-5e4d0999f2d8" providerId="ADAL" clId="{8F71491A-81FD-4656-94D6-A1DF2DCFC38E}" dt="2024-03-14T13:47:33.884" v="346" actId="20577"/>
          <ac:spMkLst>
            <pc:docMk/>
            <pc:sldMk cId="2311320322" sldId="3838"/>
            <ac:spMk id="37" creationId="{CC7D2B91-8827-F0F5-1148-132CE550E4F1}"/>
          </ac:spMkLst>
        </pc:spChg>
        <pc:spChg chg="del">
          <ac:chgData name="Stefano Ascani" userId="81b8f94f-1743-44e2-8962-5e4d0999f2d8" providerId="ADAL" clId="{8F71491A-81FD-4656-94D6-A1DF2DCFC38E}" dt="2024-03-14T11:36:00.645" v="7" actId="478"/>
          <ac:spMkLst>
            <pc:docMk/>
            <pc:sldMk cId="2311320322" sldId="3838"/>
            <ac:spMk id="39" creationId="{DF1AB2E9-E8AA-6474-94F6-4D593FB5C09B}"/>
          </ac:spMkLst>
        </pc:spChg>
        <pc:spChg chg="mod">
          <ac:chgData name="Stefano Ascani" userId="81b8f94f-1743-44e2-8962-5e4d0999f2d8" providerId="ADAL" clId="{8F71491A-81FD-4656-94D6-A1DF2DCFC38E}" dt="2024-03-14T13:38:17.336" v="323" actId="20577"/>
          <ac:spMkLst>
            <pc:docMk/>
            <pc:sldMk cId="2311320322" sldId="3838"/>
            <ac:spMk id="75" creationId="{24715B2C-E1C7-4BA4-AA09-1BE79AB50F1D}"/>
          </ac:spMkLst>
        </pc:spChg>
        <pc:graphicFrameChg chg="add mod modGraphic">
          <ac:chgData name="Stefano Ascani" userId="81b8f94f-1743-44e2-8962-5e4d0999f2d8" providerId="ADAL" clId="{8F71491A-81FD-4656-94D6-A1DF2DCFC38E}" dt="2024-03-14T14:33:17.168" v="602" actId="2166"/>
          <ac:graphicFrameMkLst>
            <pc:docMk/>
            <pc:sldMk cId="2311320322" sldId="3838"/>
            <ac:graphicFrameMk id="5" creationId="{40633841-ED08-BB07-ECF8-1D830ADE11F6}"/>
          </ac:graphicFrameMkLst>
        </pc:graphicFrameChg>
        <pc:graphicFrameChg chg="add mod modGraphic">
          <ac:chgData name="Stefano Ascani" userId="81b8f94f-1743-44e2-8962-5e4d0999f2d8" providerId="ADAL" clId="{8F71491A-81FD-4656-94D6-A1DF2DCFC38E}" dt="2024-03-14T13:37:08.337" v="285" actId="1076"/>
          <ac:graphicFrameMkLst>
            <pc:docMk/>
            <pc:sldMk cId="2311320322" sldId="3838"/>
            <ac:graphicFrameMk id="11" creationId="{31151BAC-9AD7-8FC5-89AE-0B0F225526C0}"/>
          </ac:graphicFrameMkLst>
        </pc:graphicFrameChg>
        <pc:graphicFrameChg chg="del">
          <ac:chgData name="Stefano Ascani" userId="81b8f94f-1743-44e2-8962-5e4d0999f2d8" providerId="ADAL" clId="{8F71491A-81FD-4656-94D6-A1DF2DCFC38E}" dt="2024-03-14T11:36:00.645" v="7" actId="478"/>
          <ac:graphicFrameMkLst>
            <pc:docMk/>
            <pc:sldMk cId="2311320322" sldId="3838"/>
            <ac:graphicFrameMk id="16" creationId="{9A61C9A1-8CB0-FAAE-26FA-657F2322757D}"/>
          </ac:graphicFrameMkLst>
        </pc:graphicFrameChg>
        <pc:graphicFrameChg chg="del">
          <ac:chgData name="Stefano Ascani" userId="81b8f94f-1743-44e2-8962-5e4d0999f2d8" providerId="ADAL" clId="{8F71491A-81FD-4656-94D6-A1DF2DCFC38E}" dt="2024-03-14T11:36:00.645" v="7" actId="478"/>
          <ac:graphicFrameMkLst>
            <pc:docMk/>
            <pc:sldMk cId="2311320322" sldId="3838"/>
            <ac:graphicFrameMk id="18" creationId="{3E32B00A-3332-F05D-7E8C-9EAD5FF61B6C}"/>
          </ac:graphicFrameMkLst>
        </pc:graphicFrameChg>
        <pc:graphicFrameChg chg="del">
          <ac:chgData name="Stefano Ascani" userId="81b8f94f-1743-44e2-8962-5e4d0999f2d8" providerId="ADAL" clId="{8F71491A-81FD-4656-94D6-A1DF2DCFC38E}" dt="2024-03-14T11:36:00.645" v="7" actId="478"/>
          <ac:graphicFrameMkLst>
            <pc:docMk/>
            <pc:sldMk cId="2311320322" sldId="3838"/>
            <ac:graphicFrameMk id="21" creationId="{7F6AC1BD-2732-1A98-81E9-535B4D254A58}"/>
          </ac:graphicFrameMkLst>
        </pc:graphicFrameChg>
        <pc:graphicFrameChg chg="add mod modGraphic">
          <ac:chgData name="Stefano Ascani" userId="81b8f94f-1743-44e2-8962-5e4d0999f2d8" providerId="ADAL" clId="{8F71491A-81FD-4656-94D6-A1DF2DCFC38E}" dt="2024-03-14T14:35:26.747" v="681" actId="20577"/>
          <ac:graphicFrameMkLst>
            <pc:docMk/>
            <pc:sldMk cId="2311320322" sldId="3838"/>
            <ac:graphicFrameMk id="23" creationId="{4DD1EF31-5CA2-CBE6-FFBC-E48B31B6540C}"/>
          </ac:graphicFrameMkLst>
        </pc:graphicFrameChg>
        <pc:graphicFrameChg chg="del">
          <ac:chgData name="Stefano Ascani" userId="81b8f94f-1743-44e2-8962-5e4d0999f2d8" providerId="ADAL" clId="{8F71491A-81FD-4656-94D6-A1DF2DCFC38E}" dt="2024-03-14T11:36:00.645" v="7" actId="478"/>
          <ac:graphicFrameMkLst>
            <pc:docMk/>
            <pc:sldMk cId="2311320322" sldId="3838"/>
            <ac:graphicFrameMk id="24" creationId="{73274F24-E202-7BF9-E1C5-8C139C3BCCBE}"/>
          </ac:graphicFrameMkLst>
        </pc:graphicFrameChg>
        <pc:graphicFrameChg chg="add mod modGraphic">
          <ac:chgData name="Stefano Ascani" userId="81b8f94f-1743-44e2-8962-5e4d0999f2d8" providerId="ADAL" clId="{8F71491A-81FD-4656-94D6-A1DF2DCFC38E}" dt="2024-03-14T14:35:19.628" v="677" actId="20577"/>
          <ac:graphicFrameMkLst>
            <pc:docMk/>
            <pc:sldMk cId="2311320322" sldId="3838"/>
            <ac:graphicFrameMk id="26" creationId="{4D6FFDAC-D183-A3BD-65B9-9ADF99F11E9F}"/>
          </ac:graphicFrameMkLst>
        </pc:graphicFrameChg>
        <pc:picChg chg="add del mod">
          <ac:chgData name="Stefano Ascani" userId="81b8f94f-1743-44e2-8962-5e4d0999f2d8" providerId="ADAL" clId="{8F71491A-81FD-4656-94D6-A1DF2DCFC38E}" dt="2024-03-14T14:37:37.855" v="716" actId="478"/>
          <ac:picMkLst>
            <pc:docMk/>
            <pc:sldMk cId="2311320322" sldId="3838"/>
            <ac:picMk id="3" creationId="{2B388824-1D6C-4497-8F97-A1EC0E45066B}"/>
          </ac:picMkLst>
        </pc:picChg>
        <pc:picChg chg="add del">
          <ac:chgData name="Stefano Ascani" userId="81b8f94f-1743-44e2-8962-5e4d0999f2d8" providerId="ADAL" clId="{8F71491A-81FD-4656-94D6-A1DF2DCFC38E}" dt="2024-03-14T13:12:53.140" v="9" actId="478"/>
          <ac:picMkLst>
            <pc:docMk/>
            <pc:sldMk cId="2311320322" sldId="3838"/>
            <ac:picMk id="3" creationId="{DAFB1979-B3C4-1251-71C0-370C5A3105C7}"/>
          </ac:picMkLst>
        </pc:picChg>
        <pc:picChg chg="add del mod">
          <ac:chgData name="Stefano Ascani" userId="81b8f94f-1743-44e2-8962-5e4d0999f2d8" providerId="ADAL" clId="{8F71491A-81FD-4656-94D6-A1DF2DCFC38E}" dt="2024-03-14T13:20:08.135" v="148" actId="21"/>
          <ac:picMkLst>
            <pc:docMk/>
            <pc:sldMk cId="2311320322" sldId="3838"/>
            <ac:picMk id="4" creationId="{6BDF41B9-91B5-086A-B73E-4580AE588FA6}"/>
          </ac:picMkLst>
        </pc:picChg>
        <pc:picChg chg="add del mod">
          <ac:chgData name="Stefano Ascani" userId="81b8f94f-1743-44e2-8962-5e4d0999f2d8" providerId="ADAL" clId="{8F71491A-81FD-4656-94D6-A1DF2DCFC38E}" dt="2024-03-14T14:37:36.951" v="715" actId="21"/>
          <ac:picMkLst>
            <pc:docMk/>
            <pc:sldMk cId="2311320322" sldId="3838"/>
            <ac:picMk id="6" creationId="{7FC7A550-72B9-84E1-07AF-53D9BAF42D28}"/>
          </ac:picMkLst>
        </pc:picChg>
        <pc:picChg chg="add mod">
          <ac:chgData name="Stefano Ascani" userId="81b8f94f-1743-44e2-8962-5e4d0999f2d8" providerId="ADAL" clId="{8F71491A-81FD-4656-94D6-A1DF2DCFC38E}" dt="2024-03-14T14:37:39.794" v="718" actId="1038"/>
          <ac:picMkLst>
            <pc:docMk/>
            <pc:sldMk cId="2311320322" sldId="3838"/>
            <ac:picMk id="7" creationId="{7FC7A550-72B9-84E1-07AF-53D9BAF42D28}"/>
          </ac:picMkLst>
        </pc:picChg>
        <pc:picChg chg="add del mod">
          <ac:chgData name="Stefano Ascani" userId="81b8f94f-1743-44e2-8962-5e4d0999f2d8" providerId="ADAL" clId="{8F71491A-81FD-4656-94D6-A1DF2DCFC38E}" dt="2024-03-14T14:33:12.039" v="601" actId="478"/>
          <ac:picMkLst>
            <pc:docMk/>
            <pc:sldMk cId="2311320322" sldId="3838"/>
            <ac:picMk id="9" creationId="{6BDF41B9-91B5-086A-B73E-4580AE588FA6}"/>
          </ac:picMkLst>
        </pc:picChg>
        <pc:picChg chg="del">
          <ac:chgData name="Stefano Ascani" userId="81b8f94f-1743-44e2-8962-5e4d0999f2d8" providerId="ADAL" clId="{8F71491A-81FD-4656-94D6-A1DF2DCFC38E}" dt="2024-03-14T11:36:00.645" v="7" actId="478"/>
          <ac:picMkLst>
            <pc:docMk/>
            <pc:sldMk cId="2311320322" sldId="3838"/>
            <ac:picMk id="10" creationId="{2E88E283-3EE4-0BDB-B485-7858EB3A2469}"/>
          </ac:picMkLst>
        </pc:picChg>
        <pc:picChg chg="add mod">
          <ac:chgData name="Stefano Ascani" userId="81b8f94f-1743-44e2-8962-5e4d0999f2d8" providerId="ADAL" clId="{8F71491A-81FD-4656-94D6-A1DF2DCFC38E}" dt="2024-03-14T13:37:13.143" v="286" actId="1076"/>
          <ac:picMkLst>
            <pc:docMk/>
            <pc:sldMk cId="2311320322" sldId="3838"/>
            <ac:picMk id="12" creationId="{57563501-6395-0B9E-A2CB-1B336B810458}"/>
          </ac:picMkLst>
        </pc:picChg>
        <pc:picChg chg="del">
          <ac:chgData name="Stefano Ascani" userId="81b8f94f-1743-44e2-8962-5e4d0999f2d8" providerId="ADAL" clId="{8F71491A-81FD-4656-94D6-A1DF2DCFC38E}" dt="2024-03-14T11:36:00.645" v="7" actId="478"/>
          <ac:picMkLst>
            <pc:docMk/>
            <pc:sldMk cId="2311320322" sldId="3838"/>
            <ac:picMk id="27" creationId="{BF9A389C-CB16-8FE1-0F61-E070AA11A336}"/>
          </ac:picMkLst>
        </pc:picChg>
        <pc:picChg chg="del">
          <ac:chgData name="Stefano Ascani" userId="81b8f94f-1743-44e2-8962-5e4d0999f2d8" providerId="ADAL" clId="{8F71491A-81FD-4656-94D6-A1DF2DCFC38E}" dt="2024-03-14T11:36:00.645" v="7" actId="478"/>
          <ac:picMkLst>
            <pc:docMk/>
            <pc:sldMk cId="2311320322" sldId="3838"/>
            <ac:picMk id="30" creationId="{ED498070-3810-5197-37C1-CD67C2E6029B}"/>
          </ac:picMkLst>
        </pc:picChg>
        <pc:picChg chg="del">
          <ac:chgData name="Stefano Ascani" userId="81b8f94f-1743-44e2-8962-5e4d0999f2d8" providerId="ADAL" clId="{8F71491A-81FD-4656-94D6-A1DF2DCFC38E}" dt="2024-03-14T11:36:00.645" v="7" actId="478"/>
          <ac:picMkLst>
            <pc:docMk/>
            <pc:sldMk cId="2311320322" sldId="3838"/>
            <ac:picMk id="33" creationId="{72BD0C85-1BCA-CA10-AF29-84F47A7C4205}"/>
          </ac:picMkLst>
        </pc:picChg>
        <pc:cxnChg chg="add del mod ord">
          <ac:chgData name="Stefano Ascani" userId="81b8f94f-1743-44e2-8962-5e4d0999f2d8" providerId="ADAL" clId="{8F71491A-81FD-4656-94D6-A1DF2DCFC38E}" dt="2024-03-14T13:20:09.005" v="149" actId="478"/>
          <ac:cxnSpMkLst>
            <pc:docMk/>
            <pc:sldMk cId="2311320322" sldId="3838"/>
            <ac:cxnSpMk id="7" creationId="{FC9D9D0A-EE08-B971-5A52-BAE01FC31ED4}"/>
          </ac:cxnSpMkLst>
        </pc:cxnChg>
        <pc:cxnChg chg="del">
          <ac:chgData name="Stefano Ascani" userId="81b8f94f-1743-44e2-8962-5e4d0999f2d8" providerId="ADAL" clId="{8F71491A-81FD-4656-94D6-A1DF2DCFC38E}" dt="2024-03-14T11:36:00.645" v="7" actId="478"/>
          <ac:cxnSpMkLst>
            <pc:docMk/>
            <pc:sldMk cId="2311320322" sldId="3838"/>
            <ac:cxnSpMk id="34" creationId="{106AB862-4A0C-B5DD-A535-F749CE2607A9}"/>
          </ac:cxnSpMkLst>
        </pc:cxnChg>
      </pc:sldChg>
      <pc:sldChg chg="del">
        <pc:chgData name="Stefano Ascani" userId="81b8f94f-1743-44e2-8962-5e4d0999f2d8" providerId="ADAL" clId="{8F71491A-81FD-4656-94D6-A1DF2DCFC38E}" dt="2024-03-14T10:58:01.878" v="0" actId="47"/>
        <pc:sldMkLst>
          <pc:docMk/>
          <pc:sldMk cId="2037736032" sldId="3839"/>
        </pc:sldMkLst>
      </pc:sldChg>
      <pc:sldChg chg="modSp mod">
        <pc:chgData name="Stefano Ascani" userId="81b8f94f-1743-44e2-8962-5e4d0999f2d8" providerId="ADAL" clId="{8F71491A-81FD-4656-94D6-A1DF2DCFC38E}" dt="2024-03-14T14:01:27.497" v="599" actId="6549"/>
        <pc:sldMkLst>
          <pc:docMk/>
          <pc:sldMk cId="3552154031" sldId="3841"/>
        </pc:sldMkLst>
        <pc:spChg chg="mod">
          <ac:chgData name="Stefano Ascani" userId="81b8f94f-1743-44e2-8962-5e4d0999f2d8" providerId="ADAL" clId="{8F71491A-81FD-4656-94D6-A1DF2DCFC38E}" dt="2024-03-14T14:01:27.497" v="599" actId="6549"/>
          <ac:spMkLst>
            <pc:docMk/>
            <pc:sldMk cId="3552154031" sldId="3841"/>
            <ac:spMk id="2" creationId="{02B12D8B-1E82-473F-9D37-AEACF1A3017E}"/>
          </ac:spMkLst>
        </pc:spChg>
      </pc:sldChg>
      <pc:sldChg chg="addSp delSp modSp add mod">
        <pc:chgData name="Stefano Ascani" userId="81b8f94f-1743-44e2-8962-5e4d0999f2d8" providerId="ADAL" clId="{8F71491A-81FD-4656-94D6-A1DF2DCFC38E}" dt="2024-03-14T14:39:23.249" v="742"/>
        <pc:sldMkLst>
          <pc:docMk/>
          <pc:sldMk cId="1045972425" sldId="3849"/>
        </pc:sldMkLst>
        <pc:spChg chg="add mod">
          <ac:chgData name="Stefano Ascani" userId="81b8f94f-1743-44e2-8962-5e4d0999f2d8" providerId="ADAL" clId="{8F71491A-81FD-4656-94D6-A1DF2DCFC38E}" dt="2024-03-14T14:35:42.290" v="683"/>
          <ac:spMkLst>
            <pc:docMk/>
            <pc:sldMk cId="1045972425" sldId="3849"/>
            <ac:spMk id="9" creationId="{C9541B74-7411-8ECE-CAA5-FEFCFF87253A}"/>
          </ac:spMkLst>
        </pc:spChg>
        <pc:spChg chg="mod">
          <ac:chgData name="Stefano Ascani" userId="81b8f94f-1743-44e2-8962-5e4d0999f2d8" providerId="ADAL" clId="{8F71491A-81FD-4656-94D6-A1DF2DCFC38E}" dt="2024-03-14T13:47:04.520" v="345" actId="20577"/>
          <ac:spMkLst>
            <pc:docMk/>
            <pc:sldMk cId="1045972425" sldId="3849"/>
            <ac:spMk id="28" creationId="{D3F6435B-39A2-ED0B-9163-79E09122B416}"/>
          </ac:spMkLst>
        </pc:spChg>
        <pc:spChg chg="mod">
          <ac:chgData name="Stefano Ascani" userId="81b8f94f-1743-44e2-8962-5e4d0999f2d8" providerId="ADAL" clId="{8F71491A-81FD-4656-94D6-A1DF2DCFC38E}" dt="2024-03-14T13:47:45.774" v="347" actId="20577"/>
          <ac:spMkLst>
            <pc:docMk/>
            <pc:sldMk cId="1045972425" sldId="3849"/>
            <ac:spMk id="37" creationId="{CC7D2B91-8827-F0F5-1148-132CE550E4F1}"/>
          </ac:spMkLst>
        </pc:spChg>
        <pc:spChg chg="mod">
          <ac:chgData name="Stefano Ascani" userId="81b8f94f-1743-44e2-8962-5e4d0999f2d8" providerId="ADAL" clId="{8F71491A-81FD-4656-94D6-A1DF2DCFC38E}" dt="2024-03-14T13:46:59.305" v="336" actId="20577"/>
          <ac:spMkLst>
            <pc:docMk/>
            <pc:sldMk cId="1045972425" sldId="3849"/>
            <ac:spMk id="75" creationId="{24715B2C-E1C7-4BA4-AA09-1BE79AB50F1D}"/>
          </ac:spMkLst>
        </pc:spChg>
        <pc:graphicFrameChg chg="add mod">
          <ac:chgData name="Stefano Ascani" userId="81b8f94f-1743-44e2-8962-5e4d0999f2d8" providerId="ADAL" clId="{8F71491A-81FD-4656-94D6-A1DF2DCFC38E}" dt="2024-03-14T14:35:42.290" v="683"/>
          <ac:graphicFrameMkLst>
            <pc:docMk/>
            <pc:sldMk cId="1045972425" sldId="3849"/>
            <ac:graphicFrameMk id="3" creationId="{5EBDB59B-B39B-54C6-C42A-2FDD1C13C5CD}"/>
          </ac:graphicFrameMkLst>
        </pc:graphicFrameChg>
        <pc:graphicFrameChg chg="add mod modGraphic">
          <ac:chgData name="Stefano Ascani" userId="81b8f94f-1743-44e2-8962-5e4d0999f2d8" providerId="ADAL" clId="{8F71491A-81FD-4656-94D6-A1DF2DCFC38E}" dt="2024-03-14T14:35:56.079" v="689" actId="20577"/>
          <ac:graphicFrameMkLst>
            <pc:docMk/>
            <pc:sldMk cId="1045972425" sldId="3849"/>
            <ac:graphicFrameMk id="4" creationId="{676F8423-4A44-2DAD-0AD2-6CE0A91BC9C9}"/>
          </ac:graphicFrameMkLst>
        </pc:graphicFrameChg>
        <pc:graphicFrameChg chg="del">
          <ac:chgData name="Stefano Ascani" userId="81b8f94f-1743-44e2-8962-5e4d0999f2d8" providerId="ADAL" clId="{8F71491A-81FD-4656-94D6-A1DF2DCFC38E}" dt="2024-03-14T14:35:41.454" v="682" actId="478"/>
          <ac:graphicFrameMkLst>
            <pc:docMk/>
            <pc:sldMk cId="1045972425" sldId="3849"/>
            <ac:graphicFrameMk id="5" creationId="{40633841-ED08-BB07-ECF8-1D830ADE11F6}"/>
          </ac:graphicFrameMkLst>
        </pc:graphicFrameChg>
        <pc:graphicFrameChg chg="add mod">
          <ac:chgData name="Stefano Ascani" userId="81b8f94f-1743-44e2-8962-5e4d0999f2d8" providerId="ADAL" clId="{8F71491A-81FD-4656-94D6-A1DF2DCFC38E}" dt="2024-03-14T14:35:42.290" v="683"/>
          <ac:graphicFrameMkLst>
            <pc:docMk/>
            <pc:sldMk cId="1045972425" sldId="3849"/>
            <ac:graphicFrameMk id="6" creationId="{6266406F-1083-B6F4-511E-5E65416DC6F3}"/>
          </ac:graphicFrameMkLst>
        </pc:graphicFrameChg>
        <pc:graphicFrameChg chg="del modGraphic">
          <ac:chgData name="Stefano Ascani" userId="81b8f94f-1743-44e2-8962-5e4d0999f2d8" providerId="ADAL" clId="{8F71491A-81FD-4656-94D6-A1DF2DCFC38E}" dt="2024-03-14T14:35:41.454" v="682" actId="478"/>
          <ac:graphicFrameMkLst>
            <pc:docMk/>
            <pc:sldMk cId="1045972425" sldId="3849"/>
            <ac:graphicFrameMk id="23" creationId="{4DD1EF31-5CA2-CBE6-FFBC-E48B31B6540C}"/>
          </ac:graphicFrameMkLst>
        </pc:graphicFrameChg>
        <pc:graphicFrameChg chg="del">
          <ac:chgData name="Stefano Ascani" userId="81b8f94f-1743-44e2-8962-5e4d0999f2d8" providerId="ADAL" clId="{8F71491A-81FD-4656-94D6-A1DF2DCFC38E}" dt="2024-03-14T14:35:41.454" v="682" actId="478"/>
          <ac:graphicFrameMkLst>
            <pc:docMk/>
            <pc:sldMk cId="1045972425" sldId="3849"/>
            <ac:graphicFrameMk id="26" creationId="{4D6FFDAC-D183-A3BD-65B9-9ADF99F11E9F}"/>
          </ac:graphicFrameMkLst>
        </pc:graphicFrameChg>
        <pc:picChg chg="add del mod">
          <ac:chgData name="Stefano Ascani" userId="81b8f94f-1743-44e2-8962-5e4d0999f2d8" providerId="ADAL" clId="{8F71491A-81FD-4656-94D6-A1DF2DCFC38E}" dt="2024-03-14T13:49:32.818" v="353" actId="21"/>
          <ac:picMkLst>
            <pc:docMk/>
            <pc:sldMk cId="1045972425" sldId="3849"/>
            <ac:picMk id="3" creationId="{98848ECE-9B24-CD4D-34E2-CDCB262ECDB3}"/>
          </ac:picMkLst>
        </pc:picChg>
        <pc:picChg chg="add del mod ord">
          <ac:chgData name="Stefano Ascani" userId="81b8f94f-1743-44e2-8962-5e4d0999f2d8" providerId="ADAL" clId="{8F71491A-81FD-4656-94D6-A1DF2DCFC38E}" dt="2024-03-14T13:51:40.080" v="372" actId="478"/>
          <ac:picMkLst>
            <pc:docMk/>
            <pc:sldMk cId="1045972425" sldId="3849"/>
            <ac:picMk id="4" creationId="{98848ECE-9B24-CD4D-34E2-CDCB262ECDB3}"/>
          </ac:picMkLst>
        </pc:picChg>
        <pc:picChg chg="add del mod">
          <ac:chgData name="Stefano Ascani" userId="81b8f94f-1743-44e2-8962-5e4d0999f2d8" providerId="ADAL" clId="{8F71491A-81FD-4656-94D6-A1DF2DCFC38E}" dt="2024-03-14T13:51:39.079" v="371" actId="21"/>
          <ac:picMkLst>
            <pc:docMk/>
            <pc:sldMk cId="1045972425" sldId="3849"/>
            <ac:picMk id="6" creationId="{B04D0F35-4C3D-5DFA-A93D-35DD5420C4D6}"/>
          </ac:picMkLst>
        </pc:picChg>
        <pc:picChg chg="add del mod ord">
          <ac:chgData name="Stefano Ascani" userId="81b8f94f-1743-44e2-8962-5e4d0999f2d8" providerId="ADAL" clId="{8F71491A-81FD-4656-94D6-A1DF2DCFC38E}" dt="2024-03-14T14:35:41.454" v="682" actId="478"/>
          <ac:picMkLst>
            <pc:docMk/>
            <pc:sldMk cId="1045972425" sldId="3849"/>
            <ac:picMk id="7" creationId="{B04D0F35-4C3D-5DFA-A93D-35DD5420C4D6}"/>
          </ac:picMkLst>
        </pc:picChg>
        <pc:picChg chg="add del mod">
          <ac:chgData name="Stefano Ascani" userId="81b8f94f-1743-44e2-8962-5e4d0999f2d8" providerId="ADAL" clId="{8F71491A-81FD-4656-94D6-A1DF2DCFC38E}" dt="2024-03-14T14:38:00.971" v="723" actId="478"/>
          <ac:picMkLst>
            <pc:docMk/>
            <pc:sldMk cId="1045972425" sldId="3849"/>
            <ac:picMk id="8" creationId="{0225C738-43B1-289A-1A4F-EC4867F79BDE}"/>
          </ac:picMkLst>
        </pc:picChg>
        <pc:picChg chg="del mod">
          <ac:chgData name="Stefano Ascani" userId="81b8f94f-1743-44e2-8962-5e4d0999f2d8" providerId="ADAL" clId="{8F71491A-81FD-4656-94D6-A1DF2DCFC38E}" dt="2024-03-14T13:49:33.759" v="354" actId="478"/>
          <ac:picMkLst>
            <pc:docMk/>
            <pc:sldMk cId="1045972425" sldId="3849"/>
            <ac:picMk id="9" creationId="{6BDF41B9-91B5-086A-B73E-4580AE588FA6}"/>
          </ac:picMkLst>
        </pc:picChg>
        <pc:picChg chg="add del mod">
          <ac:chgData name="Stefano Ascani" userId="81b8f94f-1743-44e2-8962-5e4d0999f2d8" providerId="ADAL" clId="{8F71491A-81FD-4656-94D6-A1DF2DCFC38E}" dt="2024-03-14T14:38:00.049" v="722" actId="21"/>
          <ac:picMkLst>
            <pc:docMk/>
            <pc:sldMk cId="1045972425" sldId="3849"/>
            <ac:picMk id="10" creationId="{BEC39582-7332-003B-399F-C3356EFDEF14}"/>
          </ac:picMkLst>
        </pc:picChg>
        <pc:picChg chg="add del mod">
          <ac:chgData name="Stefano Ascani" userId="81b8f94f-1743-44e2-8962-5e4d0999f2d8" providerId="ADAL" clId="{8F71491A-81FD-4656-94D6-A1DF2DCFC38E}" dt="2024-03-14T14:38:21.466" v="729" actId="478"/>
          <ac:picMkLst>
            <pc:docMk/>
            <pc:sldMk cId="1045972425" sldId="3849"/>
            <ac:picMk id="16" creationId="{BEC39582-7332-003B-399F-C3356EFDEF14}"/>
          </ac:picMkLst>
        </pc:picChg>
        <pc:picChg chg="add del mod">
          <ac:chgData name="Stefano Ascani" userId="81b8f94f-1743-44e2-8962-5e4d0999f2d8" providerId="ADAL" clId="{8F71491A-81FD-4656-94D6-A1DF2DCFC38E}" dt="2024-03-14T14:38:20.387" v="728" actId="21"/>
          <ac:picMkLst>
            <pc:docMk/>
            <pc:sldMk cId="1045972425" sldId="3849"/>
            <ac:picMk id="18" creationId="{ABC5396A-A751-136E-C7CB-2F7557BC355A}"/>
          </ac:picMkLst>
        </pc:picChg>
        <pc:picChg chg="add del mod">
          <ac:chgData name="Stefano Ascani" userId="81b8f94f-1743-44e2-8962-5e4d0999f2d8" providerId="ADAL" clId="{8F71491A-81FD-4656-94D6-A1DF2DCFC38E}" dt="2024-03-14T14:39:22.858" v="741" actId="478"/>
          <ac:picMkLst>
            <pc:docMk/>
            <pc:sldMk cId="1045972425" sldId="3849"/>
            <ac:picMk id="19" creationId="{ABC5396A-A751-136E-C7CB-2F7557BC355A}"/>
          </ac:picMkLst>
        </pc:picChg>
        <pc:picChg chg="add del mod">
          <ac:chgData name="Stefano Ascani" userId="81b8f94f-1743-44e2-8962-5e4d0999f2d8" providerId="ADAL" clId="{8F71491A-81FD-4656-94D6-A1DF2DCFC38E}" dt="2024-03-14T14:39:21.909" v="740" actId="21"/>
          <ac:picMkLst>
            <pc:docMk/>
            <pc:sldMk cId="1045972425" sldId="3849"/>
            <ac:picMk id="21" creationId="{7565708B-472F-598D-6551-7E41D1CFF393}"/>
          </ac:picMkLst>
        </pc:picChg>
        <pc:picChg chg="add mod">
          <ac:chgData name="Stefano Ascani" userId="81b8f94f-1743-44e2-8962-5e4d0999f2d8" providerId="ADAL" clId="{8F71491A-81FD-4656-94D6-A1DF2DCFC38E}" dt="2024-03-14T14:39:23.249" v="742"/>
          <ac:picMkLst>
            <pc:docMk/>
            <pc:sldMk cId="1045972425" sldId="3849"/>
            <ac:picMk id="22" creationId="{7565708B-472F-598D-6551-7E41D1CFF393}"/>
          </ac:picMkLst>
        </pc:picChg>
      </pc:sldChg>
      <pc:sldChg chg="delSp add del mod">
        <pc:chgData name="Stefano Ascani" userId="81b8f94f-1743-44e2-8962-5e4d0999f2d8" providerId="ADAL" clId="{8F71491A-81FD-4656-94D6-A1DF2DCFC38E}" dt="2024-03-14T13:46:49.460" v="324" actId="47"/>
        <pc:sldMkLst>
          <pc:docMk/>
          <pc:sldMk cId="2312726111" sldId="3849"/>
        </pc:sldMkLst>
        <pc:spChg chg="del">
          <ac:chgData name="Stefano Ascani" userId="81b8f94f-1743-44e2-8962-5e4d0999f2d8" providerId="ADAL" clId="{8F71491A-81FD-4656-94D6-A1DF2DCFC38E}" dt="2024-03-14T11:35:54.365" v="6" actId="478"/>
          <ac:spMkLst>
            <pc:docMk/>
            <pc:sldMk cId="2312726111" sldId="3849"/>
            <ac:spMk id="19" creationId="{8255621D-B8B5-D2A5-2963-17FB9F301FCA}"/>
          </ac:spMkLst>
        </pc:spChg>
        <pc:spChg chg="del">
          <ac:chgData name="Stefano Ascani" userId="81b8f94f-1743-44e2-8962-5e4d0999f2d8" providerId="ADAL" clId="{8F71491A-81FD-4656-94D6-A1DF2DCFC38E}" dt="2024-03-14T11:35:54.365" v="6" actId="478"/>
          <ac:spMkLst>
            <pc:docMk/>
            <pc:sldMk cId="2312726111" sldId="3849"/>
            <ac:spMk id="22" creationId="{0F3E7CE7-5686-CD1F-085B-61029B76343F}"/>
          </ac:spMkLst>
        </pc:spChg>
        <pc:spChg chg="del">
          <ac:chgData name="Stefano Ascani" userId="81b8f94f-1743-44e2-8962-5e4d0999f2d8" providerId="ADAL" clId="{8F71491A-81FD-4656-94D6-A1DF2DCFC38E}" dt="2024-03-14T11:35:54.365" v="6" actId="478"/>
          <ac:spMkLst>
            <pc:docMk/>
            <pc:sldMk cId="2312726111" sldId="3849"/>
            <ac:spMk id="25" creationId="{C129EE30-13DF-7D1C-2B65-4591612D4225}"/>
          </ac:spMkLst>
        </pc:spChg>
        <pc:spChg chg="del">
          <ac:chgData name="Stefano Ascani" userId="81b8f94f-1743-44e2-8962-5e4d0999f2d8" providerId="ADAL" clId="{8F71491A-81FD-4656-94D6-A1DF2DCFC38E}" dt="2024-03-14T11:35:54.365" v="6" actId="478"/>
          <ac:spMkLst>
            <pc:docMk/>
            <pc:sldMk cId="2312726111" sldId="3849"/>
            <ac:spMk id="39" creationId="{DF1AB2E9-E8AA-6474-94F6-4D593FB5C09B}"/>
          </ac:spMkLst>
        </pc:spChg>
        <pc:graphicFrameChg chg="del">
          <ac:chgData name="Stefano Ascani" userId="81b8f94f-1743-44e2-8962-5e4d0999f2d8" providerId="ADAL" clId="{8F71491A-81FD-4656-94D6-A1DF2DCFC38E}" dt="2024-03-14T11:35:54.365" v="6" actId="478"/>
          <ac:graphicFrameMkLst>
            <pc:docMk/>
            <pc:sldMk cId="2312726111" sldId="3849"/>
            <ac:graphicFrameMk id="16" creationId="{9A61C9A1-8CB0-FAAE-26FA-657F2322757D}"/>
          </ac:graphicFrameMkLst>
        </pc:graphicFrameChg>
        <pc:graphicFrameChg chg="del">
          <ac:chgData name="Stefano Ascani" userId="81b8f94f-1743-44e2-8962-5e4d0999f2d8" providerId="ADAL" clId="{8F71491A-81FD-4656-94D6-A1DF2DCFC38E}" dt="2024-03-14T11:35:54.365" v="6" actId="478"/>
          <ac:graphicFrameMkLst>
            <pc:docMk/>
            <pc:sldMk cId="2312726111" sldId="3849"/>
            <ac:graphicFrameMk id="18" creationId="{3E32B00A-3332-F05D-7E8C-9EAD5FF61B6C}"/>
          </ac:graphicFrameMkLst>
        </pc:graphicFrameChg>
        <pc:graphicFrameChg chg="del">
          <ac:chgData name="Stefano Ascani" userId="81b8f94f-1743-44e2-8962-5e4d0999f2d8" providerId="ADAL" clId="{8F71491A-81FD-4656-94D6-A1DF2DCFC38E}" dt="2024-03-14T11:35:54.365" v="6" actId="478"/>
          <ac:graphicFrameMkLst>
            <pc:docMk/>
            <pc:sldMk cId="2312726111" sldId="3849"/>
            <ac:graphicFrameMk id="21" creationId="{7F6AC1BD-2732-1A98-81E9-535B4D254A58}"/>
          </ac:graphicFrameMkLst>
        </pc:graphicFrameChg>
        <pc:graphicFrameChg chg="del">
          <ac:chgData name="Stefano Ascani" userId="81b8f94f-1743-44e2-8962-5e4d0999f2d8" providerId="ADAL" clId="{8F71491A-81FD-4656-94D6-A1DF2DCFC38E}" dt="2024-03-14T11:35:54.365" v="6" actId="478"/>
          <ac:graphicFrameMkLst>
            <pc:docMk/>
            <pc:sldMk cId="2312726111" sldId="3849"/>
            <ac:graphicFrameMk id="24" creationId="{73274F24-E202-7BF9-E1C5-8C139C3BCCBE}"/>
          </ac:graphicFrameMkLst>
        </pc:graphicFrameChg>
        <pc:picChg chg="del">
          <ac:chgData name="Stefano Ascani" userId="81b8f94f-1743-44e2-8962-5e4d0999f2d8" providerId="ADAL" clId="{8F71491A-81FD-4656-94D6-A1DF2DCFC38E}" dt="2024-03-14T11:35:54.365" v="6" actId="478"/>
          <ac:picMkLst>
            <pc:docMk/>
            <pc:sldMk cId="2312726111" sldId="3849"/>
            <ac:picMk id="10" creationId="{2E88E283-3EE4-0BDB-B485-7858EB3A2469}"/>
          </ac:picMkLst>
        </pc:picChg>
        <pc:picChg chg="del">
          <ac:chgData name="Stefano Ascani" userId="81b8f94f-1743-44e2-8962-5e4d0999f2d8" providerId="ADAL" clId="{8F71491A-81FD-4656-94D6-A1DF2DCFC38E}" dt="2024-03-14T11:35:54.365" v="6" actId="478"/>
          <ac:picMkLst>
            <pc:docMk/>
            <pc:sldMk cId="2312726111" sldId="3849"/>
            <ac:picMk id="27" creationId="{BF9A389C-CB16-8FE1-0F61-E070AA11A336}"/>
          </ac:picMkLst>
        </pc:picChg>
        <pc:picChg chg="del">
          <ac:chgData name="Stefano Ascani" userId="81b8f94f-1743-44e2-8962-5e4d0999f2d8" providerId="ADAL" clId="{8F71491A-81FD-4656-94D6-A1DF2DCFC38E}" dt="2024-03-14T11:35:54.365" v="6" actId="478"/>
          <ac:picMkLst>
            <pc:docMk/>
            <pc:sldMk cId="2312726111" sldId="3849"/>
            <ac:picMk id="30" creationId="{ED498070-3810-5197-37C1-CD67C2E6029B}"/>
          </ac:picMkLst>
        </pc:picChg>
        <pc:picChg chg="del">
          <ac:chgData name="Stefano Ascani" userId="81b8f94f-1743-44e2-8962-5e4d0999f2d8" providerId="ADAL" clId="{8F71491A-81FD-4656-94D6-A1DF2DCFC38E}" dt="2024-03-14T11:35:54.365" v="6" actId="478"/>
          <ac:picMkLst>
            <pc:docMk/>
            <pc:sldMk cId="2312726111" sldId="3849"/>
            <ac:picMk id="33" creationId="{72BD0C85-1BCA-CA10-AF29-84F47A7C4205}"/>
          </ac:picMkLst>
        </pc:picChg>
        <pc:cxnChg chg="del">
          <ac:chgData name="Stefano Ascani" userId="81b8f94f-1743-44e2-8962-5e4d0999f2d8" providerId="ADAL" clId="{8F71491A-81FD-4656-94D6-A1DF2DCFC38E}" dt="2024-03-14T11:35:54.365" v="6" actId="478"/>
          <ac:cxnSpMkLst>
            <pc:docMk/>
            <pc:sldMk cId="2312726111" sldId="3849"/>
            <ac:cxnSpMk id="34" creationId="{106AB862-4A0C-B5DD-A535-F749CE2607A9}"/>
          </ac:cxnSpMkLst>
        </pc:cxnChg>
      </pc:sldChg>
      <pc:sldChg chg="delSp add del mod">
        <pc:chgData name="Stefano Ascani" userId="81b8f94f-1743-44e2-8962-5e4d0999f2d8" providerId="ADAL" clId="{8F71491A-81FD-4656-94D6-A1DF2DCFC38E}" dt="2024-03-14T13:46:49.460" v="324" actId="47"/>
        <pc:sldMkLst>
          <pc:docMk/>
          <pc:sldMk cId="2123447951" sldId="3850"/>
        </pc:sldMkLst>
        <pc:spChg chg="del">
          <ac:chgData name="Stefano Ascani" userId="81b8f94f-1743-44e2-8962-5e4d0999f2d8" providerId="ADAL" clId="{8F71491A-81FD-4656-94D6-A1DF2DCFC38E}" dt="2024-03-14T11:35:47.374" v="5" actId="478"/>
          <ac:spMkLst>
            <pc:docMk/>
            <pc:sldMk cId="2123447951" sldId="3850"/>
            <ac:spMk id="19" creationId="{8255621D-B8B5-D2A5-2963-17FB9F301FCA}"/>
          </ac:spMkLst>
        </pc:spChg>
        <pc:spChg chg="del">
          <ac:chgData name="Stefano Ascani" userId="81b8f94f-1743-44e2-8962-5e4d0999f2d8" providerId="ADAL" clId="{8F71491A-81FD-4656-94D6-A1DF2DCFC38E}" dt="2024-03-14T11:35:47.374" v="5" actId="478"/>
          <ac:spMkLst>
            <pc:docMk/>
            <pc:sldMk cId="2123447951" sldId="3850"/>
            <ac:spMk id="22" creationId="{0F3E7CE7-5686-CD1F-085B-61029B76343F}"/>
          </ac:spMkLst>
        </pc:spChg>
        <pc:spChg chg="del">
          <ac:chgData name="Stefano Ascani" userId="81b8f94f-1743-44e2-8962-5e4d0999f2d8" providerId="ADAL" clId="{8F71491A-81FD-4656-94D6-A1DF2DCFC38E}" dt="2024-03-14T11:35:47.374" v="5" actId="478"/>
          <ac:spMkLst>
            <pc:docMk/>
            <pc:sldMk cId="2123447951" sldId="3850"/>
            <ac:spMk id="25" creationId="{C129EE30-13DF-7D1C-2B65-4591612D4225}"/>
          </ac:spMkLst>
        </pc:spChg>
        <pc:spChg chg="del">
          <ac:chgData name="Stefano Ascani" userId="81b8f94f-1743-44e2-8962-5e4d0999f2d8" providerId="ADAL" clId="{8F71491A-81FD-4656-94D6-A1DF2DCFC38E}" dt="2024-03-14T11:35:47.374" v="5" actId="478"/>
          <ac:spMkLst>
            <pc:docMk/>
            <pc:sldMk cId="2123447951" sldId="3850"/>
            <ac:spMk id="39" creationId="{DF1AB2E9-E8AA-6474-94F6-4D593FB5C09B}"/>
          </ac:spMkLst>
        </pc:spChg>
        <pc:graphicFrameChg chg="del">
          <ac:chgData name="Stefano Ascani" userId="81b8f94f-1743-44e2-8962-5e4d0999f2d8" providerId="ADAL" clId="{8F71491A-81FD-4656-94D6-A1DF2DCFC38E}" dt="2024-03-14T11:35:47.374" v="5" actId="478"/>
          <ac:graphicFrameMkLst>
            <pc:docMk/>
            <pc:sldMk cId="2123447951" sldId="3850"/>
            <ac:graphicFrameMk id="16" creationId="{9A61C9A1-8CB0-FAAE-26FA-657F2322757D}"/>
          </ac:graphicFrameMkLst>
        </pc:graphicFrameChg>
        <pc:graphicFrameChg chg="del">
          <ac:chgData name="Stefano Ascani" userId="81b8f94f-1743-44e2-8962-5e4d0999f2d8" providerId="ADAL" clId="{8F71491A-81FD-4656-94D6-A1DF2DCFC38E}" dt="2024-03-14T11:35:47.374" v="5" actId="478"/>
          <ac:graphicFrameMkLst>
            <pc:docMk/>
            <pc:sldMk cId="2123447951" sldId="3850"/>
            <ac:graphicFrameMk id="18" creationId="{3E32B00A-3332-F05D-7E8C-9EAD5FF61B6C}"/>
          </ac:graphicFrameMkLst>
        </pc:graphicFrameChg>
        <pc:graphicFrameChg chg="del">
          <ac:chgData name="Stefano Ascani" userId="81b8f94f-1743-44e2-8962-5e4d0999f2d8" providerId="ADAL" clId="{8F71491A-81FD-4656-94D6-A1DF2DCFC38E}" dt="2024-03-14T11:35:47.374" v="5" actId="478"/>
          <ac:graphicFrameMkLst>
            <pc:docMk/>
            <pc:sldMk cId="2123447951" sldId="3850"/>
            <ac:graphicFrameMk id="21" creationId="{7F6AC1BD-2732-1A98-81E9-535B4D254A58}"/>
          </ac:graphicFrameMkLst>
        </pc:graphicFrameChg>
        <pc:graphicFrameChg chg="del">
          <ac:chgData name="Stefano Ascani" userId="81b8f94f-1743-44e2-8962-5e4d0999f2d8" providerId="ADAL" clId="{8F71491A-81FD-4656-94D6-A1DF2DCFC38E}" dt="2024-03-14T11:35:47.374" v="5" actId="478"/>
          <ac:graphicFrameMkLst>
            <pc:docMk/>
            <pc:sldMk cId="2123447951" sldId="3850"/>
            <ac:graphicFrameMk id="24" creationId="{73274F24-E202-7BF9-E1C5-8C139C3BCCBE}"/>
          </ac:graphicFrameMkLst>
        </pc:graphicFrameChg>
        <pc:picChg chg="del">
          <ac:chgData name="Stefano Ascani" userId="81b8f94f-1743-44e2-8962-5e4d0999f2d8" providerId="ADAL" clId="{8F71491A-81FD-4656-94D6-A1DF2DCFC38E}" dt="2024-03-14T11:35:47.374" v="5" actId="478"/>
          <ac:picMkLst>
            <pc:docMk/>
            <pc:sldMk cId="2123447951" sldId="3850"/>
            <ac:picMk id="10" creationId="{2E88E283-3EE4-0BDB-B485-7858EB3A2469}"/>
          </ac:picMkLst>
        </pc:picChg>
        <pc:picChg chg="del">
          <ac:chgData name="Stefano Ascani" userId="81b8f94f-1743-44e2-8962-5e4d0999f2d8" providerId="ADAL" clId="{8F71491A-81FD-4656-94D6-A1DF2DCFC38E}" dt="2024-03-14T11:35:47.374" v="5" actId="478"/>
          <ac:picMkLst>
            <pc:docMk/>
            <pc:sldMk cId="2123447951" sldId="3850"/>
            <ac:picMk id="27" creationId="{BF9A389C-CB16-8FE1-0F61-E070AA11A336}"/>
          </ac:picMkLst>
        </pc:picChg>
        <pc:picChg chg="del">
          <ac:chgData name="Stefano Ascani" userId="81b8f94f-1743-44e2-8962-5e4d0999f2d8" providerId="ADAL" clId="{8F71491A-81FD-4656-94D6-A1DF2DCFC38E}" dt="2024-03-14T11:35:47.374" v="5" actId="478"/>
          <ac:picMkLst>
            <pc:docMk/>
            <pc:sldMk cId="2123447951" sldId="3850"/>
            <ac:picMk id="30" creationId="{ED498070-3810-5197-37C1-CD67C2E6029B}"/>
          </ac:picMkLst>
        </pc:picChg>
        <pc:picChg chg="del">
          <ac:chgData name="Stefano Ascani" userId="81b8f94f-1743-44e2-8962-5e4d0999f2d8" providerId="ADAL" clId="{8F71491A-81FD-4656-94D6-A1DF2DCFC38E}" dt="2024-03-14T11:35:47.374" v="5" actId="478"/>
          <ac:picMkLst>
            <pc:docMk/>
            <pc:sldMk cId="2123447951" sldId="3850"/>
            <ac:picMk id="33" creationId="{72BD0C85-1BCA-CA10-AF29-84F47A7C4205}"/>
          </ac:picMkLst>
        </pc:picChg>
        <pc:cxnChg chg="del">
          <ac:chgData name="Stefano Ascani" userId="81b8f94f-1743-44e2-8962-5e4d0999f2d8" providerId="ADAL" clId="{8F71491A-81FD-4656-94D6-A1DF2DCFC38E}" dt="2024-03-14T11:35:47.374" v="5" actId="478"/>
          <ac:cxnSpMkLst>
            <pc:docMk/>
            <pc:sldMk cId="2123447951" sldId="3850"/>
            <ac:cxnSpMk id="34" creationId="{106AB862-4A0C-B5DD-A535-F749CE2607A9}"/>
          </ac:cxnSpMkLst>
        </pc:cxnChg>
      </pc:sldChg>
      <pc:sldChg chg="addSp delSp modSp add mod">
        <pc:chgData name="Stefano Ascani" userId="81b8f94f-1743-44e2-8962-5e4d0999f2d8" providerId="ADAL" clId="{8F71491A-81FD-4656-94D6-A1DF2DCFC38E}" dt="2024-03-14T14:38:57.191" v="736"/>
        <pc:sldMkLst>
          <pc:docMk/>
          <pc:sldMk cId="2747872584" sldId="3850"/>
        </pc:sldMkLst>
        <pc:spChg chg="mod">
          <ac:chgData name="Stefano Ascani" userId="81b8f94f-1743-44e2-8962-5e4d0999f2d8" providerId="ADAL" clId="{8F71491A-81FD-4656-94D6-A1DF2DCFC38E}" dt="2024-03-14T14:36:01.513" v="691" actId="1076"/>
          <ac:spMkLst>
            <pc:docMk/>
            <pc:sldMk cId="2747872584" sldId="3850"/>
            <ac:spMk id="2" creationId="{B0F3B9EB-5936-360D-4FC8-CE72FA2A0F3F}"/>
          </ac:spMkLst>
        </pc:spChg>
        <pc:spChg chg="add mod">
          <ac:chgData name="Stefano Ascani" userId="81b8f94f-1743-44e2-8962-5e4d0999f2d8" providerId="ADAL" clId="{8F71491A-81FD-4656-94D6-A1DF2DCFC38E}" dt="2024-03-14T14:36:04.906" v="693"/>
          <ac:spMkLst>
            <pc:docMk/>
            <pc:sldMk cId="2747872584" sldId="3850"/>
            <ac:spMk id="9" creationId="{AE823D1D-B0FE-60F3-805F-71EC418EF11A}"/>
          </ac:spMkLst>
        </pc:spChg>
        <pc:spChg chg="mod">
          <ac:chgData name="Stefano Ascani" userId="81b8f94f-1743-44e2-8962-5e4d0999f2d8" providerId="ADAL" clId="{8F71491A-81FD-4656-94D6-A1DF2DCFC38E}" dt="2024-03-14T13:52:29.190" v="410" actId="20577"/>
          <ac:spMkLst>
            <pc:docMk/>
            <pc:sldMk cId="2747872584" sldId="3850"/>
            <ac:spMk id="28" creationId="{D3F6435B-39A2-ED0B-9163-79E09122B416}"/>
          </ac:spMkLst>
        </pc:spChg>
        <pc:spChg chg="mod">
          <ac:chgData name="Stefano Ascani" userId="81b8f94f-1743-44e2-8962-5e4d0999f2d8" providerId="ADAL" clId="{8F71491A-81FD-4656-94D6-A1DF2DCFC38E}" dt="2024-03-14T13:47:55.133" v="348" actId="20577"/>
          <ac:spMkLst>
            <pc:docMk/>
            <pc:sldMk cId="2747872584" sldId="3850"/>
            <ac:spMk id="37" creationId="{CC7D2B91-8827-F0F5-1148-132CE550E4F1}"/>
          </ac:spMkLst>
        </pc:spChg>
        <pc:spChg chg="mod">
          <ac:chgData name="Stefano Ascani" userId="81b8f94f-1743-44e2-8962-5e4d0999f2d8" providerId="ADAL" clId="{8F71491A-81FD-4656-94D6-A1DF2DCFC38E}" dt="2024-03-14T13:52:21.227" v="395" actId="20577"/>
          <ac:spMkLst>
            <pc:docMk/>
            <pc:sldMk cId="2747872584" sldId="3850"/>
            <ac:spMk id="75" creationId="{24715B2C-E1C7-4BA4-AA09-1BE79AB50F1D}"/>
          </ac:spMkLst>
        </pc:spChg>
        <pc:graphicFrameChg chg="add mod">
          <ac:chgData name="Stefano Ascani" userId="81b8f94f-1743-44e2-8962-5e4d0999f2d8" providerId="ADAL" clId="{8F71491A-81FD-4656-94D6-A1DF2DCFC38E}" dt="2024-03-14T14:36:04.906" v="693"/>
          <ac:graphicFrameMkLst>
            <pc:docMk/>
            <pc:sldMk cId="2747872584" sldId="3850"/>
            <ac:graphicFrameMk id="3" creationId="{51A9A15B-7402-34B1-929D-6A8C1C758F70}"/>
          </ac:graphicFrameMkLst>
        </pc:graphicFrameChg>
        <pc:graphicFrameChg chg="del">
          <ac:chgData name="Stefano Ascani" userId="81b8f94f-1743-44e2-8962-5e4d0999f2d8" providerId="ADAL" clId="{8F71491A-81FD-4656-94D6-A1DF2DCFC38E}" dt="2024-03-14T14:36:04.248" v="692" actId="478"/>
          <ac:graphicFrameMkLst>
            <pc:docMk/>
            <pc:sldMk cId="2747872584" sldId="3850"/>
            <ac:graphicFrameMk id="5" creationId="{40633841-ED08-BB07-ECF8-1D830ADE11F6}"/>
          </ac:graphicFrameMkLst>
        </pc:graphicFrameChg>
        <pc:graphicFrameChg chg="add mod modGraphic">
          <ac:chgData name="Stefano Ascani" userId="81b8f94f-1743-44e2-8962-5e4d0999f2d8" providerId="ADAL" clId="{8F71491A-81FD-4656-94D6-A1DF2DCFC38E}" dt="2024-03-14T14:36:14.823" v="699" actId="20577"/>
          <ac:graphicFrameMkLst>
            <pc:docMk/>
            <pc:sldMk cId="2747872584" sldId="3850"/>
            <ac:graphicFrameMk id="6" creationId="{FFA92256-9E08-C470-203F-D0DFEB694DF7}"/>
          </ac:graphicFrameMkLst>
        </pc:graphicFrameChg>
        <pc:graphicFrameChg chg="add mod">
          <ac:chgData name="Stefano Ascani" userId="81b8f94f-1743-44e2-8962-5e4d0999f2d8" providerId="ADAL" clId="{8F71491A-81FD-4656-94D6-A1DF2DCFC38E}" dt="2024-03-14T14:36:04.906" v="693"/>
          <ac:graphicFrameMkLst>
            <pc:docMk/>
            <pc:sldMk cId="2747872584" sldId="3850"/>
            <ac:graphicFrameMk id="7" creationId="{11E517E2-08B3-0CF7-EA7C-87E7F64C5F51}"/>
          </ac:graphicFrameMkLst>
        </pc:graphicFrameChg>
        <pc:graphicFrameChg chg="del modGraphic">
          <ac:chgData name="Stefano Ascani" userId="81b8f94f-1743-44e2-8962-5e4d0999f2d8" providerId="ADAL" clId="{8F71491A-81FD-4656-94D6-A1DF2DCFC38E}" dt="2024-03-14T14:36:04.248" v="692" actId="478"/>
          <ac:graphicFrameMkLst>
            <pc:docMk/>
            <pc:sldMk cId="2747872584" sldId="3850"/>
            <ac:graphicFrameMk id="23" creationId="{4DD1EF31-5CA2-CBE6-FFBC-E48B31B6540C}"/>
          </ac:graphicFrameMkLst>
        </pc:graphicFrameChg>
        <pc:graphicFrameChg chg="del">
          <ac:chgData name="Stefano Ascani" userId="81b8f94f-1743-44e2-8962-5e4d0999f2d8" providerId="ADAL" clId="{8F71491A-81FD-4656-94D6-A1DF2DCFC38E}" dt="2024-03-14T14:36:04.248" v="692" actId="478"/>
          <ac:graphicFrameMkLst>
            <pc:docMk/>
            <pc:sldMk cId="2747872584" sldId="3850"/>
            <ac:graphicFrameMk id="26" creationId="{4D6FFDAC-D183-A3BD-65B9-9ADF99F11E9F}"/>
          </ac:graphicFrameMkLst>
        </pc:graphicFrameChg>
        <pc:picChg chg="add del mod">
          <ac:chgData name="Stefano Ascani" userId="81b8f94f-1743-44e2-8962-5e4d0999f2d8" providerId="ADAL" clId="{8F71491A-81FD-4656-94D6-A1DF2DCFC38E}" dt="2024-03-14T13:53:10.742" v="414" actId="21"/>
          <ac:picMkLst>
            <pc:docMk/>
            <pc:sldMk cId="2747872584" sldId="3850"/>
            <ac:picMk id="3" creationId="{C65AE6F2-B0C4-6DCD-2737-7BF8514A7AD4}"/>
          </ac:picMkLst>
        </pc:picChg>
        <pc:picChg chg="add del mod ord">
          <ac:chgData name="Stefano Ascani" userId="81b8f94f-1743-44e2-8962-5e4d0999f2d8" providerId="ADAL" clId="{8F71491A-81FD-4656-94D6-A1DF2DCFC38E}" dt="2024-03-14T14:36:04.248" v="692" actId="478"/>
          <ac:picMkLst>
            <pc:docMk/>
            <pc:sldMk cId="2747872584" sldId="3850"/>
            <ac:picMk id="4" creationId="{C65AE6F2-B0C4-6DCD-2737-7BF8514A7AD4}"/>
          </ac:picMkLst>
        </pc:picChg>
        <pc:picChg chg="add del mod">
          <ac:chgData name="Stefano Ascani" userId="81b8f94f-1743-44e2-8962-5e4d0999f2d8" providerId="ADAL" clId="{8F71491A-81FD-4656-94D6-A1DF2DCFC38E}" dt="2024-03-14T14:38:56.871" v="735" actId="478"/>
          <ac:picMkLst>
            <pc:docMk/>
            <pc:sldMk cId="2747872584" sldId="3850"/>
            <ac:picMk id="8" creationId="{5906D471-7CA4-FCC7-25FC-5F6662382D1D}"/>
          </ac:picMkLst>
        </pc:picChg>
        <pc:picChg chg="del mod">
          <ac:chgData name="Stefano Ascani" userId="81b8f94f-1743-44e2-8962-5e4d0999f2d8" providerId="ADAL" clId="{8F71491A-81FD-4656-94D6-A1DF2DCFC38E}" dt="2024-03-14T13:53:11.733" v="415" actId="478"/>
          <ac:picMkLst>
            <pc:docMk/>
            <pc:sldMk cId="2747872584" sldId="3850"/>
            <ac:picMk id="9" creationId="{6BDF41B9-91B5-086A-B73E-4580AE588FA6}"/>
          </ac:picMkLst>
        </pc:picChg>
        <pc:picChg chg="add del mod">
          <ac:chgData name="Stefano Ascani" userId="81b8f94f-1743-44e2-8962-5e4d0999f2d8" providerId="ADAL" clId="{8F71491A-81FD-4656-94D6-A1DF2DCFC38E}" dt="2024-03-14T14:38:55.984" v="734" actId="21"/>
          <ac:picMkLst>
            <pc:docMk/>
            <pc:sldMk cId="2747872584" sldId="3850"/>
            <ac:picMk id="10" creationId="{C7F2C12F-DCDF-E8AD-620F-1D79D461CA06}"/>
          </ac:picMkLst>
        </pc:picChg>
        <pc:picChg chg="add mod">
          <ac:chgData name="Stefano Ascani" userId="81b8f94f-1743-44e2-8962-5e4d0999f2d8" providerId="ADAL" clId="{8F71491A-81FD-4656-94D6-A1DF2DCFC38E}" dt="2024-03-14T14:38:57.191" v="736"/>
          <ac:picMkLst>
            <pc:docMk/>
            <pc:sldMk cId="2747872584" sldId="3850"/>
            <ac:picMk id="16" creationId="{C7F2C12F-DCDF-E8AD-620F-1D79D461CA06}"/>
          </ac:picMkLst>
        </pc:picChg>
      </pc:sldChg>
      <pc:sldChg chg="addSp delSp modSp add mod">
        <pc:chgData name="Stefano Ascani" userId="81b8f94f-1743-44e2-8962-5e4d0999f2d8" providerId="ADAL" clId="{8F71491A-81FD-4656-94D6-A1DF2DCFC38E}" dt="2024-03-14T14:37:09.713" v="710" actId="20577"/>
        <pc:sldMkLst>
          <pc:docMk/>
          <pc:sldMk cId="3375902600" sldId="3851"/>
        </pc:sldMkLst>
        <pc:spChg chg="add mod">
          <ac:chgData name="Stefano Ascani" userId="81b8f94f-1743-44e2-8962-5e4d0999f2d8" providerId="ADAL" clId="{8F71491A-81FD-4656-94D6-A1DF2DCFC38E}" dt="2024-03-14T14:36:56.846" v="703"/>
          <ac:spMkLst>
            <pc:docMk/>
            <pc:sldMk cId="3375902600" sldId="3851"/>
            <ac:spMk id="10" creationId="{27B74271-B85B-846E-A135-13F6F46CA87D}"/>
          </ac:spMkLst>
        </pc:spChg>
        <pc:spChg chg="mod">
          <ac:chgData name="Stefano Ascani" userId="81b8f94f-1743-44e2-8962-5e4d0999f2d8" providerId="ADAL" clId="{8F71491A-81FD-4656-94D6-A1DF2DCFC38E}" dt="2024-03-14T13:56:30.259" v="464" actId="20577"/>
          <ac:spMkLst>
            <pc:docMk/>
            <pc:sldMk cId="3375902600" sldId="3851"/>
            <ac:spMk id="28" creationId="{D3F6435B-39A2-ED0B-9163-79E09122B416}"/>
          </ac:spMkLst>
        </pc:spChg>
        <pc:spChg chg="mod">
          <ac:chgData name="Stefano Ascani" userId="81b8f94f-1743-44e2-8962-5e4d0999f2d8" providerId="ADAL" clId="{8F71491A-81FD-4656-94D6-A1DF2DCFC38E}" dt="2024-03-14T13:48:03.333" v="349" actId="20577"/>
          <ac:spMkLst>
            <pc:docMk/>
            <pc:sldMk cId="3375902600" sldId="3851"/>
            <ac:spMk id="37" creationId="{CC7D2B91-8827-F0F5-1148-132CE550E4F1}"/>
          </ac:spMkLst>
        </pc:spChg>
        <pc:spChg chg="mod">
          <ac:chgData name="Stefano Ascani" userId="81b8f94f-1743-44e2-8962-5e4d0999f2d8" providerId="ADAL" clId="{8F71491A-81FD-4656-94D6-A1DF2DCFC38E}" dt="2024-03-14T13:56:24.015" v="453" actId="20577"/>
          <ac:spMkLst>
            <pc:docMk/>
            <pc:sldMk cId="3375902600" sldId="3851"/>
            <ac:spMk id="75" creationId="{24715B2C-E1C7-4BA4-AA09-1BE79AB50F1D}"/>
          </ac:spMkLst>
        </pc:spChg>
        <pc:graphicFrameChg chg="add del mod">
          <ac:chgData name="Stefano Ascani" userId="81b8f94f-1743-44e2-8962-5e4d0999f2d8" providerId="ADAL" clId="{8F71491A-81FD-4656-94D6-A1DF2DCFC38E}" dt="2024-03-14T14:36:51.950" v="702" actId="478"/>
          <ac:graphicFrameMkLst>
            <pc:docMk/>
            <pc:sldMk cId="3375902600" sldId="3851"/>
            <ac:graphicFrameMk id="3" creationId="{499B2E29-EEC1-3705-EF01-3411E7D656D4}"/>
          </ac:graphicFrameMkLst>
        </pc:graphicFrameChg>
        <pc:graphicFrameChg chg="del">
          <ac:chgData name="Stefano Ascani" userId="81b8f94f-1743-44e2-8962-5e4d0999f2d8" providerId="ADAL" clId="{8F71491A-81FD-4656-94D6-A1DF2DCFC38E}" dt="2024-03-14T14:36:50.305" v="700" actId="478"/>
          <ac:graphicFrameMkLst>
            <pc:docMk/>
            <pc:sldMk cId="3375902600" sldId="3851"/>
            <ac:graphicFrameMk id="5" creationId="{40633841-ED08-BB07-ECF8-1D830ADE11F6}"/>
          </ac:graphicFrameMkLst>
        </pc:graphicFrameChg>
        <pc:graphicFrameChg chg="add mod">
          <ac:chgData name="Stefano Ascani" userId="81b8f94f-1743-44e2-8962-5e4d0999f2d8" providerId="ADAL" clId="{8F71491A-81FD-4656-94D6-A1DF2DCFC38E}" dt="2024-03-14T14:36:56.846" v="703"/>
          <ac:graphicFrameMkLst>
            <pc:docMk/>
            <pc:sldMk cId="3375902600" sldId="3851"/>
            <ac:graphicFrameMk id="6" creationId="{4E7BFBC2-5FF3-2824-189A-0F8993D29A02}"/>
          </ac:graphicFrameMkLst>
        </pc:graphicFrameChg>
        <pc:graphicFrameChg chg="add mod modGraphic">
          <ac:chgData name="Stefano Ascani" userId="81b8f94f-1743-44e2-8962-5e4d0999f2d8" providerId="ADAL" clId="{8F71491A-81FD-4656-94D6-A1DF2DCFC38E}" dt="2024-03-14T14:37:09.713" v="710" actId="20577"/>
          <ac:graphicFrameMkLst>
            <pc:docMk/>
            <pc:sldMk cId="3375902600" sldId="3851"/>
            <ac:graphicFrameMk id="7" creationId="{CF22DDE0-C039-D5A8-F3EF-1B86B31ED74A}"/>
          </ac:graphicFrameMkLst>
        </pc:graphicFrameChg>
        <pc:graphicFrameChg chg="add mod">
          <ac:chgData name="Stefano Ascani" userId="81b8f94f-1743-44e2-8962-5e4d0999f2d8" providerId="ADAL" clId="{8F71491A-81FD-4656-94D6-A1DF2DCFC38E}" dt="2024-03-14T14:36:56.846" v="703"/>
          <ac:graphicFrameMkLst>
            <pc:docMk/>
            <pc:sldMk cId="3375902600" sldId="3851"/>
            <ac:graphicFrameMk id="8" creationId="{A8E04B5F-5F24-0F1D-BAF8-28417E45577A}"/>
          </ac:graphicFrameMkLst>
        </pc:graphicFrameChg>
        <pc:graphicFrameChg chg="del mod modGraphic">
          <ac:chgData name="Stefano Ascani" userId="81b8f94f-1743-44e2-8962-5e4d0999f2d8" providerId="ADAL" clId="{8F71491A-81FD-4656-94D6-A1DF2DCFC38E}" dt="2024-03-14T14:36:50.305" v="700" actId="478"/>
          <ac:graphicFrameMkLst>
            <pc:docMk/>
            <pc:sldMk cId="3375902600" sldId="3851"/>
            <ac:graphicFrameMk id="23" creationId="{4DD1EF31-5CA2-CBE6-FFBC-E48B31B6540C}"/>
          </ac:graphicFrameMkLst>
        </pc:graphicFrameChg>
        <pc:graphicFrameChg chg="del mod ord">
          <ac:chgData name="Stefano Ascani" userId="81b8f94f-1743-44e2-8962-5e4d0999f2d8" providerId="ADAL" clId="{8F71491A-81FD-4656-94D6-A1DF2DCFC38E}" dt="2024-03-14T14:36:50.305" v="700" actId="478"/>
          <ac:graphicFrameMkLst>
            <pc:docMk/>
            <pc:sldMk cId="3375902600" sldId="3851"/>
            <ac:graphicFrameMk id="26" creationId="{4D6FFDAC-D183-A3BD-65B9-9ADF99F11E9F}"/>
          </ac:graphicFrameMkLst>
        </pc:graphicFrameChg>
        <pc:picChg chg="add del mod">
          <ac:chgData name="Stefano Ascani" userId="81b8f94f-1743-44e2-8962-5e4d0999f2d8" providerId="ADAL" clId="{8F71491A-81FD-4656-94D6-A1DF2DCFC38E}" dt="2024-03-14T13:57:04.745" v="468" actId="21"/>
          <ac:picMkLst>
            <pc:docMk/>
            <pc:sldMk cId="3375902600" sldId="3851"/>
            <ac:picMk id="3" creationId="{594AA185-21A2-1853-5129-C473F19157E1}"/>
          </ac:picMkLst>
        </pc:picChg>
        <pc:picChg chg="add del mod">
          <ac:chgData name="Stefano Ascani" userId="81b8f94f-1743-44e2-8962-5e4d0999f2d8" providerId="ADAL" clId="{8F71491A-81FD-4656-94D6-A1DF2DCFC38E}" dt="2024-03-14T14:36:50.305" v="700" actId="478"/>
          <ac:picMkLst>
            <pc:docMk/>
            <pc:sldMk cId="3375902600" sldId="3851"/>
            <ac:picMk id="4" creationId="{594AA185-21A2-1853-5129-C473F19157E1}"/>
          </ac:picMkLst>
        </pc:picChg>
        <pc:picChg chg="del mod">
          <ac:chgData name="Stefano Ascani" userId="81b8f94f-1743-44e2-8962-5e4d0999f2d8" providerId="ADAL" clId="{8F71491A-81FD-4656-94D6-A1DF2DCFC38E}" dt="2024-03-14T13:57:07.131" v="469" actId="478"/>
          <ac:picMkLst>
            <pc:docMk/>
            <pc:sldMk cId="3375902600" sldId="3851"/>
            <ac:picMk id="9" creationId="{6BDF41B9-91B5-086A-B73E-4580AE588FA6}"/>
          </ac:picMkLst>
        </pc:picChg>
        <pc:picChg chg="add mod">
          <ac:chgData name="Stefano Ascani" userId="81b8f94f-1743-44e2-8962-5e4d0999f2d8" providerId="ADAL" clId="{8F71491A-81FD-4656-94D6-A1DF2DCFC38E}" dt="2024-03-14T14:36:56.846" v="703"/>
          <ac:picMkLst>
            <pc:docMk/>
            <pc:sldMk cId="3375902600" sldId="3851"/>
            <ac:picMk id="9" creationId="{F6846637-AE5E-0970-31BB-2E737D8DB169}"/>
          </ac:picMkLst>
        </pc:picChg>
      </pc:sldChg>
      <pc:sldChg chg="delSp add del mod">
        <pc:chgData name="Stefano Ascani" userId="81b8f94f-1743-44e2-8962-5e4d0999f2d8" providerId="ADAL" clId="{8F71491A-81FD-4656-94D6-A1DF2DCFC38E}" dt="2024-03-14T13:46:49.460" v="324" actId="47"/>
        <pc:sldMkLst>
          <pc:docMk/>
          <pc:sldMk cId="3710679986" sldId="3851"/>
        </pc:sldMkLst>
        <pc:spChg chg="del">
          <ac:chgData name="Stefano Ascani" userId="81b8f94f-1743-44e2-8962-5e4d0999f2d8" providerId="ADAL" clId="{8F71491A-81FD-4656-94D6-A1DF2DCFC38E}" dt="2024-03-14T11:35:35.906" v="4" actId="478"/>
          <ac:spMkLst>
            <pc:docMk/>
            <pc:sldMk cId="3710679986" sldId="3851"/>
            <ac:spMk id="19" creationId="{8255621D-B8B5-D2A5-2963-17FB9F301FCA}"/>
          </ac:spMkLst>
        </pc:spChg>
        <pc:spChg chg="del">
          <ac:chgData name="Stefano Ascani" userId="81b8f94f-1743-44e2-8962-5e4d0999f2d8" providerId="ADAL" clId="{8F71491A-81FD-4656-94D6-A1DF2DCFC38E}" dt="2024-03-14T11:35:35.906" v="4" actId="478"/>
          <ac:spMkLst>
            <pc:docMk/>
            <pc:sldMk cId="3710679986" sldId="3851"/>
            <ac:spMk id="22" creationId="{0F3E7CE7-5686-CD1F-085B-61029B76343F}"/>
          </ac:spMkLst>
        </pc:spChg>
        <pc:spChg chg="del">
          <ac:chgData name="Stefano Ascani" userId="81b8f94f-1743-44e2-8962-5e4d0999f2d8" providerId="ADAL" clId="{8F71491A-81FD-4656-94D6-A1DF2DCFC38E}" dt="2024-03-14T11:35:35.906" v="4" actId="478"/>
          <ac:spMkLst>
            <pc:docMk/>
            <pc:sldMk cId="3710679986" sldId="3851"/>
            <ac:spMk id="25" creationId="{C129EE30-13DF-7D1C-2B65-4591612D4225}"/>
          </ac:spMkLst>
        </pc:spChg>
        <pc:spChg chg="del">
          <ac:chgData name="Stefano Ascani" userId="81b8f94f-1743-44e2-8962-5e4d0999f2d8" providerId="ADAL" clId="{8F71491A-81FD-4656-94D6-A1DF2DCFC38E}" dt="2024-03-14T11:35:35.906" v="4" actId="478"/>
          <ac:spMkLst>
            <pc:docMk/>
            <pc:sldMk cId="3710679986" sldId="3851"/>
            <ac:spMk id="39" creationId="{DF1AB2E9-E8AA-6474-94F6-4D593FB5C09B}"/>
          </ac:spMkLst>
        </pc:spChg>
        <pc:graphicFrameChg chg="del">
          <ac:chgData name="Stefano Ascani" userId="81b8f94f-1743-44e2-8962-5e4d0999f2d8" providerId="ADAL" clId="{8F71491A-81FD-4656-94D6-A1DF2DCFC38E}" dt="2024-03-14T11:35:35.906" v="4" actId="478"/>
          <ac:graphicFrameMkLst>
            <pc:docMk/>
            <pc:sldMk cId="3710679986" sldId="3851"/>
            <ac:graphicFrameMk id="16" creationId="{9A61C9A1-8CB0-FAAE-26FA-657F2322757D}"/>
          </ac:graphicFrameMkLst>
        </pc:graphicFrameChg>
        <pc:graphicFrameChg chg="del">
          <ac:chgData name="Stefano Ascani" userId="81b8f94f-1743-44e2-8962-5e4d0999f2d8" providerId="ADAL" clId="{8F71491A-81FD-4656-94D6-A1DF2DCFC38E}" dt="2024-03-14T11:35:35.906" v="4" actId="478"/>
          <ac:graphicFrameMkLst>
            <pc:docMk/>
            <pc:sldMk cId="3710679986" sldId="3851"/>
            <ac:graphicFrameMk id="18" creationId="{3E32B00A-3332-F05D-7E8C-9EAD5FF61B6C}"/>
          </ac:graphicFrameMkLst>
        </pc:graphicFrameChg>
        <pc:graphicFrameChg chg="del">
          <ac:chgData name="Stefano Ascani" userId="81b8f94f-1743-44e2-8962-5e4d0999f2d8" providerId="ADAL" clId="{8F71491A-81FD-4656-94D6-A1DF2DCFC38E}" dt="2024-03-14T11:35:35.906" v="4" actId="478"/>
          <ac:graphicFrameMkLst>
            <pc:docMk/>
            <pc:sldMk cId="3710679986" sldId="3851"/>
            <ac:graphicFrameMk id="21" creationId="{7F6AC1BD-2732-1A98-81E9-535B4D254A58}"/>
          </ac:graphicFrameMkLst>
        </pc:graphicFrameChg>
        <pc:graphicFrameChg chg="del">
          <ac:chgData name="Stefano Ascani" userId="81b8f94f-1743-44e2-8962-5e4d0999f2d8" providerId="ADAL" clId="{8F71491A-81FD-4656-94D6-A1DF2DCFC38E}" dt="2024-03-14T11:35:35.906" v="4" actId="478"/>
          <ac:graphicFrameMkLst>
            <pc:docMk/>
            <pc:sldMk cId="3710679986" sldId="3851"/>
            <ac:graphicFrameMk id="24" creationId="{73274F24-E202-7BF9-E1C5-8C139C3BCCBE}"/>
          </ac:graphicFrameMkLst>
        </pc:graphicFrameChg>
        <pc:picChg chg="del">
          <ac:chgData name="Stefano Ascani" userId="81b8f94f-1743-44e2-8962-5e4d0999f2d8" providerId="ADAL" clId="{8F71491A-81FD-4656-94D6-A1DF2DCFC38E}" dt="2024-03-14T11:35:35.906" v="4" actId="478"/>
          <ac:picMkLst>
            <pc:docMk/>
            <pc:sldMk cId="3710679986" sldId="3851"/>
            <ac:picMk id="10" creationId="{2E88E283-3EE4-0BDB-B485-7858EB3A2469}"/>
          </ac:picMkLst>
        </pc:picChg>
        <pc:picChg chg="del">
          <ac:chgData name="Stefano Ascani" userId="81b8f94f-1743-44e2-8962-5e4d0999f2d8" providerId="ADAL" clId="{8F71491A-81FD-4656-94D6-A1DF2DCFC38E}" dt="2024-03-14T11:35:35.906" v="4" actId="478"/>
          <ac:picMkLst>
            <pc:docMk/>
            <pc:sldMk cId="3710679986" sldId="3851"/>
            <ac:picMk id="27" creationId="{BF9A389C-CB16-8FE1-0F61-E070AA11A336}"/>
          </ac:picMkLst>
        </pc:picChg>
        <pc:picChg chg="del">
          <ac:chgData name="Stefano Ascani" userId="81b8f94f-1743-44e2-8962-5e4d0999f2d8" providerId="ADAL" clId="{8F71491A-81FD-4656-94D6-A1DF2DCFC38E}" dt="2024-03-14T11:35:35.906" v="4" actId="478"/>
          <ac:picMkLst>
            <pc:docMk/>
            <pc:sldMk cId="3710679986" sldId="3851"/>
            <ac:picMk id="30" creationId="{ED498070-3810-5197-37C1-CD67C2E6029B}"/>
          </ac:picMkLst>
        </pc:picChg>
        <pc:picChg chg="del">
          <ac:chgData name="Stefano Ascani" userId="81b8f94f-1743-44e2-8962-5e4d0999f2d8" providerId="ADAL" clId="{8F71491A-81FD-4656-94D6-A1DF2DCFC38E}" dt="2024-03-14T11:35:35.906" v="4" actId="478"/>
          <ac:picMkLst>
            <pc:docMk/>
            <pc:sldMk cId="3710679986" sldId="3851"/>
            <ac:picMk id="33" creationId="{72BD0C85-1BCA-CA10-AF29-84F47A7C4205}"/>
          </ac:picMkLst>
        </pc:picChg>
        <pc:cxnChg chg="del">
          <ac:chgData name="Stefano Ascani" userId="81b8f94f-1743-44e2-8962-5e4d0999f2d8" providerId="ADAL" clId="{8F71491A-81FD-4656-94D6-A1DF2DCFC38E}" dt="2024-03-14T11:35:35.906" v="4" actId="478"/>
          <ac:cxnSpMkLst>
            <pc:docMk/>
            <pc:sldMk cId="3710679986" sldId="3851"/>
            <ac:cxnSpMk id="34" creationId="{106AB862-4A0C-B5DD-A535-F749CE2607A9}"/>
          </ac:cxnSpMkLst>
        </pc:cxnChg>
      </pc:sldChg>
      <pc:sldChg chg="modSp add mod">
        <pc:chgData name="Stefano Ascani" userId="81b8f94f-1743-44e2-8962-5e4d0999f2d8" providerId="ADAL" clId="{8F71491A-81FD-4656-94D6-A1DF2DCFC38E}" dt="2024-03-14T14:00:59.531" v="598"/>
        <pc:sldMkLst>
          <pc:docMk/>
          <pc:sldMk cId="23333163" sldId="3852"/>
        </pc:sldMkLst>
        <pc:spChg chg="mod">
          <ac:chgData name="Stefano Ascani" userId="81b8f94f-1743-44e2-8962-5e4d0999f2d8" providerId="ADAL" clId="{8F71491A-81FD-4656-94D6-A1DF2DCFC38E}" dt="2024-03-14T13:59:48.063" v="595" actId="20577"/>
          <ac:spMkLst>
            <pc:docMk/>
            <pc:sldMk cId="23333163" sldId="3852"/>
            <ac:spMk id="4" creationId="{47251C34-A6FA-F5CF-4AF2-6FDFB6494914}"/>
          </ac:spMkLst>
        </pc:spChg>
        <pc:spChg chg="mod">
          <ac:chgData name="Stefano Ascani" userId="81b8f94f-1743-44e2-8962-5e4d0999f2d8" providerId="ADAL" clId="{8F71491A-81FD-4656-94D6-A1DF2DCFC38E}" dt="2024-03-14T14:00:59.531" v="598"/>
          <ac:spMkLst>
            <pc:docMk/>
            <pc:sldMk cId="23333163" sldId="3852"/>
            <ac:spMk id="18" creationId="{534DE86D-A73D-413F-91F7-780C52A1E643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45862" cy="49579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88212" tIns="44107" rIns="88212" bIns="44107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0294" y="1"/>
            <a:ext cx="2945862" cy="49579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88212" tIns="44107" rIns="88212" bIns="44107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2E6DDC4-3148-4240-ABF4-191455DA54EC}" type="datetime1">
              <a:rPr lang="it-IT"/>
              <a:pPr>
                <a:defRPr/>
              </a:pPr>
              <a:t>14/03/2024</a:t>
            </a:fld>
            <a:endParaRPr lang="it-IT"/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305"/>
            <a:ext cx="2945862" cy="49579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88212" tIns="44107" rIns="88212" bIns="44107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78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0294" y="9429305"/>
            <a:ext cx="2945862" cy="49579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88212" tIns="44107" rIns="88212" bIns="44107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1E83AD9E-EE7D-DD45-B6C1-2B172681C757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443065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3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44342" cy="495793"/>
          </a:xfrm>
          <a:prstGeom prst="rect">
            <a:avLst/>
          </a:prstGeom>
          <a:noFill/>
          <a:ln>
            <a:noFill/>
          </a:ln>
        </p:spPr>
        <p:txBody>
          <a:bodyPr vert="horz" wrap="square" lIns="91544" tIns="45773" rIns="91544" bIns="45773" numCol="1" anchor="t" anchorCtr="0" compatLnSpc="1">
            <a:prstTxWarp prst="textNoShape">
              <a:avLst/>
            </a:prstTxWarp>
          </a:bodyPr>
          <a:lstStyle>
            <a:lvl1pPr algn="l" defTabSz="915817" eaLnBrk="1" hangingPunct="1">
              <a:defRPr sz="1200" b="0">
                <a:latin typeface="Arial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123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813" y="1"/>
            <a:ext cx="2944342" cy="495793"/>
          </a:xfrm>
          <a:prstGeom prst="rect">
            <a:avLst/>
          </a:prstGeom>
          <a:noFill/>
          <a:ln>
            <a:noFill/>
          </a:ln>
        </p:spPr>
        <p:txBody>
          <a:bodyPr vert="horz" wrap="square" lIns="91544" tIns="45773" rIns="91544" bIns="45773" numCol="1" anchor="t" anchorCtr="0" compatLnSpc="1">
            <a:prstTxWarp prst="textNoShape">
              <a:avLst/>
            </a:prstTxWarp>
          </a:bodyPr>
          <a:lstStyle>
            <a:lvl1pPr algn="r" defTabSz="915817" eaLnBrk="1" hangingPunct="1">
              <a:defRPr sz="1200" b="0">
                <a:latin typeface="Arial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488" y="744538"/>
            <a:ext cx="6618287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3123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64" y="4714653"/>
            <a:ext cx="5438748" cy="4466756"/>
          </a:xfrm>
          <a:prstGeom prst="rect">
            <a:avLst/>
          </a:prstGeom>
          <a:noFill/>
          <a:ln>
            <a:noFill/>
          </a:ln>
        </p:spPr>
        <p:txBody>
          <a:bodyPr vert="horz" wrap="square" lIns="91544" tIns="45773" rIns="91544" bIns="4577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/>
              <a:t>Fare clic per modificare gli stili del testo dello schema</a:t>
            </a:r>
          </a:p>
          <a:p>
            <a:pPr lvl="1"/>
            <a:r>
              <a:rPr lang="it-IT" noProof="0"/>
              <a:t>Secondo livello</a:t>
            </a:r>
          </a:p>
          <a:p>
            <a:pPr lvl="2"/>
            <a:r>
              <a:rPr lang="it-IT" noProof="0"/>
              <a:t>Terzo livello</a:t>
            </a:r>
          </a:p>
          <a:p>
            <a:pPr lvl="3"/>
            <a:r>
              <a:rPr lang="it-IT" noProof="0"/>
              <a:t>Quarto livello</a:t>
            </a:r>
          </a:p>
          <a:p>
            <a:pPr lvl="4"/>
            <a:r>
              <a:rPr lang="it-IT" noProof="0"/>
              <a:t>Quinto livello</a:t>
            </a:r>
          </a:p>
        </p:txBody>
      </p:sp>
      <p:sp>
        <p:nvSpPr>
          <p:cNvPr id="3123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305"/>
            <a:ext cx="2944342" cy="495793"/>
          </a:xfrm>
          <a:prstGeom prst="rect">
            <a:avLst/>
          </a:prstGeom>
          <a:noFill/>
          <a:ln>
            <a:noFill/>
          </a:ln>
        </p:spPr>
        <p:txBody>
          <a:bodyPr vert="horz" wrap="square" lIns="91544" tIns="45773" rIns="91544" bIns="45773" numCol="1" anchor="b" anchorCtr="0" compatLnSpc="1">
            <a:prstTxWarp prst="textNoShape">
              <a:avLst/>
            </a:prstTxWarp>
          </a:bodyPr>
          <a:lstStyle>
            <a:lvl1pPr algn="l" defTabSz="915817" eaLnBrk="1" hangingPunct="1">
              <a:defRPr sz="1200" b="0">
                <a:latin typeface="Arial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123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813" y="9429305"/>
            <a:ext cx="2944342" cy="495793"/>
          </a:xfrm>
          <a:prstGeom prst="rect">
            <a:avLst/>
          </a:prstGeom>
          <a:noFill/>
          <a:ln>
            <a:noFill/>
          </a:ln>
        </p:spPr>
        <p:txBody>
          <a:bodyPr vert="horz" wrap="square" lIns="91544" tIns="45773" rIns="91544" bIns="45773" numCol="1" anchor="b" anchorCtr="0" compatLnSpc="1">
            <a:prstTxWarp prst="textNoShape">
              <a:avLst/>
            </a:prstTxWarp>
          </a:bodyPr>
          <a:lstStyle>
            <a:lvl1pPr algn="r" defTabSz="915817" eaLnBrk="1" hangingPunct="1">
              <a:defRPr sz="1200" b="0"/>
            </a:lvl1pPr>
          </a:lstStyle>
          <a:p>
            <a:pPr>
              <a:defRPr/>
            </a:pPr>
            <a:fld id="{C9FA3096-9284-534C-B960-66056E7E608B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6969315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MS PGothic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MS PGothic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MS PGothic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MS PGothic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MS PGothic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8287" cy="3722687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8CB0B4-B431-4C1F-881D-05B325D9B340}" type="slidenum">
              <a:rPr lang="it-IT" altLang="it-IT" smtClean="0"/>
              <a:pPr/>
              <a:t>1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0664550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7170" name="Segnaposto note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>
              <a:latin typeface="Arial" panose="020B0604020202020204" pitchFamily="34" charset="0"/>
            </a:endParaRPr>
          </a:p>
        </p:txBody>
      </p:sp>
      <p:sp>
        <p:nvSpPr>
          <p:cNvPr id="7171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5817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16726" indent="-275665" defTabSz="915817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02655" indent="-220531" defTabSz="915817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543718" indent="-220531" defTabSz="915817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1984780" indent="-220531" defTabSz="915817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425843" indent="-220531" defTabSz="915817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866906" indent="-220531" defTabSz="915817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307967" indent="-220531" defTabSz="915817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749030" indent="-220531" defTabSz="915817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86156CF0-907D-4B8F-A312-E2029331CE4C}" type="slidenum">
              <a:rPr lang="it-IT" altLang="it-IT" sz="1200" b="0"/>
              <a:pPr/>
              <a:t>2</a:t>
            </a:fld>
            <a:endParaRPr lang="it-IT" altLang="it-IT" sz="1200" b="0"/>
          </a:p>
        </p:txBody>
      </p:sp>
    </p:spTree>
    <p:extLst>
      <p:ext uri="{BB962C8B-B14F-4D97-AF65-F5344CB8AC3E}">
        <p14:creationId xmlns:p14="http://schemas.microsoft.com/office/powerpoint/2010/main" val="26019970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2388" cy="3600450"/>
          </a:xfrm>
          <a:ln/>
        </p:spPr>
      </p:sp>
      <p:sp>
        <p:nvSpPr>
          <p:cNvPr id="921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2353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7170" name="Segnaposto note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>
              <a:latin typeface="Arial" panose="020B0604020202020204" pitchFamily="34" charset="0"/>
            </a:endParaRPr>
          </a:p>
        </p:txBody>
      </p:sp>
      <p:sp>
        <p:nvSpPr>
          <p:cNvPr id="7171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5817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16726" indent="-275665" defTabSz="915817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02655" indent="-220531" defTabSz="915817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543718" indent="-220531" defTabSz="915817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1984780" indent="-220531" defTabSz="915817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425843" indent="-220531" defTabSz="915817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866906" indent="-220531" defTabSz="915817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307967" indent="-220531" defTabSz="915817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749030" indent="-220531" defTabSz="915817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86156CF0-907D-4B8F-A312-E2029331CE4C}" type="slidenum">
              <a:rPr lang="it-IT" altLang="it-IT" sz="1200" b="0"/>
              <a:pPr/>
              <a:t>4</a:t>
            </a:fld>
            <a:endParaRPr lang="it-IT" altLang="it-IT" sz="1200" b="0"/>
          </a:p>
        </p:txBody>
      </p:sp>
    </p:spTree>
    <p:extLst>
      <p:ext uri="{BB962C8B-B14F-4D97-AF65-F5344CB8AC3E}">
        <p14:creationId xmlns:p14="http://schemas.microsoft.com/office/powerpoint/2010/main" val="19520586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921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06791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921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43066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921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07299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7170" name="Segnaposto note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>
              <a:latin typeface="Arial" panose="020B0604020202020204" pitchFamily="34" charset="0"/>
            </a:endParaRPr>
          </a:p>
        </p:txBody>
      </p:sp>
      <p:sp>
        <p:nvSpPr>
          <p:cNvPr id="7171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5817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16726" indent="-275665" defTabSz="915817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02655" indent="-220531" defTabSz="915817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543718" indent="-220531" defTabSz="915817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1984780" indent="-220531" defTabSz="915817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425843" indent="-220531" defTabSz="915817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866906" indent="-220531" defTabSz="915817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307967" indent="-220531" defTabSz="915817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749030" indent="-220531" defTabSz="915817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86156CF0-907D-4B8F-A312-E2029331CE4C}" type="slidenum">
              <a:rPr lang="it-IT" altLang="it-IT" sz="1200" b="0"/>
              <a:pPr/>
              <a:t>8</a:t>
            </a:fld>
            <a:endParaRPr lang="it-IT" altLang="it-IT" sz="1200" b="0"/>
          </a:p>
        </p:txBody>
      </p:sp>
    </p:spTree>
    <p:extLst>
      <p:ext uri="{BB962C8B-B14F-4D97-AF65-F5344CB8AC3E}">
        <p14:creationId xmlns:p14="http://schemas.microsoft.com/office/powerpoint/2010/main" val="41245478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7170" name="Segnaposto note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>
              <a:latin typeface="Arial" panose="020B0604020202020204" pitchFamily="34" charset="0"/>
            </a:endParaRPr>
          </a:p>
        </p:txBody>
      </p:sp>
      <p:sp>
        <p:nvSpPr>
          <p:cNvPr id="7171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5817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16726" indent="-275665" defTabSz="915817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02655" indent="-220531" defTabSz="915817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543718" indent="-220531" defTabSz="915817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1984780" indent="-220531" defTabSz="915817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425843" indent="-220531" defTabSz="915817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866906" indent="-220531" defTabSz="915817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307967" indent="-220531" defTabSz="915817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749030" indent="-220531" defTabSz="915817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86156CF0-907D-4B8F-A312-E2029331CE4C}" type="slidenum">
              <a:rPr lang="it-IT" altLang="it-IT" sz="1200" b="0"/>
              <a:pPr/>
              <a:t>15</a:t>
            </a:fld>
            <a:endParaRPr lang="it-IT" altLang="it-IT" sz="1200" b="0"/>
          </a:p>
        </p:txBody>
      </p:sp>
    </p:spTree>
    <p:extLst>
      <p:ext uri="{BB962C8B-B14F-4D97-AF65-F5344CB8AC3E}">
        <p14:creationId xmlns:p14="http://schemas.microsoft.com/office/powerpoint/2010/main" val="34127217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7170" name="Segnaposto note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>
              <a:latin typeface="Arial" panose="020B0604020202020204" pitchFamily="34" charset="0"/>
            </a:endParaRPr>
          </a:p>
        </p:txBody>
      </p:sp>
      <p:sp>
        <p:nvSpPr>
          <p:cNvPr id="7171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5817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16726" indent="-275665" defTabSz="915817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02655" indent="-220531" defTabSz="915817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543718" indent="-220531" defTabSz="915817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1984780" indent="-220531" defTabSz="915817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425843" indent="-220531" defTabSz="915817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866906" indent="-220531" defTabSz="915817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307967" indent="-220531" defTabSz="915817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749030" indent="-220531" defTabSz="915817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86156CF0-907D-4B8F-A312-E2029331CE4C}" type="slidenum">
              <a:rPr lang="it-IT" altLang="it-IT" sz="1200" b="0"/>
              <a:pPr/>
              <a:t>26</a:t>
            </a:fld>
            <a:endParaRPr lang="it-IT" altLang="it-IT" sz="1200" b="0"/>
          </a:p>
        </p:txBody>
      </p:sp>
    </p:spTree>
    <p:extLst>
      <p:ext uri="{BB962C8B-B14F-4D97-AF65-F5344CB8AC3E}">
        <p14:creationId xmlns:p14="http://schemas.microsoft.com/office/powerpoint/2010/main" val="18137761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7170" name="Segnaposto note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>
              <a:latin typeface="Arial" panose="020B0604020202020204" pitchFamily="34" charset="0"/>
            </a:endParaRPr>
          </a:p>
        </p:txBody>
      </p:sp>
      <p:sp>
        <p:nvSpPr>
          <p:cNvPr id="7171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5817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16726" indent="-275665" defTabSz="915817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02655" indent="-220531" defTabSz="915817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543718" indent="-220531" defTabSz="915817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1984780" indent="-220531" defTabSz="915817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425843" indent="-220531" defTabSz="915817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866906" indent="-220531" defTabSz="915817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307967" indent="-220531" defTabSz="915817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749030" indent="-220531" defTabSz="915817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86156CF0-907D-4B8F-A312-E2029331CE4C}" type="slidenum">
              <a:rPr lang="it-IT" altLang="it-IT" sz="1200" b="0"/>
              <a:pPr/>
              <a:t>38</a:t>
            </a:fld>
            <a:endParaRPr lang="it-IT" altLang="it-IT" sz="1200" b="0"/>
          </a:p>
        </p:txBody>
      </p:sp>
    </p:spTree>
    <p:extLst>
      <p:ext uri="{BB962C8B-B14F-4D97-AF65-F5344CB8AC3E}">
        <p14:creationId xmlns:p14="http://schemas.microsoft.com/office/powerpoint/2010/main" val="24129363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921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01167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7170" name="Segnaposto note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>
              <a:latin typeface="Arial" panose="020B0604020202020204" pitchFamily="34" charset="0"/>
            </a:endParaRPr>
          </a:p>
        </p:txBody>
      </p:sp>
      <p:sp>
        <p:nvSpPr>
          <p:cNvPr id="7171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5817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16726" indent="-275665" defTabSz="915817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02655" indent="-220531" defTabSz="915817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543718" indent="-220531" defTabSz="915817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1984780" indent="-220531" defTabSz="915817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425843" indent="-220531" defTabSz="915817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866906" indent="-220531" defTabSz="915817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307967" indent="-220531" defTabSz="915817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749030" indent="-220531" defTabSz="915817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86156CF0-907D-4B8F-A312-E2029331CE4C}" type="slidenum">
              <a:rPr lang="it-IT" altLang="it-IT" sz="1200" b="0"/>
              <a:pPr/>
              <a:t>46</a:t>
            </a:fld>
            <a:endParaRPr lang="it-IT" altLang="it-IT" sz="1200" b="0"/>
          </a:p>
        </p:txBody>
      </p:sp>
    </p:spTree>
    <p:extLst>
      <p:ext uri="{BB962C8B-B14F-4D97-AF65-F5344CB8AC3E}">
        <p14:creationId xmlns:p14="http://schemas.microsoft.com/office/powerpoint/2010/main" val="37238361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368800" y="2130426"/>
            <a:ext cx="6908800" cy="1470025"/>
          </a:xfrm>
        </p:spPr>
        <p:txBody>
          <a:bodyPr/>
          <a:lstStyle>
            <a:lvl1pPr>
              <a:defRPr>
                <a:solidFill>
                  <a:srgbClr val="333399"/>
                </a:solidFill>
              </a:defRPr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2133600"/>
            <a:ext cx="2540000" cy="1752600"/>
          </a:xfrm>
        </p:spPr>
        <p:txBody>
          <a:bodyPr/>
          <a:lstStyle>
            <a:lvl1pPr marL="0" indent="0">
              <a:buFontTx/>
              <a:buNone/>
              <a:defRPr sz="1000"/>
            </a:lvl1pPr>
          </a:lstStyle>
          <a:p>
            <a:r>
              <a:rPr lang="it-IT"/>
              <a:t>Fare clic per modificare lo stile del sottotitolo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15534907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42438593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12511235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527051" y="1125539"/>
            <a:ext cx="5384800" cy="49672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15051" y="1125539"/>
            <a:ext cx="5384800" cy="49672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7979909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660430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</p:spTree>
    <p:extLst>
      <p:ext uri="{BB962C8B-B14F-4D97-AF65-F5344CB8AC3E}">
        <p14:creationId xmlns:p14="http://schemas.microsoft.com/office/powerpoint/2010/main" val="22816284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318191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4288954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6698173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23806837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807451" y="188913"/>
            <a:ext cx="2760133" cy="5903912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527051" y="188913"/>
            <a:ext cx="8077200" cy="5903912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36496203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olo, contenuto e 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27051" y="188914"/>
            <a:ext cx="11040533" cy="76517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527051" y="1125539"/>
            <a:ext cx="5384800" cy="4967287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quarter" idx="2"/>
          </p:nvPr>
        </p:nvSpPr>
        <p:spPr>
          <a:xfrm>
            <a:off x="6115051" y="1125538"/>
            <a:ext cx="5384800" cy="2406650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3"/>
          </p:nvPr>
        </p:nvSpPr>
        <p:spPr>
          <a:xfrm>
            <a:off x="6115051" y="3684589"/>
            <a:ext cx="5384800" cy="2408237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26187494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olo e  contenuto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sz="quarter"/>
          </p:nvPr>
        </p:nvSpPr>
        <p:spPr>
          <a:xfrm>
            <a:off x="527051" y="188914"/>
            <a:ext cx="11040533" cy="76517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527051" y="1125538"/>
            <a:ext cx="5384800" cy="2406650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quarter" idx="2"/>
          </p:nvPr>
        </p:nvSpPr>
        <p:spPr>
          <a:xfrm>
            <a:off x="6115051" y="1125538"/>
            <a:ext cx="5384800" cy="2406650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3"/>
          </p:nvPr>
        </p:nvSpPr>
        <p:spPr>
          <a:xfrm>
            <a:off x="527051" y="3684589"/>
            <a:ext cx="5384800" cy="2408237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15051" y="3684589"/>
            <a:ext cx="5384800" cy="2408237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21737579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format2">
            <a:extLst>
              <a:ext uri="{FF2B5EF4-FFF2-40B4-BE49-F238E27FC236}">
                <a16:creationId xmlns:a16="http://schemas.microsoft.com/office/drawing/2014/main" id="{74854040-94DA-420A-8DF1-85C9F034424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14" y="6281556"/>
            <a:ext cx="1156367" cy="551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27051" y="188914"/>
            <a:ext cx="11040533" cy="76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lo stile del titolo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27051" y="1125539"/>
            <a:ext cx="10972800" cy="4967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8" name="Text Box 8">
            <a:extLst>
              <a:ext uri="{FF2B5EF4-FFF2-40B4-BE49-F238E27FC236}">
                <a16:creationId xmlns:a16="http://schemas.microsoft.com/office/drawing/2014/main" id="{D5691AE6-E3AC-4160-A0D6-7C2FF2F4549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735364" y="6499503"/>
            <a:ext cx="63373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it-IT" altLang="it-IT" sz="1200" b="1" i="1" u="none" strike="noStrike" dirty="0">
                <a:solidFill>
                  <a:srgbClr val="014983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Udine, 14 marzo 2024 </a:t>
            </a:r>
            <a:r>
              <a:rPr lang="it-IT" altLang="it-IT" sz="1800" b="1" u="none" strike="noStrike" dirty="0">
                <a:solidFill>
                  <a:srgbClr val="014983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| </a:t>
            </a:r>
            <a:fld id="{EFB01B81-24C0-49D3-AE93-DC94FFB6747E}" type="slidenum">
              <a:rPr lang="it-IT" altLang="it-IT" sz="1800" b="1" u="none" strike="noStrike" smtClean="0">
                <a:solidFill>
                  <a:srgbClr val="014983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pPr algn="r" eaLnBrk="1" hangingPunct="1">
                <a:spcBef>
                  <a:spcPct val="50000"/>
                </a:spcBef>
                <a:defRPr/>
              </a:pPr>
              <a:t>‹N›</a:t>
            </a:fld>
            <a:endParaRPr lang="it-IT" altLang="it-IT" sz="1800" b="1" u="none" strike="noStrike" dirty="0">
              <a:solidFill>
                <a:srgbClr val="014983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293" r:id="rId1"/>
    <p:sldLayoutId id="2147486281" r:id="rId2"/>
    <p:sldLayoutId id="2147486282" r:id="rId3"/>
    <p:sldLayoutId id="2147486283" r:id="rId4"/>
    <p:sldLayoutId id="2147486284" r:id="rId5"/>
    <p:sldLayoutId id="2147486285" r:id="rId6"/>
    <p:sldLayoutId id="2147486286" r:id="rId7"/>
    <p:sldLayoutId id="2147486287" r:id="rId8"/>
    <p:sldLayoutId id="2147486288" r:id="rId9"/>
    <p:sldLayoutId id="2147486289" r:id="rId10"/>
    <p:sldLayoutId id="2147486290" r:id="rId11"/>
    <p:sldLayoutId id="2147486291" r:id="rId12"/>
    <p:sldLayoutId id="2147486292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accent2"/>
          </a:solidFill>
          <a:latin typeface="+mj-lt"/>
          <a:ea typeface="MS PGothic" panose="020B0600070205080204" pitchFamily="34" charset="-128"/>
          <a:cs typeface="MS PGothic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accent2"/>
          </a:solidFill>
          <a:latin typeface="Arial" charset="0"/>
          <a:ea typeface="MS PGothic" panose="020B0600070205080204" pitchFamily="34" charset="-128"/>
          <a:cs typeface="MS PGothic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accent2"/>
          </a:solidFill>
          <a:latin typeface="Arial" charset="0"/>
          <a:ea typeface="MS PGothic" panose="020B0600070205080204" pitchFamily="34" charset="-128"/>
          <a:cs typeface="MS PGothic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accent2"/>
          </a:solidFill>
          <a:latin typeface="Arial" charset="0"/>
          <a:ea typeface="MS PGothic" panose="020B0600070205080204" pitchFamily="34" charset="-128"/>
          <a:cs typeface="MS PGothic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accent2"/>
          </a:solidFill>
          <a:latin typeface="Arial" charset="0"/>
          <a:ea typeface="MS PGothic" panose="020B0600070205080204" pitchFamily="34" charset="-128"/>
          <a:cs typeface="MS PGothic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000" b="1">
          <a:solidFill>
            <a:schemeClr val="accent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000" b="1">
          <a:solidFill>
            <a:schemeClr val="accent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000" b="1">
          <a:solidFill>
            <a:schemeClr val="accent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000" b="1">
          <a:solidFill>
            <a:schemeClr val="accent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image" Target="../media/image2.emf"/><Relationship Id="rId7" Type="http://schemas.openxmlformats.org/officeDocument/2006/relationships/image" Target="../media/image6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10" Type="http://schemas.openxmlformats.org/officeDocument/2006/relationships/image" Target="../media/image9.jpeg"/><Relationship Id="rId4" Type="http://schemas.openxmlformats.org/officeDocument/2006/relationships/image" Target="../media/image3.emf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10" Type="http://schemas.openxmlformats.org/officeDocument/2006/relationships/image" Target="../media/image21.sv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1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10" Type="http://schemas.openxmlformats.org/officeDocument/2006/relationships/image" Target="../media/image21.svg"/><Relationship Id="rId4" Type="http://schemas.openxmlformats.org/officeDocument/2006/relationships/image" Target="../media/image29.png"/><Relationship Id="rId9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21.sv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10" Type="http://schemas.openxmlformats.org/officeDocument/2006/relationships/image" Target="../media/image21.svg"/><Relationship Id="rId4" Type="http://schemas.openxmlformats.org/officeDocument/2006/relationships/image" Target="../media/image41.png"/><Relationship Id="rId9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21.sv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sv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10" Type="http://schemas.openxmlformats.org/officeDocument/2006/relationships/image" Target="../media/image21.svg"/><Relationship Id="rId4" Type="http://schemas.openxmlformats.org/officeDocument/2006/relationships/image" Target="../media/image53.png"/><Relationship Id="rId9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21.sv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sv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65.png"/><Relationship Id="rId7" Type="http://schemas.openxmlformats.org/officeDocument/2006/relationships/image" Target="../media/image69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10" Type="http://schemas.openxmlformats.org/officeDocument/2006/relationships/image" Target="../media/image21.svg"/><Relationship Id="rId4" Type="http://schemas.openxmlformats.org/officeDocument/2006/relationships/image" Target="../media/image66.png"/><Relationship Id="rId9" Type="http://schemas.openxmlformats.org/officeDocument/2006/relationships/image" Target="../media/image2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7" Type="http://schemas.openxmlformats.org/officeDocument/2006/relationships/image" Target="../media/image21.sv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sv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sv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sv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sv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sv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6.png"/><Relationship Id="rId4" Type="http://schemas.openxmlformats.org/officeDocument/2006/relationships/image" Target="../media/image95.sv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sv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sv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sv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sv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0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formatresearch.com/" TargetMode="Externa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emf"/><Relationship Id="rId2" Type="http://schemas.openxmlformats.org/officeDocument/2006/relationships/image" Target="../media/image101.emf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hyperlink" Target="mailto:format@pec.formatbusinessintelligence.com" TargetMode="External"/><Relationship Id="rId2" Type="http://schemas.openxmlformats.org/officeDocument/2006/relationships/hyperlink" Target="mailto:info@formatresearch.com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1">
            <a:extLst>
              <a:ext uri="{FF2B5EF4-FFF2-40B4-BE49-F238E27FC236}">
                <a16:creationId xmlns:a16="http://schemas.microsoft.com/office/drawing/2014/main" id="{0AD3138C-B3FC-49EA-ADCC-B904014887D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0296" y="260648"/>
            <a:ext cx="2808312" cy="1454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Immagine 1">
            <a:extLst>
              <a:ext uri="{FF2B5EF4-FFF2-40B4-BE49-F238E27FC236}">
                <a16:creationId xmlns:a16="http://schemas.microsoft.com/office/drawing/2014/main" id="{AC5DE4F6-5042-448E-9533-18C0B6907CC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2064" y="1052736"/>
            <a:ext cx="1400244" cy="593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93FBC96C-4DBF-4A08-97DC-98AD95AFB4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00056" y="6045664"/>
            <a:ext cx="2844736" cy="498975"/>
          </a:xfrm>
          <a:prstGeom prst="rect">
            <a:avLst/>
          </a:prstGeom>
        </p:spPr>
      </p:pic>
      <p:pic>
        <p:nvPicPr>
          <p:cNvPr id="14" name="Immagine 3">
            <a:extLst>
              <a:ext uri="{FF2B5EF4-FFF2-40B4-BE49-F238E27FC236}">
                <a16:creationId xmlns:a16="http://schemas.microsoft.com/office/drawing/2014/main" id="{FD6BDEF8-A982-4902-A27A-C72BC5116258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0342" y="5877272"/>
            <a:ext cx="1029714" cy="798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FFDC9815-783A-410B-9FA1-914FD751B18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84708" y="5964617"/>
            <a:ext cx="1585227" cy="624818"/>
          </a:xfrm>
          <a:prstGeom prst="rect">
            <a:avLst/>
          </a:prstGeom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110AA835-C7E5-429D-A0E8-8EA4FF58E14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43111" y="5899679"/>
            <a:ext cx="3233480" cy="873741"/>
          </a:xfrm>
          <a:prstGeom prst="rect">
            <a:avLst/>
          </a:prstGeom>
        </p:spPr>
      </p:pic>
      <p:pic>
        <p:nvPicPr>
          <p:cNvPr id="19" name="Immagine 1">
            <a:extLst>
              <a:ext uri="{FF2B5EF4-FFF2-40B4-BE49-F238E27FC236}">
                <a16:creationId xmlns:a16="http://schemas.microsoft.com/office/drawing/2014/main" id="{FE3188FB-2734-4793-A843-3DD2FF4EC7DE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3810" y="2046100"/>
            <a:ext cx="4920455" cy="1794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0" name="Connettore diritto 19">
            <a:extLst>
              <a:ext uri="{FF2B5EF4-FFF2-40B4-BE49-F238E27FC236}">
                <a16:creationId xmlns:a16="http://schemas.microsoft.com/office/drawing/2014/main" id="{2EE3B1EA-AE2F-4D1C-87E3-510F21322CBA}"/>
              </a:ext>
            </a:extLst>
          </p:cNvPr>
          <p:cNvCxnSpPr>
            <a:cxnSpLocks/>
          </p:cNvCxnSpPr>
          <p:nvPr/>
        </p:nvCxnSpPr>
        <p:spPr bwMode="auto">
          <a:xfrm>
            <a:off x="792480" y="1758068"/>
            <a:ext cx="10800000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B1BB87A2-A015-4C84-97F7-E761EAF269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4428" y="3897177"/>
            <a:ext cx="10670204" cy="1803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eaLnBrk="1" hangingPunct="1">
              <a:lnSpc>
                <a:spcPct val="114000"/>
              </a:lnSpc>
              <a:spcBef>
                <a:spcPts val="600"/>
              </a:spcBef>
            </a:pPr>
            <a:r>
              <a:rPr lang="it-IT" sz="2800" dirty="0">
                <a:solidFill>
                  <a:srgbClr val="203864"/>
                </a:solidFill>
                <a:latin typeface="Century Gothic" panose="020B0502020202020204" pitchFamily="34" charset="0"/>
                <a:ea typeface="MS PGothic" panose="020B0600070205080204" pitchFamily="34" charset="-128"/>
              </a:rPr>
              <a:t>Osservatorio Congiunturale Confcommercio FVG | </a:t>
            </a:r>
            <a:br>
              <a:rPr lang="it-IT" sz="2800" dirty="0">
                <a:solidFill>
                  <a:srgbClr val="203864"/>
                </a:solidFill>
                <a:latin typeface="Century Gothic" panose="020B0502020202020204" pitchFamily="34" charset="0"/>
                <a:ea typeface="MS PGothic" panose="020B0600070205080204" pitchFamily="34" charset="-128"/>
              </a:rPr>
            </a:br>
            <a:r>
              <a:rPr lang="it-IT" sz="2800" dirty="0">
                <a:latin typeface="Century Gothic" panose="020B0502020202020204" pitchFamily="34" charset="0"/>
                <a:ea typeface="MS PGothic" panose="020B0600070205080204" pitchFamily="34" charset="-128"/>
              </a:rPr>
              <a:t>Marzo 2024</a:t>
            </a:r>
          </a:p>
          <a:p>
            <a:pPr eaLnBrk="1" hangingPunct="1">
              <a:lnSpc>
                <a:spcPct val="114000"/>
              </a:lnSpc>
              <a:spcBef>
                <a:spcPts val="600"/>
              </a:spcBef>
            </a:pPr>
            <a:r>
              <a:rPr lang="it-IT" sz="2000" b="0" dirty="0">
                <a:latin typeface="Century Gothic" panose="020B0502020202020204" pitchFamily="34" charset="0"/>
              </a:rPr>
              <a:t>Rapporto di ricerca</a:t>
            </a:r>
          </a:p>
          <a:p>
            <a:pPr eaLnBrk="1" hangingPunct="1">
              <a:lnSpc>
                <a:spcPct val="114000"/>
              </a:lnSpc>
              <a:spcBef>
                <a:spcPts val="600"/>
              </a:spcBef>
            </a:pPr>
            <a:r>
              <a:rPr lang="it-IT" sz="1400" b="0" dirty="0">
                <a:latin typeface="Century Gothic" panose="020B0502020202020204" pitchFamily="34" charset="0"/>
              </a:rPr>
              <a:t>Udine, 14 marzo 2024 (22185fv/</a:t>
            </a:r>
            <a:r>
              <a:rPr lang="it-IT" sz="1400" dirty="0">
                <a:latin typeface="Century Gothic" panose="020B0502020202020204" pitchFamily="34" charset="0"/>
              </a:rPr>
              <a:t>02</a:t>
            </a:r>
            <a:r>
              <a:rPr lang="it-IT" sz="1400" b="0" dirty="0">
                <a:latin typeface="Century Gothic" panose="020B0502020202020204" pitchFamily="34" charset="0"/>
              </a:rPr>
              <a:t>)</a:t>
            </a:r>
          </a:p>
        </p:txBody>
      </p:sp>
      <p:pic>
        <p:nvPicPr>
          <p:cNvPr id="13" name="Immagine 6" descr="format2">
            <a:extLst>
              <a:ext uri="{FF2B5EF4-FFF2-40B4-BE49-F238E27FC236}">
                <a16:creationId xmlns:a16="http://schemas.microsoft.com/office/drawing/2014/main" id="{A8045ED5-020A-44D1-B088-B51E2C80E5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47057" y="832892"/>
            <a:ext cx="1802348" cy="859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ttangolo 2">
            <a:extLst>
              <a:ext uri="{FF2B5EF4-FFF2-40B4-BE49-F238E27FC236}">
                <a16:creationId xmlns:a16="http://schemas.microsoft.com/office/drawing/2014/main" id="{FA63614C-B865-4288-94F7-C3DCA2B866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5919" y="897882"/>
            <a:ext cx="2416046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buNone/>
            </a:pPr>
            <a:r>
              <a:rPr lang="it-IT" altLang="it-IT" sz="4400" b="1">
                <a:solidFill>
                  <a:srgbClr val="203864"/>
                </a:solidFill>
                <a:latin typeface="Century Gothic" panose="020B0502020202020204" pitchFamily="34" charset="0"/>
              </a:rPr>
              <a:t>Agenda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2705AB88-5C0C-22F7-1E15-8AD1415FBFF8}"/>
              </a:ext>
            </a:extLst>
          </p:cNvPr>
          <p:cNvSpPr txBox="1"/>
          <p:nvPr/>
        </p:nvSpPr>
        <p:spPr>
          <a:xfrm>
            <a:off x="4389872" y="1783099"/>
            <a:ext cx="6448152" cy="44146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it-IT" sz="2800" dirty="0">
                <a:solidFill>
                  <a:srgbClr val="002060"/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Premessa</a:t>
            </a:r>
          </a:p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it-IT" sz="2800" b="0" i="1" dirty="0">
                <a:solidFill>
                  <a:schemeClr val="tx2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Considerazioni generali di sintesi</a:t>
            </a:r>
          </a:p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it-IT" sz="2800" b="0" i="1" dirty="0">
                <a:solidFill>
                  <a:schemeClr val="tx2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Clima di fiducia</a:t>
            </a:r>
          </a:p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it-IT" sz="2800" b="0" i="1" dirty="0">
                <a:solidFill>
                  <a:schemeClr val="tx2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Congiuntura economica</a:t>
            </a:r>
          </a:p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it-IT" sz="2800" b="0" i="1" dirty="0">
                <a:solidFill>
                  <a:schemeClr val="tx2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Domanda e offerta di credito</a:t>
            </a:r>
          </a:p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it-IT" sz="2800" b="0" i="1" dirty="0">
                <a:solidFill>
                  <a:schemeClr val="tx2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Focus «Turismo»</a:t>
            </a:r>
          </a:p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it-IT" sz="2800" b="0" i="1" dirty="0">
                <a:solidFill>
                  <a:schemeClr val="tx2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Metodo</a:t>
            </a:r>
          </a:p>
        </p:txBody>
      </p: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1C2056AB-6825-2D53-6BE5-FAB58FB8E391}"/>
              </a:ext>
            </a:extLst>
          </p:cNvPr>
          <p:cNvCxnSpPr>
            <a:cxnSpLocks/>
          </p:cNvCxnSpPr>
          <p:nvPr/>
        </p:nvCxnSpPr>
        <p:spPr bwMode="auto">
          <a:xfrm>
            <a:off x="4206240" y="1854642"/>
            <a:ext cx="0" cy="4212000"/>
          </a:xfrm>
          <a:prstGeom prst="line">
            <a:avLst/>
          </a:prstGeom>
          <a:noFill/>
          <a:ln w="57150" cap="flat" cmpd="sng" algn="ctr">
            <a:solidFill>
              <a:srgbClr val="203864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0088499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94AB86E1-3A39-408A-820A-0CEE773877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360" y="752533"/>
            <a:ext cx="11511200" cy="5730158"/>
          </a:xfrm>
          <a:prstGeom prst="rect">
            <a:avLst/>
          </a:prstGeom>
          <a:noFill/>
          <a:ln>
            <a:noFill/>
          </a:ln>
        </p:spPr>
        <p:txBody>
          <a:bodyPr wrap="square" anchor="t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ea typeface="ＭＳ Ｐゴシック" pitchFamily="-106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  <a:ea typeface="ＭＳ Ｐゴシック" pitchFamily="-106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pitchFamily="-106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  <a:ea typeface="ＭＳ Ｐゴシック" pitchFamily="-106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just">
              <a:lnSpc>
                <a:spcPct val="115000"/>
              </a:lnSpc>
              <a:spcBef>
                <a:spcPts val="600"/>
              </a:spcBef>
              <a:buNone/>
            </a:pPr>
            <a:r>
              <a:rPr lang="it-IT" b="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Questo documento presenta i risultati dell’Osservatorio Congiunturale </a:t>
            </a:r>
            <a:r>
              <a:rPr lang="it-IT" dirty="0">
                <a:solidFill>
                  <a:srgbClr val="203864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Confcommercio Friuli Venezia Giulia</a:t>
            </a:r>
            <a:r>
              <a:rPr lang="it-IT" b="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sull’andamento delle imprese del commercio, del turismo e dei servizi della regione nel </a:t>
            </a:r>
            <a:r>
              <a:rPr lang="it-IT" dirty="0">
                <a:solidFill>
                  <a:srgbClr val="203864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quarto trimestre del 2023</a:t>
            </a:r>
            <a:r>
              <a:rPr lang="it-IT" b="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comprensivo delle </a:t>
            </a:r>
            <a:r>
              <a:rPr lang="it-IT" dirty="0">
                <a:solidFill>
                  <a:srgbClr val="203864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prospettive al 31 marzo 2023</a:t>
            </a:r>
            <a:r>
              <a:rPr lang="it-IT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lnSpc>
                <a:spcPct val="115000"/>
              </a:lnSpc>
              <a:spcBef>
                <a:spcPts val="600"/>
              </a:spcBef>
              <a:buNone/>
            </a:pPr>
            <a:endParaRPr lang="it-IT" sz="600" b="0" dirty="0"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Bef>
                <a:spcPts val="600"/>
              </a:spcBef>
              <a:buNone/>
            </a:pPr>
            <a:r>
              <a:rPr lang="it-IT" b="0" dirty="0"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L’Osservatorio viene realizzato trimestralmente da </a:t>
            </a:r>
            <a:r>
              <a:rPr lang="it-IT" dirty="0">
                <a:solidFill>
                  <a:srgbClr val="203864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Confcommercio Friuli Venezia Giulia </a:t>
            </a:r>
            <a:r>
              <a:rPr lang="it-IT" b="0" dirty="0"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 collaborazione con </a:t>
            </a:r>
            <a:r>
              <a:rPr lang="it-IT" dirty="0">
                <a:solidFill>
                  <a:srgbClr val="203864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Format </a:t>
            </a:r>
            <a:r>
              <a:rPr lang="it-IT" dirty="0" err="1">
                <a:solidFill>
                  <a:srgbClr val="203864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Research</a:t>
            </a:r>
            <a:r>
              <a:rPr lang="it-IT" b="0" dirty="0"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I risultati sono presentati sia a livello regionale, sia segmentati analiticamente per provincia: </a:t>
            </a:r>
            <a:r>
              <a:rPr lang="it-IT" b="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Gorizia, Pordenone, Trieste, Udine.</a:t>
            </a:r>
          </a:p>
          <a:p>
            <a:pPr marL="0" indent="0" algn="just">
              <a:lnSpc>
                <a:spcPct val="115000"/>
              </a:lnSpc>
              <a:spcBef>
                <a:spcPts val="600"/>
              </a:spcBef>
              <a:buNone/>
            </a:pPr>
            <a:endParaRPr lang="it-IT" sz="600" b="0" dirty="0"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Bef>
                <a:spcPts val="600"/>
              </a:spcBef>
              <a:buNone/>
            </a:pPr>
            <a:r>
              <a:rPr lang="it-IT" b="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All’interno del documento è inserito il focus di approfondimento monografico relativo al Turismo.</a:t>
            </a:r>
          </a:p>
          <a:p>
            <a:pPr marL="0" indent="0" algn="just">
              <a:lnSpc>
                <a:spcPct val="115000"/>
              </a:lnSpc>
              <a:spcBef>
                <a:spcPts val="600"/>
              </a:spcBef>
              <a:buNone/>
            </a:pPr>
            <a:endParaRPr lang="it-IT" sz="600" b="0" dirty="0"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Bef>
                <a:spcPts val="600"/>
              </a:spcBef>
              <a:buNone/>
            </a:pPr>
            <a:r>
              <a:rPr lang="it-IT" b="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L’indagine trimestrale è basata su un campione statisticamente rappresentativo dell’universo delle imprese del terziario della regione: </a:t>
            </a:r>
            <a:r>
              <a:rPr lang="it-IT" dirty="0">
                <a:solidFill>
                  <a:srgbClr val="203864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1.536 unità statistiche</a:t>
            </a:r>
            <a:r>
              <a:rPr lang="it-IT" b="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lnSpc>
                <a:spcPct val="115000"/>
              </a:lnSpc>
              <a:spcBef>
                <a:spcPts val="600"/>
              </a:spcBef>
              <a:buNone/>
            </a:pPr>
            <a:endParaRPr lang="it-IT" b="0" dirty="0"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15000"/>
              </a:lnSpc>
              <a:spcBef>
                <a:spcPts val="600"/>
              </a:spcBef>
              <a:buNone/>
            </a:pPr>
            <a:r>
              <a:rPr lang="it-IT" sz="2400" dirty="0">
                <a:solidFill>
                  <a:srgbClr val="C0000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 prossima edizione dell’osservatorio congiunturale è prevista </a:t>
            </a:r>
            <a:br>
              <a:rPr lang="it-IT" sz="2400" dirty="0">
                <a:solidFill>
                  <a:srgbClr val="C0000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2400" dirty="0">
                <a:solidFill>
                  <a:srgbClr val="C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nel mese di maggio 2024. </a:t>
            </a:r>
            <a:endParaRPr lang="it-IT" sz="2400" dirty="0">
              <a:solidFill>
                <a:srgbClr val="FF0000"/>
              </a:solidFill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262A269D-8AB5-408D-B3E5-0327C3337376}"/>
              </a:ext>
            </a:extLst>
          </p:cNvPr>
          <p:cNvSpPr txBox="1">
            <a:spLocks/>
          </p:cNvSpPr>
          <p:nvPr/>
        </p:nvSpPr>
        <p:spPr>
          <a:xfrm>
            <a:off x="335360" y="248643"/>
            <a:ext cx="11737304" cy="440217"/>
          </a:xfrm>
          <a:prstGeom prst="rect">
            <a:avLst/>
          </a:prstGeom>
        </p:spPr>
        <p:txBody>
          <a:bodyPr wrap="square" lIns="67500" tIns="35100" rIns="67500" bIns="35100">
            <a:spAutoFit/>
          </a:bodyPr>
          <a:lstStyle/>
          <a:p>
            <a:pPr>
              <a:defRPr/>
            </a:pPr>
            <a:r>
              <a:rPr lang="it-IT" sz="2400" dirty="0">
                <a:solidFill>
                  <a:srgbClr val="203864"/>
                </a:solidFill>
                <a:latin typeface="Century Gothic" panose="020B0502020202020204" pitchFamily="34" charset="0"/>
                <a:ea typeface="+mj-ea"/>
                <a:cs typeface="Arial"/>
              </a:rPr>
              <a:t>Premessa | </a:t>
            </a:r>
            <a:r>
              <a:rPr lang="it-IT" sz="2400" dirty="0">
                <a:latin typeface="Century Gothic" panose="020B0502020202020204" pitchFamily="34" charset="0"/>
                <a:ea typeface="+mj-ea"/>
                <a:cs typeface="Arial"/>
              </a:rPr>
              <a:t>Aspetti di carattere generale</a:t>
            </a:r>
            <a:endParaRPr lang="it-IT" sz="2400" b="0" dirty="0">
              <a:latin typeface="Century Gothic" panose="020B0502020202020204" pitchFamily="34" charset="0"/>
              <a:ea typeface="+mj-ea"/>
              <a:cs typeface="Arial"/>
            </a:endParaRPr>
          </a:p>
        </p:txBody>
      </p:sp>
      <p:cxnSp>
        <p:nvCxnSpPr>
          <p:cNvPr id="8" name="Connettore diritto 7">
            <a:extLst>
              <a:ext uri="{FF2B5EF4-FFF2-40B4-BE49-F238E27FC236}">
                <a16:creationId xmlns:a16="http://schemas.microsoft.com/office/drawing/2014/main" id="{8AC00A60-A8F0-40C0-BC44-047E88FAB794}"/>
              </a:ext>
            </a:extLst>
          </p:cNvPr>
          <p:cNvCxnSpPr/>
          <p:nvPr/>
        </p:nvCxnSpPr>
        <p:spPr bwMode="auto">
          <a:xfrm>
            <a:off x="917029" y="5457016"/>
            <a:ext cx="10573966" cy="0"/>
          </a:xfrm>
          <a:prstGeom prst="line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4467902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ttangolo 2">
            <a:extLst>
              <a:ext uri="{FF2B5EF4-FFF2-40B4-BE49-F238E27FC236}">
                <a16:creationId xmlns:a16="http://schemas.microsoft.com/office/drawing/2014/main" id="{FA63614C-B865-4288-94F7-C3DCA2B866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5919" y="897882"/>
            <a:ext cx="2416046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buNone/>
            </a:pPr>
            <a:r>
              <a:rPr lang="it-IT" altLang="it-IT" sz="4400" b="1">
                <a:solidFill>
                  <a:srgbClr val="203864"/>
                </a:solidFill>
                <a:latin typeface="Century Gothic" panose="020B0502020202020204" pitchFamily="34" charset="0"/>
              </a:rPr>
              <a:t>Agenda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2705AB88-5C0C-22F7-1E15-8AD1415FBFF8}"/>
              </a:ext>
            </a:extLst>
          </p:cNvPr>
          <p:cNvSpPr txBox="1"/>
          <p:nvPr/>
        </p:nvSpPr>
        <p:spPr>
          <a:xfrm>
            <a:off x="4389872" y="1783099"/>
            <a:ext cx="6448152" cy="44146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it-IT" sz="2800" b="0" i="1" dirty="0">
                <a:solidFill>
                  <a:schemeClr val="tx2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Premessa</a:t>
            </a:r>
          </a:p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it-IT" sz="2800" dirty="0">
                <a:solidFill>
                  <a:srgbClr val="002060"/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Considerazioni generali di sintesi</a:t>
            </a:r>
          </a:p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it-IT" sz="2800" b="0" i="1" dirty="0">
                <a:solidFill>
                  <a:schemeClr val="tx2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Clima di fiducia</a:t>
            </a:r>
          </a:p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it-IT" sz="2800" b="0" i="1" dirty="0">
                <a:solidFill>
                  <a:schemeClr val="tx2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Congiuntura economica</a:t>
            </a:r>
          </a:p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it-IT" sz="2800" b="0" i="1" dirty="0">
                <a:solidFill>
                  <a:schemeClr val="tx2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Domanda e offerta di credito</a:t>
            </a:r>
          </a:p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it-IT" sz="2800" b="0" i="1" dirty="0">
                <a:solidFill>
                  <a:schemeClr val="tx2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Focus «Turismo»</a:t>
            </a:r>
          </a:p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it-IT" sz="2800" b="0" i="1" dirty="0">
                <a:solidFill>
                  <a:schemeClr val="tx2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Metodo</a:t>
            </a:r>
          </a:p>
        </p:txBody>
      </p: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1C2056AB-6825-2D53-6BE5-FAB58FB8E391}"/>
              </a:ext>
            </a:extLst>
          </p:cNvPr>
          <p:cNvCxnSpPr>
            <a:cxnSpLocks/>
          </p:cNvCxnSpPr>
          <p:nvPr/>
        </p:nvCxnSpPr>
        <p:spPr bwMode="auto">
          <a:xfrm>
            <a:off x="4206240" y="1854642"/>
            <a:ext cx="0" cy="4212000"/>
          </a:xfrm>
          <a:prstGeom prst="line">
            <a:avLst/>
          </a:prstGeom>
          <a:noFill/>
          <a:ln w="57150" cap="flat" cmpd="sng" algn="ctr">
            <a:solidFill>
              <a:srgbClr val="203864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8482248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asellaDiTesto 9">
            <a:extLst>
              <a:ext uri="{FF2B5EF4-FFF2-40B4-BE49-F238E27FC236}">
                <a16:creationId xmlns:a16="http://schemas.microsoft.com/office/drawing/2014/main" id="{534DE86D-A73D-413F-91F7-780C52A1E6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962" y="1031647"/>
            <a:ext cx="11737701" cy="5755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</a:rPr>
              <a:t>Chiude con il segno "più" l'andamento delle imprese del terziario del Friuli-Venezia Giulia.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it-IT" sz="32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Sprint di fine anno per le imprese del terziario del </a:t>
            </a:r>
            <a:r>
              <a:rPr lang="it-IT" sz="3200" b="1" dirty="0" err="1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FriulI</a:t>
            </a:r>
            <a:r>
              <a:rPr lang="it-IT" sz="3200" dirty="0"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32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Venezia Giulia e prima spinta per la crescita nel 2024. 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it-IT" sz="32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 primi tre mesi del 2024 ipotecano e mettono in cascina l'andamento positivo delle imprese. Il turismo vera e propria locomotiva del terziario della regione.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it-IT" sz="3200" b="1" dirty="0"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it-IT" sz="2000" b="0" u="sng" dirty="0">
                <a:latin typeface="Century Gothic" panose="020B0502020202020204" pitchFamily="34" charset="0"/>
              </a:rPr>
              <a:t>SETTORI DI PUNTA TURISMO E SERVIZI ALLE IMPRESE. IN CONTROTENDENZA ED IN DIFFICOLTA' LE IMPRESE DEL COMMERCIO AL DETTAGLIO NON ALIMENTARE E LE IMPRESE DEI TRASPORTI E DELLA LOGISTICA.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it-IT" sz="2000" b="0" u="sng" dirty="0">
              <a:latin typeface="Century Gothic" panose="020B0502020202020204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it-IT" sz="2000" b="0" u="sng" dirty="0">
                <a:latin typeface="Century Gothic" panose="020B0502020202020204" pitchFamily="34" charset="0"/>
              </a:rPr>
              <a:t>PERMANGONO LE TENSIONI SUL CREDITO, EPPURE QUASI IL 35% DELLE IMPRESE CHIEDONO CREDITO PER FARE INVESTIMENTI.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sz="3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47251C34-A6FA-F5CF-4AF2-6FDFB6494914}"/>
              </a:ext>
            </a:extLst>
          </p:cNvPr>
          <p:cNvSpPr txBox="1">
            <a:spLocks/>
          </p:cNvSpPr>
          <p:nvPr/>
        </p:nvSpPr>
        <p:spPr>
          <a:xfrm>
            <a:off x="335360" y="248643"/>
            <a:ext cx="11737304" cy="440217"/>
          </a:xfrm>
          <a:prstGeom prst="rect">
            <a:avLst/>
          </a:prstGeom>
        </p:spPr>
        <p:txBody>
          <a:bodyPr wrap="square" lIns="67500" tIns="35100" rIns="67500" bIns="35100">
            <a:spAutoFit/>
          </a:bodyPr>
          <a:lstStyle/>
          <a:p>
            <a:pPr>
              <a:defRPr/>
            </a:pPr>
            <a:r>
              <a:rPr lang="it-IT" sz="2400" dirty="0">
                <a:solidFill>
                  <a:srgbClr val="203864"/>
                </a:solidFill>
                <a:latin typeface="Century Gothic" panose="020B0502020202020204" pitchFamily="34" charset="0"/>
                <a:ea typeface="+mj-ea"/>
                <a:cs typeface="Arial"/>
              </a:rPr>
              <a:t>Premessa | </a:t>
            </a:r>
            <a:r>
              <a:rPr lang="it-IT" sz="2400" dirty="0">
                <a:latin typeface="Century Gothic" panose="020B0502020202020204" pitchFamily="34" charset="0"/>
                <a:ea typeface="+mj-ea"/>
                <a:cs typeface="Arial"/>
              </a:rPr>
              <a:t>Considerazioni generali di sintesi</a:t>
            </a:r>
            <a:endParaRPr lang="it-IT" sz="2400" b="0" dirty="0">
              <a:latin typeface="Century Gothic" panose="020B0502020202020204" pitchFamily="34" charset="0"/>
              <a:ea typeface="+mj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866010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02B12D8B-1E82-473F-9D37-AEACF1A3017E}"/>
              </a:ext>
            </a:extLst>
          </p:cNvPr>
          <p:cNvSpPr txBox="1"/>
          <p:nvPr/>
        </p:nvSpPr>
        <p:spPr>
          <a:xfrm>
            <a:off x="334963" y="1285115"/>
            <a:ext cx="11623259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ja-JP" sz="16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FIDUCIA GENERALE. </a:t>
            </a:r>
            <a:r>
              <a:rPr kumimoji="0" lang="it-IT" altLang="ja-JP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Anche nel quarto trimestre del 2023 il sentiment delle imprese verso l’andamento dell’economia italiana si conferma stabile. Il dato FVG è migliore rispetto a quello registrato a livello nazionale.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it-IT" altLang="ja-JP" sz="1600" b="0" dirty="0">
              <a:solidFill>
                <a:srgbClr val="000000"/>
              </a:solidFill>
              <a:latin typeface="Century Gothic" panose="020B0502020202020204" pitchFamily="34" charset="0"/>
              <a:ea typeface="MS PGothic" panose="020B0600070205080204" pitchFamily="34" charset="-128"/>
              <a:cs typeface="+mn-cs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it-IT" altLang="ja-JP" sz="1600" dirty="0">
                <a:solidFill>
                  <a:srgbClr val="000000"/>
                </a:solidFill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FIDUCIA DELLE IMPRESE NELL’ANDAMENTO DELLA PROPRIA ATTIVITA’ ECONOMICA. </a:t>
            </a:r>
            <a:r>
              <a:rPr kumimoji="0" lang="it-IT" altLang="ja-JP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Ancora in crescita la fiducia del terziario FVG nell’andamento della propria attività. Il dato anche prospetticamente è ampiamente ancorato oltre la linea del «50» (separa convenzionalmente un mercato in crescita da uno in contrazione) ed è superiore al dato nazionale.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it-IT" altLang="ja-JP" sz="1600" b="0" dirty="0">
              <a:solidFill>
                <a:srgbClr val="000000"/>
              </a:solidFill>
              <a:latin typeface="Century Gothic" panose="020B0502020202020204" pitchFamily="34" charset="0"/>
              <a:ea typeface="MS PGothic" panose="020B0600070205080204" pitchFamily="34" charset="-128"/>
              <a:cs typeface="+mn-cs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ja-JP" sz="16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RICAVI. </a:t>
            </a:r>
            <a:r>
              <a:rPr kumimoji="0" lang="it-IT" altLang="ja-JP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Nel quarto trimestre 2023 si è registrato un miglioramento dei ricavi presso le imprese del terziario FVG. La previsione rimane stabile a tre mesi.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it-IT" altLang="ja-JP" sz="1600" b="0" dirty="0">
              <a:solidFill>
                <a:srgbClr val="000000"/>
              </a:solidFill>
              <a:latin typeface="Century Gothic" panose="020B0502020202020204" pitchFamily="34" charset="0"/>
              <a:ea typeface="MS PGothic" panose="020B0600070205080204" pitchFamily="34" charset="-128"/>
              <a:cs typeface="+mn-cs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ja-JP" sz="16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OCCUPAZIONE. </a:t>
            </a:r>
            <a:r>
              <a:rPr kumimoji="0" lang="it-IT" altLang="ja-JP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Stabile il quadro occupazionale delle imprese del terziario FVG: il dato in prospettiva per l’inizio dell’anno rientrerà nell’area di espansione.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it-IT" altLang="ja-JP" sz="1600" b="0" dirty="0">
              <a:solidFill>
                <a:srgbClr val="000000"/>
              </a:solidFill>
              <a:latin typeface="Century Gothic" panose="020B0502020202020204" pitchFamily="34" charset="0"/>
              <a:ea typeface="MS PGothic" panose="020B0600070205080204" pitchFamily="34" charset="-128"/>
              <a:cs typeface="+mn-cs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ja-JP" sz="16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PREZZI DEI FORNITORI. </a:t>
            </a:r>
            <a:r>
              <a:rPr kumimoji="0" lang="it-IT" altLang="ja-JP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Resta preoccupante la situazione dei prezzi praticati dai fornitori alle imprese del terziario del FVG. Questa situazione non cambierà con l’inizio del 2024.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it-IT" altLang="ja-JP" sz="1600" b="0" dirty="0">
              <a:solidFill>
                <a:srgbClr val="000000"/>
              </a:solidFill>
              <a:latin typeface="Century Gothic" panose="020B0502020202020204" pitchFamily="34" charset="0"/>
              <a:ea typeface="MS PGothic" panose="020B0600070205080204" pitchFamily="34" charset="-128"/>
              <a:cs typeface="+mn-cs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ja-JP" sz="16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LIQUIDITA’. </a:t>
            </a:r>
            <a:r>
              <a:rPr kumimoji="0" lang="it-IT" altLang="ja-JP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Stabile la capacità delle imprese del terziario FVG nel fare fronte al proprio fabbisogno finanziario: le aspettative a tre mesi fanno registrare un miglioramento dell’indicatore che supererà il dato nazionale.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it-IT" altLang="ja-JP" sz="1600" b="0" dirty="0">
              <a:solidFill>
                <a:srgbClr val="000000"/>
              </a:solidFill>
              <a:latin typeface="Century Gothic" panose="020B0502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47251C34-A6FA-F5CF-4AF2-6FDFB6494914}"/>
              </a:ext>
            </a:extLst>
          </p:cNvPr>
          <p:cNvSpPr txBox="1">
            <a:spLocks/>
          </p:cNvSpPr>
          <p:nvPr/>
        </p:nvSpPr>
        <p:spPr>
          <a:xfrm>
            <a:off x="335360" y="248643"/>
            <a:ext cx="11737304" cy="440217"/>
          </a:xfrm>
          <a:prstGeom prst="rect">
            <a:avLst/>
          </a:prstGeom>
        </p:spPr>
        <p:txBody>
          <a:bodyPr wrap="square" lIns="67500" tIns="35100" rIns="67500" bIns="35100">
            <a:spAutoFit/>
          </a:bodyPr>
          <a:lstStyle/>
          <a:p>
            <a:pPr>
              <a:defRPr/>
            </a:pPr>
            <a:r>
              <a:rPr lang="it-IT" sz="2400" dirty="0">
                <a:solidFill>
                  <a:srgbClr val="203864"/>
                </a:solidFill>
                <a:latin typeface="Century Gothic" panose="020B0502020202020204" pitchFamily="34" charset="0"/>
                <a:ea typeface="+mj-ea"/>
                <a:cs typeface="Arial"/>
              </a:rPr>
              <a:t>Premessa | </a:t>
            </a:r>
            <a:r>
              <a:rPr lang="it-IT" sz="2400" dirty="0">
                <a:latin typeface="Century Gothic" panose="020B0502020202020204" pitchFamily="34" charset="0"/>
                <a:ea typeface="+mj-ea"/>
                <a:cs typeface="Arial"/>
              </a:rPr>
              <a:t>Considerazioni generali di sintesi</a:t>
            </a:r>
            <a:endParaRPr lang="it-IT" sz="2400" b="0" dirty="0">
              <a:latin typeface="Century Gothic" panose="020B0502020202020204" pitchFamily="34" charset="0"/>
              <a:ea typeface="+mj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901234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02B12D8B-1E82-473F-9D37-AEACF1A3017E}"/>
              </a:ext>
            </a:extLst>
          </p:cNvPr>
          <p:cNvSpPr txBox="1"/>
          <p:nvPr/>
        </p:nvSpPr>
        <p:spPr>
          <a:xfrm>
            <a:off x="334963" y="884065"/>
            <a:ext cx="11623259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ja-JP" sz="1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DOMANDA E OFFERTA DI CREDITO. </a:t>
            </a:r>
            <a:r>
              <a:rPr kumimoji="0" lang="it-IT" altLang="ja-JP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Aumenta leggermente la quota di imprese del terziario FVG che hanno chiesto credito nel quarto trimestre 2023. Ma in aumento anche le risposte negative da parte delle banche. Il 60,5% delle imprese ha fatto richiesta di credito per esigenze di liquidità e cassa, il 4,7% per la ristrutturazione del debito. </a:t>
            </a:r>
            <a:r>
              <a:rPr lang="it-IT" sz="1400" b="1" dirty="0">
                <a:latin typeface="Century Gothic" panose="020B0502020202020204" pitchFamily="34" charset="0"/>
                <a:cs typeface="Arial"/>
              </a:rPr>
              <a:t>Il 34,8% del terziario FVG ha chiesto credito per effettuare investimenti, si tratta di una ottima notizia, per altro il trimestre precedente la percentuale era pari al 24,2%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altLang="ja-JP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 pitchFamily="34" charset="0"/>
              <a:ea typeface="MS PGothic" panose="020B0600070205080204" pitchFamily="34" charset="-128"/>
              <a:cs typeface="+mn-cs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ja-JP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Continua ad essere critica la situazione relativa al costo del credito. Migliorano i costi delle altre condizioni accessorie del credito. Si consolida la situazione relativa alla durata del credito, che resta tuttavia insoddisfacente (l’indicatore è al di sotto della soglia di espansione). Migliora leggermente l’indicatore relativo alle garanzie richieste alle imprese a copertura dei finanziamenti concessi. Nel complesso migliora il giudizio degli imprenditori del terziario FVG circa il costo complessivo dei servizi bancari al termine dell’anno 2023.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it-IT" altLang="ja-JP" sz="1400" b="0" dirty="0">
              <a:solidFill>
                <a:srgbClr val="000000"/>
              </a:solidFill>
              <a:latin typeface="Century Gothic" panose="020B0502020202020204" pitchFamily="34" charset="0"/>
              <a:ea typeface="MS PGothic" panose="020B0600070205080204" pitchFamily="34" charset="-128"/>
              <a:cs typeface="+mn-cs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ja-JP" sz="1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TURISMO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ja-JP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Negli ultimi due anni, secondo il 71% delle imprese di ricezione turistica del Friuli-Venezia Giulia sono aumentati i turisti stranieri e secondo il 30% sono aumentati i turisti italiani. La percentuale di imprese secondo cui sarebbe diminuito il numero di turisti in entrambi i casi è del tutto residuale.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it-IT" altLang="ja-JP" sz="1400" b="0" dirty="0">
              <a:solidFill>
                <a:srgbClr val="000000"/>
              </a:solidFill>
              <a:latin typeface="Century Gothic" panose="020B0502020202020204" pitchFamily="34" charset="0"/>
              <a:ea typeface="MS PGothic" panose="020B0600070205080204" pitchFamily="34" charset="-128"/>
              <a:cs typeface="+mn-cs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ja-JP" sz="1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In aumento la VOCAZIONE DEL FRIULI VENEZIA GIULIA NELL’OSPITALITA’ DEL TURISMO D’OLTRALPE: gli operatori si attendono un significativo aumento nei prossimi anni dei turisti stranieri in Regione, nelle proprie strutture. </a:t>
            </a:r>
            <a:r>
              <a:rPr lang="it-IT" sz="1400" dirty="0">
                <a:latin typeface="Century Gothic" panose="020B0502020202020204" pitchFamily="34" charset="0"/>
                <a:ea typeface="+mj-ea"/>
                <a:cs typeface="Arial"/>
              </a:rPr>
              <a:t>(+23,9%).</a:t>
            </a:r>
            <a:endParaRPr kumimoji="0" lang="it-IT" altLang="ja-JP" sz="14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 pitchFamily="34" charset="0"/>
              <a:ea typeface="MS PGothic" panose="020B0600070205080204" pitchFamily="34" charset="-128"/>
              <a:cs typeface="+mn-cs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it-IT" altLang="ja-JP" sz="1400" b="0" dirty="0">
              <a:solidFill>
                <a:srgbClr val="000000"/>
              </a:solidFill>
              <a:latin typeface="Century Gothic" panose="020B0502020202020204" pitchFamily="34" charset="0"/>
              <a:ea typeface="MS PGothic" panose="020B0600070205080204" pitchFamily="34" charset="-128"/>
              <a:cs typeface="+mn-cs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ja-JP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Il FRIULI VENEZIA GIULIA: META TURISTICA PER TUTTI I MESI DELL’ANNO. Nel corso degli ultimi dieci anni si spostano i ricavi delle imprese di ricezione turistica dalla stagione estiva a favore di inverno e primavera. E’ cambiato in modo rilevante il comportamento verso gli agriturismo, i quali negli ultimi dieci anni registrano un +11% di ricavi in primavera</a:t>
            </a:r>
            <a:r>
              <a:rPr lang="it-IT" altLang="ja-JP" sz="1400" b="0" dirty="0">
                <a:solidFill>
                  <a:srgbClr val="000000"/>
                </a:solidFill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 </a:t>
            </a:r>
            <a:r>
              <a:rPr lang="it-IT" altLang="ja-JP" sz="1400" b="0">
                <a:solidFill>
                  <a:srgbClr val="000000"/>
                </a:solidFill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e estate.</a:t>
            </a:r>
            <a:endParaRPr kumimoji="0" lang="it-IT" altLang="ja-JP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 pitchFamily="34" charset="0"/>
              <a:ea typeface="MS PGothic" panose="020B0600070205080204" pitchFamily="34" charset="-128"/>
              <a:cs typeface="+mn-cs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it-IT" altLang="ja-JP" sz="1400" b="0" dirty="0">
              <a:solidFill>
                <a:srgbClr val="000000"/>
              </a:solidFill>
              <a:latin typeface="Century Gothic" panose="020B0502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47251C34-A6FA-F5CF-4AF2-6FDFB6494914}"/>
              </a:ext>
            </a:extLst>
          </p:cNvPr>
          <p:cNvSpPr txBox="1">
            <a:spLocks/>
          </p:cNvSpPr>
          <p:nvPr/>
        </p:nvSpPr>
        <p:spPr>
          <a:xfrm>
            <a:off x="335360" y="248643"/>
            <a:ext cx="11737304" cy="440217"/>
          </a:xfrm>
          <a:prstGeom prst="rect">
            <a:avLst/>
          </a:prstGeom>
        </p:spPr>
        <p:txBody>
          <a:bodyPr wrap="square" lIns="67500" tIns="35100" rIns="67500" bIns="35100">
            <a:spAutoFit/>
          </a:bodyPr>
          <a:lstStyle/>
          <a:p>
            <a:pPr>
              <a:defRPr/>
            </a:pPr>
            <a:r>
              <a:rPr lang="it-IT" sz="2400" dirty="0">
                <a:solidFill>
                  <a:srgbClr val="203864"/>
                </a:solidFill>
                <a:latin typeface="Century Gothic" panose="020B0502020202020204" pitchFamily="34" charset="0"/>
                <a:ea typeface="+mj-ea"/>
                <a:cs typeface="Arial"/>
              </a:rPr>
              <a:t>Premessa | </a:t>
            </a:r>
            <a:r>
              <a:rPr lang="it-IT" sz="2400" dirty="0">
                <a:latin typeface="Century Gothic" panose="020B0502020202020204" pitchFamily="34" charset="0"/>
                <a:ea typeface="+mj-ea"/>
                <a:cs typeface="Arial"/>
              </a:rPr>
              <a:t>Considerazioni generali di sintesi</a:t>
            </a:r>
            <a:endParaRPr lang="it-IT" sz="2400" b="0" dirty="0">
              <a:latin typeface="Century Gothic" panose="020B0502020202020204" pitchFamily="34" charset="0"/>
              <a:ea typeface="+mj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521540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ttangolo 2">
            <a:extLst>
              <a:ext uri="{FF2B5EF4-FFF2-40B4-BE49-F238E27FC236}">
                <a16:creationId xmlns:a16="http://schemas.microsoft.com/office/drawing/2014/main" id="{FA63614C-B865-4288-94F7-C3DCA2B866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5919" y="897882"/>
            <a:ext cx="2416046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buNone/>
            </a:pPr>
            <a:r>
              <a:rPr lang="it-IT" altLang="it-IT" sz="4400" b="1">
                <a:solidFill>
                  <a:srgbClr val="203864"/>
                </a:solidFill>
                <a:latin typeface="Century Gothic" panose="020B0502020202020204" pitchFamily="34" charset="0"/>
              </a:rPr>
              <a:t>Agenda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2705AB88-5C0C-22F7-1E15-8AD1415FBFF8}"/>
              </a:ext>
            </a:extLst>
          </p:cNvPr>
          <p:cNvSpPr txBox="1"/>
          <p:nvPr/>
        </p:nvSpPr>
        <p:spPr>
          <a:xfrm>
            <a:off x="4381850" y="1651972"/>
            <a:ext cx="6448152" cy="44146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it-IT" sz="2800" b="0" i="1" dirty="0">
                <a:solidFill>
                  <a:schemeClr val="tx2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Premessa</a:t>
            </a:r>
          </a:p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it-IT" sz="2800" b="0" i="1" dirty="0">
                <a:solidFill>
                  <a:schemeClr val="tx2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Considerazioni generali di sintesi</a:t>
            </a:r>
          </a:p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it-IT" sz="2800" dirty="0">
                <a:solidFill>
                  <a:srgbClr val="002060"/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Clima di fiducia</a:t>
            </a:r>
          </a:p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it-IT" sz="2800" b="0" i="1" dirty="0">
                <a:solidFill>
                  <a:schemeClr val="tx2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Congiuntura economica</a:t>
            </a:r>
          </a:p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it-IT" sz="2800" b="0" i="1" dirty="0">
                <a:solidFill>
                  <a:schemeClr val="tx2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Domanda e offerta di credito</a:t>
            </a:r>
          </a:p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it-IT" sz="2800" b="0" i="1" dirty="0">
                <a:solidFill>
                  <a:schemeClr val="tx2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Focus «Turismo»</a:t>
            </a:r>
          </a:p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it-IT" sz="2800" b="0" i="1" dirty="0">
                <a:solidFill>
                  <a:schemeClr val="tx2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Metodo</a:t>
            </a:r>
          </a:p>
        </p:txBody>
      </p: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1C2056AB-6825-2D53-6BE5-FAB58FB8E391}"/>
              </a:ext>
            </a:extLst>
          </p:cNvPr>
          <p:cNvCxnSpPr>
            <a:cxnSpLocks/>
          </p:cNvCxnSpPr>
          <p:nvPr/>
        </p:nvCxnSpPr>
        <p:spPr bwMode="auto">
          <a:xfrm>
            <a:off x="4206240" y="1854642"/>
            <a:ext cx="0" cy="4212000"/>
          </a:xfrm>
          <a:prstGeom prst="line">
            <a:avLst/>
          </a:prstGeom>
          <a:noFill/>
          <a:ln w="57150" cap="flat" cmpd="sng" algn="ctr">
            <a:solidFill>
              <a:srgbClr val="203864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9269538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:a16="http://schemas.microsoft.com/office/drawing/2014/main" id="{8D48F914-76D9-83CE-E391-D457755B54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340" y="2128032"/>
            <a:ext cx="6064516" cy="3114000"/>
          </a:xfrm>
          <a:prstGeom prst="rect">
            <a:avLst/>
          </a:prstGeom>
        </p:spPr>
      </p:pic>
      <p:sp>
        <p:nvSpPr>
          <p:cNvPr id="11268" name="Text Box 49"/>
          <p:cNvSpPr txBox="1">
            <a:spLocks noChangeArrowheads="1"/>
          </p:cNvSpPr>
          <p:nvPr/>
        </p:nvSpPr>
        <p:spPr bwMode="auto">
          <a:xfrm>
            <a:off x="335360" y="6190766"/>
            <a:ext cx="11665296" cy="384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lnSpc>
                <a:spcPct val="110000"/>
              </a:lnSpc>
              <a:spcBef>
                <a:spcPts val="600"/>
              </a:spcBef>
            </a:pPr>
            <a:r>
              <a:rPr lang="it-IT" altLang="it-IT" sz="900" dirty="0">
                <a:latin typeface="Century Gothic" panose="020B0502020202020204" pitchFamily="34" charset="0"/>
              </a:rPr>
              <a:t>Base campione: </a:t>
            </a:r>
            <a:r>
              <a:rPr lang="it-IT" altLang="it-IT" sz="900" b="0" dirty="0">
                <a:latin typeface="Century Gothic" panose="020B0502020202020204" pitchFamily="34" charset="0"/>
              </a:rPr>
              <a:t>1.536 casi. </a:t>
            </a:r>
            <a:r>
              <a:rPr lang="it-IT" altLang="ja-JP" sz="900" b="0" dirty="0">
                <a:latin typeface="Century Gothic" panose="020B0502020202020204" pitchFamily="34" charset="0"/>
              </a:rPr>
              <a:t>I valori sono costituiti da percentuali di imprese rispondenti. Saldo = (% migliore) + ((% uguale) / 2). Campo di variazione: tra +100% (nell’ipotesi in cui il totale degli intervistati campione esprimesse un’opinione di miglioramento) e 0% (nell’ipotesi in cui il totale degli intervistati campione esprimesse un’opinione di peggioramento). </a:t>
            </a:r>
            <a:r>
              <a:rPr lang="it-IT" altLang="ja-JP" sz="900" dirty="0">
                <a:latin typeface="Century Gothic" panose="020B0502020202020204" pitchFamily="34" charset="0"/>
              </a:rPr>
              <a:t>I dati sono riportati all’universo.	</a:t>
            </a:r>
            <a:endParaRPr lang="it-IT" altLang="it-IT" sz="900" dirty="0">
              <a:latin typeface="Century Gothic" panose="020B0502020202020204" pitchFamily="34" charset="0"/>
            </a:endParaRPr>
          </a:p>
        </p:txBody>
      </p:sp>
      <p:sp>
        <p:nvSpPr>
          <p:cNvPr id="36" name="CasellaDiTesto 9">
            <a:extLst>
              <a:ext uri="{FF2B5EF4-FFF2-40B4-BE49-F238E27FC236}">
                <a16:creationId xmlns:a16="http://schemas.microsoft.com/office/drawing/2014/main" id="{785050CA-F58A-43FB-916D-E533A19213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0488" y="3550532"/>
            <a:ext cx="1919755" cy="35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spcBef>
                <a:spcPts val="600"/>
              </a:spcBef>
            </a:pPr>
            <a:r>
              <a:rPr lang="it-IT" altLang="ja-JP" sz="1700">
                <a:solidFill>
                  <a:srgbClr val="203864"/>
                </a:solidFill>
                <a:latin typeface="Century Gothic" panose="020B0502020202020204" pitchFamily="34" charset="0"/>
              </a:rPr>
              <a:t>Terziario FVG</a:t>
            </a:r>
          </a:p>
        </p:txBody>
      </p:sp>
      <p:cxnSp>
        <p:nvCxnSpPr>
          <p:cNvPr id="57" name="Connettore diritto 56">
            <a:extLst>
              <a:ext uri="{FF2B5EF4-FFF2-40B4-BE49-F238E27FC236}">
                <a16:creationId xmlns:a16="http://schemas.microsoft.com/office/drawing/2014/main" id="{9D8B0951-19B2-4D3E-9AB5-C8802DC5EB0D}"/>
              </a:ext>
            </a:extLst>
          </p:cNvPr>
          <p:cNvCxnSpPr/>
          <p:nvPr/>
        </p:nvCxnSpPr>
        <p:spPr bwMode="auto">
          <a:xfrm>
            <a:off x="4389888" y="2508881"/>
            <a:ext cx="0" cy="234000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8" name="CasellaDiTesto 9">
            <a:extLst>
              <a:ext uri="{FF2B5EF4-FFF2-40B4-BE49-F238E27FC236}">
                <a16:creationId xmlns:a16="http://schemas.microsoft.com/office/drawing/2014/main" id="{F97D2262-E073-4DCA-BD11-09A2959F25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29178" y="4041708"/>
            <a:ext cx="1728192" cy="35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spcBef>
                <a:spcPts val="600"/>
              </a:spcBef>
            </a:pPr>
            <a:r>
              <a:rPr lang="it-IT" altLang="ja-JP" sz="1700" dirty="0">
                <a:solidFill>
                  <a:srgbClr val="ED7D31"/>
                </a:solidFill>
                <a:latin typeface="Century Gothic" panose="020B0502020202020204" pitchFamily="34" charset="0"/>
              </a:rPr>
              <a:t>Terziario ITALIA</a:t>
            </a:r>
          </a:p>
        </p:txBody>
      </p:sp>
      <p:sp>
        <p:nvSpPr>
          <p:cNvPr id="60" name="Rettangolo 59">
            <a:extLst>
              <a:ext uri="{FF2B5EF4-FFF2-40B4-BE49-F238E27FC236}">
                <a16:creationId xmlns:a16="http://schemas.microsoft.com/office/drawing/2014/main" id="{1C48693C-F6DC-4AC6-BF86-AA3D9DDA7D42}"/>
              </a:ext>
            </a:extLst>
          </p:cNvPr>
          <p:cNvSpPr/>
          <p:nvPr/>
        </p:nvSpPr>
        <p:spPr>
          <a:xfrm>
            <a:off x="3348927" y="2478476"/>
            <a:ext cx="104469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sz="1000" i="1" dirty="0" err="1">
                <a:latin typeface="Century Gothic" panose="020B0502020202020204" pitchFamily="34" charset="0"/>
              </a:rPr>
              <a:t>Pre</a:t>
            </a:r>
            <a:r>
              <a:rPr lang="it-IT" sz="1000" i="1" dirty="0">
                <a:latin typeface="Century Gothic" panose="020B0502020202020204" pitchFamily="34" charset="0"/>
              </a:rPr>
              <a:t> lockdown</a:t>
            </a:r>
            <a:endParaRPr lang="it-IT" sz="700" i="1" dirty="0">
              <a:latin typeface="Century Gothic" panose="020B0502020202020204" pitchFamily="34" charset="0"/>
            </a:endParaRPr>
          </a:p>
        </p:txBody>
      </p:sp>
      <p:graphicFrame>
        <p:nvGraphicFramePr>
          <p:cNvPr id="11" name="Tabella 11">
            <a:extLst>
              <a:ext uri="{FF2B5EF4-FFF2-40B4-BE49-F238E27FC236}">
                <a16:creationId xmlns:a16="http://schemas.microsoft.com/office/drawing/2014/main" id="{60A26EB6-54AC-47C2-A574-1495F45C1B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8611880"/>
              </p:ext>
            </p:extLst>
          </p:nvPr>
        </p:nvGraphicFramePr>
        <p:xfrm>
          <a:off x="7526635" y="3147844"/>
          <a:ext cx="3321605" cy="2857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9605">
                  <a:extLst>
                    <a:ext uri="{9D8B030D-6E8A-4147-A177-3AD203B41FA5}">
                      <a16:colId xmlns:a16="http://schemas.microsoft.com/office/drawing/2014/main" val="4257292281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1363359023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3209566175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2315993140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2418926699"/>
                    </a:ext>
                  </a:extLst>
                </a:gridCol>
              </a:tblGrid>
              <a:tr h="357230">
                <a:tc>
                  <a:txBody>
                    <a:bodyPr/>
                    <a:lstStyle/>
                    <a:p>
                      <a:endParaRPr lang="it-IT" sz="120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200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7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MIGLIORE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7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UGUALE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7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PEGGIORE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INDICE</a:t>
                      </a:r>
                      <a:endParaRPr lang="it-IT" sz="100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55734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2022 III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5%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33%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62%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1F497D"/>
                          </a:solidFill>
                          <a:effectLst/>
                          <a:latin typeface="Century Gothic" panose="020B0502020202020204" pitchFamily="34" charset="0"/>
                        </a:rPr>
                        <a:t>22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546973793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2022 IV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12%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52%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36%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1F497D"/>
                          </a:solidFill>
                          <a:effectLst/>
                          <a:latin typeface="Century Gothic" panose="020B0502020202020204" pitchFamily="34" charset="0"/>
                        </a:rPr>
                        <a:t>38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752504863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2023 I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17%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46%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37%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1F497D"/>
                          </a:solidFill>
                          <a:effectLst/>
                          <a:latin typeface="Century Gothic" panose="020B0502020202020204" pitchFamily="34" charset="0"/>
                        </a:rPr>
                        <a:t>40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271376257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2023 II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18%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50%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33%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1F497D"/>
                          </a:solidFill>
                          <a:effectLst/>
                          <a:latin typeface="Century Gothic" panose="020B0502020202020204" pitchFamily="34" charset="0"/>
                        </a:rPr>
                        <a:t>43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559385142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2023 III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19%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50%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31%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1F497D"/>
                          </a:solidFill>
                          <a:effectLst/>
                          <a:latin typeface="Century Gothic" panose="020B0502020202020204" pitchFamily="34" charset="0"/>
                        </a:rPr>
                        <a:t>44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790754751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2023 IV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18%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55%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28%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1F497D"/>
                          </a:solidFill>
                          <a:effectLst/>
                          <a:latin typeface="Century Gothic" panose="020B0502020202020204" pitchFamily="34" charset="0"/>
                        </a:rPr>
                        <a:t>45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848639138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1" i="0" u="none" strike="noStrike">
                          <a:solidFill>
                            <a:srgbClr val="C00000"/>
                          </a:solidFill>
                          <a:effectLst/>
                          <a:latin typeface="Century Gothic" panose="020B0502020202020204" pitchFamily="34" charset="0"/>
                        </a:rPr>
                        <a:t>2024 I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it-IT" sz="600" b="0" i="0" u="none" strike="noStrike">
                        <a:solidFill>
                          <a:srgbClr val="333399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it-IT" sz="600" b="0" i="0" u="none" strike="noStrike">
                        <a:solidFill>
                          <a:srgbClr val="333399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it-IT" sz="600" b="0" i="0" u="none" strike="noStrike">
                        <a:solidFill>
                          <a:srgbClr val="333399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solidFill>
                            <a:srgbClr val="C00000"/>
                          </a:solidFill>
                          <a:effectLst/>
                          <a:latin typeface="Century Gothic" panose="020B0502020202020204" pitchFamily="34" charset="0"/>
                        </a:rPr>
                        <a:t>46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704451205"/>
                  </a:ext>
                </a:extLst>
              </a:tr>
            </a:tbl>
          </a:graphicData>
        </a:graphic>
      </p:graphicFrame>
      <p:graphicFrame>
        <p:nvGraphicFramePr>
          <p:cNvPr id="17" name="Tabella 16">
            <a:extLst>
              <a:ext uri="{FF2B5EF4-FFF2-40B4-BE49-F238E27FC236}">
                <a16:creationId xmlns:a16="http://schemas.microsoft.com/office/drawing/2014/main" id="{11678538-CB9F-4939-88E1-2F794AC36C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8636441"/>
              </p:ext>
            </p:extLst>
          </p:nvPr>
        </p:nvGraphicFramePr>
        <p:xfrm>
          <a:off x="11147607" y="3147844"/>
          <a:ext cx="648000" cy="2857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8000">
                  <a:extLst>
                    <a:ext uri="{9D8B030D-6E8A-4147-A177-3AD203B41FA5}">
                      <a16:colId xmlns:a16="http://schemas.microsoft.com/office/drawing/2014/main" val="302806717"/>
                    </a:ext>
                  </a:extLst>
                </a:gridCol>
              </a:tblGrid>
              <a:tr h="357230">
                <a:tc>
                  <a:txBody>
                    <a:bodyPr/>
                    <a:lstStyle/>
                    <a:p>
                      <a:pPr algn="ctr"/>
                      <a:r>
                        <a:rPr lang="it-IT" sz="11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INDICE</a:t>
                      </a:r>
                      <a:endParaRPr lang="it-IT" sz="100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7634939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solidFill>
                            <a:srgbClr val="ED7D31"/>
                          </a:solidFill>
                          <a:effectLst/>
                          <a:latin typeface="Century Gothic" panose="020B0502020202020204" pitchFamily="34" charset="0"/>
                        </a:rPr>
                        <a:t>21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51798999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ED7D31"/>
                          </a:solidFill>
                          <a:effectLst/>
                          <a:latin typeface="Century Gothic" panose="020B0502020202020204" pitchFamily="34" charset="0"/>
                        </a:rPr>
                        <a:t>37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113083857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ED7D31"/>
                          </a:solidFill>
                          <a:effectLst/>
                          <a:latin typeface="Century Gothic" panose="020B0502020202020204" pitchFamily="34" charset="0"/>
                        </a:rPr>
                        <a:t>40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777035430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ED7D31"/>
                          </a:solidFill>
                          <a:effectLst/>
                          <a:latin typeface="Century Gothic" panose="020B0502020202020204" pitchFamily="34" charset="0"/>
                        </a:rPr>
                        <a:t>43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964193220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ED7D31"/>
                          </a:solidFill>
                          <a:effectLst/>
                          <a:latin typeface="Century Gothic" panose="020B0502020202020204" pitchFamily="34" charset="0"/>
                        </a:rPr>
                        <a:t>35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083891687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ED7D31"/>
                          </a:solidFill>
                          <a:effectLst/>
                          <a:latin typeface="Century Gothic" panose="020B0502020202020204" pitchFamily="34" charset="0"/>
                        </a:rPr>
                        <a:t>37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328386160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solidFill>
                            <a:srgbClr val="ED7D31"/>
                          </a:solidFill>
                          <a:effectLst/>
                          <a:latin typeface="Century Gothic" panose="020B0502020202020204" pitchFamily="34" charset="0"/>
                        </a:rPr>
                        <a:t>37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197876222"/>
                  </a:ext>
                </a:extLst>
              </a:tr>
            </a:tbl>
          </a:graphicData>
        </a:graphic>
      </p:graphicFrame>
      <p:sp>
        <p:nvSpPr>
          <p:cNvPr id="25" name="Ovale 24">
            <a:extLst>
              <a:ext uri="{FF2B5EF4-FFF2-40B4-BE49-F238E27FC236}">
                <a16:creationId xmlns:a16="http://schemas.microsoft.com/office/drawing/2014/main" id="{CA7BD584-A7A8-4F7C-9448-F736A746582C}"/>
              </a:ext>
            </a:extLst>
          </p:cNvPr>
          <p:cNvSpPr/>
          <p:nvPr/>
        </p:nvSpPr>
        <p:spPr bwMode="auto">
          <a:xfrm>
            <a:off x="10219506" y="4932024"/>
            <a:ext cx="647998" cy="1111800"/>
          </a:xfrm>
          <a:prstGeom prst="ellips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9" name="Titolo 1">
            <a:extLst>
              <a:ext uri="{FF2B5EF4-FFF2-40B4-BE49-F238E27FC236}">
                <a16:creationId xmlns:a16="http://schemas.microsoft.com/office/drawing/2014/main" id="{67C7F260-E179-44CF-8C8E-E340E311263D}"/>
              </a:ext>
            </a:extLst>
          </p:cNvPr>
          <p:cNvSpPr txBox="1">
            <a:spLocks/>
          </p:cNvSpPr>
          <p:nvPr/>
        </p:nvSpPr>
        <p:spPr>
          <a:xfrm>
            <a:off x="423287" y="1815998"/>
            <a:ext cx="5962833" cy="5325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lIns="67500" tIns="35100" rIns="67500" bIns="35100">
            <a:spAutoFit/>
          </a:bodyPr>
          <a:lstStyle/>
          <a:p>
            <a:pPr>
              <a:defRPr/>
            </a:pPr>
            <a:r>
              <a:rPr lang="it-IT" sz="1600">
                <a:solidFill>
                  <a:schemeClr val="bg1"/>
                </a:solidFill>
                <a:latin typeface="Century Gothic" panose="020B0502020202020204" pitchFamily="34" charset="0"/>
                <a:ea typeface="+mj-ea"/>
                <a:cs typeface="Arial"/>
              </a:rPr>
              <a:t>CLIMA DI FIDUCIA ECONOMIA ITALIANA (</a:t>
            </a:r>
            <a:r>
              <a:rPr lang="it-IT" sz="1600" u="sng">
                <a:solidFill>
                  <a:schemeClr val="bg1"/>
                </a:solidFill>
                <a:latin typeface="Century Gothic" panose="020B0502020202020204" pitchFamily="34" charset="0"/>
                <a:ea typeface="+mj-ea"/>
                <a:cs typeface="Arial"/>
              </a:rPr>
              <a:t>FVG vs ITALIA</a:t>
            </a:r>
            <a:r>
              <a:rPr lang="it-IT" sz="1600">
                <a:solidFill>
                  <a:schemeClr val="bg1"/>
                </a:solidFill>
                <a:latin typeface="Century Gothic" panose="020B0502020202020204" pitchFamily="34" charset="0"/>
                <a:ea typeface="+mj-ea"/>
                <a:cs typeface="Arial"/>
              </a:rPr>
              <a:t>)</a:t>
            </a:r>
            <a:endParaRPr lang="it-IT" sz="1600" i="1">
              <a:solidFill>
                <a:schemeClr val="bg1"/>
              </a:solidFill>
              <a:latin typeface="Century Gothic" panose="020B0502020202020204" pitchFamily="34" charset="0"/>
              <a:ea typeface="+mj-ea"/>
              <a:cs typeface="Arial"/>
            </a:endParaRPr>
          </a:p>
          <a:p>
            <a:pPr>
              <a:defRPr/>
            </a:pPr>
            <a:r>
              <a:rPr lang="it-IT" sz="1400" b="0" i="1">
                <a:solidFill>
                  <a:schemeClr val="bg1"/>
                </a:solidFill>
                <a:latin typeface="Century Gothic" panose="020B0502020202020204" pitchFamily="34" charset="0"/>
                <a:ea typeface="+mj-ea"/>
                <a:cs typeface="Arial"/>
              </a:rPr>
              <a:t>Indicatori congiunturali: % MIGLIORAMENTO + ½ INVARIANZA</a:t>
            </a:r>
          </a:p>
        </p:txBody>
      </p:sp>
      <p:cxnSp>
        <p:nvCxnSpPr>
          <p:cNvPr id="30" name="Connettore diritto 29">
            <a:extLst>
              <a:ext uri="{FF2B5EF4-FFF2-40B4-BE49-F238E27FC236}">
                <a16:creationId xmlns:a16="http://schemas.microsoft.com/office/drawing/2014/main" id="{173B7860-5634-45AD-9FF8-5498E01F2EB3}"/>
              </a:ext>
            </a:extLst>
          </p:cNvPr>
          <p:cNvCxnSpPr>
            <a:cxnSpLocks/>
          </p:cNvCxnSpPr>
          <p:nvPr/>
        </p:nvCxnSpPr>
        <p:spPr bwMode="auto">
          <a:xfrm>
            <a:off x="7248128" y="1835048"/>
            <a:ext cx="0" cy="4208951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34" name="Elemento grafico 33" descr="Freccia linea: curva antioraria">
            <a:extLst>
              <a:ext uri="{FF2B5EF4-FFF2-40B4-BE49-F238E27FC236}">
                <a16:creationId xmlns:a16="http://schemas.microsoft.com/office/drawing/2014/main" id="{122A77F7-5119-499D-9461-FCD2B5DC13C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6264157" flipH="1">
            <a:off x="6227313" y="3078248"/>
            <a:ext cx="899478" cy="914400"/>
          </a:xfrm>
          <a:prstGeom prst="rect">
            <a:avLst/>
          </a:prstGeom>
        </p:spPr>
      </p:pic>
      <p:sp>
        <p:nvSpPr>
          <p:cNvPr id="37" name="CasellaDiTesto 9">
            <a:extLst>
              <a:ext uri="{FF2B5EF4-FFF2-40B4-BE49-F238E27FC236}">
                <a16:creationId xmlns:a16="http://schemas.microsoft.com/office/drawing/2014/main" id="{BBB77827-1E44-4D35-923C-370939F51D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39534" y="1797318"/>
            <a:ext cx="4586972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ts val="600"/>
              </a:spcBef>
            </a:pPr>
            <a:r>
              <a:rPr lang="it-IT" altLang="ja-JP" sz="1300" i="1" dirty="0">
                <a:latin typeface="Century Gothic" panose="020B0502020202020204" pitchFamily="34" charset="0"/>
              </a:rPr>
              <a:t>A Suo giudizio la situazione economica complessiva dell’Italia, a prescindere dalla situazione della Sua impresa e del Suo settore, negli ultimi tre mesi, rispetto ai tre mesi precedenti, è migliorata, invariata, peggiorata? </a:t>
            </a:r>
            <a:endParaRPr lang="it-IT" altLang="it-IT" sz="1300" i="1" dirty="0">
              <a:solidFill>
                <a:schemeClr val="accent2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41" name="Connettore 2 40">
            <a:extLst>
              <a:ext uri="{FF2B5EF4-FFF2-40B4-BE49-F238E27FC236}">
                <a16:creationId xmlns:a16="http://schemas.microsoft.com/office/drawing/2014/main" id="{8A9A3B43-0489-45DD-8115-2C1C894CABC6}"/>
              </a:ext>
            </a:extLst>
          </p:cNvPr>
          <p:cNvCxnSpPr>
            <a:cxnSpLocks/>
          </p:cNvCxnSpPr>
          <p:nvPr/>
        </p:nvCxnSpPr>
        <p:spPr>
          <a:xfrm flipH="1">
            <a:off x="8479845" y="3031858"/>
            <a:ext cx="2162184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 w="lg" len="lg"/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CasellaDiTesto 41">
            <a:extLst>
              <a:ext uri="{FF2B5EF4-FFF2-40B4-BE49-F238E27FC236}">
                <a16:creationId xmlns:a16="http://schemas.microsoft.com/office/drawing/2014/main" id="{A8F388B5-E9A1-411D-9D18-27844816A273}"/>
              </a:ext>
            </a:extLst>
          </p:cNvPr>
          <p:cNvSpPr txBox="1"/>
          <p:nvPr/>
        </p:nvSpPr>
        <p:spPr>
          <a:xfrm>
            <a:off x="9313114" y="2754859"/>
            <a:ext cx="4956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1200">
                <a:latin typeface="Century Gothic" panose="020B0502020202020204" pitchFamily="34" charset="0"/>
              </a:rPr>
              <a:t>FVG</a:t>
            </a:r>
          </a:p>
        </p:txBody>
      </p:sp>
      <p:cxnSp>
        <p:nvCxnSpPr>
          <p:cNvPr id="43" name="Connettore 2 42">
            <a:extLst>
              <a:ext uri="{FF2B5EF4-FFF2-40B4-BE49-F238E27FC236}">
                <a16:creationId xmlns:a16="http://schemas.microsoft.com/office/drawing/2014/main" id="{134F6686-05E8-4F2C-B079-8A5FA37F081C}"/>
              </a:ext>
            </a:extLst>
          </p:cNvPr>
          <p:cNvCxnSpPr>
            <a:cxnSpLocks/>
          </p:cNvCxnSpPr>
          <p:nvPr/>
        </p:nvCxnSpPr>
        <p:spPr>
          <a:xfrm flipH="1">
            <a:off x="11009528" y="3031858"/>
            <a:ext cx="916977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 w="lg" len="lg"/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CasellaDiTesto 43">
            <a:extLst>
              <a:ext uri="{FF2B5EF4-FFF2-40B4-BE49-F238E27FC236}">
                <a16:creationId xmlns:a16="http://schemas.microsoft.com/office/drawing/2014/main" id="{703537F0-5259-454A-AAAB-9F05B4298B5A}"/>
              </a:ext>
            </a:extLst>
          </p:cNvPr>
          <p:cNvSpPr txBox="1"/>
          <p:nvPr/>
        </p:nvSpPr>
        <p:spPr>
          <a:xfrm>
            <a:off x="11152866" y="2754859"/>
            <a:ext cx="6303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1200">
                <a:latin typeface="Century Gothic" panose="020B0502020202020204" pitchFamily="34" charset="0"/>
              </a:rPr>
              <a:t>ITALIA</a:t>
            </a:r>
          </a:p>
        </p:txBody>
      </p:sp>
      <p:sp>
        <p:nvSpPr>
          <p:cNvPr id="3" name="Titolo 1">
            <a:extLst>
              <a:ext uri="{FF2B5EF4-FFF2-40B4-BE49-F238E27FC236}">
                <a16:creationId xmlns:a16="http://schemas.microsoft.com/office/drawing/2014/main" id="{7FB4FFB0-CE6C-B82A-3FF7-0E4EE014EC86}"/>
              </a:ext>
            </a:extLst>
          </p:cNvPr>
          <p:cNvSpPr txBox="1">
            <a:spLocks/>
          </p:cNvSpPr>
          <p:nvPr/>
        </p:nvSpPr>
        <p:spPr>
          <a:xfrm>
            <a:off x="335360" y="248643"/>
            <a:ext cx="11737304" cy="1178881"/>
          </a:xfrm>
          <a:prstGeom prst="rect">
            <a:avLst/>
          </a:prstGeom>
        </p:spPr>
        <p:txBody>
          <a:bodyPr wrap="square" lIns="67500" tIns="35100" rIns="67500" bIns="35100">
            <a:spAutoFit/>
          </a:bodyPr>
          <a:lstStyle/>
          <a:p>
            <a:pPr>
              <a:defRPr/>
            </a:pPr>
            <a:r>
              <a:rPr lang="it-IT" sz="2400" dirty="0">
                <a:solidFill>
                  <a:srgbClr val="203864"/>
                </a:solidFill>
                <a:latin typeface="Century Gothic" panose="020B0502020202020204" pitchFamily="34" charset="0"/>
                <a:ea typeface="+mj-ea"/>
                <a:cs typeface="Arial"/>
              </a:rPr>
              <a:t>Fiducia economia italiana | </a:t>
            </a:r>
            <a:r>
              <a:rPr lang="it-IT" sz="2400" dirty="0">
                <a:latin typeface="Century Gothic" panose="020B0502020202020204" pitchFamily="34" charset="0"/>
                <a:ea typeface="+mj-ea"/>
                <a:cs typeface="Arial"/>
              </a:rPr>
              <a:t>Anche nel quarto trimestre del 2023 il </a:t>
            </a:r>
            <a:r>
              <a:rPr lang="it-IT" sz="2400" i="1" dirty="0">
                <a:latin typeface="Century Gothic" panose="020B0502020202020204" pitchFamily="34" charset="0"/>
                <a:ea typeface="+mj-ea"/>
                <a:cs typeface="Arial"/>
              </a:rPr>
              <a:t>sentiment</a:t>
            </a:r>
            <a:r>
              <a:rPr lang="it-IT" sz="2400" dirty="0">
                <a:latin typeface="Century Gothic" panose="020B0502020202020204" pitchFamily="34" charset="0"/>
                <a:ea typeface="+mj-ea"/>
                <a:cs typeface="Arial"/>
              </a:rPr>
              <a:t> delle imprese del terziario verso l’andamento dell’economia italiana si conferma stabile. Il dato FVG è migliore rispetto al dato nazionale.</a:t>
            </a:r>
            <a:endParaRPr lang="it-IT" sz="2400" b="0" dirty="0">
              <a:latin typeface="Century Gothic" panose="020B0502020202020204" pitchFamily="34" charset="0"/>
              <a:ea typeface="+mj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051827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magine 23">
            <a:extLst>
              <a:ext uri="{FF2B5EF4-FFF2-40B4-BE49-F238E27FC236}">
                <a16:creationId xmlns:a16="http://schemas.microsoft.com/office/drawing/2014/main" id="{CF9193B4-DC48-975B-3D57-DBD87346A8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32280" y="4117353"/>
            <a:ext cx="2737579" cy="2404800"/>
          </a:xfrm>
          <a:prstGeom prst="rect">
            <a:avLst/>
          </a:prstGeom>
        </p:spPr>
      </p:pic>
      <p:pic>
        <p:nvPicPr>
          <p:cNvPr id="22" name="Immagine 21">
            <a:extLst>
              <a:ext uri="{FF2B5EF4-FFF2-40B4-BE49-F238E27FC236}">
                <a16:creationId xmlns:a16="http://schemas.microsoft.com/office/drawing/2014/main" id="{9C093331-9DBE-A4AA-CA5E-37C6343ADB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0506" y="4117353"/>
            <a:ext cx="2737579" cy="2404800"/>
          </a:xfrm>
          <a:prstGeom prst="rect">
            <a:avLst/>
          </a:prstGeom>
        </p:spPr>
      </p:pic>
      <p:pic>
        <p:nvPicPr>
          <p:cNvPr id="20" name="Immagine 19">
            <a:extLst>
              <a:ext uri="{FF2B5EF4-FFF2-40B4-BE49-F238E27FC236}">
                <a16:creationId xmlns:a16="http://schemas.microsoft.com/office/drawing/2014/main" id="{99A015D4-EEF8-E32C-1B81-EF63C1FBEA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1253" y="4117353"/>
            <a:ext cx="2737579" cy="2404800"/>
          </a:xfrm>
          <a:prstGeom prst="rect">
            <a:avLst/>
          </a:prstGeom>
        </p:spPr>
      </p:pic>
      <p:pic>
        <p:nvPicPr>
          <p:cNvPr id="18" name="Immagine 17">
            <a:extLst>
              <a:ext uri="{FF2B5EF4-FFF2-40B4-BE49-F238E27FC236}">
                <a16:creationId xmlns:a16="http://schemas.microsoft.com/office/drawing/2014/main" id="{964055B4-4D24-47A1-D110-3CA56FBE6A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297" y="4117353"/>
            <a:ext cx="2737579" cy="2404800"/>
          </a:xfrm>
          <a:prstGeom prst="rect">
            <a:avLst/>
          </a:prstGeom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B5C25C5F-43E0-A377-A773-7D2E4BD42C9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36040" y="1446723"/>
            <a:ext cx="2737579" cy="2404800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80391DD8-C418-C3AF-D4ED-70AFA1E1ABE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6107" y="1452118"/>
            <a:ext cx="2737579" cy="2404800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00079A9C-AB07-A961-5989-01422BF2E7D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09139" y="1445473"/>
            <a:ext cx="2737579" cy="2404800"/>
          </a:xfrm>
          <a:prstGeom prst="rect">
            <a:avLst/>
          </a:prstGeom>
        </p:spPr>
      </p:pic>
      <p:sp>
        <p:nvSpPr>
          <p:cNvPr id="126" name="Rettangolo 125">
            <a:extLst>
              <a:ext uri="{FF2B5EF4-FFF2-40B4-BE49-F238E27FC236}">
                <a16:creationId xmlns:a16="http://schemas.microsoft.com/office/drawing/2014/main" id="{8A4F71D5-2755-4B42-9D4B-92CB366A4AEA}"/>
              </a:ext>
            </a:extLst>
          </p:cNvPr>
          <p:cNvSpPr/>
          <p:nvPr/>
        </p:nvSpPr>
        <p:spPr bwMode="auto">
          <a:xfrm>
            <a:off x="3296692" y="1362406"/>
            <a:ext cx="2786633" cy="2425148"/>
          </a:xfrm>
          <a:prstGeom prst="rect">
            <a:avLst/>
          </a:pr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it-IT" sz="1800" b="0">
              <a:latin typeface="Arial" charset="0"/>
            </a:endParaRPr>
          </a:p>
        </p:txBody>
      </p:sp>
      <p:sp>
        <p:nvSpPr>
          <p:cNvPr id="128" name="Rettangolo 127">
            <a:extLst>
              <a:ext uri="{FF2B5EF4-FFF2-40B4-BE49-F238E27FC236}">
                <a16:creationId xmlns:a16="http://schemas.microsoft.com/office/drawing/2014/main" id="{2F6A5C64-F0BF-40F0-AE13-9F2A1A2A82D6}"/>
              </a:ext>
            </a:extLst>
          </p:cNvPr>
          <p:cNvSpPr/>
          <p:nvPr/>
        </p:nvSpPr>
        <p:spPr bwMode="auto">
          <a:xfrm>
            <a:off x="6186016" y="1362406"/>
            <a:ext cx="2786633" cy="2425148"/>
          </a:xfrm>
          <a:prstGeom prst="rect">
            <a:avLst/>
          </a:pr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it-IT" sz="1800" b="0">
              <a:latin typeface="Arial" charset="0"/>
            </a:endParaRPr>
          </a:p>
        </p:txBody>
      </p:sp>
      <p:sp>
        <p:nvSpPr>
          <p:cNvPr id="129" name="Rettangolo 128">
            <a:extLst>
              <a:ext uri="{FF2B5EF4-FFF2-40B4-BE49-F238E27FC236}">
                <a16:creationId xmlns:a16="http://schemas.microsoft.com/office/drawing/2014/main" id="{BBC250C3-6A26-4D60-B23F-2CA2C241BF22}"/>
              </a:ext>
            </a:extLst>
          </p:cNvPr>
          <p:cNvSpPr/>
          <p:nvPr/>
        </p:nvSpPr>
        <p:spPr bwMode="auto">
          <a:xfrm>
            <a:off x="9075340" y="1362406"/>
            <a:ext cx="2786633" cy="2425148"/>
          </a:xfrm>
          <a:prstGeom prst="rect">
            <a:avLst/>
          </a:pr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it-IT" sz="1800" b="0">
              <a:latin typeface="Arial" charset="0"/>
            </a:endParaRPr>
          </a:p>
        </p:txBody>
      </p:sp>
      <p:sp>
        <p:nvSpPr>
          <p:cNvPr id="131" name="Rettangolo 130">
            <a:extLst>
              <a:ext uri="{FF2B5EF4-FFF2-40B4-BE49-F238E27FC236}">
                <a16:creationId xmlns:a16="http://schemas.microsoft.com/office/drawing/2014/main" id="{BD4EE782-EE34-4A43-916B-30026DEA6313}"/>
              </a:ext>
            </a:extLst>
          </p:cNvPr>
          <p:cNvSpPr/>
          <p:nvPr/>
        </p:nvSpPr>
        <p:spPr bwMode="auto">
          <a:xfrm>
            <a:off x="407368" y="4032298"/>
            <a:ext cx="2786633" cy="2425148"/>
          </a:xfrm>
          <a:prstGeom prst="rect">
            <a:avLst/>
          </a:pr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it-IT" sz="1800" b="0">
              <a:latin typeface="Arial" charset="0"/>
            </a:endParaRPr>
          </a:p>
        </p:txBody>
      </p:sp>
      <p:sp>
        <p:nvSpPr>
          <p:cNvPr id="132" name="Rettangolo 131">
            <a:extLst>
              <a:ext uri="{FF2B5EF4-FFF2-40B4-BE49-F238E27FC236}">
                <a16:creationId xmlns:a16="http://schemas.microsoft.com/office/drawing/2014/main" id="{9A63879F-17A7-4F6B-B154-90DFC5976753}"/>
              </a:ext>
            </a:extLst>
          </p:cNvPr>
          <p:cNvSpPr/>
          <p:nvPr/>
        </p:nvSpPr>
        <p:spPr bwMode="auto">
          <a:xfrm>
            <a:off x="3296692" y="4032298"/>
            <a:ext cx="2786633" cy="2425148"/>
          </a:xfrm>
          <a:prstGeom prst="rect">
            <a:avLst/>
          </a:pr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it-IT" sz="1800" b="0">
              <a:latin typeface="Arial" charset="0"/>
            </a:endParaRPr>
          </a:p>
        </p:txBody>
      </p:sp>
      <p:sp>
        <p:nvSpPr>
          <p:cNvPr id="133" name="Rettangolo 132">
            <a:extLst>
              <a:ext uri="{FF2B5EF4-FFF2-40B4-BE49-F238E27FC236}">
                <a16:creationId xmlns:a16="http://schemas.microsoft.com/office/drawing/2014/main" id="{27FA8462-87BF-4DC1-B5EC-D203DF27530F}"/>
              </a:ext>
            </a:extLst>
          </p:cNvPr>
          <p:cNvSpPr/>
          <p:nvPr/>
        </p:nvSpPr>
        <p:spPr bwMode="auto">
          <a:xfrm>
            <a:off x="6186016" y="4032298"/>
            <a:ext cx="2786633" cy="2425148"/>
          </a:xfrm>
          <a:prstGeom prst="rect">
            <a:avLst/>
          </a:pr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it-IT" sz="1800" b="0">
              <a:latin typeface="Arial" charset="0"/>
            </a:endParaRPr>
          </a:p>
        </p:txBody>
      </p:sp>
      <p:sp>
        <p:nvSpPr>
          <p:cNvPr id="135" name="Rettangolo 134">
            <a:extLst>
              <a:ext uri="{FF2B5EF4-FFF2-40B4-BE49-F238E27FC236}">
                <a16:creationId xmlns:a16="http://schemas.microsoft.com/office/drawing/2014/main" id="{1D613B06-E77C-4EAC-8555-D359979721C7}"/>
              </a:ext>
            </a:extLst>
          </p:cNvPr>
          <p:cNvSpPr/>
          <p:nvPr/>
        </p:nvSpPr>
        <p:spPr bwMode="auto">
          <a:xfrm>
            <a:off x="9075340" y="4032298"/>
            <a:ext cx="2786633" cy="2425148"/>
          </a:xfrm>
          <a:prstGeom prst="rect">
            <a:avLst/>
          </a:pr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it-IT" sz="1800" b="0">
              <a:latin typeface="Arial" charset="0"/>
            </a:endParaRPr>
          </a:p>
        </p:txBody>
      </p:sp>
      <p:sp>
        <p:nvSpPr>
          <p:cNvPr id="138" name="Titolo 1">
            <a:extLst>
              <a:ext uri="{FF2B5EF4-FFF2-40B4-BE49-F238E27FC236}">
                <a16:creationId xmlns:a16="http://schemas.microsoft.com/office/drawing/2014/main" id="{865A103C-A289-48F4-9343-F38F8A0D8707}"/>
              </a:ext>
            </a:extLst>
          </p:cNvPr>
          <p:cNvSpPr txBox="1">
            <a:spLocks/>
          </p:cNvSpPr>
          <p:nvPr/>
        </p:nvSpPr>
        <p:spPr>
          <a:xfrm>
            <a:off x="3237058" y="1263016"/>
            <a:ext cx="2520000" cy="270940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txBody>
          <a:bodyPr wrap="square" lIns="67500" tIns="35100" rIns="67500" bIns="35100">
            <a:spAutoFit/>
          </a:bodyPr>
          <a:lstStyle/>
          <a:p>
            <a:pPr>
              <a:defRPr/>
            </a:pPr>
            <a:r>
              <a:rPr lang="it-IT" sz="1300">
                <a:solidFill>
                  <a:schemeClr val="bg1"/>
                </a:solidFill>
                <a:latin typeface="Century Gothic" panose="020B0502020202020204" pitchFamily="34" charset="0"/>
                <a:ea typeface="+mj-ea"/>
                <a:cs typeface="Arial"/>
              </a:rPr>
              <a:t>Commercio FOOD</a:t>
            </a:r>
          </a:p>
        </p:txBody>
      </p:sp>
      <p:sp>
        <p:nvSpPr>
          <p:cNvPr id="139" name="Titolo 1">
            <a:extLst>
              <a:ext uri="{FF2B5EF4-FFF2-40B4-BE49-F238E27FC236}">
                <a16:creationId xmlns:a16="http://schemas.microsoft.com/office/drawing/2014/main" id="{69289B10-9BDC-4265-B0BA-EC75E372C8E0}"/>
              </a:ext>
            </a:extLst>
          </p:cNvPr>
          <p:cNvSpPr txBox="1">
            <a:spLocks/>
          </p:cNvSpPr>
          <p:nvPr/>
        </p:nvSpPr>
        <p:spPr>
          <a:xfrm>
            <a:off x="6127497" y="1263016"/>
            <a:ext cx="2520000" cy="270940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txBody>
          <a:bodyPr wrap="square" lIns="67500" tIns="35100" rIns="67500" bIns="35100">
            <a:spAutoFit/>
          </a:bodyPr>
          <a:lstStyle/>
          <a:p>
            <a:pPr>
              <a:defRPr/>
            </a:pPr>
            <a:r>
              <a:rPr lang="it-IT" sz="1300">
                <a:solidFill>
                  <a:schemeClr val="bg1"/>
                </a:solidFill>
                <a:latin typeface="Century Gothic" panose="020B0502020202020204" pitchFamily="34" charset="0"/>
                <a:ea typeface="+mj-ea"/>
                <a:cs typeface="Arial"/>
              </a:rPr>
              <a:t>Commercio NO FOOD</a:t>
            </a:r>
          </a:p>
        </p:txBody>
      </p:sp>
      <p:sp>
        <p:nvSpPr>
          <p:cNvPr id="140" name="Titolo 1">
            <a:extLst>
              <a:ext uri="{FF2B5EF4-FFF2-40B4-BE49-F238E27FC236}">
                <a16:creationId xmlns:a16="http://schemas.microsoft.com/office/drawing/2014/main" id="{977DE9CB-4ABE-4415-BEAB-B104CC1A98E5}"/>
              </a:ext>
            </a:extLst>
          </p:cNvPr>
          <p:cNvSpPr txBox="1">
            <a:spLocks/>
          </p:cNvSpPr>
          <p:nvPr/>
        </p:nvSpPr>
        <p:spPr>
          <a:xfrm>
            <a:off x="9015161" y="1263016"/>
            <a:ext cx="2520000" cy="270940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txBody>
          <a:bodyPr wrap="square" lIns="67500" tIns="35100" rIns="67500" bIns="35100">
            <a:spAutoFit/>
          </a:bodyPr>
          <a:lstStyle/>
          <a:p>
            <a:pPr>
              <a:defRPr/>
            </a:pPr>
            <a:r>
              <a:rPr lang="it-IT" sz="1300">
                <a:solidFill>
                  <a:schemeClr val="bg1"/>
                </a:solidFill>
                <a:latin typeface="Century Gothic" panose="020B0502020202020204" pitchFamily="34" charset="0"/>
                <a:ea typeface="+mj-ea"/>
                <a:cs typeface="Arial"/>
              </a:rPr>
              <a:t>Ristorazione</a:t>
            </a:r>
          </a:p>
        </p:txBody>
      </p:sp>
      <p:sp>
        <p:nvSpPr>
          <p:cNvPr id="142" name="Titolo 1">
            <a:extLst>
              <a:ext uri="{FF2B5EF4-FFF2-40B4-BE49-F238E27FC236}">
                <a16:creationId xmlns:a16="http://schemas.microsoft.com/office/drawing/2014/main" id="{A1CD647F-9E29-4C83-84CD-2AC3F249799E}"/>
              </a:ext>
            </a:extLst>
          </p:cNvPr>
          <p:cNvSpPr txBox="1">
            <a:spLocks/>
          </p:cNvSpPr>
          <p:nvPr/>
        </p:nvSpPr>
        <p:spPr>
          <a:xfrm>
            <a:off x="342906" y="3932908"/>
            <a:ext cx="2520000" cy="270940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txBody>
          <a:bodyPr wrap="square" lIns="67500" tIns="35100" rIns="67500" bIns="35100">
            <a:spAutoFit/>
          </a:bodyPr>
          <a:lstStyle/>
          <a:p>
            <a:pPr>
              <a:defRPr/>
            </a:pPr>
            <a:r>
              <a:rPr lang="it-IT" sz="1300">
                <a:solidFill>
                  <a:schemeClr val="bg1"/>
                </a:solidFill>
                <a:latin typeface="Century Gothic" panose="020B0502020202020204" pitchFamily="34" charset="0"/>
                <a:ea typeface="+mj-ea"/>
                <a:cs typeface="Arial"/>
              </a:rPr>
              <a:t>Ricezione turistica</a:t>
            </a:r>
          </a:p>
        </p:txBody>
      </p:sp>
      <p:sp>
        <p:nvSpPr>
          <p:cNvPr id="143" name="Titolo 1">
            <a:extLst>
              <a:ext uri="{FF2B5EF4-FFF2-40B4-BE49-F238E27FC236}">
                <a16:creationId xmlns:a16="http://schemas.microsoft.com/office/drawing/2014/main" id="{97B065B3-F9E8-41B9-B512-76DDD0E84D50}"/>
              </a:ext>
            </a:extLst>
          </p:cNvPr>
          <p:cNvSpPr txBox="1">
            <a:spLocks/>
          </p:cNvSpPr>
          <p:nvPr/>
        </p:nvSpPr>
        <p:spPr>
          <a:xfrm>
            <a:off x="3237058" y="3932908"/>
            <a:ext cx="2520000" cy="270940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txBody>
          <a:bodyPr wrap="square" lIns="67500" tIns="35100" rIns="67500" bIns="35100">
            <a:spAutoFit/>
          </a:bodyPr>
          <a:lstStyle/>
          <a:p>
            <a:pPr>
              <a:defRPr/>
            </a:pPr>
            <a:r>
              <a:rPr lang="it-IT" sz="1300">
                <a:solidFill>
                  <a:schemeClr val="bg1"/>
                </a:solidFill>
                <a:latin typeface="Century Gothic" panose="020B0502020202020204" pitchFamily="34" charset="0"/>
                <a:ea typeface="+mj-ea"/>
                <a:cs typeface="Arial"/>
              </a:rPr>
              <a:t>Trasporti e logistica</a:t>
            </a:r>
          </a:p>
        </p:txBody>
      </p:sp>
      <p:sp>
        <p:nvSpPr>
          <p:cNvPr id="144" name="Titolo 1">
            <a:extLst>
              <a:ext uri="{FF2B5EF4-FFF2-40B4-BE49-F238E27FC236}">
                <a16:creationId xmlns:a16="http://schemas.microsoft.com/office/drawing/2014/main" id="{00F5258F-89FF-4CC2-A5D5-B8409C4C76D7}"/>
              </a:ext>
            </a:extLst>
          </p:cNvPr>
          <p:cNvSpPr txBox="1">
            <a:spLocks/>
          </p:cNvSpPr>
          <p:nvPr/>
        </p:nvSpPr>
        <p:spPr>
          <a:xfrm>
            <a:off x="6127497" y="3932908"/>
            <a:ext cx="2520000" cy="270940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txBody>
          <a:bodyPr wrap="square" lIns="67500" tIns="35100" rIns="67500" bIns="35100">
            <a:spAutoFit/>
          </a:bodyPr>
          <a:lstStyle/>
          <a:p>
            <a:pPr>
              <a:defRPr/>
            </a:pPr>
            <a:r>
              <a:rPr lang="it-IT" sz="1300">
                <a:solidFill>
                  <a:schemeClr val="bg1"/>
                </a:solidFill>
                <a:latin typeface="Century Gothic" panose="020B0502020202020204" pitchFamily="34" charset="0"/>
                <a:ea typeface="+mj-ea"/>
                <a:cs typeface="Arial"/>
              </a:rPr>
              <a:t>Servizi imprese</a:t>
            </a:r>
          </a:p>
        </p:txBody>
      </p:sp>
      <p:sp>
        <p:nvSpPr>
          <p:cNvPr id="146" name="Titolo 1">
            <a:extLst>
              <a:ext uri="{FF2B5EF4-FFF2-40B4-BE49-F238E27FC236}">
                <a16:creationId xmlns:a16="http://schemas.microsoft.com/office/drawing/2014/main" id="{27411EEF-994D-4446-977F-C617CF527854}"/>
              </a:ext>
            </a:extLst>
          </p:cNvPr>
          <p:cNvSpPr txBox="1">
            <a:spLocks/>
          </p:cNvSpPr>
          <p:nvPr/>
        </p:nvSpPr>
        <p:spPr>
          <a:xfrm>
            <a:off x="9015161" y="3932908"/>
            <a:ext cx="2520000" cy="270940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txBody>
          <a:bodyPr wrap="square" lIns="67500" tIns="35100" rIns="67500" bIns="35100">
            <a:spAutoFit/>
          </a:bodyPr>
          <a:lstStyle/>
          <a:p>
            <a:pPr>
              <a:defRPr/>
            </a:pPr>
            <a:r>
              <a:rPr lang="it-IT" sz="1300">
                <a:solidFill>
                  <a:schemeClr val="bg1"/>
                </a:solidFill>
                <a:latin typeface="Century Gothic" panose="020B0502020202020204" pitchFamily="34" charset="0"/>
                <a:ea typeface="+mj-ea"/>
                <a:cs typeface="Arial"/>
              </a:rPr>
              <a:t>Servizi persona</a:t>
            </a:r>
          </a:p>
        </p:txBody>
      </p:sp>
      <p:sp>
        <p:nvSpPr>
          <p:cNvPr id="150" name="Rettangolo 149">
            <a:extLst>
              <a:ext uri="{FF2B5EF4-FFF2-40B4-BE49-F238E27FC236}">
                <a16:creationId xmlns:a16="http://schemas.microsoft.com/office/drawing/2014/main" id="{2BEC5ED2-52B8-4025-AF40-479539C47630}"/>
              </a:ext>
            </a:extLst>
          </p:cNvPr>
          <p:cNvSpPr/>
          <p:nvPr/>
        </p:nvSpPr>
        <p:spPr>
          <a:xfrm>
            <a:off x="3242535" y="1691596"/>
            <a:ext cx="104469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i="1" dirty="0" err="1">
                <a:latin typeface="Century Gothic" panose="020B0502020202020204" pitchFamily="34" charset="0"/>
              </a:rPr>
              <a:t>Pre</a:t>
            </a:r>
            <a:r>
              <a:rPr lang="it-IT" i="1" dirty="0">
                <a:latin typeface="Century Gothic" panose="020B0502020202020204" pitchFamily="34" charset="0"/>
              </a:rPr>
              <a:t> lockdown</a:t>
            </a:r>
            <a:endParaRPr lang="it-IT" sz="500" i="1" dirty="0">
              <a:latin typeface="Century Gothic" panose="020B0502020202020204" pitchFamily="34" charset="0"/>
            </a:endParaRPr>
          </a:p>
        </p:txBody>
      </p:sp>
      <p:sp>
        <p:nvSpPr>
          <p:cNvPr id="152" name="CasellaDiTesto 9">
            <a:extLst>
              <a:ext uri="{FF2B5EF4-FFF2-40B4-BE49-F238E27FC236}">
                <a16:creationId xmlns:a16="http://schemas.microsoft.com/office/drawing/2014/main" id="{D97A1F7C-F575-4E01-9F72-1D3A27DD57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71846" y="3045031"/>
            <a:ext cx="86875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ts val="600"/>
              </a:spcBef>
            </a:pPr>
            <a:r>
              <a:rPr lang="it-IT" altLang="ja-JP" sz="1000" dirty="0">
                <a:solidFill>
                  <a:srgbClr val="008000"/>
                </a:solidFill>
                <a:latin typeface="Century Gothic" panose="020B0502020202020204" pitchFamily="34" charset="0"/>
              </a:rPr>
              <a:t>Comm. FOOD</a:t>
            </a:r>
          </a:p>
        </p:txBody>
      </p:sp>
      <p:pic>
        <p:nvPicPr>
          <p:cNvPr id="154" name="Elemento grafico 153" descr="Professore">
            <a:extLst>
              <a:ext uri="{FF2B5EF4-FFF2-40B4-BE49-F238E27FC236}">
                <a16:creationId xmlns:a16="http://schemas.microsoft.com/office/drawing/2014/main" id="{BA09243A-1449-4075-B911-9BD15EB5BA8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32933" y="1105694"/>
            <a:ext cx="516155" cy="516155"/>
          </a:xfrm>
          <a:prstGeom prst="rect">
            <a:avLst/>
          </a:prstGeom>
        </p:spPr>
      </p:pic>
      <p:sp>
        <p:nvSpPr>
          <p:cNvPr id="155" name="Text Box 18">
            <a:extLst>
              <a:ext uri="{FF2B5EF4-FFF2-40B4-BE49-F238E27FC236}">
                <a16:creationId xmlns:a16="http://schemas.microsoft.com/office/drawing/2014/main" id="{30A1D90F-79EF-4888-9FA0-F0F6316DBD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2933" y="1651413"/>
            <a:ext cx="2520001" cy="49462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90000" tIns="46800" rIns="90000" bIns="46800" anchor="ctr">
            <a:spAutoFit/>
          </a:bodyPr>
          <a:lstStyle>
            <a:defPPr>
              <a:defRPr lang="it-IT"/>
            </a:defPPr>
            <a:lvl1pPr>
              <a:lnSpc>
                <a:spcPct val="110000"/>
              </a:lnSpc>
              <a:spcBef>
                <a:spcPts val="600"/>
              </a:spcBef>
              <a:defRPr sz="2000" b="0" i="0">
                <a:solidFill>
                  <a:srgbClr val="203864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it-IT" altLang="it-IT" sz="1300" b="1">
                <a:solidFill>
                  <a:schemeClr val="tx1"/>
                </a:solidFill>
              </a:rPr>
              <a:t>Sono riportati gli indicatori congiunturali relativi a FVG</a:t>
            </a:r>
            <a:endParaRPr lang="it-IT" altLang="it-IT" sz="1300" b="1" i="1">
              <a:solidFill>
                <a:schemeClr val="tx1"/>
              </a:solidFill>
            </a:endParaRPr>
          </a:p>
        </p:txBody>
      </p:sp>
      <p:sp>
        <p:nvSpPr>
          <p:cNvPr id="156" name="Rettangolo 155">
            <a:extLst>
              <a:ext uri="{FF2B5EF4-FFF2-40B4-BE49-F238E27FC236}">
                <a16:creationId xmlns:a16="http://schemas.microsoft.com/office/drawing/2014/main" id="{EE10A3A7-2423-4953-86E8-262401B5E00E}"/>
              </a:ext>
            </a:extLst>
          </p:cNvPr>
          <p:cNvSpPr/>
          <p:nvPr/>
        </p:nvSpPr>
        <p:spPr bwMode="auto">
          <a:xfrm>
            <a:off x="566459" y="2360400"/>
            <a:ext cx="193896" cy="195307"/>
          </a:xfrm>
          <a:prstGeom prst="rect">
            <a:avLst/>
          </a:prstGeom>
          <a:solidFill>
            <a:srgbClr val="0080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8" name="CasellaDiTesto 9">
            <a:extLst>
              <a:ext uri="{FF2B5EF4-FFF2-40B4-BE49-F238E27FC236}">
                <a16:creationId xmlns:a16="http://schemas.microsoft.com/office/drawing/2014/main" id="{CE30117F-1B7F-432B-B7BE-2A779148ED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5014" y="2283399"/>
            <a:ext cx="1610538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ts val="600"/>
              </a:spcBef>
            </a:pPr>
            <a:r>
              <a:rPr lang="it-IT" altLang="ja-JP" sz="1300" dirty="0">
                <a:solidFill>
                  <a:srgbClr val="008000"/>
                </a:solidFill>
                <a:latin typeface="Century Gothic" panose="020B0502020202020204" pitchFamily="34" charset="0"/>
              </a:rPr>
              <a:t>Settore di attività economica FVG</a:t>
            </a:r>
          </a:p>
        </p:txBody>
      </p:sp>
      <p:sp>
        <p:nvSpPr>
          <p:cNvPr id="162" name="Rettangolo 161">
            <a:extLst>
              <a:ext uri="{FF2B5EF4-FFF2-40B4-BE49-F238E27FC236}">
                <a16:creationId xmlns:a16="http://schemas.microsoft.com/office/drawing/2014/main" id="{887F21E6-D8A6-4243-A7ED-585700A0BA6E}"/>
              </a:ext>
            </a:extLst>
          </p:cNvPr>
          <p:cNvSpPr/>
          <p:nvPr/>
        </p:nvSpPr>
        <p:spPr bwMode="auto">
          <a:xfrm>
            <a:off x="566459" y="3004378"/>
            <a:ext cx="193896" cy="195307"/>
          </a:xfrm>
          <a:prstGeom prst="rect">
            <a:avLst/>
          </a:prstGeom>
          <a:solidFill>
            <a:srgbClr val="203864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7" name="CasellaDiTesto 9">
            <a:extLst>
              <a:ext uri="{FF2B5EF4-FFF2-40B4-BE49-F238E27FC236}">
                <a16:creationId xmlns:a16="http://schemas.microsoft.com/office/drawing/2014/main" id="{2E027883-2FE0-407E-95AD-5C8120D84B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5014" y="2955837"/>
            <a:ext cx="1610538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ts val="600"/>
              </a:spcBef>
            </a:pPr>
            <a:r>
              <a:rPr lang="it-IT" altLang="ja-JP" sz="1300" dirty="0">
                <a:solidFill>
                  <a:srgbClr val="203864"/>
                </a:solidFill>
                <a:latin typeface="Century Gothic" panose="020B0502020202020204" pitchFamily="34" charset="0"/>
              </a:rPr>
              <a:t>Totale Terziario FVG</a:t>
            </a:r>
          </a:p>
        </p:txBody>
      </p:sp>
      <p:sp>
        <p:nvSpPr>
          <p:cNvPr id="168" name="Rettangolo 167">
            <a:extLst>
              <a:ext uri="{FF2B5EF4-FFF2-40B4-BE49-F238E27FC236}">
                <a16:creationId xmlns:a16="http://schemas.microsoft.com/office/drawing/2014/main" id="{67967B7E-9EC6-4477-B4CF-857CF52348BD}"/>
              </a:ext>
            </a:extLst>
          </p:cNvPr>
          <p:cNvSpPr/>
          <p:nvPr/>
        </p:nvSpPr>
        <p:spPr>
          <a:xfrm>
            <a:off x="5663299" y="2084296"/>
            <a:ext cx="39395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000" dirty="0">
                <a:solidFill>
                  <a:srgbClr val="008000"/>
                </a:solidFill>
                <a:latin typeface="Century Gothic" panose="020B0502020202020204" pitchFamily="34" charset="0"/>
              </a:rPr>
              <a:t>55</a:t>
            </a:r>
          </a:p>
        </p:txBody>
      </p:sp>
      <p:cxnSp>
        <p:nvCxnSpPr>
          <p:cNvPr id="169" name="Connettore diritto 168">
            <a:extLst>
              <a:ext uri="{FF2B5EF4-FFF2-40B4-BE49-F238E27FC236}">
                <a16:creationId xmlns:a16="http://schemas.microsoft.com/office/drawing/2014/main" id="{A8AF526C-F7AC-48CF-8D20-5889F9A662EB}"/>
              </a:ext>
            </a:extLst>
          </p:cNvPr>
          <p:cNvCxnSpPr>
            <a:cxnSpLocks/>
          </p:cNvCxnSpPr>
          <p:nvPr/>
        </p:nvCxnSpPr>
        <p:spPr bwMode="auto">
          <a:xfrm>
            <a:off x="4195253" y="1740192"/>
            <a:ext cx="0" cy="1758077"/>
          </a:xfrm>
          <a:prstGeom prst="line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72" name="CasellaDiTesto 9">
            <a:extLst>
              <a:ext uri="{FF2B5EF4-FFF2-40B4-BE49-F238E27FC236}">
                <a16:creationId xmlns:a16="http://schemas.microsoft.com/office/drawing/2014/main" id="{828B85D3-9370-4406-9538-9BCC248FB0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07994" y="2995576"/>
            <a:ext cx="83443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ts val="600"/>
              </a:spcBef>
            </a:pPr>
            <a:r>
              <a:rPr lang="it-IT" altLang="ja-JP" sz="1000" dirty="0">
                <a:solidFill>
                  <a:srgbClr val="008000"/>
                </a:solidFill>
                <a:latin typeface="Century Gothic" panose="020B0502020202020204" pitchFamily="34" charset="0"/>
              </a:rPr>
              <a:t>Comm. NO FOOD</a:t>
            </a:r>
          </a:p>
        </p:txBody>
      </p:sp>
      <p:sp>
        <p:nvSpPr>
          <p:cNvPr id="174" name="CasellaDiTesto 9">
            <a:extLst>
              <a:ext uri="{FF2B5EF4-FFF2-40B4-BE49-F238E27FC236}">
                <a16:creationId xmlns:a16="http://schemas.microsoft.com/office/drawing/2014/main" id="{E0B3E0E1-2315-404B-AE8C-2EF0E8A35D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33830" y="2975810"/>
            <a:ext cx="112621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ts val="600"/>
              </a:spcBef>
            </a:pPr>
            <a:r>
              <a:rPr lang="it-IT" altLang="ja-JP" sz="1000" dirty="0">
                <a:solidFill>
                  <a:srgbClr val="008000"/>
                </a:solidFill>
                <a:latin typeface="Century Gothic" panose="020B0502020202020204" pitchFamily="34" charset="0"/>
              </a:rPr>
              <a:t>Ristorazione</a:t>
            </a:r>
          </a:p>
        </p:txBody>
      </p:sp>
      <p:sp>
        <p:nvSpPr>
          <p:cNvPr id="176" name="CasellaDiTesto 9">
            <a:extLst>
              <a:ext uri="{FF2B5EF4-FFF2-40B4-BE49-F238E27FC236}">
                <a16:creationId xmlns:a16="http://schemas.microsoft.com/office/drawing/2014/main" id="{B1999171-2EE2-45F8-B6B8-FAFD0876AF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257" y="4631185"/>
            <a:ext cx="102853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ts val="600"/>
              </a:spcBef>
            </a:pPr>
            <a:r>
              <a:rPr lang="it-IT" altLang="ja-JP" sz="1000" dirty="0">
                <a:solidFill>
                  <a:srgbClr val="008000"/>
                </a:solidFill>
                <a:latin typeface="Century Gothic" panose="020B0502020202020204" pitchFamily="34" charset="0"/>
              </a:rPr>
              <a:t>Ricezione turistica</a:t>
            </a:r>
          </a:p>
        </p:txBody>
      </p:sp>
      <p:sp>
        <p:nvSpPr>
          <p:cNvPr id="178" name="CasellaDiTesto 9">
            <a:extLst>
              <a:ext uri="{FF2B5EF4-FFF2-40B4-BE49-F238E27FC236}">
                <a16:creationId xmlns:a16="http://schemas.microsoft.com/office/drawing/2014/main" id="{2B9B0903-4901-4FA7-852D-A7A8B9ADDD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12747" y="5432230"/>
            <a:ext cx="139226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ts val="600"/>
              </a:spcBef>
            </a:pPr>
            <a:r>
              <a:rPr lang="it-IT" altLang="ja-JP" sz="1000" dirty="0">
                <a:solidFill>
                  <a:srgbClr val="008000"/>
                </a:solidFill>
                <a:latin typeface="Century Gothic" panose="020B0502020202020204" pitchFamily="34" charset="0"/>
              </a:rPr>
              <a:t>Trasporti</a:t>
            </a:r>
          </a:p>
        </p:txBody>
      </p:sp>
      <p:sp>
        <p:nvSpPr>
          <p:cNvPr id="180" name="CasellaDiTesto 9">
            <a:extLst>
              <a:ext uri="{FF2B5EF4-FFF2-40B4-BE49-F238E27FC236}">
                <a16:creationId xmlns:a16="http://schemas.microsoft.com/office/drawing/2014/main" id="{EDBB8F68-97DC-45D8-8EDD-D49AA76519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3479" y="4725037"/>
            <a:ext cx="87502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ts val="600"/>
              </a:spcBef>
            </a:pPr>
            <a:r>
              <a:rPr lang="it-IT" altLang="ja-JP" sz="1000" dirty="0" err="1">
                <a:solidFill>
                  <a:srgbClr val="008000"/>
                </a:solidFill>
                <a:latin typeface="Century Gothic" panose="020B0502020202020204" pitchFamily="34" charset="0"/>
              </a:rPr>
              <a:t>Serv</a:t>
            </a:r>
            <a:r>
              <a:rPr lang="it-IT" altLang="ja-JP" sz="1000" dirty="0">
                <a:solidFill>
                  <a:srgbClr val="008000"/>
                </a:solidFill>
                <a:latin typeface="Century Gothic" panose="020B0502020202020204" pitchFamily="34" charset="0"/>
              </a:rPr>
              <a:t>. Imprese</a:t>
            </a:r>
          </a:p>
        </p:txBody>
      </p:sp>
      <p:sp>
        <p:nvSpPr>
          <p:cNvPr id="182" name="CasellaDiTesto 9">
            <a:extLst>
              <a:ext uri="{FF2B5EF4-FFF2-40B4-BE49-F238E27FC236}">
                <a16:creationId xmlns:a16="http://schemas.microsoft.com/office/drawing/2014/main" id="{E2EA2E80-515D-4B6D-BE40-DF1F6C1AFB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3573" y="5415612"/>
            <a:ext cx="82602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ts val="600"/>
              </a:spcBef>
            </a:pPr>
            <a:r>
              <a:rPr lang="it-IT" altLang="ja-JP" sz="1000" dirty="0" err="1">
                <a:solidFill>
                  <a:srgbClr val="008000"/>
                </a:solidFill>
                <a:latin typeface="Century Gothic" panose="020B0502020202020204" pitchFamily="34" charset="0"/>
              </a:rPr>
              <a:t>Serv</a:t>
            </a:r>
            <a:r>
              <a:rPr lang="it-IT" altLang="ja-JP" sz="1000" dirty="0">
                <a:solidFill>
                  <a:srgbClr val="008000"/>
                </a:solidFill>
                <a:latin typeface="Century Gothic" panose="020B0502020202020204" pitchFamily="34" charset="0"/>
              </a:rPr>
              <a:t>. Persona</a:t>
            </a:r>
          </a:p>
        </p:txBody>
      </p:sp>
      <p:cxnSp>
        <p:nvCxnSpPr>
          <p:cNvPr id="183" name="Connettore diritto 182">
            <a:extLst>
              <a:ext uri="{FF2B5EF4-FFF2-40B4-BE49-F238E27FC236}">
                <a16:creationId xmlns:a16="http://schemas.microsoft.com/office/drawing/2014/main" id="{4267107C-ED89-4456-AD65-79769B393F54}"/>
              </a:ext>
            </a:extLst>
          </p:cNvPr>
          <p:cNvCxnSpPr/>
          <p:nvPr/>
        </p:nvCxnSpPr>
        <p:spPr bwMode="auto">
          <a:xfrm>
            <a:off x="1309820" y="4391105"/>
            <a:ext cx="0" cy="1758077"/>
          </a:xfrm>
          <a:prstGeom prst="line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4" name="Connettore diritto 183">
            <a:extLst>
              <a:ext uri="{FF2B5EF4-FFF2-40B4-BE49-F238E27FC236}">
                <a16:creationId xmlns:a16="http://schemas.microsoft.com/office/drawing/2014/main" id="{01E7FDC6-EA64-4DAD-A120-66D974566E00}"/>
              </a:ext>
            </a:extLst>
          </p:cNvPr>
          <p:cNvCxnSpPr>
            <a:cxnSpLocks/>
          </p:cNvCxnSpPr>
          <p:nvPr/>
        </p:nvCxnSpPr>
        <p:spPr bwMode="auto">
          <a:xfrm>
            <a:off x="7030256" y="1740192"/>
            <a:ext cx="0" cy="1758077"/>
          </a:xfrm>
          <a:prstGeom prst="line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85" name="Rettangolo 184">
            <a:extLst>
              <a:ext uri="{FF2B5EF4-FFF2-40B4-BE49-F238E27FC236}">
                <a16:creationId xmlns:a16="http://schemas.microsoft.com/office/drawing/2014/main" id="{9B339A1A-804B-4E1C-B3C8-ACEE11F218CB}"/>
              </a:ext>
            </a:extLst>
          </p:cNvPr>
          <p:cNvSpPr/>
          <p:nvPr/>
        </p:nvSpPr>
        <p:spPr>
          <a:xfrm>
            <a:off x="5991757" y="1698270"/>
            <a:ext cx="104469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i="1" dirty="0" err="1">
                <a:latin typeface="Century Gothic" panose="020B0502020202020204" pitchFamily="34" charset="0"/>
              </a:rPr>
              <a:t>Pre</a:t>
            </a:r>
            <a:r>
              <a:rPr lang="it-IT" i="1" dirty="0">
                <a:latin typeface="Century Gothic" panose="020B0502020202020204" pitchFamily="34" charset="0"/>
              </a:rPr>
              <a:t> lockdown</a:t>
            </a:r>
            <a:endParaRPr lang="it-IT" sz="500" i="1" dirty="0">
              <a:latin typeface="Century Gothic" panose="020B0502020202020204" pitchFamily="34" charset="0"/>
            </a:endParaRPr>
          </a:p>
        </p:txBody>
      </p:sp>
      <p:cxnSp>
        <p:nvCxnSpPr>
          <p:cNvPr id="186" name="Connettore diritto 185">
            <a:extLst>
              <a:ext uri="{FF2B5EF4-FFF2-40B4-BE49-F238E27FC236}">
                <a16:creationId xmlns:a16="http://schemas.microsoft.com/office/drawing/2014/main" id="{676A31B3-CE84-4804-AAF4-8593D7A56B95}"/>
              </a:ext>
            </a:extLst>
          </p:cNvPr>
          <p:cNvCxnSpPr>
            <a:cxnSpLocks/>
          </p:cNvCxnSpPr>
          <p:nvPr/>
        </p:nvCxnSpPr>
        <p:spPr bwMode="auto">
          <a:xfrm>
            <a:off x="9919337" y="1741056"/>
            <a:ext cx="0" cy="1758077"/>
          </a:xfrm>
          <a:prstGeom prst="line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87" name="Rettangolo 186">
            <a:extLst>
              <a:ext uri="{FF2B5EF4-FFF2-40B4-BE49-F238E27FC236}">
                <a16:creationId xmlns:a16="http://schemas.microsoft.com/office/drawing/2014/main" id="{D4BFDA6C-61EB-4B2C-8A23-FDB953D0738A}"/>
              </a:ext>
            </a:extLst>
          </p:cNvPr>
          <p:cNvSpPr/>
          <p:nvPr/>
        </p:nvSpPr>
        <p:spPr>
          <a:xfrm>
            <a:off x="8877715" y="1691596"/>
            <a:ext cx="104469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i="1" dirty="0" err="1">
                <a:latin typeface="Century Gothic" panose="020B0502020202020204" pitchFamily="34" charset="0"/>
              </a:rPr>
              <a:t>Pre</a:t>
            </a:r>
            <a:r>
              <a:rPr lang="it-IT" i="1" dirty="0">
                <a:latin typeface="Century Gothic" panose="020B0502020202020204" pitchFamily="34" charset="0"/>
              </a:rPr>
              <a:t> lockdown</a:t>
            </a:r>
            <a:endParaRPr lang="it-IT" sz="500" i="1" dirty="0">
              <a:latin typeface="Century Gothic" panose="020B0502020202020204" pitchFamily="34" charset="0"/>
            </a:endParaRPr>
          </a:p>
        </p:txBody>
      </p:sp>
      <p:sp>
        <p:nvSpPr>
          <p:cNvPr id="188" name="Rettangolo 187">
            <a:extLst>
              <a:ext uri="{FF2B5EF4-FFF2-40B4-BE49-F238E27FC236}">
                <a16:creationId xmlns:a16="http://schemas.microsoft.com/office/drawing/2014/main" id="{A0248F83-18BA-4A40-A875-4D91766F4F77}"/>
              </a:ext>
            </a:extLst>
          </p:cNvPr>
          <p:cNvSpPr/>
          <p:nvPr/>
        </p:nvSpPr>
        <p:spPr>
          <a:xfrm>
            <a:off x="263152" y="4377284"/>
            <a:ext cx="104469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i="1" dirty="0" err="1">
                <a:latin typeface="Century Gothic" panose="020B0502020202020204" pitchFamily="34" charset="0"/>
              </a:rPr>
              <a:t>Pre</a:t>
            </a:r>
            <a:r>
              <a:rPr lang="it-IT" i="1" dirty="0">
                <a:latin typeface="Century Gothic" panose="020B0502020202020204" pitchFamily="34" charset="0"/>
              </a:rPr>
              <a:t> lockdown</a:t>
            </a:r>
            <a:endParaRPr lang="it-IT" sz="500" i="1" dirty="0">
              <a:latin typeface="Century Gothic" panose="020B0502020202020204" pitchFamily="34" charset="0"/>
            </a:endParaRPr>
          </a:p>
        </p:txBody>
      </p:sp>
      <p:cxnSp>
        <p:nvCxnSpPr>
          <p:cNvPr id="189" name="Connettore diritto 188">
            <a:extLst>
              <a:ext uri="{FF2B5EF4-FFF2-40B4-BE49-F238E27FC236}">
                <a16:creationId xmlns:a16="http://schemas.microsoft.com/office/drawing/2014/main" id="{C058023F-FA64-4AD8-937B-F154C6D37F29}"/>
              </a:ext>
            </a:extLst>
          </p:cNvPr>
          <p:cNvCxnSpPr>
            <a:cxnSpLocks/>
          </p:cNvCxnSpPr>
          <p:nvPr/>
        </p:nvCxnSpPr>
        <p:spPr bwMode="auto">
          <a:xfrm>
            <a:off x="4184348" y="4382134"/>
            <a:ext cx="0" cy="1758077"/>
          </a:xfrm>
          <a:prstGeom prst="line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90" name="Rettangolo 189">
            <a:extLst>
              <a:ext uri="{FF2B5EF4-FFF2-40B4-BE49-F238E27FC236}">
                <a16:creationId xmlns:a16="http://schemas.microsoft.com/office/drawing/2014/main" id="{1EBB4422-2BAE-431B-9D78-6669BB42BBF3}"/>
              </a:ext>
            </a:extLst>
          </p:cNvPr>
          <p:cNvSpPr/>
          <p:nvPr/>
        </p:nvSpPr>
        <p:spPr>
          <a:xfrm>
            <a:off x="3138320" y="4368313"/>
            <a:ext cx="104469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i="1" dirty="0" err="1">
                <a:latin typeface="Century Gothic" panose="020B0502020202020204" pitchFamily="34" charset="0"/>
              </a:rPr>
              <a:t>Pre</a:t>
            </a:r>
            <a:r>
              <a:rPr lang="it-IT" i="1" dirty="0">
                <a:latin typeface="Century Gothic" panose="020B0502020202020204" pitchFamily="34" charset="0"/>
              </a:rPr>
              <a:t> lockdown</a:t>
            </a:r>
            <a:endParaRPr lang="it-IT" sz="500" i="1" dirty="0">
              <a:latin typeface="Century Gothic" panose="020B0502020202020204" pitchFamily="34" charset="0"/>
            </a:endParaRPr>
          </a:p>
        </p:txBody>
      </p:sp>
      <p:cxnSp>
        <p:nvCxnSpPr>
          <p:cNvPr id="191" name="Connettore diritto 190">
            <a:extLst>
              <a:ext uri="{FF2B5EF4-FFF2-40B4-BE49-F238E27FC236}">
                <a16:creationId xmlns:a16="http://schemas.microsoft.com/office/drawing/2014/main" id="{40B5C6A3-9F68-4121-9FA2-6CCFDACF4C5C}"/>
              </a:ext>
            </a:extLst>
          </p:cNvPr>
          <p:cNvCxnSpPr>
            <a:cxnSpLocks/>
          </p:cNvCxnSpPr>
          <p:nvPr/>
        </p:nvCxnSpPr>
        <p:spPr bwMode="auto">
          <a:xfrm>
            <a:off x="7032500" y="4374324"/>
            <a:ext cx="0" cy="1758077"/>
          </a:xfrm>
          <a:prstGeom prst="line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92" name="Rettangolo 191">
            <a:extLst>
              <a:ext uri="{FF2B5EF4-FFF2-40B4-BE49-F238E27FC236}">
                <a16:creationId xmlns:a16="http://schemas.microsoft.com/office/drawing/2014/main" id="{8505BDBD-0E96-4C0C-85C5-F7564DE29AD3}"/>
              </a:ext>
            </a:extLst>
          </p:cNvPr>
          <p:cNvSpPr/>
          <p:nvPr/>
        </p:nvSpPr>
        <p:spPr>
          <a:xfrm>
            <a:off x="5992553" y="4360503"/>
            <a:ext cx="104469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i="1" dirty="0" err="1">
                <a:latin typeface="Century Gothic" panose="020B0502020202020204" pitchFamily="34" charset="0"/>
              </a:rPr>
              <a:t>Pre</a:t>
            </a:r>
            <a:r>
              <a:rPr lang="it-IT" i="1" dirty="0">
                <a:latin typeface="Century Gothic" panose="020B0502020202020204" pitchFamily="34" charset="0"/>
              </a:rPr>
              <a:t> lockdown</a:t>
            </a:r>
            <a:endParaRPr lang="it-IT" sz="500" i="1" dirty="0">
              <a:latin typeface="Century Gothic" panose="020B0502020202020204" pitchFamily="34" charset="0"/>
            </a:endParaRPr>
          </a:p>
        </p:txBody>
      </p:sp>
      <p:sp>
        <p:nvSpPr>
          <p:cNvPr id="194" name="Rettangolo 193">
            <a:extLst>
              <a:ext uri="{FF2B5EF4-FFF2-40B4-BE49-F238E27FC236}">
                <a16:creationId xmlns:a16="http://schemas.microsoft.com/office/drawing/2014/main" id="{99FBFFB2-F269-41A8-A4D7-F90B22ADB134}"/>
              </a:ext>
            </a:extLst>
          </p:cNvPr>
          <p:cNvSpPr/>
          <p:nvPr/>
        </p:nvSpPr>
        <p:spPr>
          <a:xfrm>
            <a:off x="8617714" y="2486642"/>
            <a:ext cx="3555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000" dirty="0">
                <a:solidFill>
                  <a:srgbClr val="008000"/>
                </a:solidFill>
                <a:latin typeface="Century Gothic" panose="020B0502020202020204" pitchFamily="34" charset="0"/>
              </a:rPr>
              <a:t>40</a:t>
            </a:r>
          </a:p>
        </p:txBody>
      </p:sp>
      <p:sp>
        <p:nvSpPr>
          <p:cNvPr id="195" name="Rettangolo 194">
            <a:extLst>
              <a:ext uri="{FF2B5EF4-FFF2-40B4-BE49-F238E27FC236}">
                <a16:creationId xmlns:a16="http://schemas.microsoft.com/office/drawing/2014/main" id="{643A7481-F2DF-4517-9C58-82E06FBA44EC}"/>
              </a:ext>
            </a:extLst>
          </p:cNvPr>
          <p:cNvSpPr/>
          <p:nvPr/>
        </p:nvSpPr>
        <p:spPr>
          <a:xfrm>
            <a:off x="11351286" y="2635029"/>
            <a:ext cx="39395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000" dirty="0">
                <a:solidFill>
                  <a:srgbClr val="008000"/>
                </a:solidFill>
                <a:latin typeface="Century Gothic" panose="020B0502020202020204" pitchFamily="34" charset="0"/>
              </a:rPr>
              <a:t>42</a:t>
            </a:r>
          </a:p>
        </p:txBody>
      </p:sp>
      <p:sp>
        <p:nvSpPr>
          <p:cNvPr id="198" name="Rettangolo 197">
            <a:extLst>
              <a:ext uri="{FF2B5EF4-FFF2-40B4-BE49-F238E27FC236}">
                <a16:creationId xmlns:a16="http://schemas.microsoft.com/office/drawing/2014/main" id="{78B1F62B-62FD-4D7C-B5E2-034A8081DBE5}"/>
              </a:ext>
            </a:extLst>
          </p:cNvPr>
          <p:cNvSpPr/>
          <p:nvPr/>
        </p:nvSpPr>
        <p:spPr>
          <a:xfrm>
            <a:off x="2597325" y="4810534"/>
            <a:ext cx="39395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000" dirty="0">
                <a:solidFill>
                  <a:srgbClr val="008000"/>
                </a:solidFill>
                <a:latin typeface="Century Gothic" panose="020B0502020202020204" pitchFamily="34" charset="0"/>
              </a:rPr>
              <a:t>55</a:t>
            </a:r>
          </a:p>
        </p:txBody>
      </p:sp>
      <p:sp>
        <p:nvSpPr>
          <p:cNvPr id="200" name="Rettangolo 199">
            <a:extLst>
              <a:ext uri="{FF2B5EF4-FFF2-40B4-BE49-F238E27FC236}">
                <a16:creationId xmlns:a16="http://schemas.microsoft.com/office/drawing/2014/main" id="{3FADC6F7-CE65-4F30-9BBB-486934372780}"/>
              </a:ext>
            </a:extLst>
          </p:cNvPr>
          <p:cNvSpPr/>
          <p:nvPr/>
        </p:nvSpPr>
        <p:spPr>
          <a:xfrm>
            <a:off x="5710406" y="5396922"/>
            <a:ext cx="46278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000" dirty="0">
                <a:solidFill>
                  <a:srgbClr val="008000"/>
                </a:solidFill>
                <a:latin typeface="Century Gothic" panose="020B0502020202020204" pitchFamily="34" charset="0"/>
              </a:rPr>
              <a:t>36</a:t>
            </a:r>
          </a:p>
        </p:txBody>
      </p:sp>
      <p:sp>
        <p:nvSpPr>
          <p:cNvPr id="201" name="Rettangolo 200">
            <a:extLst>
              <a:ext uri="{FF2B5EF4-FFF2-40B4-BE49-F238E27FC236}">
                <a16:creationId xmlns:a16="http://schemas.microsoft.com/office/drawing/2014/main" id="{3EE9D0B7-04BE-4DAD-9A16-C77C890E36C2}"/>
              </a:ext>
            </a:extLst>
          </p:cNvPr>
          <p:cNvSpPr/>
          <p:nvPr/>
        </p:nvSpPr>
        <p:spPr>
          <a:xfrm>
            <a:off x="5487415" y="5449627"/>
            <a:ext cx="39395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000" dirty="0">
                <a:solidFill>
                  <a:srgbClr val="008000"/>
                </a:solidFill>
                <a:latin typeface="Century Gothic" panose="020B0502020202020204" pitchFamily="34" charset="0"/>
              </a:rPr>
              <a:t>34</a:t>
            </a:r>
          </a:p>
        </p:txBody>
      </p:sp>
      <p:sp>
        <p:nvSpPr>
          <p:cNvPr id="202" name="Rettangolo 201">
            <a:extLst>
              <a:ext uri="{FF2B5EF4-FFF2-40B4-BE49-F238E27FC236}">
                <a16:creationId xmlns:a16="http://schemas.microsoft.com/office/drawing/2014/main" id="{E1B0769A-CADF-406C-BF1F-FAC6736B64C5}"/>
              </a:ext>
            </a:extLst>
          </p:cNvPr>
          <p:cNvSpPr/>
          <p:nvPr/>
        </p:nvSpPr>
        <p:spPr>
          <a:xfrm>
            <a:off x="8600411" y="4968541"/>
            <a:ext cx="39395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000" dirty="0">
                <a:solidFill>
                  <a:srgbClr val="008000"/>
                </a:solidFill>
                <a:latin typeface="Century Gothic" panose="020B0502020202020204" pitchFamily="34" charset="0"/>
              </a:rPr>
              <a:t>48</a:t>
            </a:r>
          </a:p>
        </p:txBody>
      </p:sp>
      <p:sp>
        <p:nvSpPr>
          <p:cNvPr id="205" name="Rettangolo 204">
            <a:extLst>
              <a:ext uri="{FF2B5EF4-FFF2-40B4-BE49-F238E27FC236}">
                <a16:creationId xmlns:a16="http://schemas.microsoft.com/office/drawing/2014/main" id="{E7CAA8A6-D6D1-41C5-8CA2-5AA28488F08E}"/>
              </a:ext>
            </a:extLst>
          </p:cNvPr>
          <p:cNvSpPr/>
          <p:nvPr/>
        </p:nvSpPr>
        <p:spPr>
          <a:xfrm>
            <a:off x="11479170" y="5269919"/>
            <a:ext cx="39395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000" dirty="0">
                <a:solidFill>
                  <a:srgbClr val="008000"/>
                </a:solidFill>
                <a:latin typeface="Century Gothic" panose="020B0502020202020204" pitchFamily="34" charset="0"/>
              </a:rPr>
              <a:t>45</a:t>
            </a:r>
          </a:p>
        </p:txBody>
      </p:sp>
      <p:sp>
        <p:nvSpPr>
          <p:cNvPr id="207" name="Rettangolo 206">
            <a:extLst>
              <a:ext uri="{FF2B5EF4-FFF2-40B4-BE49-F238E27FC236}">
                <a16:creationId xmlns:a16="http://schemas.microsoft.com/office/drawing/2014/main" id="{6FD25254-3791-40FD-A415-E067EA4C7A1D}"/>
              </a:ext>
            </a:extLst>
          </p:cNvPr>
          <p:cNvSpPr/>
          <p:nvPr/>
        </p:nvSpPr>
        <p:spPr>
          <a:xfrm>
            <a:off x="5436231" y="2238614"/>
            <a:ext cx="39395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000" dirty="0">
                <a:solidFill>
                  <a:srgbClr val="008000"/>
                </a:solidFill>
                <a:latin typeface="Century Gothic" panose="020B0502020202020204" pitchFamily="34" charset="0"/>
              </a:rPr>
              <a:t>50</a:t>
            </a:r>
          </a:p>
        </p:txBody>
      </p:sp>
      <p:sp>
        <p:nvSpPr>
          <p:cNvPr id="208" name="Rettangolo 207">
            <a:extLst>
              <a:ext uri="{FF2B5EF4-FFF2-40B4-BE49-F238E27FC236}">
                <a16:creationId xmlns:a16="http://schemas.microsoft.com/office/drawing/2014/main" id="{AC8324DA-0FB1-4C77-A810-E4B83A018752}"/>
              </a:ext>
            </a:extLst>
          </p:cNvPr>
          <p:cNvSpPr/>
          <p:nvPr/>
        </p:nvSpPr>
        <p:spPr>
          <a:xfrm>
            <a:off x="8708855" y="2640295"/>
            <a:ext cx="39395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000" dirty="0">
                <a:solidFill>
                  <a:srgbClr val="008000"/>
                </a:solidFill>
                <a:latin typeface="Century Gothic" panose="020B0502020202020204" pitchFamily="34" charset="0"/>
              </a:rPr>
              <a:t>36</a:t>
            </a:r>
          </a:p>
        </p:txBody>
      </p:sp>
      <p:sp>
        <p:nvSpPr>
          <p:cNvPr id="209" name="Rettangolo 208">
            <a:extLst>
              <a:ext uri="{FF2B5EF4-FFF2-40B4-BE49-F238E27FC236}">
                <a16:creationId xmlns:a16="http://schemas.microsoft.com/office/drawing/2014/main" id="{0D2468E3-075E-4745-9EA0-4C48278453F2}"/>
              </a:ext>
            </a:extLst>
          </p:cNvPr>
          <p:cNvSpPr/>
          <p:nvPr/>
        </p:nvSpPr>
        <p:spPr>
          <a:xfrm>
            <a:off x="11562453" y="2524762"/>
            <a:ext cx="39395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000" dirty="0">
                <a:solidFill>
                  <a:srgbClr val="008000"/>
                </a:solidFill>
                <a:latin typeface="Century Gothic" panose="020B0502020202020204" pitchFamily="34" charset="0"/>
              </a:rPr>
              <a:t>44</a:t>
            </a:r>
          </a:p>
        </p:txBody>
      </p:sp>
      <p:sp>
        <p:nvSpPr>
          <p:cNvPr id="210" name="Rettangolo 209">
            <a:extLst>
              <a:ext uri="{FF2B5EF4-FFF2-40B4-BE49-F238E27FC236}">
                <a16:creationId xmlns:a16="http://schemas.microsoft.com/office/drawing/2014/main" id="{4E3150AB-0630-4755-8BAB-910722DDA5D9}"/>
              </a:ext>
            </a:extLst>
          </p:cNvPr>
          <p:cNvSpPr/>
          <p:nvPr/>
        </p:nvSpPr>
        <p:spPr>
          <a:xfrm>
            <a:off x="2844695" y="4853046"/>
            <a:ext cx="39395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000" dirty="0">
                <a:solidFill>
                  <a:srgbClr val="008000"/>
                </a:solidFill>
                <a:latin typeface="Century Gothic" panose="020B0502020202020204" pitchFamily="34" charset="0"/>
              </a:rPr>
              <a:t>54</a:t>
            </a:r>
          </a:p>
        </p:txBody>
      </p:sp>
      <p:sp>
        <p:nvSpPr>
          <p:cNvPr id="211" name="Rettangolo 210">
            <a:extLst>
              <a:ext uri="{FF2B5EF4-FFF2-40B4-BE49-F238E27FC236}">
                <a16:creationId xmlns:a16="http://schemas.microsoft.com/office/drawing/2014/main" id="{51DDFEAE-1251-406D-B8FA-5ACB868BA5CA}"/>
              </a:ext>
            </a:extLst>
          </p:cNvPr>
          <p:cNvSpPr/>
          <p:nvPr/>
        </p:nvSpPr>
        <p:spPr>
          <a:xfrm>
            <a:off x="8385413" y="4940548"/>
            <a:ext cx="39395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000" dirty="0">
                <a:solidFill>
                  <a:srgbClr val="008000"/>
                </a:solidFill>
                <a:latin typeface="Century Gothic" panose="020B0502020202020204" pitchFamily="34" charset="0"/>
              </a:rPr>
              <a:t>49</a:t>
            </a:r>
          </a:p>
        </p:txBody>
      </p:sp>
      <p:sp>
        <p:nvSpPr>
          <p:cNvPr id="212" name="Rettangolo 211">
            <a:extLst>
              <a:ext uri="{FF2B5EF4-FFF2-40B4-BE49-F238E27FC236}">
                <a16:creationId xmlns:a16="http://schemas.microsoft.com/office/drawing/2014/main" id="{549BC378-F5F4-4B57-A829-7B0FE9D23C26}"/>
              </a:ext>
            </a:extLst>
          </p:cNvPr>
          <p:cNvSpPr/>
          <p:nvPr/>
        </p:nvSpPr>
        <p:spPr>
          <a:xfrm>
            <a:off x="11317093" y="5391152"/>
            <a:ext cx="39395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000" dirty="0">
                <a:solidFill>
                  <a:srgbClr val="008000"/>
                </a:solidFill>
                <a:latin typeface="Century Gothic" panose="020B0502020202020204" pitchFamily="34" charset="0"/>
              </a:rPr>
              <a:t>41</a:t>
            </a:r>
          </a:p>
        </p:txBody>
      </p:sp>
      <p:cxnSp>
        <p:nvCxnSpPr>
          <p:cNvPr id="220" name="Connettore diritto 219">
            <a:extLst>
              <a:ext uri="{FF2B5EF4-FFF2-40B4-BE49-F238E27FC236}">
                <a16:creationId xmlns:a16="http://schemas.microsoft.com/office/drawing/2014/main" id="{E626EBC5-C2DD-44A5-8D65-BDACE01D5DAE}"/>
              </a:ext>
            </a:extLst>
          </p:cNvPr>
          <p:cNvCxnSpPr>
            <a:cxnSpLocks/>
          </p:cNvCxnSpPr>
          <p:nvPr/>
        </p:nvCxnSpPr>
        <p:spPr bwMode="auto">
          <a:xfrm>
            <a:off x="9910486" y="4416053"/>
            <a:ext cx="0" cy="1758077"/>
          </a:xfrm>
          <a:prstGeom prst="line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21" name="Rettangolo 220">
            <a:extLst>
              <a:ext uri="{FF2B5EF4-FFF2-40B4-BE49-F238E27FC236}">
                <a16:creationId xmlns:a16="http://schemas.microsoft.com/office/drawing/2014/main" id="{F2B92779-34FA-4F6E-896E-40E9FFC7BD3C}"/>
              </a:ext>
            </a:extLst>
          </p:cNvPr>
          <p:cNvSpPr/>
          <p:nvPr/>
        </p:nvSpPr>
        <p:spPr>
          <a:xfrm>
            <a:off x="8863518" y="4376753"/>
            <a:ext cx="104469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i="1" dirty="0" err="1">
                <a:latin typeface="Century Gothic" panose="020B0502020202020204" pitchFamily="34" charset="0"/>
              </a:rPr>
              <a:t>Pre</a:t>
            </a:r>
            <a:r>
              <a:rPr lang="it-IT" i="1" dirty="0">
                <a:latin typeface="Century Gothic" panose="020B0502020202020204" pitchFamily="34" charset="0"/>
              </a:rPr>
              <a:t> lockdown</a:t>
            </a:r>
            <a:endParaRPr lang="it-IT" sz="500" i="1" dirty="0">
              <a:latin typeface="Century Gothic" panose="020B0502020202020204" pitchFamily="34" charset="0"/>
            </a:endParaRPr>
          </a:p>
        </p:txBody>
      </p:sp>
      <p:sp>
        <p:nvSpPr>
          <p:cNvPr id="3" name="Titolo 1">
            <a:extLst>
              <a:ext uri="{FF2B5EF4-FFF2-40B4-BE49-F238E27FC236}">
                <a16:creationId xmlns:a16="http://schemas.microsoft.com/office/drawing/2014/main" id="{42331B25-339E-0D0F-6AA0-DB44C97AA713}"/>
              </a:ext>
            </a:extLst>
          </p:cNvPr>
          <p:cNvSpPr txBox="1">
            <a:spLocks/>
          </p:cNvSpPr>
          <p:nvPr/>
        </p:nvSpPr>
        <p:spPr>
          <a:xfrm>
            <a:off x="335360" y="248643"/>
            <a:ext cx="11737304" cy="440217"/>
          </a:xfrm>
          <a:prstGeom prst="rect">
            <a:avLst/>
          </a:prstGeom>
        </p:spPr>
        <p:txBody>
          <a:bodyPr wrap="square" lIns="67500" tIns="35100" rIns="67500" bIns="35100">
            <a:spAutoFit/>
          </a:bodyPr>
          <a:lstStyle/>
          <a:p>
            <a:pPr>
              <a:defRPr/>
            </a:pPr>
            <a:r>
              <a:rPr lang="it-IT" sz="2400" dirty="0">
                <a:solidFill>
                  <a:srgbClr val="203864"/>
                </a:solidFill>
                <a:latin typeface="Century Gothic" panose="020B0502020202020204" pitchFamily="34" charset="0"/>
                <a:ea typeface="+mj-ea"/>
                <a:cs typeface="Arial"/>
              </a:rPr>
              <a:t>Fiducia economia italiana | </a:t>
            </a:r>
            <a:r>
              <a:rPr lang="it-IT" sz="2400" dirty="0">
                <a:latin typeface="Century Gothic" panose="020B0502020202020204" pitchFamily="34" charset="0"/>
                <a:ea typeface="+mj-ea"/>
                <a:cs typeface="Arial"/>
              </a:rPr>
              <a:t>Analisi per settore di attività</a:t>
            </a:r>
            <a:endParaRPr lang="it-IT" sz="2400" b="0" dirty="0">
              <a:latin typeface="Century Gothic" panose="020B0502020202020204" pitchFamily="34" charset="0"/>
              <a:ea typeface="+mj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163477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magine 16">
            <a:extLst>
              <a:ext uri="{FF2B5EF4-FFF2-40B4-BE49-F238E27FC236}">
                <a16:creationId xmlns:a16="http://schemas.microsoft.com/office/drawing/2014/main" id="{8F84B5E4-319B-B424-79EE-EA632CD8E3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8666" y="914213"/>
            <a:ext cx="5009710" cy="2548800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11C3053D-FE12-B1F9-E790-10CDCB2669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9428" y="3613740"/>
            <a:ext cx="5009710" cy="2548800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91A914B9-486E-0BFF-FAB8-B0A2CAFACF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666" y="3617275"/>
            <a:ext cx="5009710" cy="2548800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9C663D5A-5A77-BF2A-DF70-FB47CECC81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567" y="917567"/>
            <a:ext cx="5009710" cy="2548800"/>
          </a:xfrm>
          <a:prstGeom prst="rect">
            <a:avLst/>
          </a:prstGeom>
        </p:spPr>
      </p:pic>
      <p:sp>
        <p:nvSpPr>
          <p:cNvPr id="37" name="Rettangolo 36">
            <a:extLst>
              <a:ext uri="{FF2B5EF4-FFF2-40B4-BE49-F238E27FC236}">
                <a16:creationId xmlns:a16="http://schemas.microsoft.com/office/drawing/2014/main" id="{5BF087BC-EDD1-45EB-845B-2D6BD9F6AD6D}"/>
              </a:ext>
            </a:extLst>
          </p:cNvPr>
          <p:cNvSpPr/>
          <p:nvPr/>
        </p:nvSpPr>
        <p:spPr bwMode="auto">
          <a:xfrm>
            <a:off x="671912" y="1081151"/>
            <a:ext cx="5097058" cy="2385659"/>
          </a:xfrm>
          <a:prstGeom prst="rect">
            <a:avLst/>
          </a:pr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it-IT" sz="1800" b="0">
              <a:latin typeface="Arial" charset="0"/>
            </a:endParaRPr>
          </a:p>
        </p:txBody>
      </p:sp>
      <p:sp>
        <p:nvSpPr>
          <p:cNvPr id="41" name="CasellaDiTesto 40">
            <a:extLst>
              <a:ext uri="{FF2B5EF4-FFF2-40B4-BE49-F238E27FC236}">
                <a16:creationId xmlns:a16="http://schemas.microsoft.com/office/drawing/2014/main" id="{8EE0C1B4-F3DC-4C22-A6F4-B758E9F32279}"/>
              </a:ext>
            </a:extLst>
          </p:cNvPr>
          <p:cNvSpPr txBox="1"/>
          <p:nvPr/>
        </p:nvSpPr>
        <p:spPr>
          <a:xfrm>
            <a:off x="460156" y="917019"/>
            <a:ext cx="3724793" cy="325282"/>
          </a:xfrm>
          <a:prstGeom prst="rect">
            <a:avLst/>
          </a:prstGeom>
          <a:solidFill>
            <a:srgbClr val="008000"/>
          </a:solidFill>
          <a:ln>
            <a:solidFill>
              <a:schemeClr val="tx2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it-IT" sz="1500">
                <a:solidFill>
                  <a:schemeClr val="bg1"/>
                </a:solidFill>
                <a:latin typeface="Century Gothic" panose="020B0502020202020204" pitchFamily="34" charset="0"/>
              </a:rPr>
              <a:t>Gorizia</a:t>
            </a:r>
            <a:r>
              <a:rPr lang="it-IT" sz="1500" u="sng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endParaRPr lang="it-IT" sz="1500" b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45" name="Elemento grafico 44" descr="Professore">
            <a:extLst>
              <a:ext uri="{FF2B5EF4-FFF2-40B4-BE49-F238E27FC236}">
                <a16:creationId xmlns:a16="http://schemas.microsoft.com/office/drawing/2014/main" id="{E44F6F1F-A766-43B0-B2D9-B15B92A361F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256529" y="6237312"/>
            <a:ext cx="387795" cy="387795"/>
          </a:xfrm>
          <a:prstGeom prst="rect">
            <a:avLst/>
          </a:prstGeom>
        </p:spPr>
      </p:pic>
      <p:sp>
        <p:nvSpPr>
          <p:cNvPr id="46" name="Text Box 18">
            <a:extLst>
              <a:ext uri="{FF2B5EF4-FFF2-40B4-BE49-F238E27FC236}">
                <a16:creationId xmlns:a16="http://schemas.microsoft.com/office/drawing/2014/main" id="{B422B959-4962-4BEF-A71F-4B9B9C1253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1504" y="6312800"/>
            <a:ext cx="5819020" cy="29456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90000" tIns="46800" rIns="90000" bIns="46800" anchor="ctr">
            <a:spAutoFit/>
          </a:bodyPr>
          <a:lstStyle>
            <a:defPPr>
              <a:defRPr lang="it-IT"/>
            </a:defPPr>
            <a:lvl1pPr>
              <a:lnSpc>
                <a:spcPct val="110000"/>
              </a:lnSpc>
              <a:spcBef>
                <a:spcPts val="600"/>
              </a:spcBef>
              <a:defRPr sz="2000" b="0" i="0">
                <a:solidFill>
                  <a:srgbClr val="203864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it-IT" altLang="it-IT" sz="1300" b="1">
                <a:solidFill>
                  <a:schemeClr val="tx1"/>
                </a:solidFill>
              </a:rPr>
              <a:t>Sono riportati gli indicatori congiunturali per ciascuna provincia:</a:t>
            </a:r>
            <a:endParaRPr lang="it-IT" altLang="it-IT" sz="1300" b="1" i="1">
              <a:solidFill>
                <a:schemeClr val="tx1"/>
              </a:solidFill>
            </a:endParaRPr>
          </a:p>
        </p:txBody>
      </p:sp>
      <p:sp>
        <p:nvSpPr>
          <p:cNvPr id="47" name="Rettangolo 46">
            <a:extLst>
              <a:ext uri="{FF2B5EF4-FFF2-40B4-BE49-F238E27FC236}">
                <a16:creationId xmlns:a16="http://schemas.microsoft.com/office/drawing/2014/main" id="{F248DBB0-32F2-4CB2-BD18-94BE0D4DF300}"/>
              </a:ext>
            </a:extLst>
          </p:cNvPr>
          <p:cNvSpPr/>
          <p:nvPr/>
        </p:nvSpPr>
        <p:spPr bwMode="auto">
          <a:xfrm>
            <a:off x="7199406" y="6362431"/>
            <a:ext cx="193896" cy="195307"/>
          </a:xfrm>
          <a:prstGeom prst="rect">
            <a:avLst/>
          </a:prstGeom>
          <a:solidFill>
            <a:srgbClr val="0080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3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8" name="CasellaDiTesto 9">
            <a:extLst>
              <a:ext uri="{FF2B5EF4-FFF2-40B4-BE49-F238E27FC236}">
                <a16:creationId xmlns:a16="http://schemas.microsoft.com/office/drawing/2014/main" id="{C056E2FB-CEFB-472B-992A-21AEF3A30D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89085" y="6313890"/>
            <a:ext cx="1918681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ts val="600"/>
              </a:spcBef>
            </a:pPr>
            <a:r>
              <a:rPr lang="it-IT" altLang="ja-JP" sz="1300">
                <a:solidFill>
                  <a:srgbClr val="008000"/>
                </a:solidFill>
                <a:latin typeface="Century Gothic" panose="020B0502020202020204" pitchFamily="34" charset="0"/>
              </a:rPr>
              <a:t>Terziario Provincia</a:t>
            </a:r>
          </a:p>
        </p:txBody>
      </p:sp>
      <p:sp>
        <p:nvSpPr>
          <p:cNvPr id="49" name="Rettangolo 48">
            <a:extLst>
              <a:ext uri="{FF2B5EF4-FFF2-40B4-BE49-F238E27FC236}">
                <a16:creationId xmlns:a16="http://schemas.microsoft.com/office/drawing/2014/main" id="{B59552F0-D9C3-4D65-BA14-AD1AD4F3A7C4}"/>
              </a:ext>
            </a:extLst>
          </p:cNvPr>
          <p:cNvSpPr/>
          <p:nvPr/>
        </p:nvSpPr>
        <p:spPr bwMode="auto">
          <a:xfrm>
            <a:off x="9264352" y="6362431"/>
            <a:ext cx="193896" cy="195307"/>
          </a:xfrm>
          <a:prstGeom prst="rect">
            <a:avLst/>
          </a:prstGeom>
          <a:solidFill>
            <a:srgbClr val="203864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3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0" name="CasellaDiTesto 9">
            <a:extLst>
              <a:ext uri="{FF2B5EF4-FFF2-40B4-BE49-F238E27FC236}">
                <a16:creationId xmlns:a16="http://schemas.microsoft.com/office/drawing/2014/main" id="{BFAEA87A-8404-4673-A760-BBEFCFC8EC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54032" y="6313890"/>
            <a:ext cx="1610538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ts val="600"/>
              </a:spcBef>
            </a:pPr>
            <a:r>
              <a:rPr lang="it-IT" altLang="ja-JP" sz="1300" dirty="0">
                <a:solidFill>
                  <a:srgbClr val="203864"/>
                </a:solidFill>
                <a:latin typeface="Century Gothic" panose="020B0502020202020204" pitchFamily="34" charset="0"/>
              </a:rPr>
              <a:t>Terziario FVG</a:t>
            </a:r>
          </a:p>
        </p:txBody>
      </p:sp>
      <p:cxnSp>
        <p:nvCxnSpPr>
          <p:cNvPr id="51" name="Connettore diritto 50">
            <a:extLst>
              <a:ext uri="{FF2B5EF4-FFF2-40B4-BE49-F238E27FC236}">
                <a16:creationId xmlns:a16="http://schemas.microsoft.com/office/drawing/2014/main" id="{C1E1CC2C-7B2F-45E1-B528-B07C68B2EA52}"/>
              </a:ext>
            </a:extLst>
          </p:cNvPr>
          <p:cNvCxnSpPr>
            <a:cxnSpLocks/>
          </p:cNvCxnSpPr>
          <p:nvPr/>
        </p:nvCxnSpPr>
        <p:spPr bwMode="auto">
          <a:xfrm>
            <a:off x="2249768" y="1332125"/>
            <a:ext cx="0" cy="1826959"/>
          </a:xfrm>
          <a:prstGeom prst="line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2" name="Rettangolo 51">
            <a:extLst>
              <a:ext uri="{FF2B5EF4-FFF2-40B4-BE49-F238E27FC236}">
                <a16:creationId xmlns:a16="http://schemas.microsoft.com/office/drawing/2014/main" id="{3F18B398-8439-411A-82E6-3B4977657DE2}"/>
              </a:ext>
            </a:extLst>
          </p:cNvPr>
          <p:cNvSpPr/>
          <p:nvPr/>
        </p:nvSpPr>
        <p:spPr>
          <a:xfrm>
            <a:off x="1205660" y="1372103"/>
            <a:ext cx="104469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sz="1000" i="1" dirty="0" err="1">
                <a:latin typeface="Century Gothic" panose="020B0502020202020204" pitchFamily="34" charset="0"/>
              </a:rPr>
              <a:t>Pre</a:t>
            </a:r>
            <a:r>
              <a:rPr lang="it-IT" sz="1000" i="1" dirty="0">
                <a:latin typeface="Century Gothic" panose="020B0502020202020204" pitchFamily="34" charset="0"/>
              </a:rPr>
              <a:t> lockdown</a:t>
            </a:r>
            <a:endParaRPr lang="it-IT" sz="700" i="1" dirty="0">
              <a:latin typeface="Century Gothic" panose="020B0502020202020204" pitchFamily="34" charset="0"/>
            </a:endParaRPr>
          </a:p>
        </p:txBody>
      </p:sp>
      <p:sp>
        <p:nvSpPr>
          <p:cNvPr id="54" name="Rettangolo 53">
            <a:extLst>
              <a:ext uri="{FF2B5EF4-FFF2-40B4-BE49-F238E27FC236}">
                <a16:creationId xmlns:a16="http://schemas.microsoft.com/office/drawing/2014/main" id="{CAF53486-6DB4-4245-BC0F-7A7FB289F807}"/>
              </a:ext>
            </a:extLst>
          </p:cNvPr>
          <p:cNvSpPr/>
          <p:nvPr/>
        </p:nvSpPr>
        <p:spPr>
          <a:xfrm>
            <a:off x="5038556" y="2368891"/>
            <a:ext cx="393958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300" dirty="0">
                <a:solidFill>
                  <a:srgbClr val="008000"/>
                </a:solidFill>
                <a:latin typeface="Century Gothic" panose="020B0502020202020204" pitchFamily="34" charset="0"/>
              </a:rPr>
              <a:t>37</a:t>
            </a:r>
          </a:p>
        </p:txBody>
      </p:sp>
      <p:sp>
        <p:nvSpPr>
          <p:cNvPr id="56" name="CasellaDiTesto 9">
            <a:extLst>
              <a:ext uri="{FF2B5EF4-FFF2-40B4-BE49-F238E27FC236}">
                <a16:creationId xmlns:a16="http://schemas.microsoft.com/office/drawing/2014/main" id="{D5C36102-E4F4-4B32-974B-D74E9EDAC3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6534" y="2515856"/>
            <a:ext cx="127768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ts val="600"/>
              </a:spcBef>
            </a:pPr>
            <a:r>
              <a:rPr lang="it-IT" altLang="ja-JP" sz="1400" dirty="0">
                <a:solidFill>
                  <a:srgbClr val="008000"/>
                </a:solidFill>
                <a:latin typeface="Century Gothic" panose="020B0502020202020204" pitchFamily="34" charset="0"/>
              </a:rPr>
              <a:t>Terziario GO</a:t>
            </a:r>
          </a:p>
        </p:txBody>
      </p:sp>
      <p:sp>
        <p:nvSpPr>
          <p:cNvPr id="58" name="Rettangolo 57">
            <a:extLst>
              <a:ext uri="{FF2B5EF4-FFF2-40B4-BE49-F238E27FC236}">
                <a16:creationId xmlns:a16="http://schemas.microsoft.com/office/drawing/2014/main" id="{9C7424EA-1A8A-4E5A-9A3A-29FB4507511F}"/>
              </a:ext>
            </a:extLst>
          </p:cNvPr>
          <p:cNvSpPr/>
          <p:nvPr/>
        </p:nvSpPr>
        <p:spPr>
          <a:xfrm>
            <a:off x="5325641" y="2369662"/>
            <a:ext cx="393958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300" dirty="0">
                <a:solidFill>
                  <a:srgbClr val="008000"/>
                </a:solidFill>
                <a:latin typeface="Century Gothic" panose="020B0502020202020204" pitchFamily="34" charset="0"/>
              </a:rPr>
              <a:t>37</a:t>
            </a:r>
          </a:p>
        </p:txBody>
      </p:sp>
      <p:sp>
        <p:nvSpPr>
          <p:cNvPr id="61" name="Rettangolo 60">
            <a:extLst>
              <a:ext uri="{FF2B5EF4-FFF2-40B4-BE49-F238E27FC236}">
                <a16:creationId xmlns:a16="http://schemas.microsoft.com/office/drawing/2014/main" id="{CC040FB3-6544-4969-B40F-2BF078AA501C}"/>
              </a:ext>
            </a:extLst>
          </p:cNvPr>
          <p:cNvSpPr/>
          <p:nvPr/>
        </p:nvSpPr>
        <p:spPr bwMode="auto">
          <a:xfrm>
            <a:off x="6379764" y="1080060"/>
            <a:ext cx="5097058" cy="2385659"/>
          </a:xfrm>
          <a:prstGeom prst="rect">
            <a:avLst/>
          </a:pr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it-IT" sz="1800" b="0">
              <a:latin typeface="Arial" charset="0"/>
            </a:endParaRPr>
          </a:p>
        </p:txBody>
      </p:sp>
      <p:sp>
        <p:nvSpPr>
          <p:cNvPr id="62" name="CasellaDiTesto 61">
            <a:extLst>
              <a:ext uri="{FF2B5EF4-FFF2-40B4-BE49-F238E27FC236}">
                <a16:creationId xmlns:a16="http://schemas.microsoft.com/office/drawing/2014/main" id="{77B74A4A-6B6A-40DE-A5DE-9D34A6E4D7C5}"/>
              </a:ext>
            </a:extLst>
          </p:cNvPr>
          <p:cNvSpPr txBox="1"/>
          <p:nvPr/>
        </p:nvSpPr>
        <p:spPr>
          <a:xfrm>
            <a:off x="6168008" y="915928"/>
            <a:ext cx="3724793" cy="325282"/>
          </a:xfrm>
          <a:prstGeom prst="rect">
            <a:avLst/>
          </a:prstGeom>
          <a:solidFill>
            <a:srgbClr val="008000"/>
          </a:solidFill>
          <a:ln>
            <a:solidFill>
              <a:schemeClr val="tx2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it-IT" sz="1500">
                <a:solidFill>
                  <a:schemeClr val="bg1"/>
                </a:solidFill>
                <a:latin typeface="Century Gothic" panose="020B0502020202020204" pitchFamily="34" charset="0"/>
              </a:rPr>
              <a:t>Udine</a:t>
            </a:r>
            <a:r>
              <a:rPr lang="it-IT" sz="1500" u="sng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endParaRPr lang="it-IT" sz="1500" b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63" name="Connettore diritto 62">
            <a:extLst>
              <a:ext uri="{FF2B5EF4-FFF2-40B4-BE49-F238E27FC236}">
                <a16:creationId xmlns:a16="http://schemas.microsoft.com/office/drawing/2014/main" id="{7034F51D-FBA0-4273-9851-D83B23C2D156}"/>
              </a:ext>
            </a:extLst>
          </p:cNvPr>
          <p:cNvCxnSpPr>
            <a:cxnSpLocks/>
          </p:cNvCxnSpPr>
          <p:nvPr/>
        </p:nvCxnSpPr>
        <p:spPr bwMode="auto">
          <a:xfrm>
            <a:off x="7897724" y="1336477"/>
            <a:ext cx="0" cy="1826959"/>
          </a:xfrm>
          <a:prstGeom prst="line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4" name="Rettangolo 63">
            <a:extLst>
              <a:ext uri="{FF2B5EF4-FFF2-40B4-BE49-F238E27FC236}">
                <a16:creationId xmlns:a16="http://schemas.microsoft.com/office/drawing/2014/main" id="{E06B1716-5B93-4FD3-A57A-84A834A9A14F}"/>
              </a:ext>
            </a:extLst>
          </p:cNvPr>
          <p:cNvSpPr/>
          <p:nvPr/>
        </p:nvSpPr>
        <p:spPr>
          <a:xfrm>
            <a:off x="6853902" y="1371012"/>
            <a:ext cx="104469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sz="1000" i="1" dirty="0">
                <a:latin typeface="Century Gothic" panose="020B0502020202020204" pitchFamily="34" charset="0"/>
              </a:rPr>
              <a:t>Pre lockdown</a:t>
            </a:r>
            <a:endParaRPr lang="it-IT" sz="700" i="1" dirty="0">
              <a:latin typeface="Century Gothic" panose="020B0502020202020204" pitchFamily="34" charset="0"/>
            </a:endParaRPr>
          </a:p>
        </p:txBody>
      </p:sp>
      <p:sp>
        <p:nvSpPr>
          <p:cNvPr id="73" name="CasellaDiTesto 9">
            <a:extLst>
              <a:ext uri="{FF2B5EF4-FFF2-40B4-BE49-F238E27FC236}">
                <a16:creationId xmlns:a16="http://schemas.microsoft.com/office/drawing/2014/main" id="{0F0E05D7-C6B2-4AF0-938D-D284D21CA9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0106" y="1743712"/>
            <a:ext cx="127768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ts val="600"/>
              </a:spcBef>
            </a:pPr>
            <a:r>
              <a:rPr lang="it-IT" altLang="ja-JP" sz="1400" dirty="0">
                <a:solidFill>
                  <a:srgbClr val="008000"/>
                </a:solidFill>
                <a:latin typeface="Century Gothic" panose="020B0502020202020204" pitchFamily="34" charset="0"/>
              </a:rPr>
              <a:t>Terziario UD</a:t>
            </a:r>
          </a:p>
        </p:txBody>
      </p:sp>
      <p:sp>
        <p:nvSpPr>
          <p:cNvPr id="119" name="Rettangolo 118">
            <a:extLst>
              <a:ext uri="{FF2B5EF4-FFF2-40B4-BE49-F238E27FC236}">
                <a16:creationId xmlns:a16="http://schemas.microsoft.com/office/drawing/2014/main" id="{82992276-2226-41BC-85A0-83886D11C425}"/>
              </a:ext>
            </a:extLst>
          </p:cNvPr>
          <p:cNvSpPr/>
          <p:nvPr/>
        </p:nvSpPr>
        <p:spPr bwMode="auto">
          <a:xfrm>
            <a:off x="669506" y="3779645"/>
            <a:ext cx="5097058" cy="2385659"/>
          </a:xfrm>
          <a:prstGeom prst="rect">
            <a:avLst/>
          </a:pr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it-IT" sz="1800" b="0">
              <a:latin typeface="Arial" charset="0"/>
            </a:endParaRPr>
          </a:p>
        </p:txBody>
      </p:sp>
      <p:sp>
        <p:nvSpPr>
          <p:cNvPr id="120" name="CasellaDiTesto 119">
            <a:extLst>
              <a:ext uri="{FF2B5EF4-FFF2-40B4-BE49-F238E27FC236}">
                <a16:creationId xmlns:a16="http://schemas.microsoft.com/office/drawing/2014/main" id="{46C1A794-DBEB-40CE-800B-D3A725818C09}"/>
              </a:ext>
            </a:extLst>
          </p:cNvPr>
          <p:cNvSpPr txBox="1"/>
          <p:nvPr/>
        </p:nvSpPr>
        <p:spPr>
          <a:xfrm>
            <a:off x="457750" y="3615513"/>
            <a:ext cx="3724793" cy="325282"/>
          </a:xfrm>
          <a:prstGeom prst="rect">
            <a:avLst/>
          </a:prstGeom>
          <a:solidFill>
            <a:srgbClr val="008000"/>
          </a:solidFill>
          <a:ln>
            <a:solidFill>
              <a:schemeClr val="tx2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it-IT" sz="1500">
                <a:solidFill>
                  <a:schemeClr val="bg1"/>
                </a:solidFill>
                <a:latin typeface="Century Gothic" panose="020B0502020202020204" pitchFamily="34" charset="0"/>
              </a:rPr>
              <a:t>Pordenone</a:t>
            </a:r>
            <a:r>
              <a:rPr lang="it-IT" sz="1500" u="sng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endParaRPr lang="it-IT" sz="1500" b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121" name="Connettore diritto 120">
            <a:extLst>
              <a:ext uri="{FF2B5EF4-FFF2-40B4-BE49-F238E27FC236}">
                <a16:creationId xmlns:a16="http://schemas.microsoft.com/office/drawing/2014/main" id="{AA5040B2-3237-473E-879E-AF9922104561}"/>
              </a:ext>
            </a:extLst>
          </p:cNvPr>
          <p:cNvCxnSpPr>
            <a:cxnSpLocks/>
          </p:cNvCxnSpPr>
          <p:nvPr/>
        </p:nvCxnSpPr>
        <p:spPr bwMode="auto">
          <a:xfrm>
            <a:off x="2258893" y="4030619"/>
            <a:ext cx="0" cy="1826959"/>
          </a:xfrm>
          <a:prstGeom prst="line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22" name="Rettangolo 121">
            <a:extLst>
              <a:ext uri="{FF2B5EF4-FFF2-40B4-BE49-F238E27FC236}">
                <a16:creationId xmlns:a16="http://schemas.microsoft.com/office/drawing/2014/main" id="{244A4083-F83E-4504-8475-4AD29517E06F}"/>
              </a:ext>
            </a:extLst>
          </p:cNvPr>
          <p:cNvSpPr/>
          <p:nvPr/>
        </p:nvSpPr>
        <p:spPr>
          <a:xfrm>
            <a:off x="1218032" y="4070597"/>
            <a:ext cx="104469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sz="1000" i="1" dirty="0">
                <a:latin typeface="Century Gothic" panose="020B0502020202020204" pitchFamily="34" charset="0"/>
              </a:rPr>
              <a:t>Pre lockdown</a:t>
            </a:r>
            <a:endParaRPr lang="it-IT" sz="700" i="1" dirty="0">
              <a:latin typeface="Century Gothic" panose="020B0502020202020204" pitchFamily="34" charset="0"/>
            </a:endParaRPr>
          </a:p>
        </p:txBody>
      </p:sp>
      <p:sp>
        <p:nvSpPr>
          <p:cNvPr id="123" name="Rettangolo 122">
            <a:extLst>
              <a:ext uri="{FF2B5EF4-FFF2-40B4-BE49-F238E27FC236}">
                <a16:creationId xmlns:a16="http://schemas.microsoft.com/office/drawing/2014/main" id="{D37B759C-42D8-41B7-9CC7-5D0AC77E15EA}"/>
              </a:ext>
            </a:extLst>
          </p:cNvPr>
          <p:cNvSpPr/>
          <p:nvPr/>
        </p:nvSpPr>
        <p:spPr>
          <a:xfrm>
            <a:off x="4975895" y="4526750"/>
            <a:ext cx="375411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300" dirty="0">
                <a:solidFill>
                  <a:srgbClr val="008000"/>
                </a:solidFill>
                <a:latin typeface="Century Gothic" panose="020B0502020202020204" pitchFamily="34" charset="0"/>
              </a:rPr>
              <a:t>47</a:t>
            </a:r>
          </a:p>
        </p:txBody>
      </p:sp>
      <p:sp>
        <p:nvSpPr>
          <p:cNvPr id="125" name="CasellaDiTesto 9">
            <a:extLst>
              <a:ext uri="{FF2B5EF4-FFF2-40B4-BE49-F238E27FC236}">
                <a16:creationId xmlns:a16="http://schemas.microsoft.com/office/drawing/2014/main" id="{B584A073-BAB1-4370-AD31-980C85584D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2121" y="5083865"/>
            <a:ext cx="127768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ts val="600"/>
              </a:spcBef>
            </a:pPr>
            <a:r>
              <a:rPr lang="it-IT" altLang="ja-JP" sz="1400" dirty="0">
                <a:solidFill>
                  <a:srgbClr val="008000"/>
                </a:solidFill>
                <a:latin typeface="Century Gothic" panose="020B0502020202020204" pitchFamily="34" charset="0"/>
              </a:rPr>
              <a:t>Terziario PN</a:t>
            </a:r>
          </a:p>
        </p:txBody>
      </p:sp>
      <p:sp>
        <p:nvSpPr>
          <p:cNvPr id="127" name="Rettangolo 126">
            <a:extLst>
              <a:ext uri="{FF2B5EF4-FFF2-40B4-BE49-F238E27FC236}">
                <a16:creationId xmlns:a16="http://schemas.microsoft.com/office/drawing/2014/main" id="{6F94107C-E091-41C7-BBF9-5E44A60C7F34}"/>
              </a:ext>
            </a:extLst>
          </p:cNvPr>
          <p:cNvSpPr/>
          <p:nvPr/>
        </p:nvSpPr>
        <p:spPr>
          <a:xfrm>
            <a:off x="5247183" y="4509283"/>
            <a:ext cx="452876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300" dirty="0">
                <a:solidFill>
                  <a:srgbClr val="008000"/>
                </a:solidFill>
                <a:latin typeface="Century Gothic" panose="020B0502020202020204" pitchFamily="34" charset="0"/>
              </a:rPr>
              <a:t>47</a:t>
            </a:r>
          </a:p>
        </p:txBody>
      </p:sp>
      <p:sp>
        <p:nvSpPr>
          <p:cNvPr id="131" name="Rettangolo 130">
            <a:extLst>
              <a:ext uri="{FF2B5EF4-FFF2-40B4-BE49-F238E27FC236}">
                <a16:creationId xmlns:a16="http://schemas.microsoft.com/office/drawing/2014/main" id="{869B22CC-9488-4060-9FA4-DF5A54B0EE8D}"/>
              </a:ext>
            </a:extLst>
          </p:cNvPr>
          <p:cNvSpPr/>
          <p:nvPr/>
        </p:nvSpPr>
        <p:spPr bwMode="auto">
          <a:xfrm>
            <a:off x="6377358" y="3778554"/>
            <a:ext cx="5097058" cy="2385659"/>
          </a:xfrm>
          <a:prstGeom prst="rect">
            <a:avLst/>
          </a:pr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it-IT" sz="1800" b="0">
              <a:latin typeface="Arial" charset="0"/>
            </a:endParaRPr>
          </a:p>
        </p:txBody>
      </p:sp>
      <p:sp>
        <p:nvSpPr>
          <p:cNvPr id="132" name="CasellaDiTesto 131">
            <a:extLst>
              <a:ext uri="{FF2B5EF4-FFF2-40B4-BE49-F238E27FC236}">
                <a16:creationId xmlns:a16="http://schemas.microsoft.com/office/drawing/2014/main" id="{3E4913B6-02A6-4B03-AE86-A9B3320C8B26}"/>
              </a:ext>
            </a:extLst>
          </p:cNvPr>
          <p:cNvSpPr txBox="1"/>
          <p:nvPr/>
        </p:nvSpPr>
        <p:spPr>
          <a:xfrm>
            <a:off x="6165602" y="3614422"/>
            <a:ext cx="3724793" cy="325282"/>
          </a:xfrm>
          <a:prstGeom prst="rect">
            <a:avLst/>
          </a:prstGeom>
          <a:solidFill>
            <a:srgbClr val="008000"/>
          </a:solidFill>
          <a:ln>
            <a:solidFill>
              <a:schemeClr val="tx2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it-IT" sz="1500">
                <a:solidFill>
                  <a:schemeClr val="bg1"/>
                </a:solidFill>
                <a:latin typeface="Century Gothic" panose="020B0502020202020204" pitchFamily="34" charset="0"/>
              </a:rPr>
              <a:t>Trieste</a:t>
            </a:r>
            <a:r>
              <a:rPr lang="it-IT" sz="1500" u="sng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endParaRPr lang="it-IT" sz="1500" b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133" name="Connettore diritto 132">
            <a:extLst>
              <a:ext uri="{FF2B5EF4-FFF2-40B4-BE49-F238E27FC236}">
                <a16:creationId xmlns:a16="http://schemas.microsoft.com/office/drawing/2014/main" id="{A61A5F5F-CCF9-4E47-A752-F0EC9DB3C417}"/>
              </a:ext>
            </a:extLst>
          </p:cNvPr>
          <p:cNvCxnSpPr>
            <a:cxnSpLocks/>
          </p:cNvCxnSpPr>
          <p:nvPr/>
        </p:nvCxnSpPr>
        <p:spPr bwMode="auto">
          <a:xfrm>
            <a:off x="7873640" y="4029528"/>
            <a:ext cx="0" cy="1826959"/>
          </a:xfrm>
          <a:prstGeom prst="line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4" name="Rettangolo 133">
            <a:extLst>
              <a:ext uri="{FF2B5EF4-FFF2-40B4-BE49-F238E27FC236}">
                <a16:creationId xmlns:a16="http://schemas.microsoft.com/office/drawing/2014/main" id="{5124E143-7762-4439-9734-ACBD114FB1D7}"/>
              </a:ext>
            </a:extLst>
          </p:cNvPr>
          <p:cNvSpPr/>
          <p:nvPr/>
        </p:nvSpPr>
        <p:spPr>
          <a:xfrm>
            <a:off x="6830885" y="4069506"/>
            <a:ext cx="104469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sz="1000" i="1" dirty="0">
                <a:latin typeface="Century Gothic" panose="020B0502020202020204" pitchFamily="34" charset="0"/>
              </a:rPr>
              <a:t>Pre lockdown</a:t>
            </a:r>
            <a:endParaRPr lang="it-IT" sz="700" i="1" dirty="0">
              <a:latin typeface="Century Gothic" panose="020B0502020202020204" pitchFamily="34" charset="0"/>
            </a:endParaRPr>
          </a:p>
        </p:txBody>
      </p:sp>
      <p:sp>
        <p:nvSpPr>
          <p:cNvPr id="135" name="Rettangolo 134">
            <a:extLst>
              <a:ext uri="{FF2B5EF4-FFF2-40B4-BE49-F238E27FC236}">
                <a16:creationId xmlns:a16="http://schemas.microsoft.com/office/drawing/2014/main" id="{406B1B7E-C921-4889-B1EE-2EA6A1F26E82}"/>
              </a:ext>
            </a:extLst>
          </p:cNvPr>
          <p:cNvSpPr/>
          <p:nvPr/>
        </p:nvSpPr>
        <p:spPr>
          <a:xfrm>
            <a:off x="10977869" y="4576500"/>
            <a:ext cx="393958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300" dirty="0">
                <a:solidFill>
                  <a:srgbClr val="008000"/>
                </a:solidFill>
                <a:latin typeface="Century Gothic" panose="020B0502020202020204" pitchFamily="34" charset="0"/>
              </a:rPr>
              <a:t>45</a:t>
            </a:r>
          </a:p>
        </p:txBody>
      </p:sp>
      <p:sp>
        <p:nvSpPr>
          <p:cNvPr id="137" name="CasellaDiTesto 9">
            <a:extLst>
              <a:ext uri="{FF2B5EF4-FFF2-40B4-BE49-F238E27FC236}">
                <a16:creationId xmlns:a16="http://schemas.microsoft.com/office/drawing/2014/main" id="{F357DBDC-F5B2-4B51-8DFC-F7411724A5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0106" y="5101667"/>
            <a:ext cx="127768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ts val="600"/>
              </a:spcBef>
            </a:pPr>
            <a:r>
              <a:rPr lang="it-IT" altLang="ja-JP" sz="1400">
                <a:solidFill>
                  <a:srgbClr val="008000"/>
                </a:solidFill>
                <a:latin typeface="Century Gothic" panose="020B0502020202020204" pitchFamily="34" charset="0"/>
              </a:rPr>
              <a:t>Terziario TS</a:t>
            </a:r>
          </a:p>
        </p:txBody>
      </p:sp>
      <p:sp>
        <p:nvSpPr>
          <p:cNvPr id="138" name="Rettangolo 137">
            <a:extLst>
              <a:ext uri="{FF2B5EF4-FFF2-40B4-BE49-F238E27FC236}">
                <a16:creationId xmlns:a16="http://schemas.microsoft.com/office/drawing/2014/main" id="{F5DA356E-3283-4F79-BB14-48EBB472CAE4}"/>
              </a:ext>
            </a:extLst>
          </p:cNvPr>
          <p:cNvSpPr/>
          <p:nvPr/>
        </p:nvSpPr>
        <p:spPr>
          <a:xfrm>
            <a:off x="10702392" y="4576500"/>
            <a:ext cx="393958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300" dirty="0">
                <a:solidFill>
                  <a:srgbClr val="008000"/>
                </a:solidFill>
                <a:latin typeface="Century Gothic" panose="020B0502020202020204" pitchFamily="34" charset="0"/>
              </a:rPr>
              <a:t>44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8A46654D-F219-12EF-B82C-AACE3DFB6446}"/>
              </a:ext>
            </a:extLst>
          </p:cNvPr>
          <p:cNvSpPr txBox="1">
            <a:spLocks/>
          </p:cNvSpPr>
          <p:nvPr/>
        </p:nvSpPr>
        <p:spPr>
          <a:xfrm>
            <a:off x="335360" y="248643"/>
            <a:ext cx="11737304" cy="440217"/>
          </a:xfrm>
          <a:prstGeom prst="rect">
            <a:avLst/>
          </a:prstGeom>
        </p:spPr>
        <p:txBody>
          <a:bodyPr wrap="square" lIns="67500" tIns="35100" rIns="67500" bIns="35100">
            <a:spAutoFit/>
          </a:bodyPr>
          <a:lstStyle/>
          <a:p>
            <a:pPr>
              <a:defRPr/>
            </a:pPr>
            <a:r>
              <a:rPr lang="it-IT" sz="2400" dirty="0">
                <a:solidFill>
                  <a:srgbClr val="203864"/>
                </a:solidFill>
                <a:latin typeface="Century Gothic" panose="020B0502020202020204" pitchFamily="34" charset="0"/>
                <a:ea typeface="+mj-ea"/>
                <a:cs typeface="Arial"/>
              </a:rPr>
              <a:t>Fiducia economia italiana | </a:t>
            </a:r>
            <a:r>
              <a:rPr lang="it-IT" sz="2400" dirty="0">
                <a:latin typeface="Century Gothic" panose="020B0502020202020204" pitchFamily="34" charset="0"/>
                <a:ea typeface="+mj-ea"/>
                <a:cs typeface="Arial"/>
              </a:rPr>
              <a:t>Analisi per territorio</a:t>
            </a:r>
            <a:endParaRPr lang="it-IT" sz="2400" b="0" dirty="0">
              <a:latin typeface="Century Gothic" panose="020B0502020202020204" pitchFamily="34" charset="0"/>
              <a:ea typeface="+mj-ea"/>
              <a:cs typeface="Arial"/>
            </a:endParaRP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7DAE0778-6E7C-4C16-4F39-A6E2D97F1900}"/>
              </a:ext>
            </a:extLst>
          </p:cNvPr>
          <p:cNvSpPr/>
          <p:nvPr/>
        </p:nvSpPr>
        <p:spPr>
          <a:xfrm>
            <a:off x="10959207" y="1786595"/>
            <a:ext cx="393958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300" dirty="0">
                <a:solidFill>
                  <a:srgbClr val="008000"/>
                </a:solidFill>
                <a:latin typeface="Century Gothic" panose="020B0502020202020204" pitchFamily="34" charset="0"/>
              </a:rPr>
              <a:t>50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BB35E232-0B89-6593-5FFC-E1A5ABF7E459}"/>
              </a:ext>
            </a:extLst>
          </p:cNvPr>
          <p:cNvSpPr/>
          <p:nvPr/>
        </p:nvSpPr>
        <p:spPr>
          <a:xfrm>
            <a:off x="10683730" y="1786595"/>
            <a:ext cx="393958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300" dirty="0">
                <a:solidFill>
                  <a:srgbClr val="008000"/>
                </a:solidFill>
                <a:latin typeface="Century Gothic" panose="020B0502020202020204" pitchFamily="34" charset="0"/>
              </a:rPr>
              <a:t>49</a:t>
            </a:r>
          </a:p>
        </p:txBody>
      </p:sp>
    </p:spTree>
    <p:extLst>
      <p:ext uri="{BB962C8B-B14F-4D97-AF65-F5344CB8AC3E}">
        <p14:creationId xmlns:p14="http://schemas.microsoft.com/office/powerpoint/2010/main" val="12821763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123071B3-FB26-416A-45BA-0FE24A9908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182" y="2134468"/>
            <a:ext cx="6064516" cy="3114000"/>
          </a:xfrm>
          <a:prstGeom prst="rect">
            <a:avLst/>
          </a:prstGeom>
        </p:spPr>
      </p:pic>
      <p:sp>
        <p:nvSpPr>
          <p:cNvPr id="30" name="Titolo 1">
            <a:extLst>
              <a:ext uri="{FF2B5EF4-FFF2-40B4-BE49-F238E27FC236}">
                <a16:creationId xmlns:a16="http://schemas.microsoft.com/office/drawing/2014/main" id="{022DB523-2F02-4586-A69F-BE73338A22BD}"/>
              </a:ext>
            </a:extLst>
          </p:cNvPr>
          <p:cNvSpPr txBox="1">
            <a:spLocks/>
          </p:cNvSpPr>
          <p:nvPr/>
        </p:nvSpPr>
        <p:spPr>
          <a:xfrm>
            <a:off x="335360" y="120307"/>
            <a:ext cx="11856640" cy="1548213"/>
          </a:xfrm>
          <a:prstGeom prst="rect">
            <a:avLst/>
          </a:prstGeom>
        </p:spPr>
        <p:txBody>
          <a:bodyPr wrap="square" lIns="67500" tIns="35100" rIns="67500" bIns="35100">
            <a:spAutoFit/>
          </a:bodyPr>
          <a:lstStyle/>
          <a:p>
            <a:pPr>
              <a:defRPr/>
            </a:pPr>
            <a:r>
              <a:rPr lang="it-IT" sz="2400" dirty="0">
                <a:solidFill>
                  <a:srgbClr val="203864"/>
                </a:solidFill>
                <a:latin typeface="Century Gothic" panose="020B0502020202020204" pitchFamily="34" charset="0"/>
                <a:cs typeface="Arial"/>
              </a:rPr>
              <a:t>Fiducia andamento impresa </a:t>
            </a:r>
            <a:r>
              <a:rPr lang="it-IT" sz="2400" dirty="0">
                <a:solidFill>
                  <a:srgbClr val="203864"/>
                </a:solidFill>
                <a:latin typeface="Century Gothic" panose="020B0502020202020204" pitchFamily="34" charset="0"/>
                <a:ea typeface="+mj-ea"/>
                <a:cs typeface="Arial"/>
              </a:rPr>
              <a:t>| </a:t>
            </a:r>
            <a:r>
              <a:rPr lang="it-IT" sz="2400" dirty="0">
                <a:latin typeface="Century Gothic" panose="020B0502020202020204" pitchFamily="34" charset="0"/>
                <a:cs typeface="Arial"/>
              </a:rPr>
              <a:t>Ancora in crescita la fiducia del terziario FVG nell’andamento della propria attività economica. Il dato prospetticamente è ampiamente ancorato oltre la linea del «50» (separa convenzionalmente un mercato in crescita da uno in contrazione) ed è superiore al dato nazionale.</a:t>
            </a:r>
            <a:endParaRPr lang="it-IT" sz="2400" b="0" strike="sngStrike" dirty="0">
              <a:latin typeface="Century Gothic" panose="020B0502020202020204" pitchFamily="34" charset="0"/>
              <a:ea typeface="+mj-ea"/>
              <a:cs typeface="Arial"/>
            </a:endParaRPr>
          </a:p>
        </p:txBody>
      </p:sp>
      <p:sp>
        <p:nvSpPr>
          <p:cNvPr id="36" name="Text Box 49">
            <a:extLst>
              <a:ext uri="{FF2B5EF4-FFF2-40B4-BE49-F238E27FC236}">
                <a16:creationId xmlns:a16="http://schemas.microsoft.com/office/drawing/2014/main" id="{36F33A6F-7236-40B6-A9AA-010A3226DB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360" y="6190766"/>
            <a:ext cx="11665296" cy="384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lnSpc>
                <a:spcPct val="110000"/>
              </a:lnSpc>
              <a:spcBef>
                <a:spcPts val="600"/>
              </a:spcBef>
            </a:pPr>
            <a:r>
              <a:rPr lang="it-IT" altLang="it-IT" sz="900" dirty="0">
                <a:latin typeface="Century Gothic" panose="020B0502020202020204" pitchFamily="34" charset="0"/>
              </a:rPr>
              <a:t>Base campione: </a:t>
            </a:r>
            <a:r>
              <a:rPr lang="it-IT" altLang="it-IT" sz="900" b="0" dirty="0">
                <a:latin typeface="Century Gothic" panose="020B0502020202020204" pitchFamily="34" charset="0"/>
              </a:rPr>
              <a:t>1.536 casi. </a:t>
            </a:r>
            <a:r>
              <a:rPr lang="it-IT" altLang="ja-JP" sz="900" b="0" dirty="0">
                <a:latin typeface="Century Gothic" panose="020B0502020202020204" pitchFamily="34" charset="0"/>
              </a:rPr>
              <a:t>I valori sono costituiti da percentuali di imprese rispondenti. Saldo = (% migliore) + ((% uguale) / 2). Campo di variazione: tra +100% (nell’ipotesi in cui il totale degli intervistati campione esprimesse un’opinione di miglioramento) e 0% (nell’ipotesi in cui il totale degli intervistati campione esprimesse un’opinione di peggioramento). </a:t>
            </a:r>
            <a:r>
              <a:rPr lang="it-IT" altLang="ja-JP" sz="900" dirty="0">
                <a:latin typeface="Century Gothic" panose="020B0502020202020204" pitchFamily="34" charset="0"/>
              </a:rPr>
              <a:t>I dati sono riportati all’universo.	</a:t>
            </a:r>
            <a:endParaRPr lang="it-IT" altLang="it-IT" sz="900" dirty="0">
              <a:latin typeface="Century Gothic" panose="020B0502020202020204" pitchFamily="34" charset="0"/>
            </a:endParaRPr>
          </a:p>
        </p:txBody>
      </p:sp>
      <p:graphicFrame>
        <p:nvGraphicFramePr>
          <p:cNvPr id="61" name="Tabella 11">
            <a:extLst>
              <a:ext uri="{FF2B5EF4-FFF2-40B4-BE49-F238E27FC236}">
                <a16:creationId xmlns:a16="http://schemas.microsoft.com/office/drawing/2014/main" id="{48655208-857D-4D24-9ABB-9F3285C3F3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5726775"/>
              </p:ext>
            </p:extLst>
          </p:nvPr>
        </p:nvGraphicFramePr>
        <p:xfrm>
          <a:off x="7526635" y="3147844"/>
          <a:ext cx="3321605" cy="2857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9605">
                  <a:extLst>
                    <a:ext uri="{9D8B030D-6E8A-4147-A177-3AD203B41FA5}">
                      <a16:colId xmlns:a16="http://schemas.microsoft.com/office/drawing/2014/main" val="4257292281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1363359023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3209566175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2315993140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2418926699"/>
                    </a:ext>
                  </a:extLst>
                </a:gridCol>
              </a:tblGrid>
              <a:tr h="357230">
                <a:tc>
                  <a:txBody>
                    <a:bodyPr/>
                    <a:lstStyle/>
                    <a:p>
                      <a:endParaRPr lang="it-IT" sz="120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200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7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MIGLIORE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7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UGUALE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7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PEGGIORE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INDICE</a:t>
                      </a:r>
                      <a:endParaRPr lang="it-IT" sz="100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55734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2022 III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12%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60%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28%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1F497D"/>
                          </a:solidFill>
                          <a:effectLst/>
                          <a:latin typeface="Century Gothic" panose="020B0502020202020204" pitchFamily="34" charset="0"/>
                        </a:rPr>
                        <a:t>42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546973793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2022 IV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14%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60%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26%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1F497D"/>
                          </a:solidFill>
                          <a:effectLst/>
                          <a:latin typeface="Century Gothic" panose="020B0502020202020204" pitchFamily="34" charset="0"/>
                        </a:rPr>
                        <a:t>44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752504863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2023 I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22%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56%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22%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1F497D"/>
                          </a:solidFill>
                          <a:effectLst/>
                          <a:latin typeface="Century Gothic" panose="020B0502020202020204" pitchFamily="34" charset="0"/>
                        </a:rPr>
                        <a:t>50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271376257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2023 II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21%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61%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18%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1F497D"/>
                          </a:solidFill>
                          <a:effectLst/>
                          <a:latin typeface="Century Gothic" panose="020B0502020202020204" pitchFamily="34" charset="0"/>
                        </a:rPr>
                        <a:t>51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559385142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2023 III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23%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60%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17%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1F497D"/>
                          </a:solidFill>
                          <a:effectLst/>
                          <a:latin typeface="Century Gothic" panose="020B0502020202020204" pitchFamily="34" charset="0"/>
                        </a:rPr>
                        <a:t>53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790754751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2023 IV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20%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66%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15%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1F497D"/>
                          </a:solidFill>
                          <a:effectLst/>
                          <a:latin typeface="Century Gothic" panose="020B0502020202020204" pitchFamily="34" charset="0"/>
                        </a:rPr>
                        <a:t>53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704451205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1" i="0" u="none" strike="noStrike">
                          <a:solidFill>
                            <a:srgbClr val="C00000"/>
                          </a:solidFill>
                          <a:effectLst/>
                          <a:latin typeface="Century Gothic" panose="020B0502020202020204" pitchFamily="34" charset="0"/>
                        </a:rPr>
                        <a:t>2024 I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it-IT" sz="600" b="0" i="0" u="none" strike="noStrike">
                        <a:solidFill>
                          <a:srgbClr val="333399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it-IT" sz="600" b="0" i="0" u="none" strike="noStrike">
                        <a:solidFill>
                          <a:srgbClr val="333399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it-IT" sz="600" b="0" i="0" u="none" strike="noStrike">
                        <a:solidFill>
                          <a:srgbClr val="333399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solidFill>
                            <a:srgbClr val="C00000"/>
                          </a:solidFill>
                          <a:effectLst/>
                          <a:latin typeface="Century Gothic" panose="020B0502020202020204" pitchFamily="34" charset="0"/>
                        </a:rPr>
                        <a:t>53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118029529"/>
                  </a:ext>
                </a:extLst>
              </a:tr>
            </a:tbl>
          </a:graphicData>
        </a:graphic>
      </p:graphicFrame>
      <p:graphicFrame>
        <p:nvGraphicFramePr>
          <p:cNvPr id="66" name="Tabella 65">
            <a:extLst>
              <a:ext uri="{FF2B5EF4-FFF2-40B4-BE49-F238E27FC236}">
                <a16:creationId xmlns:a16="http://schemas.microsoft.com/office/drawing/2014/main" id="{58D55074-DF65-481E-890D-B1B87A5D83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2125598"/>
              </p:ext>
            </p:extLst>
          </p:nvPr>
        </p:nvGraphicFramePr>
        <p:xfrm>
          <a:off x="11147607" y="3147844"/>
          <a:ext cx="648000" cy="2857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8000">
                  <a:extLst>
                    <a:ext uri="{9D8B030D-6E8A-4147-A177-3AD203B41FA5}">
                      <a16:colId xmlns:a16="http://schemas.microsoft.com/office/drawing/2014/main" val="302806717"/>
                    </a:ext>
                  </a:extLst>
                </a:gridCol>
              </a:tblGrid>
              <a:tr h="357230">
                <a:tc>
                  <a:txBody>
                    <a:bodyPr/>
                    <a:lstStyle/>
                    <a:p>
                      <a:pPr algn="ctr"/>
                      <a:r>
                        <a:rPr lang="it-IT" sz="11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INDICE</a:t>
                      </a:r>
                      <a:endParaRPr lang="it-IT" sz="100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7634939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solidFill>
                            <a:srgbClr val="ED7D31"/>
                          </a:solidFill>
                          <a:effectLst/>
                          <a:latin typeface="Century Gothic" panose="020B0502020202020204" pitchFamily="34" charset="0"/>
                        </a:rPr>
                        <a:t>43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51798999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ED7D31"/>
                          </a:solidFill>
                          <a:effectLst/>
                          <a:latin typeface="Century Gothic" panose="020B0502020202020204" pitchFamily="34" charset="0"/>
                        </a:rPr>
                        <a:t>43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113083857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ED7D31"/>
                          </a:solidFill>
                          <a:effectLst/>
                          <a:latin typeface="Century Gothic" panose="020B0502020202020204" pitchFamily="34" charset="0"/>
                        </a:rPr>
                        <a:t>49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777035430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ED7D31"/>
                          </a:solidFill>
                          <a:effectLst/>
                          <a:latin typeface="Century Gothic" panose="020B0502020202020204" pitchFamily="34" charset="0"/>
                        </a:rPr>
                        <a:t>51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964193220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ED7D31"/>
                          </a:solidFill>
                          <a:effectLst/>
                          <a:latin typeface="Century Gothic" panose="020B0502020202020204" pitchFamily="34" charset="0"/>
                        </a:rPr>
                        <a:t>47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083891687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ED7D31"/>
                          </a:solidFill>
                          <a:effectLst/>
                          <a:latin typeface="Century Gothic" panose="020B0502020202020204" pitchFamily="34" charset="0"/>
                        </a:rPr>
                        <a:t>49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328386160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solidFill>
                            <a:srgbClr val="ED7D31"/>
                          </a:solidFill>
                          <a:effectLst/>
                          <a:latin typeface="Century Gothic" panose="020B0502020202020204" pitchFamily="34" charset="0"/>
                        </a:rPr>
                        <a:t>49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567356252"/>
                  </a:ext>
                </a:extLst>
              </a:tr>
            </a:tbl>
          </a:graphicData>
        </a:graphic>
      </p:graphicFrame>
      <p:sp>
        <p:nvSpPr>
          <p:cNvPr id="27" name="Ovale 26">
            <a:extLst>
              <a:ext uri="{FF2B5EF4-FFF2-40B4-BE49-F238E27FC236}">
                <a16:creationId xmlns:a16="http://schemas.microsoft.com/office/drawing/2014/main" id="{CF453908-3C27-4977-B2BC-98C8317EB3FF}"/>
              </a:ext>
            </a:extLst>
          </p:cNvPr>
          <p:cNvSpPr/>
          <p:nvPr/>
        </p:nvSpPr>
        <p:spPr bwMode="auto">
          <a:xfrm>
            <a:off x="10219506" y="4932024"/>
            <a:ext cx="647998" cy="1111800"/>
          </a:xfrm>
          <a:prstGeom prst="ellips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9" name="Titolo 1">
            <a:extLst>
              <a:ext uri="{FF2B5EF4-FFF2-40B4-BE49-F238E27FC236}">
                <a16:creationId xmlns:a16="http://schemas.microsoft.com/office/drawing/2014/main" id="{6E044C7B-A90C-4951-8380-C02686FA3413}"/>
              </a:ext>
            </a:extLst>
          </p:cNvPr>
          <p:cNvSpPr txBox="1">
            <a:spLocks/>
          </p:cNvSpPr>
          <p:nvPr/>
        </p:nvSpPr>
        <p:spPr>
          <a:xfrm>
            <a:off x="423287" y="1815998"/>
            <a:ext cx="6094785" cy="5325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lIns="67500" tIns="35100" rIns="67500" bIns="35100">
            <a:spAutoFit/>
          </a:bodyPr>
          <a:lstStyle/>
          <a:p>
            <a:pPr>
              <a:defRPr/>
            </a:pPr>
            <a:r>
              <a:rPr lang="it-IT" sz="1600">
                <a:solidFill>
                  <a:schemeClr val="bg1"/>
                </a:solidFill>
                <a:latin typeface="Century Gothic" panose="020B0502020202020204" pitchFamily="34" charset="0"/>
                <a:ea typeface="+mj-ea"/>
                <a:cs typeface="Arial"/>
              </a:rPr>
              <a:t>ANDAMENTO IMPRESA (</a:t>
            </a:r>
            <a:r>
              <a:rPr lang="it-IT" sz="1600" u="sng">
                <a:solidFill>
                  <a:schemeClr val="bg1"/>
                </a:solidFill>
                <a:latin typeface="Century Gothic" panose="020B0502020202020204" pitchFamily="34" charset="0"/>
                <a:ea typeface="+mj-ea"/>
                <a:cs typeface="Arial"/>
              </a:rPr>
              <a:t>FVG vs ITALIA</a:t>
            </a:r>
            <a:r>
              <a:rPr lang="it-IT" sz="1600">
                <a:solidFill>
                  <a:schemeClr val="bg1"/>
                </a:solidFill>
                <a:latin typeface="Century Gothic" panose="020B0502020202020204" pitchFamily="34" charset="0"/>
                <a:ea typeface="+mj-ea"/>
                <a:cs typeface="Arial"/>
              </a:rPr>
              <a:t>)</a:t>
            </a:r>
            <a:endParaRPr lang="it-IT" sz="1600" i="1">
              <a:solidFill>
                <a:schemeClr val="bg1"/>
              </a:solidFill>
              <a:latin typeface="Century Gothic" panose="020B0502020202020204" pitchFamily="34" charset="0"/>
              <a:ea typeface="+mj-ea"/>
              <a:cs typeface="Arial"/>
            </a:endParaRPr>
          </a:p>
          <a:p>
            <a:pPr>
              <a:defRPr/>
            </a:pPr>
            <a:r>
              <a:rPr lang="it-IT" sz="1400" b="0" i="1">
                <a:solidFill>
                  <a:schemeClr val="bg1"/>
                </a:solidFill>
                <a:latin typeface="Century Gothic" panose="020B0502020202020204" pitchFamily="34" charset="0"/>
                <a:ea typeface="+mj-ea"/>
                <a:cs typeface="Arial"/>
              </a:rPr>
              <a:t>Indicatori congiunturali: % MIGLIORAMENTO + ½ INVARIANZA</a:t>
            </a:r>
          </a:p>
        </p:txBody>
      </p:sp>
      <p:cxnSp>
        <p:nvCxnSpPr>
          <p:cNvPr id="33" name="Connettore diritto 32">
            <a:extLst>
              <a:ext uri="{FF2B5EF4-FFF2-40B4-BE49-F238E27FC236}">
                <a16:creationId xmlns:a16="http://schemas.microsoft.com/office/drawing/2014/main" id="{6DDBDFFA-F10A-43BF-A3BD-5C8BA70C52F4}"/>
              </a:ext>
            </a:extLst>
          </p:cNvPr>
          <p:cNvCxnSpPr>
            <a:cxnSpLocks/>
          </p:cNvCxnSpPr>
          <p:nvPr/>
        </p:nvCxnSpPr>
        <p:spPr bwMode="auto">
          <a:xfrm>
            <a:off x="7248128" y="1835048"/>
            <a:ext cx="0" cy="4208951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3" name="CasellaDiTesto 9">
            <a:extLst>
              <a:ext uri="{FF2B5EF4-FFF2-40B4-BE49-F238E27FC236}">
                <a16:creationId xmlns:a16="http://schemas.microsoft.com/office/drawing/2014/main" id="{439F0A59-1BFA-413F-A997-A04B444B0B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39534" y="1797318"/>
            <a:ext cx="4586972" cy="692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ts val="600"/>
              </a:spcBef>
            </a:pPr>
            <a:r>
              <a:rPr lang="it-IT" altLang="ja-JP" sz="1300" i="1">
                <a:latin typeface="Century Gothic" panose="020B0502020202020204" pitchFamily="34" charset="0"/>
              </a:rPr>
              <a:t>Come giudica l’andamento economico generale della Sua impresa negli ultimi tre mesi rispetto ai tre mesi precedenti, migliorato, invariato, peggiorato? </a:t>
            </a:r>
            <a:endParaRPr lang="it-IT" altLang="it-IT" sz="1300" i="1">
              <a:solidFill>
                <a:schemeClr val="accent2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53" name="Connettore 2 52">
            <a:extLst>
              <a:ext uri="{FF2B5EF4-FFF2-40B4-BE49-F238E27FC236}">
                <a16:creationId xmlns:a16="http://schemas.microsoft.com/office/drawing/2014/main" id="{1C15ED6C-3009-490C-8C37-08F37B7BB075}"/>
              </a:ext>
            </a:extLst>
          </p:cNvPr>
          <p:cNvCxnSpPr>
            <a:cxnSpLocks/>
          </p:cNvCxnSpPr>
          <p:nvPr/>
        </p:nvCxnSpPr>
        <p:spPr>
          <a:xfrm flipH="1">
            <a:off x="8479845" y="3031858"/>
            <a:ext cx="2162184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 w="lg" len="lg"/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CasellaDiTesto 54">
            <a:extLst>
              <a:ext uri="{FF2B5EF4-FFF2-40B4-BE49-F238E27FC236}">
                <a16:creationId xmlns:a16="http://schemas.microsoft.com/office/drawing/2014/main" id="{6605DA4D-46C4-49EA-AE87-6D7F3271A2B8}"/>
              </a:ext>
            </a:extLst>
          </p:cNvPr>
          <p:cNvSpPr txBox="1"/>
          <p:nvPr/>
        </p:nvSpPr>
        <p:spPr>
          <a:xfrm>
            <a:off x="9313114" y="2754859"/>
            <a:ext cx="4956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1200">
                <a:latin typeface="Century Gothic" panose="020B0502020202020204" pitchFamily="34" charset="0"/>
              </a:rPr>
              <a:t>FVG</a:t>
            </a:r>
          </a:p>
        </p:txBody>
      </p:sp>
      <p:cxnSp>
        <p:nvCxnSpPr>
          <p:cNvPr id="56" name="Connettore 2 55">
            <a:extLst>
              <a:ext uri="{FF2B5EF4-FFF2-40B4-BE49-F238E27FC236}">
                <a16:creationId xmlns:a16="http://schemas.microsoft.com/office/drawing/2014/main" id="{08916C6D-56A1-4AD0-AC52-50D058414ED6}"/>
              </a:ext>
            </a:extLst>
          </p:cNvPr>
          <p:cNvCxnSpPr>
            <a:cxnSpLocks/>
          </p:cNvCxnSpPr>
          <p:nvPr/>
        </p:nvCxnSpPr>
        <p:spPr>
          <a:xfrm flipH="1">
            <a:off x="11009528" y="3031858"/>
            <a:ext cx="916977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 w="lg" len="lg"/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CasellaDiTesto 56">
            <a:extLst>
              <a:ext uri="{FF2B5EF4-FFF2-40B4-BE49-F238E27FC236}">
                <a16:creationId xmlns:a16="http://schemas.microsoft.com/office/drawing/2014/main" id="{478BF94C-2963-4214-8EE8-E8D827525ABF}"/>
              </a:ext>
            </a:extLst>
          </p:cNvPr>
          <p:cNvSpPr txBox="1"/>
          <p:nvPr/>
        </p:nvSpPr>
        <p:spPr>
          <a:xfrm>
            <a:off x="11152866" y="2754859"/>
            <a:ext cx="6303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1200">
                <a:latin typeface="Century Gothic" panose="020B0502020202020204" pitchFamily="34" charset="0"/>
              </a:rPr>
              <a:t>ITALIA</a:t>
            </a:r>
          </a:p>
        </p:txBody>
      </p:sp>
      <p:sp>
        <p:nvSpPr>
          <p:cNvPr id="4" name="CasellaDiTesto 9">
            <a:extLst>
              <a:ext uri="{FF2B5EF4-FFF2-40B4-BE49-F238E27FC236}">
                <a16:creationId xmlns:a16="http://schemas.microsoft.com/office/drawing/2014/main" id="{4E21C04F-3867-536B-FF7D-5F0ABA9755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9048" y="3524025"/>
            <a:ext cx="1919755" cy="35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spcBef>
                <a:spcPts val="600"/>
              </a:spcBef>
            </a:pPr>
            <a:r>
              <a:rPr lang="it-IT" altLang="ja-JP" sz="1700" dirty="0">
                <a:solidFill>
                  <a:srgbClr val="203864"/>
                </a:solidFill>
                <a:latin typeface="Century Gothic" panose="020B0502020202020204" pitchFamily="34" charset="0"/>
              </a:rPr>
              <a:t>Terziario FVG</a:t>
            </a:r>
          </a:p>
        </p:txBody>
      </p:sp>
      <p:sp>
        <p:nvSpPr>
          <p:cNvPr id="6" name="CasellaDiTesto 9">
            <a:extLst>
              <a:ext uri="{FF2B5EF4-FFF2-40B4-BE49-F238E27FC236}">
                <a16:creationId xmlns:a16="http://schemas.microsoft.com/office/drawing/2014/main" id="{A8F43C27-C510-5CA0-31BC-B6CAEDA752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5637" y="4329420"/>
            <a:ext cx="1728192" cy="35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spcBef>
                <a:spcPts val="600"/>
              </a:spcBef>
            </a:pPr>
            <a:r>
              <a:rPr lang="it-IT" altLang="ja-JP" sz="1700" dirty="0">
                <a:solidFill>
                  <a:srgbClr val="ED7D31"/>
                </a:solidFill>
                <a:latin typeface="Century Gothic" panose="020B0502020202020204" pitchFamily="34" charset="0"/>
              </a:rPr>
              <a:t>Terziario ITALIA</a:t>
            </a:r>
          </a:p>
        </p:txBody>
      </p:sp>
      <p:pic>
        <p:nvPicPr>
          <p:cNvPr id="8" name="Elemento grafico 7" descr="Freccia linea: curva antioraria">
            <a:extLst>
              <a:ext uri="{FF2B5EF4-FFF2-40B4-BE49-F238E27FC236}">
                <a16:creationId xmlns:a16="http://schemas.microsoft.com/office/drawing/2014/main" id="{222DEECD-599C-DCEB-DA9F-AF736503C1F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6264157" flipH="1">
            <a:off x="6227313" y="3078248"/>
            <a:ext cx="899478" cy="914400"/>
          </a:xfrm>
          <a:prstGeom prst="rect">
            <a:avLst/>
          </a:prstGeom>
        </p:spPr>
      </p:pic>
      <p:cxnSp>
        <p:nvCxnSpPr>
          <p:cNvPr id="10" name="Connettore diritto 9">
            <a:extLst>
              <a:ext uri="{FF2B5EF4-FFF2-40B4-BE49-F238E27FC236}">
                <a16:creationId xmlns:a16="http://schemas.microsoft.com/office/drawing/2014/main" id="{5E2B9E6E-BCFC-1254-BADB-86E1ABF0FD66}"/>
              </a:ext>
            </a:extLst>
          </p:cNvPr>
          <p:cNvCxnSpPr/>
          <p:nvPr/>
        </p:nvCxnSpPr>
        <p:spPr bwMode="auto">
          <a:xfrm>
            <a:off x="4389888" y="2508881"/>
            <a:ext cx="0" cy="234000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1" name="Rettangolo 10">
            <a:extLst>
              <a:ext uri="{FF2B5EF4-FFF2-40B4-BE49-F238E27FC236}">
                <a16:creationId xmlns:a16="http://schemas.microsoft.com/office/drawing/2014/main" id="{B7548FD7-A0B0-EC09-D1F8-C75D4B3E2918}"/>
              </a:ext>
            </a:extLst>
          </p:cNvPr>
          <p:cNvSpPr/>
          <p:nvPr/>
        </p:nvSpPr>
        <p:spPr>
          <a:xfrm>
            <a:off x="3348927" y="2478476"/>
            <a:ext cx="104469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sz="1000" i="1" dirty="0" err="1">
                <a:latin typeface="Century Gothic" panose="020B0502020202020204" pitchFamily="34" charset="0"/>
              </a:rPr>
              <a:t>Pre</a:t>
            </a:r>
            <a:r>
              <a:rPr lang="it-IT" sz="1000" i="1" dirty="0">
                <a:latin typeface="Century Gothic" panose="020B0502020202020204" pitchFamily="34" charset="0"/>
              </a:rPr>
              <a:t> lockdown</a:t>
            </a:r>
            <a:endParaRPr lang="it-IT" sz="700" i="1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39754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magine 22">
            <a:extLst>
              <a:ext uri="{FF2B5EF4-FFF2-40B4-BE49-F238E27FC236}">
                <a16:creationId xmlns:a16="http://schemas.microsoft.com/office/drawing/2014/main" id="{975BAE2E-5FFF-2597-A5E7-E2A6F745A0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41168" y="4122396"/>
            <a:ext cx="2737579" cy="2404800"/>
          </a:xfrm>
          <a:prstGeom prst="rect">
            <a:avLst/>
          </a:prstGeom>
        </p:spPr>
      </p:pic>
      <p:pic>
        <p:nvPicPr>
          <p:cNvPr id="21" name="Immagine 20">
            <a:extLst>
              <a:ext uri="{FF2B5EF4-FFF2-40B4-BE49-F238E27FC236}">
                <a16:creationId xmlns:a16="http://schemas.microsoft.com/office/drawing/2014/main" id="{D339EDC1-4F3D-959F-975A-87A1944892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7743" y="4122396"/>
            <a:ext cx="2737579" cy="2404800"/>
          </a:xfrm>
          <a:prstGeom prst="rect">
            <a:avLst/>
          </a:prstGeom>
        </p:spPr>
      </p:pic>
      <p:pic>
        <p:nvPicPr>
          <p:cNvPr id="19" name="Immagine 18">
            <a:extLst>
              <a:ext uri="{FF2B5EF4-FFF2-40B4-BE49-F238E27FC236}">
                <a16:creationId xmlns:a16="http://schemas.microsoft.com/office/drawing/2014/main" id="{4BE417DE-6B67-DCB7-BFCA-2C509F8ECE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364" y="4122396"/>
            <a:ext cx="2737579" cy="2404800"/>
          </a:xfrm>
          <a:prstGeom prst="rect">
            <a:avLst/>
          </a:prstGeom>
        </p:spPr>
      </p:pic>
      <p:pic>
        <p:nvPicPr>
          <p:cNvPr id="17" name="Immagine 16">
            <a:extLst>
              <a:ext uri="{FF2B5EF4-FFF2-40B4-BE49-F238E27FC236}">
                <a16:creationId xmlns:a16="http://schemas.microsoft.com/office/drawing/2014/main" id="{9E33A947-9A90-1D56-1A3C-50443E1211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435" y="4122396"/>
            <a:ext cx="2737579" cy="2404800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9DA1BF1B-5677-2945-A57B-C627E970126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41168" y="1445131"/>
            <a:ext cx="2737579" cy="2404800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4134569A-EACA-7A12-7BAD-354AA18B9E9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7743" y="1445131"/>
            <a:ext cx="2737579" cy="2404800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0A72A51A-75EF-8E3B-0379-B75C00E9734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98364" y="1445131"/>
            <a:ext cx="2737579" cy="2404800"/>
          </a:xfrm>
          <a:prstGeom prst="rect">
            <a:avLst/>
          </a:prstGeom>
        </p:spPr>
      </p:pic>
      <p:sp>
        <p:nvSpPr>
          <p:cNvPr id="97" name="Rettangolo 96">
            <a:extLst>
              <a:ext uri="{FF2B5EF4-FFF2-40B4-BE49-F238E27FC236}">
                <a16:creationId xmlns:a16="http://schemas.microsoft.com/office/drawing/2014/main" id="{8074CCC4-E9EA-1F6C-7CC4-CDB18D473591}"/>
              </a:ext>
            </a:extLst>
          </p:cNvPr>
          <p:cNvSpPr/>
          <p:nvPr/>
        </p:nvSpPr>
        <p:spPr bwMode="auto">
          <a:xfrm>
            <a:off x="3296692" y="1362406"/>
            <a:ext cx="2786633" cy="2425148"/>
          </a:xfrm>
          <a:prstGeom prst="rect">
            <a:avLst/>
          </a:pr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it-IT" sz="1800" b="0">
              <a:latin typeface="Arial" charset="0"/>
            </a:endParaRPr>
          </a:p>
        </p:txBody>
      </p:sp>
      <p:sp>
        <p:nvSpPr>
          <p:cNvPr id="98" name="Rettangolo 97">
            <a:extLst>
              <a:ext uri="{FF2B5EF4-FFF2-40B4-BE49-F238E27FC236}">
                <a16:creationId xmlns:a16="http://schemas.microsoft.com/office/drawing/2014/main" id="{477FDFBD-7062-C8E0-1F7B-7F1F265DCE32}"/>
              </a:ext>
            </a:extLst>
          </p:cNvPr>
          <p:cNvSpPr/>
          <p:nvPr/>
        </p:nvSpPr>
        <p:spPr bwMode="auto">
          <a:xfrm>
            <a:off x="6186016" y="1362406"/>
            <a:ext cx="2786633" cy="2425148"/>
          </a:xfrm>
          <a:prstGeom prst="rect">
            <a:avLst/>
          </a:pr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it-IT" sz="1800" b="0">
              <a:latin typeface="Arial" charset="0"/>
            </a:endParaRPr>
          </a:p>
        </p:txBody>
      </p:sp>
      <p:sp>
        <p:nvSpPr>
          <p:cNvPr id="99" name="Rettangolo 98">
            <a:extLst>
              <a:ext uri="{FF2B5EF4-FFF2-40B4-BE49-F238E27FC236}">
                <a16:creationId xmlns:a16="http://schemas.microsoft.com/office/drawing/2014/main" id="{5405E80C-F277-A29D-6A8F-66B21E0735A8}"/>
              </a:ext>
            </a:extLst>
          </p:cNvPr>
          <p:cNvSpPr/>
          <p:nvPr/>
        </p:nvSpPr>
        <p:spPr bwMode="auto">
          <a:xfrm>
            <a:off x="9075340" y="1362406"/>
            <a:ext cx="2786633" cy="2425148"/>
          </a:xfrm>
          <a:prstGeom prst="rect">
            <a:avLst/>
          </a:pr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it-IT" sz="1800" b="0">
              <a:latin typeface="Arial" charset="0"/>
            </a:endParaRPr>
          </a:p>
        </p:txBody>
      </p:sp>
      <p:sp>
        <p:nvSpPr>
          <p:cNvPr id="100" name="Rettangolo 99">
            <a:extLst>
              <a:ext uri="{FF2B5EF4-FFF2-40B4-BE49-F238E27FC236}">
                <a16:creationId xmlns:a16="http://schemas.microsoft.com/office/drawing/2014/main" id="{9FDA6794-37ED-9E51-D894-7AAC6439A38C}"/>
              </a:ext>
            </a:extLst>
          </p:cNvPr>
          <p:cNvSpPr/>
          <p:nvPr/>
        </p:nvSpPr>
        <p:spPr bwMode="auto">
          <a:xfrm>
            <a:off x="407368" y="4032298"/>
            <a:ext cx="2786633" cy="2425148"/>
          </a:xfrm>
          <a:prstGeom prst="rect">
            <a:avLst/>
          </a:pr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it-IT" sz="1800" b="0">
              <a:latin typeface="Arial" charset="0"/>
            </a:endParaRPr>
          </a:p>
        </p:txBody>
      </p:sp>
      <p:sp>
        <p:nvSpPr>
          <p:cNvPr id="101" name="Rettangolo 100">
            <a:extLst>
              <a:ext uri="{FF2B5EF4-FFF2-40B4-BE49-F238E27FC236}">
                <a16:creationId xmlns:a16="http://schemas.microsoft.com/office/drawing/2014/main" id="{DC45C66E-9B79-A09D-7D60-1EA2EB42298D}"/>
              </a:ext>
            </a:extLst>
          </p:cNvPr>
          <p:cNvSpPr/>
          <p:nvPr/>
        </p:nvSpPr>
        <p:spPr bwMode="auto">
          <a:xfrm>
            <a:off x="3296692" y="4032298"/>
            <a:ext cx="2786633" cy="2425148"/>
          </a:xfrm>
          <a:prstGeom prst="rect">
            <a:avLst/>
          </a:pr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it-IT" sz="1800" b="0">
              <a:latin typeface="Arial" charset="0"/>
            </a:endParaRPr>
          </a:p>
        </p:txBody>
      </p:sp>
      <p:sp>
        <p:nvSpPr>
          <p:cNvPr id="102" name="Rettangolo 101">
            <a:extLst>
              <a:ext uri="{FF2B5EF4-FFF2-40B4-BE49-F238E27FC236}">
                <a16:creationId xmlns:a16="http://schemas.microsoft.com/office/drawing/2014/main" id="{A786C50D-3086-E6F6-6FE1-1882C68A067D}"/>
              </a:ext>
            </a:extLst>
          </p:cNvPr>
          <p:cNvSpPr/>
          <p:nvPr/>
        </p:nvSpPr>
        <p:spPr bwMode="auto">
          <a:xfrm>
            <a:off x="6186016" y="4032298"/>
            <a:ext cx="2786633" cy="2425148"/>
          </a:xfrm>
          <a:prstGeom prst="rect">
            <a:avLst/>
          </a:pr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it-IT" sz="1800" b="0">
              <a:latin typeface="Arial" charset="0"/>
            </a:endParaRPr>
          </a:p>
        </p:txBody>
      </p:sp>
      <p:sp>
        <p:nvSpPr>
          <p:cNvPr id="103" name="Rettangolo 102">
            <a:extLst>
              <a:ext uri="{FF2B5EF4-FFF2-40B4-BE49-F238E27FC236}">
                <a16:creationId xmlns:a16="http://schemas.microsoft.com/office/drawing/2014/main" id="{1F25417D-4C39-FE25-A891-5E500C6F5FEF}"/>
              </a:ext>
            </a:extLst>
          </p:cNvPr>
          <p:cNvSpPr/>
          <p:nvPr/>
        </p:nvSpPr>
        <p:spPr bwMode="auto">
          <a:xfrm>
            <a:off x="9075340" y="4032298"/>
            <a:ext cx="2786633" cy="2425148"/>
          </a:xfrm>
          <a:prstGeom prst="rect">
            <a:avLst/>
          </a:pr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it-IT" sz="1800" b="0">
              <a:latin typeface="Arial" charset="0"/>
            </a:endParaRPr>
          </a:p>
        </p:txBody>
      </p:sp>
      <p:sp>
        <p:nvSpPr>
          <p:cNvPr id="104" name="Titolo 1">
            <a:extLst>
              <a:ext uri="{FF2B5EF4-FFF2-40B4-BE49-F238E27FC236}">
                <a16:creationId xmlns:a16="http://schemas.microsoft.com/office/drawing/2014/main" id="{95FF7DF3-ABBC-9DB5-7C79-6BEF8F5FD27A}"/>
              </a:ext>
            </a:extLst>
          </p:cNvPr>
          <p:cNvSpPr txBox="1">
            <a:spLocks/>
          </p:cNvSpPr>
          <p:nvPr/>
        </p:nvSpPr>
        <p:spPr>
          <a:xfrm>
            <a:off x="3237058" y="1263016"/>
            <a:ext cx="2520000" cy="270940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txBody>
          <a:bodyPr wrap="square" lIns="67500" tIns="35100" rIns="67500" bIns="35100">
            <a:spAutoFit/>
          </a:bodyPr>
          <a:lstStyle/>
          <a:p>
            <a:pPr>
              <a:defRPr/>
            </a:pPr>
            <a:r>
              <a:rPr lang="it-IT" sz="1300">
                <a:solidFill>
                  <a:schemeClr val="bg1"/>
                </a:solidFill>
                <a:latin typeface="Century Gothic" panose="020B0502020202020204" pitchFamily="34" charset="0"/>
                <a:ea typeface="+mj-ea"/>
                <a:cs typeface="Arial"/>
              </a:rPr>
              <a:t>Commercio FOOD</a:t>
            </a:r>
          </a:p>
        </p:txBody>
      </p:sp>
      <p:sp>
        <p:nvSpPr>
          <p:cNvPr id="105" name="Titolo 1">
            <a:extLst>
              <a:ext uri="{FF2B5EF4-FFF2-40B4-BE49-F238E27FC236}">
                <a16:creationId xmlns:a16="http://schemas.microsoft.com/office/drawing/2014/main" id="{AD6F69F4-2C78-EF30-D303-312F58298DC9}"/>
              </a:ext>
            </a:extLst>
          </p:cNvPr>
          <p:cNvSpPr txBox="1">
            <a:spLocks/>
          </p:cNvSpPr>
          <p:nvPr/>
        </p:nvSpPr>
        <p:spPr>
          <a:xfrm>
            <a:off x="6127497" y="1263016"/>
            <a:ext cx="2520000" cy="270940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txBody>
          <a:bodyPr wrap="square" lIns="67500" tIns="35100" rIns="67500" bIns="35100">
            <a:spAutoFit/>
          </a:bodyPr>
          <a:lstStyle/>
          <a:p>
            <a:pPr>
              <a:defRPr/>
            </a:pPr>
            <a:r>
              <a:rPr lang="it-IT" sz="1300">
                <a:solidFill>
                  <a:schemeClr val="bg1"/>
                </a:solidFill>
                <a:latin typeface="Century Gothic" panose="020B0502020202020204" pitchFamily="34" charset="0"/>
                <a:ea typeface="+mj-ea"/>
                <a:cs typeface="Arial"/>
              </a:rPr>
              <a:t>Commercio NO FOOD</a:t>
            </a:r>
          </a:p>
        </p:txBody>
      </p:sp>
      <p:sp>
        <p:nvSpPr>
          <p:cNvPr id="106" name="Titolo 1">
            <a:extLst>
              <a:ext uri="{FF2B5EF4-FFF2-40B4-BE49-F238E27FC236}">
                <a16:creationId xmlns:a16="http://schemas.microsoft.com/office/drawing/2014/main" id="{B3C5981E-7CA1-2AEC-A504-27C7AF56532D}"/>
              </a:ext>
            </a:extLst>
          </p:cNvPr>
          <p:cNvSpPr txBox="1">
            <a:spLocks/>
          </p:cNvSpPr>
          <p:nvPr/>
        </p:nvSpPr>
        <p:spPr>
          <a:xfrm>
            <a:off x="9015161" y="1263016"/>
            <a:ext cx="2520000" cy="270940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txBody>
          <a:bodyPr wrap="square" lIns="67500" tIns="35100" rIns="67500" bIns="35100">
            <a:spAutoFit/>
          </a:bodyPr>
          <a:lstStyle/>
          <a:p>
            <a:pPr>
              <a:defRPr/>
            </a:pPr>
            <a:r>
              <a:rPr lang="it-IT" sz="1300">
                <a:solidFill>
                  <a:schemeClr val="bg1"/>
                </a:solidFill>
                <a:latin typeface="Century Gothic" panose="020B0502020202020204" pitchFamily="34" charset="0"/>
                <a:ea typeface="+mj-ea"/>
                <a:cs typeface="Arial"/>
              </a:rPr>
              <a:t>Ristorazione</a:t>
            </a:r>
          </a:p>
        </p:txBody>
      </p:sp>
      <p:sp>
        <p:nvSpPr>
          <p:cNvPr id="107" name="Titolo 1">
            <a:extLst>
              <a:ext uri="{FF2B5EF4-FFF2-40B4-BE49-F238E27FC236}">
                <a16:creationId xmlns:a16="http://schemas.microsoft.com/office/drawing/2014/main" id="{3EAC851F-DD04-8AC4-971D-5448DFE54920}"/>
              </a:ext>
            </a:extLst>
          </p:cNvPr>
          <p:cNvSpPr txBox="1">
            <a:spLocks/>
          </p:cNvSpPr>
          <p:nvPr/>
        </p:nvSpPr>
        <p:spPr>
          <a:xfrm>
            <a:off x="342906" y="3932908"/>
            <a:ext cx="2520000" cy="270940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txBody>
          <a:bodyPr wrap="square" lIns="67500" tIns="35100" rIns="67500" bIns="35100">
            <a:spAutoFit/>
          </a:bodyPr>
          <a:lstStyle/>
          <a:p>
            <a:pPr>
              <a:defRPr/>
            </a:pPr>
            <a:r>
              <a:rPr lang="it-IT" sz="1300">
                <a:solidFill>
                  <a:schemeClr val="bg1"/>
                </a:solidFill>
                <a:latin typeface="Century Gothic" panose="020B0502020202020204" pitchFamily="34" charset="0"/>
                <a:ea typeface="+mj-ea"/>
                <a:cs typeface="Arial"/>
              </a:rPr>
              <a:t>Ricezione turistica</a:t>
            </a:r>
          </a:p>
        </p:txBody>
      </p:sp>
      <p:sp>
        <p:nvSpPr>
          <p:cNvPr id="108" name="Titolo 1">
            <a:extLst>
              <a:ext uri="{FF2B5EF4-FFF2-40B4-BE49-F238E27FC236}">
                <a16:creationId xmlns:a16="http://schemas.microsoft.com/office/drawing/2014/main" id="{A709FBE7-02F6-2952-28D3-19A7F7E44C1F}"/>
              </a:ext>
            </a:extLst>
          </p:cNvPr>
          <p:cNvSpPr txBox="1">
            <a:spLocks/>
          </p:cNvSpPr>
          <p:nvPr/>
        </p:nvSpPr>
        <p:spPr>
          <a:xfrm>
            <a:off x="3237058" y="3932908"/>
            <a:ext cx="2520000" cy="270940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txBody>
          <a:bodyPr wrap="square" lIns="67500" tIns="35100" rIns="67500" bIns="35100">
            <a:spAutoFit/>
          </a:bodyPr>
          <a:lstStyle/>
          <a:p>
            <a:pPr>
              <a:defRPr/>
            </a:pPr>
            <a:r>
              <a:rPr lang="it-IT" sz="1300">
                <a:solidFill>
                  <a:schemeClr val="bg1"/>
                </a:solidFill>
                <a:latin typeface="Century Gothic" panose="020B0502020202020204" pitchFamily="34" charset="0"/>
                <a:ea typeface="+mj-ea"/>
                <a:cs typeface="Arial"/>
              </a:rPr>
              <a:t>Trasporti e logistica</a:t>
            </a:r>
          </a:p>
        </p:txBody>
      </p:sp>
      <p:sp>
        <p:nvSpPr>
          <p:cNvPr id="109" name="Titolo 1">
            <a:extLst>
              <a:ext uri="{FF2B5EF4-FFF2-40B4-BE49-F238E27FC236}">
                <a16:creationId xmlns:a16="http://schemas.microsoft.com/office/drawing/2014/main" id="{57EE0C8F-9CD6-3785-B5EE-7BB3633DE240}"/>
              </a:ext>
            </a:extLst>
          </p:cNvPr>
          <p:cNvSpPr txBox="1">
            <a:spLocks/>
          </p:cNvSpPr>
          <p:nvPr/>
        </p:nvSpPr>
        <p:spPr>
          <a:xfrm>
            <a:off x="6127497" y="3932908"/>
            <a:ext cx="2520000" cy="270940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txBody>
          <a:bodyPr wrap="square" lIns="67500" tIns="35100" rIns="67500" bIns="35100">
            <a:spAutoFit/>
          </a:bodyPr>
          <a:lstStyle/>
          <a:p>
            <a:pPr>
              <a:defRPr/>
            </a:pPr>
            <a:r>
              <a:rPr lang="it-IT" sz="1300">
                <a:solidFill>
                  <a:schemeClr val="bg1"/>
                </a:solidFill>
                <a:latin typeface="Century Gothic" panose="020B0502020202020204" pitchFamily="34" charset="0"/>
                <a:ea typeface="+mj-ea"/>
                <a:cs typeface="Arial"/>
              </a:rPr>
              <a:t>Servizi imprese</a:t>
            </a:r>
          </a:p>
        </p:txBody>
      </p:sp>
      <p:sp>
        <p:nvSpPr>
          <p:cNvPr id="110" name="Titolo 1">
            <a:extLst>
              <a:ext uri="{FF2B5EF4-FFF2-40B4-BE49-F238E27FC236}">
                <a16:creationId xmlns:a16="http://schemas.microsoft.com/office/drawing/2014/main" id="{62E4F86C-E4D2-2ABE-3033-DC375A2E17D9}"/>
              </a:ext>
            </a:extLst>
          </p:cNvPr>
          <p:cNvSpPr txBox="1">
            <a:spLocks/>
          </p:cNvSpPr>
          <p:nvPr/>
        </p:nvSpPr>
        <p:spPr>
          <a:xfrm>
            <a:off x="9015161" y="3932908"/>
            <a:ext cx="2520000" cy="270940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txBody>
          <a:bodyPr wrap="square" lIns="67500" tIns="35100" rIns="67500" bIns="35100">
            <a:spAutoFit/>
          </a:bodyPr>
          <a:lstStyle/>
          <a:p>
            <a:pPr>
              <a:defRPr/>
            </a:pPr>
            <a:r>
              <a:rPr lang="it-IT" sz="1300">
                <a:solidFill>
                  <a:schemeClr val="bg1"/>
                </a:solidFill>
                <a:latin typeface="Century Gothic" panose="020B0502020202020204" pitchFamily="34" charset="0"/>
                <a:ea typeface="+mj-ea"/>
                <a:cs typeface="Arial"/>
              </a:rPr>
              <a:t>Servizi persona</a:t>
            </a:r>
          </a:p>
        </p:txBody>
      </p:sp>
      <p:sp>
        <p:nvSpPr>
          <p:cNvPr id="111" name="Rettangolo 110">
            <a:extLst>
              <a:ext uri="{FF2B5EF4-FFF2-40B4-BE49-F238E27FC236}">
                <a16:creationId xmlns:a16="http://schemas.microsoft.com/office/drawing/2014/main" id="{CA8E0A05-F617-F3A6-3793-501415F4DE7D}"/>
              </a:ext>
            </a:extLst>
          </p:cNvPr>
          <p:cNvSpPr/>
          <p:nvPr/>
        </p:nvSpPr>
        <p:spPr>
          <a:xfrm>
            <a:off x="3139894" y="1691596"/>
            <a:ext cx="104469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i="1" dirty="0" err="1">
                <a:latin typeface="Century Gothic" panose="020B0502020202020204" pitchFamily="34" charset="0"/>
              </a:rPr>
              <a:t>Pre</a:t>
            </a:r>
            <a:r>
              <a:rPr lang="it-IT" i="1" dirty="0">
                <a:latin typeface="Century Gothic" panose="020B0502020202020204" pitchFamily="34" charset="0"/>
              </a:rPr>
              <a:t> lockdown</a:t>
            </a:r>
            <a:endParaRPr lang="it-IT" sz="500" i="1" dirty="0">
              <a:latin typeface="Century Gothic" panose="020B0502020202020204" pitchFamily="34" charset="0"/>
            </a:endParaRPr>
          </a:p>
        </p:txBody>
      </p:sp>
      <p:sp>
        <p:nvSpPr>
          <p:cNvPr id="112" name="CasellaDiTesto 9">
            <a:extLst>
              <a:ext uri="{FF2B5EF4-FFF2-40B4-BE49-F238E27FC236}">
                <a16:creationId xmlns:a16="http://schemas.microsoft.com/office/drawing/2014/main" id="{BF5BA0C5-91CF-C4E4-2391-6E9D6F08C2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71846" y="2851991"/>
            <a:ext cx="86875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ts val="600"/>
              </a:spcBef>
            </a:pPr>
            <a:r>
              <a:rPr lang="it-IT" altLang="ja-JP" sz="1000" dirty="0">
                <a:solidFill>
                  <a:srgbClr val="008000"/>
                </a:solidFill>
                <a:latin typeface="Century Gothic" panose="020B0502020202020204" pitchFamily="34" charset="0"/>
              </a:rPr>
              <a:t>Comm. FOOD</a:t>
            </a:r>
          </a:p>
        </p:txBody>
      </p:sp>
      <p:pic>
        <p:nvPicPr>
          <p:cNvPr id="113" name="Elemento grafico 112" descr="Professore">
            <a:extLst>
              <a:ext uri="{FF2B5EF4-FFF2-40B4-BE49-F238E27FC236}">
                <a16:creationId xmlns:a16="http://schemas.microsoft.com/office/drawing/2014/main" id="{4FDCE86F-390A-2CA5-3778-1868047001E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32933" y="1105694"/>
            <a:ext cx="516155" cy="516155"/>
          </a:xfrm>
          <a:prstGeom prst="rect">
            <a:avLst/>
          </a:prstGeom>
        </p:spPr>
      </p:pic>
      <p:sp>
        <p:nvSpPr>
          <p:cNvPr id="114" name="Text Box 18">
            <a:extLst>
              <a:ext uri="{FF2B5EF4-FFF2-40B4-BE49-F238E27FC236}">
                <a16:creationId xmlns:a16="http://schemas.microsoft.com/office/drawing/2014/main" id="{7A94BEC5-0822-D193-9132-223F7D3F75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2933" y="1651413"/>
            <a:ext cx="2520001" cy="49462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90000" tIns="46800" rIns="90000" bIns="46800" anchor="ctr">
            <a:spAutoFit/>
          </a:bodyPr>
          <a:lstStyle>
            <a:defPPr>
              <a:defRPr lang="it-IT"/>
            </a:defPPr>
            <a:lvl1pPr>
              <a:lnSpc>
                <a:spcPct val="110000"/>
              </a:lnSpc>
              <a:spcBef>
                <a:spcPts val="600"/>
              </a:spcBef>
              <a:defRPr sz="2000" b="0" i="0">
                <a:solidFill>
                  <a:srgbClr val="203864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it-IT" altLang="it-IT" sz="1300" b="1">
                <a:solidFill>
                  <a:schemeClr val="tx1"/>
                </a:solidFill>
              </a:rPr>
              <a:t>Sono riportati gli indicatori congiunturali relativi a FVG</a:t>
            </a:r>
            <a:endParaRPr lang="it-IT" altLang="it-IT" sz="1300" b="1" i="1">
              <a:solidFill>
                <a:schemeClr val="tx1"/>
              </a:solidFill>
            </a:endParaRPr>
          </a:p>
        </p:txBody>
      </p:sp>
      <p:sp>
        <p:nvSpPr>
          <p:cNvPr id="115" name="Rettangolo 114">
            <a:extLst>
              <a:ext uri="{FF2B5EF4-FFF2-40B4-BE49-F238E27FC236}">
                <a16:creationId xmlns:a16="http://schemas.microsoft.com/office/drawing/2014/main" id="{C4AE28E8-C61F-EE15-14F3-BE685F1B773B}"/>
              </a:ext>
            </a:extLst>
          </p:cNvPr>
          <p:cNvSpPr/>
          <p:nvPr/>
        </p:nvSpPr>
        <p:spPr bwMode="auto">
          <a:xfrm>
            <a:off x="566459" y="2360400"/>
            <a:ext cx="193896" cy="195307"/>
          </a:xfrm>
          <a:prstGeom prst="rect">
            <a:avLst/>
          </a:prstGeom>
          <a:solidFill>
            <a:srgbClr val="0080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6" name="CasellaDiTesto 9">
            <a:extLst>
              <a:ext uri="{FF2B5EF4-FFF2-40B4-BE49-F238E27FC236}">
                <a16:creationId xmlns:a16="http://schemas.microsoft.com/office/drawing/2014/main" id="{30AFD261-600B-B652-E82A-37D00C572B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5014" y="2283399"/>
            <a:ext cx="1610538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ts val="600"/>
              </a:spcBef>
            </a:pPr>
            <a:r>
              <a:rPr lang="it-IT" altLang="ja-JP" sz="1300" dirty="0">
                <a:solidFill>
                  <a:srgbClr val="008000"/>
                </a:solidFill>
                <a:latin typeface="Century Gothic" panose="020B0502020202020204" pitchFamily="34" charset="0"/>
              </a:rPr>
              <a:t>Settore di attività economica FVG</a:t>
            </a:r>
          </a:p>
        </p:txBody>
      </p:sp>
      <p:sp>
        <p:nvSpPr>
          <p:cNvPr id="117" name="Rettangolo 116">
            <a:extLst>
              <a:ext uri="{FF2B5EF4-FFF2-40B4-BE49-F238E27FC236}">
                <a16:creationId xmlns:a16="http://schemas.microsoft.com/office/drawing/2014/main" id="{CE513F40-578B-430D-E7C3-199A98908B73}"/>
              </a:ext>
            </a:extLst>
          </p:cNvPr>
          <p:cNvSpPr/>
          <p:nvPr/>
        </p:nvSpPr>
        <p:spPr bwMode="auto">
          <a:xfrm>
            <a:off x="566459" y="3004378"/>
            <a:ext cx="193896" cy="195307"/>
          </a:xfrm>
          <a:prstGeom prst="rect">
            <a:avLst/>
          </a:prstGeom>
          <a:solidFill>
            <a:srgbClr val="203864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8" name="CasellaDiTesto 9">
            <a:extLst>
              <a:ext uri="{FF2B5EF4-FFF2-40B4-BE49-F238E27FC236}">
                <a16:creationId xmlns:a16="http://schemas.microsoft.com/office/drawing/2014/main" id="{FA2EA95A-70FE-EBDF-F037-2B7FD98945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5014" y="2955837"/>
            <a:ext cx="1610538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ts val="600"/>
              </a:spcBef>
            </a:pPr>
            <a:r>
              <a:rPr lang="it-IT" altLang="ja-JP" sz="1300" dirty="0">
                <a:solidFill>
                  <a:srgbClr val="203864"/>
                </a:solidFill>
                <a:latin typeface="Century Gothic" panose="020B0502020202020204" pitchFamily="34" charset="0"/>
              </a:rPr>
              <a:t>Totale Terziario FVG</a:t>
            </a:r>
          </a:p>
        </p:txBody>
      </p:sp>
      <p:sp>
        <p:nvSpPr>
          <p:cNvPr id="119" name="Rettangolo 118">
            <a:extLst>
              <a:ext uri="{FF2B5EF4-FFF2-40B4-BE49-F238E27FC236}">
                <a16:creationId xmlns:a16="http://schemas.microsoft.com/office/drawing/2014/main" id="{AC9B0982-FA29-1910-152F-C0F22949E227}"/>
              </a:ext>
            </a:extLst>
          </p:cNvPr>
          <p:cNvSpPr/>
          <p:nvPr/>
        </p:nvSpPr>
        <p:spPr>
          <a:xfrm>
            <a:off x="5663299" y="2168687"/>
            <a:ext cx="39395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000" dirty="0">
                <a:solidFill>
                  <a:srgbClr val="008000"/>
                </a:solidFill>
                <a:latin typeface="Century Gothic" panose="020B0502020202020204" pitchFamily="34" charset="0"/>
              </a:rPr>
              <a:t>53</a:t>
            </a:r>
          </a:p>
        </p:txBody>
      </p:sp>
      <p:cxnSp>
        <p:nvCxnSpPr>
          <p:cNvPr id="120" name="Connettore diritto 119">
            <a:extLst>
              <a:ext uri="{FF2B5EF4-FFF2-40B4-BE49-F238E27FC236}">
                <a16:creationId xmlns:a16="http://schemas.microsoft.com/office/drawing/2014/main" id="{5CEF843A-6214-0A2E-9C92-A9980F6DB0C2}"/>
              </a:ext>
            </a:extLst>
          </p:cNvPr>
          <p:cNvCxnSpPr>
            <a:cxnSpLocks/>
          </p:cNvCxnSpPr>
          <p:nvPr/>
        </p:nvCxnSpPr>
        <p:spPr bwMode="auto">
          <a:xfrm>
            <a:off x="4185922" y="1740192"/>
            <a:ext cx="0" cy="1758077"/>
          </a:xfrm>
          <a:prstGeom prst="line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21" name="CasellaDiTesto 9">
            <a:extLst>
              <a:ext uri="{FF2B5EF4-FFF2-40B4-BE49-F238E27FC236}">
                <a16:creationId xmlns:a16="http://schemas.microsoft.com/office/drawing/2014/main" id="{50909DE4-1209-71EB-CA0D-AB6353798E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07994" y="2751736"/>
            <a:ext cx="83443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ts val="600"/>
              </a:spcBef>
            </a:pPr>
            <a:r>
              <a:rPr lang="it-IT" altLang="ja-JP" sz="1000" dirty="0">
                <a:solidFill>
                  <a:srgbClr val="008000"/>
                </a:solidFill>
                <a:latin typeface="Century Gothic" panose="020B0502020202020204" pitchFamily="34" charset="0"/>
              </a:rPr>
              <a:t>Comm. NO FOOD</a:t>
            </a:r>
          </a:p>
        </p:txBody>
      </p:sp>
      <p:sp>
        <p:nvSpPr>
          <p:cNvPr id="122" name="CasellaDiTesto 9">
            <a:extLst>
              <a:ext uri="{FF2B5EF4-FFF2-40B4-BE49-F238E27FC236}">
                <a16:creationId xmlns:a16="http://schemas.microsoft.com/office/drawing/2014/main" id="{A13B07DB-901D-6485-9762-AA4F315665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33830" y="2030930"/>
            <a:ext cx="112621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ts val="600"/>
              </a:spcBef>
            </a:pPr>
            <a:r>
              <a:rPr lang="it-IT" altLang="ja-JP" sz="1000" dirty="0">
                <a:solidFill>
                  <a:srgbClr val="008000"/>
                </a:solidFill>
                <a:latin typeface="Century Gothic" panose="020B0502020202020204" pitchFamily="34" charset="0"/>
              </a:rPr>
              <a:t>Ristorazione</a:t>
            </a:r>
          </a:p>
        </p:txBody>
      </p:sp>
      <p:sp>
        <p:nvSpPr>
          <p:cNvPr id="123" name="CasellaDiTesto 9">
            <a:extLst>
              <a:ext uri="{FF2B5EF4-FFF2-40B4-BE49-F238E27FC236}">
                <a16:creationId xmlns:a16="http://schemas.microsoft.com/office/drawing/2014/main" id="{A8805D68-0BA2-6452-8CFB-27EFE63FB9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257" y="4539745"/>
            <a:ext cx="102853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ts val="600"/>
              </a:spcBef>
            </a:pPr>
            <a:r>
              <a:rPr lang="it-IT" altLang="ja-JP" sz="1000" dirty="0">
                <a:solidFill>
                  <a:srgbClr val="008000"/>
                </a:solidFill>
                <a:latin typeface="Century Gothic" panose="020B0502020202020204" pitchFamily="34" charset="0"/>
              </a:rPr>
              <a:t>Ricezione turistica</a:t>
            </a:r>
          </a:p>
        </p:txBody>
      </p:sp>
      <p:sp>
        <p:nvSpPr>
          <p:cNvPr id="124" name="CasellaDiTesto 9">
            <a:extLst>
              <a:ext uri="{FF2B5EF4-FFF2-40B4-BE49-F238E27FC236}">
                <a16:creationId xmlns:a16="http://schemas.microsoft.com/office/drawing/2014/main" id="{B0EB19FA-F6F8-4AD0-2490-19C6EE932F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12747" y="5340790"/>
            <a:ext cx="139226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ts val="600"/>
              </a:spcBef>
            </a:pPr>
            <a:r>
              <a:rPr lang="it-IT" altLang="ja-JP" sz="1000" dirty="0">
                <a:solidFill>
                  <a:srgbClr val="008000"/>
                </a:solidFill>
                <a:latin typeface="Century Gothic" panose="020B0502020202020204" pitchFamily="34" charset="0"/>
              </a:rPr>
              <a:t>Trasporti</a:t>
            </a:r>
          </a:p>
        </p:txBody>
      </p:sp>
      <p:sp>
        <p:nvSpPr>
          <p:cNvPr id="125" name="CasellaDiTesto 9">
            <a:extLst>
              <a:ext uri="{FF2B5EF4-FFF2-40B4-BE49-F238E27FC236}">
                <a16:creationId xmlns:a16="http://schemas.microsoft.com/office/drawing/2014/main" id="{91BB0BEF-7103-3AB0-8A6B-7A07E8BFFE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3479" y="4674237"/>
            <a:ext cx="87502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ts val="600"/>
              </a:spcBef>
            </a:pPr>
            <a:r>
              <a:rPr lang="it-IT" altLang="ja-JP" sz="1000" dirty="0" err="1">
                <a:solidFill>
                  <a:srgbClr val="008000"/>
                </a:solidFill>
                <a:latin typeface="Century Gothic" panose="020B0502020202020204" pitchFamily="34" charset="0"/>
              </a:rPr>
              <a:t>Serv</a:t>
            </a:r>
            <a:r>
              <a:rPr lang="it-IT" altLang="ja-JP" sz="1000" dirty="0">
                <a:solidFill>
                  <a:srgbClr val="008000"/>
                </a:solidFill>
                <a:latin typeface="Century Gothic" panose="020B0502020202020204" pitchFamily="34" charset="0"/>
              </a:rPr>
              <a:t>. Imprese</a:t>
            </a:r>
          </a:p>
        </p:txBody>
      </p:sp>
      <p:sp>
        <p:nvSpPr>
          <p:cNvPr id="126" name="CasellaDiTesto 9">
            <a:extLst>
              <a:ext uri="{FF2B5EF4-FFF2-40B4-BE49-F238E27FC236}">
                <a16:creationId xmlns:a16="http://schemas.microsoft.com/office/drawing/2014/main" id="{BF370D55-352B-A366-9457-6D34355D98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3573" y="5415612"/>
            <a:ext cx="82602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ts val="600"/>
              </a:spcBef>
            </a:pPr>
            <a:r>
              <a:rPr lang="it-IT" altLang="ja-JP" sz="1000" dirty="0" err="1">
                <a:solidFill>
                  <a:srgbClr val="008000"/>
                </a:solidFill>
                <a:latin typeface="Century Gothic" panose="020B0502020202020204" pitchFamily="34" charset="0"/>
              </a:rPr>
              <a:t>Serv</a:t>
            </a:r>
            <a:r>
              <a:rPr lang="it-IT" altLang="ja-JP" sz="1000" dirty="0">
                <a:solidFill>
                  <a:srgbClr val="008000"/>
                </a:solidFill>
                <a:latin typeface="Century Gothic" panose="020B0502020202020204" pitchFamily="34" charset="0"/>
              </a:rPr>
              <a:t>. Persona</a:t>
            </a:r>
          </a:p>
        </p:txBody>
      </p:sp>
      <p:cxnSp>
        <p:nvCxnSpPr>
          <p:cNvPr id="127" name="Connettore diritto 126">
            <a:extLst>
              <a:ext uri="{FF2B5EF4-FFF2-40B4-BE49-F238E27FC236}">
                <a16:creationId xmlns:a16="http://schemas.microsoft.com/office/drawing/2014/main" id="{CDE7C5F2-0DEF-D15A-CFCD-60613F1183C4}"/>
              </a:ext>
            </a:extLst>
          </p:cNvPr>
          <p:cNvCxnSpPr/>
          <p:nvPr/>
        </p:nvCxnSpPr>
        <p:spPr bwMode="auto">
          <a:xfrm>
            <a:off x="1300489" y="4391105"/>
            <a:ext cx="0" cy="1758077"/>
          </a:xfrm>
          <a:prstGeom prst="line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8" name="Connettore diritto 127">
            <a:extLst>
              <a:ext uri="{FF2B5EF4-FFF2-40B4-BE49-F238E27FC236}">
                <a16:creationId xmlns:a16="http://schemas.microsoft.com/office/drawing/2014/main" id="{B34DD6FE-5A4B-113B-B303-FAABFBBBFED5}"/>
              </a:ext>
            </a:extLst>
          </p:cNvPr>
          <p:cNvCxnSpPr>
            <a:cxnSpLocks/>
          </p:cNvCxnSpPr>
          <p:nvPr/>
        </p:nvCxnSpPr>
        <p:spPr bwMode="auto">
          <a:xfrm>
            <a:off x="7039585" y="1740192"/>
            <a:ext cx="0" cy="1758077"/>
          </a:xfrm>
          <a:prstGeom prst="line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29" name="Rettangolo 128">
            <a:extLst>
              <a:ext uri="{FF2B5EF4-FFF2-40B4-BE49-F238E27FC236}">
                <a16:creationId xmlns:a16="http://schemas.microsoft.com/office/drawing/2014/main" id="{C925A12C-F6D2-5574-3249-4B0D11FF69C3}"/>
              </a:ext>
            </a:extLst>
          </p:cNvPr>
          <p:cNvSpPr/>
          <p:nvPr/>
        </p:nvSpPr>
        <p:spPr>
          <a:xfrm>
            <a:off x="6001086" y="1698270"/>
            <a:ext cx="104469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i="1" dirty="0" err="1">
                <a:latin typeface="Century Gothic" panose="020B0502020202020204" pitchFamily="34" charset="0"/>
              </a:rPr>
              <a:t>Pre</a:t>
            </a:r>
            <a:r>
              <a:rPr lang="it-IT" i="1" dirty="0">
                <a:latin typeface="Century Gothic" panose="020B0502020202020204" pitchFamily="34" charset="0"/>
              </a:rPr>
              <a:t> lockdown</a:t>
            </a:r>
            <a:endParaRPr lang="it-IT" sz="500" i="1" dirty="0">
              <a:latin typeface="Century Gothic" panose="020B0502020202020204" pitchFamily="34" charset="0"/>
            </a:endParaRPr>
          </a:p>
        </p:txBody>
      </p:sp>
      <p:cxnSp>
        <p:nvCxnSpPr>
          <p:cNvPr id="130" name="Connettore diritto 129">
            <a:extLst>
              <a:ext uri="{FF2B5EF4-FFF2-40B4-BE49-F238E27FC236}">
                <a16:creationId xmlns:a16="http://schemas.microsoft.com/office/drawing/2014/main" id="{B2F38DC1-5623-7C4E-4F6A-77442ED26F02}"/>
              </a:ext>
            </a:extLst>
          </p:cNvPr>
          <p:cNvCxnSpPr>
            <a:cxnSpLocks/>
          </p:cNvCxnSpPr>
          <p:nvPr/>
        </p:nvCxnSpPr>
        <p:spPr bwMode="auto">
          <a:xfrm>
            <a:off x="9928668" y="1741056"/>
            <a:ext cx="0" cy="1758077"/>
          </a:xfrm>
          <a:prstGeom prst="line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1" name="Rettangolo 130">
            <a:extLst>
              <a:ext uri="{FF2B5EF4-FFF2-40B4-BE49-F238E27FC236}">
                <a16:creationId xmlns:a16="http://schemas.microsoft.com/office/drawing/2014/main" id="{D568B47E-AE98-DC03-658B-61DFCCE024B9}"/>
              </a:ext>
            </a:extLst>
          </p:cNvPr>
          <p:cNvSpPr/>
          <p:nvPr/>
        </p:nvSpPr>
        <p:spPr>
          <a:xfrm>
            <a:off x="8887046" y="1691596"/>
            <a:ext cx="104469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i="1" dirty="0" err="1">
                <a:latin typeface="Century Gothic" panose="020B0502020202020204" pitchFamily="34" charset="0"/>
              </a:rPr>
              <a:t>Pre</a:t>
            </a:r>
            <a:r>
              <a:rPr lang="it-IT" i="1" dirty="0">
                <a:latin typeface="Century Gothic" panose="020B0502020202020204" pitchFamily="34" charset="0"/>
              </a:rPr>
              <a:t> lockdown</a:t>
            </a:r>
            <a:endParaRPr lang="it-IT" sz="500" i="1" dirty="0">
              <a:latin typeface="Century Gothic" panose="020B0502020202020204" pitchFamily="34" charset="0"/>
            </a:endParaRPr>
          </a:p>
        </p:txBody>
      </p:sp>
      <p:sp>
        <p:nvSpPr>
          <p:cNvPr id="132" name="Rettangolo 131">
            <a:extLst>
              <a:ext uri="{FF2B5EF4-FFF2-40B4-BE49-F238E27FC236}">
                <a16:creationId xmlns:a16="http://schemas.microsoft.com/office/drawing/2014/main" id="{3F6A497B-6E4E-E8D5-DB54-EA787F716128}"/>
              </a:ext>
            </a:extLst>
          </p:cNvPr>
          <p:cNvSpPr/>
          <p:nvPr/>
        </p:nvSpPr>
        <p:spPr>
          <a:xfrm>
            <a:off x="253821" y="4285844"/>
            <a:ext cx="104469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i="1" dirty="0" err="1">
                <a:latin typeface="Century Gothic" panose="020B0502020202020204" pitchFamily="34" charset="0"/>
              </a:rPr>
              <a:t>Pre</a:t>
            </a:r>
            <a:r>
              <a:rPr lang="it-IT" i="1" dirty="0">
                <a:latin typeface="Century Gothic" panose="020B0502020202020204" pitchFamily="34" charset="0"/>
              </a:rPr>
              <a:t> lockdown</a:t>
            </a:r>
            <a:endParaRPr lang="it-IT" sz="500" i="1" dirty="0">
              <a:latin typeface="Century Gothic" panose="020B0502020202020204" pitchFamily="34" charset="0"/>
            </a:endParaRPr>
          </a:p>
        </p:txBody>
      </p:sp>
      <p:cxnSp>
        <p:nvCxnSpPr>
          <p:cNvPr id="133" name="Connettore diritto 132">
            <a:extLst>
              <a:ext uri="{FF2B5EF4-FFF2-40B4-BE49-F238E27FC236}">
                <a16:creationId xmlns:a16="http://schemas.microsoft.com/office/drawing/2014/main" id="{73C80A73-4D67-A6EA-7DE6-5EF5D2AA2C2C}"/>
              </a:ext>
            </a:extLst>
          </p:cNvPr>
          <p:cNvCxnSpPr>
            <a:cxnSpLocks/>
          </p:cNvCxnSpPr>
          <p:nvPr/>
        </p:nvCxnSpPr>
        <p:spPr bwMode="auto">
          <a:xfrm>
            <a:off x="4193676" y="4382134"/>
            <a:ext cx="0" cy="1758077"/>
          </a:xfrm>
          <a:prstGeom prst="line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4" name="Rettangolo 133">
            <a:extLst>
              <a:ext uri="{FF2B5EF4-FFF2-40B4-BE49-F238E27FC236}">
                <a16:creationId xmlns:a16="http://schemas.microsoft.com/office/drawing/2014/main" id="{89D9955E-2B36-1365-E998-08DA617CF8F0}"/>
              </a:ext>
            </a:extLst>
          </p:cNvPr>
          <p:cNvSpPr/>
          <p:nvPr/>
        </p:nvSpPr>
        <p:spPr>
          <a:xfrm>
            <a:off x="3147648" y="4368313"/>
            <a:ext cx="104469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i="1" dirty="0" err="1">
                <a:latin typeface="Century Gothic" panose="020B0502020202020204" pitchFamily="34" charset="0"/>
              </a:rPr>
              <a:t>Pre</a:t>
            </a:r>
            <a:r>
              <a:rPr lang="it-IT" i="1" dirty="0">
                <a:latin typeface="Century Gothic" panose="020B0502020202020204" pitchFamily="34" charset="0"/>
              </a:rPr>
              <a:t> lockdown</a:t>
            </a:r>
            <a:endParaRPr lang="it-IT" sz="500" i="1" dirty="0">
              <a:latin typeface="Century Gothic" panose="020B0502020202020204" pitchFamily="34" charset="0"/>
            </a:endParaRPr>
          </a:p>
        </p:txBody>
      </p:sp>
      <p:cxnSp>
        <p:nvCxnSpPr>
          <p:cNvPr id="135" name="Connettore diritto 134">
            <a:extLst>
              <a:ext uri="{FF2B5EF4-FFF2-40B4-BE49-F238E27FC236}">
                <a16:creationId xmlns:a16="http://schemas.microsoft.com/office/drawing/2014/main" id="{C521887D-6DB0-DDBC-2599-E25ED3E866E9}"/>
              </a:ext>
            </a:extLst>
          </p:cNvPr>
          <p:cNvCxnSpPr>
            <a:cxnSpLocks/>
          </p:cNvCxnSpPr>
          <p:nvPr/>
        </p:nvCxnSpPr>
        <p:spPr bwMode="auto">
          <a:xfrm>
            <a:off x="7032499" y="4374324"/>
            <a:ext cx="0" cy="1758077"/>
          </a:xfrm>
          <a:prstGeom prst="line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6" name="Rettangolo 135">
            <a:extLst>
              <a:ext uri="{FF2B5EF4-FFF2-40B4-BE49-F238E27FC236}">
                <a16:creationId xmlns:a16="http://schemas.microsoft.com/office/drawing/2014/main" id="{C8105FDD-DA32-DF9F-0369-39595B0AFDAD}"/>
              </a:ext>
            </a:extLst>
          </p:cNvPr>
          <p:cNvSpPr/>
          <p:nvPr/>
        </p:nvSpPr>
        <p:spPr>
          <a:xfrm>
            <a:off x="5992552" y="4360503"/>
            <a:ext cx="104469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i="1" dirty="0" err="1">
                <a:latin typeface="Century Gothic" panose="020B0502020202020204" pitchFamily="34" charset="0"/>
              </a:rPr>
              <a:t>Pre</a:t>
            </a:r>
            <a:r>
              <a:rPr lang="it-IT" i="1" dirty="0">
                <a:latin typeface="Century Gothic" panose="020B0502020202020204" pitchFamily="34" charset="0"/>
              </a:rPr>
              <a:t> lockdown</a:t>
            </a:r>
            <a:endParaRPr lang="it-IT" sz="500" i="1" dirty="0">
              <a:latin typeface="Century Gothic" panose="020B0502020202020204" pitchFamily="34" charset="0"/>
            </a:endParaRPr>
          </a:p>
        </p:txBody>
      </p:sp>
      <p:sp>
        <p:nvSpPr>
          <p:cNvPr id="137" name="Rettangolo 136">
            <a:extLst>
              <a:ext uri="{FF2B5EF4-FFF2-40B4-BE49-F238E27FC236}">
                <a16:creationId xmlns:a16="http://schemas.microsoft.com/office/drawing/2014/main" id="{5D85119F-F966-E92A-8EC6-7E8196630B41}"/>
              </a:ext>
            </a:extLst>
          </p:cNvPr>
          <p:cNvSpPr/>
          <p:nvPr/>
        </p:nvSpPr>
        <p:spPr>
          <a:xfrm>
            <a:off x="8349204" y="2551696"/>
            <a:ext cx="3555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000" dirty="0">
                <a:solidFill>
                  <a:srgbClr val="008000"/>
                </a:solidFill>
                <a:latin typeface="Century Gothic" panose="020B0502020202020204" pitchFamily="34" charset="0"/>
              </a:rPr>
              <a:t>38</a:t>
            </a:r>
          </a:p>
        </p:txBody>
      </p:sp>
      <p:sp>
        <p:nvSpPr>
          <p:cNvPr id="138" name="Rettangolo 137">
            <a:extLst>
              <a:ext uri="{FF2B5EF4-FFF2-40B4-BE49-F238E27FC236}">
                <a16:creationId xmlns:a16="http://schemas.microsoft.com/office/drawing/2014/main" id="{29F7D99B-DA6C-D1B0-15CF-92D45C93D03D}"/>
              </a:ext>
            </a:extLst>
          </p:cNvPr>
          <p:cNvSpPr/>
          <p:nvPr/>
        </p:nvSpPr>
        <p:spPr>
          <a:xfrm>
            <a:off x="11136679" y="2220334"/>
            <a:ext cx="39395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000" dirty="0">
                <a:solidFill>
                  <a:srgbClr val="008000"/>
                </a:solidFill>
                <a:latin typeface="Century Gothic" panose="020B0502020202020204" pitchFamily="34" charset="0"/>
              </a:rPr>
              <a:t>52</a:t>
            </a:r>
          </a:p>
        </p:txBody>
      </p:sp>
      <p:sp>
        <p:nvSpPr>
          <p:cNvPr id="139" name="Rettangolo 138">
            <a:extLst>
              <a:ext uri="{FF2B5EF4-FFF2-40B4-BE49-F238E27FC236}">
                <a16:creationId xmlns:a16="http://schemas.microsoft.com/office/drawing/2014/main" id="{5C500CCC-86BD-AD70-146A-966DA6EE757B}"/>
              </a:ext>
            </a:extLst>
          </p:cNvPr>
          <p:cNvSpPr/>
          <p:nvPr/>
        </p:nvSpPr>
        <p:spPr>
          <a:xfrm>
            <a:off x="2597325" y="4749574"/>
            <a:ext cx="39395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000" dirty="0">
                <a:solidFill>
                  <a:srgbClr val="008000"/>
                </a:solidFill>
                <a:latin typeface="Century Gothic" panose="020B0502020202020204" pitchFamily="34" charset="0"/>
              </a:rPr>
              <a:t>60</a:t>
            </a:r>
          </a:p>
        </p:txBody>
      </p:sp>
      <p:sp>
        <p:nvSpPr>
          <p:cNvPr id="140" name="Rettangolo 139">
            <a:extLst>
              <a:ext uri="{FF2B5EF4-FFF2-40B4-BE49-F238E27FC236}">
                <a16:creationId xmlns:a16="http://schemas.microsoft.com/office/drawing/2014/main" id="{9389EB76-E8BE-A6C7-D22D-D8EBA6CE4467}"/>
              </a:ext>
            </a:extLst>
          </p:cNvPr>
          <p:cNvSpPr/>
          <p:nvPr/>
        </p:nvSpPr>
        <p:spPr>
          <a:xfrm>
            <a:off x="5739875" y="5270475"/>
            <a:ext cx="46278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000" dirty="0">
                <a:solidFill>
                  <a:srgbClr val="008000"/>
                </a:solidFill>
                <a:latin typeface="Century Gothic" panose="020B0502020202020204" pitchFamily="34" charset="0"/>
              </a:rPr>
              <a:t>38</a:t>
            </a:r>
          </a:p>
        </p:txBody>
      </p:sp>
      <p:sp>
        <p:nvSpPr>
          <p:cNvPr id="141" name="Rettangolo 140">
            <a:extLst>
              <a:ext uri="{FF2B5EF4-FFF2-40B4-BE49-F238E27FC236}">
                <a16:creationId xmlns:a16="http://schemas.microsoft.com/office/drawing/2014/main" id="{21710A55-13A3-0686-4FAA-108C523C7C81}"/>
              </a:ext>
            </a:extLst>
          </p:cNvPr>
          <p:cNvSpPr/>
          <p:nvPr/>
        </p:nvSpPr>
        <p:spPr>
          <a:xfrm>
            <a:off x="5614100" y="5440548"/>
            <a:ext cx="39395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000" dirty="0">
                <a:solidFill>
                  <a:srgbClr val="008000"/>
                </a:solidFill>
                <a:latin typeface="Century Gothic" panose="020B0502020202020204" pitchFamily="34" charset="0"/>
              </a:rPr>
              <a:t>35</a:t>
            </a:r>
          </a:p>
        </p:txBody>
      </p:sp>
      <p:sp>
        <p:nvSpPr>
          <p:cNvPr id="142" name="Rettangolo 141">
            <a:extLst>
              <a:ext uri="{FF2B5EF4-FFF2-40B4-BE49-F238E27FC236}">
                <a16:creationId xmlns:a16="http://schemas.microsoft.com/office/drawing/2014/main" id="{698027E8-C6D1-3393-0DB8-5194F0001450}"/>
              </a:ext>
            </a:extLst>
          </p:cNvPr>
          <p:cNvSpPr/>
          <p:nvPr/>
        </p:nvSpPr>
        <p:spPr>
          <a:xfrm>
            <a:off x="8599947" y="4802436"/>
            <a:ext cx="39395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000" dirty="0">
                <a:solidFill>
                  <a:srgbClr val="008000"/>
                </a:solidFill>
                <a:latin typeface="Century Gothic" panose="020B0502020202020204" pitchFamily="34" charset="0"/>
              </a:rPr>
              <a:t>56</a:t>
            </a:r>
          </a:p>
        </p:txBody>
      </p:sp>
      <p:sp>
        <p:nvSpPr>
          <p:cNvPr id="143" name="Rettangolo 142">
            <a:extLst>
              <a:ext uri="{FF2B5EF4-FFF2-40B4-BE49-F238E27FC236}">
                <a16:creationId xmlns:a16="http://schemas.microsoft.com/office/drawing/2014/main" id="{843C74BC-F29D-0E81-6493-2466F5B4977C}"/>
              </a:ext>
            </a:extLst>
          </p:cNvPr>
          <p:cNvSpPr/>
          <p:nvPr/>
        </p:nvSpPr>
        <p:spPr>
          <a:xfrm>
            <a:off x="11512769" y="4951236"/>
            <a:ext cx="39395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000" dirty="0">
                <a:solidFill>
                  <a:srgbClr val="008000"/>
                </a:solidFill>
                <a:latin typeface="Century Gothic" panose="020B0502020202020204" pitchFamily="34" charset="0"/>
              </a:rPr>
              <a:t>47</a:t>
            </a:r>
          </a:p>
        </p:txBody>
      </p:sp>
      <p:sp>
        <p:nvSpPr>
          <p:cNvPr id="144" name="Rettangolo 143">
            <a:extLst>
              <a:ext uri="{FF2B5EF4-FFF2-40B4-BE49-F238E27FC236}">
                <a16:creationId xmlns:a16="http://schemas.microsoft.com/office/drawing/2014/main" id="{3A9DC106-29AD-C481-998B-21B6AC6E0E62}"/>
              </a:ext>
            </a:extLst>
          </p:cNvPr>
          <p:cNvSpPr/>
          <p:nvPr/>
        </p:nvSpPr>
        <p:spPr>
          <a:xfrm>
            <a:off x="5379897" y="2254298"/>
            <a:ext cx="39395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000" dirty="0">
                <a:solidFill>
                  <a:srgbClr val="008000"/>
                </a:solidFill>
                <a:latin typeface="Century Gothic" panose="020B0502020202020204" pitchFamily="34" charset="0"/>
              </a:rPr>
              <a:t>48</a:t>
            </a:r>
          </a:p>
        </p:txBody>
      </p:sp>
      <p:sp>
        <p:nvSpPr>
          <p:cNvPr id="145" name="Rettangolo 144">
            <a:extLst>
              <a:ext uri="{FF2B5EF4-FFF2-40B4-BE49-F238E27FC236}">
                <a16:creationId xmlns:a16="http://schemas.microsoft.com/office/drawing/2014/main" id="{9D1DC3EB-4D3E-847F-267F-B586D6160491}"/>
              </a:ext>
            </a:extLst>
          </p:cNvPr>
          <p:cNvSpPr/>
          <p:nvPr/>
        </p:nvSpPr>
        <p:spPr>
          <a:xfrm>
            <a:off x="8646776" y="2487210"/>
            <a:ext cx="39395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000" dirty="0">
                <a:solidFill>
                  <a:srgbClr val="008000"/>
                </a:solidFill>
                <a:latin typeface="Century Gothic" panose="020B0502020202020204" pitchFamily="34" charset="0"/>
              </a:rPr>
              <a:t>41</a:t>
            </a:r>
          </a:p>
        </p:txBody>
      </p:sp>
      <p:sp>
        <p:nvSpPr>
          <p:cNvPr id="146" name="Rettangolo 145">
            <a:extLst>
              <a:ext uri="{FF2B5EF4-FFF2-40B4-BE49-F238E27FC236}">
                <a16:creationId xmlns:a16="http://schemas.microsoft.com/office/drawing/2014/main" id="{3810C876-37D4-E49C-1D9F-968EFFADE3F8}"/>
              </a:ext>
            </a:extLst>
          </p:cNvPr>
          <p:cNvSpPr/>
          <p:nvPr/>
        </p:nvSpPr>
        <p:spPr>
          <a:xfrm>
            <a:off x="11391773" y="2170289"/>
            <a:ext cx="39395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000" dirty="0">
                <a:solidFill>
                  <a:srgbClr val="008000"/>
                </a:solidFill>
                <a:latin typeface="Century Gothic" panose="020B0502020202020204" pitchFamily="34" charset="0"/>
              </a:rPr>
              <a:t>56</a:t>
            </a:r>
          </a:p>
        </p:txBody>
      </p:sp>
      <p:sp>
        <p:nvSpPr>
          <p:cNvPr id="147" name="Rettangolo 146">
            <a:extLst>
              <a:ext uri="{FF2B5EF4-FFF2-40B4-BE49-F238E27FC236}">
                <a16:creationId xmlns:a16="http://schemas.microsoft.com/office/drawing/2014/main" id="{1B4FC3C0-DA6B-944B-93E6-0FB0D0AC3A66}"/>
              </a:ext>
            </a:extLst>
          </p:cNvPr>
          <p:cNvSpPr/>
          <p:nvPr/>
        </p:nvSpPr>
        <p:spPr>
          <a:xfrm>
            <a:off x="2815983" y="4696597"/>
            <a:ext cx="39395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000" dirty="0">
                <a:solidFill>
                  <a:srgbClr val="008000"/>
                </a:solidFill>
                <a:latin typeface="Century Gothic" panose="020B0502020202020204" pitchFamily="34" charset="0"/>
              </a:rPr>
              <a:t>61</a:t>
            </a:r>
          </a:p>
        </p:txBody>
      </p:sp>
      <p:sp>
        <p:nvSpPr>
          <p:cNvPr id="148" name="Rettangolo 147">
            <a:extLst>
              <a:ext uri="{FF2B5EF4-FFF2-40B4-BE49-F238E27FC236}">
                <a16:creationId xmlns:a16="http://schemas.microsoft.com/office/drawing/2014/main" id="{DCA704B3-126E-FE7B-F5F6-5E8BD0ADC9AC}"/>
              </a:ext>
            </a:extLst>
          </p:cNvPr>
          <p:cNvSpPr/>
          <p:nvPr/>
        </p:nvSpPr>
        <p:spPr>
          <a:xfrm>
            <a:off x="8385413" y="4767828"/>
            <a:ext cx="39395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000" dirty="0">
                <a:solidFill>
                  <a:srgbClr val="008000"/>
                </a:solidFill>
                <a:latin typeface="Century Gothic" panose="020B0502020202020204" pitchFamily="34" charset="0"/>
              </a:rPr>
              <a:t>58</a:t>
            </a:r>
          </a:p>
        </p:txBody>
      </p:sp>
      <p:sp>
        <p:nvSpPr>
          <p:cNvPr id="149" name="Rettangolo 148">
            <a:extLst>
              <a:ext uri="{FF2B5EF4-FFF2-40B4-BE49-F238E27FC236}">
                <a16:creationId xmlns:a16="http://schemas.microsoft.com/office/drawing/2014/main" id="{2048494D-116F-405D-A0FB-5025A6EC7F73}"/>
              </a:ext>
            </a:extLst>
          </p:cNvPr>
          <p:cNvSpPr/>
          <p:nvPr/>
        </p:nvSpPr>
        <p:spPr>
          <a:xfrm>
            <a:off x="11246791" y="4900952"/>
            <a:ext cx="39395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000" dirty="0">
                <a:solidFill>
                  <a:srgbClr val="008000"/>
                </a:solidFill>
                <a:latin typeface="Century Gothic" panose="020B0502020202020204" pitchFamily="34" charset="0"/>
              </a:rPr>
              <a:t>50</a:t>
            </a:r>
          </a:p>
        </p:txBody>
      </p:sp>
      <p:cxnSp>
        <p:nvCxnSpPr>
          <p:cNvPr id="150" name="Connettore diritto 149">
            <a:extLst>
              <a:ext uri="{FF2B5EF4-FFF2-40B4-BE49-F238E27FC236}">
                <a16:creationId xmlns:a16="http://schemas.microsoft.com/office/drawing/2014/main" id="{295F88BC-600D-2750-212E-2F9E61B0FDB1}"/>
              </a:ext>
            </a:extLst>
          </p:cNvPr>
          <p:cNvCxnSpPr>
            <a:cxnSpLocks/>
          </p:cNvCxnSpPr>
          <p:nvPr/>
        </p:nvCxnSpPr>
        <p:spPr bwMode="auto">
          <a:xfrm>
            <a:off x="9919819" y="4416053"/>
            <a:ext cx="0" cy="1758077"/>
          </a:xfrm>
          <a:prstGeom prst="line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51" name="Rettangolo 150">
            <a:extLst>
              <a:ext uri="{FF2B5EF4-FFF2-40B4-BE49-F238E27FC236}">
                <a16:creationId xmlns:a16="http://schemas.microsoft.com/office/drawing/2014/main" id="{9FB0E0C6-43E5-7D0B-B5FB-BCF5593C7F34}"/>
              </a:ext>
            </a:extLst>
          </p:cNvPr>
          <p:cNvSpPr/>
          <p:nvPr/>
        </p:nvSpPr>
        <p:spPr>
          <a:xfrm>
            <a:off x="8872851" y="4376753"/>
            <a:ext cx="104469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i="1" dirty="0" err="1">
                <a:latin typeface="Century Gothic" panose="020B0502020202020204" pitchFamily="34" charset="0"/>
              </a:rPr>
              <a:t>Pre</a:t>
            </a:r>
            <a:r>
              <a:rPr lang="it-IT" i="1" dirty="0">
                <a:latin typeface="Century Gothic" panose="020B0502020202020204" pitchFamily="34" charset="0"/>
              </a:rPr>
              <a:t> lockdown</a:t>
            </a:r>
            <a:endParaRPr lang="it-IT" sz="500" i="1" dirty="0">
              <a:latin typeface="Century Gothic" panose="020B0502020202020204" pitchFamily="34" charset="0"/>
            </a:endParaRPr>
          </a:p>
        </p:txBody>
      </p:sp>
      <p:sp>
        <p:nvSpPr>
          <p:cNvPr id="152" name="Titolo 1">
            <a:extLst>
              <a:ext uri="{FF2B5EF4-FFF2-40B4-BE49-F238E27FC236}">
                <a16:creationId xmlns:a16="http://schemas.microsoft.com/office/drawing/2014/main" id="{76AABE33-DD65-29F9-6124-AE35EB32F08F}"/>
              </a:ext>
            </a:extLst>
          </p:cNvPr>
          <p:cNvSpPr txBox="1">
            <a:spLocks/>
          </p:cNvSpPr>
          <p:nvPr/>
        </p:nvSpPr>
        <p:spPr>
          <a:xfrm>
            <a:off x="335360" y="248643"/>
            <a:ext cx="11737304" cy="440217"/>
          </a:xfrm>
          <a:prstGeom prst="rect">
            <a:avLst/>
          </a:prstGeom>
        </p:spPr>
        <p:txBody>
          <a:bodyPr wrap="square" lIns="67500" tIns="35100" rIns="67500" bIns="35100">
            <a:spAutoFit/>
          </a:bodyPr>
          <a:lstStyle/>
          <a:p>
            <a:pPr>
              <a:defRPr/>
            </a:pPr>
            <a:r>
              <a:rPr lang="it-IT" sz="2400" dirty="0">
                <a:solidFill>
                  <a:srgbClr val="203864"/>
                </a:solidFill>
                <a:latin typeface="Century Gothic" panose="020B0502020202020204" pitchFamily="34" charset="0"/>
                <a:ea typeface="+mj-ea"/>
                <a:cs typeface="Arial"/>
              </a:rPr>
              <a:t>Fiducia andamento impresa | </a:t>
            </a:r>
            <a:r>
              <a:rPr lang="it-IT" sz="2400" dirty="0">
                <a:latin typeface="Century Gothic" panose="020B0502020202020204" pitchFamily="34" charset="0"/>
                <a:ea typeface="+mj-ea"/>
                <a:cs typeface="Arial"/>
              </a:rPr>
              <a:t>Analisi per settore di attività</a:t>
            </a:r>
            <a:endParaRPr lang="it-IT" sz="2400" b="0" dirty="0">
              <a:latin typeface="Century Gothic" panose="020B0502020202020204" pitchFamily="34" charset="0"/>
              <a:ea typeface="+mj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358731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magine 9">
            <a:extLst>
              <a:ext uri="{FF2B5EF4-FFF2-40B4-BE49-F238E27FC236}">
                <a16:creationId xmlns:a16="http://schemas.microsoft.com/office/drawing/2014/main" id="{A977698C-A85C-8654-5807-A3E8F26860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9927" y="914099"/>
            <a:ext cx="5009710" cy="2548800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2B962DEC-203C-9FE1-A31A-D9817C7602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9927" y="3619301"/>
            <a:ext cx="5009710" cy="2548800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9EEA4F53-51A4-CC24-7C75-45003A6AF4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878" y="3619301"/>
            <a:ext cx="5009710" cy="2548800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F81282DA-0F6D-9DDC-B23D-664351A5CC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878" y="914099"/>
            <a:ext cx="5009710" cy="2548800"/>
          </a:xfrm>
          <a:prstGeom prst="rect">
            <a:avLst/>
          </a:prstGeom>
        </p:spPr>
      </p:pic>
      <p:sp>
        <p:nvSpPr>
          <p:cNvPr id="54" name="Rettangolo 53">
            <a:extLst>
              <a:ext uri="{FF2B5EF4-FFF2-40B4-BE49-F238E27FC236}">
                <a16:creationId xmlns:a16="http://schemas.microsoft.com/office/drawing/2014/main" id="{C9351AC2-3451-A51D-BDA4-3A07C58EAFBD}"/>
              </a:ext>
            </a:extLst>
          </p:cNvPr>
          <p:cNvSpPr/>
          <p:nvPr/>
        </p:nvSpPr>
        <p:spPr bwMode="auto">
          <a:xfrm>
            <a:off x="671912" y="1081151"/>
            <a:ext cx="5097058" cy="2385659"/>
          </a:xfrm>
          <a:prstGeom prst="rect">
            <a:avLst/>
          </a:pr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it-IT" sz="1800" b="0">
              <a:latin typeface="Arial" charset="0"/>
            </a:endParaRPr>
          </a:p>
        </p:txBody>
      </p:sp>
      <p:sp>
        <p:nvSpPr>
          <p:cNvPr id="55" name="CasellaDiTesto 54">
            <a:extLst>
              <a:ext uri="{FF2B5EF4-FFF2-40B4-BE49-F238E27FC236}">
                <a16:creationId xmlns:a16="http://schemas.microsoft.com/office/drawing/2014/main" id="{9E8D47F3-7913-19AA-FC57-7E21F7BE57A6}"/>
              </a:ext>
            </a:extLst>
          </p:cNvPr>
          <p:cNvSpPr txBox="1"/>
          <p:nvPr/>
        </p:nvSpPr>
        <p:spPr>
          <a:xfrm>
            <a:off x="460156" y="917019"/>
            <a:ext cx="3724793" cy="325282"/>
          </a:xfrm>
          <a:prstGeom prst="rect">
            <a:avLst/>
          </a:prstGeom>
          <a:solidFill>
            <a:srgbClr val="008000"/>
          </a:solidFill>
          <a:ln>
            <a:solidFill>
              <a:schemeClr val="tx2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it-IT" sz="1500">
                <a:solidFill>
                  <a:schemeClr val="bg1"/>
                </a:solidFill>
                <a:latin typeface="Century Gothic" panose="020B0502020202020204" pitchFamily="34" charset="0"/>
              </a:rPr>
              <a:t>Gorizia</a:t>
            </a:r>
            <a:r>
              <a:rPr lang="it-IT" sz="1500" u="sng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endParaRPr lang="it-IT" sz="1500" b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56" name="Elemento grafico 55" descr="Professore">
            <a:extLst>
              <a:ext uri="{FF2B5EF4-FFF2-40B4-BE49-F238E27FC236}">
                <a16:creationId xmlns:a16="http://schemas.microsoft.com/office/drawing/2014/main" id="{A3ACFAEB-032E-071C-9E9F-935DC9D6E41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256529" y="6237312"/>
            <a:ext cx="387795" cy="387795"/>
          </a:xfrm>
          <a:prstGeom prst="rect">
            <a:avLst/>
          </a:prstGeom>
        </p:spPr>
      </p:pic>
      <p:sp>
        <p:nvSpPr>
          <p:cNvPr id="57" name="Text Box 18">
            <a:extLst>
              <a:ext uri="{FF2B5EF4-FFF2-40B4-BE49-F238E27FC236}">
                <a16:creationId xmlns:a16="http://schemas.microsoft.com/office/drawing/2014/main" id="{67568D3F-8528-AFF1-B311-28D6583BDA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1504" y="6312800"/>
            <a:ext cx="5819020" cy="29456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90000" tIns="46800" rIns="90000" bIns="46800" anchor="ctr">
            <a:spAutoFit/>
          </a:bodyPr>
          <a:lstStyle>
            <a:defPPr>
              <a:defRPr lang="it-IT"/>
            </a:defPPr>
            <a:lvl1pPr>
              <a:lnSpc>
                <a:spcPct val="110000"/>
              </a:lnSpc>
              <a:spcBef>
                <a:spcPts val="600"/>
              </a:spcBef>
              <a:defRPr sz="2000" b="0" i="0">
                <a:solidFill>
                  <a:srgbClr val="203864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it-IT" altLang="it-IT" sz="1300" b="1">
                <a:solidFill>
                  <a:schemeClr val="tx1"/>
                </a:solidFill>
              </a:rPr>
              <a:t>Sono riportati gli indicatori congiunturali per ciascuna provincia:</a:t>
            </a:r>
            <a:endParaRPr lang="it-IT" altLang="it-IT" sz="1300" b="1" i="1">
              <a:solidFill>
                <a:schemeClr val="tx1"/>
              </a:solidFill>
            </a:endParaRPr>
          </a:p>
        </p:txBody>
      </p:sp>
      <p:sp>
        <p:nvSpPr>
          <p:cNvPr id="58" name="Rettangolo 57">
            <a:extLst>
              <a:ext uri="{FF2B5EF4-FFF2-40B4-BE49-F238E27FC236}">
                <a16:creationId xmlns:a16="http://schemas.microsoft.com/office/drawing/2014/main" id="{76C9C9CC-02F5-2A59-A359-28A3F01E4AFD}"/>
              </a:ext>
            </a:extLst>
          </p:cNvPr>
          <p:cNvSpPr/>
          <p:nvPr/>
        </p:nvSpPr>
        <p:spPr bwMode="auto">
          <a:xfrm>
            <a:off x="7199406" y="6362431"/>
            <a:ext cx="193896" cy="195307"/>
          </a:xfrm>
          <a:prstGeom prst="rect">
            <a:avLst/>
          </a:prstGeom>
          <a:solidFill>
            <a:srgbClr val="0080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3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9" name="CasellaDiTesto 9">
            <a:extLst>
              <a:ext uri="{FF2B5EF4-FFF2-40B4-BE49-F238E27FC236}">
                <a16:creationId xmlns:a16="http://schemas.microsoft.com/office/drawing/2014/main" id="{3812BA10-57DF-CD81-58E8-4B45891318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89085" y="6313890"/>
            <a:ext cx="1918681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ts val="600"/>
              </a:spcBef>
            </a:pPr>
            <a:r>
              <a:rPr lang="it-IT" altLang="ja-JP" sz="1300">
                <a:solidFill>
                  <a:srgbClr val="008000"/>
                </a:solidFill>
                <a:latin typeface="Century Gothic" panose="020B0502020202020204" pitchFamily="34" charset="0"/>
              </a:rPr>
              <a:t>Terziario Provincia</a:t>
            </a:r>
          </a:p>
        </p:txBody>
      </p:sp>
      <p:sp>
        <p:nvSpPr>
          <p:cNvPr id="60" name="Rettangolo 59">
            <a:extLst>
              <a:ext uri="{FF2B5EF4-FFF2-40B4-BE49-F238E27FC236}">
                <a16:creationId xmlns:a16="http://schemas.microsoft.com/office/drawing/2014/main" id="{EED18BEE-46CC-CFD7-C4BD-98DB8C6DBF8B}"/>
              </a:ext>
            </a:extLst>
          </p:cNvPr>
          <p:cNvSpPr/>
          <p:nvPr/>
        </p:nvSpPr>
        <p:spPr bwMode="auto">
          <a:xfrm>
            <a:off x="9264352" y="6362431"/>
            <a:ext cx="193896" cy="195307"/>
          </a:xfrm>
          <a:prstGeom prst="rect">
            <a:avLst/>
          </a:prstGeom>
          <a:solidFill>
            <a:srgbClr val="203864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3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1" name="CasellaDiTesto 9">
            <a:extLst>
              <a:ext uri="{FF2B5EF4-FFF2-40B4-BE49-F238E27FC236}">
                <a16:creationId xmlns:a16="http://schemas.microsoft.com/office/drawing/2014/main" id="{E4461079-A7FC-291E-28D2-F417E1ED6E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54032" y="6313890"/>
            <a:ext cx="1610538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ts val="600"/>
              </a:spcBef>
            </a:pPr>
            <a:r>
              <a:rPr lang="it-IT" altLang="ja-JP" sz="1300" dirty="0">
                <a:solidFill>
                  <a:srgbClr val="203864"/>
                </a:solidFill>
                <a:latin typeface="Century Gothic" panose="020B0502020202020204" pitchFamily="34" charset="0"/>
              </a:rPr>
              <a:t>Terziario FVG</a:t>
            </a:r>
          </a:p>
        </p:txBody>
      </p:sp>
      <p:cxnSp>
        <p:nvCxnSpPr>
          <p:cNvPr id="62" name="Connettore diritto 61">
            <a:extLst>
              <a:ext uri="{FF2B5EF4-FFF2-40B4-BE49-F238E27FC236}">
                <a16:creationId xmlns:a16="http://schemas.microsoft.com/office/drawing/2014/main" id="{84F618AE-BA38-C53C-28C2-9870AE4B7951}"/>
              </a:ext>
            </a:extLst>
          </p:cNvPr>
          <p:cNvCxnSpPr>
            <a:cxnSpLocks/>
          </p:cNvCxnSpPr>
          <p:nvPr/>
        </p:nvCxnSpPr>
        <p:spPr bwMode="auto">
          <a:xfrm>
            <a:off x="2259095" y="1332125"/>
            <a:ext cx="0" cy="1826959"/>
          </a:xfrm>
          <a:prstGeom prst="line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3" name="Rettangolo 62">
            <a:extLst>
              <a:ext uri="{FF2B5EF4-FFF2-40B4-BE49-F238E27FC236}">
                <a16:creationId xmlns:a16="http://schemas.microsoft.com/office/drawing/2014/main" id="{E88F4D39-621E-19B6-3A57-D5305799DB5B}"/>
              </a:ext>
            </a:extLst>
          </p:cNvPr>
          <p:cNvSpPr/>
          <p:nvPr/>
        </p:nvSpPr>
        <p:spPr>
          <a:xfrm>
            <a:off x="1214987" y="1372103"/>
            <a:ext cx="104469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sz="1000" i="1" dirty="0" err="1">
                <a:latin typeface="Century Gothic" panose="020B0502020202020204" pitchFamily="34" charset="0"/>
              </a:rPr>
              <a:t>Pre</a:t>
            </a:r>
            <a:r>
              <a:rPr lang="it-IT" sz="1000" i="1" dirty="0">
                <a:latin typeface="Century Gothic" panose="020B0502020202020204" pitchFamily="34" charset="0"/>
              </a:rPr>
              <a:t> lockdown</a:t>
            </a:r>
            <a:endParaRPr lang="it-IT" sz="700" i="1" dirty="0">
              <a:latin typeface="Century Gothic" panose="020B0502020202020204" pitchFamily="34" charset="0"/>
            </a:endParaRPr>
          </a:p>
        </p:txBody>
      </p:sp>
      <p:sp>
        <p:nvSpPr>
          <p:cNvPr id="64" name="Rettangolo 63">
            <a:extLst>
              <a:ext uri="{FF2B5EF4-FFF2-40B4-BE49-F238E27FC236}">
                <a16:creationId xmlns:a16="http://schemas.microsoft.com/office/drawing/2014/main" id="{FB62D15C-F924-418A-A0CB-DB9FD72D02F1}"/>
              </a:ext>
            </a:extLst>
          </p:cNvPr>
          <p:cNvSpPr/>
          <p:nvPr/>
        </p:nvSpPr>
        <p:spPr>
          <a:xfrm>
            <a:off x="5042607" y="2126695"/>
            <a:ext cx="393958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300" dirty="0">
                <a:solidFill>
                  <a:srgbClr val="008000"/>
                </a:solidFill>
                <a:latin typeface="Century Gothic" panose="020B0502020202020204" pitchFamily="34" charset="0"/>
              </a:rPr>
              <a:t>48</a:t>
            </a:r>
          </a:p>
        </p:txBody>
      </p:sp>
      <p:sp>
        <p:nvSpPr>
          <p:cNvPr id="65" name="CasellaDiTesto 9">
            <a:extLst>
              <a:ext uri="{FF2B5EF4-FFF2-40B4-BE49-F238E27FC236}">
                <a16:creationId xmlns:a16="http://schemas.microsoft.com/office/drawing/2014/main" id="{ADDFE660-592A-C777-91DC-EEE64BDD3F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6534" y="2475216"/>
            <a:ext cx="127768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ts val="600"/>
              </a:spcBef>
            </a:pPr>
            <a:r>
              <a:rPr lang="it-IT" altLang="ja-JP" sz="1400" dirty="0">
                <a:solidFill>
                  <a:srgbClr val="008000"/>
                </a:solidFill>
                <a:latin typeface="Century Gothic" panose="020B0502020202020204" pitchFamily="34" charset="0"/>
              </a:rPr>
              <a:t>Terziario GO</a:t>
            </a:r>
          </a:p>
        </p:txBody>
      </p:sp>
      <p:sp>
        <p:nvSpPr>
          <p:cNvPr id="66" name="Rettangolo 65">
            <a:extLst>
              <a:ext uri="{FF2B5EF4-FFF2-40B4-BE49-F238E27FC236}">
                <a16:creationId xmlns:a16="http://schemas.microsoft.com/office/drawing/2014/main" id="{5086EC62-E1ED-FA7F-5B3F-1AC362049B75}"/>
              </a:ext>
            </a:extLst>
          </p:cNvPr>
          <p:cNvSpPr/>
          <p:nvPr/>
        </p:nvSpPr>
        <p:spPr>
          <a:xfrm>
            <a:off x="5289012" y="2212308"/>
            <a:ext cx="393958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300" dirty="0">
                <a:solidFill>
                  <a:srgbClr val="008000"/>
                </a:solidFill>
                <a:latin typeface="Century Gothic" panose="020B0502020202020204" pitchFamily="34" charset="0"/>
              </a:rPr>
              <a:t>46</a:t>
            </a:r>
          </a:p>
        </p:txBody>
      </p:sp>
      <p:sp>
        <p:nvSpPr>
          <p:cNvPr id="67" name="Rettangolo 66">
            <a:extLst>
              <a:ext uri="{FF2B5EF4-FFF2-40B4-BE49-F238E27FC236}">
                <a16:creationId xmlns:a16="http://schemas.microsoft.com/office/drawing/2014/main" id="{8D009509-4E7C-3C7C-0435-9DE61E153CFC}"/>
              </a:ext>
            </a:extLst>
          </p:cNvPr>
          <p:cNvSpPr/>
          <p:nvPr/>
        </p:nvSpPr>
        <p:spPr bwMode="auto">
          <a:xfrm>
            <a:off x="6379764" y="1080060"/>
            <a:ext cx="5097058" cy="2385659"/>
          </a:xfrm>
          <a:prstGeom prst="rect">
            <a:avLst/>
          </a:pr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it-IT" sz="1800" b="0">
              <a:latin typeface="Arial" charset="0"/>
            </a:endParaRPr>
          </a:p>
        </p:txBody>
      </p:sp>
      <p:sp>
        <p:nvSpPr>
          <p:cNvPr id="68" name="CasellaDiTesto 67">
            <a:extLst>
              <a:ext uri="{FF2B5EF4-FFF2-40B4-BE49-F238E27FC236}">
                <a16:creationId xmlns:a16="http://schemas.microsoft.com/office/drawing/2014/main" id="{59879C49-A48D-D2E8-1B5A-695B970E12E2}"/>
              </a:ext>
            </a:extLst>
          </p:cNvPr>
          <p:cNvSpPr txBox="1"/>
          <p:nvPr/>
        </p:nvSpPr>
        <p:spPr>
          <a:xfrm>
            <a:off x="6168008" y="915928"/>
            <a:ext cx="3724793" cy="325282"/>
          </a:xfrm>
          <a:prstGeom prst="rect">
            <a:avLst/>
          </a:prstGeom>
          <a:solidFill>
            <a:srgbClr val="008000"/>
          </a:solidFill>
          <a:ln>
            <a:solidFill>
              <a:schemeClr val="tx2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it-IT" sz="1500">
                <a:solidFill>
                  <a:schemeClr val="bg1"/>
                </a:solidFill>
                <a:latin typeface="Century Gothic" panose="020B0502020202020204" pitchFamily="34" charset="0"/>
              </a:rPr>
              <a:t>Udine</a:t>
            </a:r>
            <a:r>
              <a:rPr lang="it-IT" sz="1500" u="sng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endParaRPr lang="it-IT" sz="1500" b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69" name="Connettore diritto 68">
            <a:extLst>
              <a:ext uri="{FF2B5EF4-FFF2-40B4-BE49-F238E27FC236}">
                <a16:creationId xmlns:a16="http://schemas.microsoft.com/office/drawing/2014/main" id="{55B2D61A-7C6E-497D-678E-27E9177BB173}"/>
              </a:ext>
            </a:extLst>
          </p:cNvPr>
          <p:cNvCxnSpPr>
            <a:cxnSpLocks/>
          </p:cNvCxnSpPr>
          <p:nvPr/>
        </p:nvCxnSpPr>
        <p:spPr bwMode="auto">
          <a:xfrm>
            <a:off x="7888394" y="1336477"/>
            <a:ext cx="0" cy="1826959"/>
          </a:xfrm>
          <a:prstGeom prst="line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0" name="Rettangolo 69">
            <a:extLst>
              <a:ext uri="{FF2B5EF4-FFF2-40B4-BE49-F238E27FC236}">
                <a16:creationId xmlns:a16="http://schemas.microsoft.com/office/drawing/2014/main" id="{344B811A-668B-7E8A-21A3-79B9C7BBCE73}"/>
              </a:ext>
            </a:extLst>
          </p:cNvPr>
          <p:cNvSpPr/>
          <p:nvPr/>
        </p:nvSpPr>
        <p:spPr>
          <a:xfrm>
            <a:off x="6844572" y="1371012"/>
            <a:ext cx="104469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sz="1000" i="1" dirty="0">
                <a:latin typeface="Century Gothic" panose="020B0502020202020204" pitchFamily="34" charset="0"/>
              </a:rPr>
              <a:t>Pre lockdown</a:t>
            </a:r>
            <a:endParaRPr lang="it-IT" sz="700" i="1" dirty="0">
              <a:latin typeface="Century Gothic" panose="020B0502020202020204" pitchFamily="34" charset="0"/>
            </a:endParaRPr>
          </a:p>
        </p:txBody>
      </p:sp>
      <p:sp>
        <p:nvSpPr>
          <p:cNvPr id="71" name="CasellaDiTesto 9">
            <a:extLst>
              <a:ext uri="{FF2B5EF4-FFF2-40B4-BE49-F238E27FC236}">
                <a16:creationId xmlns:a16="http://schemas.microsoft.com/office/drawing/2014/main" id="{F00B3027-ECB2-3E63-0E7C-E31C1BE1B1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0106" y="1703072"/>
            <a:ext cx="127768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ts val="600"/>
              </a:spcBef>
            </a:pPr>
            <a:r>
              <a:rPr lang="it-IT" altLang="ja-JP" sz="1400" dirty="0">
                <a:solidFill>
                  <a:srgbClr val="008000"/>
                </a:solidFill>
                <a:latin typeface="Century Gothic" panose="020B0502020202020204" pitchFamily="34" charset="0"/>
              </a:rPr>
              <a:t>Terziario UD</a:t>
            </a:r>
          </a:p>
        </p:txBody>
      </p:sp>
      <p:sp>
        <p:nvSpPr>
          <p:cNvPr id="72" name="Rettangolo 71">
            <a:extLst>
              <a:ext uri="{FF2B5EF4-FFF2-40B4-BE49-F238E27FC236}">
                <a16:creationId xmlns:a16="http://schemas.microsoft.com/office/drawing/2014/main" id="{6BCD4745-8B60-7E7B-B887-F88A71B18511}"/>
              </a:ext>
            </a:extLst>
          </p:cNvPr>
          <p:cNvSpPr/>
          <p:nvPr/>
        </p:nvSpPr>
        <p:spPr bwMode="auto">
          <a:xfrm>
            <a:off x="669506" y="3779645"/>
            <a:ext cx="5097058" cy="2385659"/>
          </a:xfrm>
          <a:prstGeom prst="rect">
            <a:avLst/>
          </a:pr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it-IT" sz="1800" b="0">
              <a:latin typeface="Arial" charset="0"/>
            </a:endParaRPr>
          </a:p>
        </p:txBody>
      </p:sp>
      <p:sp>
        <p:nvSpPr>
          <p:cNvPr id="73" name="CasellaDiTesto 72">
            <a:extLst>
              <a:ext uri="{FF2B5EF4-FFF2-40B4-BE49-F238E27FC236}">
                <a16:creationId xmlns:a16="http://schemas.microsoft.com/office/drawing/2014/main" id="{1FDB9DC7-7AA7-0318-C389-804E978DDF22}"/>
              </a:ext>
            </a:extLst>
          </p:cNvPr>
          <p:cNvSpPr txBox="1"/>
          <p:nvPr/>
        </p:nvSpPr>
        <p:spPr>
          <a:xfrm>
            <a:off x="457750" y="3615513"/>
            <a:ext cx="3724793" cy="325282"/>
          </a:xfrm>
          <a:prstGeom prst="rect">
            <a:avLst/>
          </a:prstGeom>
          <a:solidFill>
            <a:srgbClr val="008000"/>
          </a:solidFill>
          <a:ln>
            <a:solidFill>
              <a:schemeClr val="tx2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it-IT" sz="1500">
                <a:solidFill>
                  <a:schemeClr val="bg1"/>
                </a:solidFill>
                <a:latin typeface="Century Gothic" panose="020B0502020202020204" pitchFamily="34" charset="0"/>
              </a:rPr>
              <a:t>Pordenone</a:t>
            </a:r>
            <a:r>
              <a:rPr lang="it-IT" sz="1500" u="sng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endParaRPr lang="it-IT" sz="1500" b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74" name="Connettore diritto 73">
            <a:extLst>
              <a:ext uri="{FF2B5EF4-FFF2-40B4-BE49-F238E27FC236}">
                <a16:creationId xmlns:a16="http://schemas.microsoft.com/office/drawing/2014/main" id="{64B0292F-BDA7-1BE3-55BB-C70AF296C502}"/>
              </a:ext>
            </a:extLst>
          </p:cNvPr>
          <p:cNvCxnSpPr>
            <a:cxnSpLocks/>
          </p:cNvCxnSpPr>
          <p:nvPr/>
        </p:nvCxnSpPr>
        <p:spPr bwMode="auto">
          <a:xfrm>
            <a:off x="2258898" y="4030619"/>
            <a:ext cx="0" cy="1826959"/>
          </a:xfrm>
          <a:prstGeom prst="line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5" name="Rettangolo 74">
            <a:extLst>
              <a:ext uri="{FF2B5EF4-FFF2-40B4-BE49-F238E27FC236}">
                <a16:creationId xmlns:a16="http://schemas.microsoft.com/office/drawing/2014/main" id="{7515F448-1EBC-32F5-6C33-7FCACC630D1F}"/>
              </a:ext>
            </a:extLst>
          </p:cNvPr>
          <p:cNvSpPr/>
          <p:nvPr/>
        </p:nvSpPr>
        <p:spPr>
          <a:xfrm>
            <a:off x="1218037" y="4070597"/>
            <a:ext cx="104469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sz="1000" i="1" dirty="0">
                <a:latin typeface="Century Gothic" panose="020B0502020202020204" pitchFamily="34" charset="0"/>
              </a:rPr>
              <a:t>Pre lockdown</a:t>
            </a:r>
            <a:endParaRPr lang="it-IT" sz="700" i="1" dirty="0">
              <a:latin typeface="Century Gothic" panose="020B0502020202020204" pitchFamily="34" charset="0"/>
            </a:endParaRPr>
          </a:p>
        </p:txBody>
      </p:sp>
      <p:sp>
        <p:nvSpPr>
          <p:cNvPr id="76" name="Rettangolo 75">
            <a:extLst>
              <a:ext uri="{FF2B5EF4-FFF2-40B4-BE49-F238E27FC236}">
                <a16:creationId xmlns:a16="http://schemas.microsoft.com/office/drawing/2014/main" id="{F689AA34-20E2-54CC-B3B8-06347C3E0802}"/>
              </a:ext>
            </a:extLst>
          </p:cNvPr>
          <p:cNvSpPr/>
          <p:nvPr/>
        </p:nvSpPr>
        <p:spPr>
          <a:xfrm>
            <a:off x="4975895" y="4272750"/>
            <a:ext cx="375411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300" dirty="0">
                <a:solidFill>
                  <a:srgbClr val="008000"/>
                </a:solidFill>
                <a:latin typeface="Century Gothic" panose="020B0502020202020204" pitchFamily="34" charset="0"/>
              </a:rPr>
              <a:t>58</a:t>
            </a:r>
          </a:p>
        </p:txBody>
      </p:sp>
      <p:sp>
        <p:nvSpPr>
          <p:cNvPr id="77" name="CasellaDiTesto 9">
            <a:extLst>
              <a:ext uri="{FF2B5EF4-FFF2-40B4-BE49-F238E27FC236}">
                <a16:creationId xmlns:a16="http://schemas.microsoft.com/office/drawing/2014/main" id="{9E30658D-0695-076A-5774-BF4E42B92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2121" y="5083865"/>
            <a:ext cx="127768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ts val="600"/>
              </a:spcBef>
            </a:pPr>
            <a:r>
              <a:rPr lang="it-IT" altLang="ja-JP" sz="1400" dirty="0">
                <a:solidFill>
                  <a:srgbClr val="008000"/>
                </a:solidFill>
                <a:latin typeface="Century Gothic" panose="020B0502020202020204" pitchFamily="34" charset="0"/>
              </a:rPr>
              <a:t>Terziario PN</a:t>
            </a:r>
          </a:p>
        </p:txBody>
      </p:sp>
      <p:sp>
        <p:nvSpPr>
          <p:cNvPr id="78" name="Rettangolo 77">
            <a:extLst>
              <a:ext uri="{FF2B5EF4-FFF2-40B4-BE49-F238E27FC236}">
                <a16:creationId xmlns:a16="http://schemas.microsoft.com/office/drawing/2014/main" id="{4F0FDC1C-E9A2-E56C-34C2-36AF061F8392}"/>
              </a:ext>
            </a:extLst>
          </p:cNvPr>
          <p:cNvSpPr/>
          <p:nvPr/>
        </p:nvSpPr>
        <p:spPr>
          <a:xfrm>
            <a:off x="5310709" y="4285855"/>
            <a:ext cx="452876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300" dirty="0">
                <a:solidFill>
                  <a:srgbClr val="008000"/>
                </a:solidFill>
                <a:latin typeface="Century Gothic" panose="020B0502020202020204" pitchFamily="34" charset="0"/>
              </a:rPr>
              <a:t>58</a:t>
            </a:r>
          </a:p>
        </p:txBody>
      </p:sp>
      <p:sp>
        <p:nvSpPr>
          <p:cNvPr id="79" name="Rettangolo 78">
            <a:extLst>
              <a:ext uri="{FF2B5EF4-FFF2-40B4-BE49-F238E27FC236}">
                <a16:creationId xmlns:a16="http://schemas.microsoft.com/office/drawing/2014/main" id="{D0A12E62-0267-7ED1-AD5A-625B532CA539}"/>
              </a:ext>
            </a:extLst>
          </p:cNvPr>
          <p:cNvSpPr/>
          <p:nvPr/>
        </p:nvSpPr>
        <p:spPr bwMode="auto">
          <a:xfrm>
            <a:off x="6377358" y="3778554"/>
            <a:ext cx="5097058" cy="2385659"/>
          </a:xfrm>
          <a:prstGeom prst="rect">
            <a:avLst/>
          </a:pr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it-IT" sz="1800" b="0">
              <a:latin typeface="Arial" charset="0"/>
            </a:endParaRPr>
          </a:p>
        </p:txBody>
      </p:sp>
      <p:sp>
        <p:nvSpPr>
          <p:cNvPr id="80" name="CasellaDiTesto 79">
            <a:extLst>
              <a:ext uri="{FF2B5EF4-FFF2-40B4-BE49-F238E27FC236}">
                <a16:creationId xmlns:a16="http://schemas.microsoft.com/office/drawing/2014/main" id="{C881E2A4-C7EB-8DA6-137D-A574F68135AB}"/>
              </a:ext>
            </a:extLst>
          </p:cNvPr>
          <p:cNvSpPr txBox="1"/>
          <p:nvPr/>
        </p:nvSpPr>
        <p:spPr>
          <a:xfrm>
            <a:off x="6165602" y="3614422"/>
            <a:ext cx="3724793" cy="325282"/>
          </a:xfrm>
          <a:prstGeom prst="rect">
            <a:avLst/>
          </a:prstGeom>
          <a:solidFill>
            <a:srgbClr val="008000"/>
          </a:solidFill>
          <a:ln>
            <a:solidFill>
              <a:schemeClr val="tx2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it-IT" sz="1500">
                <a:solidFill>
                  <a:schemeClr val="bg1"/>
                </a:solidFill>
                <a:latin typeface="Century Gothic" panose="020B0502020202020204" pitchFamily="34" charset="0"/>
              </a:rPr>
              <a:t>Trieste</a:t>
            </a:r>
            <a:r>
              <a:rPr lang="it-IT" sz="1500" u="sng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endParaRPr lang="it-IT" sz="1500" b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81" name="Connettore diritto 80">
            <a:extLst>
              <a:ext uri="{FF2B5EF4-FFF2-40B4-BE49-F238E27FC236}">
                <a16:creationId xmlns:a16="http://schemas.microsoft.com/office/drawing/2014/main" id="{7DC27475-E41A-AB1A-543C-B6E7260A8C1A}"/>
              </a:ext>
            </a:extLst>
          </p:cNvPr>
          <p:cNvCxnSpPr>
            <a:cxnSpLocks/>
          </p:cNvCxnSpPr>
          <p:nvPr/>
        </p:nvCxnSpPr>
        <p:spPr bwMode="auto">
          <a:xfrm>
            <a:off x="7882965" y="4029528"/>
            <a:ext cx="0" cy="1826959"/>
          </a:xfrm>
          <a:prstGeom prst="line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2" name="Rettangolo 81">
            <a:extLst>
              <a:ext uri="{FF2B5EF4-FFF2-40B4-BE49-F238E27FC236}">
                <a16:creationId xmlns:a16="http://schemas.microsoft.com/office/drawing/2014/main" id="{5A97C588-AF21-7479-3455-C070F34D890C}"/>
              </a:ext>
            </a:extLst>
          </p:cNvPr>
          <p:cNvSpPr/>
          <p:nvPr/>
        </p:nvSpPr>
        <p:spPr>
          <a:xfrm>
            <a:off x="6840210" y="4069506"/>
            <a:ext cx="104469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sz="1000" i="1" dirty="0">
                <a:latin typeface="Century Gothic" panose="020B0502020202020204" pitchFamily="34" charset="0"/>
              </a:rPr>
              <a:t>Pre lockdown</a:t>
            </a:r>
            <a:endParaRPr lang="it-IT" sz="700" i="1" dirty="0">
              <a:latin typeface="Century Gothic" panose="020B0502020202020204" pitchFamily="34" charset="0"/>
            </a:endParaRPr>
          </a:p>
        </p:txBody>
      </p:sp>
      <p:sp>
        <p:nvSpPr>
          <p:cNvPr id="83" name="Rettangolo 82">
            <a:extLst>
              <a:ext uri="{FF2B5EF4-FFF2-40B4-BE49-F238E27FC236}">
                <a16:creationId xmlns:a16="http://schemas.microsoft.com/office/drawing/2014/main" id="{9545D7D1-70CB-D817-781A-CCA5EAE2449C}"/>
              </a:ext>
            </a:extLst>
          </p:cNvPr>
          <p:cNvSpPr/>
          <p:nvPr/>
        </p:nvSpPr>
        <p:spPr>
          <a:xfrm>
            <a:off x="11024524" y="4634144"/>
            <a:ext cx="393958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300" dirty="0">
                <a:solidFill>
                  <a:srgbClr val="008000"/>
                </a:solidFill>
                <a:latin typeface="Century Gothic" panose="020B0502020202020204" pitchFamily="34" charset="0"/>
              </a:rPr>
              <a:t>56</a:t>
            </a:r>
          </a:p>
        </p:txBody>
      </p:sp>
      <p:sp>
        <p:nvSpPr>
          <p:cNvPr id="84" name="CasellaDiTesto 9">
            <a:extLst>
              <a:ext uri="{FF2B5EF4-FFF2-40B4-BE49-F238E27FC236}">
                <a16:creationId xmlns:a16="http://schemas.microsoft.com/office/drawing/2014/main" id="{7308F528-6930-77A4-2FD7-CB19C4A67C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0106" y="4959427"/>
            <a:ext cx="127768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ts val="600"/>
              </a:spcBef>
            </a:pPr>
            <a:r>
              <a:rPr lang="it-IT" altLang="ja-JP" sz="1400" dirty="0">
                <a:solidFill>
                  <a:srgbClr val="008000"/>
                </a:solidFill>
                <a:latin typeface="Century Gothic" panose="020B0502020202020204" pitchFamily="34" charset="0"/>
              </a:rPr>
              <a:t>Terziario TS</a:t>
            </a:r>
          </a:p>
        </p:txBody>
      </p:sp>
      <p:sp>
        <p:nvSpPr>
          <p:cNvPr id="85" name="Rettangolo 84">
            <a:extLst>
              <a:ext uri="{FF2B5EF4-FFF2-40B4-BE49-F238E27FC236}">
                <a16:creationId xmlns:a16="http://schemas.microsoft.com/office/drawing/2014/main" id="{CB821F62-1132-37D8-E017-B72B82CAE4BB}"/>
              </a:ext>
            </a:extLst>
          </p:cNvPr>
          <p:cNvSpPr/>
          <p:nvPr/>
        </p:nvSpPr>
        <p:spPr>
          <a:xfrm>
            <a:off x="10749047" y="4756064"/>
            <a:ext cx="393958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300" dirty="0">
                <a:solidFill>
                  <a:srgbClr val="008000"/>
                </a:solidFill>
                <a:latin typeface="Century Gothic" panose="020B0502020202020204" pitchFamily="34" charset="0"/>
              </a:rPr>
              <a:t>48</a:t>
            </a:r>
          </a:p>
        </p:txBody>
      </p:sp>
      <p:sp>
        <p:nvSpPr>
          <p:cNvPr id="86" name="Titolo 1">
            <a:extLst>
              <a:ext uri="{FF2B5EF4-FFF2-40B4-BE49-F238E27FC236}">
                <a16:creationId xmlns:a16="http://schemas.microsoft.com/office/drawing/2014/main" id="{7A7CF5C2-9679-8134-EABE-C4C25D715C45}"/>
              </a:ext>
            </a:extLst>
          </p:cNvPr>
          <p:cNvSpPr txBox="1">
            <a:spLocks/>
          </p:cNvSpPr>
          <p:nvPr/>
        </p:nvSpPr>
        <p:spPr>
          <a:xfrm>
            <a:off x="335360" y="248643"/>
            <a:ext cx="11737304" cy="440217"/>
          </a:xfrm>
          <a:prstGeom prst="rect">
            <a:avLst/>
          </a:prstGeom>
        </p:spPr>
        <p:txBody>
          <a:bodyPr wrap="square" lIns="67500" tIns="35100" rIns="67500" bIns="35100">
            <a:spAutoFit/>
          </a:bodyPr>
          <a:lstStyle/>
          <a:p>
            <a:pPr>
              <a:defRPr/>
            </a:pPr>
            <a:r>
              <a:rPr lang="it-IT" sz="2400" dirty="0">
                <a:solidFill>
                  <a:srgbClr val="203864"/>
                </a:solidFill>
                <a:latin typeface="Century Gothic" panose="020B0502020202020204" pitchFamily="34" charset="0"/>
                <a:ea typeface="+mj-ea"/>
                <a:cs typeface="Arial"/>
              </a:rPr>
              <a:t>Fiducia andamento impresa | </a:t>
            </a:r>
            <a:r>
              <a:rPr lang="it-IT" sz="2400" dirty="0">
                <a:latin typeface="Century Gothic" panose="020B0502020202020204" pitchFamily="34" charset="0"/>
                <a:ea typeface="+mj-ea"/>
                <a:cs typeface="Arial"/>
              </a:rPr>
              <a:t>Analisi per territorio</a:t>
            </a:r>
            <a:endParaRPr lang="it-IT" sz="2400" b="0" dirty="0">
              <a:latin typeface="Century Gothic" panose="020B0502020202020204" pitchFamily="34" charset="0"/>
              <a:ea typeface="+mj-ea"/>
              <a:cs typeface="Arial"/>
            </a:endParaRPr>
          </a:p>
        </p:txBody>
      </p:sp>
      <p:sp>
        <p:nvSpPr>
          <p:cNvPr id="87" name="Rettangolo 86">
            <a:extLst>
              <a:ext uri="{FF2B5EF4-FFF2-40B4-BE49-F238E27FC236}">
                <a16:creationId xmlns:a16="http://schemas.microsoft.com/office/drawing/2014/main" id="{FFFFAB84-5A52-F414-FED3-354F7F73BFD8}"/>
              </a:ext>
            </a:extLst>
          </p:cNvPr>
          <p:cNvSpPr/>
          <p:nvPr/>
        </p:nvSpPr>
        <p:spPr>
          <a:xfrm>
            <a:off x="11024524" y="1640209"/>
            <a:ext cx="393958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300" dirty="0">
                <a:solidFill>
                  <a:srgbClr val="008000"/>
                </a:solidFill>
                <a:latin typeface="Century Gothic" panose="020B0502020202020204" pitchFamily="34" charset="0"/>
              </a:rPr>
              <a:t>57</a:t>
            </a:r>
          </a:p>
        </p:txBody>
      </p:sp>
      <p:sp>
        <p:nvSpPr>
          <p:cNvPr id="88" name="Rettangolo 87">
            <a:extLst>
              <a:ext uri="{FF2B5EF4-FFF2-40B4-BE49-F238E27FC236}">
                <a16:creationId xmlns:a16="http://schemas.microsoft.com/office/drawing/2014/main" id="{AEFD4486-6FB9-89C1-9EDB-1B0D4E4E85A4}"/>
              </a:ext>
            </a:extLst>
          </p:cNvPr>
          <p:cNvSpPr/>
          <p:nvPr/>
        </p:nvSpPr>
        <p:spPr>
          <a:xfrm>
            <a:off x="10749047" y="1640209"/>
            <a:ext cx="393958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300" dirty="0">
                <a:solidFill>
                  <a:srgbClr val="008000"/>
                </a:solidFill>
                <a:latin typeface="Century Gothic" panose="020B0502020202020204" pitchFamily="34" charset="0"/>
              </a:rPr>
              <a:t>57</a:t>
            </a:r>
          </a:p>
        </p:txBody>
      </p:sp>
    </p:spTree>
    <p:extLst>
      <p:ext uri="{BB962C8B-B14F-4D97-AF65-F5344CB8AC3E}">
        <p14:creationId xmlns:p14="http://schemas.microsoft.com/office/powerpoint/2010/main" val="16070129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ttangolo 2">
            <a:extLst>
              <a:ext uri="{FF2B5EF4-FFF2-40B4-BE49-F238E27FC236}">
                <a16:creationId xmlns:a16="http://schemas.microsoft.com/office/drawing/2014/main" id="{FA63614C-B865-4288-94F7-C3DCA2B866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5919" y="897882"/>
            <a:ext cx="2416046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buNone/>
            </a:pPr>
            <a:r>
              <a:rPr lang="it-IT" altLang="it-IT" sz="4400" b="1">
                <a:solidFill>
                  <a:srgbClr val="203864"/>
                </a:solidFill>
                <a:latin typeface="Century Gothic" panose="020B0502020202020204" pitchFamily="34" charset="0"/>
              </a:rPr>
              <a:t>Agenda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2705AB88-5C0C-22F7-1E15-8AD1415FBFF8}"/>
              </a:ext>
            </a:extLst>
          </p:cNvPr>
          <p:cNvSpPr txBox="1"/>
          <p:nvPr/>
        </p:nvSpPr>
        <p:spPr>
          <a:xfrm>
            <a:off x="4381850" y="1651972"/>
            <a:ext cx="6448152" cy="44146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it-IT" sz="2800" b="0" i="1" dirty="0">
                <a:solidFill>
                  <a:schemeClr val="tx2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Premessa</a:t>
            </a:r>
          </a:p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it-IT" sz="2800" b="0" i="1" dirty="0">
                <a:solidFill>
                  <a:schemeClr val="tx2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Considerazioni generali di sintesi</a:t>
            </a:r>
          </a:p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it-IT" sz="2800" b="0" i="1" dirty="0">
                <a:solidFill>
                  <a:schemeClr val="tx2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Clima di fiducia</a:t>
            </a:r>
          </a:p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it-IT" sz="2800" dirty="0">
                <a:solidFill>
                  <a:srgbClr val="002060"/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Congiuntura economica</a:t>
            </a:r>
          </a:p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it-IT" sz="2800" b="0" i="1" dirty="0">
                <a:solidFill>
                  <a:schemeClr val="tx2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Domanda e offerta di credito</a:t>
            </a:r>
          </a:p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it-IT" sz="2800" b="0" i="1" dirty="0">
                <a:solidFill>
                  <a:schemeClr val="tx2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Focus «Turismo»</a:t>
            </a:r>
          </a:p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it-IT" sz="2800" b="0" i="1" dirty="0">
                <a:solidFill>
                  <a:schemeClr val="tx2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Metodo</a:t>
            </a:r>
          </a:p>
        </p:txBody>
      </p: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1C2056AB-6825-2D53-6BE5-FAB58FB8E391}"/>
              </a:ext>
            </a:extLst>
          </p:cNvPr>
          <p:cNvCxnSpPr>
            <a:cxnSpLocks/>
          </p:cNvCxnSpPr>
          <p:nvPr/>
        </p:nvCxnSpPr>
        <p:spPr bwMode="auto">
          <a:xfrm>
            <a:off x="4206240" y="1854642"/>
            <a:ext cx="0" cy="4212000"/>
          </a:xfrm>
          <a:prstGeom prst="line">
            <a:avLst/>
          </a:prstGeom>
          <a:noFill/>
          <a:ln w="57150" cap="flat" cmpd="sng" algn="ctr">
            <a:solidFill>
              <a:srgbClr val="203864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0466522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>
            <a:extLst>
              <a:ext uri="{FF2B5EF4-FFF2-40B4-BE49-F238E27FC236}">
                <a16:creationId xmlns:a16="http://schemas.microsoft.com/office/drawing/2014/main" id="{E272BB8A-A0BA-A43E-728C-5A370889EC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534" y="2134467"/>
            <a:ext cx="6064516" cy="3114000"/>
          </a:xfrm>
          <a:prstGeom prst="rect">
            <a:avLst/>
          </a:prstGeom>
        </p:spPr>
      </p:pic>
      <p:pic>
        <p:nvPicPr>
          <p:cNvPr id="42" name="Elemento grafico 41" descr="Freccia linea: curva antioraria">
            <a:extLst>
              <a:ext uri="{FF2B5EF4-FFF2-40B4-BE49-F238E27FC236}">
                <a16:creationId xmlns:a16="http://schemas.microsoft.com/office/drawing/2014/main" id="{022A0E90-532A-4A32-978C-686ADF3037F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6264157" flipH="1">
            <a:off x="6227313" y="3078248"/>
            <a:ext cx="899478" cy="914400"/>
          </a:xfrm>
          <a:prstGeom prst="rect">
            <a:avLst/>
          </a:prstGeom>
        </p:spPr>
      </p:pic>
      <p:sp>
        <p:nvSpPr>
          <p:cNvPr id="30" name="Titolo 1">
            <a:extLst>
              <a:ext uri="{FF2B5EF4-FFF2-40B4-BE49-F238E27FC236}">
                <a16:creationId xmlns:a16="http://schemas.microsoft.com/office/drawing/2014/main" id="{022DB523-2F02-4586-A69F-BE73338A22BD}"/>
              </a:ext>
            </a:extLst>
          </p:cNvPr>
          <p:cNvSpPr txBox="1">
            <a:spLocks/>
          </p:cNvSpPr>
          <p:nvPr/>
        </p:nvSpPr>
        <p:spPr>
          <a:xfrm>
            <a:off x="335359" y="248643"/>
            <a:ext cx="11856639" cy="1178881"/>
          </a:xfrm>
          <a:prstGeom prst="rect">
            <a:avLst/>
          </a:prstGeom>
        </p:spPr>
        <p:txBody>
          <a:bodyPr wrap="square" lIns="67500" tIns="35100" rIns="67500" bIns="35100">
            <a:spAutoFit/>
          </a:bodyPr>
          <a:lstStyle/>
          <a:p>
            <a:pPr>
              <a:defRPr/>
            </a:pPr>
            <a:r>
              <a:rPr lang="it-IT" sz="2400" dirty="0">
                <a:solidFill>
                  <a:srgbClr val="203864"/>
                </a:solidFill>
                <a:latin typeface="Century Gothic" panose="020B0502020202020204" pitchFamily="34" charset="0"/>
                <a:cs typeface="Arial"/>
              </a:rPr>
              <a:t>Andamento dei ricavi </a:t>
            </a:r>
            <a:r>
              <a:rPr lang="it-IT" sz="2400" dirty="0">
                <a:solidFill>
                  <a:srgbClr val="203864"/>
                </a:solidFill>
                <a:latin typeface="Century Gothic" panose="020B0502020202020204" pitchFamily="34" charset="0"/>
                <a:ea typeface="+mj-ea"/>
                <a:cs typeface="Arial"/>
              </a:rPr>
              <a:t>|</a:t>
            </a:r>
            <a:r>
              <a:rPr lang="it-IT" sz="2400" dirty="0">
                <a:solidFill>
                  <a:srgbClr val="FF0000"/>
                </a:solidFill>
                <a:latin typeface="Century Gothic" panose="020B0502020202020204" pitchFamily="34" charset="0"/>
                <a:ea typeface="+mj-ea"/>
                <a:cs typeface="Arial"/>
              </a:rPr>
              <a:t> </a:t>
            </a:r>
            <a:r>
              <a:rPr lang="it-IT" sz="2400" dirty="0">
                <a:latin typeface="Century Gothic" panose="020B0502020202020204" pitchFamily="34" charset="0"/>
                <a:cs typeface="Arial"/>
              </a:rPr>
              <a:t>Nel quarto trimestre 2023 si è registrato un miglioramento dei ricavi presso le imprese del terziario FVG. La previsione rimane stabile a tre mesi.</a:t>
            </a:r>
          </a:p>
        </p:txBody>
      </p:sp>
      <p:sp>
        <p:nvSpPr>
          <p:cNvPr id="36" name="Text Box 49">
            <a:extLst>
              <a:ext uri="{FF2B5EF4-FFF2-40B4-BE49-F238E27FC236}">
                <a16:creationId xmlns:a16="http://schemas.microsoft.com/office/drawing/2014/main" id="{90054B85-8D87-4624-8856-9BF1EAF543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360" y="6190766"/>
            <a:ext cx="11665296" cy="384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lnSpc>
                <a:spcPct val="110000"/>
              </a:lnSpc>
              <a:spcBef>
                <a:spcPts val="600"/>
              </a:spcBef>
            </a:pPr>
            <a:r>
              <a:rPr lang="it-IT" altLang="it-IT" sz="900" dirty="0">
                <a:latin typeface="Century Gothic" panose="020B0502020202020204" pitchFamily="34" charset="0"/>
              </a:rPr>
              <a:t>Base campione: </a:t>
            </a:r>
            <a:r>
              <a:rPr lang="it-IT" altLang="it-IT" sz="900" b="0" dirty="0">
                <a:latin typeface="Century Gothic" panose="020B0502020202020204" pitchFamily="34" charset="0"/>
              </a:rPr>
              <a:t>1.536 casi. </a:t>
            </a:r>
            <a:r>
              <a:rPr lang="it-IT" altLang="ja-JP" sz="900" b="0" dirty="0">
                <a:latin typeface="Century Gothic" panose="020B0502020202020204" pitchFamily="34" charset="0"/>
              </a:rPr>
              <a:t>I valori sono costituiti da percentuali di imprese rispondenti. Saldo = (% migliore) + ((% uguale) / 2). Campo di variazione: tra +100% (nell’ipotesi in cui il totale degli intervistati campione esprimesse un’opinione di miglioramento) e 0% (nell’ipotesi in cui il totale degli intervistati campione esprimesse un’opinione di peggioramento). </a:t>
            </a:r>
            <a:r>
              <a:rPr lang="it-IT" altLang="ja-JP" sz="900" dirty="0">
                <a:latin typeface="Century Gothic" panose="020B0502020202020204" pitchFamily="34" charset="0"/>
              </a:rPr>
              <a:t>I dati sono riportati all’universo.	</a:t>
            </a:r>
            <a:endParaRPr lang="it-IT" altLang="it-IT" sz="900" dirty="0">
              <a:latin typeface="Century Gothic" panose="020B0502020202020204" pitchFamily="34" charset="0"/>
            </a:endParaRPr>
          </a:p>
        </p:txBody>
      </p:sp>
      <p:sp>
        <p:nvSpPr>
          <p:cNvPr id="40" name="CasellaDiTesto 9">
            <a:extLst>
              <a:ext uri="{FF2B5EF4-FFF2-40B4-BE49-F238E27FC236}">
                <a16:creationId xmlns:a16="http://schemas.microsoft.com/office/drawing/2014/main" id="{D32F7FBF-582A-4FC3-9218-D477F28D3D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7339" y="3215923"/>
            <a:ext cx="1919755" cy="35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spcBef>
                <a:spcPts val="600"/>
              </a:spcBef>
            </a:pPr>
            <a:r>
              <a:rPr lang="it-IT" altLang="ja-JP" sz="1700">
                <a:solidFill>
                  <a:srgbClr val="203864"/>
                </a:solidFill>
                <a:latin typeface="Century Gothic" panose="020B0502020202020204" pitchFamily="34" charset="0"/>
              </a:rPr>
              <a:t>Terziario FVG</a:t>
            </a:r>
          </a:p>
        </p:txBody>
      </p:sp>
      <p:sp>
        <p:nvSpPr>
          <p:cNvPr id="52" name="CasellaDiTesto 9">
            <a:extLst>
              <a:ext uri="{FF2B5EF4-FFF2-40B4-BE49-F238E27FC236}">
                <a16:creationId xmlns:a16="http://schemas.microsoft.com/office/drawing/2014/main" id="{7C8E70E5-405E-457B-AB71-25E91D045C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8902" y="4365360"/>
            <a:ext cx="1728192" cy="35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spcBef>
                <a:spcPts val="600"/>
              </a:spcBef>
            </a:pPr>
            <a:r>
              <a:rPr lang="it-IT" altLang="ja-JP" sz="1700" dirty="0">
                <a:solidFill>
                  <a:srgbClr val="ED7D31"/>
                </a:solidFill>
                <a:latin typeface="Century Gothic" panose="020B0502020202020204" pitchFamily="34" charset="0"/>
              </a:rPr>
              <a:t>Terziario ITALIA</a:t>
            </a:r>
          </a:p>
        </p:txBody>
      </p:sp>
      <p:graphicFrame>
        <p:nvGraphicFramePr>
          <p:cNvPr id="59" name="Tabella 11">
            <a:extLst>
              <a:ext uri="{FF2B5EF4-FFF2-40B4-BE49-F238E27FC236}">
                <a16:creationId xmlns:a16="http://schemas.microsoft.com/office/drawing/2014/main" id="{7C07CA19-5C60-47E6-9821-AFEA45A7A2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7133895"/>
              </p:ext>
            </p:extLst>
          </p:nvPr>
        </p:nvGraphicFramePr>
        <p:xfrm>
          <a:off x="7526635" y="3147844"/>
          <a:ext cx="3321605" cy="2857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9605">
                  <a:extLst>
                    <a:ext uri="{9D8B030D-6E8A-4147-A177-3AD203B41FA5}">
                      <a16:colId xmlns:a16="http://schemas.microsoft.com/office/drawing/2014/main" val="4257292281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1363359023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3209566175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2315993140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2418926699"/>
                    </a:ext>
                  </a:extLst>
                </a:gridCol>
              </a:tblGrid>
              <a:tr h="357230">
                <a:tc>
                  <a:txBody>
                    <a:bodyPr/>
                    <a:lstStyle/>
                    <a:p>
                      <a:endParaRPr lang="it-IT" sz="120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200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7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MIGLIORE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7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UGUALE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7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PEGGIORE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INDICE</a:t>
                      </a:r>
                      <a:endParaRPr lang="it-IT" sz="100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55734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2022 III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12%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64%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24%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1F497D"/>
                          </a:solidFill>
                          <a:effectLst/>
                          <a:latin typeface="Century Gothic" panose="020B0502020202020204" pitchFamily="34" charset="0"/>
                        </a:rPr>
                        <a:t>44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546973793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2022 IV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14%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56%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30%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1F497D"/>
                          </a:solidFill>
                          <a:effectLst/>
                          <a:latin typeface="Century Gothic" panose="020B0502020202020204" pitchFamily="34" charset="0"/>
                        </a:rPr>
                        <a:t>42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752504863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2023 I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26%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54%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20%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1F497D"/>
                          </a:solidFill>
                          <a:effectLst/>
                          <a:latin typeface="Century Gothic" panose="020B0502020202020204" pitchFamily="34" charset="0"/>
                        </a:rPr>
                        <a:t>53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271376257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2023 II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16%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58%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26%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1F497D"/>
                          </a:solidFill>
                          <a:effectLst/>
                          <a:latin typeface="Century Gothic" panose="020B0502020202020204" pitchFamily="34" charset="0"/>
                        </a:rPr>
                        <a:t>45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559385142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2023 III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17%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60%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23%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1F497D"/>
                          </a:solidFill>
                          <a:effectLst/>
                          <a:latin typeface="Century Gothic" panose="020B0502020202020204" pitchFamily="34" charset="0"/>
                        </a:rPr>
                        <a:t>47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790754751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2023 IV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17%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63%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20%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1F497D"/>
                          </a:solidFill>
                          <a:effectLst/>
                          <a:latin typeface="Century Gothic" panose="020B0502020202020204" pitchFamily="34" charset="0"/>
                        </a:rPr>
                        <a:t>49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704451205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1" i="0" u="none" strike="noStrike">
                          <a:solidFill>
                            <a:srgbClr val="C00000"/>
                          </a:solidFill>
                          <a:effectLst/>
                          <a:latin typeface="Century Gothic" panose="020B0502020202020204" pitchFamily="34" charset="0"/>
                        </a:rPr>
                        <a:t>2024 I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it-IT" sz="600" b="0" i="0" u="none" strike="noStrike">
                        <a:solidFill>
                          <a:srgbClr val="333399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it-IT" sz="600" b="0" i="0" u="none" strike="noStrike">
                        <a:solidFill>
                          <a:srgbClr val="333399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it-IT" sz="600" b="0" i="0" u="none" strike="noStrike">
                        <a:solidFill>
                          <a:srgbClr val="333399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solidFill>
                            <a:srgbClr val="C00000"/>
                          </a:solidFill>
                          <a:effectLst/>
                          <a:latin typeface="Century Gothic" panose="020B0502020202020204" pitchFamily="34" charset="0"/>
                        </a:rPr>
                        <a:t>49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613458170"/>
                  </a:ext>
                </a:extLst>
              </a:tr>
            </a:tbl>
          </a:graphicData>
        </a:graphic>
      </p:graphicFrame>
      <p:cxnSp>
        <p:nvCxnSpPr>
          <p:cNvPr id="62" name="Connettore 2 61">
            <a:extLst>
              <a:ext uri="{FF2B5EF4-FFF2-40B4-BE49-F238E27FC236}">
                <a16:creationId xmlns:a16="http://schemas.microsoft.com/office/drawing/2014/main" id="{A0F9082D-8EA4-45C9-AFB8-09587F282F1B}"/>
              </a:ext>
            </a:extLst>
          </p:cNvPr>
          <p:cNvCxnSpPr>
            <a:cxnSpLocks/>
          </p:cNvCxnSpPr>
          <p:nvPr/>
        </p:nvCxnSpPr>
        <p:spPr>
          <a:xfrm flipH="1">
            <a:off x="8479845" y="3031858"/>
            <a:ext cx="2162184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 w="lg" len="lg"/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CasellaDiTesto 62">
            <a:extLst>
              <a:ext uri="{FF2B5EF4-FFF2-40B4-BE49-F238E27FC236}">
                <a16:creationId xmlns:a16="http://schemas.microsoft.com/office/drawing/2014/main" id="{28544AF5-65C5-4362-9B21-81DAC3D305A8}"/>
              </a:ext>
            </a:extLst>
          </p:cNvPr>
          <p:cNvSpPr txBox="1"/>
          <p:nvPr/>
        </p:nvSpPr>
        <p:spPr>
          <a:xfrm>
            <a:off x="9313114" y="2754859"/>
            <a:ext cx="4956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1200">
                <a:latin typeface="Century Gothic" panose="020B0502020202020204" pitchFamily="34" charset="0"/>
              </a:rPr>
              <a:t>FVG</a:t>
            </a:r>
          </a:p>
        </p:txBody>
      </p:sp>
      <p:cxnSp>
        <p:nvCxnSpPr>
          <p:cNvPr id="64" name="Connettore 2 63">
            <a:extLst>
              <a:ext uri="{FF2B5EF4-FFF2-40B4-BE49-F238E27FC236}">
                <a16:creationId xmlns:a16="http://schemas.microsoft.com/office/drawing/2014/main" id="{3EB10599-1899-4FDD-B241-43C5A8AD8158}"/>
              </a:ext>
            </a:extLst>
          </p:cNvPr>
          <p:cNvCxnSpPr>
            <a:cxnSpLocks/>
          </p:cNvCxnSpPr>
          <p:nvPr/>
        </p:nvCxnSpPr>
        <p:spPr>
          <a:xfrm flipH="1">
            <a:off x="11009528" y="3031858"/>
            <a:ext cx="916977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 w="lg" len="lg"/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CasellaDiTesto 64">
            <a:extLst>
              <a:ext uri="{FF2B5EF4-FFF2-40B4-BE49-F238E27FC236}">
                <a16:creationId xmlns:a16="http://schemas.microsoft.com/office/drawing/2014/main" id="{8C9CBCBE-EF9F-49DB-9DE1-5D2413AF8A47}"/>
              </a:ext>
            </a:extLst>
          </p:cNvPr>
          <p:cNvSpPr txBox="1"/>
          <p:nvPr/>
        </p:nvSpPr>
        <p:spPr>
          <a:xfrm>
            <a:off x="11152866" y="2754859"/>
            <a:ext cx="6303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1200">
                <a:latin typeface="Century Gothic" panose="020B0502020202020204" pitchFamily="34" charset="0"/>
              </a:rPr>
              <a:t>ITALIA</a:t>
            </a:r>
          </a:p>
        </p:txBody>
      </p:sp>
      <p:graphicFrame>
        <p:nvGraphicFramePr>
          <p:cNvPr id="66" name="Tabella 65">
            <a:extLst>
              <a:ext uri="{FF2B5EF4-FFF2-40B4-BE49-F238E27FC236}">
                <a16:creationId xmlns:a16="http://schemas.microsoft.com/office/drawing/2014/main" id="{F334C330-D019-40FA-B821-F02D15B7B5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1579634"/>
              </p:ext>
            </p:extLst>
          </p:nvPr>
        </p:nvGraphicFramePr>
        <p:xfrm>
          <a:off x="11147607" y="3147844"/>
          <a:ext cx="648000" cy="2857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8000">
                  <a:extLst>
                    <a:ext uri="{9D8B030D-6E8A-4147-A177-3AD203B41FA5}">
                      <a16:colId xmlns:a16="http://schemas.microsoft.com/office/drawing/2014/main" val="302806717"/>
                    </a:ext>
                  </a:extLst>
                </a:gridCol>
              </a:tblGrid>
              <a:tr h="357230">
                <a:tc>
                  <a:txBody>
                    <a:bodyPr/>
                    <a:lstStyle/>
                    <a:p>
                      <a:pPr algn="ctr"/>
                      <a:r>
                        <a:rPr lang="it-IT" sz="11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INDICE</a:t>
                      </a:r>
                      <a:endParaRPr lang="it-IT" sz="100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7634939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solidFill>
                            <a:srgbClr val="ED7D31"/>
                          </a:solidFill>
                          <a:effectLst/>
                          <a:latin typeface="Century Gothic" panose="020B0502020202020204" pitchFamily="34" charset="0"/>
                        </a:rPr>
                        <a:t>43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51798999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ED7D31"/>
                          </a:solidFill>
                          <a:effectLst/>
                          <a:latin typeface="Century Gothic" panose="020B0502020202020204" pitchFamily="34" charset="0"/>
                        </a:rPr>
                        <a:t>47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113083857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ED7D31"/>
                          </a:solidFill>
                          <a:effectLst/>
                          <a:latin typeface="Century Gothic" panose="020B0502020202020204" pitchFamily="34" charset="0"/>
                        </a:rPr>
                        <a:t>53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777035430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ED7D31"/>
                          </a:solidFill>
                          <a:effectLst/>
                          <a:latin typeface="Century Gothic" panose="020B0502020202020204" pitchFamily="34" charset="0"/>
                        </a:rPr>
                        <a:t>46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964193220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ED7D31"/>
                          </a:solidFill>
                          <a:effectLst/>
                          <a:latin typeface="Century Gothic" panose="020B0502020202020204" pitchFamily="34" charset="0"/>
                        </a:rPr>
                        <a:t>46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083891687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ED7D31"/>
                          </a:solidFill>
                          <a:effectLst/>
                          <a:latin typeface="Century Gothic" panose="020B0502020202020204" pitchFamily="34" charset="0"/>
                        </a:rPr>
                        <a:t>51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328386160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solidFill>
                            <a:srgbClr val="ED7D31"/>
                          </a:solidFill>
                          <a:effectLst/>
                          <a:latin typeface="Century Gothic" panose="020B0502020202020204" pitchFamily="34" charset="0"/>
                        </a:rPr>
                        <a:t>50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443587119"/>
                  </a:ext>
                </a:extLst>
              </a:tr>
            </a:tbl>
          </a:graphicData>
        </a:graphic>
      </p:graphicFrame>
      <p:sp>
        <p:nvSpPr>
          <p:cNvPr id="27" name="Ovale 26">
            <a:extLst>
              <a:ext uri="{FF2B5EF4-FFF2-40B4-BE49-F238E27FC236}">
                <a16:creationId xmlns:a16="http://schemas.microsoft.com/office/drawing/2014/main" id="{D1C5E81A-D65A-4ABA-9695-EFD0E7B2F028}"/>
              </a:ext>
            </a:extLst>
          </p:cNvPr>
          <p:cNvSpPr/>
          <p:nvPr/>
        </p:nvSpPr>
        <p:spPr bwMode="auto">
          <a:xfrm>
            <a:off x="10219506" y="4932024"/>
            <a:ext cx="647998" cy="1111800"/>
          </a:xfrm>
          <a:prstGeom prst="ellips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4" name="Titolo 1">
            <a:extLst>
              <a:ext uri="{FF2B5EF4-FFF2-40B4-BE49-F238E27FC236}">
                <a16:creationId xmlns:a16="http://schemas.microsoft.com/office/drawing/2014/main" id="{DEB0C60A-FC12-4809-AC71-A797EB1AE0DA}"/>
              </a:ext>
            </a:extLst>
          </p:cNvPr>
          <p:cNvSpPr txBox="1">
            <a:spLocks/>
          </p:cNvSpPr>
          <p:nvPr/>
        </p:nvSpPr>
        <p:spPr>
          <a:xfrm>
            <a:off x="423287" y="1815998"/>
            <a:ext cx="5962833" cy="5325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lIns="67500" tIns="35100" rIns="67500" bIns="35100">
            <a:spAutoFit/>
          </a:bodyPr>
          <a:lstStyle/>
          <a:p>
            <a:pPr>
              <a:defRPr/>
            </a:pPr>
            <a:r>
              <a:rPr lang="it-IT" sz="1600">
                <a:solidFill>
                  <a:schemeClr val="bg1"/>
                </a:solidFill>
                <a:latin typeface="Century Gothic" panose="020B0502020202020204" pitchFamily="34" charset="0"/>
                <a:ea typeface="+mj-ea"/>
                <a:cs typeface="Arial"/>
              </a:rPr>
              <a:t>RICAVI (</a:t>
            </a:r>
            <a:r>
              <a:rPr lang="it-IT" sz="1600" u="sng">
                <a:solidFill>
                  <a:schemeClr val="bg1"/>
                </a:solidFill>
                <a:latin typeface="Century Gothic" panose="020B0502020202020204" pitchFamily="34" charset="0"/>
                <a:ea typeface="+mj-ea"/>
                <a:cs typeface="Arial"/>
              </a:rPr>
              <a:t>FVG vs ITALIA</a:t>
            </a:r>
            <a:r>
              <a:rPr lang="it-IT" sz="1600">
                <a:solidFill>
                  <a:schemeClr val="bg1"/>
                </a:solidFill>
                <a:latin typeface="Century Gothic" panose="020B0502020202020204" pitchFamily="34" charset="0"/>
                <a:ea typeface="+mj-ea"/>
                <a:cs typeface="Arial"/>
              </a:rPr>
              <a:t>)</a:t>
            </a:r>
            <a:endParaRPr lang="it-IT" sz="1600" i="1">
              <a:solidFill>
                <a:schemeClr val="bg1"/>
              </a:solidFill>
              <a:latin typeface="Century Gothic" panose="020B0502020202020204" pitchFamily="34" charset="0"/>
              <a:ea typeface="+mj-ea"/>
              <a:cs typeface="Arial"/>
            </a:endParaRPr>
          </a:p>
          <a:p>
            <a:pPr>
              <a:defRPr/>
            </a:pPr>
            <a:r>
              <a:rPr lang="it-IT" sz="1400" b="0" i="1">
                <a:solidFill>
                  <a:schemeClr val="bg1"/>
                </a:solidFill>
                <a:latin typeface="Century Gothic" panose="020B0502020202020204" pitchFamily="34" charset="0"/>
                <a:ea typeface="+mj-ea"/>
                <a:cs typeface="Arial"/>
              </a:rPr>
              <a:t>Indicatori congiunturali: % MIGLIORAMENTO + ½ INVARIANZA</a:t>
            </a:r>
          </a:p>
        </p:txBody>
      </p:sp>
      <p:cxnSp>
        <p:nvCxnSpPr>
          <p:cNvPr id="39" name="Connettore diritto 38">
            <a:extLst>
              <a:ext uri="{FF2B5EF4-FFF2-40B4-BE49-F238E27FC236}">
                <a16:creationId xmlns:a16="http://schemas.microsoft.com/office/drawing/2014/main" id="{67E893BE-1CB3-4731-B8C1-5B8954FBB570}"/>
              </a:ext>
            </a:extLst>
          </p:cNvPr>
          <p:cNvCxnSpPr>
            <a:cxnSpLocks/>
          </p:cNvCxnSpPr>
          <p:nvPr/>
        </p:nvCxnSpPr>
        <p:spPr bwMode="auto">
          <a:xfrm>
            <a:off x="7248128" y="1835048"/>
            <a:ext cx="0" cy="4208951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3" name="CasellaDiTesto 9">
            <a:extLst>
              <a:ext uri="{FF2B5EF4-FFF2-40B4-BE49-F238E27FC236}">
                <a16:creationId xmlns:a16="http://schemas.microsoft.com/office/drawing/2014/main" id="{C49AF79F-9E1D-4379-A9B1-2A0E526301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39534" y="1797318"/>
            <a:ext cx="4586972" cy="692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ts val="600"/>
              </a:spcBef>
            </a:pPr>
            <a:r>
              <a:rPr lang="it-IT" altLang="ja-JP" sz="1300" i="1" dirty="0">
                <a:latin typeface="Century Gothic" panose="020B0502020202020204" pitchFamily="34" charset="0"/>
              </a:rPr>
              <a:t>Tenuto conto dei fattori stagionali, negli ultimi tre mesi, i ricavi della Sua impresa, rispetto ai tre mesi precedenti, sono aumentati, rimasti invariati, diminuiti? </a:t>
            </a:r>
            <a:endParaRPr lang="it-IT" altLang="it-IT" sz="1300" i="1" dirty="0">
              <a:solidFill>
                <a:schemeClr val="accent2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3" name="Connettore diritto 2">
            <a:extLst>
              <a:ext uri="{FF2B5EF4-FFF2-40B4-BE49-F238E27FC236}">
                <a16:creationId xmlns:a16="http://schemas.microsoft.com/office/drawing/2014/main" id="{1AFFC2D4-D777-EC7D-C04B-7696644B3605}"/>
              </a:ext>
            </a:extLst>
          </p:cNvPr>
          <p:cNvCxnSpPr/>
          <p:nvPr/>
        </p:nvCxnSpPr>
        <p:spPr bwMode="auto">
          <a:xfrm>
            <a:off x="4399219" y="2508881"/>
            <a:ext cx="0" cy="234000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Rettangolo 3">
            <a:extLst>
              <a:ext uri="{FF2B5EF4-FFF2-40B4-BE49-F238E27FC236}">
                <a16:creationId xmlns:a16="http://schemas.microsoft.com/office/drawing/2014/main" id="{E3C07EA3-969B-0B8F-5B75-4BEA6B295D72}"/>
              </a:ext>
            </a:extLst>
          </p:cNvPr>
          <p:cNvSpPr/>
          <p:nvPr/>
        </p:nvSpPr>
        <p:spPr>
          <a:xfrm>
            <a:off x="3358258" y="2478476"/>
            <a:ext cx="104469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sz="1000" i="1" dirty="0" err="1">
                <a:latin typeface="Century Gothic" panose="020B0502020202020204" pitchFamily="34" charset="0"/>
              </a:rPr>
              <a:t>Pre</a:t>
            </a:r>
            <a:r>
              <a:rPr lang="it-IT" sz="1000" i="1" dirty="0">
                <a:latin typeface="Century Gothic" panose="020B0502020202020204" pitchFamily="34" charset="0"/>
              </a:rPr>
              <a:t> lockdown</a:t>
            </a:r>
            <a:endParaRPr lang="it-IT" sz="700" i="1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15817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Immagine 79">
            <a:extLst>
              <a:ext uri="{FF2B5EF4-FFF2-40B4-BE49-F238E27FC236}">
                <a16:creationId xmlns:a16="http://schemas.microsoft.com/office/drawing/2014/main" id="{37311EE8-F40A-489F-C4D3-E9C4487CF3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33708" y="4117817"/>
            <a:ext cx="2743858" cy="2404800"/>
          </a:xfrm>
          <a:prstGeom prst="rect">
            <a:avLst/>
          </a:prstGeom>
        </p:spPr>
      </p:pic>
      <p:pic>
        <p:nvPicPr>
          <p:cNvPr id="78" name="Immagine 77">
            <a:extLst>
              <a:ext uri="{FF2B5EF4-FFF2-40B4-BE49-F238E27FC236}">
                <a16:creationId xmlns:a16="http://schemas.microsoft.com/office/drawing/2014/main" id="{E9E83538-1151-17DA-0162-E5AAEFE1EF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0233" y="4117817"/>
            <a:ext cx="2743858" cy="2404800"/>
          </a:xfrm>
          <a:prstGeom prst="rect">
            <a:avLst/>
          </a:prstGeom>
        </p:spPr>
      </p:pic>
      <p:pic>
        <p:nvPicPr>
          <p:cNvPr id="76" name="Immagine 75">
            <a:extLst>
              <a:ext uri="{FF2B5EF4-FFF2-40B4-BE49-F238E27FC236}">
                <a16:creationId xmlns:a16="http://schemas.microsoft.com/office/drawing/2014/main" id="{1E0C0139-3188-6195-3833-4F6371437C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6267" y="4117817"/>
            <a:ext cx="2743858" cy="2404800"/>
          </a:xfrm>
          <a:prstGeom prst="rect">
            <a:avLst/>
          </a:prstGeom>
        </p:spPr>
      </p:pic>
      <p:pic>
        <p:nvPicPr>
          <p:cNvPr id="73" name="Immagine 72">
            <a:extLst>
              <a:ext uri="{FF2B5EF4-FFF2-40B4-BE49-F238E27FC236}">
                <a16:creationId xmlns:a16="http://schemas.microsoft.com/office/drawing/2014/main" id="{92BF46AB-B01E-08A6-EBA8-E8B41146FD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845" y="4117817"/>
            <a:ext cx="2743858" cy="2404800"/>
          </a:xfrm>
          <a:prstGeom prst="rect">
            <a:avLst/>
          </a:prstGeom>
        </p:spPr>
      </p:pic>
      <p:pic>
        <p:nvPicPr>
          <p:cNvPr id="71" name="Immagine 70">
            <a:extLst>
              <a:ext uri="{FF2B5EF4-FFF2-40B4-BE49-F238E27FC236}">
                <a16:creationId xmlns:a16="http://schemas.microsoft.com/office/drawing/2014/main" id="{19A8827C-1C1A-BC7B-9CDE-040E7E81C87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33708" y="1448228"/>
            <a:ext cx="2743858" cy="2404800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F5298F5B-9DBF-C755-23AC-34916EBBD5E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0233" y="1448228"/>
            <a:ext cx="2743858" cy="2404800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267F62E0-6568-00F5-0AF0-8C692642DAB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06267" y="1448228"/>
            <a:ext cx="2743858" cy="2404800"/>
          </a:xfrm>
          <a:prstGeom prst="rect">
            <a:avLst/>
          </a:prstGeom>
        </p:spPr>
      </p:pic>
      <p:sp>
        <p:nvSpPr>
          <p:cNvPr id="15" name="Rettangolo 14">
            <a:extLst>
              <a:ext uri="{FF2B5EF4-FFF2-40B4-BE49-F238E27FC236}">
                <a16:creationId xmlns:a16="http://schemas.microsoft.com/office/drawing/2014/main" id="{12D1645A-5561-31B6-3501-6EA94559FBF8}"/>
              </a:ext>
            </a:extLst>
          </p:cNvPr>
          <p:cNvSpPr/>
          <p:nvPr/>
        </p:nvSpPr>
        <p:spPr bwMode="auto">
          <a:xfrm>
            <a:off x="3296692" y="1362406"/>
            <a:ext cx="2786633" cy="2425148"/>
          </a:xfrm>
          <a:prstGeom prst="rect">
            <a:avLst/>
          </a:pr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it-IT" sz="1800" b="0">
              <a:latin typeface="Arial" charset="0"/>
            </a:endParaRP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444F754E-D083-F456-98F9-EEA413477FAC}"/>
              </a:ext>
            </a:extLst>
          </p:cNvPr>
          <p:cNvSpPr/>
          <p:nvPr/>
        </p:nvSpPr>
        <p:spPr bwMode="auto">
          <a:xfrm>
            <a:off x="6186016" y="1362406"/>
            <a:ext cx="2786633" cy="2425148"/>
          </a:xfrm>
          <a:prstGeom prst="rect">
            <a:avLst/>
          </a:pr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it-IT" sz="1800" b="0">
              <a:latin typeface="Arial" charset="0"/>
            </a:endParaRP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20DD07A4-A136-6368-98C0-8FE03AB2A466}"/>
              </a:ext>
            </a:extLst>
          </p:cNvPr>
          <p:cNvSpPr/>
          <p:nvPr/>
        </p:nvSpPr>
        <p:spPr bwMode="auto">
          <a:xfrm>
            <a:off x="9075340" y="1362406"/>
            <a:ext cx="2786633" cy="2425148"/>
          </a:xfrm>
          <a:prstGeom prst="rect">
            <a:avLst/>
          </a:pr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it-IT" sz="1800" b="0">
              <a:latin typeface="Arial" charset="0"/>
            </a:endParaRP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DF2A129A-A813-C226-DBE4-A7C9081D1FF3}"/>
              </a:ext>
            </a:extLst>
          </p:cNvPr>
          <p:cNvSpPr/>
          <p:nvPr/>
        </p:nvSpPr>
        <p:spPr bwMode="auto">
          <a:xfrm>
            <a:off x="407368" y="4032298"/>
            <a:ext cx="2786633" cy="2425148"/>
          </a:xfrm>
          <a:prstGeom prst="rect">
            <a:avLst/>
          </a:pr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it-IT" sz="1800" b="0">
              <a:latin typeface="Arial" charset="0"/>
            </a:endParaRP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90D6E4D8-F3E4-A469-5468-DBE8A4C23496}"/>
              </a:ext>
            </a:extLst>
          </p:cNvPr>
          <p:cNvSpPr/>
          <p:nvPr/>
        </p:nvSpPr>
        <p:spPr bwMode="auto">
          <a:xfrm>
            <a:off x="3296692" y="4032298"/>
            <a:ext cx="2786633" cy="2425148"/>
          </a:xfrm>
          <a:prstGeom prst="rect">
            <a:avLst/>
          </a:pr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it-IT" sz="1800" b="0">
              <a:latin typeface="Arial" charset="0"/>
            </a:endParaRP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2D37D0C4-4A9A-A50F-3648-066A00891689}"/>
              </a:ext>
            </a:extLst>
          </p:cNvPr>
          <p:cNvSpPr/>
          <p:nvPr/>
        </p:nvSpPr>
        <p:spPr bwMode="auto">
          <a:xfrm>
            <a:off x="6186016" y="4032298"/>
            <a:ext cx="2786633" cy="2425148"/>
          </a:xfrm>
          <a:prstGeom prst="rect">
            <a:avLst/>
          </a:pr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it-IT" sz="1800" b="0">
              <a:latin typeface="Arial" charset="0"/>
            </a:endParaRP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35326517-75A7-4356-65DA-C0BFD0AB14C7}"/>
              </a:ext>
            </a:extLst>
          </p:cNvPr>
          <p:cNvSpPr/>
          <p:nvPr/>
        </p:nvSpPr>
        <p:spPr bwMode="auto">
          <a:xfrm>
            <a:off x="9075340" y="4032298"/>
            <a:ext cx="2786633" cy="2425148"/>
          </a:xfrm>
          <a:prstGeom prst="rect">
            <a:avLst/>
          </a:pr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it-IT" sz="1800" b="0">
              <a:latin typeface="Arial" charset="0"/>
            </a:endParaRPr>
          </a:p>
        </p:txBody>
      </p:sp>
      <p:sp>
        <p:nvSpPr>
          <p:cNvPr id="22" name="Titolo 1">
            <a:extLst>
              <a:ext uri="{FF2B5EF4-FFF2-40B4-BE49-F238E27FC236}">
                <a16:creationId xmlns:a16="http://schemas.microsoft.com/office/drawing/2014/main" id="{E087966F-1BD7-8695-3357-9470196EF5F0}"/>
              </a:ext>
            </a:extLst>
          </p:cNvPr>
          <p:cNvSpPr txBox="1">
            <a:spLocks/>
          </p:cNvSpPr>
          <p:nvPr/>
        </p:nvSpPr>
        <p:spPr>
          <a:xfrm>
            <a:off x="3237058" y="1263016"/>
            <a:ext cx="2520000" cy="270940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txBody>
          <a:bodyPr wrap="square" lIns="67500" tIns="35100" rIns="67500" bIns="35100">
            <a:spAutoFit/>
          </a:bodyPr>
          <a:lstStyle/>
          <a:p>
            <a:pPr>
              <a:defRPr/>
            </a:pPr>
            <a:r>
              <a:rPr lang="it-IT" sz="1300">
                <a:solidFill>
                  <a:schemeClr val="bg1"/>
                </a:solidFill>
                <a:latin typeface="Century Gothic" panose="020B0502020202020204" pitchFamily="34" charset="0"/>
                <a:ea typeface="+mj-ea"/>
                <a:cs typeface="Arial"/>
              </a:rPr>
              <a:t>Commercio FOOD</a:t>
            </a:r>
          </a:p>
        </p:txBody>
      </p:sp>
      <p:sp>
        <p:nvSpPr>
          <p:cNvPr id="23" name="Titolo 1">
            <a:extLst>
              <a:ext uri="{FF2B5EF4-FFF2-40B4-BE49-F238E27FC236}">
                <a16:creationId xmlns:a16="http://schemas.microsoft.com/office/drawing/2014/main" id="{326213A7-A13C-C6DC-4CF1-80508EA52E31}"/>
              </a:ext>
            </a:extLst>
          </p:cNvPr>
          <p:cNvSpPr txBox="1">
            <a:spLocks/>
          </p:cNvSpPr>
          <p:nvPr/>
        </p:nvSpPr>
        <p:spPr>
          <a:xfrm>
            <a:off x="6127497" y="1263016"/>
            <a:ext cx="2520000" cy="270940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txBody>
          <a:bodyPr wrap="square" lIns="67500" tIns="35100" rIns="67500" bIns="35100">
            <a:spAutoFit/>
          </a:bodyPr>
          <a:lstStyle/>
          <a:p>
            <a:pPr>
              <a:defRPr/>
            </a:pPr>
            <a:r>
              <a:rPr lang="it-IT" sz="1300">
                <a:solidFill>
                  <a:schemeClr val="bg1"/>
                </a:solidFill>
                <a:latin typeface="Century Gothic" panose="020B0502020202020204" pitchFamily="34" charset="0"/>
                <a:ea typeface="+mj-ea"/>
                <a:cs typeface="Arial"/>
              </a:rPr>
              <a:t>Commercio NO FOOD</a:t>
            </a:r>
          </a:p>
        </p:txBody>
      </p:sp>
      <p:sp>
        <p:nvSpPr>
          <p:cNvPr id="24" name="Titolo 1">
            <a:extLst>
              <a:ext uri="{FF2B5EF4-FFF2-40B4-BE49-F238E27FC236}">
                <a16:creationId xmlns:a16="http://schemas.microsoft.com/office/drawing/2014/main" id="{8A121921-6DC1-B1F5-C17E-6FA047566F0E}"/>
              </a:ext>
            </a:extLst>
          </p:cNvPr>
          <p:cNvSpPr txBox="1">
            <a:spLocks/>
          </p:cNvSpPr>
          <p:nvPr/>
        </p:nvSpPr>
        <p:spPr>
          <a:xfrm>
            <a:off x="9015161" y="1263016"/>
            <a:ext cx="2520000" cy="270940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txBody>
          <a:bodyPr wrap="square" lIns="67500" tIns="35100" rIns="67500" bIns="35100">
            <a:spAutoFit/>
          </a:bodyPr>
          <a:lstStyle/>
          <a:p>
            <a:pPr>
              <a:defRPr/>
            </a:pPr>
            <a:r>
              <a:rPr lang="it-IT" sz="1300">
                <a:solidFill>
                  <a:schemeClr val="bg1"/>
                </a:solidFill>
                <a:latin typeface="Century Gothic" panose="020B0502020202020204" pitchFamily="34" charset="0"/>
                <a:ea typeface="+mj-ea"/>
                <a:cs typeface="Arial"/>
              </a:rPr>
              <a:t>Ristorazione</a:t>
            </a:r>
          </a:p>
        </p:txBody>
      </p:sp>
      <p:sp>
        <p:nvSpPr>
          <p:cNvPr id="25" name="Titolo 1">
            <a:extLst>
              <a:ext uri="{FF2B5EF4-FFF2-40B4-BE49-F238E27FC236}">
                <a16:creationId xmlns:a16="http://schemas.microsoft.com/office/drawing/2014/main" id="{15A8EB42-F22A-182F-249E-860173DD46BD}"/>
              </a:ext>
            </a:extLst>
          </p:cNvPr>
          <p:cNvSpPr txBox="1">
            <a:spLocks/>
          </p:cNvSpPr>
          <p:nvPr/>
        </p:nvSpPr>
        <p:spPr>
          <a:xfrm>
            <a:off x="342906" y="3932908"/>
            <a:ext cx="2520000" cy="270940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txBody>
          <a:bodyPr wrap="square" lIns="67500" tIns="35100" rIns="67500" bIns="35100">
            <a:spAutoFit/>
          </a:bodyPr>
          <a:lstStyle/>
          <a:p>
            <a:pPr>
              <a:defRPr/>
            </a:pPr>
            <a:r>
              <a:rPr lang="it-IT" sz="1300">
                <a:solidFill>
                  <a:schemeClr val="bg1"/>
                </a:solidFill>
                <a:latin typeface="Century Gothic" panose="020B0502020202020204" pitchFamily="34" charset="0"/>
                <a:ea typeface="+mj-ea"/>
                <a:cs typeface="Arial"/>
              </a:rPr>
              <a:t>Ricezione turistica</a:t>
            </a:r>
          </a:p>
        </p:txBody>
      </p:sp>
      <p:sp>
        <p:nvSpPr>
          <p:cNvPr id="26" name="Titolo 1">
            <a:extLst>
              <a:ext uri="{FF2B5EF4-FFF2-40B4-BE49-F238E27FC236}">
                <a16:creationId xmlns:a16="http://schemas.microsoft.com/office/drawing/2014/main" id="{898AB286-09E5-FD6D-7206-99997FFA5F1D}"/>
              </a:ext>
            </a:extLst>
          </p:cNvPr>
          <p:cNvSpPr txBox="1">
            <a:spLocks/>
          </p:cNvSpPr>
          <p:nvPr/>
        </p:nvSpPr>
        <p:spPr>
          <a:xfrm>
            <a:off x="3237058" y="3932908"/>
            <a:ext cx="2520000" cy="270940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txBody>
          <a:bodyPr wrap="square" lIns="67500" tIns="35100" rIns="67500" bIns="35100">
            <a:spAutoFit/>
          </a:bodyPr>
          <a:lstStyle/>
          <a:p>
            <a:pPr>
              <a:defRPr/>
            </a:pPr>
            <a:r>
              <a:rPr lang="it-IT" sz="1300">
                <a:solidFill>
                  <a:schemeClr val="bg1"/>
                </a:solidFill>
                <a:latin typeface="Century Gothic" panose="020B0502020202020204" pitchFamily="34" charset="0"/>
                <a:ea typeface="+mj-ea"/>
                <a:cs typeface="Arial"/>
              </a:rPr>
              <a:t>Trasporti e logistica</a:t>
            </a:r>
          </a:p>
        </p:txBody>
      </p:sp>
      <p:sp>
        <p:nvSpPr>
          <p:cNvPr id="27" name="Titolo 1">
            <a:extLst>
              <a:ext uri="{FF2B5EF4-FFF2-40B4-BE49-F238E27FC236}">
                <a16:creationId xmlns:a16="http://schemas.microsoft.com/office/drawing/2014/main" id="{2517DE00-C610-4ED7-3010-7E63150D743F}"/>
              </a:ext>
            </a:extLst>
          </p:cNvPr>
          <p:cNvSpPr txBox="1">
            <a:spLocks/>
          </p:cNvSpPr>
          <p:nvPr/>
        </p:nvSpPr>
        <p:spPr>
          <a:xfrm>
            <a:off x="6127497" y="3932908"/>
            <a:ext cx="2520000" cy="270940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txBody>
          <a:bodyPr wrap="square" lIns="67500" tIns="35100" rIns="67500" bIns="35100">
            <a:spAutoFit/>
          </a:bodyPr>
          <a:lstStyle/>
          <a:p>
            <a:pPr>
              <a:defRPr/>
            </a:pPr>
            <a:r>
              <a:rPr lang="it-IT" sz="1300">
                <a:solidFill>
                  <a:schemeClr val="bg1"/>
                </a:solidFill>
                <a:latin typeface="Century Gothic" panose="020B0502020202020204" pitchFamily="34" charset="0"/>
                <a:ea typeface="+mj-ea"/>
                <a:cs typeface="Arial"/>
              </a:rPr>
              <a:t>Servizi imprese</a:t>
            </a:r>
          </a:p>
        </p:txBody>
      </p:sp>
      <p:sp>
        <p:nvSpPr>
          <p:cNvPr id="28" name="Titolo 1">
            <a:extLst>
              <a:ext uri="{FF2B5EF4-FFF2-40B4-BE49-F238E27FC236}">
                <a16:creationId xmlns:a16="http://schemas.microsoft.com/office/drawing/2014/main" id="{DC70EF6B-90E7-2570-5293-3D1C614C4BE9}"/>
              </a:ext>
            </a:extLst>
          </p:cNvPr>
          <p:cNvSpPr txBox="1">
            <a:spLocks/>
          </p:cNvSpPr>
          <p:nvPr/>
        </p:nvSpPr>
        <p:spPr>
          <a:xfrm>
            <a:off x="9015161" y="3932908"/>
            <a:ext cx="2520000" cy="270940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txBody>
          <a:bodyPr wrap="square" lIns="67500" tIns="35100" rIns="67500" bIns="35100">
            <a:spAutoFit/>
          </a:bodyPr>
          <a:lstStyle/>
          <a:p>
            <a:pPr>
              <a:defRPr/>
            </a:pPr>
            <a:r>
              <a:rPr lang="it-IT" sz="1300">
                <a:solidFill>
                  <a:schemeClr val="bg1"/>
                </a:solidFill>
                <a:latin typeface="Century Gothic" panose="020B0502020202020204" pitchFamily="34" charset="0"/>
                <a:ea typeface="+mj-ea"/>
                <a:cs typeface="Arial"/>
              </a:rPr>
              <a:t>Servizi persona</a:t>
            </a:r>
          </a:p>
        </p:txBody>
      </p:sp>
      <p:sp>
        <p:nvSpPr>
          <p:cNvPr id="29" name="Rettangolo 28">
            <a:extLst>
              <a:ext uri="{FF2B5EF4-FFF2-40B4-BE49-F238E27FC236}">
                <a16:creationId xmlns:a16="http://schemas.microsoft.com/office/drawing/2014/main" id="{5229DD4D-76B6-94D7-1C0B-FCEDE108A9FA}"/>
              </a:ext>
            </a:extLst>
          </p:cNvPr>
          <p:cNvSpPr/>
          <p:nvPr/>
        </p:nvSpPr>
        <p:spPr>
          <a:xfrm>
            <a:off x="3139895" y="1691596"/>
            <a:ext cx="104469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i="1" dirty="0" err="1">
                <a:latin typeface="Century Gothic" panose="020B0502020202020204" pitchFamily="34" charset="0"/>
              </a:rPr>
              <a:t>Pre</a:t>
            </a:r>
            <a:r>
              <a:rPr lang="it-IT" i="1" dirty="0">
                <a:latin typeface="Century Gothic" panose="020B0502020202020204" pitchFamily="34" charset="0"/>
              </a:rPr>
              <a:t> lockdown</a:t>
            </a:r>
            <a:endParaRPr lang="it-IT" sz="500" i="1" dirty="0">
              <a:latin typeface="Century Gothic" panose="020B0502020202020204" pitchFamily="34" charset="0"/>
            </a:endParaRPr>
          </a:p>
        </p:txBody>
      </p:sp>
      <p:sp>
        <p:nvSpPr>
          <p:cNvPr id="30" name="CasellaDiTesto 9">
            <a:extLst>
              <a:ext uri="{FF2B5EF4-FFF2-40B4-BE49-F238E27FC236}">
                <a16:creationId xmlns:a16="http://schemas.microsoft.com/office/drawing/2014/main" id="{045ADEBE-E828-84B5-426F-85C0A6D205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71846" y="3004391"/>
            <a:ext cx="86875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ts val="600"/>
              </a:spcBef>
            </a:pPr>
            <a:r>
              <a:rPr lang="it-IT" altLang="ja-JP" sz="1000" dirty="0">
                <a:solidFill>
                  <a:srgbClr val="008000"/>
                </a:solidFill>
                <a:latin typeface="Century Gothic" panose="020B0502020202020204" pitchFamily="34" charset="0"/>
              </a:rPr>
              <a:t>Comm. FOOD</a:t>
            </a:r>
          </a:p>
        </p:txBody>
      </p:sp>
      <p:pic>
        <p:nvPicPr>
          <p:cNvPr id="31" name="Elemento grafico 30" descr="Professore">
            <a:extLst>
              <a:ext uri="{FF2B5EF4-FFF2-40B4-BE49-F238E27FC236}">
                <a16:creationId xmlns:a16="http://schemas.microsoft.com/office/drawing/2014/main" id="{FE4802D6-5C3B-8BDE-D524-C9A62B503D6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32933" y="1105694"/>
            <a:ext cx="516155" cy="516155"/>
          </a:xfrm>
          <a:prstGeom prst="rect">
            <a:avLst/>
          </a:prstGeom>
        </p:spPr>
      </p:pic>
      <p:sp>
        <p:nvSpPr>
          <p:cNvPr id="32" name="Text Box 18">
            <a:extLst>
              <a:ext uri="{FF2B5EF4-FFF2-40B4-BE49-F238E27FC236}">
                <a16:creationId xmlns:a16="http://schemas.microsoft.com/office/drawing/2014/main" id="{7457C85A-1CE4-0E3D-7EB2-CCA53534D2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2933" y="1651413"/>
            <a:ext cx="2520001" cy="49462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90000" tIns="46800" rIns="90000" bIns="46800" anchor="ctr">
            <a:spAutoFit/>
          </a:bodyPr>
          <a:lstStyle>
            <a:defPPr>
              <a:defRPr lang="it-IT"/>
            </a:defPPr>
            <a:lvl1pPr>
              <a:lnSpc>
                <a:spcPct val="110000"/>
              </a:lnSpc>
              <a:spcBef>
                <a:spcPts val="600"/>
              </a:spcBef>
              <a:defRPr sz="2000" b="0" i="0">
                <a:solidFill>
                  <a:srgbClr val="203864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it-IT" altLang="it-IT" sz="1300" b="1">
                <a:solidFill>
                  <a:schemeClr val="tx1"/>
                </a:solidFill>
              </a:rPr>
              <a:t>Sono riportati gli indicatori congiunturali relativi a FVG</a:t>
            </a:r>
            <a:endParaRPr lang="it-IT" altLang="it-IT" sz="1300" b="1" i="1">
              <a:solidFill>
                <a:schemeClr val="tx1"/>
              </a:solidFill>
            </a:endParaRPr>
          </a:p>
        </p:txBody>
      </p:sp>
      <p:sp>
        <p:nvSpPr>
          <p:cNvPr id="33" name="Rettangolo 32">
            <a:extLst>
              <a:ext uri="{FF2B5EF4-FFF2-40B4-BE49-F238E27FC236}">
                <a16:creationId xmlns:a16="http://schemas.microsoft.com/office/drawing/2014/main" id="{DD0CB7F0-F64F-7ACE-275B-F224E875D10A}"/>
              </a:ext>
            </a:extLst>
          </p:cNvPr>
          <p:cNvSpPr/>
          <p:nvPr/>
        </p:nvSpPr>
        <p:spPr bwMode="auto">
          <a:xfrm>
            <a:off x="566459" y="2360400"/>
            <a:ext cx="193896" cy="195307"/>
          </a:xfrm>
          <a:prstGeom prst="rect">
            <a:avLst/>
          </a:prstGeom>
          <a:solidFill>
            <a:srgbClr val="0080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4" name="CasellaDiTesto 9">
            <a:extLst>
              <a:ext uri="{FF2B5EF4-FFF2-40B4-BE49-F238E27FC236}">
                <a16:creationId xmlns:a16="http://schemas.microsoft.com/office/drawing/2014/main" id="{0B8357A4-3D9D-0A0B-7F63-88BC6C9F37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5014" y="2283399"/>
            <a:ext cx="1610538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ts val="600"/>
              </a:spcBef>
            </a:pPr>
            <a:r>
              <a:rPr lang="it-IT" altLang="ja-JP" sz="1300" dirty="0">
                <a:solidFill>
                  <a:srgbClr val="008000"/>
                </a:solidFill>
                <a:latin typeface="Century Gothic" panose="020B0502020202020204" pitchFamily="34" charset="0"/>
              </a:rPr>
              <a:t>Settore di attività economica FVG</a:t>
            </a:r>
          </a:p>
        </p:txBody>
      </p:sp>
      <p:sp>
        <p:nvSpPr>
          <p:cNvPr id="35" name="Rettangolo 34">
            <a:extLst>
              <a:ext uri="{FF2B5EF4-FFF2-40B4-BE49-F238E27FC236}">
                <a16:creationId xmlns:a16="http://schemas.microsoft.com/office/drawing/2014/main" id="{5939F159-F994-87E4-E84F-D3A25164A73A}"/>
              </a:ext>
            </a:extLst>
          </p:cNvPr>
          <p:cNvSpPr/>
          <p:nvPr/>
        </p:nvSpPr>
        <p:spPr bwMode="auto">
          <a:xfrm>
            <a:off x="566459" y="3004378"/>
            <a:ext cx="193896" cy="195307"/>
          </a:xfrm>
          <a:prstGeom prst="rect">
            <a:avLst/>
          </a:prstGeom>
          <a:solidFill>
            <a:srgbClr val="203864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6" name="CasellaDiTesto 9">
            <a:extLst>
              <a:ext uri="{FF2B5EF4-FFF2-40B4-BE49-F238E27FC236}">
                <a16:creationId xmlns:a16="http://schemas.microsoft.com/office/drawing/2014/main" id="{D4DCE35A-1401-9776-D51D-1FD1BCD0EA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5014" y="2955837"/>
            <a:ext cx="1610538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ts val="600"/>
              </a:spcBef>
            </a:pPr>
            <a:r>
              <a:rPr lang="it-IT" altLang="ja-JP" sz="1300" dirty="0">
                <a:solidFill>
                  <a:srgbClr val="203864"/>
                </a:solidFill>
                <a:latin typeface="Century Gothic" panose="020B0502020202020204" pitchFamily="34" charset="0"/>
              </a:rPr>
              <a:t>Totale Terziario FVG</a:t>
            </a:r>
          </a:p>
        </p:txBody>
      </p:sp>
      <p:sp>
        <p:nvSpPr>
          <p:cNvPr id="37" name="Rettangolo 36">
            <a:extLst>
              <a:ext uri="{FF2B5EF4-FFF2-40B4-BE49-F238E27FC236}">
                <a16:creationId xmlns:a16="http://schemas.microsoft.com/office/drawing/2014/main" id="{F623EB51-E0FE-0318-F1A9-58B8F4948D40}"/>
              </a:ext>
            </a:extLst>
          </p:cNvPr>
          <p:cNvSpPr/>
          <p:nvPr/>
        </p:nvSpPr>
        <p:spPr>
          <a:xfrm>
            <a:off x="5774917" y="2512567"/>
            <a:ext cx="39395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000" dirty="0">
                <a:solidFill>
                  <a:srgbClr val="008000"/>
                </a:solidFill>
                <a:latin typeface="Century Gothic" panose="020B0502020202020204" pitchFamily="34" charset="0"/>
              </a:rPr>
              <a:t>50</a:t>
            </a:r>
          </a:p>
        </p:txBody>
      </p:sp>
      <p:cxnSp>
        <p:nvCxnSpPr>
          <p:cNvPr id="38" name="Connettore diritto 37">
            <a:extLst>
              <a:ext uri="{FF2B5EF4-FFF2-40B4-BE49-F238E27FC236}">
                <a16:creationId xmlns:a16="http://schemas.microsoft.com/office/drawing/2014/main" id="{88773340-6664-DA6E-6383-85786FB1FF2E}"/>
              </a:ext>
            </a:extLst>
          </p:cNvPr>
          <p:cNvCxnSpPr>
            <a:cxnSpLocks/>
          </p:cNvCxnSpPr>
          <p:nvPr/>
        </p:nvCxnSpPr>
        <p:spPr bwMode="auto">
          <a:xfrm>
            <a:off x="4185923" y="1740192"/>
            <a:ext cx="0" cy="1758077"/>
          </a:xfrm>
          <a:prstGeom prst="line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9" name="CasellaDiTesto 9">
            <a:extLst>
              <a:ext uri="{FF2B5EF4-FFF2-40B4-BE49-F238E27FC236}">
                <a16:creationId xmlns:a16="http://schemas.microsoft.com/office/drawing/2014/main" id="{9EB74E43-B17F-E067-8F13-58B26EFD82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07994" y="2893976"/>
            <a:ext cx="83443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ts val="600"/>
              </a:spcBef>
            </a:pPr>
            <a:r>
              <a:rPr lang="it-IT" altLang="ja-JP" sz="1000" dirty="0">
                <a:solidFill>
                  <a:srgbClr val="008000"/>
                </a:solidFill>
                <a:latin typeface="Century Gothic" panose="020B0502020202020204" pitchFamily="34" charset="0"/>
              </a:rPr>
              <a:t>Comm. NO FOOD</a:t>
            </a:r>
          </a:p>
        </p:txBody>
      </p:sp>
      <p:sp>
        <p:nvSpPr>
          <p:cNvPr id="40" name="CasellaDiTesto 9">
            <a:extLst>
              <a:ext uri="{FF2B5EF4-FFF2-40B4-BE49-F238E27FC236}">
                <a16:creationId xmlns:a16="http://schemas.microsoft.com/office/drawing/2014/main" id="{233D2CE4-E713-3D5F-6C06-BA343D24F1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13510" y="2112210"/>
            <a:ext cx="112621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ts val="600"/>
              </a:spcBef>
            </a:pPr>
            <a:r>
              <a:rPr lang="it-IT" altLang="ja-JP" sz="1000" dirty="0">
                <a:solidFill>
                  <a:srgbClr val="008000"/>
                </a:solidFill>
                <a:latin typeface="Century Gothic" panose="020B0502020202020204" pitchFamily="34" charset="0"/>
              </a:rPr>
              <a:t>Ristorazione</a:t>
            </a:r>
          </a:p>
        </p:txBody>
      </p:sp>
      <p:sp>
        <p:nvSpPr>
          <p:cNvPr id="41" name="CasellaDiTesto 9">
            <a:extLst>
              <a:ext uri="{FF2B5EF4-FFF2-40B4-BE49-F238E27FC236}">
                <a16:creationId xmlns:a16="http://schemas.microsoft.com/office/drawing/2014/main" id="{39D0F039-8602-A414-046E-2CA8924B77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257" y="4631185"/>
            <a:ext cx="102853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ts val="600"/>
              </a:spcBef>
            </a:pPr>
            <a:r>
              <a:rPr lang="it-IT" altLang="ja-JP" sz="1000" dirty="0">
                <a:solidFill>
                  <a:srgbClr val="008000"/>
                </a:solidFill>
                <a:latin typeface="Century Gothic" panose="020B0502020202020204" pitchFamily="34" charset="0"/>
              </a:rPr>
              <a:t>Ricezione turistica</a:t>
            </a:r>
          </a:p>
        </p:txBody>
      </p:sp>
      <p:sp>
        <p:nvSpPr>
          <p:cNvPr id="42" name="CasellaDiTesto 9">
            <a:extLst>
              <a:ext uri="{FF2B5EF4-FFF2-40B4-BE49-F238E27FC236}">
                <a16:creationId xmlns:a16="http://schemas.microsoft.com/office/drawing/2014/main" id="{FF7E62F2-78F9-76BF-CB52-936A9CB605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12747" y="5432230"/>
            <a:ext cx="139226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ts val="600"/>
              </a:spcBef>
            </a:pPr>
            <a:r>
              <a:rPr lang="it-IT" altLang="ja-JP" sz="1000" dirty="0">
                <a:solidFill>
                  <a:srgbClr val="008000"/>
                </a:solidFill>
                <a:latin typeface="Century Gothic" panose="020B0502020202020204" pitchFamily="34" charset="0"/>
              </a:rPr>
              <a:t>Trasporti</a:t>
            </a:r>
          </a:p>
        </p:txBody>
      </p:sp>
      <p:sp>
        <p:nvSpPr>
          <p:cNvPr id="43" name="CasellaDiTesto 9">
            <a:extLst>
              <a:ext uri="{FF2B5EF4-FFF2-40B4-BE49-F238E27FC236}">
                <a16:creationId xmlns:a16="http://schemas.microsoft.com/office/drawing/2014/main" id="{BCB78184-1FD6-C288-DCF3-1A637EFFA8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3479" y="4725037"/>
            <a:ext cx="87502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ts val="600"/>
              </a:spcBef>
            </a:pPr>
            <a:r>
              <a:rPr lang="it-IT" altLang="ja-JP" sz="1000" dirty="0" err="1">
                <a:solidFill>
                  <a:srgbClr val="008000"/>
                </a:solidFill>
                <a:latin typeface="Century Gothic" panose="020B0502020202020204" pitchFamily="34" charset="0"/>
              </a:rPr>
              <a:t>Serv</a:t>
            </a:r>
            <a:r>
              <a:rPr lang="it-IT" altLang="ja-JP" sz="1000" dirty="0">
                <a:solidFill>
                  <a:srgbClr val="008000"/>
                </a:solidFill>
                <a:latin typeface="Century Gothic" panose="020B0502020202020204" pitchFamily="34" charset="0"/>
              </a:rPr>
              <a:t>. Imprese</a:t>
            </a:r>
          </a:p>
        </p:txBody>
      </p:sp>
      <p:sp>
        <p:nvSpPr>
          <p:cNvPr id="44" name="CasellaDiTesto 9">
            <a:extLst>
              <a:ext uri="{FF2B5EF4-FFF2-40B4-BE49-F238E27FC236}">
                <a16:creationId xmlns:a16="http://schemas.microsoft.com/office/drawing/2014/main" id="{20E13060-B0F9-D452-5154-EFCD637598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3573" y="5415612"/>
            <a:ext cx="82602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ts val="600"/>
              </a:spcBef>
            </a:pPr>
            <a:r>
              <a:rPr lang="it-IT" altLang="ja-JP" sz="1000" dirty="0" err="1">
                <a:solidFill>
                  <a:srgbClr val="008000"/>
                </a:solidFill>
                <a:latin typeface="Century Gothic" panose="020B0502020202020204" pitchFamily="34" charset="0"/>
              </a:rPr>
              <a:t>Serv</a:t>
            </a:r>
            <a:r>
              <a:rPr lang="it-IT" altLang="ja-JP" sz="1000" dirty="0">
                <a:solidFill>
                  <a:srgbClr val="008000"/>
                </a:solidFill>
                <a:latin typeface="Century Gothic" panose="020B0502020202020204" pitchFamily="34" charset="0"/>
              </a:rPr>
              <a:t>. Persona</a:t>
            </a:r>
          </a:p>
        </p:txBody>
      </p:sp>
      <p:cxnSp>
        <p:nvCxnSpPr>
          <p:cNvPr id="45" name="Connettore diritto 44">
            <a:extLst>
              <a:ext uri="{FF2B5EF4-FFF2-40B4-BE49-F238E27FC236}">
                <a16:creationId xmlns:a16="http://schemas.microsoft.com/office/drawing/2014/main" id="{E4789E8F-4839-208A-DCDA-39EFD4AEBE74}"/>
              </a:ext>
            </a:extLst>
          </p:cNvPr>
          <p:cNvCxnSpPr/>
          <p:nvPr/>
        </p:nvCxnSpPr>
        <p:spPr bwMode="auto">
          <a:xfrm>
            <a:off x="1309824" y="4391105"/>
            <a:ext cx="0" cy="1758077"/>
          </a:xfrm>
          <a:prstGeom prst="line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6" name="Connettore diritto 45">
            <a:extLst>
              <a:ext uri="{FF2B5EF4-FFF2-40B4-BE49-F238E27FC236}">
                <a16:creationId xmlns:a16="http://schemas.microsoft.com/office/drawing/2014/main" id="{744C75F7-7281-15AA-2745-E2699B13C95B}"/>
              </a:ext>
            </a:extLst>
          </p:cNvPr>
          <p:cNvCxnSpPr>
            <a:cxnSpLocks/>
          </p:cNvCxnSpPr>
          <p:nvPr/>
        </p:nvCxnSpPr>
        <p:spPr bwMode="auto">
          <a:xfrm>
            <a:off x="7179547" y="1740192"/>
            <a:ext cx="0" cy="1758077"/>
          </a:xfrm>
          <a:prstGeom prst="line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7" name="Rettangolo 46">
            <a:extLst>
              <a:ext uri="{FF2B5EF4-FFF2-40B4-BE49-F238E27FC236}">
                <a16:creationId xmlns:a16="http://schemas.microsoft.com/office/drawing/2014/main" id="{16B5C9AF-484E-CEBD-6D8A-2B1D57DE95D2}"/>
              </a:ext>
            </a:extLst>
          </p:cNvPr>
          <p:cNvSpPr/>
          <p:nvPr/>
        </p:nvSpPr>
        <p:spPr>
          <a:xfrm>
            <a:off x="6141048" y="1698270"/>
            <a:ext cx="104469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i="1" dirty="0" err="1">
                <a:latin typeface="Century Gothic" panose="020B0502020202020204" pitchFamily="34" charset="0"/>
              </a:rPr>
              <a:t>Pre</a:t>
            </a:r>
            <a:r>
              <a:rPr lang="it-IT" i="1" dirty="0">
                <a:latin typeface="Century Gothic" panose="020B0502020202020204" pitchFamily="34" charset="0"/>
              </a:rPr>
              <a:t> lockdown</a:t>
            </a:r>
            <a:endParaRPr lang="it-IT" sz="500" i="1" dirty="0">
              <a:latin typeface="Century Gothic" panose="020B0502020202020204" pitchFamily="34" charset="0"/>
            </a:endParaRPr>
          </a:p>
        </p:txBody>
      </p:sp>
      <p:cxnSp>
        <p:nvCxnSpPr>
          <p:cNvPr id="48" name="Connettore diritto 47">
            <a:extLst>
              <a:ext uri="{FF2B5EF4-FFF2-40B4-BE49-F238E27FC236}">
                <a16:creationId xmlns:a16="http://schemas.microsoft.com/office/drawing/2014/main" id="{C3EC521F-8935-D74F-9CFC-787D77081DC2}"/>
              </a:ext>
            </a:extLst>
          </p:cNvPr>
          <p:cNvCxnSpPr>
            <a:cxnSpLocks/>
          </p:cNvCxnSpPr>
          <p:nvPr/>
        </p:nvCxnSpPr>
        <p:spPr bwMode="auto">
          <a:xfrm>
            <a:off x="9919336" y="1741056"/>
            <a:ext cx="0" cy="1758077"/>
          </a:xfrm>
          <a:prstGeom prst="line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9" name="Rettangolo 48">
            <a:extLst>
              <a:ext uri="{FF2B5EF4-FFF2-40B4-BE49-F238E27FC236}">
                <a16:creationId xmlns:a16="http://schemas.microsoft.com/office/drawing/2014/main" id="{F44C2CE1-8DBF-AE1C-49F4-D77D1380DCE4}"/>
              </a:ext>
            </a:extLst>
          </p:cNvPr>
          <p:cNvSpPr/>
          <p:nvPr/>
        </p:nvSpPr>
        <p:spPr>
          <a:xfrm>
            <a:off x="8877714" y="1691596"/>
            <a:ext cx="104469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i="1" dirty="0" err="1">
                <a:latin typeface="Century Gothic" panose="020B0502020202020204" pitchFamily="34" charset="0"/>
              </a:rPr>
              <a:t>Pre</a:t>
            </a:r>
            <a:r>
              <a:rPr lang="it-IT" i="1" dirty="0">
                <a:latin typeface="Century Gothic" panose="020B0502020202020204" pitchFamily="34" charset="0"/>
              </a:rPr>
              <a:t> lockdown</a:t>
            </a:r>
            <a:endParaRPr lang="it-IT" sz="500" i="1" dirty="0">
              <a:latin typeface="Century Gothic" panose="020B0502020202020204" pitchFamily="34" charset="0"/>
            </a:endParaRPr>
          </a:p>
        </p:txBody>
      </p:sp>
      <p:sp>
        <p:nvSpPr>
          <p:cNvPr id="50" name="Rettangolo 49">
            <a:extLst>
              <a:ext uri="{FF2B5EF4-FFF2-40B4-BE49-F238E27FC236}">
                <a16:creationId xmlns:a16="http://schemas.microsoft.com/office/drawing/2014/main" id="{CAEBF119-BC9E-1AB5-653A-3248F3F53125}"/>
              </a:ext>
            </a:extLst>
          </p:cNvPr>
          <p:cNvSpPr/>
          <p:nvPr/>
        </p:nvSpPr>
        <p:spPr>
          <a:xfrm>
            <a:off x="263156" y="4377284"/>
            <a:ext cx="104469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i="1" dirty="0" err="1">
                <a:latin typeface="Century Gothic" panose="020B0502020202020204" pitchFamily="34" charset="0"/>
              </a:rPr>
              <a:t>Pre</a:t>
            </a:r>
            <a:r>
              <a:rPr lang="it-IT" i="1" dirty="0">
                <a:latin typeface="Century Gothic" panose="020B0502020202020204" pitchFamily="34" charset="0"/>
              </a:rPr>
              <a:t> lockdown</a:t>
            </a:r>
            <a:endParaRPr lang="it-IT" sz="500" i="1" dirty="0">
              <a:latin typeface="Century Gothic" panose="020B0502020202020204" pitchFamily="34" charset="0"/>
            </a:endParaRPr>
          </a:p>
        </p:txBody>
      </p:sp>
      <p:cxnSp>
        <p:nvCxnSpPr>
          <p:cNvPr id="51" name="Connettore diritto 50">
            <a:extLst>
              <a:ext uri="{FF2B5EF4-FFF2-40B4-BE49-F238E27FC236}">
                <a16:creationId xmlns:a16="http://schemas.microsoft.com/office/drawing/2014/main" id="{F45F0F22-FD69-9070-3915-4E117ECC87D6}"/>
              </a:ext>
            </a:extLst>
          </p:cNvPr>
          <p:cNvCxnSpPr>
            <a:cxnSpLocks/>
          </p:cNvCxnSpPr>
          <p:nvPr/>
        </p:nvCxnSpPr>
        <p:spPr bwMode="auto">
          <a:xfrm>
            <a:off x="4184349" y="4382134"/>
            <a:ext cx="0" cy="1758077"/>
          </a:xfrm>
          <a:prstGeom prst="line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2" name="Rettangolo 51">
            <a:extLst>
              <a:ext uri="{FF2B5EF4-FFF2-40B4-BE49-F238E27FC236}">
                <a16:creationId xmlns:a16="http://schemas.microsoft.com/office/drawing/2014/main" id="{AF94B281-0C68-3F4C-782D-C5F0006B093E}"/>
              </a:ext>
            </a:extLst>
          </p:cNvPr>
          <p:cNvSpPr/>
          <p:nvPr/>
        </p:nvSpPr>
        <p:spPr>
          <a:xfrm>
            <a:off x="3138321" y="4368313"/>
            <a:ext cx="104469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i="1" dirty="0" err="1">
                <a:latin typeface="Century Gothic" panose="020B0502020202020204" pitchFamily="34" charset="0"/>
              </a:rPr>
              <a:t>Pre</a:t>
            </a:r>
            <a:r>
              <a:rPr lang="it-IT" i="1" dirty="0">
                <a:latin typeface="Century Gothic" panose="020B0502020202020204" pitchFamily="34" charset="0"/>
              </a:rPr>
              <a:t> lockdown</a:t>
            </a:r>
            <a:endParaRPr lang="it-IT" sz="500" i="1" dirty="0">
              <a:latin typeface="Century Gothic" panose="020B0502020202020204" pitchFamily="34" charset="0"/>
            </a:endParaRPr>
          </a:p>
        </p:txBody>
      </p:sp>
      <p:cxnSp>
        <p:nvCxnSpPr>
          <p:cNvPr id="53" name="Connettore diritto 52">
            <a:extLst>
              <a:ext uri="{FF2B5EF4-FFF2-40B4-BE49-F238E27FC236}">
                <a16:creationId xmlns:a16="http://schemas.microsoft.com/office/drawing/2014/main" id="{6C2D0084-0139-9D2A-072C-8C6851F4847F}"/>
              </a:ext>
            </a:extLst>
          </p:cNvPr>
          <p:cNvCxnSpPr>
            <a:cxnSpLocks/>
          </p:cNvCxnSpPr>
          <p:nvPr/>
        </p:nvCxnSpPr>
        <p:spPr bwMode="auto">
          <a:xfrm>
            <a:off x="7013837" y="4374324"/>
            <a:ext cx="0" cy="1758077"/>
          </a:xfrm>
          <a:prstGeom prst="line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4" name="Rettangolo 53">
            <a:extLst>
              <a:ext uri="{FF2B5EF4-FFF2-40B4-BE49-F238E27FC236}">
                <a16:creationId xmlns:a16="http://schemas.microsoft.com/office/drawing/2014/main" id="{14A54F6A-BB77-4992-0102-1B944DBF1DC5}"/>
              </a:ext>
            </a:extLst>
          </p:cNvPr>
          <p:cNvSpPr/>
          <p:nvPr/>
        </p:nvSpPr>
        <p:spPr>
          <a:xfrm>
            <a:off x="5973890" y="4360503"/>
            <a:ext cx="104469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i="1" dirty="0" err="1">
                <a:latin typeface="Century Gothic" panose="020B0502020202020204" pitchFamily="34" charset="0"/>
              </a:rPr>
              <a:t>Pre</a:t>
            </a:r>
            <a:r>
              <a:rPr lang="it-IT" i="1" dirty="0">
                <a:latin typeface="Century Gothic" panose="020B0502020202020204" pitchFamily="34" charset="0"/>
              </a:rPr>
              <a:t> lockdown</a:t>
            </a:r>
            <a:endParaRPr lang="it-IT" sz="500" i="1" dirty="0">
              <a:latin typeface="Century Gothic" panose="020B0502020202020204" pitchFamily="34" charset="0"/>
            </a:endParaRPr>
          </a:p>
        </p:txBody>
      </p:sp>
      <p:sp>
        <p:nvSpPr>
          <p:cNvPr id="55" name="Rettangolo 54">
            <a:extLst>
              <a:ext uri="{FF2B5EF4-FFF2-40B4-BE49-F238E27FC236}">
                <a16:creationId xmlns:a16="http://schemas.microsoft.com/office/drawing/2014/main" id="{E285CE2D-2A73-A878-4E7E-55721926E5AD}"/>
              </a:ext>
            </a:extLst>
          </p:cNvPr>
          <p:cNvSpPr/>
          <p:nvPr/>
        </p:nvSpPr>
        <p:spPr>
          <a:xfrm>
            <a:off x="8449674" y="2825021"/>
            <a:ext cx="3555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000" dirty="0">
                <a:solidFill>
                  <a:srgbClr val="008000"/>
                </a:solidFill>
                <a:latin typeface="Century Gothic" panose="020B0502020202020204" pitchFamily="34" charset="0"/>
              </a:rPr>
              <a:t>35</a:t>
            </a:r>
          </a:p>
        </p:txBody>
      </p:sp>
      <p:sp>
        <p:nvSpPr>
          <p:cNvPr id="56" name="Rettangolo 55">
            <a:extLst>
              <a:ext uri="{FF2B5EF4-FFF2-40B4-BE49-F238E27FC236}">
                <a16:creationId xmlns:a16="http://schemas.microsoft.com/office/drawing/2014/main" id="{276AF78A-A57B-9049-2765-C59A02F608F2}"/>
              </a:ext>
            </a:extLst>
          </p:cNvPr>
          <p:cNvSpPr/>
          <p:nvPr/>
        </p:nvSpPr>
        <p:spPr>
          <a:xfrm>
            <a:off x="11228833" y="2278988"/>
            <a:ext cx="39395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000" dirty="0">
                <a:solidFill>
                  <a:srgbClr val="008000"/>
                </a:solidFill>
                <a:latin typeface="Century Gothic" panose="020B0502020202020204" pitchFamily="34" charset="0"/>
              </a:rPr>
              <a:t>50</a:t>
            </a:r>
          </a:p>
        </p:txBody>
      </p:sp>
      <p:sp>
        <p:nvSpPr>
          <p:cNvPr id="57" name="Rettangolo 56">
            <a:extLst>
              <a:ext uri="{FF2B5EF4-FFF2-40B4-BE49-F238E27FC236}">
                <a16:creationId xmlns:a16="http://schemas.microsoft.com/office/drawing/2014/main" id="{C9E2D0DF-F2BF-8B40-2C8E-F619CDE8A02A}"/>
              </a:ext>
            </a:extLst>
          </p:cNvPr>
          <p:cNvSpPr/>
          <p:nvPr/>
        </p:nvSpPr>
        <p:spPr>
          <a:xfrm>
            <a:off x="2690632" y="4766577"/>
            <a:ext cx="39395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000" dirty="0">
                <a:solidFill>
                  <a:srgbClr val="008000"/>
                </a:solidFill>
                <a:latin typeface="Century Gothic" panose="020B0502020202020204" pitchFamily="34" charset="0"/>
              </a:rPr>
              <a:t>57</a:t>
            </a:r>
          </a:p>
        </p:txBody>
      </p:sp>
      <p:sp>
        <p:nvSpPr>
          <p:cNvPr id="58" name="Rettangolo 57">
            <a:extLst>
              <a:ext uri="{FF2B5EF4-FFF2-40B4-BE49-F238E27FC236}">
                <a16:creationId xmlns:a16="http://schemas.microsoft.com/office/drawing/2014/main" id="{D935C6E1-BFE8-1A5F-6296-299B1F924D48}"/>
              </a:ext>
            </a:extLst>
          </p:cNvPr>
          <p:cNvSpPr/>
          <p:nvPr/>
        </p:nvSpPr>
        <p:spPr>
          <a:xfrm>
            <a:off x="5710158" y="5540047"/>
            <a:ext cx="46278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000" dirty="0">
                <a:solidFill>
                  <a:srgbClr val="008000"/>
                </a:solidFill>
                <a:latin typeface="Century Gothic" panose="020B0502020202020204" pitchFamily="34" charset="0"/>
              </a:rPr>
              <a:t>29</a:t>
            </a:r>
          </a:p>
        </p:txBody>
      </p:sp>
      <p:sp>
        <p:nvSpPr>
          <p:cNvPr id="59" name="Rettangolo 58">
            <a:extLst>
              <a:ext uri="{FF2B5EF4-FFF2-40B4-BE49-F238E27FC236}">
                <a16:creationId xmlns:a16="http://schemas.microsoft.com/office/drawing/2014/main" id="{634363E9-3349-680B-A2CF-B346DE5D0D33}"/>
              </a:ext>
            </a:extLst>
          </p:cNvPr>
          <p:cNvSpPr/>
          <p:nvPr/>
        </p:nvSpPr>
        <p:spPr>
          <a:xfrm>
            <a:off x="5479070" y="5420453"/>
            <a:ext cx="39395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000" dirty="0">
                <a:solidFill>
                  <a:srgbClr val="008000"/>
                </a:solidFill>
                <a:latin typeface="Century Gothic" panose="020B0502020202020204" pitchFamily="34" charset="0"/>
              </a:rPr>
              <a:t>35</a:t>
            </a:r>
          </a:p>
        </p:txBody>
      </p:sp>
      <p:sp>
        <p:nvSpPr>
          <p:cNvPr id="60" name="Rettangolo 59">
            <a:extLst>
              <a:ext uri="{FF2B5EF4-FFF2-40B4-BE49-F238E27FC236}">
                <a16:creationId xmlns:a16="http://schemas.microsoft.com/office/drawing/2014/main" id="{F74EF32D-C4C4-0F0F-58F6-FB5814DE89EE}"/>
              </a:ext>
            </a:extLst>
          </p:cNvPr>
          <p:cNvSpPr/>
          <p:nvPr/>
        </p:nvSpPr>
        <p:spPr>
          <a:xfrm>
            <a:off x="8600411" y="4859268"/>
            <a:ext cx="39395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000" dirty="0">
                <a:solidFill>
                  <a:srgbClr val="008000"/>
                </a:solidFill>
                <a:latin typeface="Century Gothic" panose="020B0502020202020204" pitchFamily="34" charset="0"/>
              </a:rPr>
              <a:t>50</a:t>
            </a:r>
          </a:p>
        </p:txBody>
      </p:sp>
      <p:sp>
        <p:nvSpPr>
          <p:cNvPr id="61" name="Rettangolo 60">
            <a:extLst>
              <a:ext uri="{FF2B5EF4-FFF2-40B4-BE49-F238E27FC236}">
                <a16:creationId xmlns:a16="http://schemas.microsoft.com/office/drawing/2014/main" id="{C2B92FA2-BB7E-422E-C31A-F438409F8D18}"/>
              </a:ext>
            </a:extLst>
          </p:cNvPr>
          <p:cNvSpPr/>
          <p:nvPr/>
        </p:nvSpPr>
        <p:spPr>
          <a:xfrm>
            <a:off x="11536424" y="5133116"/>
            <a:ext cx="39395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000" dirty="0">
                <a:solidFill>
                  <a:srgbClr val="008000"/>
                </a:solidFill>
                <a:latin typeface="Century Gothic" panose="020B0502020202020204" pitchFamily="34" charset="0"/>
              </a:rPr>
              <a:t>48</a:t>
            </a:r>
          </a:p>
        </p:txBody>
      </p:sp>
      <p:sp>
        <p:nvSpPr>
          <p:cNvPr id="62" name="Rettangolo 61">
            <a:extLst>
              <a:ext uri="{FF2B5EF4-FFF2-40B4-BE49-F238E27FC236}">
                <a16:creationId xmlns:a16="http://schemas.microsoft.com/office/drawing/2014/main" id="{898679A3-2936-516F-F843-54A28C2E76A7}"/>
              </a:ext>
            </a:extLst>
          </p:cNvPr>
          <p:cNvSpPr/>
          <p:nvPr/>
        </p:nvSpPr>
        <p:spPr>
          <a:xfrm>
            <a:off x="5547849" y="2581415"/>
            <a:ext cx="39395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000" dirty="0">
                <a:solidFill>
                  <a:srgbClr val="008000"/>
                </a:solidFill>
                <a:latin typeface="Century Gothic" panose="020B0502020202020204" pitchFamily="34" charset="0"/>
              </a:rPr>
              <a:t>48</a:t>
            </a:r>
          </a:p>
        </p:txBody>
      </p:sp>
      <p:sp>
        <p:nvSpPr>
          <p:cNvPr id="63" name="Rettangolo 62">
            <a:extLst>
              <a:ext uri="{FF2B5EF4-FFF2-40B4-BE49-F238E27FC236}">
                <a16:creationId xmlns:a16="http://schemas.microsoft.com/office/drawing/2014/main" id="{F9241DE8-96B6-C494-A44F-2C45EA45098E}"/>
              </a:ext>
            </a:extLst>
          </p:cNvPr>
          <p:cNvSpPr/>
          <p:nvPr/>
        </p:nvSpPr>
        <p:spPr>
          <a:xfrm>
            <a:off x="8637210" y="2694593"/>
            <a:ext cx="39395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000" dirty="0">
                <a:solidFill>
                  <a:srgbClr val="008000"/>
                </a:solidFill>
                <a:latin typeface="Century Gothic" panose="020B0502020202020204" pitchFamily="34" charset="0"/>
              </a:rPr>
              <a:t>37</a:t>
            </a:r>
          </a:p>
        </p:txBody>
      </p:sp>
      <p:sp>
        <p:nvSpPr>
          <p:cNvPr id="64" name="Rettangolo 63">
            <a:extLst>
              <a:ext uri="{FF2B5EF4-FFF2-40B4-BE49-F238E27FC236}">
                <a16:creationId xmlns:a16="http://schemas.microsoft.com/office/drawing/2014/main" id="{13274B94-B9A4-3CFA-A14C-2171388F54B0}"/>
              </a:ext>
            </a:extLst>
          </p:cNvPr>
          <p:cNvSpPr/>
          <p:nvPr/>
        </p:nvSpPr>
        <p:spPr>
          <a:xfrm>
            <a:off x="11443787" y="2160288"/>
            <a:ext cx="39395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000" dirty="0">
                <a:solidFill>
                  <a:srgbClr val="008000"/>
                </a:solidFill>
                <a:latin typeface="Century Gothic" panose="020B0502020202020204" pitchFamily="34" charset="0"/>
              </a:rPr>
              <a:t>55</a:t>
            </a:r>
          </a:p>
        </p:txBody>
      </p:sp>
      <p:sp>
        <p:nvSpPr>
          <p:cNvPr id="65" name="Rettangolo 64">
            <a:extLst>
              <a:ext uri="{FF2B5EF4-FFF2-40B4-BE49-F238E27FC236}">
                <a16:creationId xmlns:a16="http://schemas.microsoft.com/office/drawing/2014/main" id="{6613816C-53FE-DEA0-5168-F4224C63FCC8}"/>
              </a:ext>
            </a:extLst>
          </p:cNvPr>
          <p:cNvSpPr/>
          <p:nvPr/>
        </p:nvSpPr>
        <p:spPr>
          <a:xfrm>
            <a:off x="2908867" y="4771969"/>
            <a:ext cx="39395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000" dirty="0">
                <a:solidFill>
                  <a:srgbClr val="008000"/>
                </a:solidFill>
                <a:latin typeface="Century Gothic" panose="020B0502020202020204" pitchFamily="34" charset="0"/>
              </a:rPr>
              <a:t>57</a:t>
            </a:r>
          </a:p>
        </p:txBody>
      </p:sp>
      <p:sp>
        <p:nvSpPr>
          <p:cNvPr id="66" name="Rettangolo 65">
            <a:extLst>
              <a:ext uri="{FF2B5EF4-FFF2-40B4-BE49-F238E27FC236}">
                <a16:creationId xmlns:a16="http://schemas.microsoft.com/office/drawing/2014/main" id="{C335E32B-32DD-C0AC-A30F-2DD4AADCF1CD}"/>
              </a:ext>
            </a:extLst>
          </p:cNvPr>
          <p:cNvSpPr/>
          <p:nvPr/>
        </p:nvSpPr>
        <p:spPr>
          <a:xfrm>
            <a:off x="8375488" y="4853172"/>
            <a:ext cx="39395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000" dirty="0">
                <a:solidFill>
                  <a:srgbClr val="008000"/>
                </a:solidFill>
                <a:latin typeface="Century Gothic" panose="020B0502020202020204" pitchFamily="34" charset="0"/>
              </a:rPr>
              <a:t>54</a:t>
            </a:r>
          </a:p>
        </p:txBody>
      </p:sp>
      <p:sp>
        <p:nvSpPr>
          <p:cNvPr id="67" name="Rettangolo 66">
            <a:extLst>
              <a:ext uri="{FF2B5EF4-FFF2-40B4-BE49-F238E27FC236}">
                <a16:creationId xmlns:a16="http://schemas.microsoft.com/office/drawing/2014/main" id="{2368314B-03BF-CC92-342E-5CD7B2C4B8A0}"/>
              </a:ext>
            </a:extLst>
          </p:cNvPr>
          <p:cNvSpPr/>
          <p:nvPr/>
        </p:nvSpPr>
        <p:spPr>
          <a:xfrm>
            <a:off x="11378197" y="5300617"/>
            <a:ext cx="39395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000" dirty="0">
                <a:solidFill>
                  <a:srgbClr val="008000"/>
                </a:solidFill>
                <a:latin typeface="Century Gothic" panose="020B0502020202020204" pitchFamily="34" charset="0"/>
              </a:rPr>
              <a:t>46</a:t>
            </a:r>
          </a:p>
        </p:txBody>
      </p:sp>
      <p:cxnSp>
        <p:nvCxnSpPr>
          <p:cNvPr id="68" name="Connettore diritto 67">
            <a:extLst>
              <a:ext uri="{FF2B5EF4-FFF2-40B4-BE49-F238E27FC236}">
                <a16:creationId xmlns:a16="http://schemas.microsoft.com/office/drawing/2014/main" id="{16EDC59C-4C24-12CA-E05C-FFFE7678F01D}"/>
              </a:ext>
            </a:extLst>
          </p:cNvPr>
          <p:cNvCxnSpPr>
            <a:cxnSpLocks/>
          </p:cNvCxnSpPr>
          <p:nvPr/>
        </p:nvCxnSpPr>
        <p:spPr bwMode="auto">
          <a:xfrm>
            <a:off x="9919818" y="4416053"/>
            <a:ext cx="0" cy="1758077"/>
          </a:xfrm>
          <a:prstGeom prst="line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9" name="Rettangolo 68">
            <a:extLst>
              <a:ext uri="{FF2B5EF4-FFF2-40B4-BE49-F238E27FC236}">
                <a16:creationId xmlns:a16="http://schemas.microsoft.com/office/drawing/2014/main" id="{7CF7A09A-DC3C-21FF-B4D7-9F6511048884}"/>
              </a:ext>
            </a:extLst>
          </p:cNvPr>
          <p:cNvSpPr/>
          <p:nvPr/>
        </p:nvSpPr>
        <p:spPr>
          <a:xfrm>
            <a:off x="8872850" y="4376753"/>
            <a:ext cx="104469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i="1" dirty="0" err="1">
                <a:latin typeface="Century Gothic" panose="020B0502020202020204" pitchFamily="34" charset="0"/>
              </a:rPr>
              <a:t>Pre</a:t>
            </a:r>
            <a:r>
              <a:rPr lang="it-IT" i="1" dirty="0">
                <a:latin typeface="Century Gothic" panose="020B0502020202020204" pitchFamily="34" charset="0"/>
              </a:rPr>
              <a:t> lockdown</a:t>
            </a:r>
            <a:endParaRPr lang="it-IT" sz="500" i="1" dirty="0">
              <a:latin typeface="Century Gothic" panose="020B0502020202020204" pitchFamily="34" charset="0"/>
            </a:endParaRPr>
          </a:p>
        </p:txBody>
      </p:sp>
      <p:sp>
        <p:nvSpPr>
          <p:cNvPr id="70" name="Titolo 1">
            <a:extLst>
              <a:ext uri="{FF2B5EF4-FFF2-40B4-BE49-F238E27FC236}">
                <a16:creationId xmlns:a16="http://schemas.microsoft.com/office/drawing/2014/main" id="{35987058-D277-81F8-65A1-0E6579599DD3}"/>
              </a:ext>
            </a:extLst>
          </p:cNvPr>
          <p:cNvSpPr txBox="1">
            <a:spLocks/>
          </p:cNvSpPr>
          <p:nvPr/>
        </p:nvSpPr>
        <p:spPr>
          <a:xfrm>
            <a:off x="335360" y="248643"/>
            <a:ext cx="11737304" cy="440217"/>
          </a:xfrm>
          <a:prstGeom prst="rect">
            <a:avLst/>
          </a:prstGeom>
        </p:spPr>
        <p:txBody>
          <a:bodyPr wrap="square" lIns="67500" tIns="35100" rIns="67500" bIns="35100">
            <a:spAutoFit/>
          </a:bodyPr>
          <a:lstStyle/>
          <a:p>
            <a:pPr>
              <a:defRPr/>
            </a:pPr>
            <a:r>
              <a:rPr lang="it-IT" sz="2400" dirty="0">
                <a:solidFill>
                  <a:srgbClr val="203864"/>
                </a:solidFill>
                <a:latin typeface="Century Gothic" panose="020B0502020202020204" pitchFamily="34" charset="0"/>
                <a:ea typeface="+mj-ea"/>
                <a:cs typeface="Arial"/>
              </a:rPr>
              <a:t>Andamento dei ricavi | </a:t>
            </a:r>
            <a:r>
              <a:rPr lang="it-IT" sz="2400" dirty="0">
                <a:latin typeface="Century Gothic" panose="020B0502020202020204" pitchFamily="34" charset="0"/>
                <a:ea typeface="+mj-ea"/>
                <a:cs typeface="Arial"/>
              </a:rPr>
              <a:t>Analisi per settore di attività</a:t>
            </a:r>
            <a:endParaRPr lang="it-IT" sz="2400" b="0" dirty="0">
              <a:latin typeface="Century Gothic" panose="020B0502020202020204" pitchFamily="34" charset="0"/>
              <a:ea typeface="+mj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020666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magine 13">
            <a:extLst>
              <a:ext uri="{FF2B5EF4-FFF2-40B4-BE49-F238E27FC236}">
                <a16:creationId xmlns:a16="http://schemas.microsoft.com/office/drawing/2014/main" id="{0983F0D8-C195-568C-FE13-04303D7B77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5120" y="917636"/>
            <a:ext cx="5009710" cy="2548800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60CABF5C-A0EB-6D7E-CFC6-4B08E05B61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5120" y="3621322"/>
            <a:ext cx="5009710" cy="2548800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5B96E2D7-95F2-1C32-D5D5-EE25C6612E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698" y="3621322"/>
            <a:ext cx="5009710" cy="2548800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4DF0DB1B-5FDC-A2DB-E0B3-92B96E6365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4698" y="917636"/>
            <a:ext cx="5009710" cy="2548800"/>
          </a:xfrm>
          <a:prstGeom prst="rect">
            <a:avLst/>
          </a:prstGeom>
        </p:spPr>
      </p:pic>
      <p:sp>
        <p:nvSpPr>
          <p:cNvPr id="54" name="Rettangolo 53">
            <a:extLst>
              <a:ext uri="{FF2B5EF4-FFF2-40B4-BE49-F238E27FC236}">
                <a16:creationId xmlns:a16="http://schemas.microsoft.com/office/drawing/2014/main" id="{C9351AC2-3451-A51D-BDA4-3A07C58EAFBD}"/>
              </a:ext>
            </a:extLst>
          </p:cNvPr>
          <p:cNvSpPr/>
          <p:nvPr/>
        </p:nvSpPr>
        <p:spPr bwMode="auto">
          <a:xfrm>
            <a:off x="671912" y="1081151"/>
            <a:ext cx="5097058" cy="2385659"/>
          </a:xfrm>
          <a:prstGeom prst="rect">
            <a:avLst/>
          </a:pr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it-IT" sz="1800" b="0">
              <a:latin typeface="Arial" charset="0"/>
            </a:endParaRPr>
          </a:p>
        </p:txBody>
      </p:sp>
      <p:sp>
        <p:nvSpPr>
          <p:cNvPr id="55" name="CasellaDiTesto 54">
            <a:extLst>
              <a:ext uri="{FF2B5EF4-FFF2-40B4-BE49-F238E27FC236}">
                <a16:creationId xmlns:a16="http://schemas.microsoft.com/office/drawing/2014/main" id="{9E8D47F3-7913-19AA-FC57-7E21F7BE57A6}"/>
              </a:ext>
            </a:extLst>
          </p:cNvPr>
          <p:cNvSpPr txBox="1"/>
          <p:nvPr/>
        </p:nvSpPr>
        <p:spPr>
          <a:xfrm>
            <a:off x="460156" y="917019"/>
            <a:ext cx="3724793" cy="325282"/>
          </a:xfrm>
          <a:prstGeom prst="rect">
            <a:avLst/>
          </a:prstGeom>
          <a:solidFill>
            <a:srgbClr val="008000"/>
          </a:solidFill>
          <a:ln>
            <a:solidFill>
              <a:schemeClr val="tx2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it-IT" sz="1500">
                <a:solidFill>
                  <a:schemeClr val="bg1"/>
                </a:solidFill>
                <a:latin typeface="Century Gothic" panose="020B0502020202020204" pitchFamily="34" charset="0"/>
              </a:rPr>
              <a:t>Gorizia</a:t>
            </a:r>
            <a:r>
              <a:rPr lang="it-IT" sz="1500" u="sng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endParaRPr lang="it-IT" sz="1500" b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56" name="Elemento grafico 55" descr="Professore">
            <a:extLst>
              <a:ext uri="{FF2B5EF4-FFF2-40B4-BE49-F238E27FC236}">
                <a16:creationId xmlns:a16="http://schemas.microsoft.com/office/drawing/2014/main" id="{A3ACFAEB-032E-071C-9E9F-935DC9D6E41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256529" y="6237312"/>
            <a:ext cx="387795" cy="387795"/>
          </a:xfrm>
          <a:prstGeom prst="rect">
            <a:avLst/>
          </a:prstGeom>
        </p:spPr>
      </p:pic>
      <p:sp>
        <p:nvSpPr>
          <p:cNvPr id="57" name="Text Box 18">
            <a:extLst>
              <a:ext uri="{FF2B5EF4-FFF2-40B4-BE49-F238E27FC236}">
                <a16:creationId xmlns:a16="http://schemas.microsoft.com/office/drawing/2014/main" id="{67568D3F-8528-AFF1-B311-28D6583BDA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1504" y="6312800"/>
            <a:ext cx="5819020" cy="29456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90000" tIns="46800" rIns="90000" bIns="46800" anchor="ctr">
            <a:spAutoFit/>
          </a:bodyPr>
          <a:lstStyle>
            <a:defPPr>
              <a:defRPr lang="it-IT"/>
            </a:defPPr>
            <a:lvl1pPr>
              <a:lnSpc>
                <a:spcPct val="110000"/>
              </a:lnSpc>
              <a:spcBef>
                <a:spcPts val="600"/>
              </a:spcBef>
              <a:defRPr sz="2000" b="0" i="0">
                <a:solidFill>
                  <a:srgbClr val="203864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it-IT" altLang="it-IT" sz="1300" b="1">
                <a:solidFill>
                  <a:schemeClr val="tx1"/>
                </a:solidFill>
              </a:rPr>
              <a:t>Sono riportati gli indicatori congiunturali per ciascuna provincia:</a:t>
            </a:r>
            <a:endParaRPr lang="it-IT" altLang="it-IT" sz="1300" b="1" i="1">
              <a:solidFill>
                <a:schemeClr val="tx1"/>
              </a:solidFill>
            </a:endParaRPr>
          </a:p>
        </p:txBody>
      </p:sp>
      <p:sp>
        <p:nvSpPr>
          <p:cNvPr id="58" name="Rettangolo 57">
            <a:extLst>
              <a:ext uri="{FF2B5EF4-FFF2-40B4-BE49-F238E27FC236}">
                <a16:creationId xmlns:a16="http://schemas.microsoft.com/office/drawing/2014/main" id="{76C9C9CC-02F5-2A59-A359-28A3F01E4AFD}"/>
              </a:ext>
            </a:extLst>
          </p:cNvPr>
          <p:cNvSpPr/>
          <p:nvPr/>
        </p:nvSpPr>
        <p:spPr bwMode="auto">
          <a:xfrm>
            <a:off x="7199406" y="6362431"/>
            <a:ext cx="193896" cy="195307"/>
          </a:xfrm>
          <a:prstGeom prst="rect">
            <a:avLst/>
          </a:prstGeom>
          <a:solidFill>
            <a:srgbClr val="0080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3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9" name="CasellaDiTesto 9">
            <a:extLst>
              <a:ext uri="{FF2B5EF4-FFF2-40B4-BE49-F238E27FC236}">
                <a16:creationId xmlns:a16="http://schemas.microsoft.com/office/drawing/2014/main" id="{3812BA10-57DF-CD81-58E8-4B45891318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89085" y="6313890"/>
            <a:ext cx="1918681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ts val="600"/>
              </a:spcBef>
            </a:pPr>
            <a:r>
              <a:rPr lang="it-IT" altLang="ja-JP" sz="1300">
                <a:solidFill>
                  <a:srgbClr val="008000"/>
                </a:solidFill>
                <a:latin typeface="Century Gothic" panose="020B0502020202020204" pitchFamily="34" charset="0"/>
              </a:rPr>
              <a:t>Terziario Provincia</a:t>
            </a:r>
          </a:p>
        </p:txBody>
      </p:sp>
      <p:sp>
        <p:nvSpPr>
          <p:cNvPr id="60" name="Rettangolo 59">
            <a:extLst>
              <a:ext uri="{FF2B5EF4-FFF2-40B4-BE49-F238E27FC236}">
                <a16:creationId xmlns:a16="http://schemas.microsoft.com/office/drawing/2014/main" id="{EED18BEE-46CC-CFD7-C4BD-98DB8C6DBF8B}"/>
              </a:ext>
            </a:extLst>
          </p:cNvPr>
          <p:cNvSpPr/>
          <p:nvPr/>
        </p:nvSpPr>
        <p:spPr bwMode="auto">
          <a:xfrm>
            <a:off x="9264352" y="6362431"/>
            <a:ext cx="193896" cy="195307"/>
          </a:xfrm>
          <a:prstGeom prst="rect">
            <a:avLst/>
          </a:prstGeom>
          <a:solidFill>
            <a:srgbClr val="203864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3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1" name="CasellaDiTesto 9">
            <a:extLst>
              <a:ext uri="{FF2B5EF4-FFF2-40B4-BE49-F238E27FC236}">
                <a16:creationId xmlns:a16="http://schemas.microsoft.com/office/drawing/2014/main" id="{E4461079-A7FC-291E-28D2-F417E1ED6E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54032" y="6313890"/>
            <a:ext cx="1610538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ts val="600"/>
              </a:spcBef>
            </a:pPr>
            <a:r>
              <a:rPr lang="it-IT" altLang="ja-JP" sz="1300" dirty="0">
                <a:solidFill>
                  <a:srgbClr val="203864"/>
                </a:solidFill>
                <a:latin typeface="Century Gothic" panose="020B0502020202020204" pitchFamily="34" charset="0"/>
              </a:rPr>
              <a:t>Terziario FVG</a:t>
            </a:r>
          </a:p>
        </p:txBody>
      </p:sp>
      <p:cxnSp>
        <p:nvCxnSpPr>
          <p:cNvPr id="62" name="Connettore diritto 61">
            <a:extLst>
              <a:ext uri="{FF2B5EF4-FFF2-40B4-BE49-F238E27FC236}">
                <a16:creationId xmlns:a16="http://schemas.microsoft.com/office/drawing/2014/main" id="{84F618AE-BA38-C53C-28C2-9870AE4B7951}"/>
              </a:ext>
            </a:extLst>
          </p:cNvPr>
          <p:cNvCxnSpPr>
            <a:cxnSpLocks/>
          </p:cNvCxnSpPr>
          <p:nvPr/>
        </p:nvCxnSpPr>
        <p:spPr bwMode="auto">
          <a:xfrm>
            <a:off x="2259097" y="1332125"/>
            <a:ext cx="0" cy="1826959"/>
          </a:xfrm>
          <a:prstGeom prst="line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3" name="Rettangolo 62">
            <a:extLst>
              <a:ext uri="{FF2B5EF4-FFF2-40B4-BE49-F238E27FC236}">
                <a16:creationId xmlns:a16="http://schemas.microsoft.com/office/drawing/2014/main" id="{E88F4D39-621E-19B6-3A57-D5305799DB5B}"/>
              </a:ext>
            </a:extLst>
          </p:cNvPr>
          <p:cNvSpPr/>
          <p:nvPr/>
        </p:nvSpPr>
        <p:spPr>
          <a:xfrm>
            <a:off x="1214989" y="1372103"/>
            <a:ext cx="104469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sz="1000" i="1" dirty="0" err="1">
                <a:latin typeface="Century Gothic" panose="020B0502020202020204" pitchFamily="34" charset="0"/>
              </a:rPr>
              <a:t>Pre</a:t>
            </a:r>
            <a:r>
              <a:rPr lang="it-IT" sz="1000" i="1" dirty="0">
                <a:latin typeface="Century Gothic" panose="020B0502020202020204" pitchFamily="34" charset="0"/>
              </a:rPr>
              <a:t> lockdown</a:t>
            </a:r>
            <a:endParaRPr lang="it-IT" sz="700" i="1" dirty="0">
              <a:latin typeface="Century Gothic" panose="020B0502020202020204" pitchFamily="34" charset="0"/>
            </a:endParaRPr>
          </a:p>
        </p:txBody>
      </p:sp>
      <p:sp>
        <p:nvSpPr>
          <p:cNvPr id="64" name="Rettangolo 63">
            <a:extLst>
              <a:ext uri="{FF2B5EF4-FFF2-40B4-BE49-F238E27FC236}">
                <a16:creationId xmlns:a16="http://schemas.microsoft.com/office/drawing/2014/main" id="{FB62D15C-F924-418A-A0CB-DB9FD72D02F1}"/>
              </a:ext>
            </a:extLst>
          </p:cNvPr>
          <p:cNvSpPr/>
          <p:nvPr/>
        </p:nvSpPr>
        <p:spPr>
          <a:xfrm>
            <a:off x="4921378" y="2228502"/>
            <a:ext cx="393958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300" dirty="0">
                <a:solidFill>
                  <a:srgbClr val="008000"/>
                </a:solidFill>
                <a:latin typeface="Century Gothic" panose="020B0502020202020204" pitchFamily="34" charset="0"/>
              </a:rPr>
              <a:t>42</a:t>
            </a:r>
          </a:p>
        </p:txBody>
      </p:sp>
      <p:sp>
        <p:nvSpPr>
          <p:cNvPr id="65" name="CasellaDiTesto 9">
            <a:extLst>
              <a:ext uri="{FF2B5EF4-FFF2-40B4-BE49-F238E27FC236}">
                <a16:creationId xmlns:a16="http://schemas.microsoft.com/office/drawing/2014/main" id="{ADDFE660-592A-C777-91DC-EEE64BDD3F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6534" y="2515856"/>
            <a:ext cx="127768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ts val="600"/>
              </a:spcBef>
            </a:pPr>
            <a:r>
              <a:rPr lang="it-IT" altLang="ja-JP" sz="1400" dirty="0">
                <a:solidFill>
                  <a:srgbClr val="008000"/>
                </a:solidFill>
                <a:latin typeface="Century Gothic" panose="020B0502020202020204" pitchFamily="34" charset="0"/>
              </a:rPr>
              <a:t>Terziario GO</a:t>
            </a:r>
          </a:p>
        </p:txBody>
      </p:sp>
      <p:sp>
        <p:nvSpPr>
          <p:cNvPr id="66" name="Rettangolo 65">
            <a:extLst>
              <a:ext uri="{FF2B5EF4-FFF2-40B4-BE49-F238E27FC236}">
                <a16:creationId xmlns:a16="http://schemas.microsoft.com/office/drawing/2014/main" id="{5086EC62-E1ED-FA7F-5B3F-1AC362049B75}"/>
              </a:ext>
            </a:extLst>
          </p:cNvPr>
          <p:cNvSpPr/>
          <p:nvPr/>
        </p:nvSpPr>
        <p:spPr>
          <a:xfrm>
            <a:off x="5233163" y="2191178"/>
            <a:ext cx="393958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300" dirty="0">
                <a:solidFill>
                  <a:srgbClr val="008000"/>
                </a:solidFill>
                <a:latin typeface="Century Gothic" panose="020B0502020202020204" pitchFamily="34" charset="0"/>
              </a:rPr>
              <a:t>43</a:t>
            </a:r>
          </a:p>
        </p:txBody>
      </p:sp>
      <p:sp>
        <p:nvSpPr>
          <p:cNvPr id="67" name="Rettangolo 66">
            <a:extLst>
              <a:ext uri="{FF2B5EF4-FFF2-40B4-BE49-F238E27FC236}">
                <a16:creationId xmlns:a16="http://schemas.microsoft.com/office/drawing/2014/main" id="{8D009509-4E7C-3C7C-0435-9DE61E153CFC}"/>
              </a:ext>
            </a:extLst>
          </p:cNvPr>
          <p:cNvSpPr/>
          <p:nvPr/>
        </p:nvSpPr>
        <p:spPr bwMode="auto">
          <a:xfrm>
            <a:off x="6379764" y="1080060"/>
            <a:ext cx="5097058" cy="2385659"/>
          </a:xfrm>
          <a:prstGeom prst="rect">
            <a:avLst/>
          </a:pr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it-IT" sz="1800" b="0">
              <a:latin typeface="Arial" charset="0"/>
            </a:endParaRPr>
          </a:p>
        </p:txBody>
      </p:sp>
      <p:sp>
        <p:nvSpPr>
          <p:cNvPr id="68" name="CasellaDiTesto 67">
            <a:extLst>
              <a:ext uri="{FF2B5EF4-FFF2-40B4-BE49-F238E27FC236}">
                <a16:creationId xmlns:a16="http://schemas.microsoft.com/office/drawing/2014/main" id="{59879C49-A48D-D2E8-1B5A-695B970E12E2}"/>
              </a:ext>
            </a:extLst>
          </p:cNvPr>
          <p:cNvSpPr txBox="1"/>
          <p:nvPr/>
        </p:nvSpPr>
        <p:spPr>
          <a:xfrm>
            <a:off x="6168008" y="915928"/>
            <a:ext cx="3724793" cy="325282"/>
          </a:xfrm>
          <a:prstGeom prst="rect">
            <a:avLst/>
          </a:prstGeom>
          <a:solidFill>
            <a:srgbClr val="008000"/>
          </a:solidFill>
          <a:ln>
            <a:solidFill>
              <a:schemeClr val="tx2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it-IT" sz="1500">
                <a:solidFill>
                  <a:schemeClr val="bg1"/>
                </a:solidFill>
                <a:latin typeface="Century Gothic" panose="020B0502020202020204" pitchFamily="34" charset="0"/>
              </a:rPr>
              <a:t>Udine</a:t>
            </a:r>
            <a:r>
              <a:rPr lang="it-IT" sz="1500" u="sng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endParaRPr lang="it-IT" sz="1500" b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69" name="Connettore diritto 68">
            <a:extLst>
              <a:ext uri="{FF2B5EF4-FFF2-40B4-BE49-F238E27FC236}">
                <a16:creationId xmlns:a16="http://schemas.microsoft.com/office/drawing/2014/main" id="{55B2D61A-7C6E-497D-678E-27E9177BB173}"/>
              </a:ext>
            </a:extLst>
          </p:cNvPr>
          <p:cNvCxnSpPr>
            <a:cxnSpLocks/>
          </p:cNvCxnSpPr>
          <p:nvPr/>
        </p:nvCxnSpPr>
        <p:spPr bwMode="auto">
          <a:xfrm>
            <a:off x="7888394" y="1336477"/>
            <a:ext cx="0" cy="1826959"/>
          </a:xfrm>
          <a:prstGeom prst="line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0" name="Rettangolo 69">
            <a:extLst>
              <a:ext uri="{FF2B5EF4-FFF2-40B4-BE49-F238E27FC236}">
                <a16:creationId xmlns:a16="http://schemas.microsoft.com/office/drawing/2014/main" id="{344B811A-668B-7E8A-21A3-79B9C7BBCE73}"/>
              </a:ext>
            </a:extLst>
          </p:cNvPr>
          <p:cNvSpPr/>
          <p:nvPr/>
        </p:nvSpPr>
        <p:spPr>
          <a:xfrm>
            <a:off x="6844572" y="1371012"/>
            <a:ext cx="104469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sz="1000" i="1" dirty="0">
                <a:latin typeface="Century Gothic" panose="020B0502020202020204" pitchFamily="34" charset="0"/>
              </a:rPr>
              <a:t>Pre lockdown</a:t>
            </a:r>
            <a:endParaRPr lang="it-IT" sz="700" i="1" dirty="0">
              <a:latin typeface="Century Gothic" panose="020B0502020202020204" pitchFamily="34" charset="0"/>
            </a:endParaRPr>
          </a:p>
        </p:txBody>
      </p:sp>
      <p:sp>
        <p:nvSpPr>
          <p:cNvPr id="71" name="CasellaDiTesto 9">
            <a:extLst>
              <a:ext uri="{FF2B5EF4-FFF2-40B4-BE49-F238E27FC236}">
                <a16:creationId xmlns:a16="http://schemas.microsoft.com/office/drawing/2014/main" id="{F00B3027-ECB2-3E63-0E7C-E31C1BE1B1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0106" y="1621792"/>
            <a:ext cx="127768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ts val="600"/>
              </a:spcBef>
            </a:pPr>
            <a:r>
              <a:rPr lang="it-IT" altLang="ja-JP" sz="1400" dirty="0">
                <a:solidFill>
                  <a:srgbClr val="008000"/>
                </a:solidFill>
                <a:latin typeface="Century Gothic" panose="020B0502020202020204" pitchFamily="34" charset="0"/>
              </a:rPr>
              <a:t>Terziario UD</a:t>
            </a:r>
          </a:p>
        </p:txBody>
      </p:sp>
      <p:sp>
        <p:nvSpPr>
          <p:cNvPr id="72" name="Rettangolo 71">
            <a:extLst>
              <a:ext uri="{FF2B5EF4-FFF2-40B4-BE49-F238E27FC236}">
                <a16:creationId xmlns:a16="http://schemas.microsoft.com/office/drawing/2014/main" id="{6BCD4745-8B60-7E7B-B887-F88A71B18511}"/>
              </a:ext>
            </a:extLst>
          </p:cNvPr>
          <p:cNvSpPr/>
          <p:nvPr/>
        </p:nvSpPr>
        <p:spPr bwMode="auto">
          <a:xfrm>
            <a:off x="669506" y="3779645"/>
            <a:ext cx="5097058" cy="2385659"/>
          </a:xfrm>
          <a:prstGeom prst="rect">
            <a:avLst/>
          </a:pr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it-IT" sz="1800" b="0">
              <a:latin typeface="Arial" charset="0"/>
            </a:endParaRPr>
          </a:p>
        </p:txBody>
      </p:sp>
      <p:sp>
        <p:nvSpPr>
          <p:cNvPr id="73" name="CasellaDiTesto 72">
            <a:extLst>
              <a:ext uri="{FF2B5EF4-FFF2-40B4-BE49-F238E27FC236}">
                <a16:creationId xmlns:a16="http://schemas.microsoft.com/office/drawing/2014/main" id="{1FDB9DC7-7AA7-0318-C389-804E978DDF22}"/>
              </a:ext>
            </a:extLst>
          </p:cNvPr>
          <p:cNvSpPr txBox="1"/>
          <p:nvPr/>
        </p:nvSpPr>
        <p:spPr>
          <a:xfrm>
            <a:off x="457750" y="3615513"/>
            <a:ext cx="3724793" cy="325282"/>
          </a:xfrm>
          <a:prstGeom prst="rect">
            <a:avLst/>
          </a:prstGeom>
          <a:solidFill>
            <a:srgbClr val="008000"/>
          </a:solidFill>
          <a:ln>
            <a:solidFill>
              <a:schemeClr val="tx2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it-IT" sz="1500">
                <a:solidFill>
                  <a:schemeClr val="bg1"/>
                </a:solidFill>
                <a:latin typeface="Century Gothic" panose="020B0502020202020204" pitchFamily="34" charset="0"/>
              </a:rPr>
              <a:t>Pordenone</a:t>
            </a:r>
            <a:r>
              <a:rPr lang="it-IT" sz="1500" u="sng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endParaRPr lang="it-IT" sz="1500" b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74" name="Connettore diritto 73">
            <a:extLst>
              <a:ext uri="{FF2B5EF4-FFF2-40B4-BE49-F238E27FC236}">
                <a16:creationId xmlns:a16="http://schemas.microsoft.com/office/drawing/2014/main" id="{64B0292F-BDA7-1BE3-55BB-C70AF296C502}"/>
              </a:ext>
            </a:extLst>
          </p:cNvPr>
          <p:cNvCxnSpPr>
            <a:cxnSpLocks/>
          </p:cNvCxnSpPr>
          <p:nvPr/>
        </p:nvCxnSpPr>
        <p:spPr bwMode="auto">
          <a:xfrm>
            <a:off x="2249567" y="4030619"/>
            <a:ext cx="0" cy="1826959"/>
          </a:xfrm>
          <a:prstGeom prst="line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5" name="Rettangolo 74">
            <a:extLst>
              <a:ext uri="{FF2B5EF4-FFF2-40B4-BE49-F238E27FC236}">
                <a16:creationId xmlns:a16="http://schemas.microsoft.com/office/drawing/2014/main" id="{7515F448-1EBC-32F5-6C33-7FCACC630D1F}"/>
              </a:ext>
            </a:extLst>
          </p:cNvPr>
          <p:cNvSpPr/>
          <p:nvPr/>
        </p:nvSpPr>
        <p:spPr>
          <a:xfrm>
            <a:off x="1208706" y="4070597"/>
            <a:ext cx="104469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sz="1000" i="1" dirty="0">
                <a:latin typeface="Century Gothic" panose="020B0502020202020204" pitchFamily="34" charset="0"/>
              </a:rPr>
              <a:t>Pre lockdown</a:t>
            </a:r>
            <a:endParaRPr lang="it-IT" sz="700" i="1" dirty="0">
              <a:latin typeface="Century Gothic" panose="020B0502020202020204" pitchFamily="34" charset="0"/>
            </a:endParaRPr>
          </a:p>
        </p:txBody>
      </p:sp>
      <p:sp>
        <p:nvSpPr>
          <p:cNvPr id="76" name="Rettangolo 75">
            <a:extLst>
              <a:ext uri="{FF2B5EF4-FFF2-40B4-BE49-F238E27FC236}">
                <a16:creationId xmlns:a16="http://schemas.microsoft.com/office/drawing/2014/main" id="{F689AA34-20E2-54CC-B3B8-06347C3E0802}"/>
              </a:ext>
            </a:extLst>
          </p:cNvPr>
          <p:cNvSpPr/>
          <p:nvPr/>
        </p:nvSpPr>
        <p:spPr>
          <a:xfrm>
            <a:off x="4975895" y="4475950"/>
            <a:ext cx="375411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300" dirty="0">
                <a:solidFill>
                  <a:srgbClr val="008000"/>
                </a:solidFill>
                <a:latin typeface="Century Gothic" panose="020B0502020202020204" pitchFamily="34" charset="0"/>
              </a:rPr>
              <a:t>48</a:t>
            </a:r>
          </a:p>
        </p:txBody>
      </p:sp>
      <p:sp>
        <p:nvSpPr>
          <p:cNvPr id="77" name="CasellaDiTesto 9">
            <a:extLst>
              <a:ext uri="{FF2B5EF4-FFF2-40B4-BE49-F238E27FC236}">
                <a16:creationId xmlns:a16="http://schemas.microsoft.com/office/drawing/2014/main" id="{9E30658D-0695-076A-5774-BF4E42B92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2121" y="4362505"/>
            <a:ext cx="127768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ts val="600"/>
              </a:spcBef>
            </a:pPr>
            <a:r>
              <a:rPr lang="it-IT" altLang="ja-JP" sz="1400" dirty="0">
                <a:solidFill>
                  <a:srgbClr val="008000"/>
                </a:solidFill>
                <a:latin typeface="Century Gothic" panose="020B0502020202020204" pitchFamily="34" charset="0"/>
              </a:rPr>
              <a:t>Terziario PN</a:t>
            </a:r>
          </a:p>
        </p:txBody>
      </p:sp>
      <p:sp>
        <p:nvSpPr>
          <p:cNvPr id="78" name="Rettangolo 77">
            <a:extLst>
              <a:ext uri="{FF2B5EF4-FFF2-40B4-BE49-F238E27FC236}">
                <a16:creationId xmlns:a16="http://schemas.microsoft.com/office/drawing/2014/main" id="{4F0FDC1C-E9A2-E56C-34C2-36AF061F8392}"/>
              </a:ext>
            </a:extLst>
          </p:cNvPr>
          <p:cNvSpPr/>
          <p:nvPr/>
        </p:nvSpPr>
        <p:spPr>
          <a:xfrm>
            <a:off x="5247183" y="4448323"/>
            <a:ext cx="452876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300" dirty="0">
                <a:solidFill>
                  <a:srgbClr val="008000"/>
                </a:solidFill>
                <a:latin typeface="Century Gothic" panose="020B0502020202020204" pitchFamily="34" charset="0"/>
              </a:rPr>
              <a:t>50</a:t>
            </a:r>
          </a:p>
        </p:txBody>
      </p:sp>
      <p:sp>
        <p:nvSpPr>
          <p:cNvPr id="79" name="Rettangolo 78">
            <a:extLst>
              <a:ext uri="{FF2B5EF4-FFF2-40B4-BE49-F238E27FC236}">
                <a16:creationId xmlns:a16="http://schemas.microsoft.com/office/drawing/2014/main" id="{D0A12E62-0267-7ED1-AD5A-625B532CA539}"/>
              </a:ext>
            </a:extLst>
          </p:cNvPr>
          <p:cNvSpPr/>
          <p:nvPr/>
        </p:nvSpPr>
        <p:spPr bwMode="auto">
          <a:xfrm>
            <a:off x="6377358" y="3778554"/>
            <a:ext cx="5097058" cy="2385659"/>
          </a:xfrm>
          <a:prstGeom prst="rect">
            <a:avLst/>
          </a:pr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it-IT" sz="1800" b="0">
              <a:latin typeface="Arial" charset="0"/>
            </a:endParaRPr>
          </a:p>
        </p:txBody>
      </p:sp>
      <p:sp>
        <p:nvSpPr>
          <p:cNvPr id="80" name="CasellaDiTesto 79">
            <a:extLst>
              <a:ext uri="{FF2B5EF4-FFF2-40B4-BE49-F238E27FC236}">
                <a16:creationId xmlns:a16="http://schemas.microsoft.com/office/drawing/2014/main" id="{C881E2A4-C7EB-8DA6-137D-A574F68135AB}"/>
              </a:ext>
            </a:extLst>
          </p:cNvPr>
          <p:cNvSpPr txBox="1"/>
          <p:nvPr/>
        </p:nvSpPr>
        <p:spPr>
          <a:xfrm>
            <a:off x="6165602" y="3614422"/>
            <a:ext cx="3724793" cy="325282"/>
          </a:xfrm>
          <a:prstGeom prst="rect">
            <a:avLst/>
          </a:prstGeom>
          <a:solidFill>
            <a:srgbClr val="008000"/>
          </a:solidFill>
          <a:ln>
            <a:solidFill>
              <a:schemeClr val="tx2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it-IT" sz="1500">
                <a:solidFill>
                  <a:schemeClr val="bg1"/>
                </a:solidFill>
                <a:latin typeface="Century Gothic" panose="020B0502020202020204" pitchFamily="34" charset="0"/>
              </a:rPr>
              <a:t>Trieste</a:t>
            </a:r>
            <a:r>
              <a:rPr lang="it-IT" sz="1500" u="sng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endParaRPr lang="it-IT" sz="1500" b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81" name="Connettore diritto 80">
            <a:extLst>
              <a:ext uri="{FF2B5EF4-FFF2-40B4-BE49-F238E27FC236}">
                <a16:creationId xmlns:a16="http://schemas.microsoft.com/office/drawing/2014/main" id="{7DC27475-E41A-AB1A-543C-B6E7260A8C1A}"/>
              </a:ext>
            </a:extLst>
          </p:cNvPr>
          <p:cNvCxnSpPr>
            <a:cxnSpLocks/>
          </p:cNvCxnSpPr>
          <p:nvPr/>
        </p:nvCxnSpPr>
        <p:spPr bwMode="auto">
          <a:xfrm>
            <a:off x="7892298" y="4029528"/>
            <a:ext cx="0" cy="1826959"/>
          </a:xfrm>
          <a:prstGeom prst="line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2" name="Rettangolo 81">
            <a:extLst>
              <a:ext uri="{FF2B5EF4-FFF2-40B4-BE49-F238E27FC236}">
                <a16:creationId xmlns:a16="http://schemas.microsoft.com/office/drawing/2014/main" id="{5A97C588-AF21-7479-3455-C070F34D890C}"/>
              </a:ext>
            </a:extLst>
          </p:cNvPr>
          <p:cNvSpPr/>
          <p:nvPr/>
        </p:nvSpPr>
        <p:spPr>
          <a:xfrm>
            <a:off x="6849543" y="4069506"/>
            <a:ext cx="104469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sz="1000" i="1" dirty="0">
                <a:latin typeface="Century Gothic" panose="020B0502020202020204" pitchFamily="34" charset="0"/>
              </a:rPr>
              <a:t>Pre lockdown</a:t>
            </a:r>
            <a:endParaRPr lang="it-IT" sz="700" i="1" dirty="0">
              <a:latin typeface="Century Gothic" panose="020B0502020202020204" pitchFamily="34" charset="0"/>
            </a:endParaRPr>
          </a:p>
        </p:txBody>
      </p:sp>
      <p:sp>
        <p:nvSpPr>
          <p:cNvPr id="83" name="Rettangolo 82">
            <a:extLst>
              <a:ext uri="{FF2B5EF4-FFF2-40B4-BE49-F238E27FC236}">
                <a16:creationId xmlns:a16="http://schemas.microsoft.com/office/drawing/2014/main" id="{9545D7D1-70CB-D817-781A-CCA5EAE2449C}"/>
              </a:ext>
            </a:extLst>
          </p:cNvPr>
          <p:cNvSpPr/>
          <p:nvPr/>
        </p:nvSpPr>
        <p:spPr>
          <a:xfrm>
            <a:off x="10969110" y="4943007"/>
            <a:ext cx="393958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300" dirty="0">
                <a:solidFill>
                  <a:srgbClr val="008000"/>
                </a:solidFill>
                <a:latin typeface="Century Gothic" panose="020B0502020202020204" pitchFamily="34" charset="0"/>
              </a:rPr>
              <a:t>43</a:t>
            </a:r>
          </a:p>
        </p:txBody>
      </p:sp>
      <p:sp>
        <p:nvSpPr>
          <p:cNvPr id="84" name="CasellaDiTesto 9">
            <a:extLst>
              <a:ext uri="{FF2B5EF4-FFF2-40B4-BE49-F238E27FC236}">
                <a16:creationId xmlns:a16="http://schemas.microsoft.com/office/drawing/2014/main" id="{7308F528-6930-77A4-2FD7-CB19C4A67C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0106" y="4390467"/>
            <a:ext cx="127768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ts val="600"/>
              </a:spcBef>
            </a:pPr>
            <a:r>
              <a:rPr lang="it-IT" altLang="ja-JP" sz="1400" dirty="0">
                <a:solidFill>
                  <a:srgbClr val="008000"/>
                </a:solidFill>
                <a:latin typeface="Century Gothic" panose="020B0502020202020204" pitchFamily="34" charset="0"/>
              </a:rPr>
              <a:t>Terziario TS</a:t>
            </a:r>
          </a:p>
        </p:txBody>
      </p:sp>
      <p:sp>
        <p:nvSpPr>
          <p:cNvPr id="85" name="Rettangolo 84">
            <a:extLst>
              <a:ext uri="{FF2B5EF4-FFF2-40B4-BE49-F238E27FC236}">
                <a16:creationId xmlns:a16="http://schemas.microsoft.com/office/drawing/2014/main" id="{CB821F62-1132-37D8-E017-B72B82CAE4BB}"/>
              </a:ext>
            </a:extLst>
          </p:cNvPr>
          <p:cNvSpPr/>
          <p:nvPr/>
        </p:nvSpPr>
        <p:spPr>
          <a:xfrm>
            <a:off x="10670612" y="4874603"/>
            <a:ext cx="393958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300" dirty="0">
                <a:solidFill>
                  <a:srgbClr val="008000"/>
                </a:solidFill>
                <a:latin typeface="Century Gothic" panose="020B0502020202020204" pitchFamily="34" charset="0"/>
              </a:rPr>
              <a:t>44</a:t>
            </a:r>
          </a:p>
        </p:txBody>
      </p:sp>
      <p:sp>
        <p:nvSpPr>
          <p:cNvPr id="86" name="Titolo 1">
            <a:extLst>
              <a:ext uri="{FF2B5EF4-FFF2-40B4-BE49-F238E27FC236}">
                <a16:creationId xmlns:a16="http://schemas.microsoft.com/office/drawing/2014/main" id="{7A7CF5C2-9679-8134-EABE-C4C25D715C45}"/>
              </a:ext>
            </a:extLst>
          </p:cNvPr>
          <p:cNvSpPr txBox="1">
            <a:spLocks/>
          </p:cNvSpPr>
          <p:nvPr/>
        </p:nvSpPr>
        <p:spPr>
          <a:xfrm>
            <a:off x="335360" y="248643"/>
            <a:ext cx="11737304" cy="440217"/>
          </a:xfrm>
          <a:prstGeom prst="rect">
            <a:avLst/>
          </a:prstGeom>
        </p:spPr>
        <p:txBody>
          <a:bodyPr wrap="square" lIns="67500" tIns="35100" rIns="67500" bIns="35100">
            <a:spAutoFit/>
          </a:bodyPr>
          <a:lstStyle/>
          <a:p>
            <a:pPr>
              <a:defRPr/>
            </a:pPr>
            <a:r>
              <a:rPr lang="it-IT" sz="2400" dirty="0">
                <a:solidFill>
                  <a:srgbClr val="203864"/>
                </a:solidFill>
                <a:latin typeface="Century Gothic" panose="020B0502020202020204" pitchFamily="34" charset="0"/>
                <a:ea typeface="+mj-ea"/>
                <a:cs typeface="Arial"/>
              </a:rPr>
              <a:t>Andamento dei ricavi | </a:t>
            </a:r>
            <a:r>
              <a:rPr lang="it-IT" sz="2400" dirty="0">
                <a:latin typeface="Century Gothic" panose="020B0502020202020204" pitchFamily="34" charset="0"/>
                <a:ea typeface="+mj-ea"/>
                <a:cs typeface="Arial"/>
              </a:rPr>
              <a:t>Analisi per territorio</a:t>
            </a:r>
            <a:endParaRPr lang="it-IT" sz="2400" b="0" dirty="0">
              <a:latin typeface="Century Gothic" panose="020B0502020202020204" pitchFamily="34" charset="0"/>
              <a:ea typeface="+mj-ea"/>
              <a:cs typeface="Arial"/>
            </a:endParaRPr>
          </a:p>
        </p:txBody>
      </p:sp>
      <p:sp>
        <p:nvSpPr>
          <p:cNvPr id="87" name="Rettangolo 86">
            <a:extLst>
              <a:ext uri="{FF2B5EF4-FFF2-40B4-BE49-F238E27FC236}">
                <a16:creationId xmlns:a16="http://schemas.microsoft.com/office/drawing/2014/main" id="{FFFFAB84-5A52-F414-FED3-354F7F73BFD8}"/>
              </a:ext>
            </a:extLst>
          </p:cNvPr>
          <p:cNvSpPr/>
          <p:nvPr/>
        </p:nvSpPr>
        <p:spPr>
          <a:xfrm>
            <a:off x="11024524" y="1691009"/>
            <a:ext cx="393958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300" dirty="0">
                <a:solidFill>
                  <a:srgbClr val="008000"/>
                </a:solidFill>
                <a:latin typeface="Century Gothic" panose="020B0502020202020204" pitchFamily="34" charset="0"/>
              </a:rPr>
              <a:t>52</a:t>
            </a:r>
          </a:p>
        </p:txBody>
      </p:sp>
      <p:sp>
        <p:nvSpPr>
          <p:cNvPr id="88" name="Rettangolo 87">
            <a:extLst>
              <a:ext uri="{FF2B5EF4-FFF2-40B4-BE49-F238E27FC236}">
                <a16:creationId xmlns:a16="http://schemas.microsoft.com/office/drawing/2014/main" id="{AEFD4486-6FB9-89C1-9EDB-1B0D4E4E85A4}"/>
              </a:ext>
            </a:extLst>
          </p:cNvPr>
          <p:cNvSpPr/>
          <p:nvPr/>
        </p:nvSpPr>
        <p:spPr>
          <a:xfrm>
            <a:off x="10698786" y="1638715"/>
            <a:ext cx="393958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300" dirty="0">
                <a:solidFill>
                  <a:srgbClr val="008000"/>
                </a:solidFill>
                <a:latin typeface="Century Gothic" panose="020B0502020202020204" pitchFamily="34" charset="0"/>
              </a:rPr>
              <a:t>53</a:t>
            </a:r>
          </a:p>
        </p:txBody>
      </p:sp>
    </p:spTree>
    <p:extLst>
      <p:ext uri="{BB962C8B-B14F-4D97-AF65-F5344CB8AC3E}">
        <p14:creationId xmlns:p14="http://schemas.microsoft.com/office/powerpoint/2010/main" val="16478113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>
            <a:extLst>
              <a:ext uri="{FF2B5EF4-FFF2-40B4-BE49-F238E27FC236}">
                <a16:creationId xmlns:a16="http://schemas.microsoft.com/office/drawing/2014/main" id="{77B53E2A-6AA8-9814-1F20-789B4295E5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730" y="2131749"/>
            <a:ext cx="6064516" cy="3114000"/>
          </a:xfrm>
          <a:prstGeom prst="rect">
            <a:avLst/>
          </a:prstGeom>
        </p:spPr>
      </p:pic>
      <p:sp>
        <p:nvSpPr>
          <p:cNvPr id="30" name="Titolo 1">
            <a:extLst>
              <a:ext uri="{FF2B5EF4-FFF2-40B4-BE49-F238E27FC236}">
                <a16:creationId xmlns:a16="http://schemas.microsoft.com/office/drawing/2014/main" id="{022DB523-2F02-4586-A69F-BE73338A22BD}"/>
              </a:ext>
            </a:extLst>
          </p:cNvPr>
          <p:cNvSpPr txBox="1">
            <a:spLocks/>
          </p:cNvSpPr>
          <p:nvPr/>
        </p:nvSpPr>
        <p:spPr>
          <a:xfrm>
            <a:off x="335360" y="248643"/>
            <a:ext cx="11856639" cy="1178881"/>
          </a:xfrm>
          <a:prstGeom prst="rect">
            <a:avLst/>
          </a:prstGeom>
        </p:spPr>
        <p:txBody>
          <a:bodyPr wrap="square" lIns="67500" tIns="35100" rIns="67500" bIns="35100">
            <a:spAutoFit/>
          </a:bodyPr>
          <a:lstStyle/>
          <a:p>
            <a:pPr>
              <a:defRPr/>
            </a:pPr>
            <a:r>
              <a:rPr lang="it-IT" sz="2400" dirty="0">
                <a:solidFill>
                  <a:srgbClr val="203864"/>
                </a:solidFill>
                <a:latin typeface="Century Gothic" panose="020B0502020202020204" pitchFamily="34" charset="0"/>
                <a:cs typeface="Arial"/>
              </a:rPr>
              <a:t>Andamento dell’occupazione </a:t>
            </a:r>
            <a:r>
              <a:rPr lang="it-IT" sz="2400" dirty="0">
                <a:solidFill>
                  <a:srgbClr val="203864"/>
                </a:solidFill>
                <a:latin typeface="Century Gothic" panose="020B0502020202020204" pitchFamily="34" charset="0"/>
                <a:ea typeface="+mj-ea"/>
                <a:cs typeface="Arial"/>
              </a:rPr>
              <a:t>| </a:t>
            </a:r>
            <a:r>
              <a:rPr lang="it-IT" sz="2400" dirty="0">
                <a:latin typeface="Century Gothic" panose="020B0502020202020204" pitchFamily="34" charset="0"/>
                <a:cs typeface="Arial"/>
              </a:rPr>
              <a:t>Stabile il quadro occupazionale delle imprese del terziario FVG: il dato in prospettiva per l’inizio dell’anno rientra nell’area di espansione.</a:t>
            </a:r>
          </a:p>
        </p:txBody>
      </p:sp>
      <p:sp>
        <p:nvSpPr>
          <p:cNvPr id="38" name="Text Box 49">
            <a:extLst>
              <a:ext uri="{FF2B5EF4-FFF2-40B4-BE49-F238E27FC236}">
                <a16:creationId xmlns:a16="http://schemas.microsoft.com/office/drawing/2014/main" id="{3B1BB989-3BBC-4158-A270-3559EFEA57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360" y="6190766"/>
            <a:ext cx="11665296" cy="384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lnSpc>
                <a:spcPct val="110000"/>
              </a:lnSpc>
              <a:spcBef>
                <a:spcPts val="600"/>
              </a:spcBef>
            </a:pPr>
            <a:r>
              <a:rPr lang="it-IT" altLang="it-IT" sz="900" dirty="0">
                <a:latin typeface="Century Gothic" panose="020B0502020202020204" pitchFamily="34" charset="0"/>
              </a:rPr>
              <a:t>Base campione: </a:t>
            </a:r>
            <a:r>
              <a:rPr lang="it-IT" altLang="it-IT" sz="900" b="0" dirty="0">
                <a:latin typeface="Century Gothic" panose="020B0502020202020204" pitchFamily="34" charset="0"/>
              </a:rPr>
              <a:t>1.536 casi. </a:t>
            </a:r>
            <a:r>
              <a:rPr lang="it-IT" altLang="ja-JP" sz="900" b="0" dirty="0">
                <a:latin typeface="Century Gothic" panose="020B0502020202020204" pitchFamily="34" charset="0"/>
              </a:rPr>
              <a:t>I valori sono costituiti da percentuali di imprese rispondenti. Saldo = (% migliore) + ((% uguale) / 2). Campo di variazione: tra +100% (nell’ipotesi in cui il totale degli intervistati campione esprimesse un’opinione di miglioramento) e 0% (nell’ipotesi in cui il totale degli intervistati campione esprimesse un’opinione di peggioramento). </a:t>
            </a:r>
            <a:r>
              <a:rPr lang="it-IT" altLang="ja-JP" sz="900" dirty="0">
                <a:latin typeface="Century Gothic" panose="020B0502020202020204" pitchFamily="34" charset="0"/>
              </a:rPr>
              <a:t>I dati sono riportati all’universo.	</a:t>
            </a:r>
            <a:endParaRPr lang="it-IT" altLang="it-IT" sz="900" dirty="0">
              <a:latin typeface="Century Gothic" panose="020B0502020202020204" pitchFamily="34" charset="0"/>
            </a:endParaRPr>
          </a:p>
        </p:txBody>
      </p:sp>
      <p:sp>
        <p:nvSpPr>
          <p:cNvPr id="39" name="Titolo 1">
            <a:extLst>
              <a:ext uri="{FF2B5EF4-FFF2-40B4-BE49-F238E27FC236}">
                <a16:creationId xmlns:a16="http://schemas.microsoft.com/office/drawing/2014/main" id="{28567EA9-55E9-49EC-A981-D87878280C18}"/>
              </a:ext>
            </a:extLst>
          </p:cNvPr>
          <p:cNvSpPr txBox="1">
            <a:spLocks/>
          </p:cNvSpPr>
          <p:nvPr/>
        </p:nvSpPr>
        <p:spPr>
          <a:xfrm>
            <a:off x="423287" y="1815998"/>
            <a:ext cx="5962833" cy="5325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lIns="67500" tIns="35100" rIns="67500" bIns="35100">
            <a:spAutoFit/>
          </a:bodyPr>
          <a:lstStyle/>
          <a:p>
            <a:pPr>
              <a:defRPr/>
            </a:pPr>
            <a:r>
              <a:rPr lang="it-IT" sz="1600">
                <a:solidFill>
                  <a:schemeClr val="bg1"/>
                </a:solidFill>
                <a:latin typeface="Century Gothic" panose="020B0502020202020204" pitchFamily="34" charset="0"/>
                <a:ea typeface="+mj-ea"/>
                <a:cs typeface="Arial"/>
              </a:rPr>
              <a:t>OCCUPAZIONE (</a:t>
            </a:r>
            <a:r>
              <a:rPr lang="it-IT" sz="1600" u="sng">
                <a:solidFill>
                  <a:schemeClr val="bg1"/>
                </a:solidFill>
                <a:latin typeface="Century Gothic" panose="020B0502020202020204" pitchFamily="34" charset="0"/>
                <a:ea typeface="+mj-ea"/>
                <a:cs typeface="Arial"/>
              </a:rPr>
              <a:t>FVG vs ITALIA</a:t>
            </a:r>
            <a:r>
              <a:rPr lang="it-IT" sz="1600">
                <a:solidFill>
                  <a:schemeClr val="bg1"/>
                </a:solidFill>
                <a:latin typeface="Century Gothic" panose="020B0502020202020204" pitchFamily="34" charset="0"/>
                <a:ea typeface="+mj-ea"/>
                <a:cs typeface="Arial"/>
              </a:rPr>
              <a:t>)</a:t>
            </a:r>
            <a:endParaRPr lang="it-IT" sz="1600" i="1">
              <a:solidFill>
                <a:schemeClr val="bg1"/>
              </a:solidFill>
              <a:latin typeface="Century Gothic" panose="020B0502020202020204" pitchFamily="34" charset="0"/>
              <a:ea typeface="+mj-ea"/>
              <a:cs typeface="Arial"/>
            </a:endParaRPr>
          </a:p>
          <a:p>
            <a:pPr>
              <a:defRPr/>
            </a:pPr>
            <a:r>
              <a:rPr lang="it-IT" sz="1400" b="0" i="1">
                <a:solidFill>
                  <a:schemeClr val="bg1"/>
                </a:solidFill>
                <a:latin typeface="Century Gothic" panose="020B0502020202020204" pitchFamily="34" charset="0"/>
                <a:ea typeface="+mj-ea"/>
                <a:cs typeface="Arial"/>
              </a:rPr>
              <a:t>Indicatori congiunturali: % MIGLIORAMENTO + ½ INVARIANZA</a:t>
            </a:r>
          </a:p>
        </p:txBody>
      </p:sp>
      <p:sp>
        <p:nvSpPr>
          <p:cNvPr id="40" name="CasellaDiTesto 9">
            <a:extLst>
              <a:ext uri="{FF2B5EF4-FFF2-40B4-BE49-F238E27FC236}">
                <a16:creationId xmlns:a16="http://schemas.microsoft.com/office/drawing/2014/main" id="{1B948F6F-E8E7-4B84-AD11-3C9F02C561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5201" y="3173224"/>
            <a:ext cx="1919755" cy="35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spcBef>
                <a:spcPts val="600"/>
              </a:spcBef>
            </a:pPr>
            <a:r>
              <a:rPr lang="it-IT" altLang="ja-JP" sz="1700" dirty="0">
                <a:solidFill>
                  <a:srgbClr val="203864"/>
                </a:solidFill>
                <a:latin typeface="Century Gothic" panose="020B0502020202020204" pitchFamily="34" charset="0"/>
              </a:rPr>
              <a:t>Terziario FVG</a:t>
            </a:r>
          </a:p>
        </p:txBody>
      </p:sp>
      <p:sp>
        <p:nvSpPr>
          <p:cNvPr id="46" name="CasellaDiTesto 9">
            <a:extLst>
              <a:ext uri="{FF2B5EF4-FFF2-40B4-BE49-F238E27FC236}">
                <a16:creationId xmlns:a16="http://schemas.microsoft.com/office/drawing/2014/main" id="{DBBE0DC6-EC4D-4558-A289-6034A8D744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3196" y="4271964"/>
            <a:ext cx="1728192" cy="35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spcBef>
                <a:spcPts val="600"/>
              </a:spcBef>
            </a:pPr>
            <a:r>
              <a:rPr lang="it-IT" altLang="ja-JP" sz="1700">
                <a:solidFill>
                  <a:srgbClr val="F79646"/>
                </a:solidFill>
                <a:latin typeface="Century Gothic" panose="020B0502020202020204" pitchFamily="34" charset="0"/>
              </a:rPr>
              <a:t>Terziario ITALIA</a:t>
            </a:r>
          </a:p>
        </p:txBody>
      </p:sp>
      <p:graphicFrame>
        <p:nvGraphicFramePr>
          <p:cNvPr id="53" name="Tabella 11">
            <a:extLst>
              <a:ext uri="{FF2B5EF4-FFF2-40B4-BE49-F238E27FC236}">
                <a16:creationId xmlns:a16="http://schemas.microsoft.com/office/drawing/2014/main" id="{E39124F3-B1A5-4A88-94EB-694512B57A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2978236"/>
              </p:ext>
            </p:extLst>
          </p:nvPr>
        </p:nvGraphicFramePr>
        <p:xfrm>
          <a:off x="7526635" y="3147844"/>
          <a:ext cx="3321605" cy="2857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9605">
                  <a:extLst>
                    <a:ext uri="{9D8B030D-6E8A-4147-A177-3AD203B41FA5}">
                      <a16:colId xmlns:a16="http://schemas.microsoft.com/office/drawing/2014/main" val="4257292281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1363359023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3209566175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2315993140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2418926699"/>
                    </a:ext>
                  </a:extLst>
                </a:gridCol>
              </a:tblGrid>
              <a:tr h="357230">
                <a:tc>
                  <a:txBody>
                    <a:bodyPr/>
                    <a:lstStyle/>
                    <a:p>
                      <a:endParaRPr lang="it-IT" sz="120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200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7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MIGLIORE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7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UGUALE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7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PEGGIORE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INDICE</a:t>
                      </a:r>
                      <a:endParaRPr lang="it-IT" sz="100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55734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2022 III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6%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90%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4%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1F497D"/>
                          </a:solidFill>
                          <a:effectLst/>
                          <a:latin typeface="Century Gothic" panose="020B0502020202020204" pitchFamily="34" charset="0"/>
                        </a:rPr>
                        <a:t>51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546973793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2022 IV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5%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88%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7%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1F497D"/>
                          </a:solidFill>
                          <a:effectLst/>
                          <a:latin typeface="Century Gothic" panose="020B0502020202020204" pitchFamily="34" charset="0"/>
                        </a:rPr>
                        <a:t>49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752504863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2023 I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5%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87%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8%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1F497D"/>
                          </a:solidFill>
                          <a:effectLst/>
                          <a:latin typeface="Century Gothic" panose="020B0502020202020204" pitchFamily="34" charset="0"/>
                        </a:rPr>
                        <a:t>48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271376257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2023 II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6%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88%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5%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1F497D"/>
                          </a:solidFill>
                          <a:effectLst/>
                          <a:latin typeface="Century Gothic" panose="020B0502020202020204" pitchFamily="34" charset="0"/>
                        </a:rPr>
                        <a:t>51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559385142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2023 III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6%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89%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5%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1F497D"/>
                          </a:solidFill>
                          <a:effectLst/>
                          <a:latin typeface="Century Gothic" panose="020B0502020202020204" pitchFamily="34" charset="0"/>
                        </a:rPr>
                        <a:t>51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790754751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2023 IV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6%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86%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8%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1F497D"/>
                          </a:solidFill>
                          <a:effectLst/>
                          <a:latin typeface="Century Gothic" panose="020B0502020202020204" pitchFamily="34" charset="0"/>
                        </a:rPr>
                        <a:t>49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704451205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1" i="0" u="none" strike="noStrike">
                          <a:solidFill>
                            <a:srgbClr val="C00000"/>
                          </a:solidFill>
                          <a:effectLst/>
                          <a:latin typeface="Century Gothic" panose="020B0502020202020204" pitchFamily="34" charset="0"/>
                        </a:rPr>
                        <a:t>2024 I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it-IT" sz="600" b="0" i="0" u="none" strike="noStrike">
                        <a:solidFill>
                          <a:srgbClr val="333399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it-IT" sz="600" b="0" i="0" u="none" strike="noStrike">
                        <a:solidFill>
                          <a:srgbClr val="333399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it-IT" sz="600" b="0" i="0" u="none" strike="noStrike">
                        <a:solidFill>
                          <a:srgbClr val="333399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solidFill>
                            <a:srgbClr val="C00000"/>
                          </a:solidFill>
                          <a:effectLst/>
                          <a:latin typeface="Century Gothic" panose="020B0502020202020204" pitchFamily="34" charset="0"/>
                        </a:rPr>
                        <a:t>51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383720232"/>
                  </a:ext>
                </a:extLst>
              </a:tr>
            </a:tbl>
          </a:graphicData>
        </a:graphic>
      </p:graphicFrame>
      <p:cxnSp>
        <p:nvCxnSpPr>
          <p:cNvPr id="58" name="Connettore 2 57">
            <a:extLst>
              <a:ext uri="{FF2B5EF4-FFF2-40B4-BE49-F238E27FC236}">
                <a16:creationId xmlns:a16="http://schemas.microsoft.com/office/drawing/2014/main" id="{DCA38509-E4BD-4340-BB39-2647E73DCC52}"/>
              </a:ext>
            </a:extLst>
          </p:cNvPr>
          <p:cNvCxnSpPr>
            <a:cxnSpLocks/>
          </p:cNvCxnSpPr>
          <p:nvPr/>
        </p:nvCxnSpPr>
        <p:spPr>
          <a:xfrm flipH="1">
            <a:off x="8479845" y="3031858"/>
            <a:ext cx="2162184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 w="lg" len="lg"/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CasellaDiTesto 58">
            <a:extLst>
              <a:ext uri="{FF2B5EF4-FFF2-40B4-BE49-F238E27FC236}">
                <a16:creationId xmlns:a16="http://schemas.microsoft.com/office/drawing/2014/main" id="{93BC3302-82F8-41C2-9CB9-E81D136042B9}"/>
              </a:ext>
            </a:extLst>
          </p:cNvPr>
          <p:cNvSpPr txBox="1"/>
          <p:nvPr/>
        </p:nvSpPr>
        <p:spPr>
          <a:xfrm>
            <a:off x="9313114" y="2754859"/>
            <a:ext cx="4956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1200">
                <a:latin typeface="Century Gothic" panose="020B0502020202020204" pitchFamily="34" charset="0"/>
              </a:rPr>
              <a:t>FVG</a:t>
            </a:r>
          </a:p>
        </p:txBody>
      </p:sp>
      <p:cxnSp>
        <p:nvCxnSpPr>
          <p:cNvPr id="60" name="Connettore 2 59">
            <a:extLst>
              <a:ext uri="{FF2B5EF4-FFF2-40B4-BE49-F238E27FC236}">
                <a16:creationId xmlns:a16="http://schemas.microsoft.com/office/drawing/2014/main" id="{E470490E-A141-4F00-BDEF-BD78E3BC4DB4}"/>
              </a:ext>
            </a:extLst>
          </p:cNvPr>
          <p:cNvCxnSpPr>
            <a:cxnSpLocks/>
          </p:cNvCxnSpPr>
          <p:nvPr/>
        </p:nvCxnSpPr>
        <p:spPr>
          <a:xfrm flipH="1">
            <a:off x="11009528" y="3031858"/>
            <a:ext cx="916977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 w="lg" len="lg"/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CasellaDiTesto 62">
            <a:extLst>
              <a:ext uri="{FF2B5EF4-FFF2-40B4-BE49-F238E27FC236}">
                <a16:creationId xmlns:a16="http://schemas.microsoft.com/office/drawing/2014/main" id="{7E0EB3CC-7823-4540-84CF-5F7180BC6FEA}"/>
              </a:ext>
            </a:extLst>
          </p:cNvPr>
          <p:cNvSpPr txBox="1"/>
          <p:nvPr/>
        </p:nvSpPr>
        <p:spPr>
          <a:xfrm>
            <a:off x="11152866" y="2754859"/>
            <a:ext cx="6303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1200">
                <a:latin typeface="Century Gothic" panose="020B0502020202020204" pitchFamily="34" charset="0"/>
              </a:rPr>
              <a:t>ITALIA</a:t>
            </a:r>
          </a:p>
        </p:txBody>
      </p:sp>
      <p:graphicFrame>
        <p:nvGraphicFramePr>
          <p:cNvPr id="64" name="Tabella 63">
            <a:extLst>
              <a:ext uri="{FF2B5EF4-FFF2-40B4-BE49-F238E27FC236}">
                <a16:creationId xmlns:a16="http://schemas.microsoft.com/office/drawing/2014/main" id="{FC374154-4EA8-4E61-B381-E719CE25B5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884990"/>
              </p:ext>
            </p:extLst>
          </p:nvPr>
        </p:nvGraphicFramePr>
        <p:xfrm>
          <a:off x="11147607" y="3147844"/>
          <a:ext cx="648000" cy="2857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8000">
                  <a:extLst>
                    <a:ext uri="{9D8B030D-6E8A-4147-A177-3AD203B41FA5}">
                      <a16:colId xmlns:a16="http://schemas.microsoft.com/office/drawing/2014/main" val="302806717"/>
                    </a:ext>
                  </a:extLst>
                </a:gridCol>
              </a:tblGrid>
              <a:tr h="357230">
                <a:tc>
                  <a:txBody>
                    <a:bodyPr/>
                    <a:lstStyle/>
                    <a:p>
                      <a:pPr algn="ctr"/>
                      <a:r>
                        <a:rPr lang="it-IT" sz="11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INDICE</a:t>
                      </a:r>
                      <a:endParaRPr lang="it-IT" sz="100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7634939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solidFill>
                            <a:srgbClr val="ED7D31"/>
                          </a:solidFill>
                          <a:effectLst/>
                          <a:latin typeface="Century Gothic" panose="020B0502020202020204" pitchFamily="34" charset="0"/>
                        </a:rPr>
                        <a:t>50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51798999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ED7D31"/>
                          </a:solidFill>
                          <a:effectLst/>
                          <a:latin typeface="Century Gothic" panose="020B0502020202020204" pitchFamily="34" charset="0"/>
                        </a:rPr>
                        <a:t>46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113083857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ED7D31"/>
                          </a:solidFill>
                          <a:effectLst/>
                          <a:latin typeface="Century Gothic" panose="020B0502020202020204" pitchFamily="34" charset="0"/>
                        </a:rPr>
                        <a:t>49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777035430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ED7D31"/>
                          </a:solidFill>
                          <a:effectLst/>
                          <a:latin typeface="Century Gothic" panose="020B0502020202020204" pitchFamily="34" charset="0"/>
                        </a:rPr>
                        <a:t>51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964193220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ED7D31"/>
                          </a:solidFill>
                          <a:effectLst/>
                          <a:latin typeface="Century Gothic" panose="020B0502020202020204" pitchFamily="34" charset="0"/>
                        </a:rPr>
                        <a:t>55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083891687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ED7D31"/>
                          </a:solidFill>
                          <a:effectLst/>
                          <a:latin typeface="Century Gothic" panose="020B0502020202020204" pitchFamily="34" charset="0"/>
                        </a:rPr>
                        <a:t>55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328386160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solidFill>
                            <a:srgbClr val="ED7D31"/>
                          </a:solidFill>
                          <a:effectLst/>
                          <a:latin typeface="Century Gothic" panose="020B0502020202020204" pitchFamily="34" charset="0"/>
                        </a:rPr>
                        <a:t>54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861489930"/>
                  </a:ext>
                </a:extLst>
              </a:tr>
            </a:tbl>
          </a:graphicData>
        </a:graphic>
      </p:graphicFrame>
      <p:sp>
        <p:nvSpPr>
          <p:cNvPr id="27" name="Ovale 26">
            <a:extLst>
              <a:ext uri="{FF2B5EF4-FFF2-40B4-BE49-F238E27FC236}">
                <a16:creationId xmlns:a16="http://schemas.microsoft.com/office/drawing/2014/main" id="{086B4BAF-6DF2-4C9E-8461-13CBCEBE8148}"/>
              </a:ext>
            </a:extLst>
          </p:cNvPr>
          <p:cNvSpPr/>
          <p:nvPr/>
        </p:nvSpPr>
        <p:spPr bwMode="auto">
          <a:xfrm>
            <a:off x="10219506" y="4932024"/>
            <a:ext cx="647998" cy="1111800"/>
          </a:xfrm>
          <a:prstGeom prst="ellips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34" name="Connettore diritto 33">
            <a:extLst>
              <a:ext uri="{FF2B5EF4-FFF2-40B4-BE49-F238E27FC236}">
                <a16:creationId xmlns:a16="http://schemas.microsoft.com/office/drawing/2014/main" id="{714416D4-0327-4A71-A164-ED6878860FA6}"/>
              </a:ext>
            </a:extLst>
          </p:cNvPr>
          <p:cNvCxnSpPr>
            <a:cxnSpLocks/>
          </p:cNvCxnSpPr>
          <p:nvPr/>
        </p:nvCxnSpPr>
        <p:spPr bwMode="auto">
          <a:xfrm>
            <a:off x="7248128" y="1835048"/>
            <a:ext cx="0" cy="4208951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37" name="Elemento grafico 36" descr="Freccia linea: curva antioraria">
            <a:extLst>
              <a:ext uri="{FF2B5EF4-FFF2-40B4-BE49-F238E27FC236}">
                <a16:creationId xmlns:a16="http://schemas.microsoft.com/office/drawing/2014/main" id="{C95AF84F-4113-4119-A369-78BEC178C09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6264157" flipH="1">
            <a:off x="6227313" y="3078248"/>
            <a:ext cx="899478" cy="914400"/>
          </a:xfrm>
          <a:prstGeom prst="rect">
            <a:avLst/>
          </a:prstGeom>
        </p:spPr>
      </p:pic>
      <p:sp>
        <p:nvSpPr>
          <p:cNvPr id="45" name="CasellaDiTesto 9">
            <a:extLst>
              <a:ext uri="{FF2B5EF4-FFF2-40B4-BE49-F238E27FC236}">
                <a16:creationId xmlns:a16="http://schemas.microsoft.com/office/drawing/2014/main" id="{7E63D36C-33EC-4117-BA7A-E057CC14A7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39534" y="1797318"/>
            <a:ext cx="4586972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ts val="600"/>
              </a:spcBef>
            </a:pPr>
            <a:r>
              <a:rPr lang="it-IT" altLang="ja-JP" sz="1300" i="1">
                <a:latin typeface="Century Gothic" panose="020B0502020202020204" pitchFamily="34" charset="0"/>
              </a:rPr>
              <a:t>Negli ultimi tre mesi, l’occupazione complessiva della Sua impresa, ovvero il numero degli addetti, rispetto ai tre mesi precedenti, è aumentato, rimasto invariato, diminuito? </a:t>
            </a:r>
            <a:endParaRPr lang="it-IT" altLang="it-IT" sz="1300" i="1">
              <a:solidFill>
                <a:schemeClr val="accent2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5502E3DC-BD41-1B5C-3033-048BA3AD47D9}"/>
              </a:ext>
            </a:extLst>
          </p:cNvPr>
          <p:cNvCxnSpPr/>
          <p:nvPr/>
        </p:nvCxnSpPr>
        <p:spPr bwMode="auto">
          <a:xfrm>
            <a:off x="4371226" y="2508881"/>
            <a:ext cx="0" cy="234000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" name="Rettangolo 4">
            <a:extLst>
              <a:ext uri="{FF2B5EF4-FFF2-40B4-BE49-F238E27FC236}">
                <a16:creationId xmlns:a16="http://schemas.microsoft.com/office/drawing/2014/main" id="{158C770A-EB68-F3A4-DF7D-BC4F9E70D49C}"/>
              </a:ext>
            </a:extLst>
          </p:cNvPr>
          <p:cNvSpPr/>
          <p:nvPr/>
        </p:nvSpPr>
        <p:spPr>
          <a:xfrm>
            <a:off x="3330265" y="2478476"/>
            <a:ext cx="104469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sz="1000" i="1" dirty="0" err="1">
                <a:latin typeface="Century Gothic" panose="020B0502020202020204" pitchFamily="34" charset="0"/>
              </a:rPr>
              <a:t>Pre</a:t>
            </a:r>
            <a:r>
              <a:rPr lang="it-IT" sz="1000" i="1" dirty="0">
                <a:latin typeface="Century Gothic" panose="020B0502020202020204" pitchFamily="34" charset="0"/>
              </a:rPr>
              <a:t> lockdown</a:t>
            </a:r>
            <a:endParaRPr lang="it-IT" sz="700" i="1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26765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Immagine 78">
            <a:extLst>
              <a:ext uri="{FF2B5EF4-FFF2-40B4-BE49-F238E27FC236}">
                <a16:creationId xmlns:a16="http://schemas.microsoft.com/office/drawing/2014/main" id="{BD5ECEFB-6D2C-E700-A48E-4F6B91A348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6812" y="4115153"/>
            <a:ext cx="2751041" cy="2404800"/>
          </a:xfrm>
          <a:prstGeom prst="rect">
            <a:avLst/>
          </a:prstGeom>
        </p:spPr>
      </p:pic>
      <p:pic>
        <p:nvPicPr>
          <p:cNvPr id="77" name="Immagine 76">
            <a:extLst>
              <a:ext uri="{FF2B5EF4-FFF2-40B4-BE49-F238E27FC236}">
                <a16:creationId xmlns:a16="http://schemas.microsoft.com/office/drawing/2014/main" id="{2BF60434-E932-98DF-351E-D75CCB517C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7839" y="4115153"/>
            <a:ext cx="2751041" cy="2404800"/>
          </a:xfrm>
          <a:prstGeom prst="rect">
            <a:avLst/>
          </a:prstGeom>
        </p:spPr>
      </p:pic>
      <p:pic>
        <p:nvPicPr>
          <p:cNvPr id="75" name="Immagine 74">
            <a:extLst>
              <a:ext uri="{FF2B5EF4-FFF2-40B4-BE49-F238E27FC236}">
                <a16:creationId xmlns:a16="http://schemas.microsoft.com/office/drawing/2014/main" id="{21DADDCF-DB35-1978-BEB3-24384E4116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943" y="4115153"/>
            <a:ext cx="2751041" cy="2404800"/>
          </a:xfrm>
          <a:prstGeom prst="rect">
            <a:avLst/>
          </a:prstGeom>
        </p:spPr>
      </p:pic>
      <p:pic>
        <p:nvPicPr>
          <p:cNvPr id="73" name="Immagine 72">
            <a:extLst>
              <a:ext uri="{FF2B5EF4-FFF2-40B4-BE49-F238E27FC236}">
                <a16:creationId xmlns:a16="http://schemas.microsoft.com/office/drawing/2014/main" id="{1A3D36EC-415C-7C97-1008-160872357A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2135" y="4115153"/>
            <a:ext cx="2751041" cy="2404800"/>
          </a:xfrm>
          <a:prstGeom prst="rect">
            <a:avLst/>
          </a:prstGeom>
        </p:spPr>
      </p:pic>
      <p:pic>
        <p:nvPicPr>
          <p:cNvPr id="71" name="Immagine 70">
            <a:extLst>
              <a:ext uri="{FF2B5EF4-FFF2-40B4-BE49-F238E27FC236}">
                <a16:creationId xmlns:a16="http://schemas.microsoft.com/office/drawing/2014/main" id="{9F152C2B-50D8-00ED-BA6C-497A9B9293A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26812" y="1445769"/>
            <a:ext cx="2751041" cy="2404800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C8CB2C9E-C002-96DA-DACF-17BC016D8BF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37839" y="1445769"/>
            <a:ext cx="2751041" cy="2404800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B0D89DAD-482B-0D52-893F-F3CDC72DA7C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98943" y="1445769"/>
            <a:ext cx="2751041" cy="2404800"/>
          </a:xfrm>
          <a:prstGeom prst="rect">
            <a:avLst/>
          </a:prstGeom>
        </p:spPr>
      </p:pic>
      <p:sp>
        <p:nvSpPr>
          <p:cNvPr id="15" name="Rettangolo 14">
            <a:extLst>
              <a:ext uri="{FF2B5EF4-FFF2-40B4-BE49-F238E27FC236}">
                <a16:creationId xmlns:a16="http://schemas.microsoft.com/office/drawing/2014/main" id="{F6D4D102-7475-E187-1346-AA4193E6314F}"/>
              </a:ext>
            </a:extLst>
          </p:cNvPr>
          <p:cNvSpPr/>
          <p:nvPr/>
        </p:nvSpPr>
        <p:spPr bwMode="auto">
          <a:xfrm>
            <a:off x="3296692" y="1362406"/>
            <a:ext cx="2786633" cy="2425148"/>
          </a:xfrm>
          <a:prstGeom prst="rect">
            <a:avLst/>
          </a:pr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it-IT" sz="1800" b="0">
              <a:latin typeface="Arial" charset="0"/>
            </a:endParaRP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5E6154F0-D1FF-03D2-CB65-61B7C9EABD1E}"/>
              </a:ext>
            </a:extLst>
          </p:cNvPr>
          <p:cNvSpPr/>
          <p:nvPr/>
        </p:nvSpPr>
        <p:spPr bwMode="auto">
          <a:xfrm>
            <a:off x="6186016" y="1362406"/>
            <a:ext cx="2786633" cy="2425148"/>
          </a:xfrm>
          <a:prstGeom prst="rect">
            <a:avLst/>
          </a:pr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it-IT" sz="1800" b="0">
              <a:latin typeface="Arial" charset="0"/>
            </a:endParaRP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877683E2-D61E-3644-E0F8-FDB7A6F948BE}"/>
              </a:ext>
            </a:extLst>
          </p:cNvPr>
          <p:cNvSpPr/>
          <p:nvPr/>
        </p:nvSpPr>
        <p:spPr bwMode="auto">
          <a:xfrm>
            <a:off x="9075340" y="1362406"/>
            <a:ext cx="2786633" cy="2425148"/>
          </a:xfrm>
          <a:prstGeom prst="rect">
            <a:avLst/>
          </a:pr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it-IT" sz="1800" b="0">
              <a:latin typeface="Arial" charset="0"/>
            </a:endParaRP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94382C44-227C-568E-7E42-70059C8A2363}"/>
              </a:ext>
            </a:extLst>
          </p:cNvPr>
          <p:cNvSpPr/>
          <p:nvPr/>
        </p:nvSpPr>
        <p:spPr bwMode="auto">
          <a:xfrm>
            <a:off x="407368" y="4032298"/>
            <a:ext cx="2786633" cy="2425148"/>
          </a:xfrm>
          <a:prstGeom prst="rect">
            <a:avLst/>
          </a:pr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it-IT" sz="1800" b="0">
              <a:latin typeface="Arial" charset="0"/>
            </a:endParaRP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BE59C7A4-91B6-EE80-B50A-ADAE0C4F6ED0}"/>
              </a:ext>
            </a:extLst>
          </p:cNvPr>
          <p:cNvSpPr/>
          <p:nvPr/>
        </p:nvSpPr>
        <p:spPr bwMode="auto">
          <a:xfrm>
            <a:off x="3296692" y="4032298"/>
            <a:ext cx="2786633" cy="2425148"/>
          </a:xfrm>
          <a:prstGeom prst="rect">
            <a:avLst/>
          </a:pr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it-IT" sz="1800" b="0">
              <a:latin typeface="Arial" charset="0"/>
            </a:endParaRP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CEF9E1F4-49BA-F2B9-662D-89B5D73AB345}"/>
              </a:ext>
            </a:extLst>
          </p:cNvPr>
          <p:cNvSpPr/>
          <p:nvPr/>
        </p:nvSpPr>
        <p:spPr bwMode="auto">
          <a:xfrm>
            <a:off x="6186016" y="4032298"/>
            <a:ext cx="2786633" cy="2425148"/>
          </a:xfrm>
          <a:prstGeom prst="rect">
            <a:avLst/>
          </a:pr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it-IT" sz="1800" b="0">
              <a:latin typeface="Arial" charset="0"/>
            </a:endParaRP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E5F8A6EB-E6BE-D81F-E44D-87FA4F637889}"/>
              </a:ext>
            </a:extLst>
          </p:cNvPr>
          <p:cNvSpPr/>
          <p:nvPr/>
        </p:nvSpPr>
        <p:spPr bwMode="auto">
          <a:xfrm>
            <a:off x="9075340" y="4032298"/>
            <a:ext cx="2786633" cy="2425148"/>
          </a:xfrm>
          <a:prstGeom prst="rect">
            <a:avLst/>
          </a:pr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it-IT" sz="1800" b="0">
              <a:latin typeface="Arial" charset="0"/>
            </a:endParaRPr>
          </a:p>
        </p:txBody>
      </p:sp>
      <p:sp>
        <p:nvSpPr>
          <p:cNvPr id="22" name="Titolo 1">
            <a:extLst>
              <a:ext uri="{FF2B5EF4-FFF2-40B4-BE49-F238E27FC236}">
                <a16:creationId xmlns:a16="http://schemas.microsoft.com/office/drawing/2014/main" id="{F786D114-6AC0-6CC8-607E-7DE5B7D8CFDA}"/>
              </a:ext>
            </a:extLst>
          </p:cNvPr>
          <p:cNvSpPr txBox="1">
            <a:spLocks/>
          </p:cNvSpPr>
          <p:nvPr/>
        </p:nvSpPr>
        <p:spPr>
          <a:xfrm>
            <a:off x="3237058" y="1263016"/>
            <a:ext cx="2520000" cy="270940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txBody>
          <a:bodyPr wrap="square" lIns="67500" tIns="35100" rIns="67500" bIns="35100">
            <a:spAutoFit/>
          </a:bodyPr>
          <a:lstStyle/>
          <a:p>
            <a:pPr>
              <a:defRPr/>
            </a:pPr>
            <a:r>
              <a:rPr lang="it-IT" sz="1300">
                <a:solidFill>
                  <a:schemeClr val="bg1"/>
                </a:solidFill>
                <a:latin typeface="Century Gothic" panose="020B0502020202020204" pitchFamily="34" charset="0"/>
                <a:ea typeface="+mj-ea"/>
                <a:cs typeface="Arial"/>
              </a:rPr>
              <a:t>Commercio FOOD</a:t>
            </a:r>
          </a:p>
        </p:txBody>
      </p:sp>
      <p:sp>
        <p:nvSpPr>
          <p:cNvPr id="23" name="Titolo 1">
            <a:extLst>
              <a:ext uri="{FF2B5EF4-FFF2-40B4-BE49-F238E27FC236}">
                <a16:creationId xmlns:a16="http://schemas.microsoft.com/office/drawing/2014/main" id="{E7169E99-F756-2F58-B881-D01FF216C6E5}"/>
              </a:ext>
            </a:extLst>
          </p:cNvPr>
          <p:cNvSpPr txBox="1">
            <a:spLocks/>
          </p:cNvSpPr>
          <p:nvPr/>
        </p:nvSpPr>
        <p:spPr>
          <a:xfrm>
            <a:off x="6127497" y="1263016"/>
            <a:ext cx="2520000" cy="270940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txBody>
          <a:bodyPr wrap="square" lIns="67500" tIns="35100" rIns="67500" bIns="35100">
            <a:spAutoFit/>
          </a:bodyPr>
          <a:lstStyle/>
          <a:p>
            <a:pPr>
              <a:defRPr/>
            </a:pPr>
            <a:r>
              <a:rPr lang="it-IT" sz="1300">
                <a:solidFill>
                  <a:schemeClr val="bg1"/>
                </a:solidFill>
                <a:latin typeface="Century Gothic" panose="020B0502020202020204" pitchFamily="34" charset="0"/>
                <a:ea typeface="+mj-ea"/>
                <a:cs typeface="Arial"/>
              </a:rPr>
              <a:t>Commercio NO FOOD</a:t>
            </a:r>
          </a:p>
        </p:txBody>
      </p:sp>
      <p:sp>
        <p:nvSpPr>
          <p:cNvPr id="24" name="Titolo 1">
            <a:extLst>
              <a:ext uri="{FF2B5EF4-FFF2-40B4-BE49-F238E27FC236}">
                <a16:creationId xmlns:a16="http://schemas.microsoft.com/office/drawing/2014/main" id="{524061FE-FDB4-0CE1-FAAD-7855284C21B6}"/>
              </a:ext>
            </a:extLst>
          </p:cNvPr>
          <p:cNvSpPr txBox="1">
            <a:spLocks/>
          </p:cNvSpPr>
          <p:nvPr/>
        </p:nvSpPr>
        <p:spPr>
          <a:xfrm>
            <a:off x="9015161" y="1263016"/>
            <a:ext cx="2520000" cy="270940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txBody>
          <a:bodyPr wrap="square" lIns="67500" tIns="35100" rIns="67500" bIns="35100">
            <a:spAutoFit/>
          </a:bodyPr>
          <a:lstStyle/>
          <a:p>
            <a:pPr>
              <a:defRPr/>
            </a:pPr>
            <a:r>
              <a:rPr lang="it-IT" sz="1300">
                <a:solidFill>
                  <a:schemeClr val="bg1"/>
                </a:solidFill>
                <a:latin typeface="Century Gothic" panose="020B0502020202020204" pitchFamily="34" charset="0"/>
                <a:ea typeface="+mj-ea"/>
                <a:cs typeface="Arial"/>
              </a:rPr>
              <a:t>Ristorazione</a:t>
            </a:r>
          </a:p>
        </p:txBody>
      </p:sp>
      <p:sp>
        <p:nvSpPr>
          <p:cNvPr id="25" name="Titolo 1">
            <a:extLst>
              <a:ext uri="{FF2B5EF4-FFF2-40B4-BE49-F238E27FC236}">
                <a16:creationId xmlns:a16="http://schemas.microsoft.com/office/drawing/2014/main" id="{E8757A4C-87C7-878E-A723-E215672FA4D2}"/>
              </a:ext>
            </a:extLst>
          </p:cNvPr>
          <p:cNvSpPr txBox="1">
            <a:spLocks/>
          </p:cNvSpPr>
          <p:nvPr/>
        </p:nvSpPr>
        <p:spPr>
          <a:xfrm>
            <a:off x="342906" y="3932908"/>
            <a:ext cx="2520000" cy="270940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txBody>
          <a:bodyPr wrap="square" lIns="67500" tIns="35100" rIns="67500" bIns="35100">
            <a:spAutoFit/>
          </a:bodyPr>
          <a:lstStyle/>
          <a:p>
            <a:pPr>
              <a:defRPr/>
            </a:pPr>
            <a:r>
              <a:rPr lang="it-IT" sz="1300">
                <a:solidFill>
                  <a:schemeClr val="bg1"/>
                </a:solidFill>
                <a:latin typeface="Century Gothic" panose="020B0502020202020204" pitchFamily="34" charset="0"/>
                <a:ea typeface="+mj-ea"/>
                <a:cs typeface="Arial"/>
              </a:rPr>
              <a:t>Ricezione turistica</a:t>
            </a:r>
          </a:p>
        </p:txBody>
      </p:sp>
      <p:sp>
        <p:nvSpPr>
          <p:cNvPr id="26" name="Titolo 1">
            <a:extLst>
              <a:ext uri="{FF2B5EF4-FFF2-40B4-BE49-F238E27FC236}">
                <a16:creationId xmlns:a16="http://schemas.microsoft.com/office/drawing/2014/main" id="{0A6418DA-727C-C5C2-6703-480507ADD079}"/>
              </a:ext>
            </a:extLst>
          </p:cNvPr>
          <p:cNvSpPr txBox="1">
            <a:spLocks/>
          </p:cNvSpPr>
          <p:nvPr/>
        </p:nvSpPr>
        <p:spPr>
          <a:xfrm>
            <a:off x="3237058" y="3932908"/>
            <a:ext cx="2520000" cy="270940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txBody>
          <a:bodyPr wrap="square" lIns="67500" tIns="35100" rIns="67500" bIns="35100">
            <a:spAutoFit/>
          </a:bodyPr>
          <a:lstStyle/>
          <a:p>
            <a:pPr>
              <a:defRPr/>
            </a:pPr>
            <a:r>
              <a:rPr lang="it-IT" sz="1300">
                <a:solidFill>
                  <a:schemeClr val="bg1"/>
                </a:solidFill>
                <a:latin typeface="Century Gothic" panose="020B0502020202020204" pitchFamily="34" charset="0"/>
                <a:ea typeface="+mj-ea"/>
                <a:cs typeface="Arial"/>
              </a:rPr>
              <a:t>Trasporti e logistica</a:t>
            </a:r>
          </a:p>
        </p:txBody>
      </p:sp>
      <p:sp>
        <p:nvSpPr>
          <p:cNvPr id="27" name="Titolo 1">
            <a:extLst>
              <a:ext uri="{FF2B5EF4-FFF2-40B4-BE49-F238E27FC236}">
                <a16:creationId xmlns:a16="http://schemas.microsoft.com/office/drawing/2014/main" id="{0D4F6BA0-8640-B8C0-7D47-7B0F0791C8E9}"/>
              </a:ext>
            </a:extLst>
          </p:cNvPr>
          <p:cNvSpPr txBox="1">
            <a:spLocks/>
          </p:cNvSpPr>
          <p:nvPr/>
        </p:nvSpPr>
        <p:spPr>
          <a:xfrm>
            <a:off x="6127497" y="3932908"/>
            <a:ext cx="2520000" cy="270940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txBody>
          <a:bodyPr wrap="square" lIns="67500" tIns="35100" rIns="67500" bIns="35100">
            <a:spAutoFit/>
          </a:bodyPr>
          <a:lstStyle/>
          <a:p>
            <a:pPr>
              <a:defRPr/>
            </a:pPr>
            <a:r>
              <a:rPr lang="it-IT" sz="1300">
                <a:solidFill>
                  <a:schemeClr val="bg1"/>
                </a:solidFill>
                <a:latin typeface="Century Gothic" panose="020B0502020202020204" pitchFamily="34" charset="0"/>
                <a:ea typeface="+mj-ea"/>
                <a:cs typeface="Arial"/>
              </a:rPr>
              <a:t>Servizi imprese</a:t>
            </a:r>
          </a:p>
        </p:txBody>
      </p:sp>
      <p:sp>
        <p:nvSpPr>
          <p:cNvPr id="28" name="Titolo 1">
            <a:extLst>
              <a:ext uri="{FF2B5EF4-FFF2-40B4-BE49-F238E27FC236}">
                <a16:creationId xmlns:a16="http://schemas.microsoft.com/office/drawing/2014/main" id="{47C445A3-A58E-9C54-4D1D-42174855D771}"/>
              </a:ext>
            </a:extLst>
          </p:cNvPr>
          <p:cNvSpPr txBox="1">
            <a:spLocks/>
          </p:cNvSpPr>
          <p:nvPr/>
        </p:nvSpPr>
        <p:spPr>
          <a:xfrm>
            <a:off x="9015161" y="3932908"/>
            <a:ext cx="2520000" cy="270940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txBody>
          <a:bodyPr wrap="square" lIns="67500" tIns="35100" rIns="67500" bIns="35100">
            <a:spAutoFit/>
          </a:bodyPr>
          <a:lstStyle/>
          <a:p>
            <a:pPr>
              <a:defRPr/>
            </a:pPr>
            <a:r>
              <a:rPr lang="it-IT" sz="1300">
                <a:solidFill>
                  <a:schemeClr val="bg1"/>
                </a:solidFill>
                <a:latin typeface="Century Gothic" panose="020B0502020202020204" pitchFamily="34" charset="0"/>
                <a:ea typeface="+mj-ea"/>
                <a:cs typeface="Arial"/>
              </a:rPr>
              <a:t>Servizi persona</a:t>
            </a:r>
          </a:p>
        </p:txBody>
      </p:sp>
      <p:sp>
        <p:nvSpPr>
          <p:cNvPr id="29" name="Rettangolo 28">
            <a:extLst>
              <a:ext uri="{FF2B5EF4-FFF2-40B4-BE49-F238E27FC236}">
                <a16:creationId xmlns:a16="http://schemas.microsoft.com/office/drawing/2014/main" id="{1C2B75E8-136F-57BE-6594-4CB512DE5937}"/>
              </a:ext>
            </a:extLst>
          </p:cNvPr>
          <p:cNvSpPr/>
          <p:nvPr/>
        </p:nvSpPr>
        <p:spPr>
          <a:xfrm>
            <a:off x="3139894" y="1691596"/>
            <a:ext cx="104469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i="1" dirty="0" err="1">
                <a:latin typeface="Century Gothic" panose="020B0502020202020204" pitchFamily="34" charset="0"/>
              </a:rPr>
              <a:t>Pre</a:t>
            </a:r>
            <a:r>
              <a:rPr lang="it-IT" i="1" dirty="0">
                <a:latin typeface="Century Gothic" panose="020B0502020202020204" pitchFamily="34" charset="0"/>
              </a:rPr>
              <a:t> lockdown</a:t>
            </a:r>
            <a:endParaRPr lang="it-IT" sz="500" i="1" dirty="0">
              <a:latin typeface="Century Gothic" panose="020B0502020202020204" pitchFamily="34" charset="0"/>
            </a:endParaRPr>
          </a:p>
        </p:txBody>
      </p:sp>
      <p:sp>
        <p:nvSpPr>
          <p:cNvPr id="30" name="CasellaDiTesto 9">
            <a:extLst>
              <a:ext uri="{FF2B5EF4-FFF2-40B4-BE49-F238E27FC236}">
                <a16:creationId xmlns:a16="http://schemas.microsoft.com/office/drawing/2014/main" id="{A14B3BCF-3843-4D95-B5F2-828E914870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71846" y="2943431"/>
            <a:ext cx="86875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ts val="600"/>
              </a:spcBef>
            </a:pPr>
            <a:r>
              <a:rPr lang="it-IT" altLang="ja-JP" sz="1000" dirty="0">
                <a:solidFill>
                  <a:srgbClr val="008000"/>
                </a:solidFill>
                <a:latin typeface="Century Gothic" panose="020B0502020202020204" pitchFamily="34" charset="0"/>
              </a:rPr>
              <a:t>Comm. FOOD</a:t>
            </a:r>
          </a:p>
        </p:txBody>
      </p:sp>
      <p:pic>
        <p:nvPicPr>
          <p:cNvPr id="31" name="Elemento grafico 30" descr="Professore">
            <a:extLst>
              <a:ext uri="{FF2B5EF4-FFF2-40B4-BE49-F238E27FC236}">
                <a16:creationId xmlns:a16="http://schemas.microsoft.com/office/drawing/2014/main" id="{5DF2FD09-9147-E088-B504-D94B3049A9F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32933" y="1105694"/>
            <a:ext cx="516155" cy="516155"/>
          </a:xfrm>
          <a:prstGeom prst="rect">
            <a:avLst/>
          </a:prstGeom>
        </p:spPr>
      </p:pic>
      <p:sp>
        <p:nvSpPr>
          <p:cNvPr id="32" name="Text Box 18">
            <a:extLst>
              <a:ext uri="{FF2B5EF4-FFF2-40B4-BE49-F238E27FC236}">
                <a16:creationId xmlns:a16="http://schemas.microsoft.com/office/drawing/2014/main" id="{6A8EB7DB-629F-2F53-392A-1A4255968F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2933" y="1651413"/>
            <a:ext cx="2520001" cy="49462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90000" tIns="46800" rIns="90000" bIns="46800" anchor="ctr">
            <a:spAutoFit/>
          </a:bodyPr>
          <a:lstStyle>
            <a:defPPr>
              <a:defRPr lang="it-IT"/>
            </a:defPPr>
            <a:lvl1pPr>
              <a:lnSpc>
                <a:spcPct val="110000"/>
              </a:lnSpc>
              <a:spcBef>
                <a:spcPts val="600"/>
              </a:spcBef>
              <a:defRPr sz="2000" b="0" i="0">
                <a:solidFill>
                  <a:srgbClr val="203864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it-IT" altLang="it-IT" sz="1300" b="1">
                <a:solidFill>
                  <a:schemeClr val="tx1"/>
                </a:solidFill>
              </a:rPr>
              <a:t>Sono riportati gli indicatori congiunturali relativi a FVG</a:t>
            </a:r>
            <a:endParaRPr lang="it-IT" altLang="it-IT" sz="1300" b="1" i="1">
              <a:solidFill>
                <a:schemeClr val="tx1"/>
              </a:solidFill>
            </a:endParaRPr>
          </a:p>
        </p:txBody>
      </p:sp>
      <p:sp>
        <p:nvSpPr>
          <p:cNvPr id="33" name="Rettangolo 32">
            <a:extLst>
              <a:ext uri="{FF2B5EF4-FFF2-40B4-BE49-F238E27FC236}">
                <a16:creationId xmlns:a16="http://schemas.microsoft.com/office/drawing/2014/main" id="{1FE96ECA-1BC5-415C-7E98-8794DCE00669}"/>
              </a:ext>
            </a:extLst>
          </p:cNvPr>
          <p:cNvSpPr/>
          <p:nvPr/>
        </p:nvSpPr>
        <p:spPr bwMode="auto">
          <a:xfrm>
            <a:off x="566459" y="2360400"/>
            <a:ext cx="193896" cy="195307"/>
          </a:xfrm>
          <a:prstGeom prst="rect">
            <a:avLst/>
          </a:prstGeom>
          <a:solidFill>
            <a:srgbClr val="0080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4" name="CasellaDiTesto 9">
            <a:extLst>
              <a:ext uri="{FF2B5EF4-FFF2-40B4-BE49-F238E27FC236}">
                <a16:creationId xmlns:a16="http://schemas.microsoft.com/office/drawing/2014/main" id="{43E5F940-3776-DCCD-4484-83876A748C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5014" y="2283399"/>
            <a:ext cx="1610538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ts val="600"/>
              </a:spcBef>
            </a:pPr>
            <a:r>
              <a:rPr lang="it-IT" altLang="ja-JP" sz="1300" dirty="0">
                <a:solidFill>
                  <a:srgbClr val="008000"/>
                </a:solidFill>
                <a:latin typeface="Century Gothic" panose="020B0502020202020204" pitchFamily="34" charset="0"/>
              </a:rPr>
              <a:t>Settore di attività economica FVG</a:t>
            </a:r>
          </a:p>
        </p:txBody>
      </p:sp>
      <p:sp>
        <p:nvSpPr>
          <p:cNvPr id="35" name="Rettangolo 34">
            <a:extLst>
              <a:ext uri="{FF2B5EF4-FFF2-40B4-BE49-F238E27FC236}">
                <a16:creationId xmlns:a16="http://schemas.microsoft.com/office/drawing/2014/main" id="{34892FCD-DCA2-C63D-4AAD-987724B87AE0}"/>
              </a:ext>
            </a:extLst>
          </p:cNvPr>
          <p:cNvSpPr/>
          <p:nvPr/>
        </p:nvSpPr>
        <p:spPr bwMode="auto">
          <a:xfrm>
            <a:off x="566459" y="3004378"/>
            <a:ext cx="193896" cy="195307"/>
          </a:xfrm>
          <a:prstGeom prst="rect">
            <a:avLst/>
          </a:prstGeom>
          <a:solidFill>
            <a:srgbClr val="203864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6" name="CasellaDiTesto 9">
            <a:extLst>
              <a:ext uri="{FF2B5EF4-FFF2-40B4-BE49-F238E27FC236}">
                <a16:creationId xmlns:a16="http://schemas.microsoft.com/office/drawing/2014/main" id="{51E7681E-7CF7-3AA7-9100-1EA331DD84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5014" y="2955837"/>
            <a:ext cx="1610538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ts val="600"/>
              </a:spcBef>
            </a:pPr>
            <a:r>
              <a:rPr lang="it-IT" altLang="ja-JP" sz="1300" dirty="0">
                <a:solidFill>
                  <a:srgbClr val="203864"/>
                </a:solidFill>
                <a:latin typeface="Century Gothic" panose="020B0502020202020204" pitchFamily="34" charset="0"/>
              </a:rPr>
              <a:t>Totale Terziario FVG</a:t>
            </a:r>
          </a:p>
        </p:txBody>
      </p:sp>
      <p:sp>
        <p:nvSpPr>
          <p:cNvPr id="37" name="Rettangolo 36">
            <a:extLst>
              <a:ext uri="{FF2B5EF4-FFF2-40B4-BE49-F238E27FC236}">
                <a16:creationId xmlns:a16="http://schemas.microsoft.com/office/drawing/2014/main" id="{2733EF1D-044C-1E05-13AA-B59E11F1725D}"/>
              </a:ext>
            </a:extLst>
          </p:cNvPr>
          <p:cNvSpPr/>
          <p:nvPr/>
        </p:nvSpPr>
        <p:spPr>
          <a:xfrm>
            <a:off x="5690904" y="2223418"/>
            <a:ext cx="39395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000" dirty="0">
                <a:solidFill>
                  <a:srgbClr val="008000"/>
                </a:solidFill>
                <a:latin typeface="Century Gothic" panose="020B0502020202020204" pitchFamily="34" charset="0"/>
              </a:rPr>
              <a:t>54</a:t>
            </a:r>
          </a:p>
        </p:txBody>
      </p:sp>
      <p:cxnSp>
        <p:nvCxnSpPr>
          <p:cNvPr id="38" name="Connettore diritto 37">
            <a:extLst>
              <a:ext uri="{FF2B5EF4-FFF2-40B4-BE49-F238E27FC236}">
                <a16:creationId xmlns:a16="http://schemas.microsoft.com/office/drawing/2014/main" id="{4E875620-B3F3-08C7-3E04-EF0FE926A190}"/>
              </a:ext>
            </a:extLst>
          </p:cNvPr>
          <p:cNvCxnSpPr>
            <a:cxnSpLocks/>
          </p:cNvCxnSpPr>
          <p:nvPr/>
        </p:nvCxnSpPr>
        <p:spPr bwMode="auto">
          <a:xfrm>
            <a:off x="4185922" y="1740192"/>
            <a:ext cx="0" cy="1758077"/>
          </a:xfrm>
          <a:prstGeom prst="line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9" name="CasellaDiTesto 9">
            <a:extLst>
              <a:ext uri="{FF2B5EF4-FFF2-40B4-BE49-F238E27FC236}">
                <a16:creationId xmlns:a16="http://schemas.microsoft.com/office/drawing/2014/main" id="{D7F9E71F-EDBA-FBD7-827F-3CE86E3612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07994" y="2914296"/>
            <a:ext cx="83443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ts val="600"/>
              </a:spcBef>
            </a:pPr>
            <a:r>
              <a:rPr lang="it-IT" altLang="ja-JP" sz="1000" dirty="0">
                <a:solidFill>
                  <a:srgbClr val="008000"/>
                </a:solidFill>
                <a:latin typeface="Century Gothic" panose="020B0502020202020204" pitchFamily="34" charset="0"/>
              </a:rPr>
              <a:t>Comm. NO FOOD</a:t>
            </a:r>
          </a:p>
        </p:txBody>
      </p:sp>
      <p:sp>
        <p:nvSpPr>
          <p:cNvPr id="40" name="CasellaDiTesto 9">
            <a:extLst>
              <a:ext uri="{FF2B5EF4-FFF2-40B4-BE49-F238E27FC236}">
                <a16:creationId xmlns:a16="http://schemas.microsoft.com/office/drawing/2014/main" id="{1FDD6BE0-F071-77F9-4792-78F902639C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33830" y="2102050"/>
            <a:ext cx="112621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ts val="600"/>
              </a:spcBef>
            </a:pPr>
            <a:r>
              <a:rPr lang="it-IT" altLang="ja-JP" sz="1000" dirty="0">
                <a:solidFill>
                  <a:srgbClr val="008000"/>
                </a:solidFill>
                <a:latin typeface="Century Gothic" panose="020B0502020202020204" pitchFamily="34" charset="0"/>
              </a:rPr>
              <a:t>Ristorazione</a:t>
            </a:r>
          </a:p>
        </p:txBody>
      </p:sp>
      <p:sp>
        <p:nvSpPr>
          <p:cNvPr id="41" name="CasellaDiTesto 9">
            <a:extLst>
              <a:ext uri="{FF2B5EF4-FFF2-40B4-BE49-F238E27FC236}">
                <a16:creationId xmlns:a16="http://schemas.microsoft.com/office/drawing/2014/main" id="{208F3C82-897A-C997-18B0-C4FE3B2451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257" y="4631185"/>
            <a:ext cx="102853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ts val="600"/>
              </a:spcBef>
            </a:pPr>
            <a:r>
              <a:rPr lang="it-IT" altLang="ja-JP" sz="1000" dirty="0">
                <a:solidFill>
                  <a:srgbClr val="008000"/>
                </a:solidFill>
                <a:latin typeface="Century Gothic" panose="020B0502020202020204" pitchFamily="34" charset="0"/>
              </a:rPr>
              <a:t>Ricezione turistica</a:t>
            </a:r>
          </a:p>
        </p:txBody>
      </p:sp>
      <p:sp>
        <p:nvSpPr>
          <p:cNvPr id="42" name="CasellaDiTesto 9">
            <a:extLst>
              <a:ext uri="{FF2B5EF4-FFF2-40B4-BE49-F238E27FC236}">
                <a16:creationId xmlns:a16="http://schemas.microsoft.com/office/drawing/2014/main" id="{8E490651-C263-3D7F-331D-E65D7B8BD9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12747" y="5381430"/>
            <a:ext cx="139226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ts val="600"/>
              </a:spcBef>
            </a:pPr>
            <a:r>
              <a:rPr lang="it-IT" altLang="ja-JP" sz="1000" dirty="0">
                <a:solidFill>
                  <a:srgbClr val="008000"/>
                </a:solidFill>
                <a:latin typeface="Century Gothic" panose="020B0502020202020204" pitchFamily="34" charset="0"/>
              </a:rPr>
              <a:t>Trasporti</a:t>
            </a:r>
          </a:p>
        </p:txBody>
      </p:sp>
      <p:sp>
        <p:nvSpPr>
          <p:cNvPr id="43" name="CasellaDiTesto 9">
            <a:extLst>
              <a:ext uri="{FF2B5EF4-FFF2-40B4-BE49-F238E27FC236}">
                <a16:creationId xmlns:a16="http://schemas.microsoft.com/office/drawing/2014/main" id="{901FDBF1-C689-6CEB-C767-334411BC5E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3479" y="4725037"/>
            <a:ext cx="87502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ts val="600"/>
              </a:spcBef>
            </a:pPr>
            <a:r>
              <a:rPr lang="it-IT" altLang="ja-JP" sz="1000" dirty="0" err="1">
                <a:solidFill>
                  <a:srgbClr val="008000"/>
                </a:solidFill>
                <a:latin typeface="Century Gothic" panose="020B0502020202020204" pitchFamily="34" charset="0"/>
              </a:rPr>
              <a:t>Serv</a:t>
            </a:r>
            <a:r>
              <a:rPr lang="it-IT" altLang="ja-JP" sz="1000" dirty="0">
                <a:solidFill>
                  <a:srgbClr val="008000"/>
                </a:solidFill>
                <a:latin typeface="Century Gothic" panose="020B0502020202020204" pitchFamily="34" charset="0"/>
              </a:rPr>
              <a:t>. Imprese</a:t>
            </a:r>
          </a:p>
        </p:txBody>
      </p:sp>
      <p:sp>
        <p:nvSpPr>
          <p:cNvPr id="44" name="CasellaDiTesto 9">
            <a:extLst>
              <a:ext uri="{FF2B5EF4-FFF2-40B4-BE49-F238E27FC236}">
                <a16:creationId xmlns:a16="http://schemas.microsoft.com/office/drawing/2014/main" id="{CD4ACCEA-1E24-2AF6-8A84-A9BE2E70F6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3573" y="5415612"/>
            <a:ext cx="82602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ts val="600"/>
              </a:spcBef>
            </a:pPr>
            <a:r>
              <a:rPr lang="it-IT" altLang="ja-JP" sz="1000" dirty="0" err="1">
                <a:solidFill>
                  <a:srgbClr val="008000"/>
                </a:solidFill>
                <a:latin typeface="Century Gothic" panose="020B0502020202020204" pitchFamily="34" charset="0"/>
              </a:rPr>
              <a:t>Serv</a:t>
            </a:r>
            <a:r>
              <a:rPr lang="it-IT" altLang="ja-JP" sz="1000" dirty="0">
                <a:solidFill>
                  <a:srgbClr val="008000"/>
                </a:solidFill>
                <a:latin typeface="Century Gothic" panose="020B0502020202020204" pitchFamily="34" charset="0"/>
              </a:rPr>
              <a:t>. Persona</a:t>
            </a:r>
          </a:p>
        </p:txBody>
      </p:sp>
      <p:cxnSp>
        <p:nvCxnSpPr>
          <p:cNvPr id="45" name="Connettore diritto 44">
            <a:extLst>
              <a:ext uri="{FF2B5EF4-FFF2-40B4-BE49-F238E27FC236}">
                <a16:creationId xmlns:a16="http://schemas.microsoft.com/office/drawing/2014/main" id="{CCF18D9B-4854-A004-F20F-EB7D6DD00746}"/>
              </a:ext>
            </a:extLst>
          </p:cNvPr>
          <p:cNvCxnSpPr/>
          <p:nvPr/>
        </p:nvCxnSpPr>
        <p:spPr bwMode="auto">
          <a:xfrm>
            <a:off x="1309820" y="4391105"/>
            <a:ext cx="0" cy="1758077"/>
          </a:xfrm>
          <a:prstGeom prst="line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6" name="Connettore diritto 45">
            <a:extLst>
              <a:ext uri="{FF2B5EF4-FFF2-40B4-BE49-F238E27FC236}">
                <a16:creationId xmlns:a16="http://schemas.microsoft.com/office/drawing/2014/main" id="{8C690527-4BE5-C7FF-6C3E-BBD1A0EAED2C}"/>
              </a:ext>
            </a:extLst>
          </p:cNvPr>
          <p:cNvCxnSpPr>
            <a:cxnSpLocks/>
          </p:cNvCxnSpPr>
          <p:nvPr/>
        </p:nvCxnSpPr>
        <p:spPr bwMode="auto">
          <a:xfrm>
            <a:off x="7030252" y="1740192"/>
            <a:ext cx="0" cy="1758077"/>
          </a:xfrm>
          <a:prstGeom prst="line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7" name="Rettangolo 46">
            <a:extLst>
              <a:ext uri="{FF2B5EF4-FFF2-40B4-BE49-F238E27FC236}">
                <a16:creationId xmlns:a16="http://schemas.microsoft.com/office/drawing/2014/main" id="{3DB27B02-6E6F-7A52-C572-3D139DB8B8B2}"/>
              </a:ext>
            </a:extLst>
          </p:cNvPr>
          <p:cNvSpPr/>
          <p:nvPr/>
        </p:nvSpPr>
        <p:spPr>
          <a:xfrm>
            <a:off x="5991753" y="1698270"/>
            <a:ext cx="104469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i="1" dirty="0" err="1">
                <a:latin typeface="Century Gothic" panose="020B0502020202020204" pitchFamily="34" charset="0"/>
              </a:rPr>
              <a:t>Pre</a:t>
            </a:r>
            <a:r>
              <a:rPr lang="it-IT" i="1" dirty="0">
                <a:latin typeface="Century Gothic" panose="020B0502020202020204" pitchFamily="34" charset="0"/>
              </a:rPr>
              <a:t> lockdown</a:t>
            </a:r>
            <a:endParaRPr lang="it-IT" sz="500" i="1" dirty="0">
              <a:latin typeface="Century Gothic" panose="020B0502020202020204" pitchFamily="34" charset="0"/>
            </a:endParaRPr>
          </a:p>
        </p:txBody>
      </p:sp>
      <p:cxnSp>
        <p:nvCxnSpPr>
          <p:cNvPr id="48" name="Connettore diritto 47">
            <a:extLst>
              <a:ext uri="{FF2B5EF4-FFF2-40B4-BE49-F238E27FC236}">
                <a16:creationId xmlns:a16="http://schemas.microsoft.com/office/drawing/2014/main" id="{D65AABDB-BB97-CA42-217E-32011C94EAA7}"/>
              </a:ext>
            </a:extLst>
          </p:cNvPr>
          <p:cNvCxnSpPr>
            <a:cxnSpLocks/>
          </p:cNvCxnSpPr>
          <p:nvPr/>
        </p:nvCxnSpPr>
        <p:spPr bwMode="auto">
          <a:xfrm>
            <a:off x="9919339" y="1741056"/>
            <a:ext cx="0" cy="1758077"/>
          </a:xfrm>
          <a:prstGeom prst="line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9" name="Rettangolo 48">
            <a:extLst>
              <a:ext uri="{FF2B5EF4-FFF2-40B4-BE49-F238E27FC236}">
                <a16:creationId xmlns:a16="http://schemas.microsoft.com/office/drawing/2014/main" id="{56B6A0E1-E6D7-1AAF-B692-EB6EE7105391}"/>
              </a:ext>
            </a:extLst>
          </p:cNvPr>
          <p:cNvSpPr/>
          <p:nvPr/>
        </p:nvSpPr>
        <p:spPr>
          <a:xfrm>
            <a:off x="8877717" y="1691596"/>
            <a:ext cx="104469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i="1" dirty="0" err="1">
                <a:latin typeface="Century Gothic" panose="020B0502020202020204" pitchFamily="34" charset="0"/>
              </a:rPr>
              <a:t>Pre</a:t>
            </a:r>
            <a:r>
              <a:rPr lang="it-IT" i="1" dirty="0">
                <a:latin typeface="Century Gothic" panose="020B0502020202020204" pitchFamily="34" charset="0"/>
              </a:rPr>
              <a:t> lockdown</a:t>
            </a:r>
            <a:endParaRPr lang="it-IT" sz="500" i="1" dirty="0">
              <a:latin typeface="Century Gothic" panose="020B0502020202020204" pitchFamily="34" charset="0"/>
            </a:endParaRPr>
          </a:p>
        </p:txBody>
      </p:sp>
      <p:sp>
        <p:nvSpPr>
          <p:cNvPr id="50" name="Rettangolo 49">
            <a:extLst>
              <a:ext uri="{FF2B5EF4-FFF2-40B4-BE49-F238E27FC236}">
                <a16:creationId xmlns:a16="http://schemas.microsoft.com/office/drawing/2014/main" id="{C92E50E4-19B2-8A35-49FE-460768F111C8}"/>
              </a:ext>
            </a:extLst>
          </p:cNvPr>
          <p:cNvSpPr/>
          <p:nvPr/>
        </p:nvSpPr>
        <p:spPr>
          <a:xfrm>
            <a:off x="263152" y="4377284"/>
            <a:ext cx="104469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i="1" dirty="0" err="1">
                <a:latin typeface="Century Gothic" panose="020B0502020202020204" pitchFamily="34" charset="0"/>
              </a:rPr>
              <a:t>Pre</a:t>
            </a:r>
            <a:r>
              <a:rPr lang="it-IT" i="1" dirty="0">
                <a:latin typeface="Century Gothic" panose="020B0502020202020204" pitchFamily="34" charset="0"/>
              </a:rPr>
              <a:t> lockdown</a:t>
            </a:r>
            <a:endParaRPr lang="it-IT" sz="500" i="1" dirty="0">
              <a:latin typeface="Century Gothic" panose="020B0502020202020204" pitchFamily="34" charset="0"/>
            </a:endParaRPr>
          </a:p>
        </p:txBody>
      </p:sp>
      <p:cxnSp>
        <p:nvCxnSpPr>
          <p:cNvPr id="51" name="Connettore diritto 50">
            <a:extLst>
              <a:ext uri="{FF2B5EF4-FFF2-40B4-BE49-F238E27FC236}">
                <a16:creationId xmlns:a16="http://schemas.microsoft.com/office/drawing/2014/main" id="{EEFA08D9-156A-10C1-5912-88614BA84BED}"/>
              </a:ext>
            </a:extLst>
          </p:cNvPr>
          <p:cNvCxnSpPr>
            <a:cxnSpLocks/>
          </p:cNvCxnSpPr>
          <p:nvPr/>
        </p:nvCxnSpPr>
        <p:spPr bwMode="auto">
          <a:xfrm>
            <a:off x="4193676" y="4382134"/>
            <a:ext cx="0" cy="1758077"/>
          </a:xfrm>
          <a:prstGeom prst="line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2" name="Rettangolo 51">
            <a:extLst>
              <a:ext uri="{FF2B5EF4-FFF2-40B4-BE49-F238E27FC236}">
                <a16:creationId xmlns:a16="http://schemas.microsoft.com/office/drawing/2014/main" id="{98AAE7A7-BF8E-47B4-B40D-B980F030F481}"/>
              </a:ext>
            </a:extLst>
          </p:cNvPr>
          <p:cNvSpPr/>
          <p:nvPr/>
        </p:nvSpPr>
        <p:spPr>
          <a:xfrm>
            <a:off x="3147648" y="4368313"/>
            <a:ext cx="104469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i="1" dirty="0" err="1">
                <a:latin typeface="Century Gothic" panose="020B0502020202020204" pitchFamily="34" charset="0"/>
              </a:rPr>
              <a:t>Pre</a:t>
            </a:r>
            <a:r>
              <a:rPr lang="it-IT" i="1" dirty="0">
                <a:latin typeface="Century Gothic" panose="020B0502020202020204" pitchFamily="34" charset="0"/>
              </a:rPr>
              <a:t> lockdown</a:t>
            </a:r>
            <a:endParaRPr lang="it-IT" sz="500" i="1" dirty="0">
              <a:latin typeface="Century Gothic" panose="020B0502020202020204" pitchFamily="34" charset="0"/>
            </a:endParaRPr>
          </a:p>
        </p:txBody>
      </p:sp>
      <p:cxnSp>
        <p:nvCxnSpPr>
          <p:cNvPr id="53" name="Connettore diritto 52">
            <a:extLst>
              <a:ext uri="{FF2B5EF4-FFF2-40B4-BE49-F238E27FC236}">
                <a16:creationId xmlns:a16="http://schemas.microsoft.com/office/drawing/2014/main" id="{301A415E-A8C6-A1B3-F84F-A0B28BACFE58}"/>
              </a:ext>
            </a:extLst>
          </p:cNvPr>
          <p:cNvCxnSpPr>
            <a:cxnSpLocks/>
          </p:cNvCxnSpPr>
          <p:nvPr/>
        </p:nvCxnSpPr>
        <p:spPr bwMode="auto">
          <a:xfrm>
            <a:off x="7032494" y="4374324"/>
            <a:ext cx="0" cy="1758077"/>
          </a:xfrm>
          <a:prstGeom prst="line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4" name="Rettangolo 53">
            <a:extLst>
              <a:ext uri="{FF2B5EF4-FFF2-40B4-BE49-F238E27FC236}">
                <a16:creationId xmlns:a16="http://schemas.microsoft.com/office/drawing/2014/main" id="{A41304A6-E710-7632-150F-17C5135ABFD9}"/>
              </a:ext>
            </a:extLst>
          </p:cNvPr>
          <p:cNvSpPr/>
          <p:nvPr/>
        </p:nvSpPr>
        <p:spPr>
          <a:xfrm>
            <a:off x="5992547" y="4360503"/>
            <a:ext cx="104469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i="1" dirty="0" err="1">
                <a:latin typeface="Century Gothic" panose="020B0502020202020204" pitchFamily="34" charset="0"/>
              </a:rPr>
              <a:t>Pre</a:t>
            </a:r>
            <a:r>
              <a:rPr lang="it-IT" i="1" dirty="0">
                <a:latin typeface="Century Gothic" panose="020B0502020202020204" pitchFamily="34" charset="0"/>
              </a:rPr>
              <a:t> lockdown</a:t>
            </a:r>
            <a:endParaRPr lang="it-IT" sz="500" i="1" dirty="0">
              <a:latin typeface="Century Gothic" panose="020B0502020202020204" pitchFamily="34" charset="0"/>
            </a:endParaRPr>
          </a:p>
        </p:txBody>
      </p:sp>
      <p:sp>
        <p:nvSpPr>
          <p:cNvPr id="55" name="Rettangolo 54">
            <a:extLst>
              <a:ext uri="{FF2B5EF4-FFF2-40B4-BE49-F238E27FC236}">
                <a16:creationId xmlns:a16="http://schemas.microsoft.com/office/drawing/2014/main" id="{70A2594F-3738-67A4-34C8-AC082D6BAECA}"/>
              </a:ext>
            </a:extLst>
          </p:cNvPr>
          <p:cNvSpPr/>
          <p:nvPr/>
        </p:nvSpPr>
        <p:spPr>
          <a:xfrm>
            <a:off x="8423835" y="2743585"/>
            <a:ext cx="3555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000" dirty="0">
                <a:solidFill>
                  <a:srgbClr val="008000"/>
                </a:solidFill>
                <a:latin typeface="Century Gothic" panose="020B0502020202020204" pitchFamily="34" charset="0"/>
              </a:rPr>
              <a:t>38</a:t>
            </a:r>
          </a:p>
        </p:txBody>
      </p:sp>
      <p:sp>
        <p:nvSpPr>
          <p:cNvPr id="56" name="Rettangolo 55">
            <a:extLst>
              <a:ext uri="{FF2B5EF4-FFF2-40B4-BE49-F238E27FC236}">
                <a16:creationId xmlns:a16="http://schemas.microsoft.com/office/drawing/2014/main" id="{14EAF4A5-458F-E960-0BAC-3139800D3147}"/>
              </a:ext>
            </a:extLst>
          </p:cNvPr>
          <p:cNvSpPr/>
          <p:nvPr/>
        </p:nvSpPr>
        <p:spPr>
          <a:xfrm>
            <a:off x="11342013" y="2146037"/>
            <a:ext cx="39395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000" dirty="0">
                <a:solidFill>
                  <a:srgbClr val="008000"/>
                </a:solidFill>
                <a:latin typeface="Century Gothic" panose="020B0502020202020204" pitchFamily="34" charset="0"/>
              </a:rPr>
              <a:t>53</a:t>
            </a:r>
          </a:p>
        </p:txBody>
      </p:sp>
      <p:sp>
        <p:nvSpPr>
          <p:cNvPr id="57" name="Rettangolo 56">
            <a:extLst>
              <a:ext uri="{FF2B5EF4-FFF2-40B4-BE49-F238E27FC236}">
                <a16:creationId xmlns:a16="http://schemas.microsoft.com/office/drawing/2014/main" id="{A55BA550-D0B8-2914-ABA5-AC1BE1990153}"/>
              </a:ext>
            </a:extLst>
          </p:cNvPr>
          <p:cNvSpPr/>
          <p:nvPr/>
        </p:nvSpPr>
        <p:spPr>
          <a:xfrm>
            <a:off x="2690221" y="4795817"/>
            <a:ext cx="39395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000" dirty="0">
                <a:solidFill>
                  <a:srgbClr val="008000"/>
                </a:solidFill>
                <a:latin typeface="Century Gothic" panose="020B0502020202020204" pitchFamily="34" charset="0"/>
              </a:rPr>
              <a:t>54</a:t>
            </a:r>
          </a:p>
        </p:txBody>
      </p:sp>
      <p:sp>
        <p:nvSpPr>
          <p:cNvPr id="58" name="Rettangolo 57">
            <a:extLst>
              <a:ext uri="{FF2B5EF4-FFF2-40B4-BE49-F238E27FC236}">
                <a16:creationId xmlns:a16="http://schemas.microsoft.com/office/drawing/2014/main" id="{F976F06B-5DF5-1218-C4A2-C1EDB7C5CA5C}"/>
              </a:ext>
            </a:extLst>
          </p:cNvPr>
          <p:cNvSpPr/>
          <p:nvPr/>
        </p:nvSpPr>
        <p:spPr>
          <a:xfrm>
            <a:off x="5747793" y="5155791"/>
            <a:ext cx="46278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000" dirty="0">
                <a:solidFill>
                  <a:srgbClr val="008000"/>
                </a:solidFill>
                <a:latin typeface="Century Gothic" panose="020B0502020202020204" pitchFamily="34" charset="0"/>
              </a:rPr>
              <a:t>50</a:t>
            </a:r>
          </a:p>
        </p:txBody>
      </p:sp>
      <p:sp>
        <p:nvSpPr>
          <p:cNvPr id="59" name="Rettangolo 58">
            <a:extLst>
              <a:ext uri="{FF2B5EF4-FFF2-40B4-BE49-F238E27FC236}">
                <a16:creationId xmlns:a16="http://schemas.microsoft.com/office/drawing/2014/main" id="{2F675CA3-6656-0CE4-F336-157A092A6D09}"/>
              </a:ext>
            </a:extLst>
          </p:cNvPr>
          <p:cNvSpPr/>
          <p:nvPr/>
        </p:nvSpPr>
        <p:spPr>
          <a:xfrm>
            <a:off x="5562063" y="5261561"/>
            <a:ext cx="39395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000" dirty="0">
                <a:solidFill>
                  <a:srgbClr val="008000"/>
                </a:solidFill>
                <a:latin typeface="Century Gothic" panose="020B0502020202020204" pitchFamily="34" charset="0"/>
              </a:rPr>
              <a:t>45</a:t>
            </a:r>
          </a:p>
        </p:txBody>
      </p:sp>
      <p:sp>
        <p:nvSpPr>
          <p:cNvPr id="60" name="Rettangolo 59">
            <a:extLst>
              <a:ext uri="{FF2B5EF4-FFF2-40B4-BE49-F238E27FC236}">
                <a16:creationId xmlns:a16="http://schemas.microsoft.com/office/drawing/2014/main" id="{8807AEA0-5CF2-16A8-468B-DB5FE2A1BA0C}"/>
              </a:ext>
            </a:extLst>
          </p:cNvPr>
          <p:cNvSpPr/>
          <p:nvPr/>
        </p:nvSpPr>
        <p:spPr>
          <a:xfrm>
            <a:off x="8600411" y="4899908"/>
            <a:ext cx="39395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000" dirty="0">
                <a:solidFill>
                  <a:srgbClr val="008000"/>
                </a:solidFill>
                <a:latin typeface="Century Gothic" panose="020B0502020202020204" pitchFamily="34" charset="0"/>
              </a:rPr>
              <a:t>52</a:t>
            </a:r>
          </a:p>
        </p:txBody>
      </p:sp>
      <p:sp>
        <p:nvSpPr>
          <p:cNvPr id="61" name="Rettangolo 60">
            <a:extLst>
              <a:ext uri="{FF2B5EF4-FFF2-40B4-BE49-F238E27FC236}">
                <a16:creationId xmlns:a16="http://schemas.microsoft.com/office/drawing/2014/main" id="{B1F5619C-4E36-9FEE-FB7A-1CAB625B3C28}"/>
              </a:ext>
            </a:extLst>
          </p:cNvPr>
          <p:cNvSpPr/>
          <p:nvPr/>
        </p:nvSpPr>
        <p:spPr>
          <a:xfrm>
            <a:off x="11533135" y="5146129"/>
            <a:ext cx="39395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000" dirty="0">
                <a:solidFill>
                  <a:srgbClr val="008000"/>
                </a:solidFill>
                <a:latin typeface="Century Gothic" panose="020B0502020202020204" pitchFamily="34" charset="0"/>
              </a:rPr>
              <a:t>51</a:t>
            </a:r>
          </a:p>
        </p:txBody>
      </p:sp>
      <p:sp>
        <p:nvSpPr>
          <p:cNvPr id="62" name="Rettangolo 61">
            <a:extLst>
              <a:ext uri="{FF2B5EF4-FFF2-40B4-BE49-F238E27FC236}">
                <a16:creationId xmlns:a16="http://schemas.microsoft.com/office/drawing/2014/main" id="{36DEE053-9606-2541-3E74-7AF3F0E05026}"/>
              </a:ext>
            </a:extLst>
          </p:cNvPr>
          <p:cNvSpPr/>
          <p:nvPr/>
        </p:nvSpPr>
        <p:spPr>
          <a:xfrm>
            <a:off x="5471877" y="2268377"/>
            <a:ext cx="39395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000" dirty="0">
                <a:solidFill>
                  <a:srgbClr val="008000"/>
                </a:solidFill>
                <a:latin typeface="Century Gothic" panose="020B0502020202020204" pitchFamily="34" charset="0"/>
              </a:rPr>
              <a:t>50</a:t>
            </a:r>
          </a:p>
        </p:txBody>
      </p:sp>
      <p:sp>
        <p:nvSpPr>
          <p:cNvPr id="63" name="Rettangolo 62">
            <a:extLst>
              <a:ext uri="{FF2B5EF4-FFF2-40B4-BE49-F238E27FC236}">
                <a16:creationId xmlns:a16="http://schemas.microsoft.com/office/drawing/2014/main" id="{EFF855E3-7870-4DC1-DD6C-FE33313E3748}"/>
              </a:ext>
            </a:extLst>
          </p:cNvPr>
          <p:cNvSpPr/>
          <p:nvPr/>
        </p:nvSpPr>
        <p:spPr>
          <a:xfrm>
            <a:off x="8637210" y="2646310"/>
            <a:ext cx="39395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000" dirty="0">
                <a:solidFill>
                  <a:srgbClr val="008000"/>
                </a:solidFill>
                <a:latin typeface="Century Gothic" panose="020B0502020202020204" pitchFamily="34" charset="0"/>
              </a:rPr>
              <a:t>40</a:t>
            </a:r>
          </a:p>
        </p:txBody>
      </p:sp>
      <p:sp>
        <p:nvSpPr>
          <p:cNvPr id="64" name="Rettangolo 63">
            <a:extLst>
              <a:ext uri="{FF2B5EF4-FFF2-40B4-BE49-F238E27FC236}">
                <a16:creationId xmlns:a16="http://schemas.microsoft.com/office/drawing/2014/main" id="{842FFC2B-1AAB-85DA-D57F-5200207ED8E0}"/>
              </a:ext>
            </a:extLst>
          </p:cNvPr>
          <p:cNvSpPr/>
          <p:nvPr/>
        </p:nvSpPr>
        <p:spPr>
          <a:xfrm>
            <a:off x="11533135" y="2268376"/>
            <a:ext cx="39395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000" dirty="0">
                <a:solidFill>
                  <a:srgbClr val="008000"/>
                </a:solidFill>
                <a:latin typeface="Century Gothic" panose="020B0502020202020204" pitchFamily="34" charset="0"/>
              </a:rPr>
              <a:t>50</a:t>
            </a:r>
          </a:p>
        </p:txBody>
      </p:sp>
      <p:sp>
        <p:nvSpPr>
          <p:cNvPr id="65" name="Rettangolo 64">
            <a:extLst>
              <a:ext uri="{FF2B5EF4-FFF2-40B4-BE49-F238E27FC236}">
                <a16:creationId xmlns:a16="http://schemas.microsoft.com/office/drawing/2014/main" id="{390ED664-F2F2-2C64-DA1A-E8FD23D8DC48}"/>
              </a:ext>
            </a:extLst>
          </p:cNvPr>
          <p:cNvSpPr/>
          <p:nvPr/>
        </p:nvSpPr>
        <p:spPr>
          <a:xfrm>
            <a:off x="2899413" y="4918928"/>
            <a:ext cx="39395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000" dirty="0">
                <a:solidFill>
                  <a:srgbClr val="008000"/>
                </a:solidFill>
                <a:latin typeface="Century Gothic" panose="020B0502020202020204" pitchFamily="34" charset="0"/>
              </a:rPr>
              <a:t>50</a:t>
            </a:r>
          </a:p>
        </p:txBody>
      </p:sp>
      <p:sp>
        <p:nvSpPr>
          <p:cNvPr id="66" name="Rettangolo 65">
            <a:extLst>
              <a:ext uri="{FF2B5EF4-FFF2-40B4-BE49-F238E27FC236}">
                <a16:creationId xmlns:a16="http://schemas.microsoft.com/office/drawing/2014/main" id="{3F452CF2-6F6F-8281-C644-1CA4BBA41415}"/>
              </a:ext>
            </a:extLst>
          </p:cNvPr>
          <p:cNvSpPr/>
          <p:nvPr/>
        </p:nvSpPr>
        <p:spPr>
          <a:xfrm>
            <a:off x="8385413" y="4899908"/>
            <a:ext cx="39395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000" dirty="0">
                <a:solidFill>
                  <a:srgbClr val="008000"/>
                </a:solidFill>
                <a:latin typeface="Century Gothic" panose="020B0502020202020204" pitchFamily="34" charset="0"/>
              </a:rPr>
              <a:t>50</a:t>
            </a:r>
          </a:p>
        </p:txBody>
      </p:sp>
      <p:sp>
        <p:nvSpPr>
          <p:cNvPr id="67" name="Rettangolo 66">
            <a:extLst>
              <a:ext uri="{FF2B5EF4-FFF2-40B4-BE49-F238E27FC236}">
                <a16:creationId xmlns:a16="http://schemas.microsoft.com/office/drawing/2014/main" id="{8C7E5CF2-8DFD-6002-E598-02162696DBF2}"/>
              </a:ext>
            </a:extLst>
          </p:cNvPr>
          <p:cNvSpPr/>
          <p:nvPr/>
        </p:nvSpPr>
        <p:spPr>
          <a:xfrm>
            <a:off x="11300590" y="5257996"/>
            <a:ext cx="39395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000" dirty="0">
                <a:solidFill>
                  <a:srgbClr val="008000"/>
                </a:solidFill>
                <a:latin typeface="Century Gothic" panose="020B0502020202020204" pitchFamily="34" charset="0"/>
              </a:rPr>
              <a:t>47</a:t>
            </a:r>
          </a:p>
        </p:txBody>
      </p:sp>
      <p:cxnSp>
        <p:nvCxnSpPr>
          <p:cNvPr id="68" name="Connettore diritto 67">
            <a:extLst>
              <a:ext uri="{FF2B5EF4-FFF2-40B4-BE49-F238E27FC236}">
                <a16:creationId xmlns:a16="http://schemas.microsoft.com/office/drawing/2014/main" id="{3C87E095-8F34-B974-E32E-C96CC65B72CE}"/>
              </a:ext>
            </a:extLst>
          </p:cNvPr>
          <p:cNvCxnSpPr>
            <a:cxnSpLocks/>
          </p:cNvCxnSpPr>
          <p:nvPr/>
        </p:nvCxnSpPr>
        <p:spPr bwMode="auto">
          <a:xfrm>
            <a:off x="9910487" y="4416053"/>
            <a:ext cx="0" cy="1758077"/>
          </a:xfrm>
          <a:prstGeom prst="line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9" name="Rettangolo 68">
            <a:extLst>
              <a:ext uri="{FF2B5EF4-FFF2-40B4-BE49-F238E27FC236}">
                <a16:creationId xmlns:a16="http://schemas.microsoft.com/office/drawing/2014/main" id="{46FFBE1A-6E5D-5BF1-7A93-1BEFAD9203D5}"/>
              </a:ext>
            </a:extLst>
          </p:cNvPr>
          <p:cNvSpPr/>
          <p:nvPr/>
        </p:nvSpPr>
        <p:spPr>
          <a:xfrm>
            <a:off x="8863519" y="4376753"/>
            <a:ext cx="104469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i="1" dirty="0" err="1">
                <a:latin typeface="Century Gothic" panose="020B0502020202020204" pitchFamily="34" charset="0"/>
              </a:rPr>
              <a:t>Pre</a:t>
            </a:r>
            <a:r>
              <a:rPr lang="it-IT" i="1" dirty="0">
                <a:latin typeface="Century Gothic" panose="020B0502020202020204" pitchFamily="34" charset="0"/>
              </a:rPr>
              <a:t> lockdown</a:t>
            </a:r>
            <a:endParaRPr lang="it-IT" sz="500" i="1" dirty="0">
              <a:latin typeface="Century Gothic" panose="020B0502020202020204" pitchFamily="34" charset="0"/>
            </a:endParaRPr>
          </a:p>
        </p:txBody>
      </p:sp>
      <p:sp>
        <p:nvSpPr>
          <p:cNvPr id="70" name="Titolo 1">
            <a:extLst>
              <a:ext uri="{FF2B5EF4-FFF2-40B4-BE49-F238E27FC236}">
                <a16:creationId xmlns:a16="http://schemas.microsoft.com/office/drawing/2014/main" id="{3C4DD411-E629-07DA-63BE-8E3D07BC0EEE}"/>
              </a:ext>
            </a:extLst>
          </p:cNvPr>
          <p:cNvSpPr txBox="1">
            <a:spLocks/>
          </p:cNvSpPr>
          <p:nvPr/>
        </p:nvSpPr>
        <p:spPr>
          <a:xfrm>
            <a:off x="335360" y="248643"/>
            <a:ext cx="11737304" cy="440217"/>
          </a:xfrm>
          <a:prstGeom prst="rect">
            <a:avLst/>
          </a:prstGeom>
        </p:spPr>
        <p:txBody>
          <a:bodyPr wrap="square" lIns="67500" tIns="35100" rIns="67500" bIns="35100">
            <a:spAutoFit/>
          </a:bodyPr>
          <a:lstStyle/>
          <a:p>
            <a:pPr>
              <a:defRPr/>
            </a:pPr>
            <a:r>
              <a:rPr lang="it-IT" sz="2400" dirty="0">
                <a:solidFill>
                  <a:srgbClr val="203864"/>
                </a:solidFill>
                <a:latin typeface="Century Gothic" panose="020B0502020202020204" pitchFamily="34" charset="0"/>
                <a:ea typeface="+mj-ea"/>
                <a:cs typeface="Arial"/>
              </a:rPr>
              <a:t>Andamento dell’occupazione | </a:t>
            </a:r>
            <a:r>
              <a:rPr lang="it-IT" sz="2400" dirty="0">
                <a:latin typeface="Century Gothic" panose="020B0502020202020204" pitchFamily="34" charset="0"/>
                <a:ea typeface="+mj-ea"/>
                <a:cs typeface="Arial"/>
              </a:rPr>
              <a:t>Analisi per settore di attività</a:t>
            </a:r>
            <a:endParaRPr lang="it-IT" sz="2400" b="0" dirty="0">
              <a:latin typeface="Century Gothic" panose="020B0502020202020204" pitchFamily="34" charset="0"/>
              <a:ea typeface="+mj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909597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Immagine 48">
            <a:extLst>
              <a:ext uri="{FF2B5EF4-FFF2-40B4-BE49-F238E27FC236}">
                <a16:creationId xmlns:a16="http://schemas.microsoft.com/office/drawing/2014/main" id="{B0D5F896-09DF-7332-CD0E-0DA6D973C1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9570" y="916005"/>
            <a:ext cx="5015987" cy="2548800"/>
          </a:xfrm>
          <a:prstGeom prst="rect">
            <a:avLst/>
          </a:prstGeom>
        </p:spPr>
      </p:pic>
      <p:pic>
        <p:nvPicPr>
          <p:cNvPr id="47" name="Immagine 46">
            <a:extLst>
              <a:ext uri="{FF2B5EF4-FFF2-40B4-BE49-F238E27FC236}">
                <a16:creationId xmlns:a16="http://schemas.microsoft.com/office/drawing/2014/main" id="{DA6B2921-4584-0D1A-F4E5-986918D782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9570" y="3620061"/>
            <a:ext cx="5015987" cy="2548800"/>
          </a:xfrm>
          <a:prstGeom prst="rect">
            <a:avLst/>
          </a:prstGeom>
        </p:spPr>
      </p:pic>
      <p:pic>
        <p:nvPicPr>
          <p:cNvPr id="45" name="Immagine 44">
            <a:extLst>
              <a:ext uri="{FF2B5EF4-FFF2-40B4-BE49-F238E27FC236}">
                <a16:creationId xmlns:a16="http://schemas.microsoft.com/office/drawing/2014/main" id="{8C35211A-42AE-56B6-AF64-C657B1DED9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431" y="3620061"/>
            <a:ext cx="5015987" cy="2548800"/>
          </a:xfrm>
          <a:prstGeom prst="rect">
            <a:avLst/>
          </a:prstGeom>
        </p:spPr>
      </p:pic>
      <p:pic>
        <p:nvPicPr>
          <p:cNvPr id="41" name="Immagine 40">
            <a:extLst>
              <a:ext uri="{FF2B5EF4-FFF2-40B4-BE49-F238E27FC236}">
                <a16:creationId xmlns:a16="http://schemas.microsoft.com/office/drawing/2014/main" id="{B44FDD01-B8F0-59FD-A558-403F1AA41C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431" y="916005"/>
            <a:ext cx="5015987" cy="2548800"/>
          </a:xfrm>
          <a:prstGeom prst="rect">
            <a:avLst/>
          </a:prstGeom>
        </p:spPr>
      </p:pic>
      <p:sp>
        <p:nvSpPr>
          <p:cNvPr id="3" name="Rettangolo 2">
            <a:extLst>
              <a:ext uri="{FF2B5EF4-FFF2-40B4-BE49-F238E27FC236}">
                <a16:creationId xmlns:a16="http://schemas.microsoft.com/office/drawing/2014/main" id="{F731DC6E-2117-6E70-D517-AB77F13F65E1}"/>
              </a:ext>
            </a:extLst>
          </p:cNvPr>
          <p:cNvSpPr/>
          <p:nvPr/>
        </p:nvSpPr>
        <p:spPr bwMode="auto">
          <a:xfrm>
            <a:off x="671912" y="1081151"/>
            <a:ext cx="5097058" cy="2385659"/>
          </a:xfrm>
          <a:prstGeom prst="rect">
            <a:avLst/>
          </a:pr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it-IT" sz="1800" b="0">
              <a:latin typeface="Arial" charset="0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DBCA1FD8-F5A0-615A-E129-FC9E2A063EA2}"/>
              </a:ext>
            </a:extLst>
          </p:cNvPr>
          <p:cNvSpPr txBox="1"/>
          <p:nvPr/>
        </p:nvSpPr>
        <p:spPr>
          <a:xfrm>
            <a:off x="460156" y="917019"/>
            <a:ext cx="3724793" cy="325282"/>
          </a:xfrm>
          <a:prstGeom prst="rect">
            <a:avLst/>
          </a:prstGeom>
          <a:solidFill>
            <a:srgbClr val="008000"/>
          </a:solidFill>
          <a:ln>
            <a:solidFill>
              <a:schemeClr val="tx2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it-IT" sz="1500">
                <a:solidFill>
                  <a:schemeClr val="bg1"/>
                </a:solidFill>
                <a:latin typeface="Century Gothic" panose="020B0502020202020204" pitchFamily="34" charset="0"/>
              </a:rPr>
              <a:t>Gorizia</a:t>
            </a:r>
            <a:r>
              <a:rPr lang="it-IT" sz="1500" u="sng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endParaRPr lang="it-IT" sz="1500" b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5" name="Elemento grafico 4" descr="Professore">
            <a:extLst>
              <a:ext uri="{FF2B5EF4-FFF2-40B4-BE49-F238E27FC236}">
                <a16:creationId xmlns:a16="http://schemas.microsoft.com/office/drawing/2014/main" id="{D8975663-E204-2C39-14B9-3598F0E1BF5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256529" y="6237312"/>
            <a:ext cx="387795" cy="387795"/>
          </a:xfrm>
          <a:prstGeom prst="rect">
            <a:avLst/>
          </a:prstGeom>
        </p:spPr>
      </p:pic>
      <p:sp>
        <p:nvSpPr>
          <p:cNvPr id="6" name="Text Box 18">
            <a:extLst>
              <a:ext uri="{FF2B5EF4-FFF2-40B4-BE49-F238E27FC236}">
                <a16:creationId xmlns:a16="http://schemas.microsoft.com/office/drawing/2014/main" id="{B6EE6503-EFA4-942C-884F-25CC98F125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1504" y="6312800"/>
            <a:ext cx="5819020" cy="29456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90000" tIns="46800" rIns="90000" bIns="46800" anchor="ctr">
            <a:spAutoFit/>
          </a:bodyPr>
          <a:lstStyle>
            <a:defPPr>
              <a:defRPr lang="it-IT"/>
            </a:defPPr>
            <a:lvl1pPr>
              <a:lnSpc>
                <a:spcPct val="110000"/>
              </a:lnSpc>
              <a:spcBef>
                <a:spcPts val="600"/>
              </a:spcBef>
              <a:defRPr sz="2000" b="0" i="0">
                <a:solidFill>
                  <a:srgbClr val="203864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it-IT" altLang="it-IT" sz="1300" b="1">
                <a:solidFill>
                  <a:schemeClr val="tx1"/>
                </a:solidFill>
              </a:rPr>
              <a:t>Sono riportati gli indicatori congiunturali per ciascuna provincia:</a:t>
            </a:r>
            <a:endParaRPr lang="it-IT" altLang="it-IT" sz="1300" b="1" i="1">
              <a:solidFill>
                <a:schemeClr val="tx1"/>
              </a:solidFill>
            </a:endParaRP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26F86EFC-FE6A-0712-B282-063FC166348C}"/>
              </a:ext>
            </a:extLst>
          </p:cNvPr>
          <p:cNvSpPr/>
          <p:nvPr/>
        </p:nvSpPr>
        <p:spPr bwMode="auto">
          <a:xfrm>
            <a:off x="7199406" y="6362431"/>
            <a:ext cx="193896" cy="195307"/>
          </a:xfrm>
          <a:prstGeom prst="rect">
            <a:avLst/>
          </a:prstGeom>
          <a:solidFill>
            <a:srgbClr val="0080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3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CasellaDiTesto 9">
            <a:extLst>
              <a:ext uri="{FF2B5EF4-FFF2-40B4-BE49-F238E27FC236}">
                <a16:creationId xmlns:a16="http://schemas.microsoft.com/office/drawing/2014/main" id="{CA0651D5-5324-A436-6E6E-395F2E2C61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89085" y="6313890"/>
            <a:ext cx="1918681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ts val="600"/>
              </a:spcBef>
            </a:pPr>
            <a:r>
              <a:rPr lang="it-IT" altLang="ja-JP" sz="1300">
                <a:solidFill>
                  <a:srgbClr val="008000"/>
                </a:solidFill>
                <a:latin typeface="Century Gothic" panose="020B0502020202020204" pitchFamily="34" charset="0"/>
              </a:rPr>
              <a:t>Terziario Provincia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5AD484F8-734E-E2D2-35DE-A2C54AE92CC5}"/>
              </a:ext>
            </a:extLst>
          </p:cNvPr>
          <p:cNvSpPr/>
          <p:nvPr/>
        </p:nvSpPr>
        <p:spPr bwMode="auto">
          <a:xfrm>
            <a:off x="9264352" y="6362431"/>
            <a:ext cx="193896" cy="195307"/>
          </a:xfrm>
          <a:prstGeom prst="rect">
            <a:avLst/>
          </a:prstGeom>
          <a:solidFill>
            <a:srgbClr val="203864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3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2F26F112-50B0-063C-0C2C-837BFF8F0C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54032" y="6313890"/>
            <a:ext cx="1610538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ts val="600"/>
              </a:spcBef>
            </a:pPr>
            <a:r>
              <a:rPr lang="it-IT" altLang="ja-JP" sz="1300" dirty="0">
                <a:solidFill>
                  <a:srgbClr val="203864"/>
                </a:solidFill>
                <a:latin typeface="Century Gothic" panose="020B0502020202020204" pitchFamily="34" charset="0"/>
              </a:rPr>
              <a:t>Terziario FVG</a:t>
            </a:r>
          </a:p>
        </p:txBody>
      </p:sp>
      <p:cxnSp>
        <p:nvCxnSpPr>
          <p:cNvPr id="11" name="Connettore diritto 10">
            <a:extLst>
              <a:ext uri="{FF2B5EF4-FFF2-40B4-BE49-F238E27FC236}">
                <a16:creationId xmlns:a16="http://schemas.microsoft.com/office/drawing/2014/main" id="{1AFBB1F9-B51D-2503-7A9A-4BA344CFFCDE}"/>
              </a:ext>
            </a:extLst>
          </p:cNvPr>
          <p:cNvCxnSpPr>
            <a:cxnSpLocks/>
          </p:cNvCxnSpPr>
          <p:nvPr/>
        </p:nvCxnSpPr>
        <p:spPr bwMode="auto">
          <a:xfrm>
            <a:off x="2259099" y="1332125"/>
            <a:ext cx="0" cy="1826959"/>
          </a:xfrm>
          <a:prstGeom prst="line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2" name="Rettangolo 11">
            <a:extLst>
              <a:ext uri="{FF2B5EF4-FFF2-40B4-BE49-F238E27FC236}">
                <a16:creationId xmlns:a16="http://schemas.microsoft.com/office/drawing/2014/main" id="{5FABF5DE-CEE9-E61A-8147-D07EB26CBB3C}"/>
              </a:ext>
            </a:extLst>
          </p:cNvPr>
          <p:cNvSpPr/>
          <p:nvPr/>
        </p:nvSpPr>
        <p:spPr>
          <a:xfrm>
            <a:off x="1214991" y="1372103"/>
            <a:ext cx="104469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sz="1000" i="1" dirty="0" err="1">
                <a:latin typeface="Century Gothic" panose="020B0502020202020204" pitchFamily="34" charset="0"/>
              </a:rPr>
              <a:t>Pre</a:t>
            </a:r>
            <a:r>
              <a:rPr lang="it-IT" sz="1000" i="1" dirty="0">
                <a:latin typeface="Century Gothic" panose="020B0502020202020204" pitchFamily="34" charset="0"/>
              </a:rPr>
              <a:t> lockdown</a:t>
            </a:r>
            <a:endParaRPr lang="it-IT" sz="700" i="1" dirty="0">
              <a:latin typeface="Century Gothic" panose="020B0502020202020204" pitchFamily="34" charset="0"/>
            </a:endParaRP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DAB8BE8A-9700-A4E2-66F9-F16BCE5E1338}"/>
              </a:ext>
            </a:extLst>
          </p:cNvPr>
          <p:cNvSpPr/>
          <p:nvPr/>
        </p:nvSpPr>
        <p:spPr>
          <a:xfrm>
            <a:off x="4921378" y="1730662"/>
            <a:ext cx="393958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300" dirty="0">
                <a:solidFill>
                  <a:srgbClr val="008000"/>
                </a:solidFill>
                <a:latin typeface="Century Gothic" panose="020B0502020202020204" pitchFamily="34" charset="0"/>
              </a:rPr>
              <a:t>45</a:t>
            </a:r>
          </a:p>
        </p:txBody>
      </p:sp>
      <p:sp>
        <p:nvSpPr>
          <p:cNvPr id="14" name="CasellaDiTesto 9">
            <a:extLst>
              <a:ext uri="{FF2B5EF4-FFF2-40B4-BE49-F238E27FC236}">
                <a16:creationId xmlns:a16="http://schemas.microsoft.com/office/drawing/2014/main" id="{5385B963-D075-747C-AF34-45B85A5CEE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6534" y="2424416"/>
            <a:ext cx="127768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ts val="600"/>
              </a:spcBef>
            </a:pPr>
            <a:r>
              <a:rPr lang="it-IT" altLang="ja-JP" sz="1400" dirty="0">
                <a:solidFill>
                  <a:srgbClr val="008000"/>
                </a:solidFill>
                <a:latin typeface="Century Gothic" panose="020B0502020202020204" pitchFamily="34" charset="0"/>
              </a:rPr>
              <a:t>Terziario GO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4B736E52-81D0-2EB6-C21E-0155DA87E417}"/>
              </a:ext>
            </a:extLst>
          </p:cNvPr>
          <p:cNvSpPr/>
          <p:nvPr/>
        </p:nvSpPr>
        <p:spPr>
          <a:xfrm>
            <a:off x="5214501" y="1730662"/>
            <a:ext cx="393958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300" dirty="0">
                <a:solidFill>
                  <a:srgbClr val="008000"/>
                </a:solidFill>
                <a:latin typeface="Century Gothic" panose="020B0502020202020204" pitchFamily="34" charset="0"/>
              </a:rPr>
              <a:t>44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43E495E4-4A67-1E69-0459-948DDB638FF0}"/>
              </a:ext>
            </a:extLst>
          </p:cNvPr>
          <p:cNvSpPr/>
          <p:nvPr/>
        </p:nvSpPr>
        <p:spPr bwMode="auto">
          <a:xfrm>
            <a:off x="6379764" y="1080060"/>
            <a:ext cx="5097058" cy="2385659"/>
          </a:xfrm>
          <a:prstGeom prst="rect">
            <a:avLst/>
          </a:pr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it-IT" sz="1800" b="0">
              <a:latin typeface="Arial" charset="0"/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19A9791A-D532-4330-A726-324B7D2C6B17}"/>
              </a:ext>
            </a:extLst>
          </p:cNvPr>
          <p:cNvSpPr txBox="1"/>
          <p:nvPr/>
        </p:nvSpPr>
        <p:spPr>
          <a:xfrm>
            <a:off x="6168008" y="915928"/>
            <a:ext cx="3724793" cy="325282"/>
          </a:xfrm>
          <a:prstGeom prst="rect">
            <a:avLst/>
          </a:prstGeom>
          <a:solidFill>
            <a:srgbClr val="008000"/>
          </a:solidFill>
          <a:ln>
            <a:solidFill>
              <a:schemeClr val="tx2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it-IT" sz="1500">
                <a:solidFill>
                  <a:schemeClr val="bg1"/>
                </a:solidFill>
                <a:latin typeface="Century Gothic" panose="020B0502020202020204" pitchFamily="34" charset="0"/>
              </a:rPr>
              <a:t>Udine</a:t>
            </a:r>
            <a:r>
              <a:rPr lang="it-IT" sz="1500" u="sng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endParaRPr lang="it-IT" sz="1500" b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18" name="Connettore diritto 17">
            <a:extLst>
              <a:ext uri="{FF2B5EF4-FFF2-40B4-BE49-F238E27FC236}">
                <a16:creationId xmlns:a16="http://schemas.microsoft.com/office/drawing/2014/main" id="{51572810-A111-3DF6-AC64-C2398C6009DB}"/>
              </a:ext>
            </a:extLst>
          </p:cNvPr>
          <p:cNvCxnSpPr>
            <a:cxnSpLocks/>
          </p:cNvCxnSpPr>
          <p:nvPr/>
        </p:nvCxnSpPr>
        <p:spPr bwMode="auto">
          <a:xfrm>
            <a:off x="8140325" y="1336477"/>
            <a:ext cx="0" cy="1826959"/>
          </a:xfrm>
          <a:prstGeom prst="line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9" name="Rettangolo 18">
            <a:extLst>
              <a:ext uri="{FF2B5EF4-FFF2-40B4-BE49-F238E27FC236}">
                <a16:creationId xmlns:a16="http://schemas.microsoft.com/office/drawing/2014/main" id="{411D7AAB-5AC6-9BF8-0622-22141FA93E7B}"/>
              </a:ext>
            </a:extLst>
          </p:cNvPr>
          <p:cNvSpPr/>
          <p:nvPr/>
        </p:nvSpPr>
        <p:spPr>
          <a:xfrm>
            <a:off x="7096503" y="1371012"/>
            <a:ext cx="104469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sz="1000" i="1">
                <a:latin typeface="Century Gothic" panose="020B0502020202020204" pitchFamily="34" charset="0"/>
              </a:rPr>
              <a:t>Pre lockdown</a:t>
            </a:r>
            <a:endParaRPr lang="it-IT" sz="700" i="1">
              <a:latin typeface="Century Gothic" panose="020B0502020202020204" pitchFamily="34" charset="0"/>
            </a:endParaRPr>
          </a:p>
        </p:txBody>
      </p:sp>
      <p:sp>
        <p:nvSpPr>
          <p:cNvPr id="20" name="CasellaDiTesto 9">
            <a:extLst>
              <a:ext uri="{FF2B5EF4-FFF2-40B4-BE49-F238E27FC236}">
                <a16:creationId xmlns:a16="http://schemas.microsoft.com/office/drawing/2014/main" id="{0F36CDB4-A7BF-717F-2267-FF960FAE48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0106" y="1743712"/>
            <a:ext cx="127768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ts val="600"/>
              </a:spcBef>
            </a:pPr>
            <a:r>
              <a:rPr lang="it-IT" altLang="ja-JP" sz="1400" dirty="0">
                <a:solidFill>
                  <a:srgbClr val="008000"/>
                </a:solidFill>
                <a:latin typeface="Century Gothic" panose="020B0502020202020204" pitchFamily="34" charset="0"/>
              </a:rPr>
              <a:t>Terziario UD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C99CF5F4-A1BE-6E51-BB13-5063F7F012B9}"/>
              </a:ext>
            </a:extLst>
          </p:cNvPr>
          <p:cNvSpPr/>
          <p:nvPr/>
        </p:nvSpPr>
        <p:spPr bwMode="auto">
          <a:xfrm>
            <a:off x="669506" y="3779645"/>
            <a:ext cx="5097058" cy="2385659"/>
          </a:xfrm>
          <a:prstGeom prst="rect">
            <a:avLst/>
          </a:pr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it-IT" sz="1800" b="0">
              <a:latin typeface="Arial" charset="0"/>
            </a:endParaRP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2EC25AC8-9299-58ED-5517-4BA6D05150ED}"/>
              </a:ext>
            </a:extLst>
          </p:cNvPr>
          <p:cNvSpPr txBox="1"/>
          <p:nvPr/>
        </p:nvSpPr>
        <p:spPr>
          <a:xfrm>
            <a:off x="457750" y="3615513"/>
            <a:ext cx="3724793" cy="325282"/>
          </a:xfrm>
          <a:prstGeom prst="rect">
            <a:avLst/>
          </a:prstGeom>
          <a:solidFill>
            <a:srgbClr val="008000"/>
          </a:solidFill>
          <a:ln>
            <a:solidFill>
              <a:schemeClr val="tx2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it-IT" sz="1500">
                <a:solidFill>
                  <a:schemeClr val="bg1"/>
                </a:solidFill>
                <a:latin typeface="Century Gothic" panose="020B0502020202020204" pitchFamily="34" charset="0"/>
              </a:rPr>
              <a:t>Pordenone</a:t>
            </a:r>
            <a:r>
              <a:rPr lang="it-IT" sz="1500" u="sng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endParaRPr lang="it-IT" sz="1500" b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23" name="Connettore diritto 22">
            <a:extLst>
              <a:ext uri="{FF2B5EF4-FFF2-40B4-BE49-F238E27FC236}">
                <a16:creationId xmlns:a16="http://schemas.microsoft.com/office/drawing/2014/main" id="{38411C9B-8EC0-3621-2AB9-FF46BCFBBFCB}"/>
              </a:ext>
            </a:extLst>
          </p:cNvPr>
          <p:cNvCxnSpPr>
            <a:cxnSpLocks/>
          </p:cNvCxnSpPr>
          <p:nvPr/>
        </p:nvCxnSpPr>
        <p:spPr bwMode="auto">
          <a:xfrm>
            <a:off x="2268230" y="4030619"/>
            <a:ext cx="0" cy="1826959"/>
          </a:xfrm>
          <a:prstGeom prst="line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4" name="Rettangolo 23">
            <a:extLst>
              <a:ext uri="{FF2B5EF4-FFF2-40B4-BE49-F238E27FC236}">
                <a16:creationId xmlns:a16="http://schemas.microsoft.com/office/drawing/2014/main" id="{E8821058-6E8B-4F57-CB72-A6BF0E0F827D}"/>
              </a:ext>
            </a:extLst>
          </p:cNvPr>
          <p:cNvSpPr/>
          <p:nvPr/>
        </p:nvSpPr>
        <p:spPr>
          <a:xfrm>
            <a:off x="1227369" y="4070597"/>
            <a:ext cx="104469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sz="1000" i="1" dirty="0">
                <a:latin typeface="Century Gothic" panose="020B0502020202020204" pitchFamily="34" charset="0"/>
              </a:rPr>
              <a:t>Pre lockdown</a:t>
            </a:r>
            <a:endParaRPr lang="it-IT" sz="700" i="1" dirty="0">
              <a:latin typeface="Century Gothic" panose="020B0502020202020204" pitchFamily="34" charset="0"/>
            </a:endParaRPr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4CB33849-A13D-702B-AECC-3215CF50633A}"/>
              </a:ext>
            </a:extLst>
          </p:cNvPr>
          <p:cNvSpPr/>
          <p:nvPr/>
        </p:nvSpPr>
        <p:spPr>
          <a:xfrm>
            <a:off x="4975895" y="4445470"/>
            <a:ext cx="375411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300" dirty="0">
                <a:solidFill>
                  <a:srgbClr val="008000"/>
                </a:solidFill>
                <a:latin typeface="Century Gothic" panose="020B0502020202020204" pitchFamily="34" charset="0"/>
              </a:rPr>
              <a:t>50</a:t>
            </a:r>
          </a:p>
        </p:txBody>
      </p:sp>
      <p:sp>
        <p:nvSpPr>
          <p:cNvPr id="26" name="CasellaDiTesto 9">
            <a:extLst>
              <a:ext uri="{FF2B5EF4-FFF2-40B4-BE49-F238E27FC236}">
                <a16:creationId xmlns:a16="http://schemas.microsoft.com/office/drawing/2014/main" id="{2E513931-9B58-FF02-B109-417703AA24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2121" y="4362505"/>
            <a:ext cx="127768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ts val="600"/>
              </a:spcBef>
            </a:pPr>
            <a:r>
              <a:rPr lang="it-IT" altLang="ja-JP" sz="1400" dirty="0">
                <a:solidFill>
                  <a:srgbClr val="008000"/>
                </a:solidFill>
                <a:latin typeface="Century Gothic" panose="020B0502020202020204" pitchFamily="34" charset="0"/>
              </a:rPr>
              <a:t>Terziario PN</a:t>
            </a:r>
          </a:p>
        </p:txBody>
      </p:sp>
      <p:sp>
        <p:nvSpPr>
          <p:cNvPr id="27" name="Rettangolo 26">
            <a:extLst>
              <a:ext uri="{FF2B5EF4-FFF2-40B4-BE49-F238E27FC236}">
                <a16:creationId xmlns:a16="http://schemas.microsoft.com/office/drawing/2014/main" id="{C11D4757-A465-2D5E-5A54-61FEDF109BD1}"/>
              </a:ext>
            </a:extLst>
          </p:cNvPr>
          <p:cNvSpPr/>
          <p:nvPr/>
        </p:nvSpPr>
        <p:spPr>
          <a:xfrm>
            <a:off x="5247183" y="4417843"/>
            <a:ext cx="452876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300" dirty="0">
                <a:solidFill>
                  <a:srgbClr val="008000"/>
                </a:solidFill>
                <a:latin typeface="Century Gothic" panose="020B0502020202020204" pitchFamily="34" charset="0"/>
              </a:rPr>
              <a:t>54</a:t>
            </a:r>
          </a:p>
        </p:txBody>
      </p:sp>
      <p:sp>
        <p:nvSpPr>
          <p:cNvPr id="28" name="Rettangolo 27">
            <a:extLst>
              <a:ext uri="{FF2B5EF4-FFF2-40B4-BE49-F238E27FC236}">
                <a16:creationId xmlns:a16="http://schemas.microsoft.com/office/drawing/2014/main" id="{97338386-5A24-A6B8-1056-F73901C63C0A}"/>
              </a:ext>
            </a:extLst>
          </p:cNvPr>
          <p:cNvSpPr/>
          <p:nvPr/>
        </p:nvSpPr>
        <p:spPr bwMode="auto">
          <a:xfrm>
            <a:off x="6377358" y="3778554"/>
            <a:ext cx="5097058" cy="2385659"/>
          </a:xfrm>
          <a:prstGeom prst="rect">
            <a:avLst/>
          </a:pr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it-IT" sz="1800" b="0">
              <a:latin typeface="Arial" charset="0"/>
            </a:endParaRPr>
          </a:p>
        </p:txBody>
      </p:sp>
      <p:sp>
        <p:nvSpPr>
          <p:cNvPr id="29" name="CasellaDiTesto 28">
            <a:extLst>
              <a:ext uri="{FF2B5EF4-FFF2-40B4-BE49-F238E27FC236}">
                <a16:creationId xmlns:a16="http://schemas.microsoft.com/office/drawing/2014/main" id="{85375932-B65B-893E-E8CA-23F6492641C5}"/>
              </a:ext>
            </a:extLst>
          </p:cNvPr>
          <p:cNvSpPr txBox="1"/>
          <p:nvPr/>
        </p:nvSpPr>
        <p:spPr>
          <a:xfrm>
            <a:off x="6165602" y="3614422"/>
            <a:ext cx="3724793" cy="325282"/>
          </a:xfrm>
          <a:prstGeom prst="rect">
            <a:avLst/>
          </a:prstGeom>
          <a:solidFill>
            <a:srgbClr val="008000"/>
          </a:solidFill>
          <a:ln>
            <a:solidFill>
              <a:schemeClr val="tx2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it-IT" sz="1500">
                <a:solidFill>
                  <a:schemeClr val="bg1"/>
                </a:solidFill>
                <a:latin typeface="Century Gothic" panose="020B0502020202020204" pitchFamily="34" charset="0"/>
              </a:rPr>
              <a:t>Trieste</a:t>
            </a:r>
            <a:r>
              <a:rPr lang="it-IT" sz="1500" u="sng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endParaRPr lang="it-IT" sz="1500" b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30" name="Connettore diritto 29">
            <a:extLst>
              <a:ext uri="{FF2B5EF4-FFF2-40B4-BE49-F238E27FC236}">
                <a16:creationId xmlns:a16="http://schemas.microsoft.com/office/drawing/2014/main" id="{D3FAA3C9-476B-3CD3-30A3-65062F4FEEF0}"/>
              </a:ext>
            </a:extLst>
          </p:cNvPr>
          <p:cNvCxnSpPr>
            <a:cxnSpLocks/>
          </p:cNvCxnSpPr>
          <p:nvPr/>
        </p:nvCxnSpPr>
        <p:spPr bwMode="auto">
          <a:xfrm>
            <a:off x="7882963" y="4029528"/>
            <a:ext cx="0" cy="1826959"/>
          </a:xfrm>
          <a:prstGeom prst="line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1" name="Rettangolo 30">
            <a:extLst>
              <a:ext uri="{FF2B5EF4-FFF2-40B4-BE49-F238E27FC236}">
                <a16:creationId xmlns:a16="http://schemas.microsoft.com/office/drawing/2014/main" id="{9AAC402F-01D0-C22C-9F99-FD850D867640}"/>
              </a:ext>
            </a:extLst>
          </p:cNvPr>
          <p:cNvSpPr/>
          <p:nvPr/>
        </p:nvSpPr>
        <p:spPr>
          <a:xfrm>
            <a:off x="6840208" y="4069506"/>
            <a:ext cx="104469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sz="1000" i="1" dirty="0">
                <a:latin typeface="Century Gothic" panose="020B0502020202020204" pitchFamily="34" charset="0"/>
              </a:rPr>
              <a:t>Pre lockdown</a:t>
            </a:r>
            <a:endParaRPr lang="it-IT" sz="700" i="1" dirty="0">
              <a:latin typeface="Century Gothic" panose="020B0502020202020204" pitchFamily="34" charset="0"/>
            </a:endParaRPr>
          </a:p>
        </p:txBody>
      </p:sp>
      <p:sp>
        <p:nvSpPr>
          <p:cNvPr id="32" name="Rettangolo 31">
            <a:extLst>
              <a:ext uri="{FF2B5EF4-FFF2-40B4-BE49-F238E27FC236}">
                <a16:creationId xmlns:a16="http://schemas.microsoft.com/office/drawing/2014/main" id="{B7B5FEED-C938-6E57-5AA4-B1673D734567}"/>
              </a:ext>
            </a:extLst>
          </p:cNvPr>
          <p:cNvSpPr/>
          <p:nvPr/>
        </p:nvSpPr>
        <p:spPr>
          <a:xfrm>
            <a:off x="11024524" y="4715424"/>
            <a:ext cx="393958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300" dirty="0">
                <a:solidFill>
                  <a:srgbClr val="008000"/>
                </a:solidFill>
                <a:latin typeface="Century Gothic" panose="020B0502020202020204" pitchFamily="34" charset="0"/>
              </a:rPr>
              <a:t>50</a:t>
            </a:r>
          </a:p>
        </p:txBody>
      </p:sp>
      <p:sp>
        <p:nvSpPr>
          <p:cNvPr id="33" name="CasellaDiTesto 9">
            <a:extLst>
              <a:ext uri="{FF2B5EF4-FFF2-40B4-BE49-F238E27FC236}">
                <a16:creationId xmlns:a16="http://schemas.microsoft.com/office/drawing/2014/main" id="{D0A3572A-361D-7DA8-CBA5-BDC3754DBC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0106" y="4380307"/>
            <a:ext cx="127768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ts val="600"/>
              </a:spcBef>
            </a:pPr>
            <a:r>
              <a:rPr lang="it-IT" altLang="ja-JP" sz="1400">
                <a:solidFill>
                  <a:srgbClr val="008000"/>
                </a:solidFill>
                <a:latin typeface="Century Gothic" panose="020B0502020202020204" pitchFamily="34" charset="0"/>
              </a:rPr>
              <a:t>Terziario TS</a:t>
            </a:r>
          </a:p>
        </p:txBody>
      </p:sp>
      <p:sp>
        <p:nvSpPr>
          <p:cNvPr id="34" name="Rettangolo 33">
            <a:extLst>
              <a:ext uri="{FF2B5EF4-FFF2-40B4-BE49-F238E27FC236}">
                <a16:creationId xmlns:a16="http://schemas.microsoft.com/office/drawing/2014/main" id="{3E4EA4DE-86EF-912B-5DF3-C34417F47DC8}"/>
              </a:ext>
            </a:extLst>
          </p:cNvPr>
          <p:cNvSpPr/>
          <p:nvPr/>
        </p:nvSpPr>
        <p:spPr>
          <a:xfrm>
            <a:off x="10749047" y="4756064"/>
            <a:ext cx="393958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300" dirty="0">
                <a:solidFill>
                  <a:srgbClr val="008000"/>
                </a:solidFill>
                <a:latin typeface="Century Gothic" panose="020B0502020202020204" pitchFamily="34" charset="0"/>
              </a:rPr>
              <a:t>48</a:t>
            </a:r>
          </a:p>
        </p:txBody>
      </p:sp>
      <p:sp>
        <p:nvSpPr>
          <p:cNvPr id="35" name="Titolo 1">
            <a:extLst>
              <a:ext uri="{FF2B5EF4-FFF2-40B4-BE49-F238E27FC236}">
                <a16:creationId xmlns:a16="http://schemas.microsoft.com/office/drawing/2014/main" id="{413EDE3A-E100-4DC8-0DB5-9E44B009132B}"/>
              </a:ext>
            </a:extLst>
          </p:cNvPr>
          <p:cNvSpPr txBox="1">
            <a:spLocks/>
          </p:cNvSpPr>
          <p:nvPr/>
        </p:nvSpPr>
        <p:spPr>
          <a:xfrm>
            <a:off x="335360" y="248643"/>
            <a:ext cx="11737304" cy="440217"/>
          </a:xfrm>
          <a:prstGeom prst="rect">
            <a:avLst/>
          </a:prstGeom>
        </p:spPr>
        <p:txBody>
          <a:bodyPr wrap="square" lIns="67500" tIns="35100" rIns="67500" bIns="35100">
            <a:spAutoFit/>
          </a:bodyPr>
          <a:lstStyle/>
          <a:p>
            <a:pPr>
              <a:defRPr/>
            </a:pPr>
            <a:r>
              <a:rPr lang="it-IT" sz="2400" dirty="0">
                <a:solidFill>
                  <a:srgbClr val="203864"/>
                </a:solidFill>
                <a:latin typeface="Century Gothic" panose="020B0502020202020204" pitchFamily="34" charset="0"/>
                <a:ea typeface="+mj-ea"/>
                <a:cs typeface="Arial"/>
              </a:rPr>
              <a:t>Andamento dell’occupazione | </a:t>
            </a:r>
            <a:r>
              <a:rPr lang="it-IT" sz="2400" dirty="0">
                <a:latin typeface="Century Gothic" panose="020B0502020202020204" pitchFamily="34" charset="0"/>
                <a:ea typeface="+mj-ea"/>
                <a:cs typeface="Arial"/>
              </a:rPr>
              <a:t>Analisi per territorio</a:t>
            </a:r>
            <a:endParaRPr lang="it-IT" sz="2400" b="0" dirty="0">
              <a:latin typeface="Century Gothic" panose="020B0502020202020204" pitchFamily="34" charset="0"/>
              <a:ea typeface="+mj-ea"/>
              <a:cs typeface="Arial"/>
            </a:endParaRPr>
          </a:p>
        </p:txBody>
      </p:sp>
      <p:sp>
        <p:nvSpPr>
          <p:cNvPr id="36" name="Rettangolo 35">
            <a:extLst>
              <a:ext uri="{FF2B5EF4-FFF2-40B4-BE49-F238E27FC236}">
                <a16:creationId xmlns:a16="http://schemas.microsoft.com/office/drawing/2014/main" id="{E235315B-47DD-B315-983B-22F6DAD5B9FA}"/>
              </a:ext>
            </a:extLst>
          </p:cNvPr>
          <p:cNvSpPr/>
          <p:nvPr/>
        </p:nvSpPr>
        <p:spPr>
          <a:xfrm>
            <a:off x="11024524" y="1650369"/>
            <a:ext cx="393958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300" dirty="0">
                <a:solidFill>
                  <a:srgbClr val="008000"/>
                </a:solidFill>
                <a:latin typeface="Century Gothic" panose="020B0502020202020204" pitchFamily="34" charset="0"/>
              </a:rPr>
              <a:t>54</a:t>
            </a:r>
          </a:p>
        </p:txBody>
      </p:sp>
      <p:sp>
        <p:nvSpPr>
          <p:cNvPr id="38" name="Rettangolo 37">
            <a:extLst>
              <a:ext uri="{FF2B5EF4-FFF2-40B4-BE49-F238E27FC236}">
                <a16:creationId xmlns:a16="http://schemas.microsoft.com/office/drawing/2014/main" id="{DA93354A-C6B0-6EBF-9F4A-C238632B6412}"/>
              </a:ext>
            </a:extLst>
          </p:cNvPr>
          <p:cNvSpPr/>
          <p:nvPr/>
        </p:nvSpPr>
        <p:spPr>
          <a:xfrm>
            <a:off x="10749047" y="1691009"/>
            <a:ext cx="393958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300" dirty="0">
                <a:solidFill>
                  <a:srgbClr val="008000"/>
                </a:solidFill>
                <a:latin typeface="Century Gothic" panose="020B0502020202020204" pitchFamily="34" charset="0"/>
              </a:rPr>
              <a:t>50</a:t>
            </a:r>
          </a:p>
        </p:txBody>
      </p:sp>
    </p:spTree>
    <p:extLst>
      <p:ext uri="{BB962C8B-B14F-4D97-AF65-F5344CB8AC3E}">
        <p14:creationId xmlns:p14="http://schemas.microsoft.com/office/powerpoint/2010/main" val="4156120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>
            <a:extLst>
              <a:ext uri="{FF2B5EF4-FFF2-40B4-BE49-F238E27FC236}">
                <a16:creationId xmlns:a16="http://schemas.microsoft.com/office/drawing/2014/main" id="{10286114-BAEC-78FE-7E04-6BCE613992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751" y="2126451"/>
            <a:ext cx="6064516" cy="3114000"/>
          </a:xfrm>
          <a:prstGeom prst="rect">
            <a:avLst/>
          </a:prstGeom>
        </p:spPr>
      </p:pic>
      <p:pic>
        <p:nvPicPr>
          <p:cNvPr id="42" name="Elemento grafico 41" descr="Freccia linea: curva antioraria">
            <a:extLst>
              <a:ext uri="{FF2B5EF4-FFF2-40B4-BE49-F238E27FC236}">
                <a16:creationId xmlns:a16="http://schemas.microsoft.com/office/drawing/2014/main" id="{022A0E90-532A-4A32-978C-686ADF3037F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6264157" flipH="1">
            <a:off x="6227313" y="3078248"/>
            <a:ext cx="899478" cy="914400"/>
          </a:xfrm>
          <a:prstGeom prst="rect">
            <a:avLst/>
          </a:prstGeom>
        </p:spPr>
      </p:pic>
      <p:sp>
        <p:nvSpPr>
          <p:cNvPr id="30" name="Titolo 1">
            <a:extLst>
              <a:ext uri="{FF2B5EF4-FFF2-40B4-BE49-F238E27FC236}">
                <a16:creationId xmlns:a16="http://schemas.microsoft.com/office/drawing/2014/main" id="{022DB523-2F02-4586-A69F-BE73338A22BD}"/>
              </a:ext>
            </a:extLst>
          </p:cNvPr>
          <p:cNvSpPr txBox="1">
            <a:spLocks/>
          </p:cNvSpPr>
          <p:nvPr/>
        </p:nvSpPr>
        <p:spPr>
          <a:xfrm>
            <a:off x="335359" y="248643"/>
            <a:ext cx="11856639" cy="1548213"/>
          </a:xfrm>
          <a:prstGeom prst="rect">
            <a:avLst/>
          </a:prstGeom>
        </p:spPr>
        <p:txBody>
          <a:bodyPr wrap="square" lIns="67500" tIns="35100" rIns="67500" bIns="35100">
            <a:spAutoFit/>
          </a:bodyPr>
          <a:lstStyle/>
          <a:p>
            <a:pPr>
              <a:defRPr/>
            </a:pPr>
            <a:r>
              <a:rPr lang="it-IT" sz="2400" dirty="0">
                <a:solidFill>
                  <a:srgbClr val="203864"/>
                </a:solidFill>
                <a:latin typeface="Century Gothic" panose="020B0502020202020204" pitchFamily="34" charset="0"/>
                <a:cs typeface="Arial"/>
              </a:rPr>
              <a:t>Prezzi fornitori </a:t>
            </a:r>
            <a:r>
              <a:rPr lang="it-IT" sz="2400" dirty="0">
                <a:solidFill>
                  <a:srgbClr val="203864"/>
                </a:solidFill>
                <a:latin typeface="Century Gothic" panose="020B0502020202020204" pitchFamily="34" charset="0"/>
                <a:ea typeface="+mj-ea"/>
                <a:cs typeface="Arial"/>
              </a:rPr>
              <a:t>| </a:t>
            </a:r>
            <a:r>
              <a:rPr lang="it-IT" sz="2400" dirty="0">
                <a:latin typeface="Century Gothic" panose="020B0502020202020204" pitchFamily="34" charset="0"/>
                <a:ea typeface="+mj-ea"/>
                <a:cs typeface="Arial"/>
              </a:rPr>
              <a:t>Resta preoccupante la situazione dei prezzi praticati dai fornitori alle imprese del terziario del FVG. Questa situazione non cambierà con l’inizio del 2024</a:t>
            </a:r>
            <a:r>
              <a:rPr lang="it-IT" sz="2400" i="1" dirty="0">
                <a:latin typeface="Century Gothic" panose="020B0502020202020204" pitchFamily="34" charset="0"/>
                <a:ea typeface="+mj-ea"/>
                <a:cs typeface="Arial"/>
              </a:rPr>
              <a:t>. </a:t>
            </a:r>
            <a:r>
              <a:rPr lang="it-IT" sz="2400" dirty="0">
                <a:latin typeface="Century Gothic" panose="020B0502020202020204" pitchFamily="34" charset="0"/>
                <a:ea typeface="+mj-ea"/>
                <a:cs typeface="Arial"/>
              </a:rPr>
              <a:t>Il terziario FVG continua a soffrire dell’inflazione così come il resto del terziario in Italia.</a:t>
            </a:r>
            <a:endParaRPr lang="it-IT" sz="2400" b="0" strike="sngStrike" dirty="0">
              <a:latin typeface="Century Gothic" panose="020B0502020202020204" pitchFamily="34" charset="0"/>
              <a:ea typeface="+mj-ea"/>
              <a:cs typeface="Arial"/>
            </a:endParaRPr>
          </a:p>
        </p:txBody>
      </p:sp>
      <p:sp>
        <p:nvSpPr>
          <p:cNvPr id="36" name="Text Box 49">
            <a:extLst>
              <a:ext uri="{FF2B5EF4-FFF2-40B4-BE49-F238E27FC236}">
                <a16:creationId xmlns:a16="http://schemas.microsoft.com/office/drawing/2014/main" id="{90054B85-8D87-4624-8856-9BF1EAF543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360" y="6190766"/>
            <a:ext cx="11665296" cy="384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lnSpc>
                <a:spcPct val="110000"/>
              </a:lnSpc>
              <a:spcBef>
                <a:spcPts val="600"/>
              </a:spcBef>
            </a:pPr>
            <a:r>
              <a:rPr lang="it-IT" altLang="it-IT" sz="900" dirty="0">
                <a:latin typeface="Century Gothic" panose="020B0502020202020204" pitchFamily="34" charset="0"/>
              </a:rPr>
              <a:t>Base campione: </a:t>
            </a:r>
            <a:r>
              <a:rPr lang="it-IT" altLang="it-IT" sz="900" b="0" dirty="0">
                <a:latin typeface="Century Gothic" panose="020B0502020202020204" pitchFamily="34" charset="0"/>
              </a:rPr>
              <a:t>1.536 casi. </a:t>
            </a:r>
            <a:r>
              <a:rPr lang="it-IT" altLang="ja-JP" sz="900" b="0" dirty="0">
                <a:latin typeface="Century Gothic" panose="020B0502020202020204" pitchFamily="34" charset="0"/>
              </a:rPr>
              <a:t>I valori sono costituiti da percentuali di imprese rispondenti. Saldo = (% migliore) + ((% uguale) / 2). Campo di variazione: tra +100% (nell’ipotesi in cui il totale degli intervistati campione esprimesse un’opinione di miglioramento) e 0% (nell’ipotesi in cui il totale degli intervistati campione esprimesse un’opinione di peggioramento). </a:t>
            </a:r>
            <a:r>
              <a:rPr lang="it-IT" altLang="ja-JP" sz="900" dirty="0">
                <a:latin typeface="Century Gothic" panose="020B0502020202020204" pitchFamily="34" charset="0"/>
              </a:rPr>
              <a:t>I dati sono riportati all’universo.	</a:t>
            </a:r>
            <a:endParaRPr lang="it-IT" altLang="it-IT" sz="900" dirty="0">
              <a:latin typeface="Century Gothic" panose="020B0502020202020204" pitchFamily="34" charset="0"/>
            </a:endParaRPr>
          </a:p>
        </p:txBody>
      </p:sp>
      <p:sp>
        <p:nvSpPr>
          <p:cNvPr id="40" name="CasellaDiTesto 9">
            <a:extLst>
              <a:ext uri="{FF2B5EF4-FFF2-40B4-BE49-F238E27FC236}">
                <a16:creationId xmlns:a16="http://schemas.microsoft.com/office/drawing/2014/main" id="{D32F7FBF-582A-4FC3-9218-D477F28D3D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4073" y="3114319"/>
            <a:ext cx="1919755" cy="35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spcBef>
                <a:spcPts val="600"/>
              </a:spcBef>
            </a:pPr>
            <a:r>
              <a:rPr lang="it-IT" altLang="ja-JP" sz="1700" dirty="0">
                <a:solidFill>
                  <a:srgbClr val="203864"/>
                </a:solidFill>
                <a:latin typeface="Century Gothic" panose="020B0502020202020204" pitchFamily="34" charset="0"/>
              </a:rPr>
              <a:t>Terziario FVG</a:t>
            </a:r>
          </a:p>
        </p:txBody>
      </p:sp>
      <p:sp>
        <p:nvSpPr>
          <p:cNvPr id="52" name="CasellaDiTesto 9">
            <a:extLst>
              <a:ext uri="{FF2B5EF4-FFF2-40B4-BE49-F238E27FC236}">
                <a16:creationId xmlns:a16="http://schemas.microsoft.com/office/drawing/2014/main" id="{7C8E70E5-405E-457B-AB71-25E91D045C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8831" y="4099010"/>
            <a:ext cx="1728192" cy="35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spcBef>
                <a:spcPts val="600"/>
              </a:spcBef>
            </a:pPr>
            <a:r>
              <a:rPr lang="it-IT" altLang="ja-JP" sz="1700" dirty="0">
                <a:solidFill>
                  <a:srgbClr val="ED7D31"/>
                </a:solidFill>
                <a:latin typeface="Century Gothic" panose="020B0502020202020204" pitchFamily="34" charset="0"/>
              </a:rPr>
              <a:t>Terziario ITALIA</a:t>
            </a:r>
          </a:p>
        </p:txBody>
      </p:sp>
      <p:graphicFrame>
        <p:nvGraphicFramePr>
          <p:cNvPr id="59" name="Tabella 11">
            <a:extLst>
              <a:ext uri="{FF2B5EF4-FFF2-40B4-BE49-F238E27FC236}">
                <a16:creationId xmlns:a16="http://schemas.microsoft.com/office/drawing/2014/main" id="{7C07CA19-5C60-47E6-9821-AFEA45A7A2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088251"/>
              </p:ext>
            </p:extLst>
          </p:nvPr>
        </p:nvGraphicFramePr>
        <p:xfrm>
          <a:off x="7526635" y="3147844"/>
          <a:ext cx="3321605" cy="2857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9605">
                  <a:extLst>
                    <a:ext uri="{9D8B030D-6E8A-4147-A177-3AD203B41FA5}">
                      <a16:colId xmlns:a16="http://schemas.microsoft.com/office/drawing/2014/main" val="4257292281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1363359023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3209566175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2315993140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2418926699"/>
                    </a:ext>
                  </a:extLst>
                </a:gridCol>
              </a:tblGrid>
              <a:tr h="357230">
                <a:tc>
                  <a:txBody>
                    <a:bodyPr/>
                    <a:lstStyle/>
                    <a:p>
                      <a:endParaRPr lang="it-IT" sz="120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200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7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MIGLIORE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7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UGUALE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7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PEGGIORE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INDICE</a:t>
                      </a:r>
                      <a:endParaRPr lang="it-IT" sz="100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55734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2022 III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0%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11%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89%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1F497D"/>
                          </a:solidFill>
                          <a:effectLst/>
                          <a:latin typeface="Century Gothic" panose="020B0502020202020204" pitchFamily="34" charset="0"/>
                        </a:rPr>
                        <a:t>6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546973793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2022 IV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1%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23%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76%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1F497D"/>
                          </a:solidFill>
                          <a:effectLst/>
                          <a:latin typeface="Century Gothic" panose="020B0502020202020204" pitchFamily="34" charset="0"/>
                        </a:rPr>
                        <a:t>13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752504863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2023 I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1%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29%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71%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1F497D"/>
                          </a:solidFill>
                          <a:effectLst/>
                          <a:latin typeface="Century Gothic" panose="020B0502020202020204" pitchFamily="34" charset="0"/>
                        </a:rPr>
                        <a:t>15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271376257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2023 II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2%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37%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61%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1F497D"/>
                          </a:solidFill>
                          <a:effectLst/>
                          <a:latin typeface="Century Gothic" panose="020B0502020202020204" pitchFamily="34" charset="0"/>
                        </a:rPr>
                        <a:t>20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559385142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2023 III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1%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30%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69%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1F497D"/>
                          </a:solidFill>
                          <a:effectLst/>
                          <a:latin typeface="Century Gothic" panose="020B0502020202020204" pitchFamily="34" charset="0"/>
                        </a:rPr>
                        <a:t>16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790754751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2023 IV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2%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42%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57%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1F497D"/>
                          </a:solidFill>
                          <a:effectLst/>
                          <a:latin typeface="Century Gothic" panose="020B0502020202020204" pitchFamily="34" charset="0"/>
                        </a:rPr>
                        <a:t>22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704451205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1" i="0" u="none" strike="noStrike">
                          <a:solidFill>
                            <a:srgbClr val="C00000"/>
                          </a:solidFill>
                          <a:effectLst/>
                          <a:latin typeface="Century Gothic" panose="020B0502020202020204" pitchFamily="34" charset="0"/>
                        </a:rPr>
                        <a:t>2024 I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it-IT" sz="600" b="0" i="0" u="none" strike="noStrike">
                        <a:solidFill>
                          <a:srgbClr val="333399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it-IT" sz="600" b="0" i="0" u="none" strike="noStrike">
                        <a:solidFill>
                          <a:srgbClr val="333399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it-IT" sz="600" b="0" i="0" u="none" strike="noStrike">
                        <a:solidFill>
                          <a:srgbClr val="333399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solidFill>
                            <a:srgbClr val="C00000"/>
                          </a:solidFill>
                          <a:effectLst/>
                          <a:latin typeface="Century Gothic" panose="020B0502020202020204" pitchFamily="34" charset="0"/>
                        </a:rPr>
                        <a:t>22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606154245"/>
                  </a:ext>
                </a:extLst>
              </a:tr>
            </a:tbl>
          </a:graphicData>
        </a:graphic>
      </p:graphicFrame>
      <p:cxnSp>
        <p:nvCxnSpPr>
          <p:cNvPr id="62" name="Connettore 2 61">
            <a:extLst>
              <a:ext uri="{FF2B5EF4-FFF2-40B4-BE49-F238E27FC236}">
                <a16:creationId xmlns:a16="http://schemas.microsoft.com/office/drawing/2014/main" id="{A0F9082D-8EA4-45C9-AFB8-09587F282F1B}"/>
              </a:ext>
            </a:extLst>
          </p:cNvPr>
          <p:cNvCxnSpPr>
            <a:cxnSpLocks/>
          </p:cNvCxnSpPr>
          <p:nvPr/>
        </p:nvCxnSpPr>
        <p:spPr>
          <a:xfrm flipH="1">
            <a:off x="8479845" y="3031858"/>
            <a:ext cx="2162184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 w="lg" len="lg"/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CasellaDiTesto 62">
            <a:extLst>
              <a:ext uri="{FF2B5EF4-FFF2-40B4-BE49-F238E27FC236}">
                <a16:creationId xmlns:a16="http://schemas.microsoft.com/office/drawing/2014/main" id="{28544AF5-65C5-4362-9B21-81DAC3D305A8}"/>
              </a:ext>
            </a:extLst>
          </p:cNvPr>
          <p:cNvSpPr txBox="1"/>
          <p:nvPr/>
        </p:nvSpPr>
        <p:spPr>
          <a:xfrm>
            <a:off x="9313114" y="2754859"/>
            <a:ext cx="4956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1200">
                <a:latin typeface="Century Gothic" panose="020B0502020202020204" pitchFamily="34" charset="0"/>
              </a:rPr>
              <a:t>FVG</a:t>
            </a:r>
          </a:p>
        </p:txBody>
      </p:sp>
      <p:cxnSp>
        <p:nvCxnSpPr>
          <p:cNvPr id="64" name="Connettore 2 63">
            <a:extLst>
              <a:ext uri="{FF2B5EF4-FFF2-40B4-BE49-F238E27FC236}">
                <a16:creationId xmlns:a16="http://schemas.microsoft.com/office/drawing/2014/main" id="{3EB10599-1899-4FDD-B241-43C5A8AD8158}"/>
              </a:ext>
            </a:extLst>
          </p:cNvPr>
          <p:cNvCxnSpPr>
            <a:cxnSpLocks/>
          </p:cNvCxnSpPr>
          <p:nvPr/>
        </p:nvCxnSpPr>
        <p:spPr>
          <a:xfrm flipH="1">
            <a:off x="11009528" y="3031858"/>
            <a:ext cx="916977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 w="lg" len="lg"/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CasellaDiTesto 64">
            <a:extLst>
              <a:ext uri="{FF2B5EF4-FFF2-40B4-BE49-F238E27FC236}">
                <a16:creationId xmlns:a16="http://schemas.microsoft.com/office/drawing/2014/main" id="{8C9CBCBE-EF9F-49DB-9DE1-5D2413AF8A47}"/>
              </a:ext>
            </a:extLst>
          </p:cNvPr>
          <p:cNvSpPr txBox="1"/>
          <p:nvPr/>
        </p:nvSpPr>
        <p:spPr>
          <a:xfrm>
            <a:off x="11152866" y="2754859"/>
            <a:ext cx="6303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1200">
                <a:latin typeface="Century Gothic" panose="020B0502020202020204" pitchFamily="34" charset="0"/>
              </a:rPr>
              <a:t>ITALIA</a:t>
            </a:r>
          </a:p>
        </p:txBody>
      </p:sp>
      <p:graphicFrame>
        <p:nvGraphicFramePr>
          <p:cNvPr id="66" name="Tabella 65">
            <a:extLst>
              <a:ext uri="{FF2B5EF4-FFF2-40B4-BE49-F238E27FC236}">
                <a16:creationId xmlns:a16="http://schemas.microsoft.com/office/drawing/2014/main" id="{F334C330-D019-40FA-B821-F02D15B7B5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995377"/>
              </p:ext>
            </p:extLst>
          </p:nvPr>
        </p:nvGraphicFramePr>
        <p:xfrm>
          <a:off x="11147607" y="3147844"/>
          <a:ext cx="648000" cy="2857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8000">
                  <a:extLst>
                    <a:ext uri="{9D8B030D-6E8A-4147-A177-3AD203B41FA5}">
                      <a16:colId xmlns:a16="http://schemas.microsoft.com/office/drawing/2014/main" val="302806717"/>
                    </a:ext>
                  </a:extLst>
                </a:gridCol>
              </a:tblGrid>
              <a:tr h="357230">
                <a:tc>
                  <a:txBody>
                    <a:bodyPr/>
                    <a:lstStyle/>
                    <a:p>
                      <a:pPr algn="ctr"/>
                      <a:r>
                        <a:rPr lang="it-IT" sz="11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INDICE</a:t>
                      </a:r>
                      <a:endParaRPr lang="it-IT" sz="100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7634939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solidFill>
                            <a:srgbClr val="ED7D31"/>
                          </a:solidFill>
                          <a:effectLst/>
                          <a:latin typeface="Century Gothic" panose="020B0502020202020204" pitchFamily="34" charset="0"/>
                        </a:rPr>
                        <a:t>14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51798999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ED7D31"/>
                          </a:solidFill>
                          <a:effectLst/>
                          <a:latin typeface="Century Gothic" panose="020B0502020202020204" pitchFamily="34" charset="0"/>
                        </a:rPr>
                        <a:t>18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113083857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ED7D31"/>
                          </a:solidFill>
                          <a:effectLst/>
                          <a:latin typeface="Century Gothic" panose="020B0502020202020204" pitchFamily="34" charset="0"/>
                        </a:rPr>
                        <a:t>18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777035430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ED7D31"/>
                          </a:solidFill>
                          <a:effectLst/>
                          <a:latin typeface="Century Gothic" panose="020B0502020202020204" pitchFamily="34" charset="0"/>
                        </a:rPr>
                        <a:t>20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964193220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ED7D31"/>
                          </a:solidFill>
                          <a:effectLst/>
                          <a:latin typeface="Century Gothic" panose="020B0502020202020204" pitchFamily="34" charset="0"/>
                        </a:rPr>
                        <a:t>18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083891687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ED7D31"/>
                          </a:solidFill>
                          <a:effectLst/>
                          <a:latin typeface="Century Gothic" panose="020B0502020202020204" pitchFamily="34" charset="0"/>
                        </a:rPr>
                        <a:t>25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328386160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solidFill>
                            <a:srgbClr val="ED7D31"/>
                          </a:solidFill>
                          <a:effectLst/>
                          <a:latin typeface="Century Gothic" panose="020B0502020202020204" pitchFamily="34" charset="0"/>
                        </a:rPr>
                        <a:t>26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644131521"/>
                  </a:ext>
                </a:extLst>
              </a:tr>
            </a:tbl>
          </a:graphicData>
        </a:graphic>
      </p:graphicFrame>
      <p:sp>
        <p:nvSpPr>
          <p:cNvPr id="27" name="Ovale 26">
            <a:extLst>
              <a:ext uri="{FF2B5EF4-FFF2-40B4-BE49-F238E27FC236}">
                <a16:creationId xmlns:a16="http://schemas.microsoft.com/office/drawing/2014/main" id="{D1C5E81A-D65A-4ABA-9695-EFD0E7B2F028}"/>
              </a:ext>
            </a:extLst>
          </p:cNvPr>
          <p:cNvSpPr/>
          <p:nvPr/>
        </p:nvSpPr>
        <p:spPr bwMode="auto">
          <a:xfrm>
            <a:off x="10219506" y="4932024"/>
            <a:ext cx="647998" cy="1111800"/>
          </a:xfrm>
          <a:prstGeom prst="ellips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4" name="Titolo 1">
            <a:extLst>
              <a:ext uri="{FF2B5EF4-FFF2-40B4-BE49-F238E27FC236}">
                <a16:creationId xmlns:a16="http://schemas.microsoft.com/office/drawing/2014/main" id="{DEB0C60A-FC12-4809-AC71-A797EB1AE0DA}"/>
              </a:ext>
            </a:extLst>
          </p:cNvPr>
          <p:cNvSpPr txBox="1">
            <a:spLocks/>
          </p:cNvSpPr>
          <p:nvPr/>
        </p:nvSpPr>
        <p:spPr>
          <a:xfrm>
            <a:off x="423287" y="1815998"/>
            <a:ext cx="5962833" cy="5325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lIns="67500" tIns="35100" rIns="67500" bIns="35100">
            <a:spAutoFit/>
          </a:bodyPr>
          <a:lstStyle/>
          <a:p>
            <a:pPr>
              <a:defRPr/>
            </a:pPr>
            <a:r>
              <a:rPr lang="it-IT" sz="16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  <a:cs typeface="Arial"/>
              </a:rPr>
              <a:t>PREZZI FORNITORI (</a:t>
            </a:r>
            <a:r>
              <a:rPr lang="it-IT" sz="1600" u="sng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  <a:cs typeface="Arial"/>
              </a:rPr>
              <a:t>FVG vs ITALIA</a:t>
            </a:r>
            <a:r>
              <a:rPr lang="it-IT" sz="16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  <a:cs typeface="Arial"/>
              </a:rPr>
              <a:t>)</a:t>
            </a:r>
            <a:endParaRPr lang="it-IT" sz="1600" i="1" dirty="0">
              <a:solidFill>
                <a:schemeClr val="bg1"/>
              </a:solidFill>
              <a:latin typeface="Century Gothic" panose="020B0502020202020204" pitchFamily="34" charset="0"/>
              <a:ea typeface="+mj-ea"/>
              <a:cs typeface="Arial"/>
            </a:endParaRPr>
          </a:p>
          <a:p>
            <a:pPr>
              <a:defRPr/>
            </a:pPr>
            <a:r>
              <a:rPr lang="it-IT" sz="1400" b="0" i="1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  <a:cs typeface="Arial"/>
              </a:rPr>
              <a:t>Indicatori congiunturali: % MIGLIORAMENTO + ½ INVARIANZA</a:t>
            </a:r>
          </a:p>
        </p:txBody>
      </p:sp>
      <p:cxnSp>
        <p:nvCxnSpPr>
          <p:cNvPr id="39" name="Connettore diritto 38">
            <a:extLst>
              <a:ext uri="{FF2B5EF4-FFF2-40B4-BE49-F238E27FC236}">
                <a16:creationId xmlns:a16="http://schemas.microsoft.com/office/drawing/2014/main" id="{67E893BE-1CB3-4731-B8C1-5B8954FBB570}"/>
              </a:ext>
            </a:extLst>
          </p:cNvPr>
          <p:cNvCxnSpPr>
            <a:cxnSpLocks/>
          </p:cNvCxnSpPr>
          <p:nvPr/>
        </p:nvCxnSpPr>
        <p:spPr bwMode="auto">
          <a:xfrm>
            <a:off x="7248128" y="1835048"/>
            <a:ext cx="0" cy="4208951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3" name="CasellaDiTesto 9">
            <a:extLst>
              <a:ext uri="{FF2B5EF4-FFF2-40B4-BE49-F238E27FC236}">
                <a16:creationId xmlns:a16="http://schemas.microsoft.com/office/drawing/2014/main" id="{C49AF79F-9E1D-4379-A9B1-2A0E526301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39534" y="1797318"/>
            <a:ext cx="4586972" cy="692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ts val="600"/>
              </a:spcBef>
            </a:pPr>
            <a:r>
              <a:rPr lang="it-IT" altLang="ja-JP" sz="1300" i="1">
                <a:latin typeface="Century Gothic" panose="020B0502020202020204" pitchFamily="34" charset="0"/>
              </a:rPr>
              <a:t>I prezzi praticati alla Sua impresa dai Suoi fornitori, negli ultimi tre mesi, rispetto al trimestre precedente, sono…?</a:t>
            </a:r>
            <a:endParaRPr lang="it-IT" altLang="it-IT" sz="1300" i="1">
              <a:solidFill>
                <a:schemeClr val="accent2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3" name="Connettore diritto 2">
            <a:extLst>
              <a:ext uri="{FF2B5EF4-FFF2-40B4-BE49-F238E27FC236}">
                <a16:creationId xmlns:a16="http://schemas.microsoft.com/office/drawing/2014/main" id="{65AA6EA4-A66B-A4D6-2015-6CCD0F3DF778}"/>
              </a:ext>
            </a:extLst>
          </p:cNvPr>
          <p:cNvCxnSpPr/>
          <p:nvPr/>
        </p:nvCxnSpPr>
        <p:spPr bwMode="auto">
          <a:xfrm>
            <a:off x="4371226" y="2508881"/>
            <a:ext cx="0" cy="234000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Rettangolo 3">
            <a:extLst>
              <a:ext uri="{FF2B5EF4-FFF2-40B4-BE49-F238E27FC236}">
                <a16:creationId xmlns:a16="http://schemas.microsoft.com/office/drawing/2014/main" id="{806F44C5-67F5-0025-8F14-58C4A049F7E3}"/>
              </a:ext>
            </a:extLst>
          </p:cNvPr>
          <p:cNvSpPr/>
          <p:nvPr/>
        </p:nvSpPr>
        <p:spPr>
          <a:xfrm>
            <a:off x="3330265" y="2478476"/>
            <a:ext cx="104469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sz="1000" i="1" dirty="0" err="1">
                <a:latin typeface="Century Gothic" panose="020B0502020202020204" pitchFamily="34" charset="0"/>
              </a:rPr>
              <a:t>Pre</a:t>
            </a:r>
            <a:r>
              <a:rPr lang="it-IT" sz="1000" i="1" dirty="0">
                <a:latin typeface="Century Gothic" panose="020B0502020202020204" pitchFamily="34" charset="0"/>
              </a:rPr>
              <a:t> lockdown</a:t>
            </a:r>
            <a:endParaRPr lang="it-IT" sz="700" i="1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30517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>
            <a:extLst>
              <a:ext uri="{FF2B5EF4-FFF2-40B4-BE49-F238E27FC236}">
                <a16:creationId xmlns:a16="http://schemas.microsoft.com/office/drawing/2014/main" id="{87A9555A-B67A-9E36-E196-C2649E87C7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968" y="2125574"/>
            <a:ext cx="6064516" cy="3114000"/>
          </a:xfrm>
          <a:prstGeom prst="rect">
            <a:avLst/>
          </a:prstGeom>
        </p:spPr>
      </p:pic>
      <p:sp>
        <p:nvSpPr>
          <p:cNvPr id="40" name="CasellaDiTesto 9">
            <a:extLst>
              <a:ext uri="{FF2B5EF4-FFF2-40B4-BE49-F238E27FC236}">
                <a16:creationId xmlns:a16="http://schemas.microsoft.com/office/drawing/2014/main" id="{7ABABEF6-EF0C-47A2-A23C-0C585408AB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13639" y="2924139"/>
            <a:ext cx="1919755" cy="35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spcBef>
                <a:spcPts val="600"/>
              </a:spcBef>
            </a:pPr>
            <a:r>
              <a:rPr lang="it-IT" altLang="ja-JP" sz="1700">
                <a:solidFill>
                  <a:srgbClr val="203864"/>
                </a:solidFill>
                <a:latin typeface="Century Gothic" panose="020B0502020202020204" pitchFamily="34" charset="0"/>
              </a:rPr>
              <a:t>Terziario FVG</a:t>
            </a:r>
          </a:p>
        </p:txBody>
      </p:sp>
      <p:sp>
        <p:nvSpPr>
          <p:cNvPr id="51" name="CasellaDiTesto 9">
            <a:extLst>
              <a:ext uri="{FF2B5EF4-FFF2-40B4-BE49-F238E27FC236}">
                <a16:creationId xmlns:a16="http://schemas.microsoft.com/office/drawing/2014/main" id="{69F60A1A-721B-44A2-83C9-00B57C2D06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4154" y="4149080"/>
            <a:ext cx="1728192" cy="35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spcBef>
                <a:spcPts val="600"/>
              </a:spcBef>
            </a:pPr>
            <a:r>
              <a:rPr lang="it-IT" altLang="ja-JP" sz="1700">
                <a:solidFill>
                  <a:srgbClr val="ED7D31"/>
                </a:solidFill>
                <a:latin typeface="Century Gothic" panose="020B0502020202020204" pitchFamily="34" charset="0"/>
              </a:rPr>
              <a:t>Terziario ITALIA</a:t>
            </a:r>
          </a:p>
        </p:txBody>
      </p:sp>
      <p:graphicFrame>
        <p:nvGraphicFramePr>
          <p:cNvPr id="59" name="Tabella 11">
            <a:extLst>
              <a:ext uri="{FF2B5EF4-FFF2-40B4-BE49-F238E27FC236}">
                <a16:creationId xmlns:a16="http://schemas.microsoft.com/office/drawing/2014/main" id="{01BE6B95-7253-49A7-B547-C9B32E476C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4004405"/>
              </p:ext>
            </p:extLst>
          </p:nvPr>
        </p:nvGraphicFramePr>
        <p:xfrm>
          <a:off x="7526635" y="3147844"/>
          <a:ext cx="3321605" cy="2857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9605">
                  <a:extLst>
                    <a:ext uri="{9D8B030D-6E8A-4147-A177-3AD203B41FA5}">
                      <a16:colId xmlns:a16="http://schemas.microsoft.com/office/drawing/2014/main" val="4257292281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1363359023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3209566175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2315993140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2418926699"/>
                    </a:ext>
                  </a:extLst>
                </a:gridCol>
              </a:tblGrid>
              <a:tr h="357230">
                <a:tc>
                  <a:txBody>
                    <a:bodyPr/>
                    <a:lstStyle/>
                    <a:p>
                      <a:endParaRPr lang="it-IT" sz="120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200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7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MIGLIORE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7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UGUALE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7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PEGGIORE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INDICE</a:t>
                      </a:r>
                      <a:endParaRPr lang="it-IT" sz="100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55734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2022 III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2%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73%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25%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1F497D"/>
                          </a:solidFill>
                          <a:effectLst/>
                          <a:latin typeface="Century Gothic" panose="020B0502020202020204" pitchFamily="34" charset="0"/>
                        </a:rPr>
                        <a:t>39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546973793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2022 IV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6%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70%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24%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1F497D"/>
                          </a:solidFill>
                          <a:effectLst/>
                          <a:latin typeface="Century Gothic" panose="020B0502020202020204" pitchFamily="34" charset="0"/>
                        </a:rPr>
                        <a:t>41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752504863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2023 I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8%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73%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20%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1F497D"/>
                          </a:solidFill>
                          <a:effectLst/>
                          <a:latin typeface="Century Gothic" panose="020B0502020202020204" pitchFamily="34" charset="0"/>
                        </a:rPr>
                        <a:t>44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271376257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2023 II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9%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69%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22%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1F497D"/>
                          </a:solidFill>
                          <a:effectLst/>
                          <a:latin typeface="Century Gothic" panose="020B0502020202020204" pitchFamily="34" charset="0"/>
                        </a:rPr>
                        <a:t>44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559385142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2023 III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8%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71%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21%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1F497D"/>
                          </a:solidFill>
                          <a:effectLst/>
                          <a:latin typeface="Century Gothic" panose="020B0502020202020204" pitchFamily="34" charset="0"/>
                        </a:rPr>
                        <a:t>44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790754751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2023 IV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6%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72%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22%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1F497D"/>
                          </a:solidFill>
                          <a:effectLst/>
                          <a:latin typeface="Century Gothic" panose="020B0502020202020204" pitchFamily="34" charset="0"/>
                        </a:rPr>
                        <a:t>42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704451205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1" i="0" u="none" strike="noStrike">
                          <a:solidFill>
                            <a:srgbClr val="C00000"/>
                          </a:solidFill>
                          <a:effectLst/>
                          <a:latin typeface="Century Gothic" panose="020B0502020202020204" pitchFamily="34" charset="0"/>
                        </a:rPr>
                        <a:t>2024 I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it-IT" sz="600" b="0" i="0" u="none" strike="noStrike">
                        <a:solidFill>
                          <a:srgbClr val="333399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it-IT" sz="600" b="0" i="0" u="none" strike="noStrike">
                        <a:solidFill>
                          <a:srgbClr val="333399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it-IT" sz="600" b="0" i="0" u="none" strike="noStrike">
                        <a:solidFill>
                          <a:srgbClr val="333399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solidFill>
                            <a:srgbClr val="C00000"/>
                          </a:solidFill>
                          <a:effectLst/>
                          <a:latin typeface="Century Gothic" panose="020B0502020202020204" pitchFamily="34" charset="0"/>
                        </a:rPr>
                        <a:t>44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498234864"/>
                  </a:ext>
                </a:extLst>
              </a:tr>
            </a:tbl>
          </a:graphicData>
        </a:graphic>
      </p:graphicFrame>
      <p:cxnSp>
        <p:nvCxnSpPr>
          <p:cNvPr id="62" name="Connettore 2 61">
            <a:extLst>
              <a:ext uri="{FF2B5EF4-FFF2-40B4-BE49-F238E27FC236}">
                <a16:creationId xmlns:a16="http://schemas.microsoft.com/office/drawing/2014/main" id="{00957DCE-FF0B-48FE-B5D7-350CBBAB3B74}"/>
              </a:ext>
            </a:extLst>
          </p:cNvPr>
          <p:cNvCxnSpPr>
            <a:cxnSpLocks/>
          </p:cNvCxnSpPr>
          <p:nvPr/>
        </p:nvCxnSpPr>
        <p:spPr>
          <a:xfrm flipH="1">
            <a:off x="8479845" y="3031858"/>
            <a:ext cx="2162184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 w="lg" len="lg"/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CasellaDiTesto 62">
            <a:extLst>
              <a:ext uri="{FF2B5EF4-FFF2-40B4-BE49-F238E27FC236}">
                <a16:creationId xmlns:a16="http://schemas.microsoft.com/office/drawing/2014/main" id="{998A22A5-9809-4E7C-A577-67E7F647A76F}"/>
              </a:ext>
            </a:extLst>
          </p:cNvPr>
          <p:cNvSpPr txBox="1"/>
          <p:nvPr/>
        </p:nvSpPr>
        <p:spPr>
          <a:xfrm>
            <a:off x="9313114" y="2754859"/>
            <a:ext cx="4956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1200">
                <a:latin typeface="Century Gothic" panose="020B0502020202020204" pitchFamily="34" charset="0"/>
              </a:rPr>
              <a:t>FVG</a:t>
            </a:r>
          </a:p>
        </p:txBody>
      </p:sp>
      <p:cxnSp>
        <p:nvCxnSpPr>
          <p:cNvPr id="64" name="Connettore 2 63">
            <a:extLst>
              <a:ext uri="{FF2B5EF4-FFF2-40B4-BE49-F238E27FC236}">
                <a16:creationId xmlns:a16="http://schemas.microsoft.com/office/drawing/2014/main" id="{0CEC4EEB-6C81-46DD-9913-92B3D968CE8C}"/>
              </a:ext>
            </a:extLst>
          </p:cNvPr>
          <p:cNvCxnSpPr>
            <a:cxnSpLocks/>
          </p:cNvCxnSpPr>
          <p:nvPr/>
        </p:nvCxnSpPr>
        <p:spPr>
          <a:xfrm flipH="1">
            <a:off x="11009528" y="3031858"/>
            <a:ext cx="916977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 w="lg" len="lg"/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CasellaDiTesto 64">
            <a:extLst>
              <a:ext uri="{FF2B5EF4-FFF2-40B4-BE49-F238E27FC236}">
                <a16:creationId xmlns:a16="http://schemas.microsoft.com/office/drawing/2014/main" id="{21E57418-8C6E-4050-A9BE-30EF193BAE41}"/>
              </a:ext>
            </a:extLst>
          </p:cNvPr>
          <p:cNvSpPr txBox="1"/>
          <p:nvPr/>
        </p:nvSpPr>
        <p:spPr>
          <a:xfrm>
            <a:off x="11152866" y="2754859"/>
            <a:ext cx="6303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1200">
                <a:latin typeface="Century Gothic" panose="020B0502020202020204" pitchFamily="34" charset="0"/>
              </a:rPr>
              <a:t>ITALIA</a:t>
            </a:r>
          </a:p>
        </p:txBody>
      </p:sp>
      <p:graphicFrame>
        <p:nvGraphicFramePr>
          <p:cNvPr id="66" name="Tabella 65">
            <a:extLst>
              <a:ext uri="{FF2B5EF4-FFF2-40B4-BE49-F238E27FC236}">
                <a16:creationId xmlns:a16="http://schemas.microsoft.com/office/drawing/2014/main" id="{527F175E-44A8-4A93-B387-BD911D605C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8196082"/>
              </p:ext>
            </p:extLst>
          </p:nvPr>
        </p:nvGraphicFramePr>
        <p:xfrm>
          <a:off x="11147607" y="3147844"/>
          <a:ext cx="648000" cy="2857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8000">
                  <a:extLst>
                    <a:ext uri="{9D8B030D-6E8A-4147-A177-3AD203B41FA5}">
                      <a16:colId xmlns:a16="http://schemas.microsoft.com/office/drawing/2014/main" val="302806717"/>
                    </a:ext>
                  </a:extLst>
                </a:gridCol>
              </a:tblGrid>
              <a:tr h="357230">
                <a:tc>
                  <a:txBody>
                    <a:bodyPr/>
                    <a:lstStyle/>
                    <a:p>
                      <a:pPr algn="ctr"/>
                      <a:r>
                        <a:rPr lang="it-IT" sz="11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INDICE</a:t>
                      </a:r>
                      <a:endParaRPr lang="it-IT" sz="100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7634939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solidFill>
                            <a:srgbClr val="ED7D31"/>
                          </a:solidFill>
                          <a:effectLst/>
                          <a:latin typeface="Century Gothic" panose="020B0502020202020204" pitchFamily="34" charset="0"/>
                        </a:rPr>
                        <a:t>44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51798999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ED7D31"/>
                          </a:solidFill>
                          <a:effectLst/>
                          <a:latin typeface="Century Gothic" panose="020B0502020202020204" pitchFamily="34" charset="0"/>
                        </a:rPr>
                        <a:t>40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113083857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ED7D31"/>
                          </a:solidFill>
                          <a:effectLst/>
                          <a:latin typeface="Century Gothic" panose="020B0502020202020204" pitchFamily="34" charset="0"/>
                        </a:rPr>
                        <a:t>44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777035430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ED7D31"/>
                          </a:solidFill>
                          <a:effectLst/>
                          <a:latin typeface="Century Gothic" panose="020B0502020202020204" pitchFamily="34" charset="0"/>
                        </a:rPr>
                        <a:t>42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964193220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ED7D31"/>
                          </a:solidFill>
                          <a:effectLst/>
                          <a:latin typeface="Century Gothic" panose="020B0502020202020204" pitchFamily="34" charset="0"/>
                        </a:rPr>
                        <a:t>42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083891687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ED7D31"/>
                          </a:solidFill>
                          <a:effectLst/>
                          <a:latin typeface="Century Gothic" panose="020B0502020202020204" pitchFamily="34" charset="0"/>
                        </a:rPr>
                        <a:t>44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328386160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solidFill>
                            <a:srgbClr val="ED7D31"/>
                          </a:solidFill>
                          <a:effectLst/>
                          <a:latin typeface="Century Gothic" panose="020B0502020202020204" pitchFamily="34" charset="0"/>
                        </a:rPr>
                        <a:t>43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765013507"/>
                  </a:ext>
                </a:extLst>
              </a:tr>
            </a:tbl>
          </a:graphicData>
        </a:graphic>
      </p:graphicFrame>
      <p:sp>
        <p:nvSpPr>
          <p:cNvPr id="26" name="Titolo 1">
            <a:extLst>
              <a:ext uri="{FF2B5EF4-FFF2-40B4-BE49-F238E27FC236}">
                <a16:creationId xmlns:a16="http://schemas.microsoft.com/office/drawing/2014/main" id="{5FD3C7F6-1470-4775-9BA2-8E798B2A44E3}"/>
              </a:ext>
            </a:extLst>
          </p:cNvPr>
          <p:cNvSpPr txBox="1">
            <a:spLocks/>
          </p:cNvSpPr>
          <p:nvPr/>
        </p:nvSpPr>
        <p:spPr>
          <a:xfrm>
            <a:off x="423287" y="1815998"/>
            <a:ext cx="6000228" cy="5325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lIns="67500" tIns="35100" rIns="67500" bIns="35100">
            <a:spAutoFit/>
          </a:bodyPr>
          <a:lstStyle/>
          <a:p>
            <a:pPr>
              <a:defRPr/>
            </a:pPr>
            <a:r>
              <a:rPr lang="it-IT" sz="1600">
                <a:solidFill>
                  <a:schemeClr val="bg1"/>
                </a:solidFill>
                <a:latin typeface="Century Gothic" panose="020B0502020202020204" pitchFamily="34" charset="0"/>
                <a:ea typeface="+mj-ea"/>
                <a:cs typeface="Arial"/>
              </a:rPr>
              <a:t>FABBISOGNO FINANZIARIO (</a:t>
            </a:r>
            <a:r>
              <a:rPr lang="it-IT" sz="1600" u="sng">
                <a:solidFill>
                  <a:schemeClr val="bg1"/>
                </a:solidFill>
                <a:latin typeface="Century Gothic" panose="020B0502020202020204" pitchFamily="34" charset="0"/>
                <a:ea typeface="+mj-ea"/>
                <a:cs typeface="Arial"/>
              </a:rPr>
              <a:t>FVG vs ITALIA</a:t>
            </a:r>
            <a:r>
              <a:rPr lang="it-IT" sz="1600">
                <a:solidFill>
                  <a:schemeClr val="bg1"/>
                </a:solidFill>
                <a:latin typeface="Century Gothic" panose="020B0502020202020204" pitchFamily="34" charset="0"/>
                <a:ea typeface="+mj-ea"/>
                <a:cs typeface="Arial"/>
              </a:rPr>
              <a:t>)</a:t>
            </a:r>
            <a:endParaRPr lang="it-IT" sz="1600" i="1">
              <a:solidFill>
                <a:schemeClr val="bg1"/>
              </a:solidFill>
              <a:latin typeface="Century Gothic" panose="020B0502020202020204" pitchFamily="34" charset="0"/>
              <a:ea typeface="+mj-ea"/>
              <a:cs typeface="Arial"/>
            </a:endParaRPr>
          </a:p>
          <a:p>
            <a:pPr>
              <a:defRPr/>
            </a:pPr>
            <a:r>
              <a:rPr lang="it-IT" sz="1400" b="0" i="1">
                <a:solidFill>
                  <a:schemeClr val="bg1"/>
                </a:solidFill>
                <a:latin typeface="Century Gothic" panose="020B0502020202020204" pitchFamily="34" charset="0"/>
                <a:ea typeface="+mj-ea"/>
                <a:cs typeface="Arial"/>
              </a:rPr>
              <a:t>Indicatori congiunturali: % MIGLIORAMENTO + ½ INVARIANZA</a:t>
            </a:r>
          </a:p>
        </p:txBody>
      </p:sp>
      <p:sp>
        <p:nvSpPr>
          <p:cNvPr id="29" name="Ovale 28">
            <a:extLst>
              <a:ext uri="{FF2B5EF4-FFF2-40B4-BE49-F238E27FC236}">
                <a16:creationId xmlns:a16="http://schemas.microsoft.com/office/drawing/2014/main" id="{E11817B6-93E8-4871-BB84-72707659F11B}"/>
              </a:ext>
            </a:extLst>
          </p:cNvPr>
          <p:cNvSpPr/>
          <p:nvPr/>
        </p:nvSpPr>
        <p:spPr bwMode="auto">
          <a:xfrm>
            <a:off x="10219506" y="4932024"/>
            <a:ext cx="647998" cy="1111800"/>
          </a:xfrm>
          <a:prstGeom prst="ellips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6" name="Text Box 49">
            <a:extLst>
              <a:ext uri="{FF2B5EF4-FFF2-40B4-BE49-F238E27FC236}">
                <a16:creationId xmlns:a16="http://schemas.microsoft.com/office/drawing/2014/main" id="{51A46232-ED68-4F7B-9F48-D3E305D918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360" y="6190766"/>
            <a:ext cx="11665296" cy="384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lnSpc>
                <a:spcPct val="110000"/>
              </a:lnSpc>
              <a:spcBef>
                <a:spcPts val="600"/>
              </a:spcBef>
            </a:pPr>
            <a:r>
              <a:rPr lang="it-IT" altLang="it-IT" sz="900" dirty="0">
                <a:latin typeface="Century Gothic" panose="020B0502020202020204" pitchFamily="34" charset="0"/>
              </a:rPr>
              <a:t>Base campione: </a:t>
            </a:r>
            <a:r>
              <a:rPr lang="it-IT" altLang="it-IT" sz="900" b="0" dirty="0">
                <a:latin typeface="Century Gothic" panose="020B0502020202020204" pitchFamily="34" charset="0"/>
              </a:rPr>
              <a:t>1.536 casi. </a:t>
            </a:r>
            <a:r>
              <a:rPr lang="it-IT" altLang="ja-JP" sz="900" b="0" dirty="0">
                <a:latin typeface="Century Gothic" panose="020B0502020202020204" pitchFamily="34" charset="0"/>
              </a:rPr>
              <a:t>I valori sono costituiti da percentuali di imprese rispondenti. Saldo = (% migliore) + ((% uguale) / 2). Campo di variazione: tra +100% (nell’ipotesi in cui il totale degli intervistati campione esprimesse un’opinione di miglioramento) e 0% (nell’ipotesi in cui il totale degli intervistati campione esprimesse un’opinione di peggioramento). </a:t>
            </a:r>
            <a:r>
              <a:rPr lang="it-IT" altLang="ja-JP" sz="900" dirty="0">
                <a:latin typeface="Century Gothic" panose="020B0502020202020204" pitchFamily="34" charset="0"/>
              </a:rPr>
              <a:t>I dati sono riportati all’universo.	</a:t>
            </a:r>
            <a:endParaRPr lang="it-IT" altLang="it-IT" sz="900" dirty="0">
              <a:latin typeface="Century Gothic" panose="020B0502020202020204" pitchFamily="34" charset="0"/>
            </a:endParaRPr>
          </a:p>
        </p:txBody>
      </p:sp>
      <p:cxnSp>
        <p:nvCxnSpPr>
          <p:cNvPr id="28" name="Connettore diritto 27">
            <a:extLst>
              <a:ext uri="{FF2B5EF4-FFF2-40B4-BE49-F238E27FC236}">
                <a16:creationId xmlns:a16="http://schemas.microsoft.com/office/drawing/2014/main" id="{B013EFE9-3EC1-4B63-9213-51B38CAC853D}"/>
              </a:ext>
            </a:extLst>
          </p:cNvPr>
          <p:cNvCxnSpPr>
            <a:cxnSpLocks/>
          </p:cNvCxnSpPr>
          <p:nvPr/>
        </p:nvCxnSpPr>
        <p:spPr bwMode="auto">
          <a:xfrm>
            <a:off x="7248128" y="1835048"/>
            <a:ext cx="0" cy="4208951"/>
          </a:xfrm>
          <a:prstGeom prst="line">
            <a:avLst/>
          </a:prstGeom>
          <a:noFill/>
          <a:ln w="38100" cap="flat" cmpd="sng" algn="ctr">
            <a:solidFill>
              <a:schemeClr val="tx2">
                <a:lumMod val="65000"/>
                <a:lumOff val="3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39" name="Elemento grafico 38" descr="Freccia linea: curva antioraria">
            <a:extLst>
              <a:ext uri="{FF2B5EF4-FFF2-40B4-BE49-F238E27FC236}">
                <a16:creationId xmlns:a16="http://schemas.microsoft.com/office/drawing/2014/main" id="{B7F731FE-40C8-4D05-BE67-B11B4738E41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6264157" flipH="1">
            <a:off x="6227313" y="3078248"/>
            <a:ext cx="899478" cy="914400"/>
          </a:xfrm>
          <a:prstGeom prst="rect">
            <a:avLst/>
          </a:prstGeom>
        </p:spPr>
      </p:pic>
      <p:sp>
        <p:nvSpPr>
          <p:cNvPr id="41" name="CasellaDiTesto 9">
            <a:extLst>
              <a:ext uri="{FF2B5EF4-FFF2-40B4-BE49-F238E27FC236}">
                <a16:creationId xmlns:a16="http://schemas.microsoft.com/office/drawing/2014/main" id="{9ECE39E5-FABE-4F0B-A5D7-6653D09073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39534" y="1797318"/>
            <a:ext cx="4586972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ts val="600"/>
              </a:spcBef>
            </a:pPr>
            <a:r>
              <a:rPr lang="it-IT" altLang="ja-JP" sz="1300" i="1">
                <a:latin typeface="Century Gothic" panose="020B0502020202020204" pitchFamily="34" charset="0"/>
              </a:rPr>
              <a:t>La capacità di fare fronte al fabbisogno finanziario della Sua impresa, ovvero la situazione della liquidità, negli ultimi tre mesi, rispetto ai tre mesi precedenti, è migliorata, rimasta invariata, peggiorata?	</a:t>
            </a:r>
            <a:endParaRPr lang="it-IT" altLang="it-IT" sz="1300" i="1">
              <a:solidFill>
                <a:schemeClr val="accent2"/>
              </a:solidFill>
              <a:latin typeface="Century Gothic" panose="020B0502020202020204" pitchFamily="34" charset="0"/>
            </a:endParaRPr>
          </a:p>
        </p:txBody>
      </p:sp>
      <p:sp>
        <p:nvSpPr>
          <p:cNvPr id="24" name="Titolo 1">
            <a:extLst>
              <a:ext uri="{FF2B5EF4-FFF2-40B4-BE49-F238E27FC236}">
                <a16:creationId xmlns:a16="http://schemas.microsoft.com/office/drawing/2014/main" id="{0F0D1125-EC07-4E55-A6A7-369BEF80AF54}"/>
              </a:ext>
            </a:extLst>
          </p:cNvPr>
          <p:cNvSpPr txBox="1">
            <a:spLocks/>
          </p:cNvSpPr>
          <p:nvPr/>
        </p:nvSpPr>
        <p:spPr>
          <a:xfrm>
            <a:off x="335359" y="176454"/>
            <a:ext cx="11856639" cy="1178881"/>
          </a:xfrm>
          <a:prstGeom prst="rect">
            <a:avLst/>
          </a:prstGeom>
        </p:spPr>
        <p:txBody>
          <a:bodyPr wrap="square" lIns="67500" tIns="35100" rIns="67500" bIns="35100">
            <a:spAutoFit/>
          </a:bodyPr>
          <a:lstStyle/>
          <a:p>
            <a:pPr>
              <a:defRPr/>
            </a:pPr>
            <a:r>
              <a:rPr lang="it-IT" sz="2400" dirty="0">
                <a:solidFill>
                  <a:srgbClr val="203864"/>
                </a:solidFill>
                <a:latin typeface="Century Gothic" panose="020B0502020202020204" pitchFamily="34" charset="0"/>
                <a:cs typeface="Arial"/>
              </a:rPr>
              <a:t>Fabbisogno finanziario </a:t>
            </a:r>
            <a:r>
              <a:rPr lang="it-IT" sz="2400" dirty="0">
                <a:solidFill>
                  <a:srgbClr val="203864"/>
                </a:solidFill>
                <a:latin typeface="Century Gothic" panose="020B0502020202020204" pitchFamily="34" charset="0"/>
                <a:ea typeface="+mj-ea"/>
                <a:cs typeface="Arial"/>
              </a:rPr>
              <a:t>|</a:t>
            </a:r>
            <a:r>
              <a:rPr lang="it-IT" sz="2400" b="0" dirty="0">
                <a:latin typeface="Century Gothic" panose="020B0502020202020204" pitchFamily="34" charset="0"/>
                <a:cs typeface="Arial"/>
              </a:rPr>
              <a:t> </a:t>
            </a:r>
            <a:r>
              <a:rPr lang="it-IT" sz="2400" dirty="0">
                <a:latin typeface="Century Gothic" panose="020B0502020202020204" pitchFamily="34" charset="0"/>
                <a:ea typeface="+mj-ea"/>
                <a:cs typeface="Arial"/>
              </a:rPr>
              <a:t>Stabile la capacità delle imprese del terziario FVG nel fare fronte al proprio fabbisogno finanziario: le aspettative a tre mesi fanno registrare un miglioramento dell’indicatore che supererà il dato nazionale.</a:t>
            </a:r>
            <a:endParaRPr lang="it-IT" sz="2400" strike="sngStrike" dirty="0">
              <a:latin typeface="Century Gothic" panose="020B0502020202020204" pitchFamily="34" charset="0"/>
              <a:ea typeface="+mj-ea"/>
              <a:cs typeface="Arial"/>
            </a:endParaRPr>
          </a:p>
        </p:txBody>
      </p:sp>
      <p:cxnSp>
        <p:nvCxnSpPr>
          <p:cNvPr id="3" name="Connettore diritto 2">
            <a:extLst>
              <a:ext uri="{FF2B5EF4-FFF2-40B4-BE49-F238E27FC236}">
                <a16:creationId xmlns:a16="http://schemas.microsoft.com/office/drawing/2014/main" id="{AFD9DA46-15E3-7A5E-038B-09E3F4B19A63}"/>
              </a:ext>
            </a:extLst>
          </p:cNvPr>
          <p:cNvCxnSpPr/>
          <p:nvPr/>
        </p:nvCxnSpPr>
        <p:spPr bwMode="auto">
          <a:xfrm>
            <a:off x="4389888" y="2508881"/>
            <a:ext cx="0" cy="234000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Rettangolo 3">
            <a:extLst>
              <a:ext uri="{FF2B5EF4-FFF2-40B4-BE49-F238E27FC236}">
                <a16:creationId xmlns:a16="http://schemas.microsoft.com/office/drawing/2014/main" id="{67C2D28F-A02D-F5FE-879F-82FEA45173F6}"/>
              </a:ext>
            </a:extLst>
          </p:cNvPr>
          <p:cNvSpPr/>
          <p:nvPr/>
        </p:nvSpPr>
        <p:spPr>
          <a:xfrm>
            <a:off x="3348927" y="2478476"/>
            <a:ext cx="104469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sz="1000" i="1" dirty="0" err="1">
                <a:latin typeface="Century Gothic" panose="020B0502020202020204" pitchFamily="34" charset="0"/>
              </a:rPr>
              <a:t>Pre</a:t>
            </a:r>
            <a:r>
              <a:rPr lang="it-IT" sz="1000" i="1" dirty="0">
                <a:latin typeface="Century Gothic" panose="020B0502020202020204" pitchFamily="34" charset="0"/>
              </a:rPr>
              <a:t> lockdown</a:t>
            </a:r>
            <a:endParaRPr lang="it-IT" sz="700" i="1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20343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Immagine 78">
            <a:extLst>
              <a:ext uri="{FF2B5EF4-FFF2-40B4-BE49-F238E27FC236}">
                <a16:creationId xmlns:a16="http://schemas.microsoft.com/office/drawing/2014/main" id="{EBABF049-C62B-F6B9-B024-30BBA666FA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33699" y="4122199"/>
            <a:ext cx="2737579" cy="2404800"/>
          </a:xfrm>
          <a:prstGeom prst="rect">
            <a:avLst/>
          </a:prstGeom>
        </p:spPr>
      </p:pic>
      <p:pic>
        <p:nvPicPr>
          <p:cNvPr id="77" name="Immagine 76">
            <a:extLst>
              <a:ext uri="{FF2B5EF4-FFF2-40B4-BE49-F238E27FC236}">
                <a16:creationId xmlns:a16="http://schemas.microsoft.com/office/drawing/2014/main" id="{E95D889B-D724-4566-6828-F4E303B164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7247" y="4122199"/>
            <a:ext cx="2737579" cy="2404800"/>
          </a:xfrm>
          <a:prstGeom prst="rect">
            <a:avLst/>
          </a:prstGeom>
        </p:spPr>
      </p:pic>
      <p:pic>
        <p:nvPicPr>
          <p:cNvPr id="75" name="Immagine 74">
            <a:extLst>
              <a:ext uri="{FF2B5EF4-FFF2-40B4-BE49-F238E27FC236}">
                <a16:creationId xmlns:a16="http://schemas.microsoft.com/office/drawing/2014/main" id="{CE2C86C8-595D-0BCC-ABB6-0150C8E328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681" y="4122199"/>
            <a:ext cx="2737579" cy="2404800"/>
          </a:xfrm>
          <a:prstGeom prst="rect">
            <a:avLst/>
          </a:prstGeom>
        </p:spPr>
      </p:pic>
      <p:pic>
        <p:nvPicPr>
          <p:cNvPr id="73" name="Immagine 72">
            <a:extLst>
              <a:ext uri="{FF2B5EF4-FFF2-40B4-BE49-F238E27FC236}">
                <a16:creationId xmlns:a16="http://schemas.microsoft.com/office/drawing/2014/main" id="{72E755F6-0334-E65B-96FF-D49D9A9750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2801" y="4122199"/>
            <a:ext cx="2737579" cy="2404800"/>
          </a:xfrm>
          <a:prstGeom prst="rect">
            <a:avLst/>
          </a:prstGeom>
        </p:spPr>
      </p:pic>
      <p:pic>
        <p:nvPicPr>
          <p:cNvPr id="71" name="Immagine 70">
            <a:extLst>
              <a:ext uri="{FF2B5EF4-FFF2-40B4-BE49-F238E27FC236}">
                <a16:creationId xmlns:a16="http://schemas.microsoft.com/office/drawing/2014/main" id="{B63804C2-748C-A540-7FCC-4ADFA144AF9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33699" y="1446667"/>
            <a:ext cx="2737579" cy="2404800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356A9CCB-70BD-9B11-9587-8EE8B1766D1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7247" y="1446667"/>
            <a:ext cx="2737579" cy="2404800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364DD65A-A135-8E83-773D-C54F0C83F87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98681" y="1446667"/>
            <a:ext cx="2737579" cy="2404800"/>
          </a:xfrm>
          <a:prstGeom prst="rect">
            <a:avLst/>
          </a:prstGeom>
        </p:spPr>
      </p:pic>
      <p:sp>
        <p:nvSpPr>
          <p:cNvPr id="14" name="Rettangolo 13">
            <a:extLst>
              <a:ext uri="{FF2B5EF4-FFF2-40B4-BE49-F238E27FC236}">
                <a16:creationId xmlns:a16="http://schemas.microsoft.com/office/drawing/2014/main" id="{E9892F5C-49AD-7714-4DEF-44BEBFFA8F3B}"/>
              </a:ext>
            </a:extLst>
          </p:cNvPr>
          <p:cNvSpPr/>
          <p:nvPr/>
        </p:nvSpPr>
        <p:spPr bwMode="auto">
          <a:xfrm>
            <a:off x="3296692" y="1362406"/>
            <a:ext cx="2786633" cy="2425148"/>
          </a:xfrm>
          <a:prstGeom prst="rect">
            <a:avLst/>
          </a:pr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it-IT" sz="1800" b="0">
              <a:latin typeface="Arial" charset="0"/>
            </a:endParaRP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7E7F6CFA-61EC-A7A1-7164-EAAFA9E52F5C}"/>
              </a:ext>
            </a:extLst>
          </p:cNvPr>
          <p:cNvSpPr/>
          <p:nvPr/>
        </p:nvSpPr>
        <p:spPr bwMode="auto">
          <a:xfrm>
            <a:off x="6186016" y="1362406"/>
            <a:ext cx="2786633" cy="2425148"/>
          </a:xfrm>
          <a:prstGeom prst="rect">
            <a:avLst/>
          </a:pr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it-IT" sz="1800" b="0">
              <a:latin typeface="Arial" charset="0"/>
            </a:endParaRP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CC15E9A1-6C37-0D3A-A29C-BE79C39DDE1A}"/>
              </a:ext>
            </a:extLst>
          </p:cNvPr>
          <p:cNvSpPr/>
          <p:nvPr/>
        </p:nvSpPr>
        <p:spPr bwMode="auto">
          <a:xfrm>
            <a:off x="9075340" y="1362406"/>
            <a:ext cx="2786633" cy="2425148"/>
          </a:xfrm>
          <a:prstGeom prst="rect">
            <a:avLst/>
          </a:pr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it-IT" sz="1800" b="0">
              <a:latin typeface="Arial" charset="0"/>
            </a:endParaRP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101E3336-815A-EC64-3CE0-422FACDA0800}"/>
              </a:ext>
            </a:extLst>
          </p:cNvPr>
          <p:cNvSpPr/>
          <p:nvPr/>
        </p:nvSpPr>
        <p:spPr bwMode="auto">
          <a:xfrm>
            <a:off x="407368" y="4032298"/>
            <a:ext cx="2786633" cy="2425148"/>
          </a:xfrm>
          <a:prstGeom prst="rect">
            <a:avLst/>
          </a:pr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it-IT" sz="1800" b="0">
              <a:latin typeface="Arial" charset="0"/>
            </a:endParaRP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EA9D5349-A749-3B6C-EB3C-6CF8F37AD248}"/>
              </a:ext>
            </a:extLst>
          </p:cNvPr>
          <p:cNvSpPr/>
          <p:nvPr/>
        </p:nvSpPr>
        <p:spPr bwMode="auto">
          <a:xfrm>
            <a:off x="3296692" y="4032298"/>
            <a:ext cx="2786633" cy="2425148"/>
          </a:xfrm>
          <a:prstGeom prst="rect">
            <a:avLst/>
          </a:pr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it-IT" sz="1800" b="0">
              <a:latin typeface="Arial" charset="0"/>
            </a:endParaRP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A2C0BA57-8B46-E1EB-1F67-AD5F8DE8B422}"/>
              </a:ext>
            </a:extLst>
          </p:cNvPr>
          <p:cNvSpPr/>
          <p:nvPr/>
        </p:nvSpPr>
        <p:spPr bwMode="auto">
          <a:xfrm>
            <a:off x="6186016" y="4032298"/>
            <a:ext cx="2786633" cy="2425148"/>
          </a:xfrm>
          <a:prstGeom prst="rect">
            <a:avLst/>
          </a:pr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it-IT" sz="1800" b="0">
              <a:latin typeface="Arial" charset="0"/>
            </a:endParaRP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DC3055E1-F7E7-1BD3-DB0A-3A7291E39391}"/>
              </a:ext>
            </a:extLst>
          </p:cNvPr>
          <p:cNvSpPr/>
          <p:nvPr/>
        </p:nvSpPr>
        <p:spPr bwMode="auto">
          <a:xfrm>
            <a:off x="9075340" y="4032298"/>
            <a:ext cx="2786633" cy="2425148"/>
          </a:xfrm>
          <a:prstGeom prst="rect">
            <a:avLst/>
          </a:pr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it-IT" sz="1800" b="0">
              <a:latin typeface="Arial" charset="0"/>
            </a:endParaRPr>
          </a:p>
        </p:txBody>
      </p:sp>
      <p:sp>
        <p:nvSpPr>
          <p:cNvPr id="21" name="Titolo 1">
            <a:extLst>
              <a:ext uri="{FF2B5EF4-FFF2-40B4-BE49-F238E27FC236}">
                <a16:creationId xmlns:a16="http://schemas.microsoft.com/office/drawing/2014/main" id="{28ADBED4-C01A-8189-587E-7F490DB833FD}"/>
              </a:ext>
            </a:extLst>
          </p:cNvPr>
          <p:cNvSpPr txBox="1">
            <a:spLocks/>
          </p:cNvSpPr>
          <p:nvPr/>
        </p:nvSpPr>
        <p:spPr>
          <a:xfrm>
            <a:off x="3237058" y="1263016"/>
            <a:ext cx="2520000" cy="270940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txBody>
          <a:bodyPr wrap="square" lIns="67500" tIns="35100" rIns="67500" bIns="35100">
            <a:spAutoFit/>
          </a:bodyPr>
          <a:lstStyle/>
          <a:p>
            <a:pPr>
              <a:defRPr/>
            </a:pPr>
            <a:r>
              <a:rPr lang="it-IT" sz="1300">
                <a:solidFill>
                  <a:schemeClr val="bg1"/>
                </a:solidFill>
                <a:latin typeface="Century Gothic" panose="020B0502020202020204" pitchFamily="34" charset="0"/>
                <a:ea typeface="+mj-ea"/>
                <a:cs typeface="Arial"/>
              </a:rPr>
              <a:t>Commercio FOOD</a:t>
            </a:r>
          </a:p>
        </p:txBody>
      </p:sp>
      <p:sp>
        <p:nvSpPr>
          <p:cNvPr id="22" name="Titolo 1">
            <a:extLst>
              <a:ext uri="{FF2B5EF4-FFF2-40B4-BE49-F238E27FC236}">
                <a16:creationId xmlns:a16="http://schemas.microsoft.com/office/drawing/2014/main" id="{849EBBE4-9CA6-6E32-7B94-9139F743269C}"/>
              </a:ext>
            </a:extLst>
          </p:cNvPr>
          <p:cNvSpPr txBox="1">
            <a:spLocks/>
          </p:cNvSpPr>
          <p:nvPr/>
        </p:nvSpPr>
        <p:spPr>
          <a:xfrm>
            <a:off x="6127497" y="1263016"/>
            <a:ext cx="2520000" cy="270940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txBody>
          <a:bodyPr wrap="square" lIns="67500" tIns="35100" rIns="67500" bIns="35100">
            <a:spAutoFit/>
          </a:bodyPr>
          <a:lstStyle/>
          <a:p>
            <a:pPr>
              <a:defRPr/>
            </a:pPr>
            <a:r>
              <a:rPr lang="it-IT" sz="1300">
                <a:solidFill>
                  <a:schemeClr val="bg1"/>
                </a:solidFill>
                <a:latin typeface="Century Gothic" panose="020B0502020202020204" pitchFamily="34" charset="0"/>
                <a:ea typeface="+mj-ea"/>
                <a:cs typeface="Arial"/>
              </a:rPr>
              <a:t>Commercio NO FOOD</a:t>
            </a:r>
          </a:p>
        </p:txBody>
      </p:sp>
      <p:sp>
        <p:nvSpPr>
          <p:cNvPr id="23" name="Titolo 1">
            <a:extLst>
              <a:ext uri="{FF2B5EF4-FFF2-40B4-BE49-F238E27FC236}">
                <a16:creationId xmlns:a16="http://schemas.microsoft.com/office/drawing/2014/main" id="{BB9CC842-9B73-453A-3E77-F17F25AA7568}"/>
              </a:ext>
            </a:extLst>
          </p:cNvPr>
          <p:cNvSpPr txBox="1">
            <a:spLocks/>
          </p:cNvSpPr>
          <p:nvPr/>
        </p:nvSpPr>
        <p:spPr>
          <a:xfrm>
            <a:off x="9015161" y="1263016"/>
            <a:ext cx="2520000" cy="270940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txBody>
          <a:bodyPr wrap="square" lIns="67500" tIns="35100" rIns="67500" bIns="35100">
            <a:spAutoFit/>
          </a:bodyPr>
          <a:lstStyle/>
          <a:p>
            <a:pPr>
              <a:defRPr/>
            </a:pPr>
            <a:r>
              <a:rPr lang="it-IT" sz="1300">
                <a:solidFill>
                  <a:schemeClr val="bg1"/>
                </a:solidFill>
                <a:latin typeface="Century Gothic" panose="020B0502020202020204" pitchFamily="34" charset="0"/>
                <a:ea typeface="+mj-ea"/>
                <a:cs typeface="Arial"/>
              </a:rPr>
              <a:t>Ristorazione</a:t>
            </a:r>
          </a:p>
        </p:txBody>
      </p:sp>
      <p:sp>
        <p:nvSpPr>
          <p:cNvPr id="24" name="Titolo 1">
            <a:extLst>
              <a:ext uri="{FF2B5EF4-FFF2-40B4-BE49-F238E27FC236}">
                <a16:creationId xmlns:a16="http://schemas.microsoft.com/office/drawing/2014/main" id="{F3B0597B-625C-5698-ECBA-AC295F9CA8D3}"/>
              </a:ext>
            </a:extLst>
          </p:cNvPr>
          <p:cNvSpPr txBox="1">
            <a:spLocks/>
          </p:cNvSpPr>
          <p:nvPr/>
        </p:nvSpPr>
        <p:spPr>
          <a:xfrm>
            <a:off x="342906" y="3932908"/>
            <a:ext cx="2520000" cy="270940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txBody>
          <a:bodyPr wrap="square" lIns="67500" tIns="35100" rIns="67500" bIns="35100">
            <a:spAutoFit/>
          </a:bodyPr>
          <a:lstStyle/>
          <a:p>
            <a:pPr>
              <a:defRPr/>
            </a:pPr>
            <a:r>
              <a:rPr lang="it-IT" sz="1300">
                <a:solidFill>
                  <a:schemeClr val="bg1"/>
                </a:solidFill>
                <a:latin typeface="Century Gothic" panose="020B0502020202020204" pitchFamily="34" charset="0"/>
                <a:ea typeface="+mj-ea"/>
                <a:cs typeface="Arial"/>
              </a:rPr>
              <a:t>Ricezione turistica</a:t>
            </a:r>
          </a:p>
        </p:txBody>
      </p:sp>
      <p:sp>
        <p:nvSpPr>
          <p:cNvPr id="25" name="Titolo 1">
            <a:extLst>
              <a:ext uri="{FF2B5EF4-FFF2-40B4-BE49-F238E27FC236}">
                <a16:creationId xmlns:a16="http://schemas.microsoft.com/office/drawing/2014/main" id="{EDC1212C-2708-77AC-5E60-A1CFB5DC0F3C}"/>
              </a:ext>
            </a:extLst>
          </p:cNvPr>
          <p:cNvSpPr txBox="1">
            <a:spLocks/>
          </p:cNvSpPr>
          <p:nvPr/>
        </p:nvSpPr>
        <p:spPr>
          <a:xfrm>
            <a:off x="3237058" y="3932908"/>
            <a:ext cx="2520000" cy="270940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txBody>
          <a:bodyPr wrap="square" lIns="67500" tIns="35100" rIns="67500" bIns="35100">
            <a:spAutoFit/>
          </a:bodyPr>
          <a:lstStyle/>
          <a:p>
            <a:pPr>
              <a:defRPr/>
            </a:pPr>
            <a:r>
              <a:rPr lang="it-IT" sz="1300">
                <a:solidFill>
                  <a:schemeClr val="bg1"/>
                </a:solidFill>
                <a:latin typeface="Century Gothic" panose="020B0502020202020204" pitchFamily="34" charset="0"/>
                <a:ea typeface="+mj-ea"/>
                <a:cs typeface="Arial"/>
              </a:rPr>
              <a:t>Trasporti e logistica</a:t>
            </a:r>
          </a:p>
        </p:txBody>
      </p:sp>
      <p:sp>
        <p:nvSpPr>
          <p:cNvPr id="26" name="Titolo 1">
            <a:extLst>
              <a:ext uri="{FF2B5EF4-FFF2-40B4-BE49-F238E27FC236}">
                <a16:creationId xmlns:a16="http://schemas.microsoft.com/office/drawing/2014/main" id="{D3DFD395-37A0-ED2F-19FE-E804D7285BF5}"/>
              </a:ext>
            </a:extLst>
          </p:cNvPr>
          <p:cNvSpPr txBox="1">
            <a:spLocks/>
          </p:cNvSpPr>
          <p:nvPr/>
        </p:nvSpPr>
        <p:spPr>
          <a:xfrm>
            <a:off x="6127497" y="3932908"/>
            <a:ext cx="2520000" cy="270940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txBody>
          <a:bodyPr wrap="square" lIns="67500" tIns="35100" rIns="67500" bIns="35100">
            <a:spAutoFit/>
          </a:bodyPr>
          <a:lstStyle/>
          <a:p>
            <a:pPr>
              <a:defRPr/>
            </a:pPr>
            <a:r>
              <a:rPr lang="it-IT" sz="1300">
                <a:solidFill>
                  <a:schemeClr val="bg1"/>
                </a:solidFill>
                <a:latin typeface="Century Gothic" panose="020B0502020202020204" pitchFamily="34" charset="0"/>
                <a:ea typeface="+mj-ea"/>
                <a:cs typeface="Arial"/>
              </a:rPr>
              <a:t>Servizi imprese</a:t>
            </a:r>
          </a:p>
        </p:txBody>
      </p:sp>
      <p:sp>
        <p:nvSpPr>
          <p:cNvPr id="27" name="Titolo 1">
            <a:extLst>
              <a:ext uri="{FF2B5EF4-FFF2-40B4-BE49-F238E27FC236}">
                <a16:creationId xmlns:a16="http://schemas.microsoft.com/office/drawing/2014/main" id="{E8F92634-6168-5525-C176-E8767043A576}"/>
              </a:ext>
            </a:extLst>
          </p:cNvPr>
          <p:cNvSpPr txBox="1">
            <a:spLocks/>
          </p:cNvSpPr>
          <p:nvPr/>
        </p:nvSpPr>
        <p:spPr>
          <a:xfrm>
            <a:off x="9015161" y="3932908"/>
            <a:ext cx="2520000" cy="270940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txBody>
          <a:bodyPr wrap="square" lIns="67500" tIns="35100" rIns="67500" bIns="35100">
            <a:spAutoFit/>
          </a:bodyPr>
          <a:lstStyle/>
          <a:p>
            <a:pPr>
              <a:defRPr/>
            </a:pPr>
            <a:r>
              <a:rPr lang="it-IT" sz="1300">
                <a:solidFill>
                  <a:schemeClr val="bg1"/>
                </a:solidFill>
                <a:latin typeface="Century Gothic" panose="020B0502020202020204" pitchFamily="34" charset="0"/>
                <a:ea typeface="+mj-ea"/>
                <a:cs typeface="Arial"/>
              </a:rPr>
              <a:t>Servizi persona</a:t>
            </a:r>
          </a:p>
        </p:txBody>
      </p:sp>
      <p:sp>
        <p:nvSpPr>
          <p:cNvPr id="28" name="Rettangolo 27">
            <a:extLst>
              <a:ext uri="{FF2B5EF4-FFF2-40B4-BE49-F238E27FC236}">
                <a16:creationId xmlns:a16="http://schemas.microsoft.com/office/drawing/2014/main" id="{556450F4-00B2-1BE2-3FEB-8787A289EB13}"/>
              </a:ext>
            </a:extLst>
          </p:cNvPr>
          <p:cNvSpPr/>
          <p:nvPr/>
        </p:nvSpPr>
        <p:spPr>
          <a:xfrm>
            <a:off x="3139894" y="1691596"/>
            <a:ext cx="104469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i="1" dirty="0" err="1">
                <a:latin typeface="Century Gothic" panose="020B0502020202020204" pitchFamily="34" charset="0"/>
              </a:rPr>
              <a:t>Pre</a:t>
            </a:r>
            <a:r>
              <a:rPr lang="it-IT" i="1" dirty="0">
                <a:latin typeface="Century Gothic" panose="020B0502020202020204" pitchFamily="34" charset="0"/>
              </a:rPr>
              <a:t> lockdown</a:t>
            </a:r>
            <a:endParaRPr lang="it-IT" sz="500" i="1" dirty="0">
              <a:latin typeface="Century Gothic" panose="020B0502020202020204" pitchFamily="34" charset="0"/>
            </a:endParaRPr>
          </a:p>
        </p:txBody>
      </p:sp>
      <p:sp>
        <p:nvSpPr>
          <p:cNvPr id="29" name="CasellaDiTesto 9">
            <a:extLst>
              <a:ext uri="{FF2B5EF4-FFF2-40B4-BE49-F238E27FC236}">
                <a16:creationId xmlns:a16="http://schemas.microsoft.com/office/drawing/2014/main" id="{C662E711-EB08-D54C-E62D-F13725A6D0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71846" y="3045031"/>
            <a:ext cx="86875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ts val="600"/>
              </a:spcBef>
            </a:pPr>
            <a:r>
              <a:rPr lang="it-IT" altLang="ja-JP" sz="1000" dirty="0">
                <a:solidFill>
                  <a:srgbClr val="008000"/>
                </a:solidFill>
                <a:latin typeface="Century Gothic" panose="020B0502020202020204" pitchFamily="34" charset="0"/>
              </a:rPr>
              <a:t>Comm. FOOD</a:t>
            </a:r>
          </a:p>
        </p:txBody>
      </p:sp>
      <p:pic>
        <p:nvPicPr>
          <p:cNvPr id="30" name="Elemento grafico 29" descr="Professore">
            <a:extLst>
              <a:ext uri="{FF2B5EF4-FFF2-40B4-BE49-F238E27FC236}">
                <a16:creationId xmlns:a16="http://schemas.microsoft.com/office/drawing/2014/main" id="{E021BBE7-FD5B-FD02-118F-F3E614577CB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32933" y="1105694"/>
            <a:ext cx="516155" cy="516155"/>
          </a:xfrm>
          <a:prstGeom prst="rect">
            <a:avLst/>
          </a:prstGeom>
        </p:spPr>
      </p:pic>
      <p:sp>
        <p:nvSpPr>
          <p:cNvPr id="31" name="Text Box 18">
            <a:extLst>
              <a:ext uri="{FF2B5EF4-FFF2-40B4-BE49-F238E27FC236}">
                <a16:creationId xmlns:a16="http://schemas.microsoft.com/office/drawing/2014/main" id="{4FC48E7E-FD19-4688-0E7A-8602BD76D0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2933" y="1651413"/>
            <a:ext cx="2520001" cy="49462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90000" tIns="46800" rIns="90000" bIns="46800" anchor="ctr">
            <a:spAutoFit/>
          </a:bodyPr>
          <a:lstStyle>
            <a:defPPr>
              <a:defRPr lang="it-IT"/>
            </a:defPPr>
            <a:lvl1pPr>
              <a:lnSpc>
                <a:spcPct val="110000"/>
              </a:lnSpc>
              <a:spcBef>
                <a:spcPts val="600"/>
              </a:spcBef>
              <a:defRPr sz="2000" b="0" i="0">
                <a:solidFill>
                  <a:srgbClr val="203864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it-IT" altLang="it-IT" sz="1300" b="1">
                <a:solidFill>
                  <a:schemeClr val="tx1"/>
                </a:solidFill>
              </a:rPr>
              <a:t>Sono riportati gli indicatori congiunturali relativi a FVG</a:t>
            </a:r>
            <a:endParaRPr lang="it-IT" altLang="it-IT" sz="1300" b="1" i="1">
              <a:solidFill>
                <a:schemeClr val="tx1"/>
              </a:solidFill>
            </a:endParaRPr>
          </a:p>
        </p:txBody>
      </p:sp>
      <p:sp>
        <p:nvSpPr>
          <p:cNvPr id="32" name="Rettangolo 31">
            <a:extLst>
              <a:ext uri="{FF2B5EF4-FFF2-40B4-BE49-F238E27FC236}">
                <a16:creationId xmlns:a16="http://schemas.microsoft.com/office/drawing/2014/main" id="{D09342B0-D305-1DCC-9FEE-2B6CD24293A2}"/>
              </a:ext>
            </a:extLst>
          </p:cNvPr>
          <p:cNvSpPr/>
          <p:nvPr/>
        </p:nvSpPr>
        <p:spPr bwMode="auto">
          <a:xfrm>
            <a:off x="566459" y="2360400"/>
            <a:ext cx="193896" cy="195307"/>
          </a:xfrm>
          <a:prstGeom prst="rect">
            <a:avLst/>
          </a:prstGeom>
          <a:solidFill>
            <a:srgbClr val="0080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3" name="CasellaDiTesto 9">
            <a:extLst>
              <a:ext uri="{FF2B5EF4-FFF2-40B4-BE49-F238E27FC236}">
                <a16:creationId xmlns:a16="http://schemas.microsoft.com/office/drawing/2014/main" id="{EB959274-041E-1859-FB46-5A7C9C1C1E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5014" y="2283399"/>
            <a:ext cx="1610538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ts val="600"/>
              </a:spcBef>
            </a:pPr>
            <a:r>
              <a:rPr lang="it-IT" altLang="ja-JP" sz="1300" dirty="0">
                <a:solidFill>
                  <a:srgbClr val="008000"/>
                </a:solidFill>
                <a:latin typeface="Century Gothic" panose="020B0502020202020204" pitchFamily="34" charset="0"/>
              </a:rPr>
              <a:t>Settore di attività economica FVG</a:t>
            </a:r>
          </a:p>
        </p:txBody>
      </p:sp>
      <p:sp>
        <p:nvSpPr>
          <p:cNvPr id="34" name="Rettangolo 33">
            <a:extLst>
              <a:ext uri="{FF2B5EF4-FFF2-40B4-BE49-F238E27FC236}">
                <a16:creationId xmlns:a16="http://schemas.microsoft.com/office/drawing/2014/main" id="{B284510F-3B8B-CA63-D078-9F0FACF7D7FC}"/>
              </a:ext>
            </a:extLst>
          </p:cNvPr>
          <p:cNvSpPr/>
          <p:nvPr/>
        </p:nvSpPr>
        <p:spPr bwMode="auto">
          <a:xfrm>
            <a:off x="566459" y="3004378"/>
            <a:ext cx="193896" cy="195307"/>
          </a:xfrm>
          <a:prstGeom prst="rect">
            <a:avLst/>
          </a:prstGeom>
          <a:solidFill>
            <a:srgbClr val="203864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5" name="CasellaDiTesto 9">
            <a:extLst>
              <a:ext uri="{FF2B5EF4-FFF2-40B4-BE49-F238E27FC236}">
                <a16:creationId xmlns:a16="http://schemas.microsoft.com/office/drawing/2014/main" id="{E3DF5DF8-BA1B-07E6-9AAB-A08FFADEDC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5014" y="2955837"/>
            <a:ext cx="1610538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ts val="600"/>
              </a:spcBef>
            </a:pPr>
            <a:r>
              <a:rPr lang="it-IT" altLang="ja-JP" sz="1300" dirty="0">
                <a:solidFill>
                  <a:srgbClr val="203864"/>
                </a:solidFill>
                <a:latin typeface="Century Gothic" panose="020B0502020202020204" pitchFamily="34" charset="0"/>
              </a:rPr>
              <a:t>Totale Terziario FVG</a:t>
            </a:r>
          </a:p>
        </p:txBody>
      </p:sp>
      <p:sp>
        <p:nvSpPr>
          <p:cNvPr id="36" name="Rettangolo 35">
            <a:extLst>
              <a:ext uri="{FF2B5EF4-FFF2-40B4-BE49-F238E27FC236}">
                <a16:creationId xmlns:a16="http://schemas.microsoft.com/office/drawing/2014/main" id="{4BAF43E5-B1C0-FA0E-D323-700421727923}"/>
              </a:ext>
            </a:extLst>
          </p:cNvPr>
          <p:cNvSpPr/>
          <p:nvPr/>
        </p:nvSpPr>
        <p:spPr>
          <a:xfrm>
            <a:off x="5680693" y="2206490"/>
            <a:ext cx="39395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000" dirty="0">
                <a:solidFill>
                  <a:srgbClr val="008000"/>
                </a:solidFill>
                <a:latin typeface="Century Gothic" panose="020B0502020202020204" pitchFamily="34" charset="0"/>
              </a:rPr>
              <a:t>50</a:t>
            </a:r>
          </a:p>
        </p:txBody>
      </p:sp>
      <p:cxnSp>
        <p:nvCxnSpPr>
          <p:cNvPr id="37" name="Connettore diritto 36">
            <a:extLst>
              <a:ext uri="{FF2B5EF4-FFF2-40B4-BE49-F238E27FC236}">
                <a16:creationId xmlns:a16="http://schemas.microsoft.com/office/drawing/2014/main" id="{17228068-DFBA-B1ED-7F2B-9D67596B29CA}"/>
              </a:ext>
            </a:extLst>
          </p:cNvPr>
          <p:cNvCxnSpPr>
            <a:cxnSpLocks/>
          </p:cNvCxnSpPr>
          <p:nvPr/>
        </p:nvCxnSpPr>
        <p:spPr bwMode="auto">
          <a:xfrm>
            <a:off x="4185922" y="1740192"/>
            <a:ext cx="0" cy="1758077"/>
          </a:xfrm>
          <a:prstGeom prst="line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CasellaDiTesto 9">
            <a:extLst>
              <a:ext uri="{FF2B5EF4-FFF2-40B4-BE49-F238E27FC236}">
                <a16:creationId xmlns:a16="http://schemas.microsoft.com/office/drawing/2014/main" id="{3E5FABCC-2B59-D589-06CA-64265036F2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07994" y="2619656"/>
            <a:ext cx="83443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ts val="600"/>
              </a:spcBef>
            </a:pPr>
            <a:r>
              <a:rPr lang="it-IT" altLang="ja-JP" sz="1000" dirty="0">
                <a:solidFill>
                  <a:srgbClr val="008000"/>
                </a:solidFill>
                <a:latin typeface="Century Gothic" panose="020B0502020202020204" pitchFamily="34" charset="0"/>
              </a:rPr>
              <a:t>Comm. NO FOOD</a:t>
            </a:r>
          </a:p>
        </p:txBody>
      </p:sp>
      <p:sp>
        <p:nvSpPr>
          <p:cNvPr id="39" name="CasellaDiTesto 9">
            <a:extLst>
              <a:ext uri="{FF2B5EF4-FFF2-40B4-BE49-F238E27FC236}">
                <a16:creationId xmlns:a16="http://schemas.microsoft.com/office/drawing/2014/main" id="{EF3B0148-FC2E-4F2C-7C5A-76B5A76959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93190" y="2508450"/>
            <a:ext cx="112621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ts val="600"/>
              </a:spcBef>
            </a:pPr>
            <a:r>
              <a:rPr lang="it-IT" altLang="ja-JP" sz="1000" dirty="0">
                <a:solidFill>
                  <a:srgbClr val="008000"/>
                </a:solidFill>
                <a:latin typeface="Century Gothic" panose="020B0502020202020204" pitchFamily="34" charset="0"/>
              </a:rPr>
              <a:t>Ristorazione</a:t>
            </a:r>
          </a:p>
        </p:txBody>
      </p:sp>
      <p:sp>
        <p:nvSpPr>
          <p:cNvPr id="40" name="CasellaDiTesto 9">
            <a:extLst>
              <a:ext uri="{FF2B5EF4-FFF2-40B4-BE49-F238E27FC236}">
                <a16:creationId xmlns:a16="http://schemas.microsoft.com/office/drawing/2014/main" id="{3C566E59-9554-CF09-464B-B132F677A7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257" y="4958412"/>
            <a:ext cx="102853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ts val="600"/>
              </a:spcBef>
            </a:pPr>
            <a:r>
              <a:rPr lang="it-IT" altLang="ja-JP" sz="1000" dirty="0">
                <a:solidFill>
                  <a:srgbClr val="008000"/>
                </a:solidFill>
                <a:latin typeface="Century Gothic" panose="020B0502020202020204" pitchFamily="34" charset="0"/>
              </a:rPr>
              <a:t>Ricezione turistica</a:t>
            </a:r>
          </a:p>
        </p:txBody>
      </p:sp>
      <p:sp>
        <p:nvSpPr>
          <p:cNvPr id="41" name="CasellaDiTesto 9">
            <a:extLst>
              <a:ext uri="{FF2B5EF4-FFF2-40B4-BE49-F238E27FC236}">
                <a16:creationId xmlns:a16="http://schemas.microsoft.com/office/drawing/2014/main" id="{251DBCF0-0997-7FB0-F097-7D2FC1F3AC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12747" y="4954710"/>
            <a:ext cx="139226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ts val="600"/>
              </a:spcBef>
            </a:pPr>
            <a:r>
              <a:rPr lang="it-IT" altLang="ja-JP" sz="1000" dirty="0">
                <a:solidFill>
                  <a:srgbClr val="008000"/>
                </a:solidFill>
                <a:latin typeface="Century Gothic" panose="020B0502020202020204" pitchFamily="34" charset="0"/>
              </a:rPr>
              <a:t>Trasporti</a:t>
            </a:r>
          </a:p>
        </p:txBody>
      </p:sp>
      <p:sp>
        <p:nvSpPr>
          <p:cNvPr id="42" name="CasellaDiTesto 9">
            <a:extLst>
              <a:ext uri="{FF2B5EF4-FFF2-40B4-BE49-F238E27FC236}">
                <a16:creationId xmlns:a16="http://schemas.microsoft.com/office/drawing/2014/main" id="{E7188252-711E-971C-0FEF-5206D11FAE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3479" y="4958412"/>
            <a:ext cx="87502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ts val="600"/>
              </a:spcBef>
            </a:pPr>
            <a:r>
              <a:rPr lang="it-IT" altLang="ja-JP" sz="1000" dirty="0" err="1">
                <a:solidFill>
                  <a:srgbClr val="008000"/>
                </a:solidFill>
                <a:latin typeface="Century Gothic" panose="020B0502020202020204" pitchFamily="34" charset="0"/>
              </a:rPr>
              <a:t>Serv</a:t>
            </a:r>
            <a:r>
              <a:rPr lang="it-IT" altLang="ja-JP" sz="1000" dirty="0">
                <a:solidFill>
                  <a:srgbClr val="008000"/>
                </a:solidFill>
                <a:latin typeface="Century Gothic" panose="020B0502020202020204" pitchFamily="34" charset="0"/>
              </a:rPr>
              <a:t>. Imprese</a:t>
            </a:r>
          </a:p>
        </p:txBody>
      </p:sp>
      <p:sp>
        <p:nvSpPr>
          <p:cNvPr id="43" name="CasellaDiTesto 9">
            <a:extLst>
              <a:ext uri="{FF2B5EF4-FFF2-40B4-BE49-F238E27FC236}">
                <a16:creationId xmlns:a16="http://schemas.microsoft.com/office/drawing/2014/main" id="{3AD2BA6E-692E-5838-40D0-AB6036BC3D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3573" y="4958412"/>
            <a:ext cx="82602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ts val="600"/>
              </a:spcBef>
            </a:pPr>
            <a:r>
              <a:rPr lang="it-IT" altLang="ja-JP" sz="1000" dirty="0" err="1">
                <a:solidFill>
                  <a:srgbClr val="008000"/>
                </a:solidFill>
                <a:latin typeface="Century Gothic" panose="020B0502020202020204" pitchFamily="34" charset="0"/>
              </a:rPr>
              <a:t>Serv</a:t>
            </a:r>
            <a:r>
              <a:rPr lang="it-IT" altLang="ja-JP" sz="1000" dirty="0">
                <a:solidFill>
                  <a:srgbClr val="008000"/>
                </a:solidFill>
                <a:latin typeface="Century Gothic" panose="020B0502020202020204" pitchFamily="34" charset="0"/>
              </a:rPr>
              <a:t>. Persona</a:t>
            </a:r>
          </a:p>
        </p:txBody>
      </p:sp>
      <p:cxnSp>
        <p:nvCxnSpPr>
          <p:cNvPr id="44" name="Connettore diritto 43">
            <a:extLst>
              <a:ext uri="{FF2B5EF4-FFF2-40B4-BE49-F238E27FC236}">
                <a16:creationId xmlns:a16="http://schemas.microsoft.com/office/drawing/2014/main" id="{3968852D-F931-3C62-4E99-10D99653A841}"/>
              </a:ext>
            </a:extLst>
          </p:cNvPr>
          <p:cNvCxnSpPr/>
          <p:nvPr/>
        </p:nvCxnSpPr>
        <p:spPr bwMode="auto">
          <a:xfrm>
            <a:off x="1291162" y="4391105"/>
            <a:ext cx="0" cy="1758077"/>
          </a:xfrm>
          <a:prstGeom prst="line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5" name="Connettore diritto 44">
            <a:extLst>
              <a:ext uri="{FF2B5EF4-FFF2-40B4-BE49-F238E27FC236}">
                <a16:creationId xmlns:a16="http://schemas.microsoft.com/office/drawing/2014/main" id="{BDA1811E-6701-AC01-B627-44668405FBE6}"/>
              </a:ext>
            </a:extLst>
          </p:cNvPr>
          <p:cNvCxnSpPr>
            <a:cxnSpLocks/>
          </p:cNvCxnSpPr>
          <p:nvPr/>
        </p:nvCxnSpPr>
        <p:spPr bwMode="auto">
          <a:xfrm>
            <a:off x="7039587" y="1740192"/>
            <a:ext cx="0" cy="1758077"/>
          </a:xfrm>
          <a:prstGeom prst="line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6" name="Rettangolo 45">
            <a:extLst>
              <a:ext uri="{FF2B5EF4-FFF2-40B4-BE49-F238E27FC236}">
                <a16:creationId xmlns:a16="http://schemas.microsoft.com/office/drawing/2014/main" id="{3A8D305E-FA35-C6F6-60A6-383CA71A9D12}"/>
              </a:ext>
            </a:extLst>
          </p:cNvPr>
          <p:cNvSpPr/>
          <p:nvPr/>
        </p:nvSpPr>
        <p:spPr>
          <a:xfrm>
            <a:off x="6001088" y="1698270"/>
            <a:ext cx="104469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i="1" dirty="0" err="1">
                <a:latin typeface="Century Gothic" panose="020B0502020202020204" pitchFamily="34" charset="0"/>
              </a:rPr>
              <a:t>Pre</a:t>
            </a:r>
            <a:r>
              <a:rPr lang="it-IT" i="1" dirty="0">
                <a:latin typeface="Century Gothic" panose="020B0502020202020204" pitchFamily="34" charset="0"/>
              </a:rPr>
              <a:t> lockdown</a:t>
            </a:r>
            <a:endParaRPr lang="it-IT" sz="500" i="1" dirty="0">
              <a:latin typeface="Century Gothic" panose="020B0502020202020204" pitchFamily="34" charset="0"/>
            </a:endParaRPr>
          </a:p>
        </p:txBody>
      </p:sp>
      <p:cxnSp>
        <p:nvCxnSpPr>
          <p:cNvPr id="47" name="Connettore diritto 46">
            <a:extLst>
              <a:ext uri="{FF2B5EF4-FFF2-40B4-BE49-F238E27FC236}">
                <a16:creationId xmlns:a16="http://schemas.microsoft.com/office/drawing/2014/main" id="{9072F24B-D283-F3EA-9673-2246114CD6A8}"/>
              </a:ext>
            </a:extLst>
          </p:cNvPr>
          <p:cNvCxnSpPr>
            <a:cxnSpLocks/>
          </p:cNvCxnSpPr>
          <p:nvPr/>
        </p:nvCxnSpPr>
        <p:spPr bwMode="auto">
          <a:xfrm>
            <a:off x="9919339" y="1741056"/>
            <a:ext cx="0" cy="1758077"/>
          </a:xfrm>
          <a:prstGeom prst="line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8" name="Rettangolo 47">
            <a:extLst>
              <a:ext uri="{FF2B5EF4-FFF2-40B4-BE49-F238E27FC236}">
                <a16:creationId xmlns:a16="http://schemas.microsoft.com/office/drawing/2014/main" id="{3C39C067-657F-8E87-EAF0-DF6DE6DBB3CD}"/>
              </a:ext>
            </a:extLst>
          </p:cNvPr>
          <p:cNvSpPr/>
          <p:nvPr/>
        </p:nvSpPr>
        <p:spPr>
          <a:xfrm>
            <a:off x="8877717" y="1691596"/>
            <a:ext cx="104469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i="1" dirty="0" err="1">
                <a:latin typeface="Century Gothic" panose="020B0502020202020204" pitchFamily="34" charset="0"/>
              </a:rPr>
              <a:t>Pre</a:t>
            </a:r>
            <a:r>
              <a:rPr lang="it-IT" i="1" dirty="0">
                <a:latin typeface="Century Gothic" panose="020B0502020202020204" pitchFamily="34" charset="0"/>
              </a:rPr>
              <a:t> lockdown</a:t>
            </a:r>
            <a:endParaRPr lang="it-IT" sz="500" i="1" dirty="0">
              <a:latin typeface="Century Gothic" panose="020B0502020202020204" pitchFamily="34" charset="0"/>
            </a:endParaRPr>
          </a:p>
        </p:txBody>
      </p:sp>
      <p:sp>
        <p:nvSpPr>
          <p:cNvPr id="49" name="Rettangolo 48">
            <a:extLst>
              <a:ext uri="{FF2B5EF4-FFF2-40B4-BE49-F238E27FC236}">
                <a16:creationId xmlns:a16="http://schemas.microsoft.com/office/drawing/2014/main" id="{E9BA95A0-E295-F7F3-D90B-C8414DA4F6B6}"/>
              </a:ext>
            </a:extLst>
          </p:cNvPr>
          <p:cNvSpPr/>
          <p:nvPr/>
        </p:nvSpPr>
        <p:spPr>
          <a:xfrm>
            <a:off x="244494" y="4377284"/>
            <a:ext cx="104469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i="1" dirty="0" err="1">
                <a:latin typeface="Century Gothic" panose="020B0502020202020204" pitchFamily="34" charset="0"/>
              </a:rPr>
              <a:t>Pre</a:t>
            </a:r>
            <a:r>
              <a:rPr lang="it-IT" i="1" dirty="0">
                <a:latin typeface="Century Gothic" panose="020B0502020202020204" pitchFamily="34" charset="0"/>
              </a:rPr>
              <a:t> lockdown</a:t>
            </a:r>
            <a:endParaRPr lang="it-IT" sz="500" i="1" dirty="0">
              <a:latin typeface="Century Gothic" panose="020B0502020202020204" pitchFamily="34" charset="0"/>
            </a:endParaRPr>
          </a:p>
        </p:txBody>
      </p:sp>
      <p:cxnSp>
        <p:nvCxnSpPr>
          <p:cNvPr id="50" name="Connettore diritto 49">
            <a:extLst>
              <a:ext uri="{FF2B5EF4-FFF2-40B4-BE49-F238E27FC236}">
                <a16:creationId xmlns:a16="http://schemas.microsoft.com/office/drawing/2014/main" id="{8ECBC456-6F5F-B6D6-4BDF-6B929066A374}"/>
              </a:ext>
            </a:extLst>
          </p:cNvPr>
          <p:cNvCxnSpPr>
            <a:cxnSpLocks/>
          </p:cNvCxnSpPr>
          <p:nvPr/>
        </p:nvCxnSpPr>
        <p:spPr bwMode="auto">
          <a:xfrm>
            <a:off x="4184345" y="4382134"/>
            <a:ext cx="0" cy="1758077"/>
          </a:xfrm>
          <a:prstGeom prst="line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1" name="Rettangolo 50">
            <a:extLst>
              <a:ext uri="{FF2B5EF4-FFF2-40B4-BE49-F238E27FC236}">
                <a16:creationId xmlns:a16="http://schemas.microsoft.com/office/drawing/2014/main" id="{9C760CDA-E315-F0E8-A538-9ACCC2899A63}"/>
              </a:ext>
            </a:extLst>
          </p:cNvPr>
          <p:cNvSpPr/>
          <p:nvPr/>
        </p:nvSpPr>
        <p:spPr>
          <a:xfrm>
            <a:off x="3138317" y="4368313"/>
            <a:ext cx="104469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i="1" dirty="0" err="1">
                <a:latin typeface="Century Gothic" panose="020B0502020202020204" pitchFamily="34" charset="0"/>
              </a:rPr>
              <a:t>Pre</a:t>
            </a:r>
            <a:r>
              <a:rPr lang="it-IT" i="1" dirty="0">
                <a:latin typeface="Century Gothic" panose="020B0502020202020204" pitchFamily="34" charset="0"/>
              </a:rPr>
              <a:t> lockdown</a:t>
            </a:r>
            <a:endParaRPr lang="it-IT" sz="500" i="1" dirty="0">
              <a:latin typeface="Century Gothic" panose="020B0502020202020204" pitchFamily="34" charset="0"/>
            </a:endParaRPr>
          </a:p>
        </p:txBody>
      </p:sp>
      <p:cxnSp>
        <p:nvCxnSpPr>
          <p:cNvPr id="52" name="Connettore diritto 51">
            <a:extLst>
              <a:ext uri="{FF2B5EF4-FFF2-40B4-BE49-F238E27FC236}">
                <a16:creationId xmlns:a16="http://schemas.microsoft.com/office/drawing/2014/main" id="{F33861BF-20DF-BF23-73D9-D63F06EBBEFA}"/>
              </a:ext>
            </a:extLst>
          </p:cNvPr>
          <p:cNvCxnSpPr>
            <a:cxnSpLocks/>
          </p:cNvCxnSpPr>
          <p:nvPr/>
        </p:nvCxnSpPr>
        <p:spPr bwMode="auto">
          <a:xfrm>
            <a:off x="7032499" y="4374324"/>
            <a:ext cx="0" cy="1758077"/>
          </a:xfrm>
          <a:prstGeom prst="line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3" name="Rettangolo 52">
            <a:extLst>
              <a:ext uri="{FF2B5EF4-FFF2-40B4-BE49-F238E27FC236}">
                <a16:creationId xmlns:a16="http://schemas.microsoft.com/office/drawing/2014/main" id="{8046BF27-3DA4-472D-FA5D-66ACD393A356}"/>
              </a:ext>
            </a:extLst>
          </p:cNvPr>
          <p:cNvSpPr/>
          <p:nvPr/>
        </p:nvSpPr>
        <p:spPr>
          <a:xfrm>
            <a:off x="5992552" y="4360503"/>
            <a:ext cx="104469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i="1" dirty="0" err="1">
                <a:latin typeface="Century Gothic" panose="020B0502020202020204" pitchFamily="34" charset="0"/>
              </a:rPr>
              <a:t>Pre</a:t>
            </a:r>
            <a:r>
              <a:rPr lang="it-IT" i="1" dirty="0">
                <a:latin typeface="Century Gothic" panose="020B0502020202020204" pitchFamily="34" charset="0"/>
              </a:rPr>
              <a:t> lockdown</a:t>
            </a:r>
            <a:endParaRPr lang="it-IT" sz="500" i="1" dirty="0">
              <a:latin typeface="Century Gothic" panose="020B0502020202020204" pitchFamily="34" charset="0"/>
            </a:endParaRPr>
          </a:p>
        </p:txBody>
      </p:sp>
      <p:sp>
        <p:nvSpPr>
          <p:cNvPr id="54" name="Rettangolo 53">
            <a:extLst>
              <a:ext uri="{FF2B5EF4-FFF2-40B4-BE49-F238E27FC236}">
                <a16:creationId xmlns:a16="http://schemas.microsoft.com/office/drawing/2014/main" id="{E46F1B94-EDCA-ED14-1CA9-7B0D4AC450A4}"/>
              </a:ext>
            </a:extLst>
          </p:cNvPr>
          <p:cNvSpPr/>
          <p:nvPr/>
        </p:nvSpPr>
        <p:spPr>
          <a:xfrm>
            <a:off x="8487652" y="2849712"/>
            <a:ext cx="3555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000" dirty="0">
                <a:solidFill>
                  <a:srgbClr val="008000"/>
                </a:solidFill>
                <a:latin typeface="Century Gothic" panose="020B0502020202020204" pitchFamily="34" charset="0"/>
              </a:rPr>
              <a:t>34</a:t>
            </a:r>
          </a:p>
        </p:txBody>
      </p:sp>
      <p:sp>
        <p:nvSpPr>
          <p:cNvPr id="55" name="Rettangolo 54">
            <a:extLst>
              <a:ext uri="{FF2B5EF4-FFF2-40B4-BE49-F238E27FC236}">
                <a16:creationId xmlns:a16="http://schemas.microsoft.com/office/drawing/2014/main" id="{D630BE3B-6C31-5075-E989-1F1BAA0948C9}"/>
              </a:ext>
            </a:extLst>
          </p:cNvPr>
          <p:cNvSpPr/>
          <p:nvPr/>
        </p:nvSpPr>
        <p:spPr>
          <a:xfrm>
            <a:off x="11348873" y="2701521"/>
            <a:ext cx="39395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000" dirty="0">
                <a:solidFill>
                  <a:srgbClr val="008000"/>
                </a:solidFill>
                <a:latin typeface="Century Gothic" panose="020B0502020202020204" pitchFamily="34" charset="0"/>
              </a:rPr>
              <a:t>40</a:t>
            </a:r>
          </a:p>
        </p:txBody>
      </p:sp>
      <p:sp>
        <p:nvSpPr>
          <p:cNvPr id="56" name="Rettangolo 55">
            <a:extLst>
              <a:ext uri="{FF2B5EF4-FFF2-40B4-BE49-F238E27FC236}">
                <a16:creationId xmlns:a16="http://schemas.microsoft.com/office/drawing/2014/main" id="{FC3B3CF3-76D5-0FB1-4816-8C6DD081A347}"/>
              </a:ext>
            </a:extLst>
          </p:cNvPr>
          <p:cNvSpPr/>
          <p:nvPr/>
        </p:nvSpPr>
        <p:spPr>
          <a:xfrm>
            <a:off x="2597325" y="4922294"/>
            <a:ext cx="39395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000" dirty="0">
                <a:solidFill>
                  <a:srgbClr val="008000"/>
                </a:solidFill>
                <a:latin typeface="Century Gothic" panose="020B0502020202020204" pitchFamily="34" charset="0"/>
              </a:rPr>
              <a:t>54</a:t>
            </a:r>
          </a:p>
        </p:txBody>
      </p:sp>
      <p:sp>
        <p:nvSpPr>
          <p:cNvPr id="57" name="Rettangolo 56">
            <a:extLst>
              <a:ext uri="{FF2B5EF4-FFF2-40B4-BE49-F238E27FC236}">
                <a16:creationId xmlns:a16="http://schemas.microsoft.com/office/drawing/2014/main" id="{E25FB52E-3A83-922B-42AF-579F1D577ABE}"/>
              </a:ext>
            </a:extLst>
          </p:cNvPr>
          <p:cNvSpPr/>
          <p:nvPr/>
        </p:nvSpPr>
        <p:spPr>
          <a:xfrm>
            <a:off x="5673082" y="5378472"/>
            <a:ext cx="46278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000" dirty="0">
                <a:solidFill>
                  <a:srgbClr val="008000"/>
                </a:solidFill>
                <a:latin typeface="Century Gothic" panose="020B0502020202020204" pitchFamily="34" charset="0"/>
              </a:rPr>
              <a:t>40</a:t>
            </a:r>
          </a:p>
        </p:txBody>
      </p:sp>
      <p:sp>
        <p:nvSpPr>
          <p:cNvPr id="58" name="Rettangolo 57">
            <a:extLst>
              <a:ext uri="{FF2B5EF4-FFF2-40B4-BE49-F238E27FC236}">
                <a16:creationId xmlns:a16="http://schemas.microsoft.com/office/drawing/2014/main" id="{B4233703-E6C2-5B5C-47A0-6B2343B911F3}"/>
              </a:ext>
            </a:extLst>
          </p:cNvPr>
          <p:cNvSpPr/>
          <p:nvPr/>
        </p:nvSpPr>
        <p:spPr>
          <a:xfrm>
            <a:off x="5487415" y="5307387"/>
            <a:ext cx="39395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000" dirty="0">
                <a:solidFill>
                  <a:srgbClr val="008000"/>
                </a:solidFill>
                <a:latin typeface="Century Gothic" panose="020B0502020202020204" pitchFamily="34" charset="0"/>
              </a:rPr>
              <a:t>43</a:t>
            </a:r>
          </a:p>
        </p:txBody>
      </p:sp>
      <p:sp>
        <p:nvSpPr>
          <p:cNvPr id="59" name="Rettangolo 58">
            <a:extLst>
              <a:ext uri="{FF2B5EF4-FFF2-40B4-BE49-F238E27FC236}">
                <a16:creationId xmlns:a16="http://schemas.microsoft.com/office/drawing/2014/main" id="{47D354A4-E2AB-6DE8-C1E1-29F4D25A7405}"/>
              </a:ext>
            </a:extLst>
          </p:cNvPr>
          <p:cNvSpPr/>
          <p:nvPr/>
        </p:nvSpPr>
        <p:spPr>
          <a:xfrm>
            <a:off x="8608331" y="4962125"/>
            <a:ext cx="39395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000" dirty="0">
                <a:solidFill>
                  <a:srgbClr val="008000"/>
                </a:solidFill>
                <a:latin typeface="Century Gothic" panose="020B0502020202020204" pitchFamily="34" charset="0"/>
              </a:rPr>
              <a:t>46</a:t>
            </a:r>
          </a:p>
        </p:txBody>
      </p:sp>
      <p:sp>
        <p:nvSpPr>
          <p:cNvPr id="60" name="Rettangolo 59">
            <a:extLst>
              <a:ext uri="{FF2B5EF4-FFF2-40B4-BE49-F238E27FC236}">
                <a16:creationId xmlns:a16="http://schemas.microsoft.com/office/drawing/2014/main" id="{07FAE03E-FCAB-287E-F81E-7E65E4AC6690}"/>
              </a:ext>
            </a:extLst>
          </p:cNvPr>
          <p:cNvSpPr/>
          <p:nvPr/>
        </p:nvSpPr>
        <p:spPr>
          <a:xfrm>
            <a:off x="11466288" y="5537706"/>
            <a:ext cx="39395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000" dirty="0">
                <a:solidFill>
                  <a:srgbClr val="008000"/>
                </a:solidFill>
                <a:latin typeface="Century Gothic" panose="020B0502020202020204" pitchFamily="34" charset="0"/>
              </a:rPr>
              <a:t>31</a:t>
            </a:r>
          </a:p>
        </p:txBody>
      </p:sp>
      <p:sp>
        <p:nvSpPr>
          <p:cNvPr id="61" name="Rettangolo 60">
            <a:extLst>
              <a:ext uri="{FF2B5EF4-FFF2-40B4-BE49-F238E27FC236}">
                <a16:creationId xmlns:a16="http://schemas.microsoft.com/office/drawing/2014/main" id="{ACCDAC6C-95A6-2862-AB00-734070BFE778}"/>
              </a:ext>
            </a:extLst>
          </p:cNvPr>
          <p:cNvSpPr/>
          <p:nvPr/>
        </p:nvSpPr>
        <p:spPr>
          <a:xfrm>
            <a:off x="5455652" y="2279778"/>
            <a:ext cx="39395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000" dirty="0">
                <a:solidFill>
                  <a:srgbClr val="008000"/>
                </a:solidFill>
                <a:latin typeface="Century Gothic" panose="020B0502020202020204" pitchFamily="34" charset="0"/>
              </a:rPr>
              <a:t>49</a:t>
            </a:r>
          </a:p>
        </p:txBody>
      </p:sp>
      <p:sp>
        <p:nvSpPr>
          <p:cNvPr id="62" name="Rettangolo 61">
            <a:extLst>
              <a:ext uri="{FF2B5EF4-FFF2-40B4-BE49-F238E27FC236}">
                <a16:creationId xmlns:a16="http://schemas.microsoft.com/office/drawing/2014/main" id="{BF535A29-00D3-9509-1FE9-2F3FB5D69FCB}"/>
              </a:ext>
            </a:extLst>
          </p:cNvPr>
          <p:cNvSpPr/>
          <p:nvPr/>
        </p:nvSpPr>
        <p:spPr>
          <a:xfrm>
            <a:off x="8618010" y="2662590"/>
            <a:ext cx="39395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000" dirty="0">
                <a:solidFill>
                  <a:srgbClr val="008000"/>
                </a:solidFill>
                <a:latin typeface="Century Gothic" panose="020B0502020202020204" pitchFamily="34" charset="0"/>
              </a:rPr>
              <a:t>37</a:t>
            </a:r>
          </a:p>
        </p:txBody>
      </p:sp>
      <p:sp>
        <p:nvSpPr>
          <p:cNvPr id="63" name="Rettangolo 62">
            <a:extLst>
              <a:ext uri="{FF2B5EF4-FFF2-40B4-BE49-F238E27FC236}">
                <a16:creationId xmlns:a16="http://schemas.microsoft.com/office/drawing/2014/main" id="{4C76E84D-0AE7-0CC6-FB91-553C1034F268}"/>
              </a:ext>
            </a:extLst>
          </p:cNvPr>
          <p:cNvSpPr/>
          <p:nvPr/>
        </p:nvSpPr>
        <p:spPr>
          <a:xfrm>
            <a:off x="11573589" y="2567525"/>
            <a:ext cx="39395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000" dirty="0">
                <a:solidFill>
                  <a:srgbClr val="008000"/>
                </a:solidFill>
                <a:latin typeface="Century Gothic" panose="020B0502020202020204" pitchFamily="34" charset="0"/>
              </a:rPr>
              <a:t>46</a:t>
            </a:r>
          </a:p>
        </p:txBody>
      </p:sp>
      <p:sp>
        <p:nvSpPr>
          <p:cNvPr id="64" name="Rettangolo 63">
            <a:extLst>
              <a:ext uri="{FF2B5EF4-FFF2-40B4-BE49-F238E27FC236}">
                <a16:creationId xmlns:a16="http://schemas.microsoft.com/office/drawing/2014/main" id="{7EC00A33-D80B-6D53-98C9-CED38D0D169A}"/>
              </a:ext>
            </a:extLst>
          </p:cNvPr>
          <p:cNvSpPr/>
          <p:nvPr/>
        </p:nvSpPr>
        <p:spPr>
          <a:xfrm>
            <a:off x="2815983" y="4879477"/>
            <a:ext cx="39395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000" dirty="0">
                <a:solidFill>
                  <a:srgbClr val="008000"/>
                </a:solidFill>
                <a:latin typeface="Century Gothic" panose="020B0502020202020204" pitchFamily="34" charset="0"/>
              </a:rPr>
              <a:t>56</a:t>
            </a:r>
          </a:p>
        </p:txBody>
      </p:sp>
      <p:sp>
        <p:nvSpPr>
          <p:cNvPr id="65" name="Rettangolo 64">
            <a:extLst>
              <a:ext uri="{FF2B5EF4-FFF2-40B4-BE49-F238E27FC236}">
                <a16:creationId xmlns:a16="http://schemas.microsoft.com/office/drawing/2014/main" id="{F9ABCC89-5DB1-94C2-66C7-D785E8C1828A}"/>
              </a:ext>
            </a:extLst>
          </p:cNvPr>
          <p:cNvSpPr/>
          <p:nvPr/>
        </p:nvSpPr>
        <p:spPr>
          <a:xfrm>
            <a:off x="8385413" y="4879588"/>
            <a:ext cx="39395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000" dirty="0">
                <a:solidFill>
                  <a:srgbClr val="008000"/>
                </a:solidFill>
                <a:latin typeface="Century Gothic" panose="020B0502020202020204" pitchFamily="34" charset="0"/>
              </a:rPr>
              <a:t>48</a:t>
            </a:r>
          </a:p>
        </p:txBody>
      </p:sp>
      <p:sp>
        <p:nvSpPr>
          <p:cNvPr id="66" name="Rettangolo 65">
            <a:extLst>
              <a:ext uri="{FF2B5EF4-FFF2-40B4-BE49-F238E27FC236}">
                <a16:creationId xmlns:a16="http://schemas.microsoft.com/office/drawing/2014/main" id="{9CC5F06D-CBFC-4A3B-1AF8-680F8AE9DC46}"/>
              </a:ext>
            </a:extLst>
          </p:cNvPr>
          <p:cNvSpPr/>
          <p:nvPr/>
        </p:nvSpPr>
        <p:spPr>
          <a:xfrm>
            <a:off x="11239220" y="5553608"/>
            <a:ext cx="39395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000" dirty="0">
                <a:solidFill>
                  <a:srgbClr val="008000"/>
                </a:solidFill>
                <a:latin typeface="Century Gothic" panose="020B0502020202020204" pitchFamily="34" charset="0"/>
              </a:rPr>
              <a:t>30</a:t>
            </a:r>
          </a:p>
        </p:txBody>
      </p:sp>
      <p:cxnSp>
        <p:nvCxnSpPr>
          <p:cNvPr id="67" name="Connettore diritto 66">
            <a:extLst>
              <a:ext uri="{FF2B5EF4-FFF2-40B4-BE49-F238E27FC236}">
                <a16:creationId xmlns:a16="http://schemas.microsoft.com/office/drawing/2014/main" id="{DED82F12-2BAD-2692-1634-7D2CDB532EF9}"/>
              </a:ext>
            </a:extLst>
          </p:cNvPr>
          <p:cNvCxnSpPr>
            <a:cxnSpLocks/>
          </p:cNvCxnSpPr>
          <p:nvPr/>
        </p:nvCxnSpPr>
        <p:spPr bwMode="auto">
          <a:xfrm>
            <a:off x="9919817" y="4416053"/>
            <a:ext cx="0" cy="1758077"/>
          </a:xfrm>
          <a:prstGeom prst="line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8" name="Rettangolo 67">
            <a:extLst>
              <a:ext uri="{FF2B5EF4-FFF2-40B4-BE49-F238E27FC236}">
                <a16:creationId xmlns:a16="http://schemas.microsoft.com/office/drawing/2014/main" id="{06A934D3-1664-10E0-3B45-9DC4C0787B1B}"/>
              </a:ext>
            </a:extLst>
          </p:cNvPr>
          <p:cNvSpPr/>
          <p:nvPr/>
        </p:nvSpPr>
        <p:spPr>
          <a:xfrm>
            <a:off x="8872849" y="4376753"/>
            <a:ext cx="104469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i="1" dirty="0" err="1">
                <a:latin typeface="Century Gothic" panose="020B0502020202020204" pitchFamily="34" charset="0"/>
              </a:rPr>
              <a:t>Pre</a:t>
            </a:r>
            <a:r>
              <a:rPr lang="it-IT" i="1" dirty="0">
                <a:latin typeface="Century Gothic" panose="020B0502020202020204" pitchFamily="34" charset="0"/>
              </a:rPr>
              <a:t> lockdown</a:t>
            </a:r>
            <a:endParaRPr lang="it-IT" sz="500" i="1" dirty="0">
              <a:latin typeface="Century Gothic" panose="020B0502020202020204" pitchFamily="34" charset="0"/>
            </a:endParaRPr>
          </a:p>
        </p:txBody>
      </p:sp>
      <p:sp>
        <p:nvSpPr>
          <p:cNvPr id="69" name="Titolo 1">
            <a:extLst>
              <a:ext uri="{FF2B5EF4-FFF2-40B4-BE49-F238E27FC236}">
                <a16:creationId xmlns:a16="http://schemas.microsoft.com/office/drawing/2014/main" id="{7019CD91-83E7-65C8-5E04-5DF535431F2D}"/>
              </a:ext>
            </a:extLst>
          </p:cNvPr>
          <p:cNvSpPr txBox="1">
            <a:spLocks/>
          </p:cNvSpPr>
          <p:nvPr/>
        </p:nvSpPr>
        <p:spPr>
          <a:xfrm>
            <a:off x="335360" y="248643"/>
            <a:ext cx="11737304" cy="440217"/>
          </a:xfrm>
          <a:prstGeom prst="rect">
            <a:avLst/>
          </a:prstGeom>
        </p:spPr>
        <p:txBody>
          <a:bodyPr wrap="square" lIns="67500" tIns="35100" rIns="67500" bIns="35100">
            <a:spAutoFit/>
          </a:bodyPr>
          <a:lstStyle/>
          <a:p>
            <a:pPr>
              <a:defRPr/>
            </a:pPr>
            <a:r>
              <a:rPr lang="it-IT" sz="2400" dirty="0">
                <a:solidFill>
                  <a:srgbClr val="203864"/>
                </a:solidFill>
                <a:latin typeface="Century Gothic" panose="020B0502020202020204" pitchFamily="34" charset="0"/>
                <a:ea typeface="+mj-ea"/>
                <a:cs typeface="Arial"/>
              </a:rPr>
              <a:t>Fabbisogno finanziario | </a:t>
            </a:r>
            <a:r>
              <a:rPr lang="it-IT" sz="2400" dirty="0">
                <a:latin typeface="Century Gothic" panose="020B0502020202020204" pitchFamily="34" charset="0"/>
                <a:ea typeface="+mj-ea"/>
                <a:cs typeface="Arial"/>
              </a:rPr>
              <a:t>Analisi per settore di attività</a:t>
            </a:r>
            <a:endParaRPr lang="it-IT" sz="2400" b="0" dirty="0">
              <a:latin typeface="Century Gothic" panose="020B0502020202020204" pitchFamily="34" charset="0"/>
              <a:ea typeface="+mj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718216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Immagine 48">
            <a:extLst>
              <a:ext uri="{FF2B5EF4-FFF2-40B4-BE49-F238E27FC236}">
                <a16:creationId xmlns:a16="http://schemas.microsoft.com/office/drawing/2014/main" id="{540C5209-11B9-A7E4-C463-21C9E50AE5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7586" y="917636"/>
            <a:ext cx="5009710" cy="2548800"/>
          </a:xfrm>
          <a:prstGeom prst="rect">
            <a:avLst/>
          </a:prstGeom>
        </p:spPr>
      </p:pic>
      <p:pic>
        <p:nvPicPr>
          <p:cNvPr id="47" name="Immagine 46">
            <a:extLst>
              <a:ext uri="{FF2B5EF4-FFF2-40B4-BE49-F238E27FC236}">
                <a16:creationId xmlns:a16="http://schemas.microsoft.com/office/drawing/2014/main" id="{97CF977C-C234-A903-FCB6-B73BA2EE27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7586" y="3622361"/>
            <a:ext cx="5009710" cy="2548800"/>
          </a:xfrm>
          <a:prstGeom prst="rect">
            <a:avLst/>
          </a:prstGeom>
        </p:spPr>
      </p:pic>
      <p:pic>
        <p:nvPicPr>
          <p:cNvPr id="45" name="Immagine 44">
            <a:extLst>
              <a:ext uri="{FF2B5EF4-FFF2-40B4-BE49-F238E27FC236}">
                <a16:creationId xmlns:a16="http://schemas.microsoft.com/office/drawing/2014/main" id="{BB419666-79F7-F5A7-E3D5-A3226A931E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698" y="3622361"/>
            <a:ext cx="5009710" cy="2548800"/>
          </a:xfrm>
          <a:prstGeom prst="rect">
            <a:avLst/>
          </a:prstGeom>
        </p:spPr>
      </p:pic>
      <p:pic>
        <p:nvPicPr>
          <p:cNvPr id="41" name="Immagine 40">
            <a:extLst>
              <a:ext uri="{FF2B5EF4-FFF2-40B4-BE49-F238E27FC236}">
                <a16:creationId xmlns:a16="http://schemas.microsoft.com/office/drawing/2014/main" id="{310C8D56-4368-F81C-28EA-010BAECD41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4698" y="917636"/>
            <a:ext cx="5009710" cy="2548800"/>
          </a:xfrm>
          <a:prstGeom prst="rect">
            <a:avLst/>
          </a:prstGeom>
        </p:spPr>
      </p:pic>
      <p:sp>
        <p:nvSpPr>
          <p:cNvPr id="3" name="Rettangolo 2">
            <a:extLst>
              <a:ext uri="{FF2B5EF4-FFF2-40B4-BE49-F238E27FC236}">
                <a16:creationId xmlns:a16="http://schemas.microsoft.com/office/drawing/2014/main" id="{B013D80B-AB96-26F0-1CD7-85AEDD1D8002}"/>
              </a:ext>
            </a:extLst>
          </p:cNvPr>
          <p:cNvSpPr/>
          <p:nvPr/>
        </p:nvSpPr>
        <p:spPr bwMode="auto">
          <a:xfrm>
            <a:off x="671912" y="1081151"/>
            <a:ext cx="5097058" cy="2385659"/>
          </a:xfrm>
          <a:prstGeom prst="rect">
            <a:avLst/>
          </a:pr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it-IT" sz="1800" b="0">
              <a:latin typeface="Arial" charset="0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73198FFC-779F-F096-E1A3-DBCE19FBB961}"/>
              </a:ext>
            </a:extLst>
          </p:cNvPr>
          <p:cNvSpPr txBox="1"/>
          <p:nvPr/>
        </p:nvSpPr>
        <p:spPr>
          <a:xfrm>
            <a:off x="460156" y="917019"/>
            <a:ext cx="3724793" cy="325282"/>
          </a:xfrm>
          <a:prstGeom prst="rect">
            <a:avLst/>
          </a:prstGeom>
          <a:solidFill>
            <a:srgbClr val="008000"/>
          </a:solidFill>
          <a:ln>
            <a:solidFill>
              <a:schemeClr val="tx2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it-IT" sz="1500">
                <a:solidFill>
                  <a:schemeClr val="bg1"/>
                </a:solidFill>
                <a:latin typeface="Century Gothic" panose="020B0502020202020204" pitchFamily="34" charset="0"/>
              </a:rPr>
              <a:t>Gorizia</a:t>
            </a:r>
            <a:r>
              <a:rPr lang="it-IT" sz="1500" u="sng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endParaRPr lang="it-IT" sz="1500" b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5" name="Elemento grafico 4" descr="Professore">
            <a:extLst>
              <a:ext uri="{FF2B5EF4-FFF2-40B4-BE49-F238E27FC236}">
                <a16:creationId xmlns:a16="http://schemas.microsoft.com/office/drawing/2014/main" id="{C1F1B240-D953-943C-62F2-B5657A31BAB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256529" y="6237312"/>
            <a:ext cx="387795" cy="387795"/>
          </a:xfrm>
          <a:prstGeom prst="rect">
            <a:avLst/>
          </a:prstGeom>
        </p:spPr>
      </p:pic>
      <p:sp>
        <p:nvSpPr>
          <p:cNvPr id="6" name="Text Box 18">
            <a:extLst>
              <a:ext uri="{FF2B5EF4-FFF2-40B4-BE49-F238E27FC236}">
                <a16:creationId xmlns:a16="http://schemas.microsoft.com/office/drawing/2014/main" id="{53A4601C-E75D-9B79-DFF3-6C3337F5D7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1504" y="6312800"/>
            <a:ext cx="5819020" cy="29456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90000" tIns="46800" rIns="90000" bIns="46800" anchor="ctr">
            <a:spAutoFit/>
          </a:bodyPr>
          <a:lstStyle>
            <a:defPPr>
              <a:defRPr lang="it-IT"/>
            </a:defPPr>
            <a:lvl1pPr>
              <a:lnSpc>
                <a:spcPct val="110000"/>
              </a:lnSpc>
              <a:spcBef>
                <a:spcPts val="600"/>
              </a:spcBef>
              <a:defRPr sz="2000" b="0" i="0">
                <a:solidFill>
                  <a:srgbClr val="203864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it-IT" altLang="it-IT" sz="1300" b="1">
                <a:solidFill>
                  <a:schemeClr val="tx1"/>
                </a:solidFill>
              </a:rPr>
              <a:t>Sono riportati gli indicatori congiunturali per ciascuna provincia:</a:t>
            </a:r>
            <a:endParaRPr lang="it-IT" altLang="it-IT" sz="1300" b="1" i="1">
              <a:solidFill>
                <a:schemeClr val="tx1"/>
              </a:solidFill>
            </a:endParaRP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B24BEACE-0DA6-37F3-EFC7-993589E6802A}"/>
              </a:ext>
            </a:extLst>
          </p:cNvPr>
          <p:cNvSpPr/>
          <p:nvPr/>
        </p:nvSpPr>
        <p:spPr bwMode="auto">
          <a:xfrm>
            <a:off x="7199406" y="6362431"/>
            <a:ext cx="193896" cy="195307"/>
          </a:xfrm>
          <a:prstGeom prst="rect">
            <a:avLst/>
          </a:prstGeom>
          <a:solidFill>
            <a:srgbClr val="0080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3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CasellaDiTesto 9">
            <a:extLst>
              <a:ext uri="{FF2B5EF4-FFF2-40B4-BE49-F238E27FC236}">
                <a16:creationId xmlns:a16="http://schemas.microsoft.com/office/drawing/2014/main" id="{62F108CD-A00A-6E55-BC23-7C6076BC62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89085" y="6313890"/>
            <a:ext cx="1918681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ts val="600"/>
              </a:spcBef>
            </a:pPr>
            <a:r>
              <a:rPr lang="it-IT" altLang="ja-JP" sz="1300">
                <a:solidFill>
                  <a:srgbClr val="008000"/>
                </a:solidFill>
                <a:latin typeface="Century Gothic" panose="020B0502020202020204" pitchFamily="34" charset="0"/>
              </a:rPr>
              <a:t>Terziario Provincia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A812CDEA-CE58-D459-8989-CFC88A7D01D2}"/>
              </a:ext>
            </a:extLst>
          </p:cNvPr>
          <p:cNvSpPr/>
          <p:nvPr/>
        </p:nvSpPr>
        <p:spPr bwMode="auto">
          <a:xfrm>
            <a:off x="9264352" y="6362431"/>
            <a:ext cx="193896" cy="195307"/>
          </a:xfrm>
          <a:prstGeom prst="rect">
            <a:avLst/>
          </a:prstGeom>
          <a:solidFill>
            <a:srgbClr val="203864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3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C16ED175-7EA9-DB14-6D39-9B13182B11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54032" y="6313890"/>
            <a:ext cx="1610538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ts val="600"/>
              </a:spcBef>
            </a:pPr>
            <a:r>
              <a:rPr lang="it-IT" altLang="ja-JP" sz="1300" dirty="0">
                <a:solidFill>
                  <a:srgbClr val="203864"/>
                </a:solidFill>
                <a:latin typeface="Century Gothic" panose="020B0502020202020204" pitchFamily="34" charset="0"/>
              </a:rPr>
              <a:t>Terziario FVG</a:t>
            </a:r>
          </a:p>
        </p:txBody>
      </p:sp>
      <p:cxnSp>
        <p:nvCxnSpPr>
          <p:cNvPr id="11" name="Connettore diritto 10">
            <a:extLst>
              <a:ext uri="{FF2B5EF4-FFF2-40B4-BE49-F238E27FC236}">
                <a16:creationId xmlns:a16="http://schemas.microsoft.com/office/drawing/2014/main" id="{572EB816-FF49-0EBC-F0A0-A86DFBFC0318}"/>
              </a:ext>
            </a:extLst>
          </p:cNvPr>
          <p:cNvCxnSpPr>
            <a:cxnSpLocks/>
          </p:cNvCxnSpPr>
          <p:nvPr/>
        </p:nvCxnSpPr>
        <p:spPr bwMode="auto">
          <a:xfrm>
            <a:off x="2249766" y="1332125"/>
            <a:ext cx="0" cy="1826959"/>
          </a:xfrm>
          <a:prstGeom prst="line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2" name="Rettangolo 11">
            <a:extLst>
              <a:ext uri="{FF2B5EF4-FFF2-40B4-BE49-F238E27FC236}">
                <a16:creationId xmlns:a16="http://schemas.microsoft.com/office/drawing/2014/main" id="{6B4E901A-6159-C01A-B128-5BA11CF28B15}"/>
              </a:ext>
            </a:extLst>
          </p:cNvPr>
          <p:cNvSpPr/>
          <p:nvPr/>
        </p:nvSpPr>
        <p:spPr>
          <a:xfrm>
            <a:off x="1205658" y="1372103"/>
            <a:ext cx="104469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sz="1000" i="1" dirty="0" err="1">
                <a:latin typeface="Century Gothic" panose="020B0502020202020204" pitchFamily="34" charset="0"/>
              </a:rPr>
              <a:t>Pre</a:t>
            </a:r>
            <a:r>
              <a:rPr lang="it-IT" sz="1000" i="1" dirty="0">
                <a:latin typeface="Century Gothic" panose="020B0502020202020204" pitchFamily="34" charset="0"/>
              </a:rPr>
              <a:t> lockdown</a:t>
            </a:r>
            <a:endParaRPr lang="it-IT" sz="700" i="1" dirty="0">
              <a:latin typeface="Century Gothic" panose="020B0502020202020204" pitchFamily="34" charset="0"/>
            </a:endParaRP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F6190A49-7D87-D443-D73D-D40C7944E817}"/>
              </a:ext>
            </a:extLst>
          </p:cNvPr>
          <p:cNvSpPr/>
          <p:nvPr/>
        </p:nvSpPr>
        <p:spPr>
          <a:xfrm>
            <a:off x="4921378" y="2289462"/>
            <a:ext cx="393958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300" dirty="0">
                <a:solidFill>
                  <a:srgbClr val="008000"/>
                </a:solidFill>
                <a:latin typeface="Century Gothic" panose="020B0502020202020204" pitchFamily="34" charset="0"/>
              </a:rPr>
              <a:t>35</a:t>
            </a:r>
          </a:p>
        </p:txBody>
      </p:sp>
      <p:sp>
        <p:nvSpPr>
          <p:cNvPr id="14" name="CasellaDiTesto 9">
            <a:extLst>
              <a:ext uri="{FF2B5EF4-FFF2-40B4-BE49-F238E27FC236}">
                <a16:creationId xmlns:a16="http://schemas.microsoft.com/office/drawing/2014/main" id="{A16BD033-ECB2-15F6-500D-1428648FEA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6534" y="2099296"/>
            <a:ext cx="127768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ts val="600"/>
              </a:spcBef>
            </a:pPr>
            <a:r>
              <a:rPr lang="it-IT" altLang="ja-JP" sz="1400" dirty="0">
                <a:solidFill>
                  <a:srgbClr val="008000"/>
                </a:solidFill>
                <a:latin typeface="Century Gothic" panose="020B0502020202020204" pitchFamily="34" charset="0"/>
              </a:rPr>
              <a:t>Terziario GO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33192C80-8CF0-E267-791C-E148A82B3C9A}"/>
              </a:ext>
            </a:extLst>
          </p:cNvPr>
          <p:cNvSpPr/>
          <p:nvPr/>
        </p:nvSpPr>
        <p:spPr>
          <a:xfrm>
            <a:off x="5223626" y="2422613"/>
            <a:ext cx="393958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300" dirty="0">
                <a:solidFill>
                  <a:srgbClr val="008000"/>
                </a:solidFill>
                <a:latin typeface="Century Gothic" panose="020B0502020202020204" pitchFamily="34" charset="0"/>
              </a:rPr>
              <a:t>33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D1A2542A-7F36-AF4B-1875-7D9958828D6D}"/>
              </a:ext>
            </a:extLst>
          </p:cNvPr>
          <p:cNvSpPr/>
          <p:nvPr/>
        </p:nvSpPr>
        <p:spPr bwMode="auto">
          <a:xfrm>
            <a:off x="6379764" y="1080060"/>
            <a:ext cx="5097058" cy="2385659"/>
          </a:xfrm>
          <a:prstGeom prst="rect">
            <a:avLst/>
          </a:pr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it-IT" sz="1800" b="0">
              <a:latin typeface="Arial" charset="0"/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D5C79A54-154F-0764-7F51-DEC986074916}"/>
              </a:ext>
            </a:extLst>
          </p:cNvPr>
          <p:cNvSpPr txBox="1"/>
          <p:nvPr/>
        </p:nvSpPr>
        <p:spPr>
          <a:xfrm>
            <a:off x="6168008" y="915928"/>
            <a:ext cx="3724793" cy="325282"/>
          </a:xfrm>
          <a:prstGeom prst="rect">
            <a:avLst/>
          </a:prstGeom>
          <a:solidFill>
            <a:srgbClr val="008000"/>
          </a:solidFill>
          <a:ln>
            <a:solidFill>
              <a:schemeClr val="tx2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it-IT" sz="1500">
                <a:solidFill>
                  <a:schemeClr val="bg1"/>
                </a:solidFill>
                <a:latin typeface="Century Gothic" panose="020B0502020202020204" pitchFamily="34" charset="0"/>
              </a:rPr>
              <a:t>Udine</a:t>
            </a:r>
            <a:r>
              <a:rPr lang="it-IT" sz="1500" u="sng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endParaRPr lang="it-IT" sz="1500" b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18" name="Connettore diritto 17">
            <a:extLst>
              <a:ext uri="{FF2B5EF4-FFF2-40B4-BE49-F238E27FC236}">
                <a16:creationId xmlns:a16="http://schemas.microsoft.com/office/drawing/2014/main" id="{2253F8CA-08D4-068F-53F3-A11FF2CA22CC}"/>
              </a:ext>
            </a:extLst>
          </p:cNvPr>
          <p:cNvCxnSpPr>
            <a:cxnSpLocks/>
          </p:cNvCxnSpPr>
          <p:nvPr/>
        </p:nvCxnSpPr>
        <p:spPr bwMode="auto">
          <a:xfrm>
            <a:off x="7888398" y="1336477"/>
            <a:ext cx="0" cy="1826959"/>
          </a:xfrm>
          <a:prstGeom prst="line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9" name="Rettangolo 18">
            <a:extLst>
              <a:ext uri="{FF2B5EF4-FFF2-40B4-BE49-F238E27FC236}">
                <a16:creationId xmlns:a16="http://schemas.microsoft.com/office/drawing/2014/main" id="{5C42AD8E-02EA-C630-87C2-C74B3979CC20}"/>
              </a:ext>
            </a:extLst>
          </p:cNvPr>
          <p:cNvSpPr/>
          <p:nvPr/>
        </p:nvSpPr>
        <p:spPr>
          <a:xfrm>
            <a:off x="6844576" y="1371012"/>
            <a:ext cx="104469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sz="1000" i="1" dirty="0">
                <a:latin typeface="Century Gothic" panose="020B0502020202020204" pitchFamily="34" charset="0"/>
              </a:rPr>
              <a:t>Pre lockdown</a:t>
            </a:r>
            <a:endParaRPr lang="it-IT" sz="700" i="1" dirty="0">
              <a:latin typeface="Century Gothic" panose="020B0502020202020204" pitchFamily="34" charset="0"/>
            </a:endParaRPr>
          </a:p>
        </p:txBody>
      </p:sp>
      <p:sp>
        <p:nvSpPr>
          <p:cNvPr id="20" name="CasellaDiTesto 9">
            <a:extLst>
              <a:ext uri="{FF2B5EF4-FFF2-40B4-BE49-F238E27FC236}">
                <a16:creationId xmlns:a16="http://schemas.microsoft.com/office/drawing/2014/main" id="{102D97D9-D85E-14E4-AB17-2A46307151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0106" y="2068832"/>
            <a:ext cx="127768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ts val="600"/>
              </a:spcBef>
            </a:pPr>
            <a:r>
              <a:rPr lang="it-IT" altLang="ja-JP" sz="1400" dirty="0">
                <a:solidFill>
                  <a:srgbClr val="008000"/>
                </a:solidFill>
                <a:latin typeface="Century Gothic" panose="020B0502020202020204" pitchFamily="34" charset="0"/>
              </a:rPr>
              <a:t>Terziario UD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E6ECDF81-AD76-3C76-881D-1F5ED450B28E}"/>
              </a:ext>
            </a:extLst>
          </p:cNvPr>
          <p:cNvSpPr/>
          <p:nvPr/>
        </p:nvSpPr>
        <p:spPr bwMode="auto">
          <a:xfrm>
            <a:off x="669506" y="3779645"/>
            <a:ext cx="5097058" cy="2385659"/>
          </a:xfrm>
          <a:prstGeom prst="rect">
            <a:avLst/>
          </a:pr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it-IT" sz="1800" b="0">
              <a:latin typeface="Arial" charset="0"/>
            </a:endParaRP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FC2860B6-A582-07B8-F558-F951ED8F37C1}"/>
              </a:ext>
            </a:extLst>
          </p:cNvPr>
          <p:cNvSpPr txBox="1"/>
          <p:nvPr/>
        </p:nvSpPr>
        <p:spPr>
          <a:xfrm>
            <a:off x="457750" y="3615513"/>
            <a:ext cx="3724793" cy="325282"/>
          </a:xfrm>
          <a:prstGeom prst="rect">
            <a:avLst/>
          </a:prstGeom>
          <a:solidFill>
            <a:srgbClr val="008000"/>
          </a:solidFill>
          <a:ln>
            <a:solidFill>
              <a:schemeClr val="tx2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it-IT" sz="1500">
                <a:solidFill>
                  <a:schemeClr val="bg1"/>
                </a:solidFill>
                <a:latin typeface="Century Gothic" panose="020B0502020202020204" pitchFamily="34" charset="0"/>
              </a:rPr>
              <a:t>Pordenone</a:t>
            </a:r>
            <a:r>
              <a:rPr lang="it-IT" sz="1500" u="sng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endParaRPr lang="it-IT" sz="1500" b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23" name="Connettore diritto 22">
            <a:extLst>
              <a:ext uri="{FF2B5EF4-FFF2-40B4-BE49-F238E27FC236}">
                <a16:creationId xmlns:a16="http://schemas.microsoft.com/office/drawing/2014/main" id="{083DCBCE-A852-705A-519E-EF4EEB740213}"/>
              </a:ext>
            </a:extLst>
          </p:cNvPr>
          <p:cNvCxnSpPr>
            <a:cxnSpLocks/>
          </p:cNvCxnSpPr>
          <p:nvPr/>
        </p:nvCxnSpPr>
        <p:spPr bwMode="auto">
          <a:xfrm>
            <a:off x="2240241" y="4030619"/>
            <a:ext cx="0" cy="1826959"/>
          </a:xfrm>
          <a:prstGeom prst="line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4" name="Rettangolo 23">
            <a:extLst>
              <a:ext uri="{FF2B5EF4-FFF2-40B4-BE49-F238E27FC236}">
                <a16:creationId xmlns:a16="http://schemas.microsoft.com/office/drawing/2014/main" id="{D9AEE4DB-FC29-AB5B-B819-71A611F221F7}"/>
              </a:ext>
            </a:extLst>
          </p:cNvPr>
          <p:cNvSpPr/>
          <p:nvPr/>
        </p:nvSpPr>
        <p:spPr>
          <a:xfrm>
            <a:off x="1199380" y="4070597"/>
            <a:ext cx="104469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sz="1000" i="1" dirty="0">
                <a:latin typeface="Century Gothic" panose="020B0502020202020204" pitchFamily="34" charset="0"/>
              </a:rPr>
              <a:t>Pre lockdown</a:t>
            </a:r>
            <a:endParaRPr lang="it-IT" sz="700" i="1" dirty="0">
              <a:latin typeface="Century Gothic" panose="020B0502020202020204" pitchFamily="34" charset="0"/>
            </a:endParaRPr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11BF2F4C-C9E7-24F3-449D-BA366405D87F}"/>
              </a:ext>
            </a:extLst>
          </p:cNvPr>
          <p:cNvSpPr/>
          <p:nvPr/>
        </p:nvSpPr>
        <p:spPr>
          <a:xfrm>
            <a:off x="4975895" y="4547070"/>
            <a:ext cx="375411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300" dirty="0">
                <a:solidFill>
                  <a:srgbClr val="008000"/>
                </a:solidFill>
                <a:latin typeface="Century Gothic" panose="020B0502020202020204" pitchFamily="34" charset="0"/>
              </a:rPr>
              <a:t>45</a:t>
            </a:r>
          </a:p>
        </p:txBody>
      </p:sp>
      <p:sp>
        <p:nvSpPr>
          <p:cNvPr id="26" name="CasellaDiTesto 9">
            <a:extLst>
              <a:ext uri="{FF2B5EF4-FFF2-40B4-BE49-F238E27FC236}">
                <a16:creationId xmlns:a16="http://schemas.microsoft.com/office/drawing/2014/main" id="{4281E012-D5E3-D098-0655-155A3E6CAB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2121" y="4829865"/>
            <a:ext cx="127768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ts val="600"/>
              </a:spcBef>
            </a:pPr>
            <a:r>
              <a:rPr lang="it-IT" altLang="ja-JP" sz="1400" dirty="0">
                <a:solidFill>
                  <a:srgbClr val="008000"/>
                </a:solidFill>
                <a:latin typeface="Century Gothic" panose="020B0502020202020204" pitchFamily="34" charset="0"/>
              </a:rPr>
              <a:t>Terziario PN</a:t>
            </a:r>
          </a:p>
        </p:txBody>
      </p:sp>
      <p:sp>
        <p:nvSpPr>
          <p:cNvPr id="27" name="Rettangolo 26">
            <a:extLst>
              <a:ext uri="{FF2B5EF4-FFF2-40B4-BE49-F238E27FC236}">
                <a16:creationId xmlns:a16="http://schemas.microsoft.com/office/drawing/2014/main" id="{BB3BDE76-C311-7FEA-6FCA-919368F4266E}"/>
              </a:ext>
            </a:extLst>
          </p:cNvPr>
          <p:cNvSpPr/>
          <p:nvPr/>
        </p:nvSpPr>
        <p:spPr>
          <a:xfrm>
            <a:off x="5247189" y="4547070"/>
            <a:ext cx="452876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300" dirty="0">
                <a:solidFill>
                  <a:srgbClr val="008000"/>
                </a:solidFill>
                <a:latin typeface="Century Gothic" panose="020B0502020202020204" pitchFamily="34" charset="0"/>
              </a:rPr>
              <a:t>45</a:t>
            </a:r>
          </a:p>
        </p:txBody>
      </p:sp>
      <p:sp>
        <p:nvSpPr>
          <p:cNvPr id="28" name="Rettangolo 27">
            <a:extLst>
              <a:ext uri="{FF2B5EF4-FFF2-40B4-BE49-F238E27FC236}">
                <a16:creationId xmlns:a16="http://schemas.microsoft.com/office/drawing/2014/main" id="{9AEA04AA-9C58-3253-5CB4-DDABE6D79CF5}"/>
              </a:ext>
            </a:extLst>
          </p:cNvPr>
          <p:cNvSpPr/>
          <p:nvPr/>
        </p:nvSpPr>
        <p:spPr bwMode="auto">
          <a:xfrm>
            <a:off x="6377358" y="3778554"/>
            <a:ext cx="5097058" cy="2385659"/>
          </a:xfrm>
          <a:prstGeom prst="rect">
            <a:avLst/>
          </a:pr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it-IT" sz="1800" b="0">
              <a:latin typeface="Arial" charset="0"/>
            </a:endParaRPr>
          </a:p>
        </p:txBody>
      </p:sp>
      <p:sp>
        <p:nvSpPr>
          <p:cNvPr id="29" name="CasellaDiTesto 28">
            <a:extLst>
              <a:ext uri="{FF2B5EF4-FFF2-40B4-BE49-F238E27FC236}">
                <a16:creationId xmlns:a16="http://schemas.microsoft.com/office/drawing/2014/main" id="{9F5431E1-2BDC-FE29-E686-239DEFC8A65C}"/>
              </a:ext>
            </a:extLst>
          </p:cNvPr>
          <p:cNvSpPr txBox="1"/>
          <p:nvPr/>
        </p:nvSpPr>
        <p:spPr>
          <a:xfrm>
            <a:off x="6165602" y="3614422"/>
            <a:ext cx="3724793" cy="325282"/>
          </a:xfrm>
          <a:prstGeom prst="rect">
            <a:avLst/>
          </a:prstGeom>
          <a:solidFill>
            <a:srgbClr val="008000"/>
          </a:solidFill>
          <a:ln>
            <a:solidFill>
              <a:schemeClr val="tx2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it-IT" sz="1500">
                <a:solidFill>
                  <a:schemeClr val="bg1"/>
                </a:solidFill>
                <a:latin typeface="Century Gothic" panose="020B0502020202020204" pitchFamily="34" charset="0"/>
              </a:rPr>
              <a:t>Trieste</a:t>
            </a:r>
            <a:r>
              <a:rPr lang="it-IT" sz="1500" u="sng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endParaRPr lang="it-IT" sz="1500" b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30" name="Connettore diritto 29">
            <a:extLst>
              <a:ext uri="{FF2B5EF4-FFF2-40B4-BE49-F238E27FC236}">
                <a16:creationId xmlns:a16="http://schemas.microsoft.com/office/drawing/2014/main" id="{483C7602-53DC-A014-95C7-6BAED96091ED}"/>
              </a:ext>
            </a:extLst>
          </p:cNvPr>
          <p:cNvCxnSpPr>
            <a:cxnSpLocks/>
          </p:cNvCxnSpPr>
          <p:nvPr/>
        </p:nvCxnSpPr>
        <p:spPr bwMode="auto">
          <a:xfrm>
            <a:off x="7882961" y="4029528"/>
            <a:ext cx="0" cy="1826959"/>
          </a:xfrm>
          <a:prstGeom prst="line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1" name="Rettangolo 30">
            <a:extLst>
              <a:ext uri="{FF2B5EF4-FFF2-40B4-BE49-F238E27FC236}">
                <a16:creationId xmlns:a16="http://schemas.microsoft.com/office/drawing/2014/main" id="{0B5A4484-36A5-DF6C-EB64-EB43E2021F7F}"/>
              </a:ext>
            </a:extLst>
          </p:cNvPr>
          <p:cNvSpPr/>
          <p:nvPr/>
        </p:nvSpPr>
        <p:spPr>
          <a:xfrm>
            <a:off x="6840206" y="4069506"/>
            <a:ext cx="104469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sz="1000" i="1" dirty="0">
                <a:latin typeface="Century Gothic" panose="020B0502020202020204" pitchFamily="34" charset="0"/>
              </a:rPr>
              <a:t>Pre lockdown</a:t>
            </a:r>
            <a:endParaRPr lang="it-IT" sz="700" i="1" dirty="0">
              <a:latin typeface="Century Gothic" panose="020B0502020202020204" pitchFamily="34" charset="0"/>
            </a:endParaRPr>
          </a:p>
        </p:txBody>
      </p:sp>
      <p:sp>
        <p:nvSpPr>
          <p:cNvPr id="32" name="Rettangolo 31">
            <a:extLst>
              <a:ext uri="{FF2B5EF4-FFF2-40B4-BE49-F238E27FC236}">
                <a16:creationId xmlns:a16="http://schemas.microsoft.com/office/drawing/2014/main" id="{93732B37-47A2-0DE0-715B-243B5E5EDD38}"/>
              </a:ext>
            </a:extLst>
          </p:cNvPr>
          <p:cNvSpPr/>
          <p:nvPr/>
        </p:nvSpPr>
        <p:spPr>
          <a:xfrm>
            <a:off x="11055297" y="4620070"/>
            <a:ext cx="393958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300" dirty="0">
                <a:solidFill>
                  <a:srgbClr val="008000"/>
                </a:solidFill>
                <a:latin typeface="Century Gothic" panose="020B0502020202020204" pitchFamily="34" charset="0"/>
              </a:rPr>
              <a:t>39</a:t>
            </a:r>
          </a:p>
        </p:txBody>
      </p:sp>
      <p:sp>
        <p:nvSpPr>
          <p:cNvPr id="33" name="CasellaDiTesto 9">
            <a:extLst>
              <a:ext uri="{FF2B5EF4-FFF2-40B4-BE49-F238E27FC236}">
                <a16:creationId xmlns:a16="http://schemas.microsoft.com/office/drawing/2014/main" id="{A28A5D03-AA39-A1EF-799B-D35CD97D67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0106" y="4776547"/>
            <a:ext cx="127768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ts val="600"/>
              </a:spcBef>
            </a:pPr>
            <a:r>
              <a:rPr lang="it-IT" altLang="ja-JP" sz="1400" dirty="0">
                <a:solidFill>
                  <a:srgbClr val="008000"/>
                </a:solidFill>
                <a:latin typeface="Century Gothic" panose="020B0502020202020204" pitchFamily="34" charset="0"/>
              </a:rPr>
              <a:t>Terziario TS</a:t>
            </a:r>
          </a:p>
        </p:txBody>
      </p:sp>
      <p:sp>
        <p:nvSpPr>
          <p:cNvPr id="34" name="Rettangolo 33">
            <a:extLst>
              <a:ext uri="{FF2B5EF4-FFF2-40B4-BE49-F238E27FC236}">
                <a16:creationId xmlns:a16="http://schemas.microsoft.com/office/drawing/2014/main" id="{71335F34-6160-C24D-73DF-BC6B3B463082}"/>
              </a:ext>
            </a:extLst>
          </p:cNvPr>
          <p:cNvSpPr/>
          <p:nvPr/>
        </p:nvSpPr>
        <p:spPr>
          <a:xfrm>
            <a:off x="10749047" y="4593504"/>
            <a:ext cx="393958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300" dirty="0">
                <a:solidFill>
                  <a:srgbClr val="008000"/>
                </a:solidFill>
                <a:latin typeface="Century Gothic" panose="020B0502020202020204" pitchFamily="34" charset="0"/>
              </a:rPr>
              <a:t>40</a:t>
            </a:r>
          </a:p>
        </p:txBody>
      </p:sp>
      <p:sp>
        <p:nvSpPr>
          <p:cNvPr id="35" name="Titolo 1">
            <a:extLst>
              <a:ext uri="{FF2B5EF4-FFF2-40B4-BE49-F238E27FC236}">
                <a16:creationId xmlns:a16="http://schemas.microsoft.com/office/drawing/2014/main" id="{235F8CBC-0C92-0002-5032-293EBFA0FFB2}"/>
              </a:ext>
            </a:extLst>
          </p:cNvPr>
          <p:cNvSpPr txBox="1">
            <a:spLocks/>
          </p:cNvSpPr>
          <p:nvPr/>
        </p:nvSpPr>
        <p:spPr>
          <a:xfrm>
            <a:off x="335360" y="248643"/>
            <a:ext cx="11737304" cy="440217"/>
          </a:xfrm>
          <a:prstGeom prst="rect">
            <a:avLst/>
          </a:prstGeom>
        </p:spPr>
        <p:txBody>
          <a:bodyPr wrap="square" lIns="67500" tIns="35100" rIns="67500" bIns="35100">
            <a:spAutoFit/>
          </a:bodyPr>
          <a:lstStyle/>
          <a:p>
            <a:pPr>
              <a:defRPr/>
            </a:pPr>
            <a:r>
              <a:rPr lang="it-IT" sz="2400" dirty="0">
                <a:solidFill>
                  <a:srgbClr val="203864"/>
                </a:solidFill>
                <a:latin typeface="Century Gothic" panose="020B0502020202020204" pitchFamily="34" charset="0"/>
                <a:ea typeface="+mj-ea"/>
                <a:cs typeface="Arial"/>
              </a:rPr>
              <a:t>Fabbisogno finanziario | </a:t>
            </a:r>
            <a:r>
              <a:rPr lang="it-IT" sz="2400" dirty="0">
                <a:latin typeface="Century Gothic" panose="020B0502020202020204" pitchFamily="34" charset="0"/>
                <a:ea typeface="+mj-ea"/>
                <a:cs typeface="Arial"/>
              </a:rPr>
              <a:t>Analisi per territorio</a:t>
            </a:r>
            <a:endParaRPr lang="it-IT" sz="2400" b="0" dirty="0">
              <a:latin typeface="Century Gothic" panose="020B0502020202020204" pitchFamily="34" charset="0"/>
              <a:ea typeface="+mj-ea"/>
              <a:cs typeface="Arial"/>
            </a:endParaRPr>
          </a:p>
        </p:txBody>
      </p:sp>
      <p:sp>
        <p:nvSpPr>
          <p:cNvPr id="36" name="Rettangolo 35">
            <a:extLst>
              <a:ext uri="{FF2B5EF4-FFF2-40B4-BE49-F238E27FC236}">
                <a16:creationId xmlns:a16="http://schemas.microsoft.com/office/drawing/2014/main" id="{629B6A73-81BA-894A-79B8-FFC7C2F1A347}"/>
              </a:ext>
            </a:extLst>
          </p:cNvPr>
          <p:cNvSpPr/>
          <p:nvPr/>
        </p:nvSpPr>
        <p:spPr>
          <a:xfrm>
            <a:off x="11024524" y="1782449"/>
            <a:ext cx="393958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300" dirty="0">
                <a:solidFill>
                  <a:srgbClr val="008000"/>
                </a:solidFill>
                <a:latin typeface="Century Gothic" panose="020B0502020202020204" pitchFamily="34" charset="0"/>
              </a:rPr>
              <a:t>47</a:t>
            </a:r>
          </a:p>
        </p:txBody>
      </p:sp>
      <p:sp>
        <p:nvSpPr>
          <p:cNvPr id="38" name="Rettangolo 37">
            <a:extLst>
              <a:ext uri="{FF2B5EF4-FFF2-40B4-BE49-F238E27FC236}">
                <a16:creationId xmlns:a16="http://schemas.microsoft.com/office/drawing/2014/main" id="{93A9882E-A9C5-258F-8783-0AECF7A6FF4F}"/>
              </a:ext>
            </a:extLst>
          </p:cNvPr>
          <p:cNvSpPr/>
          <p:nvPr/>
        </p:nvSpPr>
        <p:spPr>
          <a:xfrm>
            <a:off x="10749047" y="1833249"/>
            <a:ext cx="393958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300" dirty="0">
                <a:solidFill>
                  <a:srgbClr val="008000"/>
                </a:solidFill>
                <a:latin typeface="Century Gothic" panose="020B0502020202020204" pitchFamily="34" charset="0"/>
              </a:rPr>
              <a:t>43</a:t>
            </a:r>
          </a:p>
        </p:txBody>
      </p:sp>
    </p:spTree>
    <p:extLst>
      <p:ext uri="{BB962C8B-B14F-4D97-AF65-F5344CB8AC3E}">
        <p14:creationId xmlns:p14="http://schemas.microsoft.com/office/powerpoint/2010/main" val="26759260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ttangolo 2">
            <a:extLst>
              <a:ext uri="{FF2B5EF4-FFF2-40B4-BE49-F238E27FC236}">
                <a16:creationId xmlns:a16="http://schemas.microsoft.com/office/drawing/2014/main" id="{FA63614C-B865-4288-94F7-C3DCA2B866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5919" y="897882"/>
            <a:ext cx="2416046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buNone/>
            </a:pPr>
            <a:r>
              <a:rPr lang="it-IT" altLang="it-IT" sz="4400" b="1">
                <a:solidFill>
                  <a:srgbClr val="203864"/>
                </a:solidFill>
                <a:latin typeface="Century Gothic" panose="020B0502020202020204" pitchFamily="34" charset="0"/>
              </a:rPr>
              <a:t>Agenda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2705AB88-5C0C-22F7-1E15-8AD1415FBFF8}"/>
              </a:ext>
            </a:extLst>
          </p:cNvPr>
          <p:cNvSpPr txBox="1"/>
          <p:nvPr/>
        </p:nvSpPr>
        <p:spPr>
          <a:xfrm>
            <a:off x="4381850" y="1651972"/>
            <a:ext cx="6448152" cy="44146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it-IT" sz="2800" b="0" i="1" dirty="0">
                <a:solidFill>
                  <a:schemeClr val="tx2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Premessa</a:t>
            </a:r>
          </a:p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it-IT" sz="2800" b="0" i="1" dirty="0">
                <a:solidFill>
                  <a:schemeClr val="tx2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Considerazioni generali di sintesi</a:t>
            </a:r>
          </a:p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it-IT" sz="2800" b="0" i="1" dirty="0">
                <a:solidFill>
                  <a:schemeClr val="tx2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Clima di fiducia</a:t>
            </a:r>
          </a:p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it-IT" sz="2800" b="0" i="1" dirty="0">
                <a:solidFill>
                  <a:schemeClr val="tx2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Congiuntura economica</a:t>
            </a:r>
          </a:p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it-IT" sz="2800" dirty="0">
                <a:solidFill>
                  <a:srgbClr val="002060"/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Domanda e offerta di credito</a:t>
            </a:r>
          </a:p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it-IT" sz="2800" b="0" i="1" dirty="0">
                <a:solidFill>
                  <a:schemeClr val="tx2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Focus «Turismo»</a:t>
            </a:r>
          </a:p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it-IT" sz="2800" b="0" i="1" dirty="0">
                <a:solidFill>
                  <a:schemeClr val="tx2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Metodo</a:t>
            </a:r>
          </a:p>
        </p:txBody>
      </p: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1C2056AB-6825-2D53-6BE5-FAB58FB8E391}"/>
              </a:ext>
            </a:extLst>
          </p:cNvPr>
          <p:cNvCxnSpPr>
            <a:cxnSpLocks/>
          </p:cNvCxnSpPr>
          <p:nvPr/>
        </p:nvCxnSpPr>
        <p:spPr bwMode="auto">
          <a:xfrm>
            <a:off x="4206240" y="1854642"/>
            <a:ext cx="0" cy="4212000"/>
          </a:xfrm>
          <a:prstGeom prst="line">
            <a:avLst/>
          </a:prstGeom>
          <a:noFill/>
          <a:ln w="57150" cap="flat" cmpd="sng" algn="ctr">
            <a:solidFill>
              <a:srgbClr val="203864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7261104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>
            <a:extLst>
              <a:ext uri="{FF2B5EF4-FFF2-40B4-BE49-F238E27FC236}">
                <a16:creationId xmlns:a16="http://schemas.microsoft.com/office/drawing/2014/main" id="{05038954-6CF0-CC37-9EEA-D027950140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8528" y="1653304"/>
            <a:ext cx="4743099" cy="4340728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106EBA1D-7AC3-75FB-2ED7-E93F8E3503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592" y="1834059"/>
            <a:ext cx="5024565" cy="2260800"/>
          </a:xfrm>
          <a:prstGeom prst="rect">
            <a:avLst/>
          </a:prstGeom>
        </p:spPr>
      </p:pic>
      <p:sp>
        <p:nvSpPr>
          <p:cNvPr id="39" name="CasellaDiTesto 15">
            <a:extLst>
              <a:ext uri="{FF2B5EF4-FFF2-40B4-BE49-F238E27FC236}">
                <a16:creationId xmlns:a16="http://schemas.microsoft.com/office/drawing/2014/main" id="{9EDC971C-A7FA-4B26-A960-A05367D549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353" y="2865919"/>
            <a:ext cx="41549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ctr" eaLnBrk="1" hangingPunct="1"/>
            <a:r>
              <a:rPr lang="it-IT" altLang="it-IT" sz="1600">
                <a:latin typeface="Century Gothic" panose="020B0502020202020204" pitchFamily="34" charset="0"/>
              </a:rPr>
              <a:t>24</a:t>
            </a:r>
          </a:p>
        </p:txBody>
      </p:sp>
      <p:sp>
        <p:nvSpPr>
          <p:cNvPr id="37" name="Text Box 22">
            <a:extLst>
              <a:ext uri="{FF2B5EF4-FFF2-40B4-BE49-F238E27FC236}">
                <a16:creationId xmlns:a16="http://schemas.microsoft.com/office/drawing/2014/main" id="{05AFBB14-6520-4F45-BEF7-6C92FA67DD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382" y="1649207"/>
            <a:ext cx="5386335" cy="461665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it-IT" altLang="it-IT" sz="1200" b="0">
                <a:solidFill>
                  <a:schemeClr val="bg1"/>
                </a:solidFill>
                <a:latin typeface="Century Gothic" panose="020B0502020202020204" pitchFamily="34" charset="0"/>
              </a:rPr>
              <a:t>Percentuali di </a:t>
            </a:r>
            <a:r>
              <a:rPr lang="it-IT" altLang="it-IT" sz="1200" u="sng">
                <a:solidFill>
                  <a:schemeClr val="bg1"/>
                </a:solidFill>
                <a:latin typeface="Century Gothic" panose="020B0502020202020204" pitchFamily="34" charset="0"/>
              </a:rPr>
              <a:t>imprese che hanno chiesto credito</a:t>
            </a:r>
            <a:r>
              <a:rPr lang="it-IT" altLang="it-IT" sz="120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it-IT" altLang="it-IT" sz="1200" b="0">
                <a:solidFill>
                  <a:schemeClr val="bg1"/>
                </a:solidFill>
                <a:latin typeface="Century Gothic" panose="020B0502020202020204" pitchFamily="34" charset="0"/>
              </a:rPr>
              <a:t>al sistema bancario nel corso dei trimestri</a:t>
            </a:r>
          </a:p>
        </p:txBody>
      </p:sp>
      <p:sp>
        <p:nvSpPr>
          <p:cNvPr id="38" name="Text Box 22">
            <a:extLst>
              <a:ext uri="{FF2B5EF4-FFF2-40B4-BE49-F238E27FC236}">
                <a16:creationId xmlns:a16="http://schemas.microsoft.com/office/drawing/2014/main" id="{C71DEADC-DD1D-4DB2-A294-125F76E818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383" y="4268857"/>
            <a:ext cx="5387179" cy="276999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it-IT" altLang="it-IT" sz="1200" u="sng">
                <a:solidFill>
                  <a:schemeClr val="bg1"/>
                </a:solidFill>
                <a:latin typeface="Century Gothic" panose="020B0502020202020204" pitchFamily="34" charset="0"/>
              </a:rPr>
              <a:t>Esito della domanda di credito</a:t>
            </a:r>
            <a:r>
              <a:rPr lang="it-IT" altLang="it-IT" sz="1200" b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it-IT" altLang="it-IT" sz="1050" b="0">
                <a:solidFill>
                  <a:schemeClr val="bg1"/>
                </a:solidFill>
                <a:latin typeface="Century Gothic" panose="020B0502020202020204" pitchFamily="34" charset="0"/>
              </a:rPr>
              <a:t>(2023 IV TRIM)</a:t>
            </a:r>
            <a:endParaRPr lang="it-IT" altLang="it-IT" sz="1200" b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40" name="CasellaDiTesto 15">
            <a:extLst>
              <a:ext uri="{FF2B5EF4-FFF2-40B4-BE49-F238E27FC236}">
                <a16:creationId xmlns:a16="http://schemas.microsoft.com/office/drawing/2014/main" id="{512926F7-AB33-4BCE-A3EF-9C3864E4B3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4267" y="2964459"/>
            <a:ext cx="458780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ctr" eaLnBrk="1" hangingPunct="1"/>
            <a:r>
              <a:rPr lang="it-IT" altLang="it-IT" sz="1100" b="0">
                <a:latin typeface="Century Gothic" panose="020B0502020202020204" pitchFamily="34" charset="0"/>
              </a:rPr>
              <a:t>23</a:t>
            </a:r>
          </a:p>
        </p:txBody>
      </p:sp>
      <p:sp>
        <p:nvSpPr>
          <p:cNvPr id="41" name="Text Box 22">
            <a:extLst>
              <a:ext uri="{FF2B5EF4-FFF2-40B4-BE49-F238E27FC236}">
                <a16:creationId xmlns:a16="http://schemas.microsoft.com/office/drawing/2014/main" id="{378C5592-6326-42EB-B294-04C6411720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22382" y="1649207"/>
            <a:ext cx="4824000" cy="276999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it-IT" altLang="it-IT" sz="1200" u="sng">
                <a:solidFill>
                  <a:schemeClr val="bg1"/>
                </a:solidFill>
                <a:latin typeface="Century Gothic" panose="020B0502020202020204" pitchFamily="34" charset="0"/>
              </a:rPr>
              <a:t>Esito della domanda di credito</a:t>
            </a:r>
            <a:r>
              <a:rPr lang="it-IT" altLang="it-IT" sz="120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it-IT" altLang="it-IT" sz="1200" b="0">
                <a:solidFill>
                  <a:schemeClr val="bg1"/>
                </a:solidFill>
                <a:latin typeface="Century Gothic" panose="020B0502020202020204" pitchFamily="34" charset="0"/>
              </a:rPr>
              <a:t>(serie storica)</a:t>
            </a:r>
          </a:p>
        </p:txBody>
      </p:sp>
      <p:sp>
        <p:nvSpPr>
          <p:cNvPr id="43" name="Text Box 39">
            <a:extLst>
              <a:ext uri="{FF2B5EF4-FFF2-40B4-BE49-F238E27FC236}">
                <a16:creationId xmlns:a16="http://schemas.microsoft.com/office/drawing/2014/main" id="{04FCAEE1-6B0A-4AAA-A742-79DBEA7D19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55142" y="4520752"/>
            <a:ext cx="199556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it-IT" altLang="it-IT" sz="1600">
                <a:solidFill>
                  <a:srgbClr val="C0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Irrigidimento</a:t>
            </a:r>
          </a:p>
        </p:txBody>
      </p:sp>
      <p:sp>
        <p:nvSpPr>
          <p:cNvPr id="44" name="Text Box 40">
            <a:extLst>
              <a:ext uri="{FF2B5EF4-FFF2-40B4-BE49-F238E27FC236}">
                <a16:creationId xmlns:a16="http://schemas.microsoft.com/office/drawing/2014/main" id="{A9AF2FD0-5561-482B-BAC0-17C8B988C3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39196" y="3244118"/>
            <a:ext cx="173727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it-IT" altLang="it-IT" sz="1600">
                <a:solidFill>
                  <a:srgbClr val="1F4E7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Stabilità e/o allentamento</a:t>
            </a:r>
          </a:p>
        </p:txBody>
      </p:sp>
      <p:sp>
        <p:nvSpPr>
          <p:cNvPr id="47" name="CasellaDiTesto 2">
            <a:extLst>
              <a:ext uri="{FF2B5EF4-FFF2-40B4-BE49-F238E27FC236}">
                <a16:creationId xmlns:a16="http://schemas.microsoft.com/office/drawing/2014/main" id="{64336030-73C6-4444-97A4-2F83B4D2AD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11372" y="4859306"/>
            <a:ext cx="598284" cy="246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1000" b="0">
                <a:solidFill>
                  <a:srgbClr val="C00000"/>
                </a:solidFill>
                <a:latin typeface="Century Gothic" panose="020B0502020202020204" pitchFamily="34" charset="0"/>
              </a:rPr>
              <a:t>20</a:t>
            </a:r>
          </a:p>
        </p:txBody>
      </p:sp>
      <p:sp>
        <p:nvSpPr>
          <p:cNvPr id="48" name="CasellaDiTesto 3">
            <a:extLst>
              <a:ext uri="{FF2B5EF4-FFF2-40B4-BE49-F238E27FC236}">
                <a16:creationId xmlns:a16="http://schemas.microsoft.com/office/drawing/2014/main" id="{BA63B854-B745-4D7C-91C0-E6FBCDEA12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94508" y="3402418"/>
            <a:ext cx="59828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1600">
                <a:solidFill>
                  <a:srgbClr val="1F4E79"/>
                </a:solidFill>
                <a:latin typeface="Century Gothic" panose="020B0502020202020204" pitchFamily="34" charset="0"/>
              </a:rPr>
              <a:t>55</a:t>
            </a:r>
          </a:p>
        </p:txBody>
      </p:sp>
      <p:sp>
        <p:nvSpPr>
          <p:cNvPr id="52" name="CasellaDiTesto 51">
            <a:extLst>
              <a:ext uri="{FF2B5EF4-FFF2-40B4-BE49-F238E27FC236}">
                <a16:creationId xmlns:a16="http://schemas.microsoft.com/office/drawing/2014/main" id="{3B24334C-3062-419E-B9ED-1C71621637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10408" y="3342516"/>
            <a:ext cx="32573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1000" b="0">
                <a:solidFill>
                  <a:srgbClr val="1F4E79"/>
                </a:solidFill>
                <a:latin typeface="Century Gothic" panose="020B0502020202020204" pitchFamily="34" charset="0"/>
              </a:rPr>
              <a:t>56</a:t>
            </a:r>
          </a:p>
        </p:txBody>
      </p:sp>
      <p:sp>
        <p:nvSpPr>
          <p:cNvPr id="55" name="CasellaDiTesto 54">
            <a:extLst>
              <a:ext uri="{FF2B5EF4-FFF2-40B4-BE49-F238E27FC236}">
                <a16:creationId xmlns:a16="http://schemas.microsoft.com/office/drawing/2014/main" id="{EE9EAFEE-11D8-4554-A0A9-D547134845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00343" y="4556411"/>
            <a:ext cx="41549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1600">
                <a:solidFill>
                  <a:srgbClr val="C00000"/>
                </a:solidFill>
                <a:latin typeface="Century Gothic" panose="020B0502020202020204" pitchFamily="34" charset="0"/>
              </a:rPr>
              <a:t>27</a:t>
            </a:r>
          </a:p>
        </p:txBody>
      </p:sp>
      <p:sp>
        <p:nvSpPr>
          <p:cNvPr id="60" name="Titolo 1">
            <a:extLst>
              <a:ext uri="{FF2B5EF4-FFF2-40B4-BE49-F238E27FC236}">
                <a16:creationId xmlns:a16="http://schemas.microsoft.com/office/drawing/2014/main" id="{8385D4F4-56FD-4AD1-9FB9-9FCD9C23428E}"/>
              </a:ext>
            </a:extLst>
          </p:cNvPr>
          <p:cNvSpPr txBox="1">
            <a:spLocks/>
          </p:cNvSpPr>
          <p:nvPr/>
        </p:nvSpPr>
        <p:spPr>
          <a:xfrm>
            <a:off x="335360" y="248643"/>
            <a:ext cx="11856640" cy="1178881"/>
          </a:xfrm>
          <a:prstGeom prst="rect">
            <a:avLst/>
          </a:prstGeom>
        </p:spPr>
        <p:txBody>
          <a:bodyPr wrap="square" lIns="67500" tIns="35100" rIns="67500" bIns="35100">
            <a:spAutoFit/>
          </a:bodyPr>
          <a:lstStyle/>
          <a:p>
            <a:pPr>
              <a:defRPr/>
            </a:pPr>
            <a:r>
              <a:rPr lang="it-IT" sz="2400" dirty="0">
                <a:solidFill>
                  <a:srgbClr val="203864"/>
                </a:solidFill>
                <a:latin typeface="Century Gothic" panose="020B0502020202020204" pitchFamily="34" charset="0"/>
                <a:cs typeface="Arial"/>
              </a:rPr>
              <a:t>Domanda e offerta di credito (</a:t>
            </a:r>
            <a:r>
              <a:rPr lang="it-IT" sz="2400" u="sng" dirty="0">
                <a:solidFill>
                  <a:srgbClr val="203864"/>
                </a:solidFill>
                <a:latin typeface="Century Gothic" panose="020B0502020202020204" pitchFamily="34" charset="0"/>
                <a:cs typeface="Arial"/>
              </a:rPr>
              <a:t>FVG</a:t>
            </a:r>
            <a:r>
              <a:rPr lang="it-IT" sz="2400" dirty="0">
                <a:solidFill>
                  <a:srgbClr val="203864"/>
                </a:solidFill>
                <a:latin typeface="Century Gothic" panose="020B0502020202020204" pitchFamily="34" charset="0"/>
                <a:cs typeface="Arial"/>
              </a:rPr>
              <a:t>) | </a:t>
            </a:r>
            <a:r>
              <a:rPr lang="it-IT" sz="2400" dirty="0">
                <a:latin typeface="Century Gothic" panose="020B0502020202020204" pitchFamily="34" charset="0"/>
                <a:cs typeface="Arial"/>
              </a:rPr>
              <a:t>Aumenta leggermente la quota di imprese del terziario FVG che hanno chiesto credito nel quarto trimestre 2023. </a:t>
            </a:r>
          </a:p>
          <a:p>
            <a:pPr>
              <a:defRPr/>
            </a:pPr>
            <a:r>
              <a:rPr lang="it-IT" sz="2400" dirty="0">
                <a:latin typeface="Century Gothic" panose="020B0502020202020204" pitchFamily="34" charset="0"/>
                <a:cs typeface="Arial"/>
              </a:rPr>
              <a:t>Aumentano tuttavia le risposte negative da parte delle banche.</a:t>
            </a:r>
            <a:endParaRPr lang="it-IT" sz="2400" strike="sngStrike" dirty="0">
              <a:latin typeface="Century Gothic" panose="020B0502020202020204" pitchFamily="34" charset="0"/>
              <a:cs typeface="Arial"/>
            </a:endParaRPr>
          </a:p>
        </p:txBody>
      </p:sp>
      <p:sp>
        <p:nvSpPr>
          <p:cNvPr id="23" name="Text Box 49">
            <a:extLst>
              <a:ext uri="{FF2B5EF4-FFF2-40B4-BE49-F238E27FC236}">
                <a16:creationId xmlns:a16="http://schemas.microsoft.com/office/drawing/2014/main" id="{53CCA881-7F5C-4A84-8AFB-08C897B240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617" y="5891786"/>
            <a:ext cx="11374349" cy="72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 eaLnBrk="1" hangingPunct="1">
              <a:spcBef>
                <a:spcPts val="600"/>
              </a:spcBef>
            </a:pPr>
            <a:r>
              <a:rPr lang="it-IT" altLang="it-IT" dirty="0">
                <a:latin typeface="Century Gothic" panose="020B0502020202020204" pitchFamily="34" charset="0"/>
              </a:rPr>
              <a:t>Base campione</a:t>
            </a:r>
            <a:r>
              <a:rPr lang="it-IT" altLang="it-IT" b="0" dirty="0">
                <a:latin typeface="Century Gothic" panose="020B0502020202020204" pitchFamily="34" charset="0"/>
              </a:rPr>
              <a:t>: 1.536 casi. Percentuali ricalcolate facendo =100,0 le imprese che nei trimestri considerati hanno chiesto un fido o un finanziamento, o hanno chiesto di rinegoziare un fido o un finanziamento esistente. (</a:t>
            </a:r>
            <a:r>
              <a:rPr lang="it-IT" altLang="it-IT" dirty="0">
                <a:latin typeface="Century Gothic" panose="020B0502020202020204" pitchFamily="34" charset="0"/>
              </a:rPr>
              <a:t>Irrigidimento</a:t>
            </a:r>
            <a:r>
              <a:rPr lang="it-IT" altLang="it-IT" b="0" dirty="0">
                <a:latin typeface="Century Gothic" panose="020B0502020202020204" pitchFamily="34" charset="0"/>
              </a:rPr>
              <a:t> = richiesta accolta con ammontare inferiore + richiesta non accolta). </a:t>
            </a:r>
            <a:r>
              <a:rPr lang="it-IT" altLang="it-IT" dirty="0">
                <a:latin typeface="Century Gothic" panose="020B0502020202020204" pitchFamily="34" charset="0"/>
              </a:rPr>
              <a:t>Testo originale della domanda</a:t>
            </a:r>
            <a:r>
              <a:rPr lang="it-IT" altLang="it-IT" b="0" dirty="0">
                <a:latin typeface="Century Gothic" panose="020B0502020202020204" pitchFamily="34" charset="0"/>
              </a:rPr>
              <a:t>: A prescindere dalle motivazioni e dalla  forma tecnica, la Sua impresa ha chiesto un fido  o un finanziamento, o ha chiesto di rinegoziare un fido o un finanziamento esistente, ad una delle banche con la quale intrattiene rapporti negli ultimi tre mesi?  Sì ha fatto richiesta ed è stata accolta con un ammontare pari o superiore a quello richiesto; Sì ha fatto richiesta ed è stata accolta con un ammontare inferiore a quello richiesto; Sì ha fatto richiesta ma non è stata accolta; Sì ha fatto richiesta, è in attesa di conoscere l’esito e non è intenzionata a rifarla nel prossimo trimestre; Sì, ha fatto richiesta, è in attesa di conoscere l’esito ed è intenzionata a formalizzarla nel prossimo trimestre; No non ha fatto richiesta</a:t>
            </a:r>
            <a:r>
              <a:rPr lang="it-IT" altLang="ja-JP" b="0" dirty="0">
                <a:latin typeface="Century Gothic" panose="020B0502020202020204" pitchFamily="34" charset="0"/>
              </a:rPr>
              <a:t>. </a:t>
            </a:r>
            <a:r>
              <a:rPr lang="it-IT" altLang="ja-JP" dirty="0">
                <a:latin typeface="Century Gothic" panose="020B0502020202020204" pitchFamily="34" charset="0"/>
              </a:rPr>
              <a:t>I dati sono riportati all’universo.</a:t>
            </a:r>
            <a:endParaRPr lang="it-IT" altLang="it-IT" dirty="0">
              <a:latin typeface="Century Gothic" panose="020B0502020202020204" pitchFamily="34" charset="0"/>
            </a:endParaRPr>
          </a:p>
        </p:txBody>
      </p:sp>
      <p:sp>
        <p:nvSpPr>
          <p:cNvPr id="20" name="Text Box 40">
            <a:extLst>
              <a:ext uri="{FF2B5EF4-FFF2-40B4-BE49-F238E27FC236}">
                <a16:creationId xmlns:a16="http://schemas.microsoft.com/office/drawing/2014/main" id="{FA984E4E-AB24-4669-B399-D263531BA1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2344" y="4719223"/>
            <a:ext cx="1576492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lc="http://schemas.openxmlformats.org/drawingml/2006/lockedCanvas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lc="http://schemas.openxmlformats.org/drawingml/2006/lockedCanvas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it-IT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it-IT" altLang="it-IT" sz="1600">
                <a:solidFill>
                  <a:srgbClr val="1F4E7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Accolta</a:t>
            </a:r>
            <a:br>
              <a:rPr lang="it-IT" altLang="it-IT" sz="1600">
                <a:solidFill>
                  <a:srgbClr val="1F4E7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</a:br>
            <a:r>
              <a:rPr lang="it-IT" altLang="it-IT" sz="1600">
                <a:solidFill>
                  <a:srgbClr val="1F4E7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(interamente)</a:t>
            </a:r>
            <a:br>
              <a:rPr lang="it-IT" altLang="it-IT" sz="1600">
                <a:solidFill>
                  <a:srgbClr val="1F4E7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</a:br>
            <a:r>
              <a:rPr lang="it-IT" altLang="it-IT" sz="2400">
                <a:solidFill>
                  <a:srgbClr val="1F4E7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55</a:t>
            </a:r>
            <a:r>
              <a:rPr lang="it-IT" altLang="it-IT" sz="1600">
                <a:solidFill>
                  <a:srgbClr val="1F4E7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%</a:t>
            </a:r>
          </a:p>
        </p:txBody>
      </p:sp>
      <p:sp>
        <p:nvSpPr>
          <p:cNvPr id="21" name="Text Box 40">
            <a:extLst>
              <a:ext uri="{FF2B5EF4-FFF2-40B4-BE49-F238E27FC236}">
                <a16:creationId xmlns:a16="http://schemas.microsoft.com/office/drawing/2014/main" id="{8A02362F-CCA0-42DB-85EF-340F499D1F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54412" y="4719223"/>
            <a:ext cx="120736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lc="http://schemas.openxmlformats.org/drawingml/2006/lockedCanvas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lc="http://schemas.openxmlformats.org/drawingml/2006/lockedCanvas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it-IT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it-IT" altLang="it-IT" sz="1600">
                <a:solidFill>
                  <a:srgbClr val="C0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Accolta (inferiore) </a:t>
            </a:r>
            <a:br>
              <a:rPr lang="it-IT" altLang="it-IT" sz="1600">
                <a:solidFill>
                  <a:srgbClr val="C0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</a:br>
            <a:r>
              <a:rPr lang="it-IT" altLang="it-IT" sz="2400">
                <a:solidFill>
                  <a:srgbClr val="C0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9</a:t>
            </a:r>
            <a:r>
              <a:rPr lang="it-IT" altLang="it-IT" sz="1600">
                <a:solidFill>
                  <a:srgbClr val="C0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%</a:t>
            </a:r>
          </a:p>
        </p:txBody>
      </p:sp>
      <p:sp>
        <p:nvSpPr>
          <p:cNvPr id="22" name="Text Box 40">
            <a:extLst>
              <a:ext uri="{FF2B5EF4-FFF2-40B4-BE49-F238E27FC236}">
                <a16:creationId xmlns:a16="http://schemas.microsoft.com/office/drawing/2014/main" id="{89C42206-9C88-4849-A7AC-98456D78CF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8514" y="4719223"/>
            <a:ext cx="120736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lc="http://schemas.openxmlformats.org/drawingml/2006/lockedCanvas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lc="http://schemas.openxmlformats.org/drawingml/2006/lockedCanvas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it-IT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it-IT" altLang="it-IT" sz="1600">
                <a:solidFill>
                  <a:srgbClr val="C0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Non accolta</a:t>
            </a:r>
            <a:br>
              <a:rPr lang="it-IT" altLang="it-IT" sz="1600">
                <a:solidFill>
                  <a:srgbClr val="C0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</a:br>
            <a:r>
              <a:rPr lang="it-IT" altLang="it-IT" sz="2400">
                <a:solidFill>
                  <a:srgbClr val="C0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18</a:t>
            </a:r>
            <a:r>
              <a:rPr lang="it-IT" altLang="it-IT" sz="1600">
                <a:solidFill>
                  <a:srgbClr val="C0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%</a:t>
            </a:r>
          </a:p>
        </p:txBody>
      </p:sp>
      <p:sp>
        <p:nvSpPr>
          <p:cNvPr id="24" name="Text Box 40">
            <a:extLst>
              <a:ext uri="{FF2B5EF4-FFF2-40B4-BE49-F238E27FC236}">
                <a16:creationId xmlns:a16="http://schemas.microsoft.com/office/drawing/2014/main" id="{B0605AF2-7D5D-4888-B703-F02F4FB0B9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68745" y="4719223"/>
            <a:ext cx="120736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lc="http://schemas.openxmlformats.org/drawingml/2006/lockedCanvas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lc="http://schemas.openxmlformats.org/drawingml/2006/lockedCanvas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it-IT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it-IT" altLang="it-IT" sz="1600" i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Ancora </a:t>
            </a:r>
            <a:br>
              <a:rPr lang="it-IT" altLang="it-IT" sz="1600" i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</a:br>
            <a:r>
              <a:rPr lang="it-IT" altLang="it-IT" sz="1600" i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in attesa</a:t>
            </a:r>
            <a:br>
              <a:rPr lang="it-IT" altLang="it-IT" sz="1600" i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</a:br>
            <a:r>
              <a:rPr lang="it-IT" altLang="it-IT" sz="2400" i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18</a:t>
            </a:r>
            <a:r>
              <a:rPr lang="it-IT" altLang="it-IT" sz="1600" i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%</a:t>
            </a:r>
          </a:p>
        </p:txBody>
      </p:sp>
    </p:spTree>
    <p:extLst>
      <p:ext uri="{BB962C8B-B14F-4D97-AF65-F5344CB8AC3E}">
        <p14:creationId xmlns:p14="http://schemas.microsoft.com/office/powerpoint/2010/main" val="204165708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id="{50FD30D4-F2AE-99D4-50A7-B6E40EAE0F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4289" y="1654419"/>
            <a:ext cx="4743099" cy="4340728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97FA0C7E-9AF3-721E-6DE6-2E0454A1FF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800" y="1836000"/>
            <a:ext cx="5024565" cy="2260800"/>
          </a:xfrm>
          <a:prstGeom prst="rect">
            <a:avLst/>
          </a:prstGeom>
        </p:spPr>
      </p:pic>
      <p:sp>
        <p:nvSpPr>
          <p:cNvPr id="29" name="CasellaDiTesto 15">
            <a:extLst>
              <a:ext uri="{FF2B5EF4-FFF2-40B4-BE49-F238E27FC236}">
                <a16:creationId xmlns:a16="http://schemas.microsoft.com/office/drawing/2014/main" id="{09F8568F-A2E3-7B52-9A65-A3BEA7D1CC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77042" y="3007603"/>
            <a:ext cx="41549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ctr" eaLnBrk="1" hangingPunct="1"/>
            <a:r>
              <a:rPr lang="it-IT" altLang="it-IT" sz="1600">
                <a:latin typeface="Century Gothic" panose="020B0502020202020204" pitchFamily="34" charset="0"/>
              </a:rPr>
              <a:t>21</a:t>
            </a:r>
          </a:p>
        </p:txBody>
      </p:sp>
      <p:sp>
        <p:nvSpPr>
          <p:cNvPr id="30" name="Text Box 22">
            <a:extLst>
              <a:ext uri="{FF2B5EF4-FFF2-40B4-BE49-F238E27FC236}">
                <a16:creationId xmlns:a16="http://schemas.microsoft.com/office/drawing/2014/main" id="{19A86EA4-F1E1-F517-B0CD-8971D31257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382" y="1649207"/>
            <a:ext cx="5386335" cy="461665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it-IT" altLang="it-IT" sz="1200" b="0">
                <a:solidFill>
                  <a:schemeClr val="bg1"/>
                </a:solidFill>
                <a:latin typeface="Century Gothic" panose="020B0502020202020204" pitchFamily="34" charset="0"/>
              </a:rPr>
              <a:t>Percentuali di </a:t>
            </a:r>
            <a:r>
              <a:rPr lang="it-IT" altLang="it-IT" sz="1200" u="sng">
                <a:solidFill>
                  <a:schemeClr val="bg1"/>
                </a:solidFill>
                <a:latin typeface="Century Gothic" panose="020B0502020202020204" pitchFamily="34" charset="0"/>
              </a:rPr>
              <a:t>imprese che hanno chiesto credito</a:t>
            </a:r>
            <a:r>
              <a:rPr lang="it-IT" altLang="it-IT" sz="120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it-IT" altLang="it-IT" sz="1200" b="0">
                <a:solidFill>
                  <a:schemeClr val="bg1"/>
                </a:solidFill>
                <a:latin typeface="Century Gothic" panose="020B0502020202020204" pitchFamily="34" charset="0"/>
              </a:rPr>
              <a:t>al sistema bancario nel corso dei trimestri</a:t>
            </a:r>
          </a:p>
        </p:txBody>
      </p:sp>
      <p:sp>
        <p:nvSpPr>
          <p:cNvPr id="31" name="Text Box 22">
            <a:extLst>
              <a:ext uri="{FF2B5EF4-FFF2-40B4-BE49-F238E27FC236}">
                <a16:creationId xmlns:a16="http://schemas.microsoft.com/office/drawing/2014/main" id="{9B67EE7A-8007-2CCB-829C-76443D864D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383" y="4268857"/>
            <a:ext cx="5387179" cy="276999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it-IT" altLang="it-IT" sz="1200" u="sng">
                <a:solidFill>
                  <a:schemeClr val="bg1"/>
                </a:solidFill>
                <a:latin typeface="Century Gothic" panose="020B0502020202020204" pitchFamily="34" charset="0"/>
              </a:rPr>
              <a:t>Esito della domanda di credito</a:t>
            </a:r>
            <a:r>
              <a:rPr lang="it-IT" altLang="it-IT" sz="1200" b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it-IT" altLang="it-IT" sz="1050" b="0">
                <a:solidFill>
                  <a:schemeClr val="bg1"/>
                </a:solidFill>
                <a:latin typeface="Century Gothic" panose="020B0502020202020204" pitchFamily="34" charset="0"/>
              </a:rPr>
              <a:t>(2023 IV TRIM)</a:t>
            </a:r>
            <a:endParaRPr lang="it-IT" altLang="it-IT" sz="1200" b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2" name="CasellaDiTesto 15">
            <a:extLst>
              <a:ext uri="{FF2B5EF4-FFF2-40B4-BE49-F238E27FC236}">
                <a16:creationId xmlns:a16="http://schemas.microsoft.com/office/drawing/2014/main" id="{AF0B57D0-C823-7918-63F8-06F56B5813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6977" y="3141906"/>
            <a:ext cx="458780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ctr" eaLnBrk="1" hangingPunct="1"/>
            <a:r>
              <a:rPr lang="it-IT" altLang="it-IT" sz="1100" b="0">
                <a:latin typeface="Century Gothic" panose="020B0502020202020204" pitchFamily="34" charset="0"/>
              </a:rPr>
              <a:t>19</a:t>
            </a:r>
          </a:p>
        </p:txBody>
      </p:sp>
      <p:sp>
        <p:nvSpPr>
          <p:cNvPr id="34" name="Text Box 22">
            <a:extLst>
              <a:ext uri="{FF2B5EF4-FFF2-40B4-BE49-F238E27FC236}">
                <a16:creationId xmlns:a16="http://schemas.microsoft.com/office/drawing/2014/main" id="{BD116DBE-33F0-C902-7C9E-2B3D5D07EB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22382" y="1649207"/>
            <a:ext cx="4824000" cy="276999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it-IT" altLang="it-IT" sz="1200" u="sng">
                <a:solidFill>
                  <a:schemeClr val="bg1"/>
                </a:solidFill>
                <a:latin typeface="Century Gothic" panose="020B0502020202020204" pitchFamily="34" charset="0"/>
              </a:rPr>
              <a:t>Esito della domanda di credito</a:t>
            </a:r>
            <a:r>
              <a:rPr lang="it-IT" altLang="it-IT" sz="120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it-IT" altLang="it-IT" sz="1200" b="0">
                <a:solidFill>
                  <a:schemeClr val="bg1"/>
                </a:solidFill>
                <a:latin typeface="Century Gothic" panose="020B0502020202020204" pitchFamily="34" charset="0"/>
              </a:rPr>
              <a:t>(serie storica)</a:t>
            </a:r>
          </a:p>
        </p:txBody>
      </p:sp>
      <p:sp>
        <p:nvSpPr>
          <p:cNvPr id="35" name="Text Box 39">
            <a:extLst>
              <a:ext uri="{FF2B5EF4-FFF2-40B4-BE49-F238E27FC236}">
                <a16:creationId xmlns:a16="http://schemas.microsoft.com/office/drawing/2014/main" id="{F18888F2-2DBD-1FBF-B781-4598D794B0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55142" y="4520752"/>
            <a:ext cx="199556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it-IT" altLang="it-IT" sz="1600">
                <a:solidFill>
                  <a:srgbClr val="C0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Irrigidimento</a:t>
            </a:r>
          </a:p>
        </p:txBody>
      </p:sp>
      <p:sp>
        <p:nvSpPr>
          <p:cNvPr id="36" name="Text Box 40">
            <a:extLst>
              <a:ext uri="{FF2B5EF4-FFF2-40B4-BE49-F238E27FC236}">
                <a16:creationId xmlns:a16="http://schemas.microsoft.com/office/drawing/2014/main" id="{2E6CEF03-DF99-714D-719E-F3EF225746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39196" y="3447318"/>
            <a:ext cx="173727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it-IT" altLang="it-IT" sz="1600">
                <a:solidFill>
                  <a:srgbClr val="1F4E7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Stabilità e/o allentamento</a:t>
            </a:r>
          </a:p>
        </p:txBody>
      </p:sp>
      <p:sp>
        <p:nvSpPr>
          <p:cNvPr id="42" name="CasellaDiTesto 2">
            <a:extLst>
              <a:ext uri="{FF2B5EF4-FFF2-40B4-BE49-F238E27FC236}">
                <a16:creationId xmlns:a16="http://schemas.microsoft.com/office/drawing/2014/main" id="{BCFCFDB9-9405-150A-FB7E-6089C2CAFC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01872" y="4277445"/>
            <a:ext cx="598284" cy="246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1000" b="0">
                <a:solidFill>
                  <a:srgbClr val="C00000"/>
                </a:solidFill>
                <a:latin typeface="Century Gothic" panose="020B0502020202020204" pitchFamily="34" charset="0"/>
              </a:rPr>
              <a:t>40</a:t>
            </a:r>
          </a:p>
        </p:txBody>
      </p:sp>
      <p:sp>
        <p:nvSpPr>
          <p:cNvPr id="45" name="CasellaDiTesto 3">
            <a:extLst>
              <a:ext uri="{FF2B5EF4-FFF2-40B4-BE49-F238E27FC236}">
                <a16:creationId xmlns:a16="http://schemas.microsoft.com/office/drawing/2014/main" id="{7273A799-1C1A-344E-2AED-A6900BA673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09209" y="3957329"/>
            <a:ext cx="59828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1600">
                <a:solidFill>
                  <a:srgbClr val="1F4E79"/>
                </a:solidFill>
                <a:latin typeface="Century Gothic" panose="020B0502020202020204" pitchFamily="34" charset="0"/>
              </a:rPr>
              <a:t>36</a:t>
            </a:r>
          </a:p>
        </p:txBody>
      </p:sp>
      <p:sp>
        <p:nvSpPr>
          <p:cNvPr id="46" name="CasellaDiTesto 45">
            <a:extLst>
              <a:ext uri="{FF2B5EF4-FFF2-40B4-BE49-F238E27FC236}">
                <a16:creationId xmlns:a16="http://schemas.microsoft.com/office/drawing/2014/main" id="{EB82ED9D-1C4E-24A5-E0BE-7E535E352B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43581" y="3739705"/>
            <a:ext cx="32573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1000" b="0">
                <a:solidFill>
                  <a:srgbClr val="1F4E79"/>
                </a:solidFill>
                <a:latin typeface="Century Gothic" panose="020B0502020202020204" pitchFamily="34" charset="0"/>
              </a:rPr>
              <a:t>47</a:t>
            </a:r>
          </a:p>
        </p:txBody>
      </p:sp>
      <p:sp>
        <p:nvSpPr>
          <p:cNvPr id="49" name="CasellaDiTesto 48">
            <a:extLst>
              <a:ext uri="{FF2B5EF4-FFF2-40B4-BE49-F238E27FC236}">
                <a16:creationId xmlns:a16="http://schemas.microsoft.com/office/drawing/2014/main" id="{CF067DB6-9641-62EC-4DB9-0059E1875C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55583" y="4245898"/>
            <a:ext cx="41549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1600">
                <a:solidFill>
                  <a:srgbClr val="C00000"/>
                </a:solidFill>
                <a:latin typeface="Century Gothic" panose="020B0502020202020204" pitchFamily="34" charset="0"/>
              </a:rPr>
              <a:t>40</a:t>
            </a:r>
          </a:p>
        </p:txBody>
      </p:sp>
      <p:sp>
        <p:nvSpPr>
          <p:cNvPr id="50" name="Titolo 1">
            <a:extLst>
              <a:ext uri="{FF2B5EF4-FFF2-40B4-BE49-F238E27FC236}">
                <a16:creationId xmlns:a16="http://schemas.microsoft.com/office/drawing/2014/main" id="{E4055910-FC5C-271C-BF9A-FDCDEAAAFDE8}"/>
              </a:ext>
            </a:extLst>
          </p:cNvPr>
          <p:cNvSpPr txBox="1">
            <a:spLocks/>
          </p:cNvSpPr>
          <p:nvPr/>
        </p:nvSpPr>
        <p:spPr>
          <a:xfrm>
            <a:off x="335360" y="248643"/>
            <a:ext cx="11856640" cy="809549"/>
          </a:xfrm>
          <a:prstGeom prst="rect">
            <a:avLst/>
          </a:prstGeom>
        </p:spPr>
        <p:txBody>
          <a:bodyPr wrap="square" lIns="67500" tIns="35100" rIns="67500" bIns="35100">
            <a:spAutoFit/>
          </a:bodyPr>
          <a:lstStyle/>
          <a:p>
            <a:pPr>
              <a:defRPr/>
            </a:pPr>
            <a:r>
              <a:rPr lang="it-IT" sz="2400" dirty="0">
                <a:solidFill>
                  <a:srgbClr val="203864"/>
                </a:solidFill>
                <a:latin typeface="Century Gothic" panose="020B0502020202020204" pitchFamily="34" charset="0"/>
                <a:cs typeface="Arial"/>
              </a:rPr>
              <a:t>Domanda e offerta di credito (</a:t>
            </a:r>
            <a:r>
              <a:rPr lang="it-IT" sz="2400" u="sng" dirty="0">
                <a:solidFill>
                  <a:srgbClr val="203864"/>
                </a:solidFill>
                <a:latin typeface="Century Gothic" panose="020B0502020202020204" pitchFamily="34" charset="0"/>
                <a:cs typeface="Arial"/>
              </a:rPr>
              <a:t>GORIZIA</a:t>
            </a:r>
            <a:r>
              <a:rPr lang="it-IT" sz="2400" dirty="0">
                <a:solidFill>
                  <a:srgbClr val="203864"/>
                </a:solidFill>
                <a:latin typeface="Century Gothic" panose="020B0502020202020204" pitchFamily="34" charset="0"/>
                <a:cs typeface="Arial"/>
              </a:rPr>
              <a:t>) | </a:t>
            </a:r>
            <a:br>
              <a:rPr lang="it-IT" sz="2400" dirty="0">
                <a:solidFill>
                  <a:srgbClr val="203864"/>
                </a:solidFill>
                <a:latin typeface="Century Gothic" panose="020B0502020202020204" pitchFamily="34" charset="0"/>
                <a:cs typeface="Arial"/>
              </a:rPr>
            </a:br>
            <a:r>
              <a:rPr lang="it-IT" sz="2400" i="1" dirty="0">
                <a:latin typeface="Century Gothic" panose="020B0502020202020204" pitchFamily="34" charset="0"/>
                <a:cs typeface="Arial"/>
              </a:rPr>
              <a:t>Analisi per territorio</a:t>
            </a:r>
            <a:endParaRPr lang="it-IT" sz="2400" i="1" strike="sngStrike" dirty="0">
              <a:latin typeface="Century Gothic" panose="020B0502020202020204" pitchFamily="34" charset="0"/>
              <a:cs typeface="Arial"/>
            </a:endParaRPr>
          </a:p>
        </p:txBody>
      </p:sp>
      <p:sp>
        <p:nvSpPr>
          <p:cNvPr id="51" name="Text Box 49">
            <a:extLst>
              <a:ext uri="{FF2B5EF4-FFF2-40B4-BE49-F238E27FC236}">
                <a16:creationId xmlns:a16="http://schemas.microsoft.com/office/drawing/2014/main" id="{7A3B36E4-974F-F333-3D51-EEB4EE987B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617" y="5891786"/>
            <a:ext cx="11374349" cy="72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 eaLnBrk="1" hangingPunct="1">
              <a:spcBef>
                <a:spcPts val="600"/>
              </a:spcBef>
            </a:pPr>
            <a:r>
              <a:rPr lang="it-IT" altLang="it-IT" dirty="0">
                <a:latin typeface="Century Gothic" panose="020B0502020202020204" pitchFamily="34" charset="0"/>
              </a:rPr>
              <a:t>Base campione</a:t>
            </a:r>
            <a:r>
              <a:rPr lang="it-IT" altLang="it-IT" b="0" dirty="0">
                <a:latin typeface="Century Gothic" panose="020B0502020202020204" pitchFamily="34" charset="0"/>
              </a:rPr>
              <a:t>: 238 casi. Percentuali ricalcolate facendo =100,0 le imprese che nei trimestri considerati hanno chiesto un fido o un finanziamento, o hanno chiesto di rinegoziare un fido o un finanziamento esistente. (</a:t>
            </a:r>
            <a:r>
              <a:rPr lang="it-IT" altLang="it-IT" dirty="0">
                <a:latin typeface="Century Gothic" panose="020B0502020202020204" pitchFamily="34" charset="0"/>
              </a:rPr>
              <a:t>Irrigidimento</a:t>
            </a:r>
            <a:r>
              <a:rPr lang="it-IT" altLang="it-IT" b="0" dirty="0">
                <a:latin typeface="Century Gothic" panose="020B0502020202020204" pitchFamily="34" charset="0"/>
              </a:rPr>
              <a:t> = richiesta accolta con ammontare inferiore + richiesta non accolta). </a:t>
            </a:r>
            <a:r>
              <a:rPr lang="it-IT" altLang="it-IT" dirty="0">
                <a:latin typeface="Century Gothic" panose="020B0502020202020204" pitchFamily="34" charset="0"/>
              </a:rPr>
              <a:t>Testo originale della domanda</a:t>
            </a:r>
            <a:r>
              <a:rPr lang="it-IT" altLang="it-IT" b="0" dirty="0">
                <a:latin typeface="Century Gothic" panose="020B0502020202020204" pitchFamily="34" charset="0"/>
              </a:rPr>
              <a:t>: A prescindere dalle motivazioni e dalla  forma tecnica, la Sua impresa ha chiesto un fido  o un finanziamento, o ha chiesto di rinegoziare un fido o un finanziamento esistente, ad una delle banche con la quale intrattiene rapporti negli ultimi tre mesi?  Sì ha fatto richiesta ed è stata accolta con un ammontare pari o superiore a quello richiesto; Sì ha fatto richiesta ed è stata accolta con un ammontare inferiore a quello richiesto; Sì ha fatto richiesta ma non è stata accolta; Sì ha fatto richiesta, è in attesa di conoscere l’esito e non è intenzionata a rifarla nel prossimo trimestre; Sì, ha fatto richiesta, è in attesa di conoscere l’esito ed è intenzionata a formalizzarla nel prossimo trimestre; No non ha fatto richiesta</a:t>
            </a:r>
            <a:r>
              <a:rPr lang="it-IT" altLang="ja-JP" b="0" dirty="0">
                <a:latin typeface="Century Gothic" panose="020B0502020202020204" pitchFamily="34" charset="0"/>
              </a:rPr>
              <a:t>. </a:t>
            </a:r>
            <a:r>
              <a:rPr lang="it-IT" altLang="ja-JP" dirty="0">
                <a:latin typeface="Century Gothic" panose="020B0502020202020204" pitchFamily="34" charset="0"/>
              </a:rPr>
              <a:t>I dati sono riportati all’universo.</a:t>
            </a:r>
            <a:endParaRPr lang="it-IT" altLang="it-IT" dirty="0">
              <a:latin typeface="Century Gothic" panose="020B0502020202020204" pitchFamily="34" charset="0"/>
            </a:endParaRPr>
          </a:p>
        </p:txBody>
      </p:sp>
      <p:sp>
        <p:nvSpPr>
          <p:cNvPr id="53" name="Text Box 40">
            <a:extLst>
              <a:ext uri="{FF2B5EF4-FFF2-40B4-BE49-F238E27FC236}">
                <a16:creationId xmlns:a16="http://schemas.microsoft.com/office/drawing/2014/main" id="{4FA44BDC-C13F-199A-AA34-FB09BF029F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2344" y="4719223"/>
            <a:ext cx="1576492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lc="http://schemas.openxmlformats.org/drawingml/2006/lockedCanvas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lc="http://schemas.openxmlformats.org/drawingml/2006/lockedCanvas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it-IT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it-IT" altLang="it-IT" sz="1600">
                <a:solidFill>
                  <a:srgbClr val="1F4E7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Accolta</a:t>
            </a:r>
            <a:br>
              <a:rPr lang="it-IT" altLang="it-IT" sz="1600">
                <a:solidFill>
                  <a:srgbClr val="1F4E7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</a:br>
            <a:r>
              <a:rPr lang="it-IT" altLang="it-IT" sz="1600">
                <a:solidFill>
                  <a:srgbClr val="1F4E7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(interamente)</a:t>
            </a:r>
            <a:br>
              <a:rPr lang="it-IT" altLang="it-IT" sz="1600">
                <a:solidFill>
                  <a:srgbClr val="1F4E7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</a:br>
            <a:r>
              <a:rPr lang="it-IT" altLang="it-IT" sz="2400">
                <a:solidFill>
                  <a:srgbClr val="1F4E7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36</a:t>
            </a:r>
            <a:r>
              <a:rPr lang="it-IT" altLang="it-IT" sz="1600">
                <a:solidFill>
                  <a:srgbClr val="1F4E7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%</a:t>
            </a:r>
          </a:p>
        </p:txBody>
      </p:sp>
      <p:sp>
        <p:nvSpPr>
          <p:cNvPr id="54" name="Text Box 40">
            <a:extLst>
              <a:ext uri="{FF2B5EF4-FFF2-40B4-BE49-F238E27FC236}">
                <a16:creationId xmlns:a16="http://schemas.microsoft.com/office/drawing/2014/main" id="{B2CC097F-2A76-0195-F98C-FE78319A96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54412" y="4719223"/>
            <a:ext cx="120736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lc="http://schemas.openxmlformats.org/drawingml/2006/lockedCanvas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lc="http://schemas.openxmlformats.org/drawingml/2006/lockedCanvas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it-IT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it-IT" altLang="it-IT" sz="1600">
                <a:solidFill>
                  <a:srgbClr val="C0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Accolta (inferiore) </a:t>
            </a:r>
            <a:br>
              <a:rPr lang="it-IT" altLang="it-IT" sz="1600">
                <a:solidFill>
                  <a:srgbClr val="C0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</a:br>
            <a:r>
              <a:rPr lang="it-IT" altLang="it-IT" sz="2400">
                <a:solidFill>
                  <a:srgbClr val="C0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39</a:t>
            </a:r>
            <a:r>
              <a:rPr lang="it-IT" altLang="it-IT" sz="1600">
                <a:solidFill>
                  <a:srgbClr val="C0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%</a:t>
            </a:r>
          </a:p>
        </p:txBody>
      </p:sp>
      <p:sp>
        <p:nvSpPr>
          <p:cNvPr id="56" name="Text Box 40">
            <a:extLst>
              <a:ext uri="{FF2B5EF4-FFF2-40B4-BE49-F238E27FC236}">
                <a16:creationId xmlns:a16="http://schemas.microsoft.com/office/drawing/2014/main" id="{BDDC5BF4-A69B-F746-C4A7-5716C64913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8514" y="4719223"/>
            <a:ext cx="120736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lc="http://schemas.openxmlformats.org/drawingml/2006/lockedCanvas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lc="http://schemas.openxmlformats.org/drawingml/2006/lockedCanvas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it-IT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it-IT" altLang="it-IT" sz="1600">
                <a:solidFill>
                  <a:srgbClr val="C0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Non accolta</a:t>
            </a:r>
            <a:br>
              <a:rPr lang="it-IT" altLang="it-IT" sz="1600">
                <a:solidFill>
                  <a:srgbClr val="C0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</a:br>
            <a:r>
              <a:rPr lang="it-IT" altLang="it-IT" sz="2400">
                <a:solidFill>
                  <a:srgbClr val="C0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1</a:t>
            </a:r>
            <a:r>
              <a:rPr lang="it-IT" altLang="it-IT" sz="1600">
                <a:solidFill>
                  <a:srgbClr val="C0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%</a:t>
            </a:r>
          </a:p>
        </p:txBody>
      </p:sp>
      <p:sp>
        <p:nvSpPr>
          <p:cNvPr id="57" name="Text Box 40">
            <a:extLst>
              <a:ext uri="{FF2B5EF4-FFF2-40B4-BE49-F238E27FC236}">
                <a16:creationId xmlns:a16="http://schemas.microsoft.com/office/drawing/2014/main" id="{27FBA804-9682-0FD9-003C-451ED83461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68745" y="4719223"/>
            <a:ext cx="120736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lc="http://schemas.openxmlformats.org/drawingml/2006/lockedCanvas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lc="http://schemas.openxmlformats.org/drawingml/2006/lockedCanvas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it-IT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it-IT" altLang="it-IT" sz="1600" i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Ancora </a:t>
            </a:r>
            <a:br>
              <a:rPr lang="it-IT" altLang="it-IT" sz="1600" i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</a:br>
            <a:r>
              <a:rPr lang="it-IT" altLang="it-IT" sz="1600" i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in attesa</a:t>
            </a:r>
            <a:br>
              <a:rPr lang="it-IT" altLang="it-IT" sz="1600" i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</a:br>
            <a:r>
              <a:rPr lang="it-IT" altLang="it-IT" sz="2400" i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24</a:t>
            </a:r>
            <a:r>
              <a:rPr lang="it-IT" altLang="it-IT" sz="1600" i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%</a:t>
            </a:r>
          </a:p>
        </p:txBody>
      </p:sp>
    </p:spTree>
    <p:extLst>
      <p:ext uri="{BB962C8B-B14F-4D97-AF65-F5344CB8AC3E}">
        <p14:creationId xmlns:p14="http://schemas.microsoft.com/office/powerpoint/2010/main" val="193710314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id="{43FDE22E-3233-93FD-0558-A6451B18A1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0938" y="1652122"/>
            <a:ext cx="4743099" cy="4340728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F122B74A-0CCF-5575-BEC2-5CFBD28B76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800" y="1836000"/>
            <a:ext cx="5024565" cy="2260800"/>
          </a:xfrm>
          <a:prstGeom prst="rect">
            <a:avLst/>
          </a:prstGeom>
        </p:spPr>
      </p:pic>
      <p:sp>
        <p:nvSpPr>
          <p:cNvPr id="29" name="CasellaDiTesto 15">
            <a:extLst>
              <a:ext uri="{FF2B5EF4-FFF2-40B4-BE49-F238E27FC236}">
                <a16:creationId xmlns:a16="http://schemas.microsoft.com/office/drawing/2014/main" id="{CA631C6A-E345-AA85-6ED8-271F512B27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4096" y="2922927"/>
            <a:ext cx="41549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ctr" eaLnBrk="1" hangingPunct="1"/>
            <a:r>
              <a:rPr lang="it-IT" altLang="it-IT" sz="1600">
                <a:latin typeface="Century Gothic" panose="020B0502020202020204" pitchFamily="34" charset="0"/>
              </a:rPr>
              <a:t>28</a:t>
            </a:r>
          </a:p>
        </p:txBody>
      </p:sp>
      <p:sp>
        <p:nvSpPr>
          <p:cNvPr id="30" name="Text Box 22">
            <a:extLst>
              <a:ext uri="{FF2B5EF4-FFF2-40B4-BE49-F238E27FC236}">
                <a16:creationId xmlns:a16="http://schemas.microsoft.com/office/drawing/2014/main" id="{7920CF1E-D079-CA99-B718-09C5BAC786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382" y="1649207"/>
            <a:ext cx="5386335" cy="461665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it-IT" altLang="it-IT" sz="1200" b="0">
                <a:solidFill>
                  <a:schemeClr val="bg1"/>
                </a:solidFill>
                <a:latin typeface="Century Gothic" panose="020B0502020202020204" pitchFamily="34" charset="0"/>
              </a:rPr>
              <a:t>Percentuali di </a:t>
            </a:r>
            <a:r>
              <a:rPr lang="it-IT" altLang="it-IT" sz="1200" u="sng">
                <a:solidFill>
                  <a:schemeClr val="bg1"/>
                </a:solidFill>
                <a:latin typeface="Century Gothic" panose="020B0502020202020204" pitchFamily="34" charset="0"/>
              </a:rPr>
              <a:t>imprese che hanno chiesto credito</a:t>
            </a:r>
            <a:r>
              <a:rPr lang="it-IT" altLang="it-IT" sz="120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it-IT" altLang="it-IT" sz="1200" b="0">
                <a:solidFill>
                  <a:schemeClr val="bg1"/>
                </a:solidFill>
                <a:latin typeface="Century Gothic" panose="020B0502020202020204" pitchFamily="34" charset="0"/>
              </a:rPr>
              <a:t>al sistema bancario nel corso dei trimestri</a:t>
            </a:r>
          </a:p>
        </p:txBody>
      </p:sp>
      <p:sp>
        <p:nvSpPr>
          <p:cNvPr id="31" name="Text Box 22">
            <a:extLst>
              <a:ext uri="{FF2B5EF4-FFF2-40B4-BE49-F238E27FC236}">
                <a16:creationId xmlns:a16="http://schemas.microsoft.com/office/drawing/2014/main" id="{D561B88B-1DCF-86B6-7BD8-F2BC9AC573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383" y="4268857"/>
            <a:ext cx="5387179" cy="276999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it-IT" altLang="it-IT" sz="1200" u="sng">
                <a:solidFill>
                  <a:schemeClr val="bg1"/>
                </a:solidFill>
                <a:latin typeface="Century Gothic" panose="020B0502020202020204" pitchFamily="34" charset="0"/>
              </a:rPr>
              <a:t>Esito della domanda di credito</a:t>
            </a:r>
            <a:r>
              <a:rPr lang="it-IT" altLang="it-IT" sz="1200" b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it-IT" altLang="it-IT" sz="1050" b="0">
                <a:solidFill>
                  <a:schemeClr val="bg1"/>
                </a:solidFill>
                <a:latin typeface="Century Gothic" panose="020B0502020202020204" pitchFamily="34" charset="0"/>
              </a:rPr>
              <a:t>(2023 IV TRIM)</a:t>
            </a:r>
            <a:endParaRPr lang="it-IT" altLang="it-IT" sz="1200" b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2" name="CasellaDiTesto 15">
            <a:extLst>
              <a:ext uri="{FF2B5EF4-FFF2-40B4-BE49-F238E27FC236}">
                <a16:creationId xmlns:a16="http://schemas.microsoft.com/office/drawing/2014/main" id="{F4B02D55-035A-4265-2E6D-3E8FED283D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20372" y="2668946"/>
            <a:ext cx="458780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ctr" eaLnBrk="1" hangingPunct="1"/>
            <a:r>
              <a:rPr lang="it-IT" altLang="it-IT" sz="1100" b="0">
                <a:latin typeface="Century Gothic" panose="020B0502020202020204" pitchFamily="34" charset="0"/>
              </a:rPr>
              <a:t>32</a:t>
            </a:r>
          </a:p>
        </p:txBody>
      </p:sp>
      <p:sp>
        <p:nvSpPr>
          <p:cNvPr id="34" name="Text Box 22">
            <a:extLst>
              <a:ext uri="{FF2B5EF4-FFF2-40B4-BE49-F238E27FC236}">
                <a16:creationId xmlns:a16="http://schemas.microsoft.com/office/drawing/2014/main" id="{C01A47A5-0E09-100A-79A3-995D29F48A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22382" y="1649207"/>
            <a:ext cx="4824000" cy="276999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it-IT" altLang="it-IT" sz="1200" u="sng">
                <a:solidFill>
                  <a:schemeClr val="bg1"/>
                </a:solidFill>
                <a:latin typeface="Century Gothic" panose="020B0502020202020204" pitchFamily="34" charset="0"/>
              </a:rPr>
              <a:t>Esito della domanda di credito</a:t>
            </a:r>
            <a:r>
              <a:rPr lang="it-IT" altLang="it-IT" sz="120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it-IT" altLang="it-IT" sz="1200" b="0">
                <a:solidFill>
                  <a:schemeClr val="bg1"/>
                </a:solidFill>
                <a:latin typeface="Century Gothic" panose="020B0502020202020204" pitchFamily="34" charset="0"/>
              </a:rPr>
              <a:t>(serie storica)</a:t>
            </a:r>
          </a:p>
        </p:txBody>
      </p:sp>
      <p:sp>
        <p:nvSpPr>
          <p:cNvPr id="35" name="Text Box 39">
            <a:extLst>
              <a:ext uri="{FF2B5EF4-FFF2-40B4-BE49-F238E27FC236}">
                <a16:creationId xmlns:a16="http://schemas.microsoft.com/office/drawing/2014/main" id="{F21115F6-EA29-FFE8-795E-2125DE36BC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94182" y="4520752"/>
            <a:ext cx="199556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it-IT" altLang="it-IT" sz="1600">
                <a:solidFill>
                  <a:srgbClr val="C0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Irrigidimento</a:t>
            </a:r>
          </a:p>
        </p:txBody>
      </p:sp>
      <p:sp>
        <p:nvSpPr>
          <p:cNvPr id="36" name="Text Box 40">
            <a:extLst>
              <a:ext uri="{FF2B5EF4-FFF2-40B4-BE49-F238E27FC236}">
                <a16:creationId xmlns:a16="http://schemas.microsoft.com/office/drawing/2014/main" id="{2A4B98BD-F471-E296-0981-C1A5056492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39196" y="3172998"/>
            <a:ext cx="173727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it-IT" altLang="it-IT" sz="1600">
                <a:solidFill>
                  <a:srgbClr val="1F4E7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Stabilità e/o allentamento</a:t>
            </a:r>
          </a:p>
        </p:txBody>
      </p:sp>
      <p:sp>
        <p:nvSpPr>
          <p:cNvPr id="42" name="CasellaDiTesto 2">
            <a:extLst>
              <a:ext uri="{FF2B5EF4-FFF2-40B4-BE49-F238E27FC236}">
                <a16:creationId xmlns:a16="http://schemas.microsoft.com/office/drawing/2014/main" id="{B8FAA225-BE89-019E-7FD0-63C21651A7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43307" y="4682065"/>
            <a:ext cx="598284" cy="246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1000" b="0">
                <a:solidFill>
                  <a:srgbClr val="C00000"/>
                </a:solidFill>
                <a:latin typeface="Century Gothic" panose="020B0502020202020204" pitchFamily="34" charset="0"/>
              </a:rPr>
              <a:t>27</a:t>
            </a:r>
          </a:p>
        </p:txBody>
      </p:sp>
      <p:sp>
        <p:nvSpPr>
          <p:cNvPr id="45" name="CasellaDiTesto 3">
            <a:extLst>
              <a:ext uri="{FF2B5EF4-FFF2-40B4-BE49-F238E27FC236}">
                <a16:creationId xmlns:a16="http://schemas.microsoft.com/office/drawing/2014/main" id="{C26F576F-904E-EF89-B890-AD454D0F61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42449" y="3288766"/>
            <a:ext cx="59828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1600">
                <a:solidFill>
                  <a:srgbClr val="1F4E79"/>
                </a:solidFill>
                <a:latin typeface="Century Gothic" panose="020B0502020202020204" pitchFamily="34" charset="0"/>
              </a:rPr>
              <a:t>60</a:t>
            </a:r>
          </a:p>
        </p:txBody>
      </p:sp>
      <p:sp>
        <p:nvSpPr>
          <p:cNvPr id="46" name="CasellaDiTesto 45">
            <a:extLst>
              <a:ext uri="{FF2B5EF4-FFF2-40B4-BE49-F238E27FC236}">
                <a16:creationId xmlns:a16="http://schemas.microsoft.com/office/drawing/2014/main" id="{F7943B62-7439-3B69-F0BA-437369DAFE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46905" y="3182779"/>
            <a:ext cx="32573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1000" b="0">
                <a:solidFill>
                  <a:srgbClr val="1F4E79"/>
                </a:solidFill>
                <a:latin typeface="Century Gothic" panose="020B0502020202020204" pitchFamily="34" charset="0"/>
              </a:rPr>
              <a:t>62</a:t>
            </a:r>
          </a:p>
        </p:txBody>
      </p:sp>
      <p:sp>
        <p:nvSpPr>
          <p:cNvPr id="49" name="CasellaDiTesto 48">
            <a:extLst>
              <a:ext uri="{FF2B5EF4-FFF2-40B4-BE49-F238E27FC236}">
                <a16:creationId xmlns:a16="http://schemas.microsoft.com/office/drawing/2014/main" id="{C77667A1-45A2-2D74-FF74-A124ECD2B0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53019" y="4428217"/>
            <a:ext cx="41549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1600">
                <a:solidFill>
                  <a:srgbClr val="C00000"/>
                </a:solidFill>
                <a:latin typeface="Century Gothic" panose="020B0502020202020204" pitchFamily="34" charset="0"/>
              </a:rPr>
              <a:t>27</a:t>
            </a:r>
          </a:p>
        </p:txBody>
      </p:sp>
      <p:sp>
        <p:nvSpPr>
          <p:cNvPr id="51" name="Text Box 49">
            <a:extLst>
              <a:ext uri="{FF2B5EF4-FFF2-40B4-BE49-F238E27FC236}">
                <a16:creationId xmlns:a16="http://schemas.microsoft.com/office/drawing/2014/main" id="{33EA793C-B1AF-EFC1-76BD-21B9EDA93F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617" y="5891786"/>
            <a:ext cx="11374349" cy="72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 eaLnBrk="1" hangingPunct="1">
              <a:spcBef>
                <a:spcPts val="600"/>
              </a:spcBef>
            </a:pPr>
            <a:r>
              <a:rPr lang="it-IT" altLang="it-IT" dirty="0">
                <a:latin typeface="Century Gothic" panose="020B0502020202020204" pitchFamily="34" charset="0"/>
              </a:rPr>
              <a:t>Base campione</a:t>
            </a:r>
            <a:r>
              <a:rPr lang="it-IT" altLang="it-IT" b="0" dirty="0">
                <a:latin typeface="Century Gothic" panose="020B0502020202020204" pitchFamily="34" charset="0"/>
              </a:rPr>
              <a:t>: 421 casi. Percentuali ricalcolate facendo =100,0 le imprese che nei trimestri considerati hanno chiesto un fido o un finanziamento, o hanno chiesto di rinegoziare un fido o un finanziamento esistente. (</a:t>
            </a:r>
            <a:r>
              <a:rPr lang="it-IT" altLang="it-IT" dirty="0">
                <a:latin typeface="Century Gothic" panose="020B0502020202020204" pitchFamily="34" charset="0"/>
              </a:rPr>
              <a:t>Irrigidimento</a:t>
            </a:r>
            <a:r>
              <a:rPr lang="it-IT" altLang="it-IT" b="0" dirty="0">
                <a:latin typeface="Century Gothic" panose="020B0502020202020204" pitchFamily="34" charset="0"/>
              </a:rPr>
              <a:t> = richiesta accolta con ammontare inferiore + richiesta non accolta). </a:t>
            </a:r>
            <a:r>
              <a:rPr lang="it-IT" altLang="it-IT" dirty="0">
                <a:latin typeface="Century Gothic" panose="020B0502020202020204" pitchFamily="34" charset="0"/>
              </a:rPr>
              <a:t>Testo originale della domanda</a:t>
            </a:r>
            <a:r>
              <a:rPr lang="it-IT" altLang="it-IT" b="0" dirty="0">
                <a:latin typeface="Century Gothic" panose="020B0502020202020204" pitchFamily="34" charset="0"/>
              </a:rPr>
              <a:t>: A prescindere dalle motivazioni e dalla  forma tecnica, la Sua impresa ha chiesto un fido  o un finanziamento, o ha chiesto di rinegoziare un fido o un finanziamento esistente, ad una delle banche con la quale intrattiene rapporti negli ultimi tre mesi?  Sì ha fatto richiesta ed è stata accolta con un ammontare pari o superiore a quello richiesto; Sì ha fatto richiesta ed è stata accolta con un ammontare inferiore a quello richiesto; Sì ha fatto richiesta ma non è stata accolta; Sì ha fatto richiesta, è in attesa di conoscere l’esito e non è intenzionata a rifarla nel prossimo trimestre; Sì, ha fatto richiesta, è in attesa di conoscere l’esito ed è intenzionata a formalizzarla nel prossimo trimestre; No non ha fatto richiesta</a:t>
            </a:r>
            <a:r>
              <a:rPr lang="it-IT" altLang="ja-JP" b="0" dirty="0">
                <a:latin typeface="Century Gothic" panose="020B0502020202020204" pitchFamily="34" charset="0"/>
              </a:rPr>
              <a:t>. </a:t>
            </a:r>
            <a:r>
              <a:rPr lang="it-IT" altLang="ja-JP" dirty="0">
                <a:latin typeface="Century Gothic" panose="020B0502020202020204" pitchFamily="34" charset="0"/>
              </a:rPr>
              <a:t>I dati sono riportati all’universo.</a:t>
            </a:r>
            <a:endParaRPr lang="it-IT" altLang="it-IT" dirty="0">
              <a:latin typeface="Century Gothic" panose="020B0502020202020204" pitchFamily="34" charset="0"/>
            </a:endParaRPr>
          </a:p>
        </p:txBody>
      </p:sp>
      <p:sp>
        <p:nvSpPr>
          <p:cNvPr id="53" name="Text Box 40">
            <a:extLst>
              <a:ext uri="{FF2B5EF4-FFF2-40B4-BE49-F238E27FC236}">
                <a16:creationId xmlns:a16="http://schemas.microsoft.com/office/drawing/2014/main" id="{F77DCAE6-B6DF-42A5-52FD-5C0D2E9D1F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2344" y="4719223"/>
            <a:ext cx="1576492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lc="http://schemas.openxmlformats.org/drawingml/2006/lockedCanvas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lc="http://schemas.openxmlformats.org/drawingml/2006/lockedCanvas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it-IT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it-IT" altLang="it-IT" sz="1600">
                <a:solidFill>
                  <a:srgbClr val="1F4E7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Accolta</a:t>
            </a:r>
            <a:br>
              <a:rPr lang="it-IT" altLang="it-IT" sz="1600">
                <a:solidFill>
                  <a:srgbClr val="1F4E7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</a:br>
            <a:r>
              <a:rPr lang="it-IT" altLang="it-IT" sz="1600">
                <a:solidFill>
                  <a:srgbClr val="1F4E7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(interamente)</a:t>
            </a:r>
            <a:br>
              <a:rPr lang="it-IT" altLang="it-IT" sz="1600">
                <a:solidFill>
                  <a:srgbClr val="1F4E7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</a:br>
            <a:r>
              <a:rPr lang="it-IT" altLang="it-IT" sz="2400">
                <a:solidFill>
                  <a:srgbClr val="1F4E7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60</a:t>
            </a:r>
            <a:r>
              <a:rPr lang="it-IT" altLang="it-IT" sz="1600">
                <a:solidFill>
                  <a:srgbClr val="1F4E7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%</a:t>
            </a:r>
          </a:p>
        </p:txBody>
      </p:sp>
      <p:sp>
        <p:nvSpPr>
          <p:cNvPr id="54" name="Text Box 40">
            <a:extLst>
              <a:ext uri="{FF2B5EF4-FFF2-40B4-BE49-F238E27FC236}">
                <a16:creationId xmlns:a16="http://schemas.microsoft.com/office/drawing/2014/main" id="{0749EE98-08F2-BC1A-5BB9-0E33FA6650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54412" y="4719223"/>
            <a:ext cx="120736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lc="http://schemas.openxmlformats.org/drawingml/2006/lockedCanvas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lc="http://schemas.openxmlformats.org/drawingml/2006/lockedCanvas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it-IT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it-IT" altLang="it-IT" sz="1600">
                <a:solidFill>
                  <a:srgbClr val="C0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Accolta (inferiore) </a:t>
            </a:r>
            <a:br>
              <a:rPr lang="it-IT" altLang="it-IT" sz="1600">
                <a:solidFill>
                  <a:srgbClr val="C0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</a:br>
            <a:r>
              <a:rPr lang="it-IT" altLang="it-IT" sz="2400">
                <a:solidFill>
                  <a:srgbClr val="C0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23</a:t>
            </a:r>
            <a:r>
              <a:rPr lang="it-IT" altLang="it-IT" sz="1600">
                <a:solidFill>
                  <a:srgbClr val="C0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%</a:t>
            </a:r>
          </a:p>
        </p:txBody>
      </p:sp>
      <p:sp>
        <p:nvSpPr>
          <p:cNvPr id="56" name="Text Box 40">
            <a:extLst>
              <a:ext uri="{FF2B5EF4-FFF2-40B4-BE49-F238E27FC236}">
                <a16:creationId xmlns:a16="http://schemas.microsoft.com/office/drawing/2014/main" id="{CE535C79-C6D8-F0E8-2061-B393444CAA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8514" y="4719223"/>
            <a:ext cx="120736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lc="http://schemas.openxmlformats.org/drawingml/2006/lockedCanvas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lc="http://schemas.openxmlformats.org/drawingml/2006/lockedCanvas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it-IT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it-IT" altLang="it-IT" sz="1600">
                <a:solidFill>
                  <a:srgbClr val="C0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Non accolta</a:t>
            </a:r>
            <a:br>
              <a:rPr lang="it-IT" altLang="it-IT" sz="1600">
                <a:solidFill>
                  <a:srgbClr val="C0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</a:br>
            <a:r>
              <a:rPr lang="it-IT" altLang="it-IT" sz="2400">
                <a:solidFill>
                  <a:srgbClr val="C0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4</a:t>
            </a:r>
            <a:r>
              <a:rPr lang="it-IT" altLang="it-IT" sz="1600">
                <a:solidFill>
                  <a:srgbClr val="C0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%</a:t>
            </a:r>
          </a:p>
        </p:txBody>
      </p:sp>
      <p:sp>
        <p:nvSpPr>
          <p:cNvPr id="57" name="Text Box 40">
            <a:extLst>
              <a:ext uri="{FF2B5EF4-FFF2-40B4-BE49-F238E27FC236}">
                <a16:creationId xmlns:a16="http://schemas.microsoft.com/office/drawing/2014/main" id="{62081AE4-E6AE-F51A-9463-59BABE9C0B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68745" y="4719223"/>
            <a:ext cx="120736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lc="http://schemas.openxmlformats.org/drawingml/2006/lockedCanvas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lc="http://schemas.openxmlformats.org/drawingml/2006/lockedCanvas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it-IT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it-IT" altLang="it-IT" sz="1600" i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Ancora </a:t>
            </a:r>
            <a:br>
              <a:rPr lang="it-IT" altLang="it-IT" sz="1600" i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</a:br>
            <a:r>
              <a:rPr lang="it-IT" altLang="it-IT" sz="1600" i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in attesa</a:t>
            </a:r>
            <a:br>
              <a:rPr lang="it-IT" altLang="it-IT" sz="1600" i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</a:br>
            <a:r>
              <a:rPr lang="it-IT" altLang="it-IT" sz="2400" i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13</a:t>
            </a:r>
            <a:r>
              <a:rPr lang="it-IT" altLang="it-IT" sz="1600" i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%</a:t>
            </a:r>
          </a:p>
        </p:txBody>
      </p:sp>
      <p:sp>
        <p:nvSpPr>
          <p:cNvPr id="58" name="Titolo 1">
            <a:extLst>
              <a:ext uri="{FF2B5EF4-FFF2-40B4-BE49-F238E27FC236}">
                <a16:creationId xmlns:a16="http://schemas.microsoft.com/office/drawing/2014/main" id="{B06A76FE-7E65-C449-CFB6-CA5AD0A64722}"/>
              </a:ext>
            </a:extLst>
          </p:cNvPr>
          <p:cNvSpPr txBox="1">
            <a:spLocks/>
          </p:cNvSpPr>
          <p:nvPr/>
        </p:nvSpPr>
        <p:spPr>
          <a:xfrm>
            <a:off x="335360" y="248643"/>
            <a:ext cx="11856640" cy="809549"/>
          </a:xfrm>
          <a:prstGeom prst="rect">
            <a:avLst/>
          </a:prstGeom>
        </p:spPr>
        <p:txBody>
          <a:bodyPr wrap="square" lIns="67500" tIns="35100" rIns="67500" bIns="35100">
            <a:spAutoFit/>
          </a:bodyPr>
          <a:lstStyle/>
          <a:p>
            <a:pPr>
              <a:defRPr/>
            </a:pPr>
            <a:r>
              <a:rPr lang="it-IT" sz="2400" dirty="0">
                <a:solidFill>
                  <a:srgbClr val="203864"/>
                </a:solidFill>
                <a:latin typeface="Century Gothic" panose="020B0502020202020204" pitchFamily="34" charset="0"/>
                <a:cs typeface="Arial"/>
              </a:rPr>
              <a:t>Domanda e offerta di credito (</a:t>
            </a:r>
            <a:r>
              <a:rPr lang="it-IT" sz="2400" u="sng" dirty="0">
                <a:solidFill>
                  <a:srgbClr val="203864"/>
                </a:solidFill>
                <a:latin typeface="Century Gothic" panose="020B0502020202020204" pitchFamily="34" charset="0"/>
                <a:cs typeface="Arial"/>
              </a:rPr>
              <a:t>PORDENONE</a:t>
            </a:r>
            <a:r>
              <a:rPr lang="it-IT" sz="2400" dirty="0">
                <a:solidFill>
                  <a:srgbClr val="203864"/>
                </a:solidFill>
                <a:latin typeface="Century Gothic" panose="020B0502020202020204" pitchFamily="34" charset="0"/>
                <a:cs typeface="Arial"/>
              </a:rPr>
              <a:t>) | </a:t>
            </a:r>
            <a:br>
              <a:rPr lang="it-IT" sz="2400" dirty="0">
                <a:solidFill>
                  <a:srgbClr val="203864"/>
                </a:solidFill>
                <a:latin typeface="Century Gothic" panose="020B0502020202020204" pitchFamily="34" charset="0"/>
                <a:cs typeface="Arial"/>
              </a:rPr>
            </a:br>
            <a:r>
              <a:rPr lang="it-IT" sz="2400" i="1" dirty="0">
                <a:latin typeface="Century Gothic" panose="020B0502020202020204" pitchFamily="34" charset="0"/>
                <a:cs typeface="Arial"/>
              </a:rPr>
              <a:t>Analisi per territorio</a:t>
            </a:r>
            <a:endParaRPr lang="it-IT" sz="2400" i="1" strike="sngStrike" dirty="0">
              <a:latin typeface="Century Gothic" panose="020B0502020202020204" pitchFamily="34" charset="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9138935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magine 16">
            <a:extLst>
              <a:ext uri="{FF2B5EF4-FFF2-40B4-BE49-F238E27FC236}">
                <a16:creationId xmlns:a16="http://schemas.microsoft.com/office/drawing/2014/main" id="{DD34125F-04D1-E089-DC4B-6ABF63579B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9439" y="1649256"/>
            <a:ext cx="4743099" cy="4340728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05C5F22C-F826-7814-089D-5A883457C6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800" y="1836000"/>
            <a:ext cx="5024565" cy="2260800"/>
          </a:xfrm>
          <a:prstGeom prst="rect">
            <a:avLst/>
          </a:prstGeom>
        </p:spPr>
      </p:pic>
      <p:sp>
        <p:nvSpPr>
          <p:cNvPr id="5" name="CasellaDiTesto 15">
            <a:extLst>
              <a:ext uri="{FF2B5EF4-FFF2-40B4-BE49-F238E27FC236}">
                <a16:creationId xmlns:a16="http://schemas.microsoft.com/office/drawing/2014/main" id="{AC4563C1-91C5-7570-A73F-DFACD655A2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22219" y="2947602"/>
            <a:ext cx="41549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ctr" eaLnBrk="1" hangingPunct="1"/>
            <a:r>
              <a:rPr lang="it-IT" altLang="it-IT" sz="1600">
                <a:latin typeface="Century Gothic" panose="020B0502020202020204" pitchFamily="34" charset="0"/>
              </a:rPr>
              <a:t>24</a:t>
            </a:r>
          </a:p>
        </p:txBody>
      </p:sp>
      <p:sp>
        <p:nvSpPr>
          <p:cNvPr id="6" name="Text Box 22">
            <a:extLst>
              <a:ext uri="{FF2B5EF4-FFF2-40B4-BE49-F238E27FC236}">
                <a16:creationId xmlns:a16="http://schemas.microsoft.com/office/drawing/2014/main" id="{CB6F2489-5AA6-A9B0-7B52-29AF1C6783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382" y="1649207"/>
            <a:ext cx="5386335" cy="461665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it-IT" altLang="it-IT" sz="1200" b="0">
                <a:solidFill>
                  <a:schemeClr val="bg1"/>
                </a:solidFill>
                <a:latin typeface="Century Gothic" panose="020B0502020202020204" pitchFamily="34" charset="0"/>
              </a:rPr>
              <a:t>Percentuali di </a:t>
            </a:r>
            <a:r>
              <a:rPr lang="it-IT" altLang="it-IT" sz="1200" u="sng">
                <a:solidFill>
                  <a:schemeClr val="bg1"/>
                </a:solidFill>
                <a:latin typeface="Century Gothic" panose="020B0502020202020204" pitchFamily="34" charset="0"/>
              </a:rPr>
              <a:t>imprese che hanno chiesto credito</a:t>
            </a:r>
            <a:r>
              <a:rPr lang="it-IT" altLang="it-IT" sz="120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it-IT" altLang="it-IT" sz="1200" b="0">
                <a:solidFill>
                  <a:schemeClr val="bg1"/>
                </a:solidFill>
                <a:latin typeface="Century Gothic" panose="020B0502020202020204" pitchFamily="34" charset="0"/>
              </a:rPr>
              <a:t>al sistema bancario nel corso dei trimestri</a:t>
            </a:r>
          </a:p>
        </p:txBody>
      </p:sp>
      <p:sp>
        <p:nvSpPr>
          <p:cNvPr id="8" name="Text Box 22">
            <a:extLst>
              <a:ext uri="{FF2B5EF4-FFF2-40B4-BE49-F238E27FC236}">
                <a16:creationId xmlns:a16="http://schemas.microsoft.com/office/drawing/2014/main" id="{4FF7E152-20A7-F632-8E6D-511E61ED5C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383" y="4268857"/>
            <a:ext cx="5387179" cy="276999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it-IT" altLang="it-IT" sz="1200" u="sng">
                <a:solidFill>
                  <a:schemeClr val="bg1"/>
                </a:solidFill>
                <a:latin typeface="Century Gothic" panose="020B0502020202020204" pitchFamily="34" charset="0"/>
              </a:rPr>
              <a:t>Esito della domanda di credito</a:t>
            </a:r>
            <a:r>
              <a:rPr lang="it-IT" altLang="it-IT" sz="1200" b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it-IT" altLang="it-IT" sz="1050" b="0">
                <a:solidFill>
                  <a:schemeClr val="bg1"/>
                </a:solidFill>
                <a:latin typeface="Century Gothic" panose="020B0502020202020204" pitchFamily="34" charset="0"/>
              </a:rPr>
              <a:t>(2023 IV TRIM)</a:t>
            </a:r>
            <a:endParaRPr lang="it-IT" altLang="it-IT" sz="1200" b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CasellaDiTesto 15">
            <a:extLst>
              <a:ext uri="{FF2B5EF4-FFF2-40B4-BE49-F238E27FC236}">
                <a16:creationId xmlns:a16="http://schemas.microsoft.com/office/drawing/2014/main" id="{4F0276E9-AD99-6C57-F1A5-87DB599160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68439" y="3285603"/>
            <a:ext cx="458780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ctr" eaLnBrk="1" hangingPunct="1"/>
            <a:r>
              <a:rPr lang="it-IT" altLang="it-IT" sz="1100" b="0">
                <a:latin typeface="Century Gothic" panose="020B0502020202020204" pitchFamily="34" charset="0"/>
              </a:rPr>
              <a:t>22</a:t>
            </a:r>
          </a:p>
        </p:txBody>
      </p:sp>
      <p:sp>
        <p:nvSpPr>
          <p:cNvPr id="10" name="Text Box 22">
            <a:extLst>
              <a:ext uri="{FF2B5EF4-FFF2-40B4-BE49-F238E27FC236}">
                <a16:creationId xmlns:a16="http://schemas.microsoft.com/office/drawing/2014/main" id="{F5575B19-488D-A52D-3F68-36DE5B2277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22382" y="1649207"/>
            <a:ext cx="4824000" cy="276999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it-IT" altLang="it-IT" sz="1200" u="sng">
                <a:solidFill>
                  <a:schemeClr val="bg1"/>
                </a:solidFill>
                <a:latin typeface="Century Gothic" panose="020B0502020202020204" pitchFamily="34" charset="0"/>
              </a:rPr>
              <a:t>Esito della domanda di credito</a:t>
            </a:r>
            <a:r>
              <a:rPr lang="it-IT" altLang="it-IT" sz="120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it-IT" altLang="it-IT" sz="1200" b="0">
                <a:solidFill>
                  <a:schemeClr val="bg1"/>
                </a:solidFill>
                <a:latin typeface="Century Gothic" panose="020B0502020202020204" pitchFamily="34" charset="0"/>
              </a:rPr>
              <a:t>(serie storica)</a:t>
            </a:r>
          </a:p>
        </p:txBody>
      </p:sp>
      <p:sp>
        <p:nvSpPr>
          <p:cNvPr id="11" name="Text Box 39">
            <a:extLst>
              <a:ext uri="{FF2B5EF4-FFF2-40B4-BE49-F238E27FC236}">
                <a16:creationId xmlns:a16="http://schemas.microsoft.com/office/drawing/2014/main" id="{569F2B8A-CA30-88D1-53A1-9095910067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39196" y="4685218"/>
            <a:ext cx="199556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it-IT" altLang="it-IT" sz="1600">
                <a:solidFill>
                  <a:srgbClr val="C0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Irrigidimento</a:t>
            </a:r>
          </a:p>
        </p:txBody>
      </p:sp>
      <p:sp>
        <p:nvSpPr>
          <p:cNvPr id="12" name="Text Box 40">
            <a:extLst>
              <a:ext uri="{FF2B5EF4-FFF2-40B4-BE49-F238E27FC236}">
                <a16:creationId xmlns:a16="http://schemas.microsoft.com/office/drawing/2014/main" id="{C0B0E23D-8B3C-56C1-6953-1A80418DF0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39196" y="3122198"/>
            <a:ext cx="173727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it-IT" altLang="it-IT" sz="1600">
                <a:solidFill>
                  <a:srgbClr val="1F4E7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Stabilità e/o allentamento</a:t>
            </a:r>
          </a:p>
        </p:txBody>
      </p:sp>
      <p:sp>
        <p:nvSpPr>
          <p:cNvPr id="13" name="CasellaDiTesto 2">
            <a:extLst>
              <a:ext uri="{FF2B5EF4-FFF2-40B4-BE49-F238E27FC236}">
                <a16:creationId xmlns:a16="http://schemas.microsoft.com/office/drawing/2014/main" id="{0AF9090A-F7D0-2219-D6B8-536E713CE5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58687" y="4236537"/>
            <a:ext cx="598284" cy="246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1000" b="0">
                <a:solidFill>
                  <a:srgbClr val="C00000"/>
                </a:solidFill>
                <a:latin typeface="Century Gothic" panose="020B0502020202020204" pitchFamily="34" charset="0"/>
              </a:rPr>
              <a:t>41</a:t>
            </a:r>
          </a:p>
        </p:txBody>
      </p:sp>
      <p:sp>
        <p:nvSpPr>
          <p:cNvPr id="14" name="CasellaDiTesto 3">
            <a:extLst>
              <a:ext uri="{FF2B5EF4-FFF2-40B4-BE49-F238E27FC236}">
                <a16:creationId xmlns:a16="http://schemas.microsoft.com/office/drawing/2014/main" id="{82718374-9A4B-6CDA-FB8D-C53384C436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77007" y="3643252"/>
            <a:ext cx="59828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1600">
                <a:solidFill>
                  <a:srgbClr val="1F4E79"/>
                </a:solidFill>
                <a:latin typeface="Century Gothic" panose="020B0502020202020204" pitchFamily="34" charset="0"/>
              </a:rPr>
              <a:t>47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A79218BB-6BC3-D157-EEEB-D9036F862F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28972" y="3455302"/>
            <a:ext cx="32573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1000" b="0">
                <a:solidFill>
                  <a:srgbClr val="1F4E79"/>
                </a:solidFill>
                <a:latin typeface="Century Gothic" panose="020B0502020202020204" pitchFamily="34" charset="0"/>
              </a:rPr>
              <a:t>55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E80FA410-0B74-359E-67F1-52D44A42AB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68400" y="4230983"/>
            <a:ext cx="41549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1600">
                <a:solidFill>
                  <a:srgbClr val="C00000"/>
                </a:solidFill>
                <a:latin typeface="Century Gothic" panose="020B0502020202020204" pitchFamily="34" charset="0"/>
              </a:rPr>
              <a:t>40</a:t>
            </a:r>
          </a:p>
        </p:txBody>
      </p:sp>
      <p:sp>
        <p:nvSpPr>
          <p:cNvPr id="18" name="Text Box 49">
            <a:extLst>
              <a:ext uri="{FF2B5EF4-FFF2-40B4-BE49-F238E27FC236}">
                <a16:creationId xmlns:a16="http://schemas.microsoft.com/office/drawing/2014/main" id="{29E21796-A5D6-4100-5A44-FEE7B80F00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617" y="5891786"/>
            <a:ext cx="11374349" cy="72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 eaLnBrk="1" hangingPunct="1">
              <a:spcBef>
                <a:spcPts val="600"/>
              </a:spcBef>
            </a:pPr>
            <a:r>
              <a:rPr lang="it-IT" altLang="it-IT" dirty="0">
                <a:latin typeface="Century Gothic" panose="020B0502020202020204" pitchFamily="34" charset="0"/>
              </a:rPr>
              <a:t>Base campione</a:t>
            </a:r>
            <a:r>
              <a:rPr lang="it-IT" altLang="it-IT" b="0" dirty="0">
                <a:latin typeface="Century Gothic" panose="020B0502020202020204" pitchFamily="34" charset="0"/>
              </a:rPr>
              <a:t>: 190 casi. Percentuali ricalcolate facendo =100,0 le imprese che nei trimestri considerati hanno chiesto un fido o un finanziamento, o hanno chiesto di rinegoziare un fido o un finanziamento esistente. (</a:t>
            </a:r>
            <a:r>
              <a:rPr lang="it-IT" altLang="it-IT" dirty="0">
                <a:latin typeface="Century Gothic" panose="020B0502020202020204" pitchFamily="34" charset="0"/>
              </a:rPr>
              <a:t>Irrigidimento</a:t>
            </a:r>
            <a:r>
              <a:rPr lang="it-IT" altLang="it-IT" b="0" dirty="0">
                <a:latin typeface="Century Gothic" panose="020B0502020202020204" pitchFamily="34" charset="0"/>
              </a:rPr>
              <a:t> = richiesta accolta con ammontare inferiore + richiesta non accolta). </a:t>
            </a:r>
            <a:r>
              <a:rPr lang="it-IT" altLang="it-IT" dirty="0">
                <a:latin typeface="Century Gothic" panose="020B0502020202020204" pitchFamily="34" charset="0"/>
              </a:rPr>
              <a:t>Testo originale della domanda</a:t>
            </a:r>
            <a:r>
              <a:rPr lang="it-IT" altLang="it-IT" b="0" dirty="0">
                <a:latin typeface="Century Gothic" panose="020B0502020202020204" pitchFamily="34" charset="0"/>
              </a:rPr>
              <a:t>: A prescindere dalle motivazioni e dalla  forma tecnica, la Sua impresa ha chiesto un fido  o un finanziamento, o ha chiesto di rinegoziare un fido o un finanziamento esistente, ad una delle banche con la quale intrattiene rapporti negli ultimi tre mesi?  Sì ha fatto richiesta ed è stata accolta con un ammontare pari o superiore a quello richiesto; Sì ha fatto richiesta ed è stata accolta con un ammontare inferiore a quello richiesto; Sì ha fatto richiesta ma non è stata accolta; Sì ha fatto richiesta, è in attesa di conoscere l’esito e non è intenzionata a rifarla nel prossimo trimestre; Sì, ha fatto richiesta, è in attesa di conoscere l’esito ed è intenzionata a formalizzarla nel prossimo trimestre; No non ha fatto richiesta</a:t>
            </a:r>
            <a:r>
              <a:rPr lang="it-IT" altLang="ja-JP" b="0" dirty="0">
                <a:latin typeface="Century Gothic" panose="020B0502020202020204" pitchFamily="34" charset="0"/>
              </a:rPr>
              <a:t>. </a:t>
            </a:r>
            <a:r>
              <a:rPr lang="it-IT" altLang="ja-JP" dirty="0">
                <a:latin typeface="Century Gothic" panose="020B0502020202020204" pitchFamily="34" charset="0"/>
              </a:rPr>
              <a:t>I dati sono riportati all’universo.</a:t>
            </a:r>
            <a:endParaRPr lang="it-IT" altLang="it-IT" dirty="0">
              <a:latin typeface="Century Gothic" panose="020B0502020202020204" pitchFamily="34" charset="0"/>
            </a:endParaRPr>
          </a:p>
        </p:txBody>
      </p:sp>
      <p:sp>
        <p:nvSpPr>
          <p:cNvPr id="19" name="Text Box 40">
            <a:extLst>
              <a:ext uri="{FF2B5EF4-FFF2-40B4-BE49-F238E27FC236}">
                <a16:creationId xmlns:a16="http://schemas.microsoft.com/office/drawing/2014/main" id="{0FB9553C-34E0-46EB-D223-A9C8502807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2344" y="4719223"/>
            <a:ext cx="1576492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lc="http://schemas.openxmlformats.org/drawingml/2006/lockedCanvas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lc="http://schemas.openxmlformats.org/drawingml/2006/lockedCanvas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it-IT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it-IT" altLang="it-IT" sz="1600">
                <a:solidFill>
                  <a:srgbClr val="1F4E7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Accolta</a:t>
            </a:r>
            <a:br>
              <a:rPr lang="it-IT" altLang="it-IT" sz="1600">
                <a:solidFill>
                  <a:srgbClr val="1F4E7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</a:br>
            <a:r>
              <a:rPr lang="it-IT" altLang="it-IT" sz="1600">
                <a:solidFill>
                  <a:srgbClr val="1F4E7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(interamente)</a:t>
            </a:r>
            <a:br>
              <a:rPr lang="it-IT" altLang="it-IT" sz="1600">
                <a:solidFill>
                  <a:srgbClr val="1F4E7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</a:br>
            <a:r>
              <a:rPr lang="it-IT" altLang="it-IT" sz="2400">
                <a:solidFill>
                  <a:srgbClr val="1F4E7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47</a:t>
            </a:r>
            <a:r>
              <a:rPr lang="it-IT" altLang="it-IT" sz="1600">
                <a:solidFill>
                  <a:srgbClr val="1F4E7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%</a:t>
            </a:r>
          </a:p>
        </p:txBody>
      </p:sp>
      <p:sp>
        <p:nvSpPr>
          <p:cNvPr id="26" name="Text Box 40">
            <a:extLst>
              <a:ext uri="{FF2B5EF4-FFF2-40B4-BE49-F238E27FC236}">
                <a16:creationId xmlns:a16="http://schemas.microsoft.com/office/drawing/2014/main" id="{74339EB8-336F-2082-B369-83E893457E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54412" y="4719223"/>
            <a:ext cx="120736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lc="http://schemas.openxmlformats.org/drawingml/2006/lockedCanvas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lc="http://schemas.openxmlformats.org/drawingml/2006/lockedCanvas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it-IT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it-IT" altLang="it-IT" sz="1600">
                <a:solidFill>
                  <a:srgbClr val="C0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Accolta (inferiore) </a:t>
            </a:r>
            <a:br>
              <a:rPr lang="it-IT" altLang="it-IT" sz="1600">
                <a:solidFill>
                  <a:srgbClr val="C0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</a:br>
            <a:r>
              <a:rPr lang="it-IT" altLang="it-IT" sz="2400">
                <a:solidFill>
                  <a:srgbClr val="C0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36</a:t>
            </a:r>
            <a:r>
              <a:rPr lang="it-IT" altLang="it-IT" sz="1600">
                <a:solidFill>
                  <a:srgbClr val="C0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%</a:t>
            </a:r>
          </a:p>
        </p:txBody>
      </p:sp>
      <p:sp>
        <p:nvSpPr>
          <p:cNvPr id="27" name="Text Box 40">
            <a:extLst>
              <a:ext uri="{FF2B5EF4-FFF2-40B4-BE49-F238E27FC236}">
                <a16:creationId xmlns:a16="http://schemas.microsoft.com/office/drawing/2014/main" id="{792987ED-5F5C-669D-12E4-122E3DEE5C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8514" y="4719223"/>
            <a:ext cx="120736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lc="http://schemas.openxmlformats.org/drawingml/2006/lockedCanvas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lc="http://schemas.openxmlformats.org/drawingml/2006/lockedCanvas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it-IT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it-IT" altLang="it-IT" sz="1600">
                <a:solidFill>
                  <a:srgbClr val="C0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Non accolta</a:t>
            </a:r>
            <a:br>
              <a:rPr lang="it-IT" altLang="it-IT" sz="1600">
                <a:solidFill>
                  <a:srgbClr val="C0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</a:br>
            <a:r>
              <a:rPr lang="it-IT" altLang="it-IT" sz="2400">
                <a:solidFill>
                  <a:srgbClr val="C0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4</a:t>
            </a:r>
            <a:r>
              <a:rPr lang="it-IT" altLang="it-IT" sz="1600">
                <a:solidFill>
                  <a:srgbClr val="C0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%</a:t>
            </a:r>
          </a:p>
        </p:txBody>
      </p:sp>
      <p:sp>
        <p:nvSpPr>
          <p:cNvPr id="28" name="Text Box 40">
            <a:extLst>
              <a:ext uri="{FF2B5EF4-FFF2-40B4-BE49-F238E27FC236}">
                <a16:creationId xmlns:a16="http://schemas.microsoft.com/office/drawing/2014/main" id="{AB488337-38B8-79BD-A9E4-7EDF3AB70D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68745" y="4719223"/>
            <a:ext cx="120736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lc="http://schemas.openxmlformats.org/drawingml/2006/lockedCanvas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lc="http://schemas.openxmlformats.org/drawingml/2006/lockedCanvas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it-IT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it-IT" altLang="it-IT" sz="1600" i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Ancora </a:t>
            </a:r>
            <a:br>
              <a:rPr lang="it-IT" altLang="it-IT" sz="1600" i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</a:br>
            <a:r>
              <a:rPr lang="it-IT" altLang="it-IT" sz="1600" i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in attesa</a:t>
            </a:r>
            <a:br>
              <a:rPr lang="it-IT" altLang="it-IT" sz="1600" i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</a:br>
            <a:r>
              <a:rPr lang="it-IT" altLang="it-IT" sz="2400" i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13</a:t>
            </a:r>
            <a:r>
              <a:rPr lang="it-IT" altLang="it-IT" sz="1600" i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%</a:t>
            </a:r>
          </a:p>
        </p:txBody>
      </p:sp>
      <p:sp>
        <p:nvSpPr>
          <p:cNvPr id="29" name="Titolo 1">
            <a:extLst>
              <a:ext uri="{FF2B5EF4-FFF2-40B4-BE49-F238E27FC236}">
                <a16:creationId xmlns:a16="http://schemas.microsoft.com/office/drawing/2014/main" id="{2A7B1161-6A24-F333-71F8-F6BA50FEDC51}"/>
              </a:ext>
            </a:extLst>
          </p:cNvPr>
          <p:cNvSpPr txBox="1">
            <a:spLocks/>
          </p:cNvSpPr>
          <p:nvPr/>
        </p:nvSpPr>
        <p:spPr>
          <a:xfrm>
            <a:off x="335360" y="248643"/>
            <a:ext cx="11856640" cy="809549"/>
          </a:xfrm>
          <a:prstGeom prst="rect">
            <a:avLst/>
          </a:prstGeom>
        </p:spPr>
        <p:txBody>
          <a:bodyPr wrap="square" lIns="67500" tIns="35100" rIns="67500" bIns="35100">
            <a:spAutoFit/>
          </a:bodyPr>
          <a:lstStyle/>
          <a:p>
            <a:pPr>
              <a:defRPr/>
            </a:pPr>
            <a:r>
              <a:rPr lang="it-IT" sz="2400" dirty="0">
                <a:solidFill>
                  <a:srgbClr val="203864"/>
                </a:solidFill>
                <a:latin typeface="Century Gothic" panose="020B0502020202020204" pitchFamily="34" charset="0"/>
                <a:cs typeface="Arial"/>
              </a:rPr>
              <a:t>Domanda e offerta di credito (</a:t>
            </a:r>
            <a:r>
              <a:rPr lang="it-IT" sz="2400" u="sng" dirty="0">
                <a:solidFill>
                  <a:srgbClr val="203864"/>
                </a:solidFill>
                <a:latin typeface="Century Gothic" panose="020B0502020202020204" pitchFamily="34" charset="0"/>
                <a:cs typeface="Arial"/>
              </a:rPr>
              <a:t>TRIESTE</a:t>
            </a:r>
            <a:r>
              <a:rPr lang="it-IT" sz="2400" dirty="0">
                <a:solidFill>
                  <a:srgbClr val="203864"/>
                </a:solidFill>
                <a:latin typeface="Century Gothic" panose="020B0502020202020204" pitchFamily="34" charset="0"/>
                <a:cs typeface="Arial"/>
              </a:rPr>
              <a:t>) | </a:t>
            </a:r>
            <a:br>
              <a:rPr lang="it-IT" sz="2400" dirty="0">
                <a:solidFill>
                  <a:srgbClr val="203864"/>
                </a:solidFill>
                <a:latin typeface="Century Gothic" panose="020B0502020202020204" pitchFamily="34" charset="0"/>
                <a:cs typeface="Arial"/>
              </a:rPr>
            </a:br>
            <a:r>
              <a:rPr lang="it-IT" sz="2400" i="1" dirty="0">
                <a:latin typeface="Century Gothic" panose="020B0502020202020204" pitchFamily="34" charset="0"/>
                <a:cs typeface="Arial"/>
              </a:rPr>
              <a:t>Analisi per territorio</a:t>
            </a:r>
            <a:endParaRPr lang="it-IT" sz="2400" i="1" strike="sngStrike" dirty="0">
              <a:latin typeface="Century Gothic" panose="020B0502020202020204" pitchFamily="34" charset="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8365769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:a16="http://schemas.microsoft.com/office/drawing/2014/main" id="{3E92C1F0-3C81-997B-5AAB-2F28E67B91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3627" y="1654419"/>
            <a:ext cx="4743099" cy="4340728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9F6E942F-8172-C987-E160-AF8A31ADD0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800" y="1836000"/>
            <a:ext cx="5024565" cy="2260800"/>
          </a:xfrm>
          <a:prstGeom prst="rect">
            <a:avLst/>
          </a:prstGeom>
        </p:spPr>
      </p:pic>
      <p:sp>
        <p:nvSpPr>
          <p:cNvPr id="27" name="CasellaDiTesto 15">
            <a:extLst>
              <a:ext uri="{FF2B5EF4-FFF2-40B4-BE49-F238E27FC236}">
                <a16:creationId xmlns:a16="http://schemas.microsoft.com/office/drawing/2014/main" id="{D609B078-9987-37C8-4156-56EC5D6D4A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03499" y="2917122"/>
            <a:ext cx="41549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ctr" eaLnBrk="1" hangingPunct="1"/>
            <a:r>
              <a:rPr lang="it-IT" altLang="it-IT" sz="1600">
                <a:latin typeface="Century Gothic" panose="020B0502020202020204" pitchFamily="34" charset="0"/>
              </a:rPr>
              <a:t>27</a:t>
            </a:r>
          </a:p>
        </p:txBody>
      </p:sp>
      <p:sp>
        <p:nvSpPr>
          <p:cNvPr id="29" name="Text Box 22">
            <a:extLst>
              <a:ext uri="{FF2B5EF4-FFF2-40B4-BE49-F238E27FC236}">
                <a16:creationId xmlns:a16="http://schemas.microsoft.com/office/drawing/2014/main" id="{05CD0CDA-81E9-BF92-0759-923D300E46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382" y="1649207"/>
            <a:ext cx="5386335" cy="461665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it-IT" altLang="it-IT" sz="1200" b="0">
                <a:solidFill>
                  <a:schemeClr val="bg1"/>
                </a:solidFill>
                <a:latin typeface="Century Gothic" panose="020B0502020202020204" pitchFamily="34" charset="0"/>
              </a:rPr>
              <a:t>Percentuali di </a:t>
            </a:r>
            <a:r>
              <a:rPr lang="it-IT" altLang="it-IT" sz="1200" u="sng">
                <a:solidFill>
                  <a:schemeClr val="bg1"/>
                </a:solidFill>
                <a:latin typeface="Century Gothic" panose="020B0502020202020204" pitchFamily="34" charset="0"/>
              </a:rPr>
              <a:t>imprese che hanno chiesto credito</a:t>
            </a:r>
            <a:r>
              <a:rPr lang="it-IT" altLang="it-IT" sz="120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it-IT" altLang="it-IT" sz="1200" b="0">
                <a:solidFill>
                  <a:schemeClr val="bg1"/>
                </a:solidFill>
                <a:latin typeface="Century Gothic" panose="020B0502020202020204" pitchFamily="34" charset="0"/>
              </a:rPr>
              <a:t>al sistema bancario nel corso dei trimestri</a:t>
            </a:r>
          </a:p>
        </p:txBody>
      </p:sp>
      <p:sp>
        <p:nvSpPr>
          <p:cNvPr id="30" name="Text Box 22">
            <a:extLst>
              <a:ext uri="{FF2B5EF4-FFF2-40B4-BE49-F238E27FC236}">
                <a16:creationId xmlns:a16="http://schemas.microsoft.com/office/drawing/2014/main" id="{97FBF48C-274F-CE93-2B62-89CB29D03A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383" y="4268857"/>
            <a:ext cx="5387179" cy="276999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it-IT" altLang="it-IT" sz="1200" u="sng">
                <a:solidFill>
                  <a:schemeClr val="bg1"/>
                </a:solidFill>
                <a:latin typeface="Century Gothic" panose="020B0502020202020204" pitchFamily="34" charset="0"/>
              </a:rPr>
              <a:t>Esito della domanda di credito</a:t>
            </a:r>
            <a:r>
              <a:rPr lang="it-IT" altLang="it-IT" sz="1200" b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it-IT" altLang="it-IT" sz="1050" b="0">
                <a:solidFill>
                  <a:schemeClr val="bg1"/>
                </a:solidFill>
                <a:latin typeface="Century Gothic" panose="020B0502020202020204" pitchFamily="34" charset="0"/>
              </a:rPr>
              <a:t>(2023 IV TRIM)</a:t>
            </a:r>
            <a:endParaRPr lang="it-IT" altLang="it-IT" sz="1200" b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1" name="CasellaDiTesto 15">
            <a:extLst>
              <a:ext uri="{FF2B5EF4-FFF2-40B4-BE49-F238E27FC236}">
                <a16:creationId xmlns:a16="http://schemas.microsoft.com/office/drawing/2014/main" id="{5CE64013-1FFF-EEFE-53AA-57159DD510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3761" y="3234099"/>
            <a:ext cx="458780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ctr" eaLnBrk="1" hangingPunct="1"/>
            <a:r>
              <a:rPr lang="it-IT" altLang="it-IT" sz="1100" b="0">
                <a:latin typeface="Century Gothic" panose="020B0502020202020204" pitchFamily="34" charset="0"/>
              </a:rPr>
              <a:t>23</a:t>
            </a:r>
          </a:p>
        </p:txBody>
      </p:sp>
      <p:sp>
        <p:nvSpPr>
          <p:cNvPr id="32" name="Text Box 22">
            <a:extLst>
              <a:ext uri="{FF2B5EF4-FFF2-40B4-BE49-F238E27FC236}">
                <a16:creationId xmlns:a16="http://schemas.microsoft.com/office/drawing/2014/main" id="{AF14B877-DFE0-029E-AFD9-D927EB99F7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22382" y="1649207"/>
            <a:ext cx="4824000" cy="276999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it-IT" altLang="it-IT" sz="1200" u="sng">
                <a:solidFill>
                  <a:schemeClr val="bg1"/>
                </a:solidFill>
                <a:latin typeface="Century Gothic" panose="020B0502020202020204" pitchFamily="34" charset="0"/>
              </a:rPr>
              <a:t>Esito della domanda di credito</a:t>
            </a:r>
            <a:r>
              <a:rPr lang="it-IT" altLang="it-IT" sz="120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it-IT" altLang="it-IT" sz="1200" b="0">
                <a:solidFill>
                  <a:schemeClr val="bg1"/>
                </a:solidFill>
                <a:latin typeface="Century Gothic" panose="020B0502020202020204" pitchFamily="34" charset="0"/>
              </a:rPr>
              <a:t>(serie storica)</a:t>
            </a:r>
          </a:p>
        </p:txBody>
      </p:sp>
      <p:sp>
        <p:nvSpPr>
          <p:cNvPr id="34" name="Text Box 39">
            <a:extLst>
              <a:ext uri="{FF2B5EF4-FFF2-40B4-BE49-F238E27FC236}">
                <a16:creationId xmlns:a16="http://schemas.microsoft.com/office/drawing/2014/main" id="{66721D2B-FBA8-E51C-F7AA-521095DAD7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39196" y="4640262"/>
            <a:ext cx="199556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it-IT" altLang="it-IT" sz="1600">
                <a:solidFill>
                  <a:srgbClr val="C0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Irrigidimento</a:t>
            </a:r>
          </a:p>
        </p:txBody>
      </p:sp>
      <p:sp>
        <p:nvSpPr>
          <p:cNvPr id="35" name="Text Box 40">
            <a:extLst>
              <a:ext uri="{FF2B5EF4-FFF2-40B4-BE49-F238E27FC236}">
                <a16:creationId xmlns:a16="http://schemas.microsoft.com/office/drawing/2014/main" id="{C149A910-44DB-E142-B818-B98F1856CE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39196" y="3142518"/>
            <a:ext cx="173727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it-IT" altLang="it-IT" sz="1600">
                <a:solidFill>
                  <a:srgbClr val="1F4E7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Stabilità e/o allentamento</a:t>
            </a:r>
          </a:p>
        </p:txBody>
      </p:sp>
      <p:sp>
        <p:nvSpPr>
          <p:cNvPr id="36" name="CasellaDiTesto 2">
            <a:extLst>
              <a:ext uri="{FF2B5EF4-FFF2-40B4-BE49-F238E27FC236}">
                <a16:creationId xmlns:a16="http://schemas.microsoft.com/office/drawing/2014/main" id="{D4ACDD80-17B5-C943-DFFE-22D330C90D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48442" y="5025652"/>
            <a:ext cx="598284" cy="246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1000" b="0">
                <a:solidFill>
                  <a:srgbClr val="C00000"/>
                </a:solidFill>
                <a:latin typeface="Century Gothic" panose="020B0502020202020204" pitchFamily="34" charset="0"/>
              </a:rPr>
              <a:t>17</a:t>
            </a:r>
          </a:p>
        </p:txBody>
      </p:sp>
      <p:sp>
        <p:nvSpPr>
          <p:cNvPr id="42" name="CasellaDiTesto 3">
            <a:extLst>
              <a:ext uri="{FF2B5EF4-FFF2-40B4-BE49-F238E27FC236}">
                <a16:creationId xmlns:a16="http://schemas.microsoft.com/office/drawing/2014/main" id="{BF0E2EE7-2C28-4796-85E4-7FA047E0AE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74188" y="3412578"/>
            <a:ext cx="59828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1600">
                <a:solidFill>
                  <a:srgbClr val="1F4E79"/>
                </a:solidFill>
                <a:latin typeface="Century Gothic" panose="020B0502020202020204" pitchFamily="34" charset="0"/>
              </a:rPr>
              <a:t>60</a:t>
            </a:r>
          </a:p>
        </p:txBody>
      </p:sp>
      <p:sp>
        <p:nvSpPr>
          <p:cNvPr id="45" name="CasellaDiTesto 44">
            <a:extLst>
              <a:ext uri="{FF2B5EF4-FFF2-40B4-BE49-F238E27FC236}">
                <a16:creationId xmlns:a16="http://schemas.microsoft.com/office/drawing/2014/main" id="{11A0A799-3D5D-3610-1993-11BE67FEB6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30572" y="3658502"/>
            <a:ext cx="32573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1000" b="0">
                <a:solidFill>
                  <a:srgbClr val="1F4E79"/>
                </a:solidFill>
                <a:latin typeface="Century Gothic" panose="020B0502020202020204" pitchFamily="34" charset="0"/>
              </a:rPr>
              <a:t>56</a:t>
            </a:r>
          </a:p>
        </p:txBody>
      </p:sp>
      <p:sp>
        <p:nvSpPr>
          <p:cNvPr id="46" name="CasellaDiTesto 45">
            <a:extLst>
              <a:ext uri="{FF2B5EF4-FFF2-40B4-BE49-F238E27FC236}">
                <a16:creationId xmlns:a16="http://schemas.microsoft.com/office/drawing/2014/main" id="{80E15F90-EC80-7522-1F9B-0B5C542067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61364" y="4772983"/>
            <a:ext cx="41549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1600">
                <a:solidFill>
                  <a:srgbClr val="C00000"/>
                </a:solidFill>
                <a:latin typeface="Century Gothic" panose="020B0502020202020204" pitchFamily="34" charset="0"/>
              </a:rPr>
              <a:t>20</a:t>
            </a:r>
          </a:p>
        </p:txBody>
      </p:sp>
      <p:sp>
        <p:nvSpPr>
          <p:cNvPr id="50" name="Text Box 49">
            <a:extLst>
              <a:ext uri="{FF2B5EF4-FFF2-40B4-BE49-F238E27FC236}">
                <a16:creationId xmlns:a16="http://schemas.microsoft.com/office/drawing/2014/main" id="{51FC4CEF-9B23-2083-6641-C9C5C5C57B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617" y="5891786"/>
            <a:ext cx="11374349" cy="72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 eaLnBrk="1" hangingPunct="1">
              <a:spcBef>
                <a:spcPts val="600"/>
              </a:spcBef>
            </a:pPr>
            <a:r>
              <a:rPr lang="it-IT" altLang="it-IT" dirty="0">
                <a:latin typeface="Century Gothic" panose="020B0502020202020204" pitchFamily="34" charset="0"/>
              </a:rPr>
              <a:t>Base campione</a:t>
            </a:r>
            <a:r>
              <a:rPr lang="it-IT" altLang="it-IT" b="0" dirty="0">
                <a:latin typeface="Century Gothic" panose="020B0502020202020204" pitchFamily="34" charset="0"/>
              </a:rPr>
              <a:t>: 687 casi. Percentuali ricalcolate facendo =100,0 le imprese che nei trimestri considerati hanno chiesto un fido o un finanziamento, o hanno chiesto di rinegoziare un fido o un finanziamento esistente. (</a:t>
            </a:r>
            <a:r>
              <a:rPr lang="it-IT" altLang="it-IT" dirty="0">
                <a:latin typeface="Century Gothic" panose="020B0502020202020204" pitchFamily="34" charset="0"/>
              </a:rPr>
              <a:t>Irrigidimento</a:t>
            </a:r>
            <a:r>
              <a:rPr lang="it-IT" altLang="it-IT" b="0" dirty="0">
                <a:latin typeface="Century Gothic" panose="020B0502020202020204" pitchFamily="34" charset="0"/>
              </a:rPr>
              <a:t> = richiesta accolta con ammontare inferiore + richiesta non accolta). </a:t>
            </a:r>
            <a:r>
              <a:rPr lang="it-IT" altLang="it-IT" dirty="0">
                <a:latin typeface="Century Gothic" panose="020B0502020202020204" pitchFamily="34" charset="0"/>
              </a:rPr>
              <a:t>Testo originale della domanda</a:t>
            </a:r>
            <a:r>
              <a:rPr lang="it-IT" altLang="it-IT" b="0" dirty="0">
                <a:latin typeface="Century Gothic" panose="020B0502020202020204" pitchFamily="34" charset="0"/>
              </a:rPr>
              <a:t>: A prescindere dalle motivazioni e dalla  forma tecnica, la Sua impresa ha chiesto un fido  o un finanziamento, o ha chiesto di rinegoziare un fido o un finanziamento esistente, ad una delle banche con la quale intrattiene rapporti negli ultimi tre mesi?  Sì ha fatto richiesta ed è stata accolta con un ammontare pari o superiore a quello richiesto; Sì ha fatto richiesta ed è stata accolta con un ammontare inferiore a quello richiesto; Sì ha fatto richiesta ma non è stata accolta; Sì ha fatto richiesta, è in attesa di conoscere l’esito e non è intenzionata a rifarla nel prossimo trimestre; Sì, ha fatto richiesta, è in attesa di conoscere l’esito ed è intenzionata a formalizzarla nel prossimo trimestre; No non ha fatto richiesta</a:t>
            </a:r>
            <a:r>
              <a:rPr lang="it-IT" altLang="ja-JP" b="0" dirty="0">
                <a:latin typeface="Century Gothic" panose="020B0502020202020204" pitchFamily="34" charset="0"/>
              </a:rPr>
              <a:t>. </a:t>
            </a:r>
            <a:r>
              <a:rPr lang="it-IT" altLang="ja-JP" dirty="0">
                <a:latin typeface="Century Gothic" panose="020B0502020202020204" pitchFamily="34" charset="0"/>
              </a:rPr>
              <a:t>I dati sono riportati all’universo.</a:t>
            </a:r>
            <a:endParaRPr lang="it-IT" altLang="it-IT" dirty="0">
              <a:latin typeface="Century Gothic" panose="020B0502020202020204" pitchFamily="34" charset="0"/>
            </a:endParaRPr>
          </a:p>
        </p:txBody>
      </p:sp>
      <p:sp>
        <p:nvSpPr>
          <p:cNvPr id="51" name="Text Box 40">
            <a:extLst>
              <a:ext uri="{FF2B5EF4-FFF2-40B4-BE49-F238E27FC236}">
                <a16:creationId xmlns:a16="http://schemas.microsoft.com/office/drawing/2014/main" id="{C9FB9E9B-6737-5137-9E92-94A9CC0548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2344" y="4719223"/>
            <a:ext cx="1576492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lc="http://schemas.openxmlformats.org/drawingml/2006/lockedCanvas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lc="http://schemas.openxmlformats.org/drawingml/2006/lockedCanvas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it-IT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it-IT" altLang="it-IT" sz="1600">
                <a:solidFill>
                  <a:srgbClr val="1F4E7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Accolta</a:t>
            </a:r>
            <a:br>
              <a:rPr lang="it-IT" altLang="it-IT" sz="1600">
                <a:solidFill>
                  <a:srgbClr val="1F4E7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</a:br>
            <a:r>
              <a:rPr lang="it-IT" altLang="it-IT" sz="1600">
                <a:solidFill>
                  <a:srgbClr val="1F4E7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(interamente)</a:t>
            </a:r>
            <a:br>
              <a:rPr lang="it-IT" altLang="it-IT" sz="1600">
                <a:solidFill>
                  <a:srgbClr val="1F4E7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</a:br>
            <a:r>
              <a:rPr lang="it-IT" altLang="it-IT" sz="2400">
                <a:solidFill>
                  <a:srgbClr val="1F4E7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60</a:t>
            </a:r>
            <a:r>
              <a:rPr lang="it-IT" altLang="it-IT" sz="1600">
                <a:solidFill>
                  <a:srgbClr val="1F4E7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%</a:t>
            </a:r>
          </a:p>
        </p:txBody>
      </p:sp>
      <p:sp>
        <p:nvSpPr>
          <p:cNvPr id="53" name="Text Box 40">
            <a:extLst>
              <a:ext uri="{FF2B5EF4-FFF2-40B4-BE49-F238E27FC236}">
                <a16:creationId xmlns:a16="http://schemas.microsoft.com/office/drawing/2014/main" id="{BB73D4A8-79A6-A736-AB11-C84EA9BF40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54412" y="4719223"/>
            <a:ext cx="120736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lc="http://schemas.openxmlformats.org/drawingml/2006/lockedCanvas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lc="http://schemas.openxmlformats.org/drawingml/2006/lockedCanvas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it-IT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it-IT" altLang="it-IT" sz="1600">
                <a:solidFill>
                  <a:srgbClr val="C0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Accolta (inferiore) </a:t>
            </a:r>
            <a:br>
              <a:rPr lang="it-IT" altLang="it-IT" sz="1600">
                <a:solidFill>
                  <a:srgbClr val="C0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</a:br>
            <a:r>
              <a:rPr lang="it-IT" altLang="it-IT" sz="2400">
                <a:solidFill>
                  <a:srgbClr val="C0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10</a:t>
            </a:r>
            <a:r>
              <a:rPr lang="it-IT" altLang="it-IT" sz="1600">
                <a:solidFill>
                  <a:srgbClr val="C0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%</a:t>
            </a:r>
          </a:p>
        </p:txBody>
      </p:sp>
      <p:sp>
        <p:nvSpPr>
          <p:cNvPr id="54" name="Text Box 40">
            <a:extLst>
              <a:ext uri="{FF2B5EF4-FFF2-40B4-BE49-F238E27FC236}">
                <a16:creationId xmlns:a16="http://schemas.microsoft.com/office/drawing/2014/main" id="{900630BB-830A-31AB-EB76-2066A4A245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8514" y="4719223"/>
            <a:ext cx="120736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lc="http://schemas.openxmlformats.org/drawingml/2006/lockedCanvas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lc="http://schemas.openxmlformats.org/drawingml/2006/lockedCanvas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it-IT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it-IT" altLang="it-IT" sz="1600">
                <a:solidFill>
                  <a:srgbClr val="C0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Non accolta</a:t>
            </a:r>
            <a:br>
              <a:rPr lang="it-IT" altLang="it-IT" sz="1600">
                <a:solidFill>
                  <a:srgbClr val="C0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</a:br>
            <a:r>
              <a:rPr lang="it-IT" altLang="it-IT" sz="2400">
                <a:solidFill>
                  <a:srgbClr val="C0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10</a:t>
            </a:r>
            <a:r>
              <a:rPr lang="it-IT" altLang="it-IT" sz="1600">
                <a:solidFill>
                  <a:srgbClr val="C0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%</a:t>
            </a:r>
          </a:p>
        </p:txBody>
      </p:sp>
      <p:sp>
        <p:nvSpPr>
          <p:cNvPr id="56" name="Text Box 40">
            <a:extLst>
              <a:ext uri="{FF2B5EF4-FFF2-40B4-BE49-F238E27FC236}">
                <a16:creationId xmlns:a16="http://schemas.microsoft.com/office/drawing/2014/main" id="{98204847-8F3E-A9A3-0C5B-36B68597E0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68745" y="4719223"/>
            <a:ext cx="120736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lc="http://schemas.openxmlformats.org/drawingml/2006/lockedCanvas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lc="http://schemas.openxmlformats.org/drawingml/2006/lockedCanvas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it-IT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sz="800" b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it-IT" altLang="it-IT" sz="1600" i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Ancora </a:t>
            </a:r>
            <a:br>
              <a:rPr lang="it-IT" altLang="it-IT" sz="1600" i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</a:br>
            <a:r>
              <a:rPr lang="it-IT" altLang="it-IT" sz="1600" i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in attesa</a:t>
            </a:r>
            <a:br>
              <a:rPr lang="it-IT" altLang="it-IT" sz="1600" i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</a:br>
            <a:r>
              <a:rPr lang="it-IT" altLang="it-IT" sz="2400" i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20</a:t>
            </a:r>
            <a:r>
              <a:rPr lang="it-IT" altLang="it-IT" sz="1600" i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%</a:t>
            </a:r>
          </a:p>
        </p:txBody>
      </p:sp>
      <p:sp>
        <p:nvSpPr>
          <p:cNvPr id="57" name="Titolo 1">
            <a:extLst>
              <a:ext uri="{FF2B5EF4-FFF2-40B4-BE49-F238E27FC236}">
                <a16:creationId xmlns:a16="http://schemas.microsoft.com/office/drawing/2014/main" id="{80B31AB2-8CC3-7BA4-A533-1ED068C6DAF3}"/>
              </a:ext>
            </a:extLst>
          </p:cNvPr>
          <p:cNvSpPr txBox="1">
            <a:spLocks/>
          </p:cNvSpPr>
          <p:nvPr/>
        </p:nvSpPr>
        <p:spPr>
          <a:xfrm>
            <a:off x="335360" y="248643"/>
            <a:ext cx="11856640" cy="809549"/>
          </a:xfrm>
          <a:prstGeom prst="rect">
            <a:avLst/>
          </a:prstGeom>
        </p:spPr>
        <p:txBody>
          <a:bodyPr wrap="square" lIns="67500" tIns="35100" rIns="67500" bIns="35100">
            <a:spAutoFit/>
          </a:bodyPr>
          <a:lstStyle/>
          <a:p>
            <a:pPr>
              <a:defRPr/>
            </a:pPr>
            <a:r>
              <a:rPr lang="it-IT" sz="2400" dirty="0">
                <a:solidFill>
                  <a:srgbClr val="203864"/>
                </a:solidFill>
                <a:latin typeface="Century Gothic" panose="020B0502020202020204" pitchFamily="34" charset="0"/>
                <a:cs typeface="Arial"/>
              </a:rPr>
              <a:t>Domanda e offerta di credito (</a:t>
            </a:r>
            <a:r>
              <a:rPr lang="it-IT" sz="2400" u="sng" dirty="0">
                <a:solidFill>
                  <a:srgbClr val="203864"/>
                </a:solidFill>
                <a:latin typeface="Century Gothic" panose="020B0502020202020204" pitchFamily="34" charset="0"/>
                <a:cs typeface="Arial"/>
              </a:rPr>
              <a:t>UDINE</a:t>
            </a:r>
            <a:r>
              <a:rPr lang="it-IT" sz="2400" dirty="0">
                <a:solidFill>
                  <a:srgbClr val="203864"/>
                </a:solidFill>
                <a:latin typeface="Century Gothic" panose="020B0502020202020204" pitchFamily="34" charset="0"/>
                <a:cs typeface="Arial"/>
              </a:rPr>
              <a:t>) | </a:t>
            </a:r>
            <a:br>
              <a:rPr lang="it-IT" sz="2400" dirty="0">
                <a:solidFill>
                  <a:srgbClr val="203864"/>
                </a:solidFill>
                <a:latin typeface="Century Gothic" panose="020B0502020202020204" pitchFamily="34" charset="0"/>
                <a:cs typeface="Arial"/>
              </a:rPr>
            </a:br>
            <a:r>
              <a:rPr lang="it-IT" sz="2400" i="1" dirty="0">
                <a:latin typeface="Century Gothic" panose="020B0502020202020204" pitchFamily="34" charset="0"/>
                <a:cs typeface="Arial"/>
              </a:rPr>
              <a:t>Analisi per territorio</a:t>
            </a:r>
            <a:endParaRPr lang="it-IT" sz="2400" i="1" strike="sngStrike" dirty="0">
              <a:latin typeface="Century Gothic" panose="020B0502020202020204" pitchFamily="34" charset="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9090360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magine 23">
            <a:extLst>
              <a:ext uri="{FF2B5EF4-FFF2-40B4-BE49-F238E27FC236}">
                <a16:creationId xmlns:a16="http://schemas.microsoft.com/office/drawing/2014/main" id="{C7B3C942-6A54-E032-5C4B-C4E23F36A6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4247" y="3374833"/>
            <a:ext cx="3337663" cy="2062800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21D24EC9-C067-8C04-4FC6-D05152E979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1271" y="3374833"/>
            <a:ext cx="3337663" cy="2062800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38944832-FB19-24EE-1197-821464910B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2945" y="3362660"/>
            <a:ext cx="3337663" cy="2062800"/>
          </a:xfrm>
          <a:prstGeom prst="rect">
            <a:avLst/>
          </a:prstGeom>
        </p:spPr>
      </p:pic>
      <p:sp>
        <p:nvSpPr>
          <p:cNvPr id="5" name="Titolo 1">
            <a:extLst>
              <a:ext uri="{FF2B5EF4-FFF2-40B4-BE49-F238E27FC236}">
                <a16:creationId xmlns:a16="http://schemas.microsoft.com/office/drawing/2014/main" id="{D1DD4A8A-4557-43BE-B772-CED4DDAA3ED0}"/>
              </a:ext>
            </a:extLst>
          </p:cNvPr>
          <p:cNvSpPr txBox="1">
            <a:spLocks/>
          </p:cNvSpPr>
          <p:nvPr/>
        </p:nvSpPr>
        <p:spPr>
          <a:xfrm>
            <a:off x="335360" y="248643"/>
            <a:ext cx="11856640" cy="1425102"/>
          </a:xfrm>
          <a:prstGeom prst="rect">
            <a:avLst/>
          </a:prstGeom>
        </p:spPr>
        <p:txBody>
          <a:bodyPr wrap="square" lIns="67500" tIns="35100" rIns="67500" bIns="35100">
            <a:spAutoFit/>
          </a:bodyPr>
          <a:lstStyle/>
          <a:p>
            <a:pPr>
              <a:defRPr/>
            </a:pPr>
            <a:r>
              <a:rPr lang="it-IT" sz="2200" b="1" dirty="0">
                <a:solidFill>
                  <a:srgbClr val="203864"/>
                </a:solidFill>
                <a:latin typeface="Century Gothic" panose="020B0502020202020204" pitchFamily="34" charset="0"/>
                <a:cs typeface="Arial"/>
              </a:rPr>
              <a:t>Domanda e offerta di credito </a:t>
            </a:r>
            <a:r>
              <a:rPr lang="it-IT" sz="2200" b="1" dirty="0">
                <a:solidFill>
                  <a:srgbClr val="203864"/>
                </a:solidFill>
                <a:latin typeface="Century Gothic" panose="020B0502020202020204" pitchFamily="34" charset="0"/>
                <a:ea typeface="+mj-ea"/>
                <a:cs typeface="Arial"/>
              </a:rPr>
              <a:t>|</a:t>
            </a:r>
            <a:r>
              <a:rPr lang="it-IT" sz="2200" b="1" dirty="0">
                <a:latin typeface="Century Gothic" panose="020B0502020202020204" pitchFamily="34" charset="0"/>
                <a:cs typeface="Arial"/>
              </a:rPr>
              <a:t> Il 60,5% delle imprese ha fatto richiesta di credito per esigenze di liquidità e cassa ed il 4,7% per la ristrutturazione del debito. Il 34,8% del terziario FVG ha chiesto credito per effettuare investimenti, si tratta di una ottima notizia, per altro il trimestre precedente la percentuale era pari al 24,2%.</a:t>
            </a:r>
            <a:endParaRPr lang="it-IT" sz="2200" b="1" dirty="0">
              <a:latin typeface="Century Gothic" panose="020B0502020202020204" pitchFamily="34" charset="0"/>
              <a:ea typeface="+mj-ea"/>
              <a:cs typeface="Arial"/>
            </a:endParaRP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C7305EB9-750E-4B40-A660-E2DE21A0A153}"/>
              </a:ext>
            </a:extLst>
          </p:cNvPr>
          <p:cNvSpPr/>
          <p:nvPr/>
        </p:nvSpPr>
        <p:spPr>
          <a:xfrm>
            <a:off x="335360" y="1831581"/>
            <a:ext cx="11665296" cy="6145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it-IT" altLang="ja-JP" sz="1800" b="0" dirty="0">
                <a:latin typeface="Century Gothic" panose="020B0502020202020204" pitchFamily="34" charset="0"/>
                <a:cs typeface="Calibri Light" panose="020F0302020204030204" pitchFamily="34" charset="0"/>
              </a:rPr>
              <a:t>Quali sono le ragioni per le quali la sua impresa ha fatto richiesta di credito? </a:t>
            </a:r>
            <a:r>
              <a:rPr kumimoji="0" lang="it-IT" altLang="ja-JP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MS PGothic" pitchFamily="34" charset="-128"/>
                <a:cs typeface="Calibri Light" panose="020F0302020204030204" pitchFamily="34" charset="0"/>
              </a:rPr>
              <a:t>(Tra parentesi viene riportato il dato del periodo precedente)</a:t>
            </a:r>
            <a:endParaRPr kumimoji="0" lang="it-IT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MS PGothic" pitchFamily="34" charset="-128"/>
              <a:cs typeface="Calibri Light" panose="020F0302020204030204" pitchFamily="34" charset="0"/>
            </a:endParaRP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426D8921-1B02-49FB-A8E7-5630D3275367}"/>
              </a:ext>
            </a:extLst>
          </p:cNvPr>
          <p:cNvSpPr/>
          <p:nvPr/>
        </p:nvSpPr>
        <p:spPr bwMode="auto">
          <a:xfrm>
            <a:off x="493629" y="2929236"/>
            <a:ext cx="3593255" cy="2903432"/>
          </a:xfrm>
          <a:prstGeom prst="rect">
            <a:avLst/>
          </a:prstGeom>
          <a:noFill/>
          <a:ln w="12700" cap="flat" cmpd="sng" algn="ctr">
            <a:solidFill>
              <a:schemeClr val="bg1">
                <a:lumMod val="50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51B4C96F-D7C8-45B1-A129-86C1A16C5A46}"/>
              </a:ext>
            </a:extLst>
          </p:cNvPr>
          <p:cNvSpPr/>
          <p:nvPr/>
        </p:nvSpPr>
        <p:spPr bwMode="auto">
          <a:xfrm>
            <a:off x="7849636" y="2927698"/>
            <a:ext cx="3593255" cy="2903432"/>
          </a:xfrm>
          <a:prstGeom prst="rect">
            <a:avLst/>
          </a:prstGeom>
          <a:noFill/>
          <a:ln w="12700" cap="flat" cmpd="sng" algn="ctr">
            <a:solidFill>
              <a:schemeClr val="bg1">
                <a:lumMod val="50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76CE819D-752B-457B-9166-64BED22F0988}"/>
              </a:ext>
            </a:extLst>
          </p:cNvPr>
          <p:cNvSpPr/>
          <p:nvPr/>
        </p:nvSpPr>
        <p:spPr bwMode="auto">
          <a:xfrm>
            <a:off x="4181978" y="2927698"/>
            <a:ext cx="3593255" cy="2903432"/>
          </a:xfrm>
          <a:prstGeom prst="rect">
            <a:avLst/>
          </a:prstGeom>
          <a:noFill/>
          <a:ln w="12700" cap="flat" cmpd="sng" algn="ctr">
            <a:solidFill>
              <a:schemeClr val="bg1">
                <a:lumMod val="50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62978B81-5ABB-4995-96FC-34633EF2AD84}"/>
              </a:ext>
            </a:extLst>
          </p:cNvPr>
          <p:cNvSpPr/>
          <p:nvPr/>
        </p:nvSpPr>
        <p:spPr>
          <a:xfrm>
            <a:off x="4252078" y="2657931"/>
            <a:ext cx="3322265" cy="495677"/>
          </a:xfrm>
          <a:prstGeom prst="rect">
            <a:avLst/>
          </a:prstGeom>
          <a:solidFill>
            <a:srgbClr val="1F497D"/>
          </a:solidFill>
        </p:spPr>
        <p:txBody>
          <a:bodyPr wrap="square" anchor="ctr">
            <a:spAutoFit/>
          </a:bodyPr>
          <a:lstStyle/>
          <a:p>
            <a:pPr algn="ctr"/>
            <a:r>
              <a:rPr lang="it-IT" sz="1600" b="1">
                <a:solidFill>
                  <a:schemeClr val="bg1"/>
                </a:solidFill>
                <a:latin typeface="Century Gothic" panose="020B0502020202020204" pitchFamily="34" charset="0"/>
              </a:rPr>
              <a:t>INVESTIMENTI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9F566EFC-4EAA-4BC5-AE9F-B6AAEFC92A50}"/>
              </a:ext>
            </a:extLst>
          </p:cNvPr>
          <p:cNvSpPr/>
          <p:nvPr/>
        </p:nvSpPr>
        <p:spPr>
          <a:xfrm>
            <a:off x="8018860" y="2657931"/>
            <a:ext cx="3234020" cy="495677"/>
          </a:xfrm>
          <a:prstGeom prst="rect">
            <a:avLst/>
          </a:prstGeom>
          <a:solidFill>
            <a:srgbClr val="1F497D"/>
          </a:solidFill>
        </p:spPr>
        <p:txBody>
          <a:bodyPr wrap="square" anchor="ctr">
            <a:spAutoFit/>
          </a:bodyPr>
          <a:lstStyle/>
          <a:p>
            <a:pPr algn="ctr"/>
            <a:r>
              <a:rPr lang="it-IT" sz="1600" b="1">
                <a:solidFill>
                  <a:schemeClr val="bg1"/>
                </a:solidFill>
                <a:latin typeface="Century Gothic" panose="020B0502020202020204" pitchFamily="34" charset="0"/>
              </a:rPr>
              <a:t>RISTRUTTURAZIONE DEL DEBITO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9BA61501-E04B-4CC0-9D08-EAE14E992C58}"/>
              </a:ext>
            </a:extLst>
          </p:cNvPr>
          <p:cNvSpPr/>
          <p:nvPr/>
        </p:nvSpPr>
        <p:spPr>
          <a:xfrm>
            <a:off x="658823" y="2659469"/>
            <a:ext cx="3263844" cy="495677"/>
          </a:xfrm>
          <a:prstGeom prst="rect">
            <a:avLst/>
          </a:prstGeom>
          <a:solidFill>
            <a:srgbClr val="1F497D"/>
          </a:solidFill>
        </p:spPr>
        <p:txBody>
          <a:bodyPr wrap="square" anchor="ctr">
            <a:spAutoFit/>
          </a:bodyPr>
          <a:lstStyle/>
          <a:p>
            <a:pPr algn="ctr"/>
            <a:r>
              <a:rPr lang="it-IT" sz="1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LIQUIDITÀ E CASSA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3B7B3ED4-F82E-45C2-9053-9F2992F6A984}"/>
              </a:ext>
            </a:extLst>
          </p:cNvPr>
          <p:cNvSpPr/>
          <p:nvPr/>
        </p:nvSpPr>
        <p:spPr>
          <a:xfrm>
            <a:off x="2981238" y="3554619"/>
            <a:ext cx="1000063" cy="461665"/>
          </a:xfrm>
          <a:prstGeom prst="rect">
            <a:avLst/>
          </a:prstGeom>
          <a:solidFill>
            <a:srgbClr val="1F497D"/>
          </a:solidFill>
          <a:ln>
            <a:solidFill>
              <a:schemeClr val="bg1"/>
            </a:solidFill>
          </a:ln>
        </p:spPr>
        <p:txBody>
          <a:bodyPr wrap="square" anchor="ctr">
            <a:spAutoFit/>
          </a:bodyPr>
          <a:lstStyle/>
          <a:p>
            <a:pPr algn="ctr"/>
            <a:r>
              <a:rPr lang="it-IT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60,5</a:t>
            </a:r>
            <a:r>
              <a:rPr lang="it-IT" b="1" dirty="0">
                <a:solidFill>
                  <a:schemeClr val="bg1"/>
                </a:solidFill>
                <a:latin typeface="Century Gothic" panose="020B0502020202020204" pitchFamily="34" charset="0"/>
              </a:rPr>
              <a:t>%</a:t>
            </a:r>
            <a:endParaRPr lang="it-IT" sz="2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5E24A9EC-572D-4A62-89DD-0DD34D9B4F87}"/>
              </a:ext>
            </a:extLst>
          </p:cNvPr>
          <p:cNvSpPr/>
          <p:nvPr/>
        </p:nvSpPr>
        <p:spPr>
          <a:xfrm>
            <a:off x="10344541" y="3553081"/>
            <a:ext cx="1000063" cy="461665"/>
          </a:xfrm>
          <a:prstGeom prst="rect">
            <a:avLst/>
          </a:prstGeom>
          <a:solidFill>
            <a:srgbClr val="1F497D"/>
          </a:solidFill>
          <a:ln>
            <a:solidFill>
              <a:schemeClr val="bg1"/>
            </a:solidFill>
          </a:ln>
        </p:spPr>
        <p:txBody>
          <a:bodyPr wrap="square" anchor="ctr">
            <a:spAutoFit/>
          </a:bodyPr>
          <a:lstStyle/>
          <a:p>
            <a:pPr algn="ctr"/>
            <a:r>
              <a:rPr lang="it-IT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4,7</a:t>
            </a:r>
            <a:r>
              <a:rPr lang="it-IT" b="1" dirty="0">
                <a:solidFill>
                  <a:schemeClr val="bg1"/>
                </a:solidFill>
                <a:latin typeface="Century Gothic" panose="020B0502020202020204" pitchFamily="34" charset="0"/>
              </a:rPr>
              <a:t>%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8251DE76-FA9D-4733-A9B0-5FD46566288D}"/>
              </a:ext>
            </a:extLst>
          </p:cNvPr>
          <p:cNvSpPr/>
          <p:nvPr/>
        </p:nvSpPr>
        <p:spPr>
          <a:xfrm>
            <a:off x="6651523" y="3553081"/>
            <a:ext cx="1000063" cy="461665"/>
          </a:xfrm>
          <a:prstGeom prst="rect">
            <a:avLst/>
          </a:prstGeom>
          <a:solidFill>
            <a:srgbClr val="1F497D"/>
          </a:solidFill>
          <a:ln>
            <a:solidFill>
              <a:schemeClr val="bg1"/>
            </a:solidFill>
          </a:ln>
        </p:spPr>
        <p:txBody>
          <a:bodyPr wrap="square" anchor="ctr">
            <a:spAutoFit/>
          </a:bodyPr>
          <a:lstStyle/>
          <a:p>
            <a:pPr algn="ctr"/>
            <a:r>
              <a:rPr lang="it-IT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34,8</a:t>
            </a:r>
            <a:r>
              <a:rPr lang="it-IT" b="1" dirty="0">
                <a:solidFill>
                  <a:schemeClr val="bg1"/>
                </a:solidFill>
                <a:latin typeface="Century Gothic" panose="020B0502020202020204" pitchFamily="34" charset="0"/>
              </a:rPr>
              <a:t>%</a:t>
            </a:r>
            <a:endParaRPr lang="it-IT" sz="2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3" name="Text Box 49">
            <a:extLst>
              <a:ext uri="{FF2B5EF4-FFF2-40B4-BE49-F238E27FC236}">
                <a16:creationId xmlns:a16="http://schemas.microsoft.com/office/drawing/2014/main" id="{187EB2DC-5F22-3E3B-F355-59CE2F97E9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360" y="6291924"/>
            <a:ext cx="8253410" cy="232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just" defTabSz="914400" rtl="0" eaLnBrk="1" fontAlgn="base" latinLnBrk="0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Base campione: </a:t>
            </a:r>
            <a:r>
              <a:rPr kumimoji="0" lang="it-IT" altLang="it-IT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939 casi. Solo le imprese che hanno chiesto un fido o un finanziamento da oltre sei mesi.</a:t>
            </a:r>
            <a:r>
              <a:rPr kumimoji="0" lang="it-IT" altLang="ja-JP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 </a:t>
            </a:r>
            <a:r>
              <a:rPr kumimoji="0" lang="it-IT" altLang="ja-JP" sz="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I dati sono riportati all’universo.</a:t>
            </a:r>
            <a:endParaRPr kumimoji="0" lang="it-IT" altLang="it-IT" sz="9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64320456-6759-65B0-B953-FB7C03D5D98A}"/>
              </a:ext>
            </a:extLst>
          </p:cNvPr>
          <p:cNvSpPr/>
          <p:nvPr/>
        </p:nvSpPr>
        <p:spPr>
          <a:xfrm>
            <a:off x="3095316" y="4023717"/>
            <a:ext cx="1000063" cy="33855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anchor="ctr">
            <a:spAutoFit/>
          </a:bodyPr>
          <a:lstStyle/>
          <a:p>
            <a:pPr algn="ctr"/>
            <a:r>
              <a:rPr lang="it-IT" sz="1600" i="1" dirty="0">
                <a:latin typeface="Century Gothic" panose="020B0502020202020204" pitchFamily="34" charset="0"/>
              </a:rPr>
              <a:t>(69,0</a:t>
            </a:r>
            <a:r>
              <a:rPr lang="it-IT" sz="1200" i="1" dirty="0">
                <a:latin typeface="Century Gothic" panose="020B0502020202020204" pitchFamily="34" charset="0"/>
              </a:rPr>
              <a:t>%</a:t>
            </a:r>
            <a:r>
              <a:rPr lang="it-IT" sz="1600" i="1" dirty="0">
                <a:latin typeface="Century Gothic" panose="020B0502020202020204" pitchFamily="34" charset="0"/>
              </a:rPr>
              <a:t>)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A1A6DC34-C37F-A5D4-3993-1ACC7EAAC1D4}"/>
              </a:ext>
            </a:extLst>
          </p:cNvPr>
          <p:cNvSpPr/>
          <p:nvPr/>
        </p:nvSpPr>
        <p:spPr>
          <a:xfrm>
            <a:off x="10458619" y="4022179"/>
            <a:ext cx="1000063" cy="33855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anchor="ctr">
            <a:spAutoFit/>
          </a:bodyPr>
          <a:lstStyle/>
          <a:p>
            <a:pPr algn="ctr"/>
            <a:r>
              <a:rPr lang="it-IT" sz="1600" i="1" dirty="0">
                <a:latin typeface="Century Gothic" panose="020B0502020202020204" pitchFamily="34" charset="0"/>
              </a:rPr>
              <a:t>(6,8</a:t>
            </a:r>
            <a:r>
              <a:rPr lang="it-IT" sz="1200" i="1" dirty="0">
                <a:latin typeface="Century Gothic" panose="020B0502020202020204" pitchFamily="34" charset="0"/>
              </a:rPr>
              <a:t>%</a:t>
            </a:r>
            <a:r>
              <a:rPr kumimoji="0" lang="it-IT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MS PGothic" pitchFamily="34" charset="-128"/>
                <a:cs typeface="Arial"/>
              </a:rPr>
              <a:t>)</a:t>
            </a:r>
            <a:endParaRPr lang="it-IT" sz="1200" i="1" dirty="0">
              <a:latin typeface="Century Gothic" panose="020B0502020202020204" pitchFamily="34" charset="0"/>
            </a:endParaRP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45DBB7EE-7746-A120-5FAE-0060743DCFBD}"/>
              </a:ext>
            </a:extLst>
          </p:cNvPr>
          <p:cNvSpPr/>
          <p:nvPr/>
        </p:nvSpPr>
        <p:spPr>
          <a:xfrm>
            <a:off x="6767387" y="4022179"/>
            <a:ext cx="1000063" cy="33855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anchor="ctr">
            <a:spAutoFit/>
          </a:bodyPr>
          <a:lstStyle/>
          <a:p>
            <a:pPr algn="ctr"/>
            <a:r>
              <a:rPr lang="it-IT" sz="1600" i="1" dirty="0">
                <a:latin typeface="Century Gothic" panose="020B0502020202020204" pitchFamily="34" charset="0"/>
              </a:rPr>
              <a:t>(24,2</a:t>
            </a:r>
            <a:r>
              <a:rPr lang="it-IT" sz="1200" i="1" dirty="0">
                <a:latin typeface="Century Gothic" panose="020B0502020202020204" pitchFamily="34" charset="0"/>
              </a:rPr>
              <a:t>%</a:t>
            </a:r>
            <a:r>
              <a:rPr lang="it-IT" sz="1600" i="1" dirty="0">
                <a:latin typeface="Century Gothic" panose="020B0502020202020204" pitchFamily="34" charset="0"/>
              </a:rPr>
              <a:t>)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B803EEDC-1C59-02D9-7D2A-44236AD06B02}"/>
              </a:ext>
            </a:extLst>
          </p:cNvPr>
          <p:cNvSpPr/>
          <p:nvPr/>
        </p:nvSpPr>
        <p:spPr>
          <a:xfrm>
            <a:off x="658334" y="5554318"/>
            <a:ext cx="3263844" cy="338554"/>
          </a:xfrm>
          <a:prstGeom prst="rect">
            <a:avLst/>
          </a:prstGeom>
          <a:solidFill>
            <a:schemeClr val="tx1"/>
          </a:solidFill>
        </p:spPr>
        <p:txBody>
          <a:bodyPr wrap="square" anchor="ctr">
            <a:spAutoFit/>
          </a:bodyPr>
          <a:lstStyle/>
          <a:p>
            <a:pPr algn="ctr"/>
            <a:r>
              <a:rPr lang="it-IT" sz="1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TERZIARIO ITALIA: 60,5%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3787EECF-0454-7B86-1C45-CFEB450EABB9}"/>
              </a:ext>
            </a:extLst>
          </p:cNvPr>
          <p:cNvSpPr/>
          <p:nvPr/>
        </p:nvSpPr>
        <p:spPr>
          <a:xfrm>
            <a:off x="4310499" y="5554318"/>
            <a:ext cx="3263844" cy="338554"/>
          </a:xfrm>
          <a:prstGeom prst="rect">
            <a:avLst/>
          </a:prstGeom>
          <a:solidFill>
            <a:schemeClr val="tx1"/>
          </a:solidFill>
        </p:spPr>
        <p:txBody>
          <a:bodyPr wrap="square" anchor="ctr">
            <a:spAutoFit/>
          </a:bodyPr>
          <a:lstStyle/>
          <a:p>
            <a:pPr algn="ctr"/>
            <a:r>
              <a:rPr lang="it-IT" sz="1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TERZIARIO ITALIA: 28,9%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6D5615EB-4179-FB65-ED46-022510EE4071}"/>
              </a:ext>
            </a:extLst>
          </p:cNvPr>
          <p:cNvSpPr/>
          <p:nvPr/>
        </p:nvSpPr>
        <p:spPr>
          <a:xfrm>
            <a:off x="8018860" y="5554318"/>
            <a:ext cx="3263844" cy="338554"/>
          </a:xfrm>
          <a:prstGeom prst="rect">
            <a:avLst/>
          </a:prstGeom>
          <a:solidFill>
            <a:schemeClr val="tx1"/>
          </a:solidFill>
        </p:spPr>
        <p:txBody>
          <a:bodyPr wrap="square" anchor="ctr">
            <a:spAutoFit/>
          </a:bodyPr>
          <a:lstStyle/>
          <a:p>
            <a:pPr algn="ctr"/>
            <a:r>
              <a:rPr lang="it-IT" sz="1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TERZIARIO ITALIA: 10,6%</a:t>
            </a:r>
          </a:p>
        </p:txBody>
      </p:sp>
    </p:spTree>
    <p:extLst>
      <p:ext uri="{BB962C8B-B14F-4D97-AF65-F5344CB8AC3E}">
        <p14:creationId xmlns:p14="http://schemas.microsoft.com/office/powerpoint/2010/main" val="213662387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id="{7ABC426C-81E8-5529-F0CD-14BC8DD724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134" y="2129074"/>
            <a:ext cx="6064516" cy="3114000"/>
          </a:xfrm>
          <a:prstGeom prst="rect">
            <a:avLst/>
          </a:prstGeom>
        </p:spPr>
      </p:pic>
      <p:sp>
        <p:nvSpPr>
          <p:cNvPr id="40" name="CasellaDiTesto 9">
            <a:extLst>
              <a:ext uri="{FF2B5EF4-FFF2-40B4-BE49-F238E27FC236}">
                <a16:creationId xmlns:a16="http://schemas.microsoft.com/office/drawing/2014/main" id="{7ABABEF6-EF0C-47A2-A23C-0C585408AB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9775" y="3147844"/>
            <a:ext cx="1919755" cy="35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spcBef>
                <a:spcPts val="600"/>
              </a:spcBef>
            </a:pPr>
            <a:r>
              <a:rPr lang="it-IT" altLang="ja-JP" sz="1700">
                <a:solidFill>
                  <a:srgbClr val="203864"/>
                </a:solidFill>
                <a:latin typeface="Century Gothic" panose="020B0502020202020204" pitchFamily="34" charset="0"/>
              </a:rPr>
              <a:t>Terziario FVG</a:t>
            </a:r>
          </a:p>
        </p:txBody>
      </p:sp>
      <p:sp>
        <p:nvSpPr>
          <p:cNvPr id="51" name="CasellaDiTesto 9">
            <a:extLst>
              <a:ext uri="{FF2B5EF4-FFF2-40B4-BE49-F238E27FC236}">
                <a16:creationId xmlns:a16="http://schemas.microsoft.com/office/drawing/2014/main" id="{69F60A1A-721B-44A2-83C9-00B57C2D06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4154" y="4149080"/>
            <a:ext cx="1728192" cy="35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spcBef>
                <a:spcPts val="600"/>
              </a:spcBef>
            </a:pPr>
            <a:r>
              <a:rPr lang="it-IT" altLang="ja-JP" sz="1700">
                <a:solidFill>
                  <a:srgbClr val="ED7D31"/>
                </a:solidFill>
                <a:latin typeface="Century Gothic" panose="020B0502020202020204" pitchFamily="34" charset="0"/>
              </a:rPr>
              <a:t>Terziario ITALIA</a:t>
            </a:r>
          </a:p>
        </p:txBody>
      </p:sp>
      <p:graphicFrame>
        <p:nvGraphicFramePr>
          <p:cNvPr id="59" name="Tabella 11">
            <a:extLst>
              <a:ext uri="{FF2B5EF4-FFF2-40B4-BE49-F238E27FC236}">
                <a16:creationId xmlns:a16="http://schemas.microsoft.com/office/drawing/2014/main" id="{01BE6B95-7253-49A7-B547-C9B32E476C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2937850"/>
              </p:ext>
            </p:extLst>
          </p:nvPr>
        </p:nvGraphicFramePr>
        <p:xfrm>
          <a:off x="7526635" y="3147844"/>
          <a:ext cx="3321605" cy="25006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9605">
                  <a:extLst>
                    <a:ext uri="{9D8B030D-6E8A-4147-A177-3AD203B41FA5}">
                      <a16:colId xmlns:a16="http://schemas.microsoft.com/office/drawing/2014/main" val="4257292281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1363359023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3209566175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2315993140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2418926699"/>
                    </a:ext>
                  </a:extLst>
                </a:gridCol>
              </a:tblGrid>
              <a:tr h="357230">
                <a:tc>
                  <a:txBody>
                    <a:bodyPr/>
                    <a:lstStyle/>
                    <a:p>
                      <a:endParaRPr lang="it-IT" sz="12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200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7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MIGLIORE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7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UGUALE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7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PEGGIORE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INDICE</a:t>
                      </a:r>
                      <a:endParaRPr lang="it-IT" sz="100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55734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2022 III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10%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58%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32%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1F497D"/>
                          </a:solidFill>
                          <a:effectLst/>
                          <a:latin typeface="Century Gothic" panose="020B0502020202020204" pitchFamily="34" charset="0"/>
                        </a:rPr>
                        <a:t>39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546973793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2022 IV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2%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22%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76%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1F497D"/>
                          </a:solidFill>
                          <a:effectLst/>
                          <a:latin typeface="Century Gothic" panose="020B0502020202020204" pitchFamily="34" charset="0"/>
                        </a:rPr>
                        <a:t>13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752504863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2023 I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0%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25%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75%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1F497D"/>
                          </a:solidFill>
                          <a:effectLst/>
                          <a:latin typeface="Century Gothic" panose="020B0502020202020204" pitchFamily="34" charset="0"/>
                        </a:rPr>
                        <a:t>12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271376257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2023 II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0%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18%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82%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1F497D"/>
                          </a:solidFill>
                          <a:effectLst/>
                          <a:latin typeface="Century Gothic" panose="020B0502020202020204" pitchFamily="34" charset="0"/>
                        </a:rPr>
                        <a:t>9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559385142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2023 III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0%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16%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84%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1F497D"/>
                          </a:solidFill>
                          <a:effectLst/>
                          <a:latin typeface="Century Gothic" panose="020B0502020202020204" pitchFamily="34" charset="0"/>
                        </a:rPr>
                        <a:t>8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790754751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2023 IV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5%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16%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79%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solidFill>
                            <a:srgbClr val="1F497D"/>
                          </a:solidFill>
                          <a:effectLst/>
                          <a:latin typeface="Century Gothic" panose="020B0502020202020204" pitchFamily="34" charset="0"/>
                        </a:rPr>
                        <a:t>13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704451205"/>
                  </a:ext>
                </a:extLst>
              </a:tr>
            </a:tbl>
          </a:graphicData>
        </a:graphic>
      </p:graphicFrame>
      <p:cxnSp>
        <p:nvCxnSpPr>
          <p:cNvPr id="62" name="Connettore 2 61">
            <a:extLst>
              <a:ext uri="{FF2B5EF4-FFF2-40B4-BE49-F238E27FC236}">
                <a16:creationId xmlns:a16="http://schemas.microsoft.com/office/drawing/2014/main" id="{00957DCE-FF0B-48FE-B5D7-350CBBAB3B74}"/>
              </a:ext>
            </a:extLst>
          </p:cNvPr>
          <p:cNvCxnSpPr>
            <a:cxnSpLocks/>
          </p:cNvCxnSpPr>
          <p:nvPr/>
        </p:nvCxnSpPr>
        <p:spPr>
          <a:xfrm flipH="1">
            <a:off x="8479845" y="3031858"/>
            <a:ext cx="2162184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 w="lg" len="lg"/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CasellaDiTesto 62">
            <a:extLst>
              <a:ext uri="{FF2B5EF4-FFF2-40B4-BE49-F238E27FC236}">
                <a16:creationId xmlns:a16="http://schemas.microsoft.com/office/drawing/2014/main" id="{998A22A5-9809-4E7C-A577-67E7F647A76F}"/>
              </a:ext>
            </a:extLst>
          </p:cNvPr>
          <p:cNvSpPr txBox="1"/>
          <p:nvPr/>
        </p:nvSpPr>
        <p:spPr>
          <a:xfrm>
            <a:off x="9313114" y="2754859"/>
            <a:ext cx="4956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1200">
                <a:latin typeface="Century Gothic" panose="020B0502020202020204" pitchFamily="34" charset="0"/>
              </a:rPr>
              <a:t>FVG</a:t>
            </a:r>
          </a:p>
        </p:txBody>
      </p:sp>
      <p:cxnSp>
        <p:nvCxnSpPr>
          <p:cNvPr id="64" name="Connettore 2 63">
            <a:extLst>
              <a:ext uri="{FF2B5EF4-FFF2-40B4-BE49-F238E27FC236}">
                <a16:creationId xmlns:a16="http://schemas.microsoft.com/office/drawing/2014/main" id="{0CEC4EEB-6C81-46DD-9913-92B3D968CE8C}"/>
              </a:ext>
            </a:extLst>
          </p:cNvPr>
          <p:cNvCxnSpPr>
            <a:cxnSpLocks/>
          </p:cNvCxnSpPr>
          <p:nvPr/>
        </p:nvCxnSpPr>
        <p:spPr>
          <a:xfrm flipH="1">
            <a:off x="11009528" y="3031858"/>
            <a:ext cx="916977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 w="lg" len="lg"/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CasellaDiTesto 64">
            <a:extLst>
              <a:ext uri="{FF2B5EF4-FFF2-40B4-BE49-F238E27FC236}">
                <a16:creationId xmlns:a16="http://schemas.microsoft.com/office/drawing/2014/main" id="{21E57418-8C6E-4050-A9BE-30EF193BAE41}"/>
              </a:ext>
            </a:extLst>
          </p:cNvPr>
          <p:cNvSpPr txBox="1"/>
          <p:nvPr/>
        </p:nvSpPr>
        <p:spPr>
          <a:xfrm>
            <a:off x="11152866" y="2754859"/>
            <a:ext cx="6303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1200">
                <a:latin typeface="Century Gothic" panose="020B0502020202020204" pitchFamily="34" charset="0"/>
              </a:rPr>
              <a:t>ITALIA</a:t>
            </a:r>
          </a:p>
        </p:txBody>
      </p:sp>
      <p:graphicFrame>
        <p:nvGraphicFramePr>
          <p:cNvPr id="66" name="Tabella 65">
            <a:extLst>
              <a:ext uri="{FF2B5EF4-FFF2-40B4-BE49-F238E27FC236}">
                <a16:creationId xmlns:a16="http://schemas.microsoft.com/office/drawing/2014/main" id="{527F175E-44A8-4A93-B387-BD911D605C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4752220"/>
              </p:ext>
            </p:extLst>
          </p:nvPr>
        </p:nvGraphicFramePr>
        <p:xfrm>
          <a:off x="11147607" y="3147844"/>
          <a:ext cx="648000" cy="25006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8000">
                  <a:extLst>
                    <a:ext uri="{9D8B030D-6E8A-4147-A177-3AD203B41FA5}">
                      <a16:colId xmlns:a16="http://schemas.microsoft.com/office/drawing/2014/main" val="302806717"/>
                    </a:ext>
                  </a:extLst>
                </a:gridCol>
              </a:tblGrid>
              <a:tr h="357230">
                <a:tc>
                  <a:txBody>
                    <a:bodyPr/>
                    <a:lstStyle/>
                    <a:p>
                      <a:pPr algn="ctr"/>
                      <a:r>
                        <a:rPr lang="it-IT" sz="11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INDICE</a:t>
                      </a:r>
                      <a:endParaRPr lang="it-IT" sz="100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7634939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solidFill>
                            <a:srgbClr val="ED7D31"/>
                          </a:solidFill>
                          <a:effectLst/>
                          <a:latin typeface="Century Gothic" panose="020B0502020202020204" pitchFamily="34" charset="0"/>
                        </a:rPr>
                        <a:t>24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51798999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ED7D31"/>
                          </a:solidFill>
                          <a:effectLst/>
                          <a:latin typeface="Century Gothic" panose="020B0502020202020204" pitchFamily="34" charset="0"/>
                        </a:rPr>
                        <a:t>19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113083857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ED7D31"/>
                          </a:solidFill>
                          <a:effectLst/>
                          <a:latin typeface="Century Gothic" panose="020B0502020202020204" pitchFamily="34" charset="0"/>
                        </a:rPr>
                        <a:t>23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777035430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ED7D31"/>
                          </a:solidFill>
                          <a:effectLst/>
                          <a:latin typeface="Century Gothic" panose="020B0502020202020204" pitchFamily="34" charset="0"/>
                        </a:rPr>
                        <a:t>16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964193220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ED7D31"/>
                          </a:solidFill>
                          <a:effectLst/>
                          <a:latin typeface="Century Gothic" panose="020B0502020202020204" pitchFamily="34" charset="0"/>
                        </a:rPr>
                        <a:t>11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083891687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solidFill>
                            <a:srgbClr val="ED7D31"/>
                          </a:solidFill>
                          <a:effectLst/>
                          <a:latin typeface="Century Gothic" panose="020B0502020202020204" pitchFamily="34" charset="0"/>
                        </a:rPr>
                        <a:t>15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328386160"/>
                  </a:ext>
                </a:extLst>
              </a:tr>
            </a:tbl>
          </a:graphicData>
        </a:graphic>
      </p:graphicFrame>
      <p:sp>
        <p:nvSpPr>
          <p:cNvPr id="26" name="Titolo 1">
            <a:extLst>
              <a:ext uri="{FF2B5EF4-FFF2-40B4-BE49-F238E27FC236}">
                <a16:creationId xmlns:a16="http://schemas.microsoft.com/office/drawing/2014/main" id="{5FD3C7F6-1470-4775-9BA2-8E798B2A44E3}"/>
              </a:ext>
            </a:extLst>
          </p:cNvPr>
          <p:cNvSpPr txBox="1">
            <a:spLocks/>
          </p:cNvSpPr>
          <p:nvPr/>
        </p:nvSpPr>
        <p:spPr>
          <a:xfrm>
            <a:off x="423287" y="1815998"/>
            <a:ext cx="6000228" cy="5325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lIns="67500" tIns="35100" rIns="67500" bIns="35100">
            <a:spAutoFit/>
          </a:bodyPr>
          <a:lstStyle/>
          <a:p>
            <a:pPr>
              <a:defRPr/>
            </a:pPr>
            <a:r>
              <a:rPr lang="it-IT" sz="16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  <a:cs typeface="Arial"/>
              </a:rPr>
              <a:t>TASSI DI INTERESSE (</a:t>
            </a:r>
            <a:r>
              <a:rPr lang="it-IT" sz="1600" u="sng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  <a:cs typeface="Arial"/>
              </a:rPr>
              <a:t>FVG vs ITALIA</a:t>
            </a:r>
            <a:r>
              <a:rPr lang="it-IT" sz="16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  <a:cs typeface="Arial"/>
              </a:rPr>
              <a:t>)</a:t>
            </a:r>
            <a:endParaRPr lang="it-IT" sz="1600" i="1" dirty="0">
              <a:solidFill>
                <a:schemeClr val="bg1"/>
              </a:solidFill>
              <a:latin typeface="Century Gothic" panose="020B0502020202020204" pitchFamily="34" charset="0"/>
              <a:ea typeface="+mj-ea"/>
              <a:cs typeface="Arial"/>
            </a:endParaRPr>
          </a:p>
          <a:p>
            <a:pPr>
              <a:defRPr/>
            </a:pPr>
            <a:r>
              <a:rPr lang="it-IT" sz="1400" b="0" i="1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  <a:cs typeface="Arial"/>
              </a:rPr>
              <a:t>Indicatori congiunturali: % MIGLIORAMENTO + ½ INVARIANZA</a:t>
            </a:r>
          </a:p>
        </p:txBody>
      </p:sp>
      <p:sp>
        <p:nvSpPr>
          <p:cNvPr id="29" name="Ovale 28">
            <a:extLst>
              <a:ext uri="{FF2B5EF4-FFF2-40B4-BE49-F238E27FC236}">
                <a16:creationId xmlns:a16="http://schemas.microsoft.com/office/drawing/2014/main" id="{E11817B6-93E8-4871-BB84-72707659F11B}"/>
              </a:ext>
            </a:extLst>
          </p:cNvPr>
          <p:cNvSpPr/>
          <p:nvPr/>
        </p:nvSpPr>
        <p:spPr bwMode="auto">
          <a:xfrm>
            <a:off x="10219506" y="4932024"/>
            <a:ext cx="647998" cy="798216"/>
          </a:xfrm>
          <a:prstGeom prst="ellips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6" name="Text Box 49">
            <a:extLst>
              <a:ext uri="{FF2B5EF4-FFF2-40B4-BE49-F238E27FC236}">
                <a16:creationId xmlns:a16="http://schemas.microsoft.com/office/drawing/2014/main" id="{51A46232-ED68-4F7B-9F48-D3E305D918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360" y="6190766"/>
            <a:ext cx="11665296" cy="384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lnSpc>
                <a:spcPct val="110000"/>
              </a:lnSpc>
              <a:spcBef>
                <a:spcPts val="600"/>
              </a:spcBef>
            </a:pPr>
            <a:r>
              <a:rPr lang="it-IT" altLang="it-IT" sz="900" dirty="0">
                <a:latin typeface="Century Gothic" panose="020B0502020202020204" pitchFamily="34" charset="0"/>
              </a:rPr>
              <a:t>Base campione: </a:t>
            </a:r>
            <a:r>
              <a:rPr lang="it-IT" altLang="it-IT" sz="900" b="0" dirty="0">
                <a:latin typeface="Century Gothic" panose="020B0502020202020204" pitchFamily="34" charset="0"/>
              </a:rPr>
              <a:t>939 casi. </a:t>
            </a:r>
            <a:r>
              <a:rPr lang="it-IT" altLang="ja-JP" sz="900" b="0" dirty="0">
                <a:latin typeface="Century Gothic" panose="020B0502020202020204" pitchFamily="34" charset="0"/>
              </a:rPr>
              <a:t>I valori sono costituiti da percentuali di imprese rispondenti. Saldo = (% migliore) + ((% uguale) / 2). Campo di variazione: tra +100% (nell’ipotesi in cui il totale degli intervistati campione esprimesse un’opinione di miglioramento) e 0% (nell’ipotesi in cui il totale degli intervistati campione esprimesse un’opinione di peggioramento). </a:t>
            </a:r>
            <a:r>
              <a:rPr lang="it-IT" altLang="ja-JP" sz="900" dirty="0">
                <a:latin typeface="Century Gothic" panose="020B0502020202020204" pitchFamily="34" charset="0"/>
              </a:rPr>
              <a:t>I dati sono riportati all’universo.	</a:t>
            </a:r>
            <a:endParaRPr lang="it-IT" altLang="it-IT" sz="900" dirty="0">
              <a:latin typeface="Century Gothic" panose="020B0502020202020204" pitchFamily="34" charset="0"/>
            </a:endParaRPr>
          </a:p>
        </p:txBody>
      </p:sp>
      <p:pic>
        <p:nvPicPr>
          <p:cNvPr id="39" name="Elemento grafico 38" descr="Freccia linea: curva antioraria">
            <a:extLst>
              <a:ext uri="{FF2B5EF4-FFF2-40B4-BE49-F238E27FC236}">
                <a16:creationId xmlns:a16="http://schemas.microsoft.com/office/drawing/2014/main" id="{B7F731FE-40C8-4D05-BE67-B11B4738E41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6264157" flipH="1">
            <a:off x="6227313" y="3078248"/>
            <a:ext cx="899478" cy="914400"/>
          </a:xfrm>
          <a:prstGeom prst="rect">
            <a:avLst/>
          </a:prstGeom>
        </p:spPr>
      </p:pic>
      <p:sp>
        <p:nvSpPr>
          <p:cNvPr id="41" name="CasellaDiTesto 9">
            <a:extLst>
              <a:ext uri="{FF2B5EF4-FFF2-40B4-BE49-F238E27FC236}">
                <a16:creationId xmlns:a16="http://schemas.microsoft.com/office/drawing/2014/main" id="{9ECE39E5-FABE-4F0B-A5D7-6653D09073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39534" y="1797318"/>
            <a:ext cx="4586972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ts val="600"/>
              </a:spcBef>
            </a:pPr>
            <a:r>
              <a:rPr lang="it-IT" altLang="ja-JP" sz="1300" i="1" dirty="0">
                <a:latin typeface="Century Gothic" panose="020B0502020202020204" pitchFamily="34" charset="0"/>
              </a:rPr>
              <a:t>Per quanto concerne l’offerta dei fidi o dei finanziamenti da parte delle banche negli ultimi tre mesi, ritiene che la situazione dei tassi di interesse sia migliorata, rimasta invariata o peggiorata?</a:t>
            </a:r>
            <a:endParaRPr lang="it-IT" altLang="it-IT" sz="1300" i="1" dirty="0">
              <a:solidFill>
                <a:schemeClr val="accent2"/>
              </a:solidFill>
              <a:latin typeface="Century Gothic" panose="020B0502020202020204" pitchFamily="34" charset="0"/>
            </a:endParaRPr>
          </a:p>
        </p:txBody>
      </p:sp>
      <p:sp>
        <p:nvSpPr>
          <p:cNvPr id="24" name="Titolo 1">
            <a:extLst>
              <a:ext uri="{FF2B5EF4-FFF2-40B4-BE49-F238E27FC236}">
                <a16:creationId xmlns:a16="http://schemas.microsoft.com/office/drawing/2014/main" id="{0F0D1125-EC07-4E55-A6A7-369BEF80AF54}"/>
              </a:ext>
            </a:extLst>
          </p:cNvPr>
          <p:cNvSpPr txBox="1">
            <a:spLocks/>
          </p:cNvSpPr>
          <p:nvPr/>
        </p:nvSpPr>
        <p:spPr>
          <a:xfrm>
            <a:off x="335359" y="248643"/>
            <a:ext cx="11856639" cy="809549"/>
          </a:xfrm>
          <a:prstGeom prst="rect">
            <a:avLst/>
          </a:prstGeom>
        </p:spPr>
        <p:txBody>
          <a:bodyPr wrap="square" lIns="67500" tIns="35100" rIns="67500" bIns="35100">
            <a:spAutoFit/>
          </a:bodyPr>
          <a:lstStyle/>
          <a:p>
            <a:pPr>
              <a:defRPr/>
            </a:pPr>
            <a:r>
              <a:rPr lang="it-IT" sz="2400" dirty="0">
                <a:solidFill>
                  <a:srgbClr val="203864"/>
                </a:solidFill>
                <a:latin typeface="Century Gothic" panose="020B0502020202020204" pitchFamily="34" charset="0"/>
                <a:cs typeface="Arial"/>
              </a:rPr>
              <a:t>Costo del credito (tassi di interesse) </a:t>
            </a:r>
            <a:r>
              <a:rPr lang="it-IT" sz="2400" dirty="0">
                <a:solidFill>
                  <a:srgbClr val="203864"/>
                </a:solidFill>
                <a:latin typeface="Century Gothic" panose="020B0502020202020204" pitchFamily="34" charset="0"/>
                <a:ea typeface="+mj-ea"/>
                <a:cs typeface="Arial"/>
              </a:rPr>
              <a:t>|</a:t>
            </a:r>
            <a:r>
              <a:rPr lang="it-IT" sz="2400" b="0" dirty="0">
                <a:latin typeface="Century Gothic" panose="020B0502020202020204" pitchFamily="34" charset="0"/>
                <a:cs typeface="Arial"/>
              </a:rPr>
              <a:t> </a:t>
            </a:r>
            <a:r>
              <a:rPr lang="it-IT" sz="2400" dirty="0">
                <a:latin typeface="Century Gothic" panose="020B0502020202020204" pitchFamily="34" charset="0"/>
                <a:ea typeface="+mj-ea"/>
                <a:cs typeface="Arial"/>
              </a:rPr>
              <a:t>Continua ad essere critica la situazione relativa al costo del credito.</a:t>
            </a:r>
            <a:endParaRPr lang="it-IT" sz="2400" strike="sngStrike" dirty="0">
              <a:latin typeface="Century Gothic" panose="020B0502020202020204" pitchFamily="34" charset="0"/>
              <a:ea typeface="+mj-ea"/>
              <a:cs typeface="Arial"/>
            </a:endParaRPr>
          </a:p>
        </p:txBody>
      </p:sp>
      <p:cxnSp>
        <p:nvCxnSpPr>
          <p:cNvPr id="3" name="Connettore diritto 2">
            <a:extLst>
              <a:ext uri="{FF2B5EF4-FFF2-40B4-BE49-F238E27FC236}">
                <a16:creationId xmlns:a16="http://schemas.microsoft.com/office/drawing/2014/main" id="{AFD9DA46-15E3-7A5E-038B-09E3F4B19A63}"/>
              </a:ext>
            </a:extLst>
          </p:cNvPr>
          <p:cNvCxnSpPr/>
          <p:nvPr/>
        </p:nvCxnSpPr>
        <p:spPr bwMode="auto">
          <a:xfrm>
            <a:off x="4389888" y="2508881"/>
            <a:ext cx="0" cy="234000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Rettangolo 3">
            <a:extLst>
              <a:ext uri="{FF2B5EF4-FFF2-40B4-BE49-F238E27FC236}">
                <a16:creationId xmlns:a16="http://schemas.microsoft.com/office/drawing/2014/main" id="{67C2D28F-A02D-F5FE-879F-82FEA45173F6}"/>
              </a:ext>
            </a:extLst>
          </p:cNvPr>
          <p:cNvSpPr/>
          <p:nvPr/>
        </p:nvSpPr>
        <p:spPr>
          <a:xfrm>
            <a:off x="3348927" y="2478476"/>
            <a:ext cx="104469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sz="1000" i="1" dirty="0" err="1">
                <a:latin typeface="Century Gothic" panose="020B0502020202020204" pitchFamily="34" charset="0"/>
              </a:rPr>
              <a:t>Pre</a:t>
            </a:r>
            <a:r>
              <a:rPr lang="it-IT" sz="1000" i="1" dirty="0">
                <a:latin typeface="Century Gothic" panose="020B0502020202020204" pitchFamily="34" charset="0"/>
              </a:rPr>
              <a:t> lockdown</a:t>
            </a:r>
            <a:endParaRPr lang="it-IT" sz="700" i="1" dirty="0">
              <a:latin typeface="Century Gothic" panose="020B0502020202020204" pitchFamily="34" charset="0"/>
            </a:endParaRPr>
          </a:p>
        </p:txBody>
      </p:sp>
      <p:cxnSp>
        <p:nvCxnSpPr>
          <p:cNvPr id="2" name="Connettore diritto 1">
            <a:extLst>
              <a:ext uri="{FF2B5EF4-FFF2-40B4-BE49-F238E27FC236}">
                <a16:creationId xmlns:a16="http://schemas.microsoft.com/office/drawing/2014/main" id="{88DF807C-490E-5C8C-2C9F-F4584973169A}"/>
              </a:ext>
            </a:extLst>
          </p:cNvPr>
          <p:cNvCxnSpPr>
            <a:cxnSpLocks/>
          </p:cNvCxnSpPr>
          <p:nvPr/>
        </p:nvCxnSpPr>
        <p:spPr bwMode="auto">
          <a:xfrm>
            <a:off x="7248128" y="1835048"/>
            <a:ext cx="0" cy="4208951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84033216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:a16="http://schemas.microsoft.com/office/drawing/2014/main" id="{7C58E64A-69B9-34E5-C52A-45EBF79D00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339" y="2128354"/>
            <a:ext cx="6064516" cy="3114000"/>
          </a:xfrm>
          <a:prstGeom prst="rect">
            <a:avLst/>
          </a:prstGeom>
        </p:spPr>
      </p:pic>
      <p:sp>
        <p:nvSpPr>
          <p:cNvPr id="40" name="CasellaDiTesto 9">
            <a:extLst>
              <a:ext uri="{FF2B5EF4-FFF2-40B4-BE49-F238E27FC236}">
                <a16:creationId xmlns:a16="http://schemas.microsoft.com/office/drawing/2014/main" id="{7ABABEF6-EF0C-47A2-A23C-0C585408AB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13639" y="3096859"/>
            <a:ext cx="1919755" cy="35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spcBef>
                <a:spcPts val="600"/>
              </a:spcBef>
            </a:pPr>
            <a:r>
              <a:rPr lang="it-IT" altLang="ja-JP" sz="1700" dirty="0">
                <a:solidFill>
                  <a:srgbClr val="203864"/>
                </a:solidFill>
                <a:latin typeface="Century Gothic" panose="020B0502020202020204" pitchFamily="34" charset="0"/>
              </a:rPr>
              <a:t>Terziario FVG</a:t>
            </a:r>
          </a:p>
        </p:txBody>
      </p:sp>
      <p:sp>
        <p:nvSpPr>
          <p:cNvPr id="51" name="CasellaDiTesto 9">
            <a:extLst>
              <a:ext uri="{FF2B5EF4-FFF2-40B4-BE49-F238E27FC236}">
                <a16:creationId xmlns:a16="http://schemas.microsoft.com/office/drawing/2014/main" id="{69F60A1A-721B-44A2-83C9-00B57C2D06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4154" y="4281160"/>
            <a:ext cx="1728192" cy="35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spcBef>
                <a:spcPts val="600"/>
              </a:spcBef>
            </a:pPr>
            <a:r>
              <a:rPr lang="it-IT" altLang="ja-JP" sz="1700">
                <a:solidFill>
                  <a:srgbClr val="ED7D31"/>
                </a:solidFill>
                <a:latin typeface="Century Gothic" panose="020B0502020202020204" pitchFamily="34" charset="0"/>
              </a:rPr>
              <a:t>Terziario ITALIA</a:t>
            </a:r>
          </a:p>
        </p:txBody>
      </p:sp>
      <p:sp>
        <p:nvSpPr>
          <p:cNvPr id="26" name="Titolo 1">
            <a:extLst>
              <a:ext uri="{FF2B5EF4-FFF2-40B4-BE49-F238E27FC236}">
                <a16:creationId xmlns:a16="http://schemas.microsoft.com/office/drawing/2014/main" id="{5FD3C7F6-1470-4775-9BA2-8E798B2A44E3}"/>
              </a:ext>
            </a:extLst>
          </p:cNvPr>
          <p:cNvSpPr txBox="1">
            <a:spLocks/>
          </p:cNvSpPr>
          <p:nvPr/>
        </p:nvSpPr>
        <p:spPr>
          <a:xfrm>
            <a:off x="423287" y="1815998"/>
            <a:ext cx="6000228" cy="5325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lIns="67500" tIns="35100" rIns="67500" bIns="35100">
            <a:spAutoFit/>
          </a:bodyPr>
          <a:lstStyle/>
          <a:p>
            <a:pPr>
              <a:defRPr/>
            </a:pPr>
            <a:r>
              <a:rPr lang="it-IT" sz="16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  <a:cs typeface="Arial"/>
              </a:rPr>
              <a:t>COSTO ALTRE CONDIZIONI (</a:t>
            </a:r>
            <a:r>
              <a:rPr lang="it-IT" sz="1600" u="sng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  <a:cs typeface="Arial"/>
              </a:rPr>
              <a:t>FVG vs ITALIA</a:t>
            </a:r>
            <a:r>
              <a:rPr lang="it-IT" sz="16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  <a:cs typeface="Arial"/>
              </a:rPr>
              <a:t>)</a:t>
            </a:r>
            <a:endParaRPr lang="it-IT" sz="1600" i="1" dirty="0">
              <a:solidFill>
                <a:schemeClr val="bg1"/>
              </a:solidFill>
              <a:latin typeface="Century Gothic" panose="020B0502020202020204" pitchFamily="34" charset="0"/>
              <a:ea typeface="+mj-ea"/>
              <a:cs typeface="Arial"/>
            </a:endParaRPr>
          </a:p>
          <a:p>
            <a:pPr>
              <a:defRPr/>
            </a:pPr>
            <a:r>
              <a:rPr lang="it-IT" sz="1400" b="0" i="1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  <a:cs typeface="Arial"/>
              </a:rPr>
              <a:t>Indicatori congiunturali: % MIGLIORAMENTO + ½ INVARIANZA</a:t>
            </a:r>
          </a:p>
        </p:txBody>
      </p:sp>
      <p:sp>
        <p:nvSpPr>
          <p:cNvPr id="36" name="Text Box 49">
            <a:extLst>
              <a:ext uri="{FF2B5EF4-FFF2-40B4-BE49-F238E27FC236}">
                <a16:creationId xmlns:a16="http://schemas.microsoft.com/office/drawing/2014/main" id="{51A46232-ED68-4F7B-9F48-D3E305D918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360" y="6190766"/>
            <a:ext cx="11665296" cy="384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lnSpc>
                <a:spcPct val="110000"/>
              </a:lnSpc>
              <a:spcBef>
                <a:spcPts val="600"/>
              </a:spcBef>
            </a:pPr>
            <a:r>
              <a:rPr lang="it-IT" altLang="it-IT" sz="900" dirty="0">
                <a:latin typeface="Century Gothic" panose="020B0502020202020204" pitchFamily="34" charset="0"/>
              </a:rPr>
              <a:t>Base campione: </a:t>
            </a:r>
            <a:r>
              <a:rPr lang="it-IT" altLang="it-IT" sz="900" b="0" dirty="0">
                <a:latin typeface="Century Gothic" panose="020B0502020202020204" pitchFamily="34" charset="0"/>
              </a:rPr>
              <a:t>939 casi. </a:t>
            </a:r>
            <a:r>
              <a:rPr lang="it-IT" altLang="ja-JP" sz="900" b="0" dirty="0">
                <a:latin typeface="Century Gothic" panose="020B0502020202020204" pitchFamily="34" charset="0"/>
              </a:rPr>
              <a:t>I valori sono costituiti da percentuali di imprese rispondenti. Saldo = (% migliore) + ((% uguale) / 2). Campo di variazione: tra +100% (nell’ipotesi in cui il totale degli intervistati campione esprimesse un’opinione di miglioramento) e 0% (nell’ipotesi in cui il totale degli intervistati campione esprimesse un’opinione di peggioramento). </a:t>
            </a:r>
            <a:r>
              <a:rPr lang="it-IT" altLang="ja-JP" sz="900" dirty="0">
                <a:latin typeface="Century Gothic" panose="020B0502020202020204" pitchFamily="34" charset="0"/>
              </a:rPr>
              <a:t>I dati sono riportati all’universo.	</a:t>
            </a:r>
            <a:endParaRPr lang="it-IT" altLang="it-IT" sz="900" dirty="0">
              <a:latin typeface="Century Gothic" panose="020B0502020202020204" pitchFamily="34" charset="0"/>
            </a:endParaRPr>
          </a:p>
        </p:txBody>
      </p:sp>
      <p:pic>
        <p:nvPicPr>
          <p:cNvPr id="39" name="Elemento grafico 38" descr="Freccia linea: curva antioraria">
            <a:extLst>
              <a:ext uri="{FF2B5EF4-FFF2-40B4-BE49-F238E27FC236}">
                <a16:creationId xmlns:a16="http://schemas.microsoft.com/office/drawing/2014/main" id="{B7F731FE-40C8-4D05-BE67-B11B4738E41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6264157" flipH="1">
            <a:off x="6227313" y="3078248"/>
            <a:ext cx="899478" cy="914400"/>
          </a:xfrm>
          <a:prstGeom prst="rect">
            <a:avLst/>
          </a:prstGeom>
        </p:spPr>
      </p:pic>
      <p:sp>
        <p:nvSpPr>
          <p:cNvPr id="41" name="CasellaDiTesto 9">
            <a:extLst>
              <a:ext uri="{FF2B5EF4-FFF2-40B4-BE49-F238E27FC236}">
                <a16:creationId xmlns:a16="http://schemas.microsoft.com/office/drawing/2014/main" id="{9ECE39E5-FABE-4F0B-A5D7-6653D09073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39534" y="1797318"/>
            <a:ext cx="4586972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ts val="600"/>
              </a:spcBef>
            </a:pPr>
            <a:r>
              <a:rPr lang="it-IT" altLang="ja-JP" sz="1300" i="1" dirty="0">
                <a:latin typeface="Century Gothic" panose="020B0502020202020204" pitchFamily="34" charset="0"/>
              </a:rPr>
              <a:t>Per quanto concerne l’offerta dei fidi o dei finanziamenti da parte delle banche negli ultimi tre mesi, ritiene che la situazione del costo delle altre condizioni del credito sia migliorata, rimasta invariata o peggiorata?</a:t>
            </a:r>
            <a:endParaRPr lang="it-IT" altLang="it-IT" sz="1300" i="1" dirty="0">
              <a:solidFill>
                <a:schemeClr val="accent2"/>
              </a:solidFill>
              <a:latin typeface="Century Gothic" panose="020B0502020202020204" pitchFamily="34" charset="0"/>
            </a:endParaRPr>
          </a:p>
        </p:txBody>
      </p:sp>
      <p:sp>
        <p:nvSpPr>
          <p:cNvPr id="24" name="Titolo 1">
            <a:extLst>
              <a:ext uri="{FF2B5EF4-FFF2-40B4-BE49-F238E27FC236}">
                <a16:creationId xmlns:a16="http://schemas.microsoft.com/office/drawing/2014/main" id="{0F0D1125-EC07-4E55-A6A7-369BEF80AF54}"/>
              </a:ext>
            </a:extLst>
          </p:cNvPr>
          <p:cNvSpPr txBox="1">
            <a:spLocks/>
          </p:cNvSpPr>
          <p:nvPr/>
        </p:nvSpPr>
        <p:spPr>
          <a:xfrm>
            <a:off x="335359" y="248643"/>
            <a:ext cx="11856639" cy="809549"/>
          </a:xfrm>
          <a:prstGeom prst="rect">
            <a:avLst/>
          </a:prstGeom>
        </p:spPr>
        <p:txBody>
          <a:bodyPr wrap="square" lIns="67500" tIns="35100" rIns="67500" bIns="35100">
            <a:spAutoFit/>
          </a:bodyPr>
          <a:lstStyle/>
          <a:p>
            <a:pPr>
              <a:defRPr/>
            </a:pPr>
            <a:r>
              <a:rPr lang="it-IT" sz="2400" dirty="0">
                <a:solidFill>
                  <a:srgbClr val="203864"/>
                </a:solidFill>
                <a:latin typeface="Century Gothic" panose="020B0502020202020204" pitchFamily="34" charset="0"/>
                <a:cs typeface="Arial"/>
              </a:rPr>
              <a:t>Costo altre condizioni </a:t>
            </a:r>
            <a:r>
              <a:rPr lang="it-IT" sz="2400" dirty="0">
                <a:solidFill>
                  <a:srgbClr val="203864"/>
                </a:solidFill>
                <a:latin typeface="Century Gothic" panose="020B0502020202020204" pitchFamily="34" charset="0"/>
                <a:ea typeface="+mj-ea"/>
                <a:cs typeface="Arial"/>
              </a:rPr>
              <a:t>|</a:t>
            </a:r>
            <a:r>
              <a:rPr lang="it-IT" sz="2400" b="0" dirty="0">
                <a:latin typeface="Century Gothic" panose="020B0502020202020204" pitchFamily="34" charset="0"/>
                <a:cs typeface="Arial"/>
              </a:rPr>
              <a:t> </a:t>
            </a:r>
            <a:r>
              <a:rPr lang="it-IT" sz="2400" dirty="0">
                <a:latin typeface="Century Gothic" panose="020B0502020202020204" pitchFamily="34" charset="0"/>
                <a:ea typeface="+mj-ea"/>
                <a:cs typeface="Arial"/>
              </a:rPr>
              <a:t>Migliorano i costi delle altre condizioni accessorie del credito.</a:t>
            </a:r>
            <a:endParaRPr lang="it-IT" sz="2400" strike="sngStrike" dirty="0">
              <a:latin typeface="Century Gothic" panose="020B0502020202020204" pitchFamily="34" charset="0"/>
              <a:ea typeface="+mj-ea"/>
              <a:cs typeface="Arial"/>
            </a:endParaRPr>
          </a:p>
        </p:txBody>
      </p:sp>
      <p:cxnSp>
        <p:nvCxnSpPr>
          <p:cNvPr id="3" name="Connettore diritto 2">
            <a:extLst>
              <a:ext uri="{FF2B5EF4-FFF2-40B4-BE49-F238E27FC236}">
                <a16:creationId xmlns:a16="http://schemas.microsoft.com/office/drawing/2014/main" id="{AFD9DA46-15E3-7A5E-038B-09E3F4B19A63}"/>
              </a:ext>
            </a:extLst>
          </p:cNvPr>
          <p:cNvCxnSpPr/>
          <p:nvPr/>
        </p:nvCxnSpPr>
        <p:spPr bwMode="auto">
          <a:xfrm>
            <a:off x="4380557" y="2508881"/>
            <a:ext cx="0" cy="234000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Rettangolo 3">
            <a:extLst>
              <a:ext uri="{FF2B5EF4-FFF2-40B4-BE49-F238E27FC236}">
                <a16:creationId xmlns:a16="http://schemas.microsoft.com/office/drawing/2014/main" id="{67C2D28F-A02D-F5FE-879F-82FEA45173F6}"/>
              </a:ext>
            </a:extLst>
          </p:cNvPr>
          <p:cNvSpPr/>
          <p:nvPr/>
        </p:nvSpPr>
        <p:spPr>
          <a:xfrm>
            <a:off x="3339596" y="2478476"/>
            <a:ext cx="104469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sz="1000" i="1" dirty="0" err="1">
                <a:latin typeface="Century Gothic" panose="020B0502020202020204" pitchFamily="34" charset="0"/>
              </a:rPr>
              <a:t>Pre</a:t>
            </a:r>
            <a:r>
              <a:rPr lang="it-IT" sz="1000" i="1" dirty="0">
                <a:latin typeface="Century Gothic" panose="020B0502020202020204" pitchFamily="34" charset="0"/>
              </a:rPr>
              <a:t> lockdown</a:t>
            </a:r>
            <a:endParaRPr lang="it-IT" sz="700" i="1" dirty="0">
              <a:latin typeface="Century Gothic" panose="020B0502020202020204" pitchFamily="34" charset="0"/>
            </a:endParaRPr>
          </a:p>
        </p:txBody>
      </p:sp>
      <p:graphicFrame>
        <p:nvGraphicFramePr>
          <p:cNvPr id="7" name="Tabella 11">
            <a:extLst>
              <a:ext uri="{FF2B5EF4-FFF2-40B4-BE49-F238E27FC236}">
                <a16:creationId xmlns:a16="http://schemas.microsoft.com/office/drawing/2014/main" id="{F31EF73D-33E8-ECFE-4366-97274BBC57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7219069"/>
              </p:ext>
            </p:extLst>
          </p:nvPr>
        </p:nvGraphicFramePr>
        <p:xfrm>
          <a:off x="7526635" y="3147844"/>
          <a:ext cx="3321605" cy="25006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9605">
                  <a:extLst>
                    <a:ext uri="{9D8B030D-6E8A-4147-A177-3AD203B41FA5}">
                      <a16:colId xmlns:a16="http://schemas.microsoft.com/office/drawing/2014/main" val="4257292281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1363359023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3209566175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2315993140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2418926699"/>
                    </a:ext>
                  </a:extLst>
                </a:gridCol>
              </a:tblGrid>
              <a:tr h="357230">
                <a:tc>
                  <a:txBody>
                    <a:bodyPr/>
                    <a:lstStyle/>
                    <a:p>
                      <a:endParaRPr lang="it-IT" sz="12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200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7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MIGLIORE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7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UGUALE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7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PEGGIORE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INDICE</a:t>
                      </a:r>
                      <a:endParaRPr lang="it-IT" sz="100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55734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2022 III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1%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69%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31%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1F497D"/>
                          </a:solidFill>
                          <a:effectLst/>
                          <a:latin typeface="Century Gothic" panose="020B0502020202020204" pitchFamily="34" charset="0"/>
                        </a:rPr>
                        <a:t>35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546973793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2022 IV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1%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46%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53%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1F497D"/>
                          </a:solidFill>
                          <a:effectLst/>
                          <a:latin typeface="Century Gothic" panose="020B0502020202020204" pitchFamily="34" charset="0"/>
                        </a:rPr>
                        <a:t>24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752504863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2023 I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0%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48%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52%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1F497D"/>
                          </a:solidFill>
                          <a:effectLst/>
                          <a:latin typeface="Century Gothic" panose="020B0502020202020204" pitchFamily="34" charset="0"/>
                        </a:rPr>
                        <a:t>24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271376257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2023 II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1%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52%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47%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1F497D"/>
                          </a:solidFill>
                          <a:effectLst/>
                          <a:latin typeface="Century Gothic" panose="020B0502020202020204" pitchFamily="34" charset="0"/>
                        </a:rPr>
                        <a:t>27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559385142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2023 III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2%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50%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48%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1F497D"/>
                          </a:solidFill>
                          <a:effectLst/>
                          <a:latin typeface="Century Gothic" panose="020B0502020202020204" pitchFamily="34" charset="0"/>
                        </a:rPr>
                        <a:t>27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790754751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2023 IV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0%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64%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36%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solidFill>
                            <a:srgbClr val="1F497D"/>
                          </a:solidFill>
                          <a:effectLst/>
                          <a:latin typeface="Century Gothic" panose="020B0502020202020204" pitchFamily="34" charset="0"/>
                        </a:rPr>
                        <a:t>32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704451205"/>
                  </a:ext>
                </a:extLst>
              </a:tr>
            </a:tbl>
          </a:graphicData>
        </a:graphic>
      </p:graphicFrame>
      <p:cxnSp>
        <p:nvCxnSpPr>
          <p:cNvPr id="8" name="Connettore 2 7">
            <a:extLst>
              <a:ext uri="{FF2B5EF4-FFF2-40B4-BE49-F238E27FC236}">
                <a16:creationId xmlns:a16="http://schemas.microsoft.com/office/drawing/2014/main" id="{6EA5802D-591B-AD98-1A4B-C034817FE51D}"/>
              </a:ext>
            </a:extLst>
          </p:cNvPr>
          <p:cNvCxnSpPr>
            <a:cxnSpLocks/>
          </p:cNvCxnSpPr>
          <p:nvPr/>
        </p:nvCxnSpPr>
        <p:spPr>
          <a:xfrm flipH="1">
            <a:off x="8479845" y="3031858"/>
            <a:ext cx="2162184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 w="lg" len="lg"/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F13F5F57-67E2-65DC-4ABC-4802C1FE8027}"/>
              </a:ext>
            </a:extLst>
          </p:cNvPr>
          <p:cNvSpPr txBox="1"/>
          <p:nvPr/>
        </p:nvSpPr>
        <p:spPr>
          <a:xfrm>
            <a:off x="9313114" y="2754859"/>
            <a:ext cx="4956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1200">
                <a:latin typeface="Century Gothic" panose="020B0502020202020204" pitchFamily="34" charset="0"/>
              </a:rPr>
              <a:t>FVG</a:t>
            </a:r>
          </a:p>
        </p:txBody>
      </p:sp>
      <p:cxnSp>
        <p:nvCxnSpPr>
          <p:cNvPr id="10" name="Connettore 2 9">
            <a:extLst>
              <a:ext uri="{FF2B5EF4-FFF2-40B4-BE49-F238E27FC236}">
                <a16:creationId xmlns:a16="http://schemas.microsoft.com/office/drawing/2014/main" id="{78B6B204-82EA-3024-7B35-061548CFBC0A}"/>
              </a:ext>
            </a:extLst>
          </p:cNvPr>
          <p:cNvCxnSpPr>
            <a:cxnSpLocks/>
          </p:cNvCxnSpPr>
          <p:nvPr/>
        </p:nvCxnSpPr>
        <p:spPr>
          <a:xfrm flipH="1">
            <a:off x="11009528" y="3031858"/>
            <a:ext cx="916977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 w="lg" len="lg"/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9C513490-1F4F-CEAA-DF14-FD6A069C7488}"/>
              </a:ext>
            </a:extLst>
          </p:cNvPr>
          <p:cNvSpPr txBox="1"/>
          <p:nvPr/>
        </p:nvSpPr>
        <p:spPr>
          <a:xfrm>
            <a:off x="11152866" y="2754859"/>
            <a:ext cx="6303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1200">
                <a:latin typeface="Century Gothic" panose="020B0502020202020204" pitchFamily="34" charset="0"/>
              </a:rPr>
              <a:t>ITALIA</a:t>
            </a:r>
          </a:p>
        </p:txBody>
      </p:sp>
      <p:graphicFrame>
        <p:nvGraphicFramePr>
          <p:cNvPr id="12" name="Tabella 11">
            <a:extLst>
              <a:ext uri="{FF2B5EF4-FFF2-40B4-BE49-F238E27FC236}">
                <a16:creationId xmlns:a16="http://schemas.microsoft.com/office/drawing/2014/main" id="{1A048DDE-E0A7-1F82-FE39-DCA3A32654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7428863"/>
              </p:ext>
            </p:extLst>
          </p:nvPr>
        </p:nvGraphicFramePr>
        <p:xfrm>
          <a:off x="11147607" y="3147844"/>
          <a:ext cx="648000" cy="25006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8000">
                  <a:extLst>
                    <a:ext uri="{9D8B030D-6E8A-4147-A177-3AD203B41FA5}">
                      <a16:colId xmlns:a16="http://schemas.microsoft.com/office/drawing/2014/main" val="302806717"/>
                    </a:ext>
                  </a:extLst>
                </a:gridCol>
              </a:tblGrid>
              <a:tr h="357230">
                <a:tc>
                  <a:txBody>
                    <a:bodyPr/>
                    <a:lstStyle/>
                    <a:p>
                      <a:pPr algn="ctr"/>
                      <a:r>
                        <a:rPr lang="it-IT" sz="11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INDICE</a:t>
                      </a:r>
                      <a:endParaRPr lang="it-IT" sz="100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7634939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solidFill>
                            <a:srgbClr val="ED7D31"/>
                          </a:solidFill>
                          <a:effectLst/>
                          <a:latin typeface="Century Gothic" panose="020B0502020202020204" pitchFamily="34" charset="0"/>
                        </a:rPr>
                        <a:t>41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51798999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ED7D31"/>
                          </a:solidFill>
                          <a:effectLst/>
                          <a:latin typeface="Century Gothic" panose="020B0502020202020204" pitchFamily="34" charset="0"/>
                        </a:rPr>
                        <a:t>28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113083857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ED7D31"/>
                          </a:solidFill>
                          <a:effectLst/>
                          <a:latin typeface="Century Gothic" panose="020B0502020202020204" pitchFamily="34" charset="0"/>
                        </a:rPr>
                        <a:t>38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777035430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ED7D31"/>
                          </a:solidFill>
                          <a:effectLst/>
                          <a:latin typeface="Century Gothic" panose="020B0502020202020204" pitchFamily="34" charset="0"/>
                        </a:rPr>
                        <a:t>32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964193220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ED7D31"/>
                          </a:solidFill>
                          <a:effectLst/>
                          <a:latin typeface="Century Gothic" panose="020B0502020202020204" pitchFamily="34" charset="0"/>
                        </a:rPr>
                        <a:t>31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083891687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solidFill>
                            <a:srgbClr val="ED7D31"/>
                          </a:solidFill>
                          <a:effectLst/>
                          <a:latin typeface="Century Gothic" panose="020B0502020202020204" pitchFamily="34" charset="0"/>
                        </a:rPr>
                        <a:t>31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328386160"/>
                  </a:ext>
                </a:extLst>
              </a:tr>
            </a:tbl>
          </a:graphicData>
        </a:graphic>
      </p:graphicFrame>
      <p:sp>
        <p:nvSpPr>
          <p:cNvPr id="13" name="Ovale 12">
            <a:extLst>
              <a:ext uri="{FF2B5EF4-FFF2-40B4-BE49-F238E27FC236}">
                <a16:creationId xmlns:a16="http://schemas.microsoft.com/office/drawing/2014/main" id="{086FC0DB-E559-1AFB-04ED-B5D0B528A180}"/>
              </a:ext>
            </a:extLst>
          </p:cNvPr>
          <p:cNvSpPr/>
          <p:nvPr/>
        </p:nvSpPr>
        <p:spPr bwMode="auto">
          <a:xfrm>
            <a:off x="10219506" y="4932024"/>
            <a:ext cx="647998" cy="798216"/>
          </a:xfrm>
          <a:prstGeom prst="ellips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15" name="Connettore diritto 14">
            <a:extLst>
              <a:ext uri="{FF2B5EF4-FFF2-40B4-BE49-F238E27FC236}">
                <a16:creationId xmlns:a16="http://schemas.microsoft.com/office/drawing/2014/main" id="{DA1FD92A-888B-E337-0EB3-B32B04F6741F}"/>
              </a:ext>
            </a:extLst>
          </p:cNvPr>
          <p:cNvCxnSpPr>
            <a:cxnSpLocks/>
          </p:cNvCxnSpPr>
          <p:nvPr/>
        </p:nvCxnSpPr>
        <p:spPr bwMode="auto">
          <a:xfrm>
            <a:off x="7248128" y="1835048"/>
            <a:ext cx="0" cy="4208951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50584350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:a16="http://schemas.microsoft.com/office/drawing/2014/main" id="{0CB40713-0C8C-4D77-B36E-28B9E4E146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972" y="2124378"/>
            <a:ext cx="6064516" cy="3114000"/>
          </a:xfrm>
          <a:prstGeom prst="rect">
            <a:avLst/>
          </a:prstGeom>
        </p:spPr>
      </p:pic>
      <p:sp>
        <p:nvSpPr>
          <p:cNvPr id="40" name="CasellaDiTesto 9">
            <a:extLst>
              <a:ext uri="{FF2B5EF4-FFF2-40B4-BE49-F238E27FC236}">
                <a16:creationId xmlns:a16="http://schemas.microsoft.com/office/drawing/2014/main" id="{7ABABEF6-EF0C-47A2-A23C-0C585408AB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13639" y="3147659"/>
            <a:ext cx="1919755" cy="35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spcBef>
                <a:spcPts val="600"/>
              </a:spcBef>
            </a:pPr>
            <a:r>
              <a:rPr lang="it-IT" altLang="ja-JP" sz="1700">
                <a:solidFill>
                  <a:srgbClr val="203864"/>
                </a:solidFill>
                <a:latin typeface="Century Gothic" panose="020B0502020202020204" pitchFamily="34" charset="0"/>
              </a:rPr>
              <a:t>Terziario FVG</a:t>
            </a:r>
          </a:p>
        </p:txBody>
      </p:sp>
      <p:sp>
        <p:nvSpPr>
          <p:cNvPr id="51" name="CasellaDiTesto 9">
            <a:extLst>
              <a:ext uri="{FF2B5EF4-FFF2-40B4-BE49-F238E27FC236}">
                <a16:creationId xmlns:a16="http://schemas.microsoft.com/office/drawing/2014/main" id="{69F60A1A-721B-44A2-83C9-00B57C2D06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4154" y="4240520"/>
            <a:ext cx="1728192" cy="35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spcBef>
                <a:spcPts val="600"/>
              </a:spcBef>
            </a:pPr>
            <a:r>
              <a:rPr lang="it-IT" altLang="ja-JP" sz="1700" dirty="0">
                <a:solidFill>
                  <a:srgbClr val="ED7D31"/>
                </a:solidFill>
                <a:latin typeface="Century Gothic" panose="020B0502020202020204" pitchFamily="34" charset="0"/>
              </a:rPr>
              <a:t>Terziario ITALIA</a:t>
            </a:r>
          </a:p>
        </p:txBody>
      </p:sp>
      <p:sp>
        <p:nvSpPr>
          <p:cNvPr id="26" name="Titolo 1">
            <a:extLst>
              <a:ext uri="{FF2B5EF4-FFF2-40B4-BE49-F238E27FC236}">
                <a16:creationId xmlns:a16="http://schemas.microsoft.com/office/drawing/2014/main" id="{5FD3C7F6-1470-4775-9BA2-8E798B2A44E3}"/>
              </a:ext>
            </a:extLst>
          </p:cNvPr>
          <p:cNvSpPr txBox="1">
            <a:spLocks/>
          </p:cNvSpPr>
          <p:nvPr/>
        </p:nvSpPr>
        <p:spPr>
          <a:xfrm>
            <a:off x="423287" y="1815998"/>
            <a:ext cx="6000228" cy="5325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lIns="67500" tIns="35100" rIns="67500" bIns="35100">
            <a:spAutoFit/>
          </a:bodyPr>
          <a:lstStyle/>
          <a:p>
            <a:pPr>
              <a:defRPr/>
            </a:pPr>
            <a:r>
              <a:rPr lang="it-IT" sz="16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  <a:cs typeface="Arial"/>
              </a:rPr>
              <a:t>DURATA DEL CREDITO (</a:t>
            </a:r>
            <a:r>
              <a:rPr lang="it-IT" sz="1600" u="sng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  <a:cs typeface="Arial"/>
              </a:rPr>
              <a:t>FVG vs ITALIA</a:t>
            </a:r>
            <a:r>
              <a:rPr lang="it-IT" sz="16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  <a:cs typeface="Arial"/>
              </a:rPr>
              <a:t>)</a:t>
            </a:r>
            <a:endParaRPr lang="it-IT" sz="1600" i="1" dirty="0">
              <a:solidFill>
                <a:schemeClr val="bg1"/>
              </a:solidFill>
              <a:latin typeface="Century Gothic" panose="020B0502020202020204" pitchFamily="34" charset="0"/>
              <a:ea typeface="+mj-ea"/>
              <a:cs typeface="Arial"/>
            </a:endParaRPr>
          </a:p>
          <a:p>
            <a:pPr>
              <a:defRPr/>
            </a:pPr>
            <a:r>
              <a:rPr lang="it-IT" sz="1400" b="0" i="1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  <a:cs typeface="Arial"/>
              </a:rPr>
              <a:t>Indicatori congiunturali: % MIGLIORAMENTO + ½ INVARIANZA</a:t>
            </a:r>
          </a:p>
        </p:txBody>
      </p:sp>
      <p:sp>
        <p:nvSpPr>
          <p:cNvPr id="36" name="Text Box 49">
            <a:extLst>
              <a:ext uri="{FF2B5EF4-FFF2-40B4-BE49-F238E27FC236}">
                <a16:creationId xmlns:a16="http://schemas.microsoft.com/office/drawing/2014/main" id="{51A46232-ED68-4F7B-9F48-D3E305D918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360" y="6190766"/>
            <a:ext cx="11665296" cy="384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lnSpc>
                <a:spcPct val="110000"/>
              </a:lnSpc>
              <a:spcBef>
                <a:spcPts val="600"/>
              </a:spcBef>
            </a:pPr>
            <a:r>
              <a:rPr lang="it-IT" altLang="it-IT" sz="900" dirty="0">
                <a:latin typeface="Century Gothic" panose="020B0502020202020204" pitchFamily="34" charset="0"/>
              </a:rPr>
              <a:t>Base campione: </a:t>
            </a:r>
            <a:r>
              <a:rPr lang="it-IT" altLang="it-IT" sz="900" b="0" dirty="0">
                <a:latin typeface="Century Gothic" panose="020B0502020202020204" pitchFamily="34" charset="0"/>
              </a:rPr>
              <a:t>939 casi. </a:t>
            </a:r>
            <a:r>
              <a:rPr lang="it-IT" altLang="ja-JP" sz="900" b="0" dirty="0">
                <a:latin typeface="Century Gothic" panose="020B0502020202020204" pitchFamily="34" charset="0"/>
              </a:rPr>
              <a:t>I valori sono costituiti da percentuali di imprese rispondenti. Saldo = (% migliore) + ((% uguale) / 2). Campo di variazione: tra +100% (nell’ipotesi in cui il totale degli intervistati campione esprimesse un’opinione di miglioramento) e 0% (nell’ipotesi in cui il totale degli intervistati campione esprimesse un’opinione di peggioramento). </a:t>
            </a:r>
            <a:r>
              <a:rPr lang="it-IT" altLang="ja-JP" sz="900" dirty="0">
                <a:latin typeface="Century Gothic" panose="020B0502020202020204" pitchFamily="34" charset="0"/>
              </a:rPr>
              <a:t>I dati sono riportati all’universo.	</a:t>
            </a:r>
            <a:endParaRPr lang="it-IT" altLang="it-IT" sz="900" dirty="0">
              <a:latin typeface="Century Gothic" panose="020B0502020202020204" pitchFamily="34" charset="0"/>
            </a:endParaRPr>
          </a:p>
        </p:txBody>
      </p:sp>
      <p:pic>
        <p:nvPicPr>
          <p:cNvPr id="39" name="Elemento grafico 38" descr="Freccia linea: curva antioraria">
            <a:extLst>
              <a:ext uri="{FF2B5EF4-FFF2-40B4-BE49-F238E27FC236}">
                <a16:creationId xmlns:a16="http://schemas.microsoft.com/office/drawing/2014/main" id="{B7F731FE-40C8-4D05-BE67-B11B4738E41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6264157" flipH="1">
            <a:off x="6227313" y="3078248"/>
            <a:ext cx="899478" cy="914400"/>
          </a:xfrm>
          <a:prstGeom prst="rect">
            <a:avLst/>
          </a:prstGeom>
        </p:spPr>
      </p:pic>
      <p:sp>
        <p:nvSpPr>
          <p:cNvPr id="41" name="CasellaDiTesto 9">
            <a:extLst>
              <a:ext uri="{FF2B5EF4-FFF2-40B4-BE49-F238E27FC236}">
                <a16:creationId xmlns:a16="http://schemas.microsoft.com/office/drawing/2014/main" id="{9ECE39E5-FABE-4F0B-A5D7-6653D09073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39534" y="1797318"/>
            <a:ext cx="4586972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ts val="600"/>
              </a:spcBef>
            </a:pPr>
            <a:r>
              <a:rPr lang="it-IT" altLang="ja-JP" sz="1300" i="1" dirty="0">
                <a:latin typeface="Century Gothic" panose="020B0502020202020204" pitchFamily="34" charset="0"/>
              </a:rPr>
              <a:t>Per quanto concerne l’offerta dei fidi o dei finanziamenti da parte delle banche negli ultimi tre mesi, ritiene che la situazione della durata del credito sia migliorata, rimasta invariata o peggiorata?</a:t>
            </a:r>
            <a:endParaRPr lang="it-IT" altLang="it-IT" sz="1300" i="1" dirty="0">
              <a:solidFill>
                <a:schemeClr val="accent2"/>
              </a:solidFill>
              <a:latin typeface="Century Gothic" panose="020B0502020202020204" pitchFamily="34" charset="0"/>
            </a:endParaRPr>
          </a:p>
        </p:txBody>
      </p:sp>
      <p:sp>
        <p:nvSpPr>
          <p:cNvPr id="24" name="Titolo 1">
            <a:extLst>
              <a:ext uri="{FF2B5EF4-FFF2-40B4-BE49-F238E27FC236}">
                <a16:creationId xmlns:a16="http://schemas.microsoft.com/office/drawing/2014/main" id="{0F0D1125-EC07-4E55-A6A7-369BEF80AF54}"/>
              </a:ext>
            </a:extLst>
          </p:cNvPr>
          <p:cNvSpPr txBox="1">
            <a:spLocks/>
          </p:cNvSpPr>
          <p:nvPr/>
        </p:nvSpPr>
        <p:spPr>
          <a:xfrm>
            <a:off x="335359" y="248643"/>
            <a:ext cx="11856639" cy="1178881"/>
          </a:xfrm>
          <a:prstGeom prst="rect">
            <a:avLst/>
          </a:prstGeom>
        </p:spPr>
        <p:txBody>
          <a:bodyPr wrap="square" lIns="67500" tIns="35100" rIns="67500" bIns="35100">
            <a:spAutoFit/>
          </a:bodyPr>
          <a:lstStyle/>
          <a:p>
            <a:pPr>
              <a:defRPr/>
            </a:pPr>
            <a:r>
              <a:rPr lang="it-IT" sz="2400" dirty="0">
                <a:solidFill>
                  <a:srgbClr val="203864"/>
                </a:solidFill>
                <a:latin typeface="Century Gothic" panose="020B0502020202020204" pitchFamily="34" charset="0"/>
                <a:cs typeface="Arial"/>
              </a:rPr>
              <a:t>Durata del credito </a:t>
            </a:r>
            <a:r>
              <a:rPr lang="it-IT" sz="2400" dirty="0">
                <a:solidFill>
                  <a:srgbClr val="203864"/>
                </a:solidFill>
                <a:latin typeface="Century Gothic" panose="020B0502020202020204" pitchFamily="34" charset="0"/>
                <a:ea typeface="+mj-ea"/>
                <a:cs typeface="Arial"/>
              </a:rPr>
              <a:t>|</a:t>
            </a:r>
            <a:r>
              <a:rPr lang="it-IT" sz="2400" b="0" dirty="0">
                <a:latin typeface="Century Gothic" panose="020B0502020202020204" pitchFamily="34" charset="0"/>
                <a:cs typeface="Arial"/>
              </a:rPr>
              <a:t> </a:t>
            </a:r>
            <a:r>
              <a:rPr lang="it-IT" sz="2400" dirty="0">
                <a:latin typeface="Century Gothic" panose="020B0502020202020204" pitchFamily="34" charset="0"/>
                <a:ea typeface="+mj-ea"/>
                <a:cs typeface="Arial"/>
              </a:rPr>
              <a:t>Si consolida la situazione relativa alla durata del credito, che resta tuttavia insoddisfacente (l’indicatore è al di sotto della soglia di espansione).</a:t>
            </a:r>
            <a:endParaRPr lang="it-IT" sz="2400" strike="sngStrike" dirty="0">
              <a:latin typeface="Century Gothic" panose="020B0502020202020204" pitchFamily="34" charset="0"/>
              <a:ea typeface="+mj-ea"/>
              <a:cs typeface="Arial"/>
            </a:endParaRPr>
          </a:p>
        </p:txBody>
      </p:sp>
      <p:cxnSp>
        <p:nvCxnSpPr>
          <p:cNvPr id="3" name="Connettore diritto 2">
            <a:extLst>
              <a:ext uri="{FF2B5EF4-FFF2-40B4-BE49-F238E27FC236}">
                <a16:creationId xmlns:a16="http://schemas.microsoft.com/office/drawing/2014/main" id="{AFD9DA46-15E3-7A5E-038B-09E3F4B19A63}"/>
              </a:ext>
            </a:extLst>
          </p:cNvPr>
          <p:cNvCxnSpPr/>
          <p:nvPr/>
        </p:nvCxnSpPr>
        <p:spPr bwMode="auto">
          <a:xfrm>
            <a:off x="4389888" y="2508881"/>
            <a:ext cx="0" cy="234000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Rettangolo 3">
            <a:extLst>
              <a:ext uri="{FF2B5EF4-FFF2-40B4-BE49-F238E27FC236}">
                <a16:creationId xmlns:a16="http://schemas.microsoft.com/office/drawing/2014/main" id="{67C2D28F-A02D-F5FE-879F-82FEA45173F6}"/>
              </a:ext>
            </a:extLst>
          </p:cNvPr>
          <p:cNvSpPr/>
          <p:nvPr/>
        </p:nvSpPr>
        <p:spPr>
          <a:xfrm>
            <a:off x="3348927" y="2478476"/>
            <a:ext cx="104469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sz="1000" i="1" dirty="0" err="1">
                <a:latin typeface="Century Gothic" panose="020B0502020202020204" pitchFamily="34" charset="0"/>
              </a:rPr>
              <a:t>Pre</a:t>
            </a:r>
            <a:r>
              <a:rPr lang="it-IT" sz="1000" i="1" dirty="0">
                <a:latin typeface="Century Gothic" panose="020B0502020202020204" pitchFamily="34" charset="0"/>
              </a:rPr>
              <a:t> lockdown</a:t>
            </a:r>
            <a:endParaRPr lang="it-IT" sz="700" i="1" dirty="0">
              <a:latin typeface="Century Gothic" panose="020B0502020202020204" pitchFamily="34" charset="0"/>
            </a:endParaRPr>
          </a:p>
        </p:txBody>
      </p:sp>
      <p:graphicFrame>
        <p:nvGraphicFramePr>
          <p:cNvPr id="7" name="Tabella 11">
            <a:extLst>
              <a:ext uri="{FF2B5EF4-FFF2-40B4-BE49-F238E27FC236}">
                <a16:creationId xmlns:a16="http://schemas.microsoft.com/office/drawing/2014/main" id="{AF36DDD7-8455-ACF8-ACFA-09929CD113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129071"/>
              </p:ext>
            </p:extLst>
          </p:nvPr>
        </p:nvGraphicFramePr>
        <p:xfrm>
          <a:off x="7526635" y="3147844"/>
          <a:ext cx="3321605" cy="25006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9605">
                  <a:extLst>
                    <a:ext uri="{9D8B030D-6E8A-4147-A177-3AD203B41FA5}">
                      <a16:colId xmlns:a16="http://schemas.microsoft.com/office/drawing/2014/main" val="4257292281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1363359023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3209566175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2315993140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2418926699"/>
                    </a:ext>
                  </a:extLst>
                </a:gridCol>
              </a:tblGrid>
              <a:tr h="357230">
                <a:tc>
                  <a:txBody>
                    <a:bodyPr/>
                    <a:lstStyle/>
                    <a:p>
                      <a:endParaRPr lang="it-IT" sz="12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200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7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MIGLIORE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7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UGUALE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7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PEGGIORE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INDICE</a:t>
                      </a:r>
                      <a:endParaRPr lang="it-IT" sz="100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55734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2022 III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1%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52%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47%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1F497D"/>
                          </a:solidFill>
                          <a:effectLst/>
                          <a:latin typeface="Century Gothic" panose="020B0502020202020204" pitchFamily="34" charset="0"/>
                        </a:rPr>
                        <a:t>27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546973793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2022 IV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3%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70%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27%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1F497D"/>
                          </a:solidFill>
                          <a:effectLst/>
                          <a:latin typeface="Century Gothic" panose="020B0502020202020204" pitchFamily="34" charset="0"/>
                        </a:rPr>
                        <a:t>38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752504863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2023 I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3%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69%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28%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1F497D"/>
                          </a:solidFill>
                          <a:effectLst/>
                          <a:latin typeface="Century Gothic" panose="020B0502020202020204" pitchFamily="34" charset="0"/>
                        </a:rPr>
                        <a:t>37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271376257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2023 II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3%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72%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25%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1F497D"/>
                          </a:solidFill>
                          <a:effectLst/>
                          <a:latin typeface="Century Gothic" panose="020B0502020202020204" pitchFamily="34" charset="0"/>
                        </a:rPr>
                        <a:t>39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559385142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2023 III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3%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72%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25%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1F497D"/>
                          </a:solidFill>
                          <a:effectLst/>
                          <a:latin typeface="Century Gothic" panose="020B0502020202020204" pitchFamily="34" charset="0"/>
                        </a:rPr>
                        <a:t>39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790754751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2023 IV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0%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81%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19%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solidFill>
                            <a:srgbClr val="1F497D"/>
                          </a:solidFill>
                          <a:effectLst/>
                          <a:latin typeface="Century Gothic" panose="020B0502020202020204" pitchFamily="34" charset="0"/>
                        </a:rPr>
                        <a:t>41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704451205"/>
                  </a:ext>
                </a:extLst>
              </a:tr>
            </a:tbl>
          </a:graphicData>
        </a:graphic>
      </p:graphicFrame>
      <p:cxnSp>
        <p:nvCxnSpPr>
          <p:cNvPr id="8" name="Connettore 2 7">
            <a:extLst>
              <a:ext uri="{FF2B5EF4-FFF2-40B4-BE49-F238E27FC236}">
                <a16:creationId xmlns:a16="http://schemas.microsoft.com/office/drawing/2014/main" id="{AB4FB298-F066-5961-C9C0-51D1233835FC}"/>
              </a:ext>
            </a:extLst>
          </p:cNvPr>
          <p:cNvCxnSpPr>
            <a:cxnSpLocks/>
          </p:cNvCxnSpPr>
          <p:nvPr/>
        </p:nvCxnSpPr>
        <p:spPr>
          <a:xfrm flipH="1">
            <a:off x="8479845" y="3031858"/>
            <a:ext cx="2162184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 w="lg" len="lg"/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765E3C85-EF69-6CB9-670A-BB3E97CB2586}"/>
              </a:ext>
            </a:extLst>
          </p:cNvPr>
          <p:cNvSpPr txBox="1"/>
          <p:nvPr/>
        </p:nvSpPr>
        <p:spPr>
          <a:xfrm>
            <a:off x="9313114" y="2754859"/>
            <a:ext cx="4956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1200">
                <a:latin typeface="Century Gothic" panose="020B0502020202020204" pitchFamily="34" charset="0"/>
              </a:rPr>
              <a:t>FVG</a:t>
            </a:r>
          </a:p>
        </p:txBody>
      </p:sp>
      <p:cxnSp>
        <p:nvCxnSpPr>
          <p:cNvPr id="10" name="Connettore 2 9">
            <a:extLst>
              <a:ext uri="{FF2B5EF4-FFF2-40B4-BE49-F238E27FC236}">
                <a16:creationId xmlns:a16="http://schemas.microsoft.com/office/drawing/2014/main" id="{722E8EE4-4924-9606-A45C-7782524593F1}"/>
              </a:ext>
            </a:extLst>
          </p:cNvPr>
          <p:cNvCxnSpPr>
            <a:cxnSpLocks/>
          </p:cNvCxnSpPr>
          <p:nvPr/>
        </p:nvCxnSpPr>
        <p:spPr>
          <a:xfrm flipH="1">
            <a:off x="11009528" y="3031858"/>
            <a:ext cx="916977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 w="lg" len="lg"/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CD85A3F8-097D-68D1-0E4D-91E3EECF352C}"/>
              </a:ext>
            </a:extLst>
          </p:cNvPr>
          <p:cNvSpPr txBox="1"/>
          <p:nvPr/>
        </p:nvSpPr>
        <p:spPr>
          <a:xfrm>
            <a:off x="11152866" y="2754859"/>
            <a:ext cx="6303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1200">
                <a:latin typeface="Century Gothic" panose="020B0502020202020204" pitchFamily="34" charset="0"/>
              </a:rPr>
              <a:t>ITALIA</a:t>
            </a:r>
          </a:p>
        </p:txBody>
      </p:sp>
      <p:graphicFrame>
        <p:nvGraphicFramePr>
          <p:cNvPr id="12" name="Tabella 11">
            <a:extLst>
              <a:ext uri="{FF2B5EF4-FFF2-40B4-BE49-F238E27FC236}">
                <a16:creationId xmlns:a16="http://schemas.microsoft.com/office/drawing/2014/main" id="{E4209AC7-B1E4-4014-1129-47A36CED30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6255114"/>
              </p:ext>
            </p:extLst>
          </p:nvPr>
        </p:nvGraphicFramePr>
        <p:xfrm>
          <a:off x="11147607" y="3147844"/>
          <a:ext cx="648000" cy="25006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8000">
                  <a:extLst>
                    <a:ext uri="{9D8B030D-6E8A-4147-A177-3AD203B41FA5}">
                      <a16:colId xmlns:a16="http://schemas.microsoft.com/office/drawing/2014/main" val="302806717"/>
                    </a:ext>
                  </a:extLst>
                </a:gridCol>
              </a:tblGrid>
              <a:tr h="357230">
                <a:tc>
                  <a:txBody>
                    <a:bodyPr/>
                    <a:lstStyle/>
                    <a:p>
                      <a:pPr algn="ctr"/>
                      <a:r>
                        <a:rPr lang="it-IT" sz="11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INDICE</a:t>
                      </a:r>
                      <a:endParaRPr lang="it-IT" sz="100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7634939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solidFill>
                            <a:srgbClr val="ED7D31"/>
                          </a:solidFill>
                          <a:effectLst/>
                          <a:latin typeface="Century Gothic" panose="020B0502020202020204" pitchFamily="34" charset="0"/>
                        </a:rPr>
                        <a:t>45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51798999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ED7D31"/>
                          </a:solidFill>
                          <a:effectLst/>
                          <a:latin typeface="Century Gothic" panose="020B0502020202020204" pitchFamily="34" charset="0"/>
                        </a:rPr>
                        <a:t>38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113083857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ED7D31"/>
                          </a:solidFill>
                          <a:effectLst/>
                          <a:latin typeface="Century Gothic" panose="020B0502020202020204" pitchFamily="34" charset="0"/>
                        </a:rPr>
                        <a:t>36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777035430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ED7D31"/>
                          </a:solidFill>
                          <a:effectLst/>
                          <a:latin typeface="Century Gothic" panose="020B0502020202020204" pitchFamily="34" charset="0"/>
                        </a:rPr>
                        <a:t>33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964193220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ED7D31"/>
                          </a:solidFill>
                          <a:effectLst/>
                          <a:latin typeface="Century Gothic" panose="020B0502020202020204" pitchFamily="34" charset="0"/>
                        </a:rPr>
                        <a:t>40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083891687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solidFill>
                            <a:srgbClr val="ED7D31"/>
                          </a:solidFill>
                          <a:effectLst/>
                          <a:latin typeface="Century Gothic" panose="020B0502020202020204" pitchFamily="34" charset="0"/>
                        </a:rPr>
                        <a:t>39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328386160"/>
                  </a:ext>
                </a:extLst>
              </a:tr>
            </a:tbl>
          </a:graphicData>
        </a:graphic>
      </p:graphicFrame>
      <p:sp>
        <p:nvSpPr>
          <p:cNvPr id="13" name="Ovale 12">
            <a:extLst>
              <a:ext uri="{FF2B5EF4-FFF2-40B4-BE49-F238E27FC236}">
                <a16:creationId xmlns:a16="http://schemas.microsoft.com/office/drawing/2014/main" id="{58452BB2-DEF0-39DE-6E88-D978D6167AC4}"/>
              </a:ext>
            </a:extLst>
          </p:cNvPr>
          <p:cNvSpPr/>
          <p:nvPr/>
        </p:nvSpPr>
        <p:spPr bwMode="auto">
          <a:xfrm>
            <a:off x="10219506" y="4932024"/>
            <a:ext cx="647998" cy="798216"/>
          </a:xfrm>
          <a:prstGeom prst="ellips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15" name="Connettore diritto 14">
            <a:extLst>
              <a:ext uri="{FF2B5EF4-FFF2-40B4-BE49-F238E27FC236}">
                <a16:creationId xmlns:a16="http://schemas.microsoft.com/office/drawing/2014/main" id="{BEA01FD5-2EB8-E9B1-8FF2-EBC0025ABD47}"/>
              </a:ext>
            </a:extLst>
          </p:cNvPr>
          <p:cNvCxnSpPr>
            <a:cxnSpLocks/>
          </p:cNvCxnSpPr>
          <p:nvPr/>
        </p:nvCxnSpPr>
        <p:spPr bwMode="auto">
          <a:xfrm>
            <a:off x="7248128" y="1835048"/>
            <a:ext cx="0" cy="4208951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54716417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:a16="http://schemas.microsoft.com/office/drawing/2014/main" id="{C159F5E5-81DE-1212-5C6B-C7216F972B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996" y="2132791"/>
            <a:ext cx="6064516" cy="3114000"/>
          </a:xfrm>
          <a:prstGeom prst="rect">
            <a:avLst/>
          </a:prstGeom>
        </p:spPr>
      </p:pic>
      <p:sp>
        <p:nvSpPr>
          <p:cNvPr id="40" name="CasellaDiTesto 9">
            <a:extLst>
              <a:ext uri="{FF2B5EF4-FFF2-40B4-BE49-F238E27FC236}">
                <a16:creationId xmlns:a16="http://schemas.microsoft.com/office/drawing/2014/main" id="{7ABABEF6-EF0C-47A2-A23C-0C585408AB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13639" y="3127339"/>
            <a:ext cx="1919755" cy="35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spcBef>
                <a:spcPts val="600"/>
              </a:spcBef>
            </a:pPr>
            <a:r>
              <a:rPr lang="it-IT" altLang="ja-JP" sz="1700">
                <a:solidFill>
                  <a:srgbClr val="203864"/>
                </a:solidFill>
                <a:latin typeface="Century Gothic" panose="020B0502020202020204" pitchFamily="34" charset="0"/>
              </a:rPr>
              <a:t>Terziario FVG</a:t>
            </a:r>
          </a:p>
        </p:txBody>
      </p:sp>
      <p:sp>
        <p:nvSpPr>
          <p:cNvPr id="51" name="CasellaDiTesto 9">
            <a:extLst>
              <a:ext uri="{FF2B5EF4-FFF2-40B4-BE49-F238E27FC236}">
                <a16:creationId xmlns:a16="http://schemas.microsoft.com/office/drawing/2014/main" id="{69F60A1A-721B-44A2-83C9-00B57C2D06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4154" y="4311640"/>
            <a:ext cx="1728192" cy="35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spcBef>
                <a:spcPts val="600"/>
              </a:spcBef>
            </a:pPr>
            <a:r>
              <a:rPr lang="it-IT" altLang="ja-JP" sz="1700" dirty="0">
                <a:solidFill>
                  <a:srgbClr val="ED7D31"/>
                </a:solidFill>
                <a:latin typeface="Century Gothic" panose="020B0502020202020204" pitchFamily="34" charset="0"/>
              </a:rPr>
              <a:t>Terziario ITALIA</a:t>
            </a:r>
          </a:p>
        </p:txBody>
      </p:sp>
      <p:sp>
        <p:nvSpPr>
          <p:cNvPr id="26" name="Titolo 1">
            <a:extLst>
              <a:ext uri="{FF2B5EF4-FFF2-40B4-BE49-F238E27FC236}">
                <a16:creationId xmlns:a16="http://schemas.microsoft.com/office/drawing/2014/main" id="{5FD3C7F6-1470-4775-9BA2-8E798B2A44E3}"/>
              </a:ext>
            </a:extLst>
          </p:cNvPr>
          <p:cNvSpPr txBox="1">
            <a:spLocks/>
          </p:cNvSpPr>
          <p:nvPr/>
        </p:nvSpPr>
        <p:spPr>
          <a:xfrm>
            <a:off x="423287" y="1815998"/>
            <a:ext cx="6000228" cy="5325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lIns="67500" tIns="35100" rIns="67500" bIns="35100">
            <a:spAutoFit/>
          </a:bodyPr>
          <a:lstStyle/>
          <a:p>
            <a:pPr>
              <a:defRPr/>
            </a:pPr>
            <a:r>
              <a:rPr lang="it-IT" sz="16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  <a:cs typeface="Arial"/>
              </a:rPr>
              <a:t>GARANZIE (</a:t>
            </a:r>
            <a:r>
              <a:rPr lang="it-IT" sz="1600" u="sng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  <a:cs typeface="Arial"/>
              </a:rPr>
              <a:t>FVG vs ITALIA</a:t>
            </a:r>
            <a:r>
              <a:rPr lang="it-IT" sz="16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  <a:cs typeface="Arial"/>
              </a:rPr>
              <a:t>)</a:t>
            </a:r>
            <a:endParaRPr lang="it-IT" sz="1600" i="1" dirty="0">
              <a:solidFill>
                <a:schemeClr val="bg1"/>
              </a:solidFill>
              <a:latin typeface="Century Gothic" panose="020B0502020202020204" pitchFamily="34" charset="0"/>
              <a:ea typeface="+mj-ea"/>
              <a:cs typeface="Arial"/>
            </a:endParaRPr>
          </a:p>
          <a:p>
            <a:pPr>
              <a:defRPr/>
            </a:pPr>
            <a:r>
              <a:rPr lang="it-IT" sz="1400" b="0" i="1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  <a:cs typeface="Arial"/>
              </a:rPr>
              <a:t>Indicatori congiunturali: % MIGLIORAMENTO + ½ INVARIANZA</a:t>
            </a:r>
          </a:p>
        </p:txBody>
      </p:sp>
      <p:sp>
        <p:nvSpPr>
          <p:cNvPr id="36" name="Text Box 49">
            <a:extLst>
              <a:ext uri="{FF2B5EF4-FFF2-40B4-BE49-F238E27FC236}">
                <a16:creationId xmlns:a16="http://schemas.microsoft.com/office/drawing/2014/main" id="{51A46232-ED68-4F7B-9F48-D3E305D918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360" y="6190766"/>
            <a:ext cx="11665296" cy="384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lnSpc>
                <a:spcPct val="110000"/>
              </a:lnSpc>
              <a:spcBef>
                <a:spcPts val="600"/>
              </a:spcBef>
            </a:pPr>
            <a:r>
              <a:rPr lang="it-IT" altLang="it-IT" sz="900" dirty="0">
                <a:latin typeface="Century Gothic" panose="020B0502020202020204" pitchFamily="34" charset="0"/>
              </a:rPr>
              <a:t>Base campione: </a:t>
            </a:r>
            <a:r>
              <a:rPr lang="it-IT" altLang="it-IT" sz="900" b="0" dirty="0">
                <a:latin typeface="Century Gothic" panose="020B0502020202020204" pitchFamily="34" charset="0"/>
              </a:rPr>
              <a:t>939 casi. </a:t>
            </a:r>
            <a:r>
              <a:rPr lang="it-IT" altLang="ja-JP" sz="900" b="0" dirty="0">
                <a:latin typeface="Century Gothic" panose="020B0502020202020204" pitchFamily="34" charset="0"/>
              </a:rPr>
              <a:t>I valori sono costituiti da percentuali di imprese rispondenti. Saldo = (% migliore) + ((% uguale) / 2). Campo di variazione: tra +100% (nell’ipotesi in cui il totale degli intervistati campione esprimesse un’opinione di miglioramento) e 0% (nell’ipotesi in cui il totale degli intervistati campione esprimesse un’opinione di peggioramento). </a:t>
            </a:r>
            <a:r>
              <a:rPr lang="it-IT" altLang="ja-JP" sz="900" dirty="0">
                <a:latin typeface="Century Gothic" panose="020B0502020202020204" pitchFamily="34" charset="0"/>
              </a:rPr>
              <a:t>I dati sono riportati all’universo.	</a:t>
            </a:r>
            <a:endParaRPr lang="it-IT" altLang="it-IT" sz="900" dirty="0">
              <a:latin typeface="Century Gothic" panose="020B0502020202020204" pitchFamily="34" charset="0"/>
            </a:endParaRPr>
          </a:p>
        </p:txBody>
      </p:sp>
      <p:pic>
        <p:nvPicPr>
          <p:cNvPr id="39" name="Elemento grafico 38" descr="Freccia linea: curva antioraria">
            <a:extLst>
              <a:ext uri="{FF2B5EF4-FFF2-40B4-BE49-F238E27FC236}">
                <a16:creationId xmlns:a16="http://schemas.microsoft.com/office/drawing/2014/main" id="{B7F731FE-40C8-4D05-BE67-B11B4738E41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6264157" flipH="1">
            <a:off x="6227313" y="3078248"/>
            <a:ext cx="899478" cy="914400"/>
          </a:xfrm>
          <a:prstGeom prst="rect">
            <a:avLst/>
          </a:prstGeom>
        </p:spPr>
      </p:pic>
      <p:sp>
        <p:nvSpPr>
          <p:cNvPr id="41" name="CasellaDiTesto 9">
            <a:extLst>
              <a:ext uri="{FF2B5EF4-FFF2-40B4-BE49-F238E27FC236}">
                <a16:creationId xmlns:a16="http://schemas.microsoft.com/office/drawing/2014/main" id="{9ECE39E5-FABE-4F0B-A5D7-6653D09073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39534" y="1797318"/>
            <a:ext cx="4586972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ts val="600"/>
              </a:spcBef>
            </a:pPr>
            <a:r>
              <a:rPr lang="it-IT" altLang="ja-JP" sz="1300" i="1" dirty="0">
                <a:latin typeface="Century Gothic" panose="020B0502020202020204" pitchFamily="34" charset="0"/>
              </a:rPr>
              <a:t>Per quanto concerne l’offerta dei fidi o dei finanziamenti da parte delle banche negli ultimi tre mesi, ritiene che la situazione della richiesta di garanzie sia migliorata, rimasta invariata o peggiorata?</a:t>
            </a:r>
            <a:endParaRPr lang="it-IT" altLang="it-IT" sz="1300" i="1" dirty="0">
              <a:solidFill>
                <a:schemeClr val="accent2"/>
              </a:solidFill>
              <a:latin typeface="Century Gothic" panose="020B0502020202020204" pitchFamily="34" charset="0"/>
            </a:endParaRPr>
          </a:p>
        </p:txBody>
      </p:sp>
      <p:sp>
        <p:nvSpPr>
          <p:cNvPr id="24" name="Titolo 1">
            <a:extLst>
              <a:ext uri="{FF2B5EF4-FFF2-40B4-BE49-F238E27FC236}">
                <a16:creationId xmlns:a16="http://schemas.microsoft.com/office/drawing/2014/main" id="{0F0D1125-EC07-4E55-A6A7-369BEF80AF54}"/>
              </a:ext>
            </a:extLst>
          </p:cNvPr>
          <p:cNvSpPr txBox="1">
            <a:spLocks/>
          </p:cNvSpPr>
          <p:nvPr/>
        </p:nvSpPr>
        <p:spPr>
          <a:xfrm>
            <a:off x="335359" y="248643"/>
            <a:ext cx="11856639" cy="809549"/>
          </a:xfrm>
          <a:prstGeom prst="rect">
            <a:avLst/>
          </a:prstGeom>
        </p:spPr>
        <p:txBody>
          <a:bodyPr wrap="square" lIns="67500" tIns="35100" rIns="67500" bIns="35100">
            <a:spAutoFit/>
          </a:bodyPr>
          <a:lstStyle/>
          <a:p>
            <a:pPr>
              <a:defRPr/>
            </a:pPr>
            <a:r>
              <a:rPr lang="it-IT" sz="2400" dirty="0">
                <a:solidFill>
                  <a:srgbClr val="203864"/>
                </a:solidFill>
                <a:latin typeface="Century Gothic" panose="020B0502020202020204" pitchFamily="34" charset="0"/>
                <a:cs typeface="Arial"/>
              </a:rPr>
              <a:t>Garanzie </a:t>
            </a:r>
            <a:r>
              <a:rPr lang="it-IT" sz="2400" dirty="0">
                <a:solidFill>
                  <a:srgbClr val="203864"/>
                </a:solidFill>
                <a:latin typeface="Century Gothic" panose="020B0502020202020204" pitchFamily="34" charset="0"/>
                <a:ea typeface="+mj-ea"/>
                <a:cs typeface="Arial"/>
              </a:rPr>
              <a:t>|</a:t>
            </a:r>
            <a:r>
              <a:rPr lang="it-IT" sz="2400" b="0" dirty="0">
                <a:latin typeface="Century Gothic" panose="020B0502020202020204" pitchFamily="34" charset="0"/>
                <a:cs typeface="Arial"/>
              </a:rPr>
              <a:t> </a:t>
            </a:r>
            <a:r>
              <a:rPr lang="it-IT" sz="2400" dirty="0">
                <a:latin typeface="Century Gothic" panose="020B0502020202020204" pitchFamily="34" charset="0"/>
                <a:ea typeface="+mj-ea"/>
                <a:cs typeface="Arial"/>
              </a:rPr>
              <a:t>Migliora leggermente l’indicatore relativo alle garanzie richieste alle imprese a copertura dei finanziamenti concessi.</a:t>
            </a:r>
            <a:endParaRPr lang="it-IT" sz="2400" strike="sngStrike" dirty="0">
              <a:latin typeface="Century Gothic" panose="020B0502020202020204" pitchFamily="34" charset="0"/>
              <a:ea typeface="+mj-ea"/>
              <a:cs typeface="Arial"/>
            </a:endParaRPr>
          </a:p>
        </p:txBody>
      </p:sp>
      <p:cxnSp>
        <p:nvCxnSpPr>
          <p:cNvPr id="3" name="Connettore diritto 2">
            <a:extLst>
              <a:ext uri="{FF2B5EF4-FFF2-40B4-BE49-F238E27FC236}">
                <a16:creationId xmlns:a16="http://schemas.microsoft.com/office/drawing/2014/main" id="{AFD9DA46-15E3-7A5E-038B-09E3F4B19A63}"/>
              </a:ext>
            </a:extLst>
          </p:cNvPr>
          <p:cNvCxnSpPr/>
          <p:nvPr/>
        </p:nvCxnSpPr>
        <p:spPr bwMode="auto">
          <a:xfrm>
            <a:off x="4389888" y="2508881"/>
            <a:ext cx="0" cy="234000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Rettangolo 3">
            <a:extLst>
              <a:ext uri="{FF2B5EF4-FFF2-40B4-BE49-F238E27FC236}">
                <a16:creationId xmlns:a16="http://schemas.microsoft.com/office/drawing/2014/main" id="{67C2D28F-A02D-F5FE-879F-82FEA45173F6}"/>
              </a:ext>
            </a:extLst>
          </p:cNvPr>
          <p:cNvSpPr/>
          <p:nvPr/>
        </p:nvSpPr>
        <p:spPr>
          <a:xfrm>
            <a:off x="3348927" y="2478476"/>
            <a:ext cx="104469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sz="1000" i="1" dirty="0" err="1">
                <a:latin typeface="Century Gothic" panose="020B0502020202020204" pitchFamily="34" charset="0"/>
              </a:rPr>
              <a:t>Pre</a:t>
            </a:r>
            <a:r>
              <a:rPr lang="it-IT" sz="1000" i="1" dirty="0">
                <a:latin typeface="Century Gothic" panose="020B0502020202020204" pitchFamily="34" charset="0"/>
              </a:rPr>
              <a:t> lockdown</a:t>
            </a:r>
            <a:endParaRPr lang="it-IT" sz="700" i="1" dirty="0">
              <a:latin typeface="Century Gothic" panose="020B0502020202020204" pitchFamily="34" charset="0"/>
            </a:endParaRPr>
          </a:p>
        </p:txBody>
      </p:sp>
      <p:graphicFrame>
        <p:nvGraphicFramePr>
          <p:cNvPr id="7" name="Tabella 11">
            <a:extLst>
              <a:ext uri="{FF2B5EF4-FFF2-40B4-BE49-F238E27FC236}">
                <a16:creationId xmlns:a16="http://schemas.microsoft.com/office/drawing/2014/main" id="{63EF89F8-3F7F-1326-FC7B-73B1DDBBC8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2143844"/>
              </p:ext>
            </p:extLst>
          </p:nvPr>
        </p:nvGraphicFramePr>
        <p:xfrm>
          <a:off x="7526635" y="3147844"/>
          <a:ext cx="3321605" cy="25006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9605">
                  <a:extLst>
                    <a:ext uri="{9D8B030D-6E8A-4147-A177-3AD203B41FA5}">
                      <a16:colId xmlns:a16="http://schemas.microsoft.com/office/drawing/2014/main" val="4257292281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1363359023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3209566175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2315993140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2418926699"/>
                    </a:ext>
                  </a:extLst>
                </a:gridCol>
              </a:tblGrid>
              <a:tr h="357230">
                <a:tc>
                  <a:txBody>
                    <a:bodyPr/>
                    <a:lstStyle/>
                    <a:p>
                      <a:endParaRPr lang="it-IT" sz="12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200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7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MIGLIORE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7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UGUALE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7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PEGGIORE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INDICE</a:t>
                      </a:r>
                      <a:endParaRPr lang="it-IT" sz="100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55734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2022 III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1%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64%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35%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1F497D"/>
                          </a:solidFill>
                          <a:effectLst/>
                          <a:latin typeface="Century Gothic" panose="020B0502020202020204" pitchFamily="34" charset="0"/>
                        </a:rPr>
                        <a:t>33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546973793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2022 IV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3%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62%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35%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1F497D"/>
                          </a:solidFill>
                          <a:effectLst/>
                          <a:latin typeface="Century Gothic" panose="020B0502020202020204" pitchFamily="34" charset="0"/>
                        </a:rPr>
                        <a:t>34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752504863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2023 I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1%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58%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41%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1F497D"/>
                          </a:solidFill>
                          <a:effectLst/>
                          <a:latin typeface="Century Gothic" panose="020B0502020202020204" pitchFamily="34" charset="0"/>
                        </a:rPr>
                        <a:t>30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271376257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2023 II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0%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55%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45%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1F497D"/>
                          </a:solidFill>
                          <a:effectLst/>
                          <a:latin typeface="Century Gothic" panose="020B0502020202020204" pitchFamily="34" charset="0"/>
                        </a:rPr>
                        <a:t>27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559385142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2023 III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1%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52%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47%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1F497D"/>
                          </a:solidFill>
                          <a:effectLst/>
                          <a:latin typeface="Century Gothic" panose="020B0502020202020204" pitchFamily="34" charset="0"/>
                        </a:rPr>
                        <a:t>27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790754751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2023 IV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0%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64%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36%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solidFill>
                            <a:srgbClr val="1F497D"/>
                          </a:solidFill>
                          <a:effectLst/>
                          <a:latin typeface="Century Gothic" panose="020B0502020202020204" pitchFamily="34" charset="0"/>
                        </a:rPr>
                        <a:t>32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704451205"/>
                  </a:ext>
                </a:extLst>
              </a:tr>
            </a:tbl>
          </a:graphicData>
        </a:graphic>
      </p:graphicFrame>
      <p:cxnSp>
        <p:nvCxnSpPr>
          <p:cNvPr id="8" name="Connettore 2 7">
            <a:extLst>
              <a:ext uri="{FF2B5EF4-FFF2-40B4-BE49-F238E27FC236}">
                <a16:creationId xmlns:a16="http://schemas.microsoft.com/office/drawing/2014/main" id="{214EB28E-4947-67E1-4C8E-7705CB92581B}"/>
              </a:ext>
            </a:extLst>
          </p:cNvPr>
          <p:cNvCxnSpPr>
            <a:cxnSpLocks/>
          </p:cNvCxnSpPr>
          <p:nvPr/>
        </p:nvCxnSpPr>
        <p:spPr>
          <a:xfrm flipH="1">
            <a:off x="8479845" y="3031858"/>
            <a:ext cx="2162184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 w="lg" len="lg"/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500A7C31-CE9A-9B62-E722-FB9EC58E35AD}"/>
              </a:ext>
            </a:extLst>
          </p:cNvPr>
          <p:cNvSpPr txBox="1"/>
          <p:nvPr/>
        </p:nvSpPr>
        <p:spPr>
          <a:xfrm>
            <a:off x="9313114" y="2754859"/>
            <a:ext cx="4956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1200">
                <a:latin typeface="Century Gothic" panose="020B0502020202020204" pitchFamily="34" charset="0"/>
              </a:rPr>
              <a:t>FVG</a:t>
            </a:r>
          </a:p>
        </p:txBody>
      </p:sp>
      <p:cxnSp>
        <p:nvCxnSpPr>
          <p:cNvPr id="10" name="Connettore 2 9">
            <a:extLst>
              <a:ext uri="{FF2B5EF4-FFF2-40B4-BE49-F238E27FC236}">
                <a16:creationId xmlns:a16="http://schemas.microsoft.com/office/drawing/2014/main" id="{BE506894-B706-03A7-8EC6-A24200A3C703}"/>
              </a:ext>
            </a:extLst>
          </p:cNvPr>
          <p:cNvCxnSpPr>
            <a:cxnSpLocks/>
          </p:cNvCxnSpPr>
          <p:nvPr/>
        </p:nvCxnSpPr>
        <p:spPr>
          <a:xfrm flipH="1">
            <a:off x="11009528" y="3031858"/>
            <a:ext cx="916977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 w="lg" len="lg"/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5ED2CACC-5591-47BA-BFEE-F104EBB733AB}"/>
              </a:ext>
            </a:extLst>
          </p:cNvPr>
          <p:cNvSpPr txBox="1"/>
          <p:nvPr/>
        </p:nvSpPr>
        <p:spPr>
          <a:xfrm>
            <a:off x="11152866" y="2754859"/>
            <a:ext cx="6303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1200">
                <a:latin typeface="Century Gothic" panose="020B0502020202020204" pitchFamily="34" charset="0"/>
              </a:rPr>
              <a:t>ITALIA</a:t>
            </a:r>
          </a:p>
        </p:txBody>
      </p:sp>
      <p:graphicFrame>
        <p:nvGraphicFramePr>
          <p:cNvPr id="12" name="Tabella 11">
            <a:extLst>
              <a:ext uri="{FF2B5EF4-FFF2-40B4-BE49-F238E27FC236}">
                <a16:creationId xmlns:a16="http://schemas.microsoft.com/office/drawing/2014/main" id="{F3F6F906-5CCA-F8C2-E5D1-DFE78B10D2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4447275"/>
              </p:ext>
            </p:extLst>
          </p:nvPr>
        </p:nvGraphicFramePr>
        <p:xfrm>
          <a:off x="11147607" y="3147844"/>
          <a:ext cx="648000" cy="25006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8000">
                  <a:extLst>
                    <a:ext uri="{9D8B030D-6E8A-4147-A177-3AD203B41FA5}">
                      <a16:colId xmlns:a16="http://schemas.microsoft.com/office/drawing/2014/main" val="302806717"/>
                    </a:ext>
                  </a:extLst>
                </a:gridCol>
              </a:tblGrid>
              <a:tr h="357230">
                <a:tc>
                  <a:txBody>
                    <a:bodyPr/>
                    <a:lstStyle/>
                    <a:p>
                      <a:pPr algn="ctr"/>
                      <a:r>
                        <a:rPr lang="it-IT" sz="11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INDICE</a:t>
                      </a:r>
                      <a:endParaRPr lang="it-IT" sz="100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7634939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solidFill>
                            <a:srgbClr val="ED7D31"/>
                          </a:solidFill>
                          <a:effectLst/>
                          <a:latin typeface="Century Gothic" panose="020B0502020202020204" pitchFamily="34" charset="0"/>
                        </a:rPr>
                        <a:t>41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51798999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ED7D31"/>
                          </a:solidFill>
                          <a:effectLst/>
                          <a:latin typeface="Century Gothic" panose="020B0502020202020204" pitchFamily="34" charset="0"/>
                        </a:rPr>
                        <a:t>38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113083857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ED7D31"/>
                          </a:solidFill>
                          <a:effectLst/>
                          <a:latin typeface="Century Gothic" panose="020B0502020202020204" pitchFamily="34" charset="0"/>
                        </a:rPr>
                        <a:t>30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777035430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ED7D31"/>
                          </a:solidFill>
                          <a:effectLst/>
                          <a:latin typeface="Century Gothic" panose="020B0502020202020204" pitchFamily="34" charset="0"/>
                        </a:rPr>
                        <a:t>32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964193220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ED7D31"/>
                          </a:solidFill>
                          <a:effectLst/>
                          <a:latin typeface="Century Gothic" panose="020B0502020202020204" pitchFamily="34" charset="0"/>
                        </a:rPr>
                        <a:t>36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083891687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solidFill>
                            <a:srgbClr val="ED7D31"/>
                          </a:solidFill>
                          <a:effectLst/>
                          <a:latin typeface="Century Gothic" panose="020B0502020202020204" pitchFamily="34" charset="0"/>
                        </a:rPr>
                        <a:t>32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328386160"/>
                  </a:ext>
                </a:extLst>
              </a:tr>
            </a:tbl>
          </a:graphicData>
        </a:graphic>
      </p:graphicFrame>
      <p:sp>
        <p:nvSpPr>
          <p:cNvPr id="13" name="Ovale 12">
            <a:extLst>
              <a:ext uri="{FF2B5EF4-FFF2-40B4-BE49-F238E27FC236}">
                <a16:creationId xmlns:a16="http://schemas.microsoft.com/office/drawing/2014/main" id="{4AA60835-F2D2-210F-0589-23A1AD7A72AE}"/>
              </a:ext>
            </a:extLst>
          </p:cNvPr>
          <p:cNvSpPr/>
          <p:nvPr/>
        </p:nvSpPr>
        <p:spPr bwMode="auto">
          <a:xfrm>
            <a:off x="10219506" y="4932024"/>
            <a:ext cx="647998" cy="798216"/>
          </a:xfrm>
          <a:prstGeom prst="ellips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15" name="Connettore diritto 14">
            <a:extLst>
              <a:ext uri="{FF2B5EF4-FFF2-40B4-BE49-F238E27FC236}">
                <a16:creationId xmlns:a16="http://schemas.microsoft.com/office/drawing/2014/main" id="{1D0E52D8-52AE-C2EB-388F-012B46AFD044}"/>
              </a:ext>
            </a:extLst>
          </p:cNvPr>
          <p:cNvCxnSpPr>
            <a:cxnSpLocks/>
          </p:cNvCxnSpPr>
          <p:nvPr/>
        </p:nvCxnSpPr>
        <p:spPr bwMode="auto">
          <a:xfrm>
            <a:off x="7248128" y="1835048"/>
            <a:ext cx="0" cy="4208951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7567934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:a16="http://schemas.microsoft.com/office/drawing/2014/main" id="{951235EF-2CE8-C2AD-4D0F-8DDC476628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027" y="2131332"/>
            <a:ext cx="6057505" cy="3110400"/>
          </a:xfrm>
          <a:prstGeom prst="rect">
            <a:avLst/>
          </a:prstGeom>
        </p:spPr>
      </p:pic>
      <p:sp>
        <p:nvSpPr>
          <p:cNvPr id="40" name="CasellaDiTesto 9">
            <a:extLst>
              <a:ext uri="{FF2B5EF4-FFF2-40B4-BE49-F238E27FC236}">
                <a16:creationId xmlns:a16="http://schemas.microsoft.com/office/drawing/2014/main" id="{7ABABEF6-EF0C-47A2-A23C-0C585408AB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13639" y="3127339"/>
            <a:ext cx="1919755" cy="35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spcBef>
                <a:spcPts val="600"/>
              </a:spcBef>
            </a:pPr>
            <a:r>
              <a:rPr lang="it-IT" altLang="ja-JP" sz="1700" dirty="0">
                <a:solidFill>
                  <a:srgbClr val="203864"/>
                </a:solidFill>
                <a:latin typeface="Century Gothic" panose="020B0502020202020204" pitchFamily="34" charset="0"/>
              </a:rPr>
              <a:t>Terziario FVG</a:t>
            </a:r>
          </a:p>
        </p:txBody>
      </p:sp>
      <p:sp>
        <p:nvSpPr>
          <p:cNvPr id="51" name="CasellaDiTesto 9">
            <a:extLst>
              <a:ext uri="{FF2B5EF4-FFF2-40B4-BE49-F238E27FC236}">
                <a16:creationId xmlns:a16="http://schemas.microsoft.com/office/drawing/2014/main" id="{69F60A1A-721B-44A2-83C9-00B57C2D06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4154" y="4230360"/>
            <a:ext cx="1728192" cy="35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spcBef>
                <a:spcPts val="600"/>
              </a:spcBef>
            </a:pPr>
            <a:r>
              <a:rPr lang="it-IT" altLang="ja-JP" sz="1700" dirty="0">
                <a:solidFill>
                  <a:srgbClr val="ED7D31"/>
                </a:solidFill>
                <a:latin typeface="Century Gothic" panose="020B0502020202020204" pitchFamily="34" charset="0"/>
              </a:rPr>
              <a:t>Terziario ITALIA</a:t>
            </a:r>
          </a:p>
        </p:txBody>
      </p:sp>
      <p:sp>
        <p:nvSpPr>
          <p:cNvPr id="26" name="Titolo 1">
            <a:extLst>
              <a:ext uri="{FF2B5EF4-FFF2-40B4-BE49-F238E27FC236}">
                <a16:creationId xmlns:a16="http://schemas.microsoft.com/office/drawing/2014/main" id="{5FD3C7F6-1470-4775-9BA2-8E798B2A44E3}"/>
              </a:ext>
            </a:extLst>
          </p:cNvPr>
          <p:cNvSpPr txBox="1">
            <a:spLocks/>
          </p:cNvSpPr>
          <p:nvPr/>
        </p:nvSpPr>
        <p:spPr>
          <a:xfrm>
            <a:off x="423287" y="1815998"/>
            <a:ext cx="6000228" cy="5325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lIns="67500" tIns="35100" rIns="67500" bIns="35100">
            <a:spAutoFit/>
          </a:bodyPr>
          <a:lstStyle/>
          <a:p>
            <a:pPr>
              <a:defRPr/>
            </a:pPr>
            <a:r>
              <a:rPr lang="it-IT" sz="16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  <a:cs typeface="Arial"/>
              </a:rPr>
              <a:t>COSTO DEI SERVIZI BANCARI (</a:t>
            </a:r>
            <a:r>
              <a:rPr lang="it-IT" sz="1600" u="sng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  <a:cs typeface="Arial"/>
              </a:rPr>
              <a:t>FVG vs ITALIA</a:t>
            </a:r>
            <a:r>
              <a:rPr lang="it-IT" sz="16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  <a:cs typeface="Arial"/>
              </a:rPr>
              <a:t>)</a:t>
            </a:r>
            <a:endParaRPr lang="it-IT" sz="1600" i="1" dirty="0">
              <a:solidFill>
                <a:schemeClr val="bg1"/>
              </a:solidFill>
              <a:latin typeface="Century Gothic" panose="020B0502020202020204" pitchFamily="34" charset="0"/>
              <a:ea typeface="+mj-ea"/>
              <a:cs typeface="Arial"/>
            </a:endParaRPr>
          </a:p>
          <a:p>
            <a:pPr>
              <a:defRPr/>
            </a:pPr>
            <a:r>
              <a:rPr lang="it-IT" sz="1400" b="0" i="1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  <a:cs typeface="Arial"/>
              </a:rPr>
              <a:t>Indicatori congiunturali: % MIGLIORAMENTO + ½ INVARIANZA</a:t>
            </a:r>
          </a:p>
        </p:txBody>
      </p:sp>
      <p:sp>
        <p:nvSpPr>
          <p:cNvPr id="36" name="Text Box 49">
            <a:extLst>
              <a:ext uri="{FF2B5EF4-FFF2-40B4-BE49-F238E27FC236}">
                <a16:creationId xmlns:a16="http://schemas.microsoft.com/office/drawing/2014/main" id="{51A46232-ED68-4F7B-9F48-D3E305D918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360" y="6190766"/>
            <a:ext cx="11665296" cy="384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lnSpc>
                <a:spcPct val="110000"/>
              </a:lnSpc>
              <a:spcBef>
                <a:spcPts val="600"/>
              </a:spcBef>
            </a:pPr>
            <a:r>
              <a:rPr lang="it-IT" altLang="it-IT" sz="900" dirty="0">
                <a:latin typeface="Century Gothic" panose="020B0502020202020204" pitchFamily="34" charset="0"/>
              </a:rPr>
              <a:t>Base campione: </a:t>
            </a:r>
            <a:r>
              <a:rPr lang="it-IT" altLang="it-IT" sz="900" b="0" dirty="0">
                <a:latin typeface="Century Gothic" panose="020B0502020202020204" pitchFamily="34" charset="0"/>
              </a:rPr>
              <a:t>1.536 casi. </a:t>
            </a:r>
            <a:r>
              <a:rPr lang="it-IT" altLang="ja-JP" sz="900" b="0" dirty="0">
                <a:latin typeface="Century Gothic" panose="020B0502020202020204" pitchFamily="34" charset="0"/>
              </a:rPr>
              <a:t>I valori sono costituiti da percentuali di imprese rispondenti. Saldo = (% migliore) + ((% uguale) / 2). Campo di variazione: tra +100% (nell’ipotesi in cui il totale degli intervistati campione esprimesse un’opinione di miglioramento) e 0% (nell’ipotesi in cui il totale degli intervistati campione esprimesse un’opinione di peggioramento). </a:t>
            </a:r>
            <a:r>
              <a:rPr lang="it-IT" altLang="ja-JP" sz="900" dirty="0">
                <a:latin typeface="Century Gothic" panose="020B0502020202020204" pitchFamily="34" charset="0"/>
              </a:rPr>
              <a:t>I dati sono riportati all’universo.	</a:t>
            </a:r>
            <a:endParaRPr lang="it-IT" altLang="it-IT" sz="900" dirty="0">
              <a:latin typeface="Century Gothic" panose="020B0502020202020204" pitchFamily="34" charset="0"/>
            </a:endParaRPr>
          </a:p>
        </p:txBody>
      </p:sp>
      <p:cxnSp>
        <p:nvCxnSpPr>
          <p:cNvPr id="28" name="Connettore diritto 27">
            <a:extLst>
              <a:ext uri="{FF2B5EF4-FFF2-40B4-BE49-F238E27FC236}">
                <a16:creationId xmlns:a16="http://schemas.microsoft.com/office/drawing/2014/main" id="{B013EFE9-3EC1-4B63-9213-51B38CAC853D}"/>
              </a:ext>
            </a:extLst>
          </p:cNvPr>
          <p:cNvCxnSpPr>
            <a:cxnSpLocks/>
          </p:cNvCxnSpPr>
          <p:nvPr/>
        </p:nvCxnSpPr>
        <p:spPr bwMode="auto">
          <a:xfrm>
            <a:off x="7248128" y="1835048"/>
            <a:ext cx="0" cy="4208951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39" name="Elemento grafico 38" descr="Freccia linea: curva antioraria">
            <a:extLst>
              <a:ext uri="{FF2B5EF4-FFF2-40B4-BE49-F238E27FC236}">
                <a16:creationId xmlns:a16="http://schemas.microsoft.com/office/drawing/2014/main" id="{B7F731FE-40C8-4D05-BE67-B11B4738E41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6264157" flipH="1">
            <a:off x="6227313" y="3078248"/>
            <a:ext cx="899478" cy="914400"/>
          </a:xfrm>
          <a:prstGeom prst="rect">
            <a:avLst/>
          </a:prstGeom>
        </p:spPr>
      </p:pic>
      <p:sp>
        <p:nvSpPr>
          <p:cNvPr id="41" name="CasellaDiTesto 9">
            <a:extLst>
              <a:ext uri="{FF2B5EF4-FFF2-40B4-BE49-F238E27FC236}">
                <a16:creationId xmlns:a16="http://schemas.microsoft.com/office/drawing/2014/main" id="{9ECE39E5-FABE-4F0B-A5D7-6653D09073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39534" y="1797318"/>
            <a:ext cx="4586972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ts val="600"/>
              </a:spcBef>
            </a:pPr>
            <a:r>
              <a:rPr lang="it-IT" altLang="ja-JP" sz="1300" i="1" dirty="0">
                <a:latin typeface="Century Gothic" panose="020B0502020202020204" pitchFamily="34" charset="0"/>
              </a:rPr>
              <a:t>Per quanto concerne l’offerta dei fidi o dei finanziamenti da parte delle banche negli ultimi tre mesi, ritiene che la situazione complessiva dei costi dei servizi bancari sia migliorata, rimasta invariata o peggiorata?</a:t>
            </a:r>
            <a:endParaRPr lang="it-IT" altLang="it-IT" sz="1300" i="1" dirty="0">
              <a:solidFill>
                <a:schemeClr val="accent2"/>
              </a:solidFill>
              <a:latin typeface="Century Gothic" panose="020B0502020202020204" pitchFamily="34" charset="0"/>
            </a:endParaRPr>
          </a:p>
        </p:txBody>
      </p:sp>
      <p:sp>
        <p:nvSpPr>
          <p:cNvPr id="24" name="Titolo 1">
            <a:extLst>
              <a:ext uri="{FF2B5EF4-FFF2-40B4-BE49-F238E27FC236}">
                <a16:creationId xmlns:a16="http://schemas.microsoft.com/office/drawing/2014/main" id="{0F0D1125-EC07-4E55-A6A7-369BEF80AF54}"/>
              </a:ext>
            </a:extLst>
          </p:cNvPr>
          <p:cNvSpPr txBox="1">
            <a:spLocks/>
          </p:cNvSpPr>
          <p:nvPr/>
        </p:nvSpPr>
        <p:spPr>
          <a:xfrm>
            <a:off x="335359" y="248643"/>
            <a:ext cx="11856639" cy="1178881"/>
          </a:xfrm>
          <a:prstGeom prst="rect">
            <a:avLst/>
          </a:prstGeom>
        </p:spPr>
        <p:txBody>
          <a:bodyPr wrap="square" lIns="67500" tIns="35100" rIns="67500" bIns="35100">
            <a:spAutoFit/>
          </a:bodyPr>
          <a:lstStyle/>
          <a:p>
            <a:pPr>
              <a:defRPr/>
            </a:pPr>
            <a:r>
              <a:rPr lang="it-IT" sz="2400" dirty="0">
                <a:solidFill>
                  <a:srgbClr val="203864"/>
                </a:solidFill>
                <a:latin typeface="Century Gothic" panose="020B0502020202020204" pitchFamily="34" charset="0"/>
                <a:cs typeface="Arial"/>
              </a:rPr>
              <a:t>Costo complessivo dei servizi bancari </a:t>
            </a:r>
            <a:r>
              <a:rPr lang="it-IT" sz="2400" dirty="0">
                <a:solidFill>
                  <a:srgbClr val="203864"/>
                </a:solidFill>
                <a:latin typeface="Century Gothic" panose="020B0502020202020204" pitchFamily="34" charset="0"/>
                <a:ea typeface="+mj-ea"/>
                <a:cs typeface="Arial"/>
              </a:rPr>
              <a:t>|</a:t>
            </a:r>
            <a:r>
              <a:rPr lang="it-IT" sz="2400" b="0" dirty="0">
                <a:latin typeface="Century Gothic" panose="020B0502020202020204" pitchFamily="34" charset="0"/>
                <a:cs typeface="Arial"/>
              </a:rPr>
              <a:t> </a:t>
            </a:r>
            <a:r>
              <a:rPr lang="it-IT" sz="2400" dirty="0">
                <a:latin typeface="Century Gothic" panose="020B0502020202020204" pitchFamily="34" charset="0"/>
                <a:ea typeface="+mj-ea"/>
                <a:cs typeface="Arial"/>
              </a:rPr>
              <a:t>Nel complesso migliora leggermente  il giudizio degli imprenditori del terziario FVG circa il costo complessivo dei servizi bancari al termine dell’anno 2023.</a:t>
            </a:r>
            <a:endParaRPr lang="it-IT" sz="2400" strike="sngStrike" dirty="0">
              <a:latin typeface="Century Gothic" panose="020B0502020202020204" pitchFamily="34" charset="0"/>
              <a:ea typeface="+mj-ea"/>
              <a:cs typeface="Arial"/>
            </a:endParaRPr>
          </a:p>
        </p:txBody>
      </p:sp>
      <p:cxnSp>
        <p:nvCxnSpPr>
          <p:cNvPr id="3" name="Connettore diritto 2">
            <a:extLst>
              <a:ext uri="{FF2B5EF4-FFF2-40B4-BE49-F238E27FC236}">
                <a16:creationId xmlns:a16="http://schemas.microsoft.com/office/drawing/2014/main" id="{AFD9DA46-15E3-7A5E-038B-09E3F4B19A63}"/>
              </a:ext>
            </a:extLst>
          </p:cNvPr>
          <p:cNvCxnSpPr/>
          <p:nvPr/>
        </p:nvCxnSpPr>
        <p:spPr bwMode="auto">
          <a:xfrm>
            <a:off x="4371226" y="2508881"/>
            <a:ext cx="0" cy="234000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Rettangolo 3">
            <a:extLst>
              <a:ext uri="{FF2B5EF4-FFF2-40B4-BE49-F238E27FC236}">
                <a16:creationId xmlns:a16="http://schemas.microsoft.com/office/drawing/2014/main" id="{67C2D28F-A02D-F5FE-879F-82FEA45173F6}"/>
              </a:ext>
            </a:extLst>
          </p:cNvPr>
          <p:cNvSpPr/>
          <p:nvPr/>
        </p:nvSpPr>
        <p:spPr>
          <a:xfrm>
            <a:off x="3330265" y="2478476"/>
            <a:ext cx="104469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sz="1000" i="1" dirty="0" err="1">
                <a:latin typeface="Century Gothic" panose="020B0502020202020204" pitchFamily="34" charset="0"/>
              </a:rPr>
              <a:t>Pre</a:t>
            </a:r>
            <a:r>
              <a:rPr lang="it-IT" sz="1000" i="1" dirty="0">
                <a:latin typeface="Century Gothic" panose="020B0502020202020204" pitchFamily="34" charset="0"/>
              </a:rPr>
              <a:t> lockdown</a:t>
            </a:r>
            <a:endParaRPr lang="it-IT" sz="700" i="1" dirty="0">
              <a:latin typeface="Century Gothic" panose="020B0502020202020204" pitchFamily="34" charset="0"/>
            </a:endParaRPr>
          </a:p>
        </p:txBody>
      </p:sp>
      <p:graphicFrame>
        <p:nvGraphicFramePr>
          <p:cNvPr id="7" name="Tabella 11">
            <a:extLst>
              <a:ext uri="{FF2B5EF4-FFF2-40B4-BE49-F238E27FC236}">
                <a16:creationId xmlns:a16="http://schemas.microsoft.com/office/drawing/2014/main" id="{75613968-3C99-B50A-6162-BD7279DFD5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8664895"/>
              </p:ext>
            </p:extLst>
          </p:nvPr>
        </p:nvGraphicFramePr>
        <p:xfrm>
          <a:off x="7526635" y="3147844"/>
          <a:ext cx="3321605" cy="25006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9605">
                  <a:extLst>
                    <a:ext uri="{9D8B030D-6E8A-4147-A177-3AD203B41FA5}">
                      <a16:colId xmlns:a16="http://schemas.microsoft.com/office/drawing/2014/main" val="4257292281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1363359023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3209566175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2315993140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2418926699"/>
                    </a:ext>
                  </a:extLst>
                </a:gridCol>
              </a:tblGrid>
              <a:tr h="357230">
                <a:tc>
                  <a:txBody>
                    <a:bodyPr/>
                    <a:lstStyle/>
                    <a:p>
                      <a:endParaRPr lang="it-IT" sz="12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200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7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MIGLIORE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7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UGUALE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7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PEGGIORE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INDICE</a:t>
                      </a:r>
                      <a:endParaRPr lang="it-IT" sz="100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55734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2022 III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0%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72%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28%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1F497D"/>
                          </a:solidFill>
                          <a:effectLst/>
                          <a:latin typeface="Century Gothic" panose="020B0502020202020204" pitchFamily="34" charset="0"/>
                        </a:rPr>
                        <a:t>36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546973793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2022 IV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1%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52%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47%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1F497D"/>
                          </a:solidFill>
                          <a:effectLst/>
                          <a:latin typeface="Century Gothic" panose="020B0502020202020204" pitchFamily="34" charset="0"/>
                        </a:rPr>
                        <a:t>27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752504863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2023 I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2%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51%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47%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1F497D"/>
                          </a:solidFill>
                          <a:effectLst/>
                          <a:latin typeface="Century Gothic" panose="020B0502020202020204" pitchFamily="34" charset="0"/>
                        </a:rPr>
                        <a:t>27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271376257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2023 II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1%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51%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49%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1F497D"/>
                          </a:solidFill>
                          <a:effectLst/>
                          <a:latin typeface="Century Gothic" panose="020B0502020202020204" pitchFamily="34" charset="0"/>
                        </a:rPr>
                        <a:t>26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559385142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2023 III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1%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48%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51%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1F497D"/>
                          </a:solidFill>
                          <a:effectLst/>
                          <a:latin typeface="Century Gothic" panose="020B0502020202020204" pitchFamily="34" charset="0"/>
                        </a:rPr>
                        <a:t>25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790754751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2023 IV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1%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58%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595959"/>
                          </a:solidFill>
                          <a:effectLst/>
                          <a:latin typeface="Century Gothic" panose="020B0502020202020204" pitchFamily="34" charset="0"/>
                        </a:rPr>
                        <a:t>42%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solidFill>
                            <a:srgbClr val="1F497D"/>
                          </a:solidFill>
                          <a:effectLst/>
                          <a:latin typeface="Century Gothic" panose="020B0502020202020204" pitchFamily="34" charset="0"/>
                        </a:rPr>
                        <a:t>30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704451205"/>
                  </a:ext>
                </a:extLst>
              </a:tr>
            </a:tbl>
          </a:graphicData>
        </a:graphic>
      </p:graphicFrame>
      <p:cxnSp>
        <p:nvCxnSpPr>
          <p:cNvPr id="8" name="Connettore 2 7">
            <a:extLst>
              <a:ext uri="{FF2B5EF4-FFF2-40B4-BE49-F238E27FC236}">
                <a16:creationId xmlns:a16="http://schemas.microsoft.com/office/drawing/2014/main" id="{9CD5CFCC-900F-8966-EEDF-6A99E4EDA774}"/>
              </a:ext>
            </a:extLst>
          </p:cNvPr>
          <p:cNvCxnSpPr>
            <a:cxnSpLocks/>
          </p:cNvCxnSpPr>
          <p:nvPr/>
        </p:nvCxnSpPr>
        <p:spPr>
          <a:xfrm flipH="1">
            <a:off x="8479845" y="3031858"/>
            <a:ext cx="2162184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 w="lg" len="lg"/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300B9878-CB39-8489-7FDC-4EFCC92161AD}"/>
              </a:ext>
            </a:extLst>
          </p:cNvPr>
          <p:cNvSpPr txBox="1"/>
          <p:nvPr/>
        </p:nvSpPr>
        <p:spPr>
          <a:xfrm>
            <a:off x="9313114" y="2754859"/>
            <a:ext cx="4956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1200">
                <a:latin typeface="Century Gothic" panose="020B0502020202020204" pitchFamily="34" charset="0"/>
              </a:rPr>
              <a:t>FVG</a:t>
            </a:r>
          </a:p>
        </p:txBody>
      </p:sp>
      <p:cxnSp>
        <p:nvCxnSpPr>
          <p:cNvPr id="10" name="Connettore 2 9">
            <a:extLst>
              <a:ext uri="{FF2B5EF4-FFF2-40B4-BE49-F238E27FC236}">
                <a16:creationId xmlns:a16="http://schemas.microsoft.com/office/drawing/2014/main" id="{E9930E58-5A1A-BDA2-4EC8-424C76FEEF71}"/>
              </a:ext>
            </a:extLst>
          </p:cNvPr>
          <p:cNvCxnSpPr>
            <a:cxnSpLocks/>
          </p:cNvCxnSpPr>
          <p:nvPr/>
        </p:nvCxnSpPr>
        <p:spPr>
          <a:xfrm flipH="1">
            <a:off x="11009528" y="3031858"/>
            <a:ext cx="916977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 w="lg" len="lg"/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D4DE4E39-690C-2193-A128-FC64E78D54FD}"/>
              </a:ext>
            </a:extLst>
          </p:cNvPr>
          <p:cNvSpPr txBox="1"/>
          <p:nvPr/>
        </p:nvSpPr>
        <p:spPr>
          <a:xfrm>
            <a:off x="11152866" y="2754859"/>
            <a:ext cx="6303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1200">
                <a:latin typeface="Century Gothic" panose="020B0502020202020204" pitchFamily="34" charset="0"/>
              </a:rPr>
              <a:t>ITALIA</a:t>
            </a:r>
          </a:p>
        </p:txBody>
      </p:sp>
      <p:graphicFrame>
        <p:nvGraphicFramePr>
          <p:cNvPr id="12" name="Tabella 11">
            <a:extLst>
              <a:ext uri="{FF2B5EF4-FFF2-40B4-BE49-F238E27FC236}">
                <a16:creationId xmlns:a16="http://schemas.microsoft.com/office/drawing/2014/main" id="{730D87B8-D33F-5192-528C-EE3C4B5F06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0902754"/>
              </p:ext>
            </p:extLst>
          </p:nvPr>
        </p:nvGraphicFramePr>
        <p:xfrm>
          <a:off x="11147607" y="3147844"/>
          <a:ext cx="648000" cy="25006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8000">
                  <a:extLst>
                    <a:ext uri="{9D8B030D-6E8A-4147-A177-3AD203B41FA5}">
                      <a16:colId xmlns:a16="http://schemas.microsoft.com/office/drawing/2014/main" val="302806717"/>
                    </a:ext>
                  </a:extLst>
                </a:gridCol>
              </a:tblGrid>
              <a:tr h="357230">
                <a:tc>
                  <a:txBody>
                    <a:bodyPr/>
                    <a:lstStyle/>
                    <a:p>
                      <a:pPr algn="ctr"/>
                      <a:r>
                        <a:rPr lang="it-IT" sz="11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INDICE</a:t>
                      </a:r>
                      <a:endParaRPr lang="it-IT" sz="100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7634939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solidFill>
                            <a:srgbClr val="ED7D31"/>
                          </a:solidFill>
                          <a:effectLst/>
                          <a:latin typeface="Century Gothic" panose="020B0502020202020204" pitchFamily="34" charset="0"/>
                        </a:rPr>
                        <a:t>40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51798999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ED7D31"/>
                          </a:solidFill>
                          <a:effectLst/>
                          <a:latin typeface="Century Gothic" panose="020B0502020202020204" pitchFamily="34" charset="0"/>
                        </a:rPr>
                        <a:t>29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113083857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ED7D31"/>
                          </a:solidFill>
                          <a:effectLst/>
                          <a:latin typeface="Century Gothic" panose="020B0502020202020204" pitchFamily="34" charset="0"/>
                        </a:rPr>
                        <a:t>35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777035430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ED7D31"/>
                          </a:solidFill>
                          <a:effectLst/>
                          <a:latin typeface="Century Gothic" panose="020B0502020202020204" pitchFamily="34" charset="0"/>
                        </a:rPr>
                        <a:t>30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964193220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ED7D31"/>
                          </a:solidFill>
                          <a:effectLst/>
                          <a:latin typeface="Century Gothic" panose="020B0502020202020204" pitchFamily="34" charset="0"/>
                        </a:rPr>
                        <a:t>27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083891687"/>
                  </a:ext>
                </a:extLst>
              </a:tr>
              <a:tr h="35723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solidFill>
                            <a:srgbClr val="ED7D31"/>
                          </a:solidFill>
                          <a:effectLst/>
                          <a:latin typeface="Century Gothic" panose="020B0502020202020204" pitchFamily="34" charset="0"/>
                        </a:rPr>
                        <a:t>26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328386160"/>
                  </a:ext>
                </a:extLst>
              </a:tr>
            </a:tbl>
          </a:graphicData>
        </a:graphic>
      </p:graphicFrame>
      <p:sp>
        <p:nvSpPr>
          <p:cNvPr id="13" name="Ovale 12">
            <a:extLst>
              <a:ext uri="{FF2B5EF4-FFF2-40B4-BE49-F238E27FC236}">
                <a16:creationId xmlns:a16="http://schemas.microsoft.com/office/drawing/2014/main" id="{44F27D4B-985F-EF69-2CD5-C0CAED82E7E4}"/>
              </a:ext>
            </a:extLst>
          </p:cNvPr>
          <p:cNvSpPr/>
          <p:nvPr/>
        </p:nvSpPr>
        <p:spPr bwMode="auto">
          <a:xfrm>
            <a:off x="10219506" y="4932024"/>
            <a:ext cx="647998" cy="798216"/>
          </a:xfrm>
          <a:prstGeom prst="ellips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470345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ttangolo 2">
            <a:extLst>
              <a:ext uri="{FF2B5EF4-FFF2-40B4-BE49-F238E27FC236}">
                <a16:creationId xmlns:a16="http://schemas.microsoft.com/office/drawing/2014/main" id="{FA63614C-B865-4288-94F7-C3DCA2B866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5919" y="897882"/>
            <a:ext cx="2416046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buNone/>
            </a:pPr>
            <a:r>
              <a:rPr lang="it-IT" altLang="it-IT" sz="4400" b="1">
                <a:solidFill>
                  <a:srgbClr val="203864"/>
                </a:solidFill>
                <a:latin typeface="Century Gothic" panose="020B0502020202020204" pitchFamily="34" charset="0"/>
              </a:rPr>
              <a:t>Agenda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2705AB88-5C0C-22F7-1E15-8AD1415FBFF8}"/>
              </a:ext>
            </a:extLst>
          </p:cNvPr>
          <p:cNvSpPr txBox="1"/>
          <p:nvPr/>
        </p:nvSpPr>
        <p:spPr>
          <a:xfrm>
            <a:off x="4381850" y="1651972"/>
            <a:ext cx="6448152" cy="44146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it-IT" sz="2800" b="0" i="1" dirty="0">
                <a:solidFill>
                  <a:schemeClr val="tx2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Premessa</a:t>
            </a:r>
          </a:p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it-IT" sz="2800" b="0" i="1" dirty="0">
                <a:solidFill>
                  <a:schemeClr val="tx2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Considerazioni generali di sintesi</a:t>
            </a:r>
          </a:p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it-IT" sz="2800" b="0" i="1" dirty="0">
                <a:solidFill>
                  <a:schemeClr val="tx2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Clima di fiducia</a:t>
            </a:r>
          </a:p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it-IT" sz="2800" b="0" i="1" dirty="0">
                <a:solidFill>
                  <a:schemeClr val="tx2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Congiuntura economica</a:t>
            </a:r>
          </a:p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it-IT" sz="2800" b="0" i="1" dirty="0">
                <a:solidFill>
                  <a:schemeClr val="tx2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Domanda e offerta di credito</a:t>
            </a:r>
          </a:p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it-IT" sz="2800" dirty="0">
                <a:solidFill>
                  <a:srgbClr val="002060"/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Focus «Turismo»</a:t>
            </a:r>
          </a:p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it-IT" sz="2800" b="0" i="1" dirty="0">
                <a:solidFill>
                  <a:schemeClr val="tx2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Metodo</a:t>
            </a:r>
          </a:p>
        </p:txBody>
      </p: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1C2056AB-6825-2D53-6BE5-FAB58FB8E391}"/>
              </a:ext>
            </a:extLst>
          </p:cNvPr>
          <p:cNvCxnSpPr>
            <a:cxnSpLocks/>
          </p:cNvCxnSpPr>
          <p:nvPr/>
        </p:nvCxnSpPr>
        <p:spPr bwMode="auto">
          <a:xfrm>
            <a:off x="4206240" y="1854642"/>
            <a:ext cx="0" cy="4212000"/>
          </a:xfrm>
          <a:prstGeom prst="line">
            <a:avLst/>
          </a:prstGeom>
          <a:noFill/>
          <a:ln w="57150" cap="flat" cmpd="sng" algn="ctr">
            <a:solidFill>
              <a:srgbClr val="203864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91688926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asellaDiTesto 9">
            <a:extLst>
              <a:ext uri="{FF2B5EF4-FFF2-40B4-BE49-F238E27FC236}">
                <a16:creationId xmlns:a16="http://schemas.microsoft.com/office/drawing/2014/main" id="{534DE86D-A73D-413F-91F7-780C52A1E6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962" y="1432865"/>
            <a:ext cx="11737701" cy="4955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Negli ultimi due anni, secondo il 71% delle imprese di ricezione turistica del Friuli-Venezia Giulia sono aumentati i turisti stranieri e secondo il 30% sono aumentati i turisti italiani. La percentuale di imprese secondo cui sarebbe diminuito il numero di turisti in entrambi i casi è del tutto residuale.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it-IT" altLang="ja-JP" sz="2000" b="0" dirty="0">
              <a:solidFill>
                <a:srgbClr val="000000"/>
              </a:solidFill>
              <a:latin typeface="Century Gothic" panose="020B0502020202020204" pitchFamily="34" charset="0"/>
              <a:ea typeface="MS PGothic" panose="020B0600070205080204" pitchFamily="34" charset="-128"/>
              <a:cs typeface="+mn-cs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ja-JP" sz="20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In aumento la VOCAZIONE DEL FRIULI VENEZIA GIULIA NELL’OSPITALITA’ DEL TURISMO D’OLTRALPE: gli operatori si attendono un significativo aumento nei prossimi anni dei turisti stranieri in Regione, nelle proprie strutture. </a:t>
            </a:r>
            <a:r>
              <a:rPr lang="it-IT" sz="2000" dirty="0">
                <a:latin typeface="Century Gothic" panose="020B0502020202020204" pitchFamily="34" charset="0"/>
                <a:ea typeface="+mj-ea"/>
                <a:cs typeface="Arial"/>
              </a:rPr>
              <a:t>(+23,9%).</a:t>
            </a:r>
            <a:endParaRPr kumimoji="0" lang="it-IT" altLang="ja-JP" sz="20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 pitchFamily="34" charset="0"/>
              <a:ea typeface="MS PGothic" panose="020B0600070205080204" pitchFamily="34" charset="-128"/>
              <a:cs typeface="+mn-cs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altLang="ja-JP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 pitchFamily="34" charset="0"/>
              <a:ea typeface="MS PGothic" panose="020B0600070205080204" pitchFamily="34" charset="-128"/>
              <a:cs typeface="+mn-cs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it-IT" altLang="ja-JP" sz="2000" b="0" dirty="0">
              <a:solidFill>
                <a:srgbClr val="000000"/>
              </a:solidFill>
              <a:latin typeface="Century Gothic" panose="020B0502020202020204" pitchFamily="34" charset="0"/>
              <a:cs typeface="+mn-cs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ja-JP" sz="20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Il FRIULI VENEZIA GIULIA: META TURISTICA PER TUTTI I MESI DELL’ANNO.</a:t>
            </a:r>
            <a:r>
              <a:rPr kumimoji="0" lang="it-IT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 Nel corso degli ultimi dieci anni si spostano i ricavi delle imprese di ricezione turistica dalla stagione estiva a favore di inverno e primavera. E’ cambiato in modo rilevante il comportamento verso gli agriturismo, i quali negli ultimi dieci anni registrano un +10% di ricavi in primavera. 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sz="3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47251C34-A6FA-F5CF-4AF2-6FDFB6494914}"/>
              </a:ext>
            </a:extLst>
          </p:cNvPr>
          <p:cNvSpPr txBox="1">
            <a:spLocks/>
          </p:cNvSpPr>
          <p:nvPr/>
        </p:nvSpPr>
        <p:spPr>
          <a:xfrm>
            <a:off x="335360" y="248643"/>
            <a:ext cx="11737304" cy="440217"/>
          </a:xfrm>
          <a:prstGeom prst="rect">
            <a:avLst/>
          </a:prstGeom>
        </p:spPr>
        <p:txBody>
          <a:bodyPr wrap="square" lIns="67500" tIns="35100" rIns="67500" bIns="35100">
            <a:spAutoFit/>
          </a:bodyPr>
          <a:lstStyle/>
          <a:p>
            <a:pPr>
              <a:defRPr/>
            </a:pPr>
            <a:r>
              <a:rPr lang="it-IT" sz="2400" dirty="0">
                <a:solidFill>
                  <a:srgbClr val="203864"/>
                </a:solidFill>
                <a:latin typeface="Century Gothic" panose="020B0502020202020204" pitchFamily="34" charset="0"/>
                <a:ea typeface="+mj-ea"/>
                <a:cs typeface="Arial"/>
              </a:rPr>
              <a:t>Turismo | </a:t>
            </a:r>
            <a:r>
              <a:rPr lang="it-IT" sz="2400" dirty="0">
                <a:latin typeface="Century Gothic" panose="020B0502020202020204" pitchFamily="34" charset="0"/>
                <a:ea typeface="+mj-ea"/>
                <a:cs typeface="Arial"/>
              </a:rPr>
              <a:t>Breve introduzione al capitolo</a:t>
            </a:r>
            <a:endParaRPr lang="it-IT" sz="2400" b="0" dirty="0">
              <a:latin typeface="Century Gothic" panose="020B0502020202020204" pitchFamily="34" charset="0"/>
              <a:ea typeface="+mj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33316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magine 14">
            <a:extLst>
              <a:ext uri="{FF2B5EF4-FFF2-40B4-BE49-F238E27FC236}">
                <a16:creationId xmlns:a16="http://schemas.microsoft.com/office/drawing/2014/main" id="{A090F5F5-C173-286F-ACDE-D9852E193A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0318" y="3068094"/>
            <a:ext cx="3054361" cy="2743438"/>
          </a:xfrm>
          <a:prstGeom prst="rect">
            <a:avLst/>
          </a:prstGeom>
        </p:spPr>
      </p:pic>
      <p:sp>
        <p:nvSpPr>
          <p:cNvPr id="75" name="Titolo 1">
            <a:extLst>
              <a:ext uri="{FF2B5EF4-FFF2-40B4-BE49-F238E27FC236}">
                <a16:creationId xmlns:a16="http://schemas.microsoft.com/office/drawing/2014/main" id="{24715B2C-E1C7-4BA4-AA09-1BE79AB50F1D}"/>
              </a:ext>
            </a:extLst>
          </p:cNvPr>
          <p:cNvSpPr txBox="1">
            <a:spLocks/>
          </p:cNvSpPr>
          <p:nvPr/>
        </p:nvSpPr>
        <p:spPr>
          <a:xfrm>
            <a:off x="335360" y="293001"/>
            <a:ext cx="11593288" cy="1425102"/>
          </a:xfrm>
          <a:prstGeom prst="rect">
            <a:avLst/>
          </a:prstGeom>
        </p:spPr>
        <p:txBody>
          <a:bodyPr wrap="square" lIns="67500" tIns="35100" rIns="67500" bIns="35100">
            <a:spAutoFit/>
          </a:bodyPr>
          <a:lstStyle/>
          <a:p>
            <a:pPr>
              <a:defRPr/>
            </a:pPr>
            <a:r>
              <a:rPr lang="it-IT" sz="2200" dirty="0">
                <a:solidFill>
                  <a:srgbClr val="203864"/>
                </a:solidFill>
                <a:latin typeface="Century Gothic" panose="020B0502020202020204" pitchFamily="34" charset="0"/>
                <a:ea typeface="+mj-ea"/>
                <a:cs typeface="Arial"/>
              </a:rPr>
              <a:t>Turisti italiani e stranieri </a:t>
            </a:r>
            <a:r>
              <a:rPr lang="it-IT" sz="2200" b="1" dirty="0">
                <a:solidFill>
                  <a:srgbClr val="203864"/>
                </a:solidFill>
                <a:latin typeface="Century Gothic" panose="020B0502020202020204" pitchFamily="34" charset="0"/>
                <a:ea typeface="+mj-ea"/>
                <a:cs typeface="Arial"/>
              </a:rPr>
              <a:t>|</a:t>
            </a:r>
            <a:r>
              <a:rPr lang="it-IT" sz="2200" b="1" dirty="0">
                <a:latin typeface="Century Gothic" panose="020B0502020202020204" pitchFamily="34" charset="0"/>
                <a:ea typeface="+mj-ea"/>
                <a:cs typeface="Arial"/>
              </a:rPr>
              <a:t> Negli ultimi due anni, secondo il 71% delle imprese di ricezione turistica del Friuli-Venezia Giulia sono aumentati i turisti stranieri e secondo il 30% sono aumentati i turisti italiani. La percentuale di imprese secondo cui sarebbe diminuito il numero di turisti in entrambi i casi è del tutto residuale.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C3C1FA84-93DF-EE4C-3B15-291FC1D05296}"/>
              </a:ext>
            </a:extLst>
          </p:cNvPr>
          <p:cNvSpPr/>
          <p:nvPr/>
        </p:nvSpPr>
        <p:spPr bwMode="auto">
          <a:xfrm>
            <a:off x="422788" y="2825439"/>
            <a:ext cx="11249396" cy="3481956"/>
          </a:xfrm>
          <a:prstGeom prst="rect">
            <a:avLst/>
          </a:prstGeom>
          <a:noFill/>
          <a:ln w="19050" cap="flat" cmpd="sng" algn="ctr">
            <a:solidFill>
              <a:schemeClr val="bg1">
                <a:lumMod val="50000"/>
              </a:schemeClr>
            </a:solidFill>
            <a:prstDash val="sysDot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7" name="CasellaDiTesto 36">
            <a:extLst>
              <a:ext uri="{FF2B5EF4-FFF2-40B4-BE49-F238E27FC236}">
                <a16:creationId xmlns:a16="http://schemas.microsoft.com/office/drawing/2014/main" id="{CC7D2B91-8827-F0F5-1148-132CE550E4F1}"/>
              </a:ext>
            </a:extLst>
          </p:cNvPr>
          <p:cNvSpPr txBox="1"/>
          <p:nvPr/>
        </p:nvSpPr>
        <p:spPr>
          <a:xfrm>
            <a:off x="309151" y="6336183"/>
            <a:ext cx="116496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3A79"/>
              </a:buClr>
              <a:buSzPct val="140000"/>
              <a:defRPr/>
            </a:pPr>
            <a:r>
              <a:rPr lang="it-IT" sz="1000" b="1" i="1" dirty="0">
                <a:latin typeface="Century Gothic" panose="020B0502020202020204" pitchFamily="34" charset="0"/>
                <a:cs typeface="Arial" panose="020B0604020202020204" pitchFamily="34" charset="0"/>
              </a:rPr>
              <a:t>Base campione: </a:t>
            </a:r>
            <a:r>
              <a:rPr lang="it-IT" sz="1000" b="0" i="1" dirty="0">
                <a:latin typeface="Century Gothic" panose="020B0502020202020204" pitchFamily="34" charset="0"/>
                <a:cs typeface="Arial" panose="020B0604020202020204" pitchFamily="34" charset="0"/>
              </a:rPr>
              <a:t>98 casi. I dati sono riportati all’universo.</a:t>
            </a:r>
          </a:p>
        </p:txBody>
      </p:sp>
      <p:pic>
        <p:nvPicPr>
          <p:cNvPr id="38" name="Elemento grafico 37" descr="Insegnante">
            <a:extLst>
              <a:ext uri="{FF2B5EF4-FFF2-40B4-BE49-F238E27FC236}">
                <a16:creationId xmlns:a16="http://schemas.microsoft.com/office/drawing/2014/main" id="{AFA528B3-70DE-C9C3-77B9-46D437A0A0C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9816" y="3050088"/>
            <a:ext cx="567771" cy="567771"/>
          </a:xfrm>
          <a:prstGeom prst="rect">
            <a:avLst/>
          </a:prstGeom>
        </p:spPr>
      </p:pic>
      <p:sp>
        <p:nvSpPr>
          <p:cNvPr id="39" name="Rettangolo 38">
            <a:extLst>
              <a:ext uri="{FF2B5EF4-FFF2-40B4-BE49-F238E27FC236}">
                <a16:creationId xmlns:a16="http://schemas.microsoft.com/office/drawing/2014/main" id="{DF1AB2E9-E8AA-6474-94F6-4D593FB5C09B}"/>
              </a:ext>
            </a:extLst>
          </p:cNvPr>
          <p:cNvSpPr/>
          <p:nvPr/>
        </p:nvSpPr>
        <p:spPr>
          <a:xfrm>
            <a:off x="1097960" y="3121885"/>
            <a:ext cx="1738546" cy="146963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it-IT" sz="1600" b="1" i="1" u="sng" dirty="0">
                <a:latin typeface="Century Gothic" panose="020B0502020202020204" pitchFamily="34" charset="0"/>
              </a:rPr>
              <a:t>TURISTI ITALIANI</a:t>
            </a:r>
            <a:r>
              <a:rPr lang="it-IT" sz="1050" b="1" i="1" dirty="0">
                <a:latin typeface="Century Gothic" panose="020B0502020202020204" pitchFamily="34" charset="0"/>
              </a:rPr>
              <a:t>: I valori nel grafico mostrano la percentuale di imprese di ricezione turistica (alberghi e strutture ricettive) rispetto ai turisti italiani ospitati  </a:t>
            </a:r>
            <a:endParaRPr lang="it-IT" sz="1050" b="0" i="1" dirty="0">
              <a:latin typeface="Century Gothic" panose="020B0502020202020204" pitchFamily="34" charset="0"/>
            </a:endParaRP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B0F3B9EB-5936-360D-4FC8-CE72FA2A0F3F}"/>
              </a:ext>
            </a:extLst>
          </p:cNvPr>
          <p:cNvSpPr/>
          <p:nvPr/>
        </p:nvSpPr>
        <p:spPr>
          <a:xfrm>
            <a:off x="335360" y="1915593"/>
            <a:ext cx="11665296" cy="925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it-IT" altLang="ja-JP" sz="1400" i="1" dirty="0">
                <a:latin typeface="Century Gothic" panose="020B0502020202020204" pitchFamily="34" charset="0"/>
                <a:cs typeface="Calibri Light" panose="020F0302020204030204" pitchFamily="34" charset="0"/>
              </a:rPr>
              <a:t>(Solo imprese del settore «Ricezione turistica»)</a:t>
            </a:r>
            <a:endParaRPr lang="it-IT" altLang="ja-JP" sz="1200" i="1" dirty="0">
              <a:latin typeface="Century Gothic" panose="020B0502020202020204" pitchFamily="34" charset="0"/>
              <a:cs typeface="Calibri Light" panose="020F0302020204030204" pitchFamily="34" charset="0"/>
            </a:endParaRPr>
          </a:p>
          <a:p>
            <a:pPr marL="0" marR="0" lvl="0" indent="0" algn="l" defTabSz="457200" rtl="0" eaLnBrk="1" fontAlgn="base" latinLnBrk="0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it-IT" altLang="ja-JP" sz="1600" b="0" dirty="0">
                <a:latin typeface="Century Gothic" panose="020B0502020202020204" pitchFamily="34" charset="0"/>
                <a:cs typeface="Calibri Light" panose="020F0302020204030204" pitchFamily="34" charset="0"/>
              </a:rPr>
              <a:t>Con riferimento agli ultimi due anni (2023-2022), rispetto ai due anni precedenti (2021-2020), il numero delle presenze dei turisti italiani e stranieri siano…? </a:t>
            </a:r>
            <a:endParaRPr kumimoji="0" lang="it-IT" altLang="ja-JP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MS PGothic" pitchFamily="34" charset="-128"/>
              <a:cs typeface="Calibri Light" panose="020F0302020204030204" pitchFamily="34" charset="0"/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DD6B06F5-3D0C-386B-1B14-39B3D3643E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68215" y="3064990"/>
            <a:ext cx="3054361" cy="2743438"/>
          </a:xfrm>
          <a:prstGeom prst="rect">
            <a:avLst/>
          </a:prstGeom>
        </p:spPr>
      </p:pic>
      <p:graphicFrame>
        <p:nvGraphicFramePr>
          <p:cNvPr id="7" name="Tabella 6">
            <a:extLst>
              <a:ext uri="{FF2B5EF4-FFF2-40B4-BE49-F238E27FC236}">
                <a16:creationId xmlns:a16="http://schemas.microsoft.com/office/drawing/2014/main" id="{8FAD0FD6-5711-50F0-2A07-CE5A2D8CEC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3989833"/>
              </p:ext>
            </p:extLst>
          </p:nvPr>
        </p:nvGraphicFramePr>
        <p:xfrm>
          <a:off x="1934212" y="5710399"/>
          <a:ext cx="3346914" cy="37084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115638">
                  <a:extLst>
                    <a:ext uri="{9D8B030D-6E8A-4147-A177-3AD203B41FA5}">
                      <a16:colId xmlns:a16="http://schemas.microsoft.com/office/drawing/2014/main" val="610202233"/>
                    </a:ext>
                  </a:extLst>
                </a:gridCol>
                <a:gridCol w="1115638">
                  <a:extLst>
                    <a:ext uri="{9D8B030D-6E8A-4147-A177-3AD203B41FA5}">
                      <a16:colId xmlns:a16="http://schemas.microsoft.com/office/drawing/2014/main" val="1293861609"/>
                    </a:ext>
                  </a:extLst>
                </a:gridCol>
                <a:gridCol w="1115638">
                  <a:extLst>
                    <a:ext uri="{9D8B030D-6E8A-4147-A177-3AD203B41FA5}">
                      <a16:colId xmlns:a16="http://schemas.microsoft.com/office/drawing/2014/main" val="24941643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it-IT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Minore</a:t>
                      </a:r>
                    </a:p>
                  </a:txBody>
                  <a:tcPr marL="75570" marR="7557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Invariato</a:t>
                      </a:r>
                    </a:p>
                  </a:txBody>
                  <a:tcPr marL="75570" marR="7557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Maggiore</a:t>
                      </a:r>
                    </a:p>
                  </a:txBody>
                  <a:tcPr marL="75570" marR="7557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2100806"/>
                  </a:ext>
                </a:extLst>
              </a:tr>
            </a:tbl>
          </a:graphicData>
        </a:graphic>
      </p:graphicFrame>
      <p:pic>
        <p:nvPicPr>
          <p:cNvPr id="8" name="Elemento grafico 7" descr="Insegnante">
            <a:extLst>
              <a:ext uri="{FF2B5EF4-FFF2-40B4-BE49-F238E27FC236}">
                <a16:creationId xmlns:a16="http://schemas.microsoft.com/office/drawing/2014/main" id="{A1AE3094-5A2F-183F-454E-6C1877E501D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51919" y="3053192"/>
            <a:ext cx="567771" cy="567771"/>
          </a:xfrm>
          <a:prstGeom prst="rect">
            <a:avLst/>
          </a:prstGeom>
        </p:spPr>
      </p:pic>
      <p:sp>
        <p:nvSpPr>
          <p:cNvPr id="9" name="Rettangolo 8">
            <a:extLst>
              <a:ext uri="{FF2B5EF4-FFF2-40B4-BE49-F238E27FC236}">
                <a16:creationId xmlns:a16="http://schemas.microsoft.com/office/drawing/2014/main" id="{BC8023D6-A7F8-576B-9B62-170D6AF74CF4}"/>
              </a:ext>
            </a:extLst>
          </p:cNvPr>
          <p:cNvSpPr/>
          <p:nvPr/>
        </p:nvSpPr>
        <p:spPr>
          <a:xfrm>
            <a:off x="6830063" y="3124989"/>
            <a:ext cx="1875398" cy="13080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it-IT" sz="1600" b="1" i="1" u="sng" dirty="0">
                <a:latin typeface="Century Gothic" panose="020B0502020202020204" pitchFamily="34" charset="0"/>
              </a:rPr>
              <a:t>TURISTI STRANIERI</a:t>
            </a:r>
            <a:r>
              <a:rPr lang="it-IT" sz="1050" b="1" i="1" dirty="0">
                <a:latin typeface="Century Gothic" panose="020B0502020202020204" pitchFamily="34" charset="0"/>
              </a:rPr>
              <a:t>: I valori nel grafico mostrano la percentuale di imprese di ricezione turistica (alberghi e strutture ricettive) rispetto ai turisti stranieri ospitati  </a:t>
            </a:r>
            <a:endParaRPr lang="it-IT" sz="1050" b="0" i="1" dirty="0">
              <a:latin typeface="Century Gothic" panose="020B0502020202020204" pitchFamily="34" charset="0"/>
            </a:endParaRPr>
          </a:p>
        </p:txBody>
      </p:sp>
      <p:graphicFrame>
        <p:nvGraphicFramePr>
          <p:cNvPr id="12" name="Tabella 11">
            <a:extLst>
              <a:ext uri="{FF2B5EF4-FFF2-40B4-BE49-F238E27FC236}">
                <a16:creationId xmlns:a16="http://schemas.microsoft.com/office/drawing/2014/main" id="{8C9BA86A-1FD8-3DFF-246F-6EABA5F939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8069509"/>
              </p:ext>
            </p:extLst>
          </p:nvPr>
        </p:nvGraphicFramePr>
        <p:xfrm>
          <a:off x="7666315" y="5713503"/>
          <a:ext cx="3346914" cy="37084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115638">
                  <a:extLst>
                    <a:ext uri="{9D8B030D-6E8A-4147-A177-3AD203B41FA5}">
                      <a16:colId xmlns:a16="http://schemas.microsoft.com/office/drawing/2014/main" val="610202233"/>
                    </a:ext>
                  </a:extLst>
                </a:gridCol>
                <a:gridCol w="1115638">
                  <a:extLst>
                    <a:ext uri="{9D8B030D-6E8A-4147-A177-3AD203B41FA5}">
                      <a16:colId xmlns:a16="http://schemas.microsoft.com/office/drawing/2014/main" val="1293861609"/>
                    </a:ext>
                  </a:extLst>
                </a:gridCol>
                <a:gridCol w="1115638">
                  <a:extLst>
                    <a:ext uri="{9D8B030D-6E8A-4147-A177-3AD203B41FA5}">
                      <a16:colId xmlns:a16="http://schemas.microsoft.com/office/drawing/2014/main" val="24941643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it-IT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Minore</a:t>
                      </a:r>
                    </a:p>
                  </a:txBody>
                  <a:tcPr marL="75570" marR="7557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Invariato</a:t>
                      </a:r>
                    </a:p>
                  </a:txBody>
                  <a:tcPr marL="75570" marR="7557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Maggiore</a:t>
                      </a:r>
                    </a:p>
                  </a:txBody>
                  <a:tcPr marL="75570" marR="7557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2100806"/>
                  </a:ext>
                </a:extLst>
              </a:tr>
            </a:tbl>
          </a:graphicData>
        </a:graphic>
      </p:graphicFrame>
      <p:cxnSp>
        <p:nvCxnSpPr>
          <p:cNvPr id="17" name="Connettore diritto 16">
            <a:extLst>
              <a:ext uri="{FF2B5EF4-FFF2-40B4-BE49-F238E27FC236}">
                <a16:creationId xmlns:a16="http://schemas.microsoft.com/office/drawing/2014/main" id="{F83A0B29-1425-A2DF-BC0E-100AE8BE3D06}"/>
              </a:ext>
            </a:extLst>
          </p:cNvPr>
          <p:cNvCxnSpPr/>
          <p:nvPr/>
        </p:nvCxnSpPr>
        <p:spPr bwMode="auto">
          <a:xfrm>
            <a:off x="6096000" y="3064990"/>
            <a:ext cx="0" cy="2934594"/>
          </a:xfrm>
          <a:prstGeom prst="line">
            <a:avLst/>
          </a:prstGeom>
          <a:noFill/>
          <a:ln w="28575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50911453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itolo 1">
            <a:extLst>
              <a:ext uri="{FF2B5EF4-FFF2-40B4-BE49-F238E27FC236}">
                <a16:creationId xmlns:a16="http://schemas.microsoft.com/office/drawing/2014/main" id="{24715B2C-E1C7-4BA4-AA09-1BE79AB50F1D}"/>
              </a:ext>
            </a:extLst>
          </p:cNvPr>
          <p:cNvSpPr txBox="1">
            <a:spLocks/>
          </p:cNvSpPr>
          <p:nvPr/>
        </p:nvSpPr>
        <p:spPr>
          <a:xfrm>
            <a:off x="335360" y="293001"/>
            <a:ext cx="11593288" cy="1425102"/>
          </a:xfrm>
          <a:prstGeom prst="rect">
            <a:avLst/>
          </a:prstGeom>
        </p:spPr>
        <p:txBody>
          <a:bodyPr wrap="square" lIns="67500" tIns="35100" rIns="67500" bIns="35100">
            <a:spAutoFit/>
          </a:bodyPr>
          <a:lstStyle/>
          <a:p>
            <a:pPr>
              <a:defRPr/>
            </a:pPr>
            <a:r>
              <a:rPr lang="it-IT" sz="2200" dirty="0">
                <a:solidFill>
                  <a:srgbClr val="203864"/>
                </a:solidFill>
                <a:latin typeface="Century Gothic" panose="020B0502020202020204" pitchFamily="34" charset="0"/>
                <a:ea typeface="+mj-ea"/>
                <a:cs typeface="Arial"/>
              </a:rPr>
              <a:t>Turisti italiani e stranieri</a:t>
            </a:r>
            <a:r>
              <a:rPr lang="it-IT" sz="2200" b="1" dirty="0">
                <a:solidFill>
                  <a:srgbClr val="203864"/>
                </a:solidFill>
                <a:latin typeface="Century Gothic" panose="020B0502020202020204" pitchFamily="34" charset="0"/>
                <a:ea typeface="+mj-ea"/>
                <a:cs typeface="Arial"/>
              </a:rPr>
              <a:t> «PREVISIONE»|</a:t>
            </a:r>
            <a:r>
              <a:rPr lang="it-IT" sz="2200" b="1" dirty="0">
                <a:latin typeface="Century Gothic" panose="020B0502020202020204" pitchFamily="34" charset="0"/>
                <a:ea typeface="+mj-ea"/>
                <a:cs typeface="Arial"/>
              </a:rPr>
              <a:t> </a:t>
            </a:r>
            <a:r>
              <a:rPr lang="it-IT" sz="2200" dirty="0">
                <a:latin typeface="Century Gothic" panose="020B0502020202020204" pitchFamily="34" charset="0"/>
                <a:ea typeface="+mj-ea"/>
                <a:cs typeface="Arial"/>
              </a:rPr>
              <a:t>In aumento la VOCAZIONE DEL FRIULI VENEZIA GIULIA NELL’OSPITALITA’ DEL TURISMO D’OLTRALPE: gli operatori si attendono un significativo aumento nei prossimi anni dei turisti stranieri in Regione, nelle proprie strutture (+23,9%).</a:t>
            </a:r>
            <a:endParaRPr lang="it-IT" sz="2200" b="1" dirty="0">
              <a:latin typeface="Century Gothic" panose="020B0502020202020204" pitchFamily="34" charset="0"/>
              <a:ea typeface="+mj-ea"/>
              <a:cs typeface="Arial"/>
            </a:endParaRP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C3C1FA84-93DF-EE4C-3B15-291FC1D05296}"/>
              </a:ext>
            </a:extLst>
          </p:cNvPr>
          <p:cNvSpPr/>
          <p:nvPr/>
        </p:nvSpPr>
        <p:spPr bwMode="auto">
          <a:xfrm>
            <a:off x="422788" y="2825439"/>
            <a:ext cx="11249396" cy="3481956"/>
          </a:xfrm>
          <a:prstGeom prst="rect">
            <a:avLst/>
          </a:prstGeom>
          <a:noFill/>
          <a:ln w="19050" cap="flat" cmpd="sng" algn="ctr">
            <a:solidFill>
              <a:schemeClr val="bg1">
                <a:lumMod val="50000"/>
              </a:schemeClr>
            </a:solidFill>
            <a:prstDash val="sysDot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7" name="CasellaDiTesto 36">
            <a:extLst>
              <a:ext uri="{FF2B5EF4-FFF2-40B4-BE49-F238E27FC236}">
                <a16:creationId xmlns:a16="http://schemas.microsoft.com/office/drawing/2014/main" id="{CC7D2B91-8827-F0F5-1148-132CE550E4F1}"/>
              </a:ext>
            </a:extLst>
          </p:cNvPr>
          <p:cNvSpPr txBox="1"/>
          <p:nvPr/>
        </p:nvSpPr>
        <p:spPr>
          <a:xfrm>
            <a:off x="309151" y="6336183"/>
            <a:ext cx="116496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3A79"/>
              </a:buClr>
              <a:buSzPct val="140000"/>
              <a:defRPr/>
            </a:pPr>
            <a:r>
              <a:rPr lang="it-IT" sz="1000" b="1" i="1" dirty="0">
                <a:latin typeface="Century Gothic" panose="020B0502020202020204" pitchFamily="34" charset="0"/>
                <a:cs typeface="Arial" panose="020B0604020202020204" pitchFamily="34" charset="0"/>
              </a:rPr>
              <a:t>Base campione: </a:t>
            </a:r>
            <a:r>
              <a:rPr lang="it-IT" sz="1000" b="0" i="1" dirty="0">
                <a:latin typeface="Century Gothic" panose="020B0502020202020204" pitchFamily="34" charset="0"/>
                <a:cs typeface="Arial" panose="020B0604020202020204" pitchFamily="34" charset="0"/>
              </a:rPr>
              <a:t>98 casi. I dati sono riportati all’universo.</a:t>
            </a:r>
          </a:p>
        </p:txBody>
      </p:sp>
      <p:sp>
        <p:nvSpPr>
          <p:cNvPr id="39" name="Rettangolo 38">
            <a:extLst>
              <a:ext uri="{FF2B5EF4-FFF2-40B4-BE49-F238E27FC236}">
                <a16:creationId xmlns:a16="http://schemas.microsoft.com/office/drawing/2014/main" id="{DF1AB2E9-E8AA-6474-94F6-4D593FB5C09B}"/>
              </a:ext>
            </a:extLst>
          </p:cNvPr>
          <p:cNvSpPr/>
          <p:nvPr/>
        </p:nvSpPr>
        <p:spPr>
          <a:xfrm>
            <a:off x="1097960" y="3121885"/>
            <a:ext cx="4263980" cy="244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it-IT" sz="2400" b="1" i="1" u="sng" dirty="0">
                <a:latin typeface="Century Gothic" panose="020B0502020202020204" pitchFamily="34" charset="0"/>
              </a:rPr>
              <a:t>TURISTI ITALIANI</a:t>
            </a:r>
            <a:r>
              <a:rPr lang="it-IT" sz="1400" b="1" i="1" dirty="0">
                <a:latin typeface="Century Gothic" panose="020B0502020202020204" pitchFamily="34" charset="0"/>
              </a:rPr>
              <a:t>: </a:t>
            </a:r>
          </a:p>
          <a:p>
            <a:pPr>
              <a:spcBef>
                <a:spcPts val="600"/>
              </a:spcBef>
            </a:pPr>
            <a:r>
              <a:rPr lang="it-IT" sz="1400" b="1" i="1" dirty="0">
                <a:latin typeface="Century Gothic" panose="020B0502020202020204" pitchFamily="34" charset="0"/>
              </a:rPr>
              <a:t>Nei prossimi due anni le imprese prevedono un incremento di turisti italiani del </a:t>
            </a:r>
          </a:p>
          <a:p>
            <a:pPr>
              <a:spcBef>
                <a:spcPts val="600"/>
              </a:spcBef>
            </a:pPr>
            <a:endParaRPr lang="it-IT" sz="1400" i="1" dirty="0">
              <a:latin typeface="Century Gothic" panose="020B0502020202020204" pitchFamily="34" charset="0"/>
            </a:endParaRPr>
          </a:p>
          <a:p>
            <a:pPr algn="ctr">
              <a:spcBef>
                <a:spcPts val="600"/>
              </a:spcBef>
            </a:pPr>
            <a:r>
              <a:rPr lang="it-IT" sz="7200" b="1" i="1" dirty="0">
                <a:solidFill>
                  <a:srgbClr val="0070C0"/>
                </a:solidFill>
                <a:latin typeface="Century Gothic" panose="020B0502020202020204" pitchFamily="34" charset="0"/>
              </a:rPr>
              <a:t>+5,2%</a:t>
            </a:r>
            <a:endParaRPr lang="it-IT" sz="7200" b="0" i="1" dirty="0">
              <a:solidFill>
                <a:srgbClr val="0070C0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B0F3B9EB-5936-360D-4FC8-CE72FA2A0F3F}"/>
              </a:ext>
            </a:extLst>
          </p:cNvPr>
          <p:cNvSpPr/>
          <p:nvPr/>
        </p:nvSpPr>
        <p:spPr>
          <a:xfrm>
            <a:off x="335360" y="1915593"/>
            <a:ext cx="11665296" cy="925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it-IT" altLang="ja-JP" sz="1400" i="1" dirty="0">
                <a:latin typeface="Century Gothic" panose="020B0502020202020204" pitchFamily="34" charset="0"/>
                <a:cs typeface="Calibri Light" panose="020F0302020204030204" pitchFamily="34" charset="0"/>
              </a:rPr>
              <a:t>(Solo imprese del settore «Ricezione turistica»)</a:t>
            </a:r>
            <a:endParaRPr lang="it-IT" altLang="ja-JP" sz="1200" i="1" dirty="0">
              <a:latin typeface="Century Gothic" panose="020B0502020202020204" pitchFamily="34" charset="0"/>
              <a:cs typeface="Calibri Light" panose="020F0302020204030204" pitchFamily="34" charset="0"/>
            </a:endParaRPr>
          </a:p>
          <a:p>
            <a:pPr marL="0" marR="0" lvl="0" indent="0" algn="l" defTabSz="457200" rtl="0" eaLnBrk="1" fontAlgn="base" latinLnBrk="0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it-IT" altLang="ja-JP" sz="1600" b="0" dirty="0">
                <a:latin typeface="Century Gothic" panose="020B0502020202020204" pitchFamily="34" charset="0"/>
                <a:cs typeface="Calibri Light" panose="020F0302020204030204" pitchFamily="34" charset="0"/>
              </a:rPr>
              <a:t>A Suo avviso, con riferimento ai prossimi due anni (2024 e 2025), il numero delle presenze dei turisti italiani e stranieri sarà…?</a:t>
            </a:r>
            <a:endParaRPr kumimoji="0" lang="it-IT" altLang="ja-JP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MS PGothic" pitchFamily="34" charset="-128"/>
              <a:cs typeface="Calibri Light" panose="020F0302020204030204" pitchFamily="34" charset="0"/>
            </a:endParaRP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BC8023D6-A7F8-576B-9B62-170D6AF74CF4}"/>
              </a:ext>
            </a:extLst>
          </p:cNvPr>
          <p:cNvSpPr/>
          <p:nvPr/>
        </p:nvSpPr>
        <p:spPr>
          <a:xfrm>
            <a:off x="6641438" y="3124989"/>
            <a:ext cx="4263980" cy="244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it-IT" sz="2400" b="1" i="1" u="sng" dirty="0">
                <a:latin typeface="Century Gothic" panose="020B0502020202020204" pitchFamily="34" charset="0"/>
              </a:rPr>
              <a:t>TURISTI STRANIERI</a:t>
            </a:r>
            <a:r>
              <a:rPr lang="it-IT" sz="1400" b="1" i="1" dirty="0">
                <a:latin typeface="Century Gothic" panose="020B0502020202020204" pitchFamily="34" charset="0"/>
              </a:rPr>
              <a:t>: </a:t>
            </a:r>
          </a:p>
          <a:p>
            <a:pPr>
              <a:spcBef>
                <a:spcPts val="600"/>
              </a:spcBef>
            </a:pPr>
            <a:r>
              <a:rPr lang="it-IT" sz="1400" b="1" i="1" dirty="0">
                <a:latin typeface="Century Gothic" panose="020B0502020202020204" pitchFamily="34" charset="0"/>
              </a:rPr>
              <a:t>Nei prossimi due anni le imprese prevedono un incremento di turisti stranieri del </a:t>
            </a:r>
          </a:p>
          <a:p>
            <a:pPr>
              <a:spcBef>
                <a:spcPts val="600"/>
              </a:spcBef>
            </a:pPr>
            <a:endParaRPr lang="it-IT" sz="1400" i="1" dirty="0">
              <a:latin typeface="Century Gothic" panose="020B0502020202020204" pitchFamily="34" charset="0"/>
            </a:endParaRPr>
          </a:p>
          <a:p>
            <a:pPr algn="ctr">
              <a:spcBef>
                <a:spcPts val="600"/>
              </a:spcBef>
            </a:pPr>
            <a:r>
              <a:rPr lang="it-IT" sz="7200" i="1" dirty="0">
                <a:solidFill>
                  <a:srgbClr val="0070C0"/>
                </a:solidFill>
                <a:latin typeface="Century Gothic" panose="020B0502020202020204" pitchFamily="34" charset="0"/>
              </a:rPr>
              <a:t>+23,9%</a:t>
            </a:r>
          </a:p>
        </p:txBody>
      </p:sp>
      <p:cxnSp>
        <p:nvCxnSpPr>
          <p:cNvPr id="14" name="Connettore diritto 13">
            <a:extLst>
              <a:ext uri="{FF2B5EF4-FFF2-40B4-BE49-F238E27FC236}">
                <a16:creationId xmlns:a16="http://schemas.microsoft.com/office/drawing/2014/main" id="{F40D132C-DEF9-5A69-D631-29361F1A1D82}"/>
              </a:ext>
            </a:extLst>
          </p:cNvPr>
          <p:cNvCxnSpPr/>
          <p:nvPr/>
        </p:nvCxnSpPr>
        <p:spPr bwMode="auto">
          <a:xfrm>
            <a:off x="6096000" y="3214279"/>
            <a:ext cx="0" cy="2934594"/>
          </a:xfrm>
          <a:prstGeom prst="line">
            <a:avLst/>
          </a:prstGeom>
          <a:noFill/>
          <a:ln w="28575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96893198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itolo 1">
            <a:extLst>
              <a:ext uri="{FF2B5EF4-FFF2-40B4-BE49-F238E27FC236}">
                <a16:creationId xmlns:a16="http://schemas.microsoft.com/office/drawing/2014/main" id="{24715B2C-E1C7-4BA4-AA09-1BE79AB50F1D}"/>
              </a:ext>
            </a:extLst>
          </p:cNvPr>
          <p:cNvSpPr txBox="1">
            <a:spLocks/>
          </p:cNvSpPr>
          <p:nvPr/>
        </p:nvSpPr>
        <p:spPr>
          <a:xfrm>
            <a:off x="335360" y="293001"/>
            <a:ext cx="11593288" cy="409440"/>
          </a:xfrm>
          <a:prstGeom prst="rect">
            <a:avLst/>
          </a:prstGeom>
        </p:spPr>
        <p:txBody>
          <a:bodyPr wrap="square" lIns="67500" tIns="35100" rIns="67500" bIns="35100">
            <a:spAutoFit/>
          </a:bodyPr>
          <a:lstStyle/>
          <a:p>
            <a:pPr>
              <a:defRPr/>
            </a:pPr>
            <a:r>
              <a:rPr lang="it-IT" sz="2200" dirty="0">
                <a:solidFill>
                  <a:srgbClr val="203864"/>
                </a:solidFill>
                <a:latin typeface="Century Gothic" panose="020B0502020202020204" pitchFamily="34" charset="0"/>
                <a:ea typeface="+mj-ea"/>
                <a:cs typeface="Arial"/>
              </a:rPr>
              <a:t>I flussi stagionali «2013 – 2023»</a:t>
            </a:r>
            <a:r>
              <a:rPr lang="it-IT" sz="2200" b="1" dirty="0">
                <a:solidFill>
                  <a:srgbClr val="203864"/>
                </a:solidFill>
                <a:latin typeface="Century Gothic" panose="020B0502020202020204" pitchFamily="34" charset="0"/>
                <a:ea typeface="+mj-ea"/>
                <a:cs typeface="Arial"/>
              </a:rPr>
              <a:t>|</a:t>
            </a:r>
            <a:r>
              <a:rPr lang="it-IT" sz="2200" b="1" dirty="0">
                <a:latin typeface="Century Gothic" panose="020B0502020202020204" pitchFamily="34" charset="0"/>
                <a:ea typeface="+mj-ea"/>
                <a:cs typeface="Arial"/>
              </a:rPr>
              <a:t> </a:t>
            </a:r>
            <a:r>
              <a:rPr lang="it-IT" sz="2200" b="1" u="sng" dirty="0">
                <a:latin typeface="Century Gothic" panose="020B0502020202020204" pitchFamily="34" charset="0"/>
                <a:ea typeface="+mj-ea"/>
                <a:cs typeface="Arial"/>
              </a:rPr>
              <a:t>LOCATION MONTAGNA</a:t>
            </a:r>
            <a:endParaRPr lang="it-IT" sz="2200" b="1" dirty="0">
              <a:latin typeface="Century Gothic" panose="020B0502020202020204" pitchFamily="34" charset="0"/>
              <a:ea typeface="+mj-ea"/>
              <a:cs typeface="Arial"/>
            </a:endParaRP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C3C1FA84-93DF-EE4C-3B15-291FC1D05296}"/>
              </a:ext>
            </a:extLst>
          </p:cNvPr>
          <p:cNvSpPr/>
          <p:nvPr/>
        </p:nvSpPr>
        <p:spPr bwMode="auto">
          <a:xfrm>
            <a:off x="422788" y="2825439"/>
            <a:ext cx="11249396" cy="3481956"/>
          </a:xfrm>
          <a:prstGeom prst="rect">
            <a:avLst/>
          </a:prstGeom>
          <a:noFill/>
          <a:ln w="19050" cap="flat" cmpd="sng" algn="ctr">
            <a:solidFill>
              <a:schemeClr val="bg1">
                <a:lumMod val="50000"/>
              </a:schemeClr>
            </a:solidFill>
            <a:prstDash val="sysDot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7" name="CasellaDiTesto 36">
            <a:extLst>
              <a:ext uri="{FF2B5EF4-FFF2-40B4-BE49-F238E27FC236}">
                <a16:creationId xmlns:a16="http://schemas.microsoft.com/office/drawing/2014/main" id="{CC7D2B91-8827-F0F5-1148-132CE550E4F1}"/>
              </a:ext>
            </a:extLst>
          </p:cNvPr>
          <p:cNvSpPr txBox="1"/>
          <p:nvPr/>
        </p:nvSpPr>
        <p:spPr>
          <a:xfrm>
            <a:off x="309151" y="6336183"/>
            <a:ext cx="116496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3A79"/>
              </a:buClr>
              <a:buSzPct val="140000"/>
              <a:defRPr/>
            </a:pPr>
            <a:r>
              <a:rPr lang="it-IT" sz="1000" b="0" i="1" dirty="0">
                <a:latin typeface="Century Gothic" panose="020B0502020202020204" pitchFamily="34" charset="0"/>
                <a:cs typeface="Arial" panose="020B0604020202020204" pitchFamily="34" charset="0"/>
              </a:rPr>
              <a:t>I dati sono riportati all’universo.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B0F3B9EB-5936-360D-4FC8-CE72FA2A0F3F}"/>
              </a:ext>
            </a:extLst>
          </p:cNvPr>
          <p:cNvSpPr/>
          <p:nvPr/>
        </p:nvSpPr>
        <p:spPr>
          <a:xfrm>
            <a:off x="335360" y="2108097"/>
            <a:ext cx="11665296" cy="6549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it-IT" altLang="ja-JP" sz="1400" i="1" dirty="0">
                <a:latin typeface="Century Gothic" panose="020B0502020202020204" pitchFamily="34" charset="0"/>
                <a:cs typeface="Calibri Light" panose="020F0302020204030204" pitchFamily="34" charset="0"/>
              </a:rPr>
              <a:t>(Solo imprese del settore «Ricezione turistica»)</a:t>
            </a:r>
            <a:endParaRPr lang="it-IT" altLang="ja-JP" sz="1200" i="1" dirty="0">
              <a:latin typeface="Century Gothic" panose="020B0502020202020204" pitchFamily="34" charset="0"/>
              <a:cs typeface="Calibri Light" panose="020F0302020204030204" pitchFamily="34" charset="0"/>
            </a:endParaRPr>
          </a:p>
          <a:p>
            <a:pPr marL="0" marR="0" lvl="0" indent="0" algn="l" defTabSz="457200" rtl="0" eaLnBrk="1" fontAlgn="base" latinLnBrk="0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it-IT" altLang="ja-JP" sz="1600" b="0" dirty="0">
                <a:latin typeface="Century Gothic" panose="020B0502020202020204" pitchFamily="34" charset="0"/>
                <a:cs typeface="Calibri Light" panose="020F0302020204030204" pitchFamily="34" charset="0"/>
              </a:rPr>
              <a:t>Pensando agli ultimi dieci anni, come si distribuiscono i ricavi della Sua impresa nelle diverse stagioni?</a:t>
            </a:r>
            <a:endParaRPr kumimoji="0" lang="it-IT" altLang="ja-JP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MS PGothic" pitchFamily="34" charset="-128"/>
              <a:cs typeface="Calibri Light" panose="020F0302020204030204" pitchFamily="34" charset="0"/>
            </a:endParaRPr>
          </a:p>
        </p:txBody>
      </p:sp>
      <p:graphicFrame>
        <p:nvGraphicFramePr>
          <p:cNvPr id="5" name="Tabella 4">
            <a:extLst>
              <a:ext uri="{FF2B5EF4-FFF2-40B4-BE49-F238E27FC236}">
                <a16:creationId xmlns:a16="http://schemas.microsoft.com/office/drawing/2014/main" id="{40633841-ED08-BB07-ECF8-1D830ADE11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0597318"/>
              </p:ext>
            </p:extLst>
          </p:nvPr>
        </p:nvGraphicFramePr>
        <p:xfrm>
          <a:off x="4562667" y="5640417"/>
          <a:ext cx="2160037" cy="37084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160037">
                  <a:extLst>
                    <a:ext uri="{9D8B030D-6E8A-4147-A177-3AD203B41FA5}">
                      <a16:colId xmlns:a16="http://schemas.microsoft.com/office/drawing/2014/main" val="24941643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sz="18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2023</a:t>
                      </a:r>
                    </a:p>
                  </a:txBody>
                  <a:tcPr marL="75570" marR="755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2100806"/>
                  </a:ext>
                </a:extLst>
              </a:tr>
            </a:tbl>
          </a:graphicData>
        </a:graphic>
      </p:graphicFrame>
      <p:graphicFrame>
        <p:nvGraphicFramePr>
          <p:cNvPr id="11" name="Tabella 10">
            <a:extLst>
              <a:ext uri="{FF2B5EF4-FFF2-40B4-BE49-F238E27FC236}">
                <a16:creationId xmlns:a16="http://schemas.microsoft.com/office/drawing/2014/main" id="{31151BAC-9AD7-8FC5-89AE-0B0F225526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2775081"/>
              </p:ext>
            </p:extLst>
          </p:nvPr>
        </p:nvGraphicFramePr>
        <p:xfrm>
          <a:off x="1773224" y="4157057"/>
          <a:ext cx="1414167" cy="14833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414167">
                  <a:extLst>
                    <a:ext uri="{9D8B030D-6E8A-4147-A177-3AD203B41FA5}">
                      <a16:colId xmlns:a16="http://schemas.microsoft.com/office/drawing/2014/main" val="6102022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it-IT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Inverno</a:t>
                      </a:r>
                    </a:p>
                  </a:txBody>
                  <a:tcPr marL="75570" marR="7557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2100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it-IT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Primavera</a:t>
                      </a:r>
                    </a:p>
                  </a:txBody>
                  <a:tcPr marL="75570" marR="7557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745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it-IT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Estate</a:t>
                      </a:r>
                    </a:p>
                  </a:txBody>
                  <a:tcPr marL="75570" marR="7557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0756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it-IT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Autunno</a:t>
                      </a:r>
                    </a:p>
                  </a:txBody>
                  <a:tcPr marL="75570" marR="7557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0693503"/>
                  </a:ext>
                </a:extLst>
              </a:tr>
            </a:tbl>
          </a:graphicData>
        </a:graphic>
      </p:graphicFrame>
      <p:pic>
        <p:nvPicPr>
          <p:cNvPr id="12" name="Elemento grafico 11" descr="Insegnante">
            <a:extLst>
              <a:ext uri="{FF2B5EF4-FFF2-40B4-BE49-F238E27FC236}">
                <a16:creationId xmlns:a16="http://schemas.microsoft.com/office/drawing/2014/main" id="{57563501-6395-0B9E-A2CB-1B336B81045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8806" y="3086345"/>
            <a:ext cx="567771" cy="567771"/>
          </a:xfrm>
          <a:prstGeom prst="rect">
            <a:avLst/>
          </a:prstGeom>
        </p:spPr>
      </p:pic>
      <p:sp>
        <p:nvSpPr>
          <p:cNvPr id="14" name="Rettangolo con angoli arrotondati 13">
            <a:extLst>
              <a:ext uri="{FF2B5EF4-FFF2-40B4-BE49-F238E27FC236}">
                <a16:creationId xmlns:a16="http://schemas.microsoft.com/office/drawing/2014/main" id="{FA5AEE4A-5214-573C-056F-9D843630EC73}"/>
              </a:ext>
            </a:extLst>
          </p:cNvPr>
          <p:cNvSpPr/>
          <p:nvPr/>
        </p:nvSpPr>
        <p:spPr bwMode="auto">
          <a:xfrm>
            <a:off x="1038806" y="4287411"/>
            <a:ext cx="643812" cy="172891"/>
          </a:xfrm>
          <a:prstGeom prst="roundRect">
            <a:avLst/>
          </a:prstGeom>
          <a:solidFill>
            <a:srgbClr val="00B0F0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Rettangolo con angoli arrotondati 14">
            <a:extLst>
              <a:ext uri="{FF2B5EF4-FFF2-40B4-BE49-F238E27FC236}">
                <a16:creationId xmlns:a16="http://schemas.microsoft.com/office/drawing/2014/main" id="{ED358CED-2A42-07C2-28DA-60DD589225F4}"/>
              </a:ext>
            </a:extLst>
          </p:cNvPr>
          <p:cNvSpPr/>
          <p:nvPr/>
        </p:nvSpPr>
        <p:spPr bwMode="auto">
          <a:xfrm>
            <a:off x="1038806" y="4654416"/>
            <a:ext cx="643812" cy="172891"/>
          </a:xfrm>
          <a:prstGeom prst="roundRect">
            <a:avLst/>
          </a:prstGeom>
          <a:solidFill>
            <a:srgbClr val="00B050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7" name="Rettangolo con angoli arrotondati 16">
            <a:extLst>
              <a:ext uri="{FF2B5EF4-FFF2-40B4-BE49-F238E27FC236}">
                <a16:creationId xmlns:a16="http://schemas.microsoft.com/office/drawing/2014/main" id="{BB7CB813-A95D-F54B-2375-A5460DE46808}"/>
              </a:ext>
            </a:extLst>
          </p:cNvPr>
          <p:cNvSpPr/>
          <p:nvPr/>
        </p:nvSpPr>
        <p:spPr bwMode="auto">
          <a:xfrm>
            <a:off x="1038806" y="5021421"/>
            <a:ext cx="643812" cy="172891"/>
          </a:xfrm>
          <a:prstGeom prst="roundRect">
            <a:avLst/>
          </a:prstGeom>
          <a:solidFill>
            <a:srgbClr val="FFC000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0" name="Rettangolo con angoli arrotondati 19">
            <a:extLst>
              <a:ext uri="{FF2B5EF4-FFF2-40B4-BE49-F238E27FC236}">
                <a16:creationId xmlns:a16="http://schemas.microsoft.com/office/drawing/2014/main" id="{E3254EC9-B970-3ED6-E369-3F23B1F64E97}"/>
              </a:ext>
            </a:extLst>
          </p:cNvPr>
          <p:cNvSpPr/>
          <p:nvPr/>
        </p:nvSpPr>
        <p:spPr bwMode="auto">
          <a:xfrm>
            <a:off x="1038806" y="5388426"/>
            <a:ext cx="643812" cy="172891"/>
          </a:xfrm>
          <a:prstGeom prst="roundRect">
            <a:avLst/>
          </a:prstGeom>
          <a:solidFill>
            <a:srgbClr val="984E3A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aphicFrame>
        <p:nvGraphicFramePr>
          <p:cNvPr id="23" name="Tabella 22">
            <a:extLst>
              <a:ext uri="{FF2B5EF4-FFF2-40B4-BE49-F238E27FC236}">
                <a16:creationId xmlns:a16="http://schemas.microsoft.com/office/drawing/2014/main" id="{4DD1EF31-5CA2-CBE6-FFBC-E48B31B654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3050246"/>
              </p:ext>
            </p:extLst>
          </p:nvPr>
        </p:nvGraphicFramePr>
        <p:xfrm>
          <a:off x="7270515" y="3662512"/>
          <a:ext cx="1414167" cy="1206198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414167">
                  <a:extLst>
                    <a:ext uri="{9D8B030D-6E8A-4147-A177-3AD203B41FA5}">
                      <a16:colId xmlns:a16="http://schemas.microsoft.com/office/drawing/2014/main" val="610202233"/>
                    </a:ext>
                  </a:extLst>
                </a:gridCol>
              </a:tblGrid>
              <a:tr h="603099">
                <a:tc>
                  <a:txBody>
                    <a:bodyPr/>
                    <a:lstStyle/>
                    <a:p>
                      <a:pPr algn="l"/>
                      <a:r>
                        <a:rPr lang="it-IT" sz="20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+5,1%</a:t>
                      </a:r>
                    </a:p>
                  </a:txBody>
                  <a:tcPr marL="75570" marR="7557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2100806"/>
                  </a:ext>
                </a:extLst>
              </a:tr>
              <a:tr h="603099">
                <a:tc>
                  <a:txBody>
                    <a:bodyPr/>
                    <a:lstStyle/>
                    <a:p>
                      <a:pPr algn="l"/>
                      <a:r>
                        <a:rPr lang="it-IT" sz="2000" b="1" dirty="0">
                          <a:solidFill>
                            <a:srgbClr val="FFC000"/>
                          </a:solidFill>
                          <a:latin typeface="Century Gothic" panose="020B0502020202020204" pitchFamily="34" charset="0"/>
                        </a:rPr>
                        <a:t>+9,0%</a:t>
                      </a:r>
                    </a:p>
                  </a:txBody>
                  <a:tcPr marL="75570" marR="7557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745155"/>
                  </a:ext>
                </a:extLst>
              </a:tr>
            </a:tbl>
          </a:graphicData>
        </a:graphic>
      </p:graphicFrame>
      <p:graphicFrame>
        <p:nvGraphicFramePr>
          <p:cNvPr id="26" name="Tabella 25">
            <a:extLst>
              <a:ext uri="{FF2B5EF4-FFF2-40B4-BE49-F238E27FC236}">
                <a16:creationId xmlns:a16="http://schemas.microsoft.com/office/drawing/2014/main" id="{4D6FFDAC-D183-A3BD-65B9-9ADF99F11E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5814853"/>
              </p:ext>
            </p:extLst>
          </p:nvPr>
        </p:nvGraphicFramePr>
        <p:xfrm>
          <a:off x="8264625" y="3699372"/>
          <a:ext cx="1414167" cy="1225258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414167">
                  <a:extLst>
                    <a:ext uri="{9D8B030D-6E8A-4147-A177-3AD203B41FA5}">
                      <a16:colId xmlns:a16="http://schemas.microsoft.com/office/drawing/2014/main" val="610202233"/>
                    </a:ext>
                  </a:extLst>
                </a:gridCol>
              </a:tblGrid>
              <a:tr h="612629">
                <a:tc>
                  <a:txBody>
                    <a:bodyPr/>
                    <a:lstStyle/>
                    <a:p>
                      <a:pPr algn="l"/>
                      <a:r>
                        <a:rPr lang="it-IT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Autunno e Inverno</a:t>
                      </a:r>
                    </a:p>
                  </a:txBody>
                  <a:tcPr marL="75570" marR="7557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2100806"/>
                  </a:ext>
                </a:extLst>
              </a:tr>
              <a:tr h="612629">
                <a:tc>
                  <a:txBody>
                    <a:bodyPr/>
                    <a:lstStyle/>
                    <a:p>
                      <a:pPr algn="l"/>
                      <a:r>
                        <a:rPr lang="it-IT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Primavera e Estate</a:t>
                      </a:r>
                    </a:p>
                  </a:txBody>
                  <a:tcPr marL="75570" marR="7557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745155"/>
                  </a:ext>
                </a:extLst>
              </a:tr>
            </a:tbl>
          </a:graphicData>
        </a:graphic>
      </p:graphicFrame>
      <p:sp>
        <p:nvSpPr>
          <p:cNvPr id="28" name="Rettangolo 27">
            <a:extLst>
              <a:ext uri="{FF2B5EF4-FFF2-40B4-BE49-F238E27FC236}">
                <a16:creationId xmlns:a16="http://schemas.microsoft.com/office/drawing/2014/main" id="{D3F6435B-39A2-ED0B-9163-79E09122B416}"/>
              </a:ext>
            </a:extLst>
          </p:cNvPr>
          <p:cNvSpPr/>
          <p:nvPr/>
        </p:nvSpPr>
        <p:spPr>
          <a:xfrm>
            <a:off x="1682618" y="3184783"/>
            <a:ext cx="1738546" cy="5847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it-IT" sz="1600" b="1" i="1" u="sng" dirty="0">
                <a:latin typeface="Century Gothic" panose="020B0502020202020204" pitchFamily="34" charset="0"/>
              </a:rPr>
              <a:t>LOCATION MONTAGNA</a:t>
            </a:r>
            <a:endParaRPr lang="it-IT" sz="1050" b="0" i="1" dirty="0">
              <a:latin typeface="Century Gothic" panose="020B0502020202020204" pitchFamily="34" charset="0"/>
            </a:endParaRP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3B377831-1ADB-1717-25C0-4C5957D577D8}"/>
              </a:ext>
            </a:extLst>
          </p:cNvPr>
          <p:cNvSpPr/>
          <p:nvPr/>
        </p:nvSpPr>
        <p:spPr>
          <a:xfrm>
            <a:off x="7270515" y="3067318"/>
            <a:ext cx="2647926" cy="33855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it-IT" sz="1600" b="0" i="1" dirty="0">
                <a:latin typeface="Century Gothic" panose="020B0502020202020204" pitchFamily="34" charset="0"/>
              </a:rPr>
              <a:t>Miglioramento negli anni</a:t>
            </a:r>
            <a:endParaRPr lang="it-IT" sz="1050" b="0" i="1" dirty="0">
              <a:latin typeface="Century Gothic" panose="020B0502020202020204" pitchFamily="34" charset="0"/>
            </a:endParaRP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7FC7A550-72B9-84E1-07AF-53D9BAF42D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1482" y="2964071"/>
            <a:ext cx="2341067" cy="2743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32032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itolo 1">
            <a:extLst>
              <a:ext uri="{FF2B5EF4-FFF2-40B4-BE49-F238E27FC236}">
                <a16:creationId xmlns:a16="http://schemas.microsoft.com/office/drawing/2014/main" id="{24715B2C-E1C7-4BA4-AA09-1BE79AB50F1D}"/>
              </a:ext>
            </a:extLst>
          </p:cNvPr>
          <p:cNvSpPr txBox="1">
            <a:spLocks/>
          </p:cNvSpPr>
          <p:nvPr/>
        </p:nvSpPr>
        <p:spPr>
          <a:xfrm>
            <a:off x="335360" y="293001"/>
            <a:ext cx="11593288" cy="409440"/>
          </a:xfrm>
          <a:prstGeom prst="rect">
            <a:avLst/>
          </a:prstGeom>
        </p:spPr>
        <p:txBody>
          <a:bodyPr wrap="square" lIns="67500" tIns="35100" rIns="67500" bIns="35100">
            <a:spAutoFit/>
          </a:bodyPr>
          <a:lstStyle/>
          <a:p>
            <a:pPr>
              <a:defRPr/>
            </a:pPr>
            <a:r>
              <a:rPr lang="it-IT" sz="2200" dirty="0">
                <a:solidFill>
                  <a:srgbClr val="203864"/>
                </a:solidFill>
                <a:latin typeface="Century Gothic" panose="020B0502020202020204" pitchFamily="34" charset="0"/>
                <a:ea typeface="+mj-ea"/>
                <a:cs typeface="Arial"/>
              </a:rPr>
              <a:t>I flussi stagionali «2013 – 2023»</a:t>
            </a:r>
            <a:r>
              <a:rPr lang="it-IT" sz="2200" b="1" dirty="0">
                <a:solidFill>
                  <a:srgbClr val="203864"/>
                </a:solidFill>
                <a:latin typeface="Century Gothic" panose="020B0502020202020204" pitchFamily="34" charset="0"/>
                <a:ea typeface="+mj-ea"/>
                <a:cs typeface="Arial"/>
              </a:rPr>
              <a:t>|</a:t>
            </a:r>
            <a:r>
              <a:rPr lang="it-IT" sz="2200" b="1" dirty="0">
                <a:latin typeface="Century Gothic" panose="020B0502020202020204" pitchFamily="34" charset="0"/>
                <a:ea typeface="+mj-ea"/>
                <a:cs typeface="Arial"/>
              </a:rPr>
              <a:t> </a:t>
            </a:r>
            <a:r>
              <a:rPr lang="it-IT" sz="2200" b="1" u="sng" dirty="0">
                <a:latin typeface="Century Gothic" panose="020B0502020202020204" pitchFamily="34" charset="0"/>
                <a:ea typeface="+mj-ea"/>
                <a:cs typeface="Arial"/>
              </a:rPr>
              <a:t>LOCATION MARITTIMA</a:t>
            </a:r>
            <a:r>
              <a:rPr lang="it-IT" sz="2200" b="1" dirty="0">
                <a:latin typeface="Century Gothic" panose="020B0502020202020204" pitchFamily="34" charset="0"/>
                <a:ea typeface="+mj-ea"/>
                <a:cs typeface="Arial"/>
              </a:rPr>
              <a:t>. 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C3C1FA84-93DF-EE4C-3B15-291FC1D05296}"/>
              </a:ext>
            </a:extLst>
          </p:cNvPr>
          <p:cNvSpPr/>
          <p:nvPr/>
        </p:nvSpPr>
        <p:spPr bwMode="auto">
          <a:xfrm>
            <a:off x="422788" y="2825439"/>
            <a:ext cx="11249396" cy="3481956"/>
          </a:xfrm>
          <a:prstGeom prst="rect">
            <a:avLst/>
          </a:prstGeom>
          <a:noFill/>
          <a:ln w="19050" cap="flat" cmpd="sng" algn="ctr">
            <a:solidFill>
              <a:schemeClr val="bg1">
                <a:lumMod val="50000"/>
              </a:schemeClr>
            </a:solidFill>
            <a:prstDash val="sysDot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7" name="CasellaDiTesto 36">
            <a:extLst>
              <a:ext uri="{FF2B5EF4-FFF2-40B4-BE49-F238E27FC236}">
                <a16:creationId xmlns:a16="http://schemas.microsoft.com/office/drawing/2014/main" id="{CC7D2B91-8827-F0F5-1148-132CE550E4F1}"/>
              </a:ext>
            </a:extLst>
          </p:cNvPr>
          <p:cNvSpPr txBox="1"/>
          <p:nvPr/>
        </p:nvSpPr>
        <p:spPr>
          <a:xfrm>
            <a:off x="309151" y="6336183"/>
            <a:ext cx="116496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3A79"/>
              </a:buClr>
              <a:buSzPct val="140000"/>
              <a:defRPr/>
            </a:pPr>
            <a:r>
              <a:rPr lang="it-IT" sz="1000" b="0" i="1" dirty="0">
                <a:latin typeface="Century Gothic" panose="020B0502020202020204" pitchFamily="34" charset="0"/>
                <a:cs typeface="Arial" panose="020B0604020202020204" pitchFamily="34" charset="0"/>
              </a:rPr>
              <a:t>I dati sono riportati all’universo.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B0F3B9EB-5936-360D-4FC8-CE72FA2A0F3F}"/>
              </a:ext>
            </a:extLst>
          </p:cNvPr>
          <p:cNvSpPr/>
          <p:nvPr/>
        </p:nvSpPr>
        <p:spPr>
          <a:xfrm>
            <a:off x="335360" y="2108097"/>
            <a:ext cx="11665296" cy="6549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it-IT" altLang="ja-JP" sz="1400" i="1" dirty="0">
                <a:latin typeface="Century Gothic" panose="020B0502020202020204" pitchFamily="34" charset="0"/>
                <a:cs typeface="Calibri Light" panose="020F0302020204030204" pitchFamily="34" charset="0"/>
              </a:rPr>
              <a:t>(Solo imprese del settore «Ricezione turistica»)</a:t>
            </a:r>
            <a:endParaRPr lang="it-IT" altLang="ja-JP" sz="1200" i="1" dirty="0">
              <a:latin typeface="Century Gothic" panose="020B0502020202020204" pitchFamily="34" charset="0"/>
              <a:cs typeface="Calibri Light" panose="020F0302020204030204" pitchFamily="34" charset="0"/>
            </a:endParaRPr>
          </a:p>
          <a:p>
            <a:pPr marL="0" marR="0" lvl="0" indent="0" algn="l" defTabSz="457200" rtl="0" eaLnBrk="1" fontAlgn="base" latinLnBrk="0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it-IT" altLang="ja-JP" sz="1600" b="0" dirty="0">
                <a:latin typeface="Century Gothic" panose="020B0502020202020204" pitchFamily="34" charset="0"/>
                <a:cs typeface="Calibri Light" panose="020F0302020204030204" pitchFamily="34" charset="0"/>
              </a:rPr>
              <a:t>Pensando agli ultimi dieci anni, come si distribuiscono i ricavi della Sua impresa nelle diverse stagioni?</a:t>
            </a:r>
            <a:endParaRPr kumimoji="0" lang="it-IT" altLang="ja-JP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MS PGothic" pitchFamily="34" charset="-128"/>
              <a:cs typeface="Calibri Light" panose="020F0302020204030204" pitchFamily="34" charset="0"/>
            </a:endParaRPr>
          </a:p>
        </p:txBody>
      </p:sp>
      <p:graphicFrame>
        <p:nvGraphicFramePr>
          <p:cNvPr id="11" name="Tabella 10">
            <a:extLst>
              <a:ext uri="{FF2B5EF4-FFF2-40B4-BE49-F238E27FC236}">
                <a16:creationId xmlns:a16="http://schemas.microsoft.com/office/drawing/2014/main" id="{31151BAC-9AD7-8FC5-89AE-0B0F225526C0}"/>
              </a:ext>
            </a:extLst>
          </p:cNvPr>
          <p:cNvGraphicFramePr>
            <a:graphicFrameLocks noGrp="1"/>
          </p:cNvGraphicFramePr>
          <p:nvPr/>
        </p:nvGraphicFramePr>
        <p:xfrm>
          <a:off x="1773224" y="4157057"/>
          <a:ext cx="1414167" cy="14833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414167">
                  <a:extLst>
                    <a:ext uri="{9D8B030D-6E8A-4147-A177-3AD203B41FA5}">
                      <a16:colId xmlns:a16="http://schemas.microsoft.com/office/drawing/2014/main" val="6102022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it-IT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Inverno</a:t>
                      </a:r>
                    </a:p>
                  </a:txBody>
                  <a:tcPr marL="75570" marR="7557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2100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it-IT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Primavera</a:t>
                      </a:r>
                    </a:p>
                  </a:txBody>
                  <a:tcPr marL="75570" marR="7557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745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it-IT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Estate</a:t>
                      </a:r>
                    </a:p>
                  </a:txBody>
                  <a:tcPr marL="75570" marR="7557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0756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it-IT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Autunno</a:t>
                      </a:r>
                    </a:p>
                  </a:txBody>
                  <a:tcPr marL="75570" marR="7557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0693503"/>
                  </a:ext>
                </a:extLst>
              </a:tr>
            </a:tbl>
          </a:graphicData>
        </a:graphic>
      </p:graphicFrame>
      <p:pic>
        <p:nvPicPr>
          <p:cNvPr id="12" name="Elemento grafico 11" descr="Insegnante">
            <a:extLst>
              <a:ext uri="{FF2B5EF4-FFF2-40B4-BE49-F238E27FC236}">
                <a16:creationId xmlns:a16="http://schemas.microsoft.com/office/drawing/2014/main" id="{57563501-6395-0B9E-A2CB-1B336B81045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8806" y="3086345"/>
            <a:ext cx="567771" cy="567771"/>
          </a:xfrm>
          <a:prstGeom prst="rect">
            <a:avLst/>
          </a:prstGeom>
        </p:spPr>
      </p:pic>
      <p:sp>
        <p:nvSpPr>
          <p:cNvPr id="14" name="Rettangolo con angoli arrotondati 13">
            <a:extLst>
              <a:ext uri="{FF2B5EF4-FFF2-40B4-BE49-F238E27FC236}">
                <a16:creationId xmlns:a16="http://schemas.microsoft.com/office/drawing/2014/main" id="{FA5AEE4A-5214-573C-056F-9D843630EC73}"/>
              </a:ext>
            </a:extLst>
          </p:cNvPr>
          <p:cNvSpPr/>
          <p:nvPr/>
        </p:nvSpPr>
        <p:spPr bwMode="auto">
          <a:xfrm>
            <a:off x="1038806" y="4287411"/>
            <a:ext cx="643812" cy="172891"/>
          </a:xfrm>
          <a:prstGeom prst="roundRect">
            <a:avLst/>
          </a:prstGeom>
          <a:solidFill>
            <a:srgbClr val="00B0F0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Rettangolo con angoli arrotondati 14">
            <a:extLst>
              <a:ext uri="{FF2B5EF4-FFF2-40B4-BE49-F238E27FC236}">
                <a16:creationId xmlns:a16="http://schemas.microsoft.com/office/drawing/2014/main" id="{ED358CED-2A42-07C2-28DA-60DD589225F4}"/>
              </a:ext>
            </a:extLst>
          </p:cNvPr>
          <p:cNvSpPr/>
          <p:nvPr/>
        </p:nvSpPr>
        <p:spPr bwMode="auto">
          <a:xfrm>
            <a:off x="1038806" y="4654416"/>
            <a:ext cx="643812" cy="172891"/>
          </a:xfrm>
          <a:prstGeom prst="roundRect">
            <a:avLst/>
          </a:prstGeom>
          <a:solidFill>
            <a:srgbClr val="00B050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7" name="Rettangolo con angoli arrotondati 16">
            <a:extLst>
              <a:ext uri="{FF2B5EF4-FFF2-40B4-BE49-F238E27FC236}">
                <a16:creationId xmlns:a16="http://schemas.microsoft.com/office/drawing/2014/main" id="{BB7CB813-A95D-F54B-2375-A5460DE46808}"/>
              </a:ext>
            </a:extLst>
          </p:cNvPr>
          <p:cNvSpPr/>
          <p:nvPr/>
        </p:nvSpPr>
        <p:spPr bwMode="auto">
          <a:xfrm>
            <a:off x="1038806" y="5021421"/>
            <a:ext cx="643812" cy="172891"/>
          </a:xfrm>
          <a:prstGeom prst="roundRect">
            <a:avLst/>
          </a:prstGeom>
          <a:solidFill>
            <a:srgbClr val="FFC000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0" name="Rettangolo con angoli arrotondati 19">
            <a:extLst>
              <a:ext uri="{FF2B5EF4-FFF2-40B4-BE49-F238E27FC236}">
                <a16:creationId xmlns:a16="http://schemas.microsoft.com/office/drawing/2014/main" id="{E3254EC9-B970-3ED6-E369-3F23B1F64E97}"/>
              </a:ext>
            </a:extLst>
          </p:cNvPr>
          <p:cNvSpPr/>
          <p:nvPr/>
        </p:nvSpPr>
        <p:spPr bwMode="auto">
          <a:xfrm>
            <a:off x="1038806" y="5388426"/>
            <a:ext cx="643812" cy="172891"/>
          </a:xfrm>
          <a:prstGeom prst="roundRect">
            <a:avLst/>
          </a:prstGeom>
          <a:solidFill>
            <a:srgbClr val="984E3A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8" name="Rettangolo 27">
            <a:extLst>
              <a:ext uri="{FF2B5EF4-FFF2-40B4-BE49-F238E27FC236}">
                <a16:creationId xmlns:a16="http://schemas.microsoft.com/office/drawing/2014/main" id="{D3F6435B-39A2-ED0B-9163-79E09122B416}"/>
              </a:ext>
            </a:extLst>
          </p:cNvPr>
          <p:cNvSpPr/>
          <p:nvPr/>
        </p:nvSpPr>
        <p:spPr>
          <a:xfrm>
            <a:off x="1682618" y="3184783"/>
            <a:ext cx="1738546" cy="5847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it-IT" sz="1600" b="1" i="1" u="sng" dirty="0">
                <a:latin typeface="Century Gothic" panose="020B0502020202020204" pitchFamily="34" charset="0"/>
              </a:rPr>
              <a:t>LOCATION MARITTIMA</a:t>
            </a:r>
            <a:endParaRPr lang="it-IT" sz="1050" b="0" i="1" dirty="0">
              <a:latin typeface="Century Gothic" panose="020B0502020202020204" pitchFamily="34" charset="0"/>
            </a:endParaRPr>
          </a:p>
        </p:txBody>
      </p:sp>
      <p:graphicFrame>
        <p:nvGraphicFramePr>
          <p:cNvPr id="3" name="Tabella 2">
            <a:extLst>
              <a:ext uri="{FF2B5EF4-FFF2-40B4-BE49-F238E27FC236}">
                <a16:creationId xmlns:a16="http://schemas.microsoft.com/office/drawing/2014/main" id="{5EBDB59B-B39B-54C6-C42A-2FDD1C13C5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5397285"/>
              </p:ext>
            </p:extLst>
          </p:nvPr>
        </p:nvGraphicFramePr>
        <p:xfrm>
          <a:off x="4562667" y="5640417"/>
          <a:ext cx="2160037" cy="37084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160037">
                  <a:extLst>
                    <a:ext uri="{9D8B030D-6E8A-4147-A177-3AD203B41FA5}">
                      <a16:colId xmlns:a16="http://schemas.microsoft.com/office/drawing/2014/main" val="24941643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sz="18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2023</a:t>
                      </a:r>
                    </a:p>
                  </a:txBody>
                  <a:tcPr marL="75570" marR="755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2100806"/>
                  </a:ext>
                </a:extLst>
              </a:tr>
            </a:tbl>
          </a:graphicData>
        </a:graphic>
      </p:graphicFrame>
      <p:graphicFrame>
        <p:nvGraphicFramePr>
          <p:cNvPr id="4" name="Tabella 3">
            <a:extLst>
              <a:ext uri="{FF2B5EF4-FFF2-40B4-BE49-F238E27FC236}">
                <a16:creationId xmlns:a16="http://schemas.microsoft.com/office/drawing/2014/main" id="{676F8423-4A44-2DAD-0AD2-6CE0A91BC9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5470246"/>
              </p:ext>
            </p:extLst>
          </p:nvPr>
        </p:nvGraphicFramePr>
        <p:xfrm>
          <a:off x="7270515" y="3662512"/>
          <a:ext cx="1414167" cy="1206198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414167">
                  <a:extLst>
                    <a:ext uri="{9D8B030D-6E8A-4147-A177-3AD203B41FA5}">
                      <a16:colId xmlns:a16="http://schemas.microsoft.com/office/drawing/2014/main" val="610202233"/>
                    </a:ext>
                  </a:extLst>
                </a:gridCol>
              </a:tblGrid>
              <a:tr h="603099">
                <a:tc>
                  <a:txBody>
                    <a:bodyPr/>
                    <a:lstStyle/>
                    <a:p>
                      <a:pPr algn="l"/>
                      <a:r>
                        <a:rPr lang="it-IT" sz="20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+1,4%</a:t>
                      </a:r>
                    </a:p>
                  </a:txBody>
                  <a:tcPr marL="75570" marR="7557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2100806"/>
                  </a:ext>
                </a:extLst>
              </a:tr>
              <a:tr h="603099">
                <a:tc>
                  <a:txBody>
                    <a:bodyPr/>
                    <a:lstStyle/>
                    <a:p>
                      <a:pPr algn="l"/>
                      <a:r>
                        <a:rPr lang="it-IT" sz="2000" b="1" dirty="0">
                          <a:solidFill>
                            <a:srgbClr val="FFC000"/>
                          </a:solidFill>
                          <a:latin typeface="Century Gothic" panose="020B0502020202020204" pitchFamily="34" charset="0"/>
                        </a:rPr>
                        <a:t>+4,5%</a:t>
                      </a:r>
                    </a:p>
                  </a:txBody>
                  <a:tcPr marL="75570" marR="7557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745155"/>
                  </a:ext>
                </a:extLst>
              </a:tr>
            </a:tbl>
          </a:graphicData>
        </a:graphic>
      </p:graphicFrame>
      <p:graphicFrame>
        <p:nvGraphicFramePr>
          <p:cNvPr id="6" name="Tabella 5">
            <a:extLst>
              <a:ext uri="{FF2B5EF4-FFF2-40B4-BE49-F238E27FC236}">
                <a16:creationId xmlns:a16="http://schemas.microsoft.com/office/drawing/2014/main" id="{6266406F-1083-B6F4-511E-5E65416DC6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5619695"/>
              </p:ext>
            </p:extLst>
          </p:nvPr>
        </p:nvGraphicFramePr>
        <p:xfrm>
          <a:off x="8264625" y="3699372"/>
          <a:ext cx="1414167" cy="1225258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414167">
                  <a:extLst>
                    <a:ext uri="{9D8B030D-6E8A-4147-A177-3AD203B41FA5}">
                      <a16:colId xmlns:a16="http://schemas.microsoft.com/office/drawing/2014/main" val="610202233"/>
                    </a:ext>
                  </a:extLst>
                </a:gridCol>
              </a:tblGrid>
              <a:tr h="612629">
                <a:tc>
                  <a:txBody>
                    <a:bodyPr/>
                    <a:lstStyle/>
                    <a:p>
                      <a:pPr algn="l"/>
                      <a:r>
                        <a:rPr lang="it-IT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Autunno e Inverno</a:t>
                      </a:r>
                    </a:p>
                  </a:txBody>
                  <a:tcPr marL="75570" marR="7557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2100806"/>
                  </a:ext>
                </a:extLst>
              </a:tr>
              <a:tr h="612629">
                <a:tc>
                  <a:txBody>
                    <a:bodyPr/>
                    <a:lstStyle/>
                    <a:p>
                      <a:pPr algn="l"/>
                      <a:r>
                        <a:rPr lang="it-IT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Primavera e Estate</a:t>
                      </a:r>
                    </a:p>
                  </a:txBody>
                  <a:tcPr marL="75570" marR="7557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745155"/>
                  </a:ext>
                </a:extLst>
              </a:tr>
            </a:tbl>
          </a:graphicData>
        </a:graphic>
      </p:graphicFrame>
      <p:sp>
        <p:nvSpPr>
          <p:cNvPr id="9" name="Rettangolo 8">
            <a:extLst>
              <a:ext uri="{FF2B5EF4-FFF2-40B4-BE49-F238E27FC236}">
                <a16:creationId xmlns:a16="http://schemas.microsoft.com/office/drawing/2014/main" id="{C9541B74-7411-8ECE-CAA5-FEFCFF87253A}"/>
              </a:ext>
            </a:extLst>
          </p:cNvPr>
          <p:cNvSpPr/>
          <p:nvPr/>
        </p:nvSpPr>
        <p:spPr>
          <a:xfrm>
            <a:off x="7270515" y="3067318"/>
            <a:ext cx="2647926" cy="33855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it-IT" sz="1600" b="0" i="1" dirty="0">
                <a:latin typeface="Century Gothic" panose="020B0502020202020204" pitchFamily="34" charset="0"/>
              </a:rPr>
              <a:t>Miglioramento negli anni</a:t>
            </a:r>
            <a:endParaRPr lang="it-IT" sz="1050" b="0" i="1" dirty="0">
              <a:latin typeface="Century Gothic" panose="020B0502020202020204" pitchFamily="34" charset="0"/>
            </a:endParaRPr>
          </a:p>
        </p:txBody>
      </p:sp>
      <p:pic>
        <p:nvPicPr>
          <p:cNvPr id="22" name="Immagine 21">
            <a:extLst>
              <a:ext uri="{FF2B5EF4-FFF2-40B4-BE49-F238E27FC236}">
                <a16:creationId xmlns:a16="http://schemas.microsoft.com/office/drawing/2014/main" id="{7565708B-472F-598D-6551-7E41D1CFF3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2151" y="2964071"/>
            <a:ext cx="2341067" cy="2743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97242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itolo 1">
            <a:extLst>
              <a:ext uri="{FF2B5EF4-FFF2-40B4-BE49-F238E27FC236}">
                <a16:creationId xmlns:a16="http://schemas.microsoft.com/office/drawing/2014/main" id="{24715B2C-E1C7-4BA4-AA09-1BE79AB50F1D}"/>
              </a:ext>
            </a:extLst>
          </p:cNvPr>
          <p:cNvSpPr txBox="1">
            <a:spLocks/>
          </p:cNvSpPr>
          <p:nvPr/>
        </p:nvSpPr>
        <p:spPr>
          <a:xfrm>
            <a:off x="335360" y="293001"/>
            <a:ext cx="11593288" cy="409440"/>
          </a:xfrm>
          <a:prstGeom prst="rect">
            <a:avLst/>
          </a:prstGeom>
        </p:spPr>
        <p:txBody>
          <a:bodyPr wrap="square" lIns="67500" tIns="35100" rIns="67500" bIns="35100">
            <a:spAutoFit/>
          </a:bodyPr>
          <a:lstStyle/>
          <a:p>
            <a:pPr>
              <a:defRPr/>
            </a:pPr>
            <a:r>
              <a:rPr lang="it-IT" sz="2200" dirty="0">
                <a:solidFill>
                  <a:srgbClr val="203864"/>
                </a:solidFill>
                <a:latin typeface="Century Gothic" panose="020B0502020202020204" pitchFamily="34" charset="0"/>
                <a:ea typeface="+mj-ea"/>
                <a:cs typeface="Arial"/>
              </a:rPr>
              <a:t>I flussi stagionali «2013 – 2023»</a:t>
            </a:r>
            <a:r>
              <a:rPr lang="it-IT" sz="2200" b="1" dirty="0">
                <a:solidFill>
                  <a:srgbClr val="203864"/>
                </a:solidFill>
                <a:latin typeface="Century Gothic" panose="020B0502020202020204" pitchFamily="34" charset="0"/>
                <a:ea typeface="+mj-ea"/>
                <a:cs typeface="Arial"/>
              </a:rPr>
              <a:t>|</a:t>
            </a:r>
            <a:r>
              <a:rPr lang="it-IT" sz="2200" b="1" dirty="0">
                <a:latin typeface="Century Gothic" panose="020B0502020202020204" pitchFamily="34" charset="0"/>
                <a:ea typeface="+mj-ea"/>
                <a:cs typeface="Arial"/>
              </a:rPr>
              <a:t> </a:t>
            </a:r>
            <a:r>
              <a:rPr lang="it-IT" sz="2200" b="1" u="sng" dirty="0">
                <a:latin typeface="Century Gothic" panose="020B0502020202020204" pitchFamily="34" charset="0"/>
                <a:ea typeface="+mj-ea"/>
                <a:cs typeface="Arial"/>
              </a:rPr>
              <a:t>CITTA’ D’ARTE</a:t>
            </a:r>
            <a:r>
              <a:rPr lang="it-IT" sz="2200" b="1" dirty="0">
                <a:latin typeface="Century Gothic" panose="020B0502020202020204" pitchFamily="34" charset="0"/>
                <a:ea typeface="+mj-ea"/>
                <a:cs typeface="Arial"/>
              </a:rPr>
              <a:t>. 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C3C1FA84-93DF-EE4C-3B15-291FC1D05296}"/>
              </a:ext>
            </a:extLst>
          </p:cNvPr>
          <p:cNvSpPr/>
          <p:nvPr/>
        </p:nvSpPr>
        <p:spPr bwMode="auto">
          <a:xfrm>
            <a:off x="422788" y="2825439"/>
            <a:ext cx="11249396" cy="3481956"/>
          </a:xfrm>
          <a:prstGeom prst="rect">
            <a:avLst/>
          </a:prstGeom>
          <a:noFill/>
          <a:ln w="19050" cap="flat" cmpd="sng" algn="ctr">
            <a:solidFill>
              <a:schemeClr val="bg1">
                <a:lumMod val="50000"/>
              </a:schemeClr>
            </a:solidFill>
            <a:prstDash val="sysDot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7" name="CasellaDiTesto 36">
            <a:extLst>
              <a:ext uri="{FF2B5EF4-FFF2-40B4-BE49-F238E27FC236}">
                <a16:creationId xmlns:a16="http://schemas.microsoft.com/office/drawing/2014/main" id="{CC7D2B91-8827-F0F5-1148-132CE550E4F1}"/>
              </a:ext>
            </a:extLst>
          </p:cNvPr>
          <p:cNvSpPr txBox="1"/>
          <p:nvPr/>
        </p:nvSpPr>
        <p:spPr>
          <a:xfrm>
            <a:off x="309151" y="6336183"/>
            <a:ext cx="116496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3A79"/>
              </a:buClr>
              <a:buSzPct val="140000"/>
              <a:defRPr/>
            </a:pPr>
            <a:r>
              <a:rPr lang="it-IT" sz="1000" b="0" i="1" dirty="0">
                <a:latin typeface="Century Gothic" panose="020B0502020202020204" pitchFamily="34" charset="0"/>
                <a:cs typeface="Arial" panose="020B0604020202020204" pitchFamily="34" charset="0"/>
              </a:rPr>
              <a:t>I dati sono riportati all’universo.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B0F3B9EB-5936-360D-4FC8-CE72FA2A0F3F}"/>
              </a:ext>
            </a:extLst>
          </p:cNvPr>
          <p:cNvSpPr/>
          <p:nvPr/>
        </p:nvSpPr>
        <p:spPr>
          <a:xfrm>
            <a:off x="335360" y="2108097"/>
            <a:ext cx="11665296" cy="6549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it-IT" altLang="ja-JP" sz="1400" i="1" dirty="0">
                <a:latin typeface="Century Gothic" panose="020B0502020202020204" pitchFamily="34" charset="0"/>
                <a:cs typeface="Calibri Light" panose="020F0302020204030204" pitchFamily="34" charset="0"/>
              </a:rPr>
              <a:t>(Solo imprese del settore «Ricezione turistica»)</a:t>
            </a:r>
            <a:endParaRPr lang="it-IT" altLang="ja-JP" sz="1200" i="1" dirty="0">
              <a:latin typeface="Century Gothic" panose="020B0502020202020204" pitchFamily="34" charset="0"/>
              <a:cs typeface="Calibri Light" panose="020F0302020204030204" pitchFamily="34" charset="0"/>
            </a:endParaRPr>
          </a:p>
          <a:p>
            <a:pPr marL="0" marR="0" lvl="0" indent="0" algn="l" defTabSz="457200" rtl="0" eaLnBrk="1" fontAlgn="base" latinLnBrk="0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it-IT" altLang="ja-JP" sz="1600" b="0" dirty="0">
                <a:latin typeface="Century Gothic" panose="020B0502020202020204" pitchFamily="34" charset="0"/>
                <a:cs typeface="Calibri Light" panose="020F0302020204030204" pitchFamily="34" charset="0"/>
              </a:rPr>
              <a:t>Pensando agli ultimi dieci anni, come si distribuiscono i ricavi della Sua impresa nelle diverse stagioni?</a:t>
            </a:r>
            <a:endParaRPr kumimoji="0" lang="it-IT" altLang="ja-JP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MS PGothic" pitchFamily="34" charset="-128"/>
              <a:cs typeface="Calibri Light" panose="020F0302020204030204" pitchFamily="34" charset="0"/>
            </a:endParaRPr>
          </a:p>
        </p:txBody>
      </p:sp>
      <p:graphicFrame>
        <p:nvGraphicFramePr>
          <p:cNvPr id="11" name="Tabella 10">
            <a:extLst>
              <a:ext uri="{FF2B5EF4-FFF2-40B4-BE49-F238E27FC236}">
                <a16:creationId xmlns:a16="http://schemas.microsoft.com/office/drawing/2014/main" id="{31151BAC-9AD7-8FC5-89AE-0B0F225526C0}"/>
              </a:ext>
            </a:extLst>
          </p:cNvPr>
          <p:cNvGraphicFramePr>
            <a:graphicFrameLocks noGrp="1"/>
          </p:cNvGraphicFramePr>
          <p:nvPr/>
        </p:nvGraphicFramePr>
        <p:xfrm>
          <a:off x="1773224" y="4157057"/>
          <a:ext cx="1414167" cy="14833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414167">
                  <a:extLst>
                    <a:ext uri="{9D8B030D-6E8A-4147-A177-3AD203B41FA5}">
                      <a16:colId xmlns:a16="http://schemas.microsoft.com/office/drawing/2014/main" val="6102022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it-IT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Inverno</a:t>
                      </a:r>
                    </a:p>
                  </a:txBody>
                  <a:tcPr marL="75570" marR="7557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2100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it-IT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Primavera</a:t>
                      </a:r>
                    </a:p>
                  </a:txBody>
                  <a:tcPr marL="75570" marR="7557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745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it-IT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Estate</a:t>
                      </a:r>
                    </a:p>
                  </a:txBody>
                  <a:tcPr marL="75570" marR="7557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0756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it-IT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Autunno</a:t>
                      </a:r>
                    </a:p>
                  </a:txBody>
                  <a:tcPr marL="75570" marR="7557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0693503"/>
                  </a:ext>
                </a:extLst>
              </a:tr>
            </a:tbl>
          </a:graphicData>
        </a:graphic>
      </p:graphicFrame>
      <p:pic>
        <p:nvPicPr>
          <p:cNvPr id="12" name="Elemento grafico 11" descr="Insegnante">
            <a:extLst>
              <a:ext uri="{FF2B5EF4-FFF2-40B4-BE49-F238E27FC236}">
                <a16:creationId xmlns:a16="http://schemas.microsoft.com/office/drawing/2014/main" id="{57563501-6395-0B9E-A2CB-1B336B81045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8806" y="3086345"/>
            <a:ext cx="567771" cy="567771"/>
          </a:xfrm>
          <a:prstGeom prst="rect">
            <a:avLst/>
          </a:prstGeom>
        </p:spPr>
      </p:pic>
      <p:sp>
        <p:nvSpPr>
          <p:cNvPr id="14" name="Rettangolo con angoli arrotondati 13">
            <a:extLst>
              <a:ext uri="{FF2B5EF4-FFF2-40B4-BE49-F238E27FC236}">
                <a16:creationId xmlns:a16="http://schemas.microsoft.com/office/drawing/2014/main" id="{FA5AEE4A-5214-573C-056F-9D843630EC73}"/>
              </a:ext>
            </a:extLst>
          </p:cNvPr>
          <p:cNvSpPr/>
          <p:nvPr/>
        </p:nvSpPr>
        <p:spPr bwMode="auto">
          <a:xfrm>
            <a:off x="1038806" y="4287411"/>
            <a:ext cx="643812" cy="172891"/>
          </a:xfrm>
          <a:prstGeom prst="roundRect">
            <a:avLst/>
          </a:prstGeom>
          <a:solidFill>
            <a:srgbClr val="00B0F0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Rettangolo con angoli arrotondati 14">
            <a:extLst>
              <a:ext uri="{FF2B5EF4-FFF2-40B4-BE49-F238E27FC236}">
                <a16:creationId xmlns:a16="http://schemas.microsoft.com/office/drawing/2014/main" id="{ED358CED-2A42-07C2-28DA-60DD589225F4}"/>
              </a:ext>
            </a:extLst>
          </p:cNvPr>
          <p:cNvSpPr/>
          <p:nvPr/>
        </p:nvSpPr>
        <p:spPr bwMode="auto">
          <a:xfrm>
            <a:off x="1038806" y="4654416"/>
            <a:ext cx="643812" cy="172891"/>
          </a:xfrm>
          <a:prstGeom prst="roundRect">
            <a:avLst/>
          </a:prstGeom>
          <a:solidFill>
            <a:srgbClr val="00B050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7" name="Rettangolo con angoli arrotondati 16">
            <a:extLst>
              <a:ext uri="{FF2B5EF4-FFF2-40B4-BE49-F238E27FC236}">
                <a16:creationId xmlns:a16="http://schemas.microsoft.com/office/drawing/2014/main" id="{BB7CB813-A95D-F54B-2375-A5460DE46808}"/>
              </a:ext>
            </a:extLst>
          </p:cNvPr>
          <p:cNvSpPr/>
          <p:nvPr/>
        </p:nvSpPr>
        <p:spPr bwMode="auto">
          <a:xfrm>
            <a:off x="1038806" y="5021421"/>
            <a:ext cx="643812" cy="172891"/>
          </a:xfrm>
          <a:prstGeom prst="roundRect">
            <a:avLst/>
          </a:prstGeom>
          <a:solidFill>
            <a:srgbClr val="FFC000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0" name="Rettangolo con angoli arrotondati 19">
            <a:extLst>
              <a:ext uri="{FF2B5EF4-FFF2-40B4-BE49-F238E27FC236}">
                <a16:creationId xmlns:a16="http://schemas.microsoft.com/office/drawing/2014/main" id="{E3254EC9-B970-3ED6-E369-3F23B1F64E97}"/>
              </a:ext>
            </a:extLst>
          </p:cNvPr>
          <p:cNvSpPr/>
          <p:nvPr/>
        </p:nvSpPr>
        <p:spPr bwMode="auto">
          <a:xfrm>
            <a:off x="1038806" y="5388426"/>
            <a:ext cx="643812" cy="172891"/>
          </a:xfrm>
          <a:prstGeom prst="roundRect">
            <a:avLst/>
          </a:prstGeom>
          <a:solidFill>
            <a:srgbClr val="984E3A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8" name="Rettangolo 27">
            <a:extLst>
              <a:ext uri="{FF2B5EF4-FFF2-40B4-BE49-F238E27FC236}">
                <a16:creationId xmlns:a16="http://schemas.microsoft.com/office/drawing/2014/main" id="{D3F6435B-39A2-ED0B-9163-79E09122B416}"/>
              </a:ext>
            </a:extLst>
          </p:cNvPr>
          <p:cNvSpPr/>
          <p:nvPr/>
        </p:nvSpPr>
        <p:spPr>
          <a:xfrm>
            <a:off x="1682618" y="3184783"/>
            <a:ext cx="1738546" cy="33855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it-IT" sz="1600" b="1" i="1" u="sng" dirty="0">
                <a:latin typeface="Century Gothic" panose="020B0502020202020204" pitchFamily="34" charset="0"/>
              </a:rPr>
              <a:t>CITTA’ D’ARTE</a:t>
            </a:r>
            <a:endParaRPr lang="it-IT" sz="1050" b="0" i="1" dirty="0">
              <a:latin typeface="Century Gothic" panose="020B0502020202020204" pitchFamily="34" charset="0"/>
            </a:endParaRPr>
          </a:p>
        </p:txBody>
      </p:sp>
      <p:graphicFrame>
        <p:nvGraphicFramePr>
          <p:cNvPr id="3" name="Tabella 2">
            <a:extLst>
              <a:ext uri="{FF2B5EF4-FFF2-40B4-BE49-F238E27FC236}">
                <a16:creationId xmlns:a16="http://schemas.microsoft.com/office/drawing/2014/main" id="{51A9A15B-7402-34B1-929D-6A8C1C758F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5397285"/>
              </p:ext>
            </p:extLst>
          </p:nvPr>
        </p:nvGraphicFramePr>
        <p:xfrm>
          <a:off x="4562667" y="5640417"/>
          <a:ext cx="2160037" cy="37084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160037">
                  <a:extLst>
                    <a:ext uri="{9D8B030D-6E8A-4147-A177-3AD203B41FA5}">
                      <a16:colId xmlns:a16="http://schemas.microsoft.com/office/drawing/2014/main" val="24941643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sz="18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2023</a:t>
                      </a:r>
                    </a:p>
                  </a:txBody>
                  <a:tcPr marL="75570" marR="755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2100806"/>
                  </a:ext>
                </a:extLst>
              </a:tr>
            </a:tbl>
          </a:graphicData>
        </a:graphic>
      </p:graphicFrame>
      <p:graphicFrame>
        <p:nvGraphicFramePr>
          <p:cNvPr id="6" name="Tabella 5">
            <a:extLst>
              <a:ext uri="{FF2B5EF4-FFF2-40B4-BE49-F238E27FC236}">
                <a16:creationId xmlns:a16="http://schemas.microsoft.com/office/drawing/2014/main" id="{FFA92256-9E08-C470-203F-D0DFEB694D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8029356"/>
              </p:ext>
            </p:extLst>
          </p:nvPr>
        </p:nvGraphicFramePr>
        <p:xfrm>
          <a:off x="7270515" y="3662512"/>
          <a:ext cx="1414167" cy="1206198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414167">
                  <a:extLst>
                    <a:ext uri="{9D8B030D-6E8A-4147-A177-3AD203B41FA5}">
                      <a16:colId xmlns:a16="http://schemas.microsoft.com/office/drawing/2014/main" val="610202233"/>
                    </a:ext>
                  </a:extLst>
                </a:gridCol>
              </a:tblGrid>
              <a:tr h="603099">
                <a:tc>
                  <a:txBody>
                    <a:bodyPr/>
                    <a:lstStyle/>
                    <a:p>
                      <a:pPr algn="l"/>
                      <a:r>
                        <a:rPr lang="it-IT" sz="20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+1,0%</a:t>
                      </a:r>
                    </a:p>
                  </a:txBody>
                  <a:tcPr marL="75570" marR="7557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2100806"/>
                  </a:ext>
                </a:extLst>
              </a:tr>
              <a:tr h="603099">
                <a:tc>
                  <a:txBody>
                    <a:bodyPr/>
                    <a:lstStyle/>
                    <a:p>
                      <a:pPr algn="l"/>
                      <a:r>
                        <a:rPr lang="it-IT" sz="2000" b="1" dirty="0">
                          <a:solidFill>
                            <a:srgbClr val="FFC000"/>
                          </a:solidFill>
                          <a:latin typeface="Century Gothic" panose="020B0502020202020204" pitchFamily="34" charset="0"/>
                        </a:rPr>
                        <a:t>+3,0%</a:t>
                      </a:r>
                    </a:p>
                  </a:txBody>
                  <a:tcPr marL="75570" marR="7557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745155"/>
                  </a:ext>
                </a:extLst>
              </a:tr>
            </a:tbl>
          </a:graphicData>
        </a:graphic>
      </p:graphicFrame>
      <p:graphicFrame>
        <p:nvGraphicFramePr>
          <p:cNvPr id="7" name="Tabella 6">
            <a:extLst>
              <a:ext uri="{FF2B5EF4-FFF2-40B4-BE49-F238E27FC236}">
                <a16:creationId xmlns:a16="http://schemas.microsoft.com/office/drawing/2014/main" id="{11E517E2-08B3-0CF7-EA7C-87E7F64C5F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5619695"/>
              </p:ext>
            </p:extLst>
          </p:nvPr>
        </p:nvGraphicFramePr>
        <p:xfrm>
          <a:off x="8264625" y="3699372"/>
          <a:ext cx="1414167" cy="1225258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414167">
                  <a:extLst>
                    <a:ext uri="{9D8B030D-6E8A-4147-A177-3AD203B41FA5}">
                      <a16:colId xmlns:a16="http://schemas.microsoft.com/office/drawing/2014/main" val="610202233"/>
                    </a:ext>
                  </a:extLst>
                </a:gridCol>
              </a:tblGrid>
              <a:tr h="612629">
                <a:tc>
                  <a:txBody>
                    <a:bodyPr/>
                    <a:lstStyle/>
                    <a:p>
                      <a:pPr algn="l"/>
                      <a:r>
                        <a:rPr lang="it-IT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Autunno e Inverno</a:t>
                      </a:r>
                    </a:p>
                  </a:txBody>
                  <a:tcPr marL="75570" marR="7557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2100806"/>
                  </a:ext>
                </a:extLst>
              </a:tr>
              <a:tr h="612629">
                <a:tc>
                  <a:txBody>
                    <a:bodyPr/>
                    <a:lstStyle/>
                    <a:p>
                      <a:pPr algn="l"/>
                      <a:r>
                        <a:rPr lang="it-IT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Primavera e Estate</a:t>
                      </a:r>
                    </a:p>
                  </a:txBody>
                  <a:tcPr marL="75570" marR="7557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745155"/>
                  </a:ext>
                </a:extLst>
              </a:tr>
            </a:tbl>
          </a:graphicData>
        </a:graphic>
      </p:graphicFrame>
      <p:sp>
        <p:nvSpPr>
          <p:cNvPr id="9" name="Rettangolo 8">
            <a:extLst>
              <a:ext uri="{FF2B5EF4-FFF2-40B4-BE49-F238E27FC236}">
                <a16:creationId xmlns:a16="http://schemas.microsoft.com/office/drawing/2014/main" id="{AE823D1D-B0FE-60F3-805F-71EC418EF11A}"/>
              </a:ext>
            </a:extLst>
          </p:cNvPr>
          <p:cNvSpPr/>
          <p:nvPr/>
        </p:nvSpPr>
        <p:spPr>
          <a:xfrm>
            <a:off x="7270515" y="3067318"/>
            <a:ext cx="2647926" cy="33855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it-IT" sz="1600" b="0" i="1" dirty="0">
                <a:latin typeface="Century Gothic" panose="020B0502020202020204" pitchFamily="34" charset="0"/>
              </a:rPr>
              <a:t>Miglioramento negli anni</a:t>
            </a:r>
            <a:endParaRPr lang="it-IT" sz="1050" b="0" i="1" dirty="0">
              <a:latin typeface="Century Gothic" panose="020B0502020202020204" pitchFamily="34" charset="0"/>
            </a:endParaRPr>
          </a:p>
        </p:txBody>
      </p:sp>
      <p:pic>
        <p:nvPicPr>
          <p:cNvPr id="16" name="Immagine 15">
            <a:extLst>
              <a:ext uri="{FF2B5EF4-FFF2-40B4-BE49-F238E27FC236}">
                <a16:creationId xmlns:a16="http://schemas.microsoft.com/office/drawing/2014/main" id="{C7F2C12F-DCDF-E8AD-620F-1D79D461CA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2151" y="2964071"/>
            <a:ext cx="2341067" cy="2743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87258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itolo 1">
            <a:extLst>
              <a:ext uri="{FF2B5EF4-FFF2-40B4-BE49-F238E27FC236}">
                <a16:creationId xmlns:a16="http://schemas.microsoft.com/office/drawing/2014/main" id="{24715B2C-E1C7-4BA4-AA09-1BE79AB50F1D}"/>
              </a:ext>
            </a:extLst>
          </p:cNvPr>
          <p:cNvSpPr txBox="1">
            <a:spLocks/>
          </p:cNvSpPr>
          <p:nvPr/>
        </p:nvSpPr>
        <p:spPr>
          <a:xfrm>
            <a:off x="335360" y="293001"/>
            <a:ext cx="11593288" cy="409440"/>
          </a:xfrm>
          <a:prstGeom prst="rect">
            <a:avLst/>
          </a:prstGeom>
        </p:spPr>
        <p:txBody>
          <a:bodyPr wrap="square" lIns="67500" tIns="35100" rIns="67500" bIns="35100">
            <a:spAutoFit/>
          </a:bodyPr>
          <a:lstStyle/>
          <a:p>
            <a:pPr>
              <a:defRPr/>
            </a:pPr>
            <a:r>
              <a:rPr lang="it-IT" sz="2200" dirty="0">
                <a:solidFill>
                  <a:srgbClr val="203864"/>
                </a:solidFill>
                <a:latin typeface="Century Gothic" panose="020B0502020202020204" pitchFamily="34" charset="0"/>
                <a:ea typeface="+mj-ea"/>
                <a:cs typeface="Arial"/>
              </a:rPr>
              <a:t>I flussi stagionali «2013 – 2023»</a:t>
            </a:r>
            <a:r>
              <a:rPr lang="it-IT" sz="2200" b="1" dirty="0">
                <a:solidFill>
                  <a:srgbClr val="203864"/>
                </a:solidFill>
                <a:latin typeface="Century Gothic" panose="020B0502020202020204" pitchFamily="34" charset="0"/>
                <a:ea typeface="+mj-ea"/>
                <a:cs typeface="Arial"/>
              </a:rPr>
              <a:t>|</a:t>
            </a:r>
            <a:r>
              <a:rPr lang="it-IT" sz="2200" b="1" dirty="0">
                <a:latin typeface="Century Gothic" panose="020B0502020202020204" pitchFamily="34" charset="0"/>
                <a:ea typeface="+mj-ea"/>
                <a:cs typeface="Arial"/>
              </a:rPr>
              <a:t> </a:t>
            </a:r>
            <a:r>
              <a:rPr lang="it-IT" sz="2200" b="1" u="sng" dirty="0">
                <a:latin typeface="Century Gothic" panose="020B0502020202020204" pitchFamily="34" charset="0"/>
                <a:ea typeface="+mj-ea"/>
                <a:cs typeface="Arial"/>
              </a:rPr>
              <a:t>AGRITURISMO</a:t>
            </a:r>
            <a:r>
              <a:rPr lang="it-IT" sz="2200" b="1" dirty="0">
                <a:latin typeface="Century Gothic" panose="020B0502020202020204" pitchFamily="34" charset="0"/>
                <a:ea typeface="+mj-ea"/>
                <a:cs typeface="Arial"/>
              </a:rPr>
              <a:t>. 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C3C1FA84-93DF-EE4C-3B15-291FC1D05296}"/>
              </a:ext>
            </a:extLst>
          </p:cNvPr>
          <p:cNvSpPr/>
          <p:nvPr/>
        </p:nvSpPr>
        <p:spPr bwMode="auto">
          <a:xfrm>
            <a:off x="422788" y="2825439"/>
            <a:ext cx="11249396" cy="3481956"/>
          </a:xfrm>
          <a:prstGeom prst="rect">
            <a:avLst/>
          </a:prstGeom>
          <a:noFill/>
          <a:ln w="19050" cap="flat" cmpd="sng" algn="ctr">
            <a:solidFill>
              <a:schemeClr val="bg1">
                <a:lumMod val="50000"/>
              </a:schemeClr>
            </a:solidFill>
            <a:prstDash val="sysDot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7" name="CasellaDiTesto 36">
            <a:extLst>
              <a:ext uri="{FF2B5EF4-FFF2-40B4-BE49-F238E27FC236}">
                <a16:creationId xmlns:a16="http://schemas.microsoft.com/office/drawing/2014/main" id="{CC7D2B91-8827-F0F5-1148-132CE550E4F1}"/>
              </a:ext>
            </a:extLst>
          </p:cNvPr>
          <p:cNvSpPr txBox="1"/>
          <p:nvPr/>
        </p:nvSpPr>
        <p:spPr>
          <a:xfrm>
            <a:off x="309151" y="6336183"/>
            <a:ext cx="116496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3A79"/>
              </a:buClr>
              <a:buSzPct val="140000"/>
              <a:defRPr/>
            </a:pPr>
            <a:r>
              <a:rPr lang="it-IT" sz="1000" b="0" i="1" dirty="0">
                <a:latin typeface="Century Gothic" panose="020B0502020202020204" pitchFamily="34" charset="0"/>
                <a:cs typeface="Arial" panose="020B0604020202020204" pitchFamily="34" charset="0"/>
              </a:rPr>
              <a:t>I dati sono riportati all’universo.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B0F3B9EB-5936-360D-4FC8-CE72FA2A0F3F}"/>
              </a:ext>
            </a:extLst>
          </p:cNvPr>
          <p:cNvSpPr/>
          <p:nvPr/>
        </p:nvSpPr>
        <p:spPr>
          <a:xfrm>
            <a:off x="335360" y="2108097"/>
            <a:ext cx="11665296" cy="6549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it-IT" altLang="ja-JP" sz="1400" i="1" dirty="0">
                <a:latin typeface="Century Gothic" panose="020B0502020202020204" pitchFamily="34" charset="0"/>
                <a:cs typeface="Calibri Light" panose="020F0302020204030204" pitchFamily="34" charset="0"/>
              </a:rPr>
              <a:t>(Solo imprese del settore «Ricezione turistica»)</a:t>
            </a:r>
            <a:endParaRPr lang="it-IT" altLang="ja-JP" sz="1200" i="1" dirty="0">
              <a:latin typeface="Century Gothic" panose="020B0502020202020204" pitchFamily="34" charset="0"/>
              <a:cs typeface="Calibri Light" panose="020F0302020204030204" pitchFamily="34" charset="0"/>
            </a:endParaRPr>
          </a:p>
          <a:p>
            <a:pPr marL="0" marR="0" lvl="0" indent="0" algn="l" defTabSz="457200" rtl="0" eaLnBrk="1" fontAlgn="base" latinLnBrk="0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it-IT" altLang="ja-JP" sz="1600" b="0" dirty="0">
                <a:latin typeface="Century Gothic" panose="020B0502020202020204" pitchFamily="34" charset="0"/>
                <a:cs typeface="Calibri Light" panose="020F0302020204030204" pitchFamily="34" charset="0"/>
              </a:rPr>
              <a:t>Pensando agli ultimi dieci anni, come si distribuiscono i ricavi della Sua impresa nelle diverse stagioni?</a:t>
            </a:r>
            <a:endParaRPr kumimoji="0" lang="it-IT" altLang="ja-JP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MS PGothic" pitchFamily="34" charset="-128"/>
              <a:cs typeface="Calibri Light" panose="020F0302020204030204" pitchFamily="34" charset="0"/>
            </a:endParaRPr>
          </a:p>
        </p:txBody>
      </p:sp>
      <p:graphicFrame>
        <p:nvGraphicFramePr>
          <p:cNvPr id="11" name="Tabella 10">
            <a:extLst>
              <a:ext uri="{FF2B5EF4-FFF2-40B4-BE49-F238E27FC236}">
                <a16:creationId xmlns:a16="http://schemas.microsoft.com/office/drawing/2014/main" id="{31151BAC-9AD7-8FC5-89AE-0B0F225526C0}"/>
              </a:ext>
            </a:extLst>
          </p:cNvPr>
          <p:cNvGraphicFramePr>
            <a:graphicFrameLocks noGrp="1"/>
          </p:cNvGraphicFramePr>
          <p:nvPr/>
        </p:nvGraphicFramePr>
        <p:xfrm>
          <a:off x="1773224" y="4157057"/>
          <a:ext cx="1414167" cy="14833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414167">
                  <a:extLst>
                    <a:ext uri="{9D8B030D-6E8A-4147-A177-3AD203B41FA5}">
                      <a16:colId xmlns:a16="http://schemas.microsoft.com/office/drawing/2014/main" val="6102022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it-IT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Inverno</a:t>
                      </a:r>
                    </a:p>
                  </a:txBody>
                  <a:tcPr marL="75570" marR="7557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2100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it-IT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Primavera</a:t>
                      </a:r>
                    </a:p>
                  </a:txBody>
                  <a:tcPr marL="75570" marR="7557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745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it-IT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Estate</a:t>
                      </a:r>
                    </a:p>
                  </a:txBody>
                  <a:tcPr marL="75570" marR="7557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0756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it-IT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Autunno</a:t>
                      </a:r>
                    </a:p>
                  </a:txBody>
                  <a:tcPr marL="75570" marR="7557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0693503"/>
                  </a:ext>
                </a:extLst>
              </a:tr>
            </a:tbl>
          </a:graphicData>
        </a:graphic>
      </p:graphicFrame>
      <p:pic>
        <p:nvPicPr>
          <p:cNvPr id="12" name="Elemento grafico 11" descr="Insegnante">
            <a:extLst>
              <a:ext uri="{FF2B5EF4-FFF2-40B4-BE49-F238E27FC236}">
                <a16:creationId xmlns:a16="http://schemas.microsoft.com/office/drawing/2014/main" id="{57563501-6395-0B9E-A2CB-1B336B81045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8806" y="3086345"/>
            <a:ext cx="567771" cy="567771"/>
          </a:xfrm>
          <a:prstGeom prst="rect">
            <a:avLst/>
          </a:prstGeom>
        </p:spPr>
      </p:pic>
      <p:sp>
        <p:nvSpPr>
          <p:cNvPr id="14" name="Rettangolo con angoli arrotondati 13">
            <a:extLst>
              <a:ext uri="{FF2B5EF4-FFF2-40B4-BE49-F238E27FC236}">
                <a16:creationId xmlns:a16="http://schemas.microsoft.com/office/drawing/2014/main" id="{FA5AEE4A-5214-573C-056F-9D843630EC73}"/>
              </a:ext>
            </a:extLst>
          </p:cNvPr>
          <p:cNvSpPr/>
          <p:nvPr/>
        </p:nvSpPr>
        <p:spPr bwMode="auto">
          <a:xfrm>
            <a:off x="1038806" y="4287411"/>
            <a:ext cx="643812" cy="172891"/>
          </a:xfrm>
          <a:prstGeom prst="roundRect">
            <a:avLst/>
          </a:prstGeom>
          <a:solidFill>
            <a:srgbClr val="00B0F0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Rettangolo con angoli arrotondati 14">
            <a:extLst>
              <a:ext uri="{FF2B5EF4-FFF2-40B4-BE49-F238E27FC236}">
                <a16:creationId xmlns:a16="http://schemas.microsoft.com/office/drawing/2014/main" id="{ED358CED-2A42-07C2-28DA-60DD589225F4}"/>
              </a:ext>
            </a:extLst>
          </p:cNvPr>
          <p:cNvSpPr/>
          <p:nvPr/>
        </p:nvSpPr>
        <p:spPr bwMode="auto">
          <a:xfrm>
            <a:off x="1038806" y="4654416"/>
            <a:ext cx="643812" cy="172891"/>
          </a:xfrm>
          <a:prstGeom prst="roundRect">
            <a:avLst/>
          </a:prstGeom>
          <a:solidFill>
            <a:srgbClr val="00B050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7" name="Rettangolo con angoli arrotondati 16">
            <a:extLst>
              <a:ext uri="{FF2B5EF4-FFF2-40B4-BE49-F238E27FC236}">
                <a16:creationId xmlns:a16="http://schemas.microsoft.com/office/drawing/2014/main" id="{BB7CB813-A95D-F54B-2375-A5460DE46808}"/>
              </a:ext>
            </a:extLst>
          </p:cNvPr>
          <p:cNvSpPr/>
          <p:nvPr/>
        </p:nvSpPr>
        <p:spPr bwMode="auto">
          <a:xfrm>
            <a:off x="1038806" y="5021421"/>
            <a:ext cx="643812" cy="172891"/>
          </a:xfrm>
          <a:prstGeom prst="roundRect">
            <a:avLst/>
          </a:prstGeom>
          <a:solidFill>
            <a:srgbClr val="FFC000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0" name="Rettangolo con angoli arrotondati 19">
            <a:extLst>
              <a:ext uri="{FF2B5EF4-FFF2-40B4-BE49-F238E27FC236}">
                <a16:creationId xmlns:a16="http://schemas.microsoft.com/office/drawing/2014/main" id="{E3254EC9-B970-3ED6-E369-3F23B1F64E97}"/>
              </a:ext>
            </a:extLst>
          </p:cNvPr>
          <p:cNvSpPr/>
          <p:nvPr/>
        </p:nvSpPr>
        <p:spPr bwMode="auto">
          <a:xfrm>
            <a:off x="1038806" y="5388426"/>
            <a:ext cx="643812" cy="172891"/>
          </a:xfrm>
          <a:prstGeom prst="roundRect">
            <a:avLst/>
          </a:prstGeom>
          <a:solidFill>
            <a:srgbClr val="984E3A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8" name="Rettangolo 27">
            <a:extLst>
              <a:ext uri="{FF2B5EF4-FFF2-40B4-BE49-F238E27FC236}">
                <a16:creationId xmlns:a16="http://schemas.microsoft.com/office/drawing/2014/main" id="{D3F6435B-39A2-ED0B-9163-79E09122B416}"/>
              </a:ext>
            </a:extLst>
          </p:cNvPr>
          <p:cNvSpPr/>
          <p:nvPr/>
        </p:nvSpPr>
        <p:spPr>
          <a:xfrm>
            <a:off x="1682618" y="3184783"/>
            <a:ext cx="1738546" cy="33855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it-IT" sz="1600" b="1" i="1" u="sng" dirty="0">
                <a:latin typeface="Century Gothic" panose="020B0502020202020204" pitchFamily="34" charset="0"/>
              </a:rPr>
              <a:t>AGRITURISMO</a:t>
            </a:r>
            <a:endParaRPr lang="it-IT" sz="1050" b="0" i="1" dirty="0">
              <a:latin typeface="Century Gothic" panose="020B0502020202020204" pitchFamily="34" charset="0"/>
            </a:endParaRPr>
          </a:p>
        </p:txBody>
      </p:sp>
      <p:graphicFrame>
        <p:nvGraphicFramePr>
          <p:cNvPr id="6" name="Tabella 5">
            <a:extLst>
              <a:ext uri="{FF2B5EF4-FFF2-40B4-BE49-F238E27FC236}">
                <a16:creationId xmlns:a16="http://schemas.microsoft.com/office/drawing/2014/main" id="{4E7BFBC2-5FF3-2824-189A-0F8993D29A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1367165"/>
              </p:ext>
            </p:extLst>
          </p:nvPr>
        </p:nvGraphicFramePr>
        <p:xfrm>
          <a:off x="4562667" y="5640417"/>
          <a:ext cx="2160037" cy="37084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160037">
                  <a:extLst>
                    <a:ext uri="{9D8B030D-6E8A-4147-A177-3AD203B41FA5}">
                      <a16:colId xmlns:a16="http://schemas.microsoft.com/office/drawing/2014/main" val="24941643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sz="18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2023</a:t>
                      </a:r>
                    </a:p>
                  </a:txBody>
                  <a:tcPr marL="75570" marR="755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2100806"/>
                  </a:ext>
                </a:extLst>
              </a:tr>
            </a:tbl>
          </a:graphicData>
        </a:graphic>
      </p:graphicFrame>
      <p:graphicFrame>
        <p:nvGraphicFramePr>
          <p:cNvPr id="7" name="Tabella 6">
            <a:extLst>
              <a:ext uri="{FF2B5EF4-FFF2-40B4-BE49-F238E27FC236}">
                <a16:creationId xmlns:a16="http://schemas.microsoft.com/office/drawing/2014/main" id="{CF22DDE0-C039-D5A8-F3EF-1B86B31ED7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0100639"/>
              </p:ext>
            </p:extLst>
          </p:nvPr>
        </p:nvGraphicFramePr>
        <p:xfrm>
          <a:off x="7270515" y="3662512"/>
          <a:ext cx="1414167" cy="1206198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414167">
                  <a:extLst>
                    <a:ext uri="{9D8B030D-6E8A-4147-A177-3AD203B41FA5}">
                      <a16:colId xmlns:a16="http://schemas.microsoft.com/office/drawing/2014/main" val="610202233"/>
                    </a:ext>
                  </a:extLst>
                </a:gridCol>
              </a:tblGrid>
              <a:tr h="603099">
                <a:tc>
                  <a:txBody>
                    <a:bodyPr/>
                    <a:lstStyle/>
                    <a:p>
                      <a:pPr algn="l"/>
                      <a:r>
                        <a:rPr lang="it-IT" sz="20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-</a:t>
                      </a:r>
                    </a:p>
                  </a:txBody>
                  <a:tcPr marL="75570" marR="7557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2100806"/>
                  </a:ext>
                </a:extLst>
              </a:tr>
              <a:tr h="603099">
                <a:tc>
                  <a:txBody>
                    <a:bodyPr/>
                    <a:lstStyle/>
                    <a:p>
                      <a:pPr algn="l"/>
                      <a:r>
                        <a:rPr lang="it-IT" sz="2000" b="1" dirty="0">
                          <a:solidFill>
                            <a:srgbClr val="FFC000"/>
                          </a:solidFill>
                          <a:latin typeface="Century Gothic" panose="020B0502020202020204" pitchFamily="34" charset="0"/>
                        </a:rPr>
                        <a:t>+11,0%</a:t>
                      </a:r>
                    </a:p>
                  </a:txBody>
                  <a:tcPr marL="75570" marR="7557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745155"/>
                  </a:ext>
                </a:extLst>
              </a:tr>
            </a:tbl>
          </a:graphicData>
        </a:graphic>
      </p:graphicFrame>
      <p:graphicFrame>
        <p:nvGraphicFramePr>
          <p:cNvPr id="8" name="Tabella 7">
            <a:extLst>
              <a:ext uri="{FF2B5EF4-FFF2-40B4-BE49-F238E27FC236}">
                <a16:creationId xmlns:a16="http://schemas.microsoft.com/office/drawing/2014/main" id="{A8E04B5F-5F24-0F1D-BAF8-28417E4557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5244697"/>
              </p:ext>
            </p:extLst>
          </p:nvPr>
        </p:nvGraphicFramePr>
        <p:xfrm>
          <a:off x="8264625" y="3699372"/>
          <a:ext cx="1414167" cy="1225258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414167">
                  <a:extLst>
                    <a:ext uri="{9D8B030D-6E8A-4147-A177-3AD203B41FA5}">
                      <a16:colId xmlns:a16="http://schemas.microsoft.com/office/drawing/2014/main" val="610202233"/>
                    </a:ext>
                  </a:extLst>
                </a:gridCol>
              </a:tblGrid>
              <a:tr h="612629">
                <a:tc>
                  <a:txBody>
                    <a:bodyPr/>
                    <a:lstStyle/>
                    <a:p>
                      <a:pPr algn="l"/>
                      <a:r>
                        <a:rPr lang="it-IT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Autunno e Inverno</a:t>
                      </a:r>
                    </a:p>
                  </a:txBody>
                  <a:tcPr marL="75570" marR="7557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2100806"/>
                  </a:ext>
                </a:extLst>
              </a:tr>
              <a:tr h="612629">
                <a:tc>
                  <a:txBody>
                    <a:bodyPr/>
                    <a:lstStyle/>
                    <a:p>
                      <a:pPr algn="l"/>
                      <a:r>
                        <a:rPr lang="it-IT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Primavera e Estate</a:t>
                      </a:r>
                    </a:p>
                  </a:txBody>
                  <a:tcPr marL="75570" marR="7557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745155"/>
                  </a:ext>
                </a:extLst>
              </a:tr>
            </a:tbl>
          </a:graphicData>
        </a:graphic>
      </p:graphicFrame>
      <p:pic>
        <p:nvPicPr>
          <p:cNvPr id="9" name="Immagine 8">
            <a:extLst>
              <a:ext uri="{FF2B5EF4-FFF2-40B4-BE49-F238E27FC236}">
                <a16:creationId xmlns:a16="http://schemas.microsoft.com/office/drawing/2014/main" id="{F6846637-AE5E-0970-31BB-2E737D8DB1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2151" y="2964071"/>
            <a:ext cx="2341067" cy="2743438"/>
          </a:xfrm>
          <a:prstGeom prst="rect">
            <a:avLst/>
          </a:prstGeom>
        </p:spPr>
      </p:pic>
      <p:sp>
        <p:nvSpPr>
          <p:cNvPr id="10" name="Rettangolo 9">
            <a:extLst>
              <a:ext uri="{FF2B5EF4-FFF2-40B4-BE49-F238E27FC236}">
                <a16:creationId xmlns:a16="http://schemas.microsoft.com/office/drawing/2014/main" id="{27B74271-B85B-846E-A135-13F6F46CA87D}"/>
              </a:ext>
            </a:extLst>
          </p:cNvPr>
          <p:cNvSpPr/>
          <p:nvPr/>
        </p:nvSpPr>
        <p:spPr>
          <a:xfrm>
            <a:off x="7270515" y="3067318"/>
            <a:ext cx="2647926" cy="33855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it-IT" sz="1600" b="0" i="1" dirty="0">
                <a:latin typeface="Century Gothic" panose="020B0502020202020204" pitchFamily="34" charset="0"/>
              </a:rPr>
              <a:t>Miglioramento negli anni</a:t>
            </a:r>
            <a:endParaRPr lang="it-IT" sz="1050" b="0" i="1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590260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ttangolo 2">
            <a:extLst>
              <a:ext uri="{FF2B5EF4-FFF2-40B4-BE49-F238E27FC236}">
                <a16:creationId xmlns:a16="http://schemas.microsoft.com/office/drawing/2014/main" id="{FA63614C-B865-4288-94F7-C3DCA2B866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5919" y="897882"/>
            <a:ext cx="2416046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buNone/>
            </a:pPr>
            <a:r>
              <a:rPr lang="it-IT" altLang="it-IT" sz="4400" b="1">
                <a:solidFill>
                  <a:srgbClr val="203864"/>
                </a:solidFill>
                <a:latin typeface="Century Gothic" panose="020B0502020202020204" pitchFamily="34" charset="0"/>
              </a:rPr>
              <a:t>Agenda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2705AB88-5C0C-22F7-1E15-8AD1415FBFF8}"/>
              </a:ext>
            </a:extLst>
          </p:cNvPr>
          <p:cNvSpPr txBox="1"/>
          <p:nvPr/>
        </p:nvSpPr>
        <p:spPr>
          <a:xfrm>
            <a:off x="4381850" y="1651972"/>
            <a:ext cx="6448152" cy="44146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it-IT" sz="2800" b="0" i="1" dirty="0">
                <a:solidFill>
                  <a:schemeClr val="tx2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Premessa</a:t>
            </a:r>
          </a:p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it-IT" sz="2800" b="0" i="1" dirty="0">
                <a:solidFill>
                  <a:schemeClr val="tx2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Considerazioni generali di sintesi</a:t>
            </a:r>
          </a:p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it-IT" sz="2800" b="0" i="1" dirty="0">
                <a:solidFill>
                  <a:schemeClr val="tx2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Clima di fiducia</a:t>
            </a:r>
          </a:p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it-IT" sz="2800" b="0" i="1" dirty="0">
                <a:solidFill>
                  <a:schemeClr val="tx2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Congiuntura economica</a:t>
            </a:r>
          </a:p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it-IT" sz="2800" b="0" i="1" dirty="0">
                <a:solidFill>
                  <a:schemeClr val="tx2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Domanda e offerta di credito</a:t>
            </a:r>
          </a:p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it-IT" sz="2800" b="0" i="1" dirty="0">
                <a:solidFill>
                  <a:schemeClr val="tx2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Focus «Turismo»</a:t>
            </a:r>
          </a:p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it-IT" sz="2800" dirty="0">
                <a:solidFill>
                  <a:srgbClr val="002060"/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Metodo</a:t>
            </a:r>
          </a:p>
        </p:txBody>
      </p: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1C2056AB-6825-2D53-6BE5-FAB58FB8E391}"/>
              </a:ext>
            </a:extLst>
          </p:cNvPr>
          <p:cNvCxnSpPr>
            <a:cxnSpLocks/>
          </p:cNvCxnSpPr>
          <p:nvPr/>
        </p:nvCxnSpPr>
        <p:spPr bwMode="auto">
          <a:xfrm>
            <a:off x="4206240" y="1854642"/>
            <a:ext cx="0" cy="4212000"/>
          </a:xfrm>
          <a:prstGeom prst="line">
            <a:avLst/>
          </a:prstGeom>
          <a:noFill/>
          <a:ln w="57150" cap="flat" cmpd="sng" algn="ctr">
            <a:solidFill>
              <a:srgbClr val="203864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88261891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>
            <a:extLst>
              <a:ext uri="{FF2B5EF4-FFF2-40B4-BE49-F238E27FC236}">
                <a16:creationId xmlns:a16="http://schemas.microsoft.com/office/drawing/2014/main" id="{67A3430F-45F2-435D-B63C-8443B2A18E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962" y="943851"/>
            <a:ext cx="11688421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it-IT" sz="1200" dirty="0">
                <a:solidFill>
                  <a:srgbClr val="203864"/>
                </a:solidFill>
                <a:latin typeface="Century Gothic" panose="020B0502020202020204" pitchFamily="34" charset="0"/>
              </a:rPr>
              <a:t>COMMITTENTE</a:t>
            </a:r>
          </a:p>
          <a:p>
            <a:pPr algn="just"/>
            <a:r>
              <a:rPr lang="it-IT" altLang="it-IT" sz="1200" b="0" dirty="0">
                <a:latin typeface="Century Gothic" panose="020B0502020202020204" pitchFamily="34" charset="0"/>
              </a:rPr>
              <a:t>Unione Regionale del Commercio del Turismo e dei Servizi delle province del Friuli Venezia Giulia (Confcommercio Friuli Venezia Giulia).</a:t>
            </a:r>
          </a:p>
          <a:p>
            <a:pPr algn="just"/>
            <a:endParaRPr lang="it-IT" b="0" dirty="0">
              <a:solidFill>
                <a:srgbClr val="333399"/>
              </a:solidFill>
              <a:latin typeface="Century Gothic" panose="020B0502020202020204" pitchFamily="34" charset="0"/>
            </a:endParaRPr>
          </a:p>
          <a:p>
            <a:pPr algn="just"/>
            <a:r>
              <a:rPr lang="it-IT" sz="1200" dirty="0">
                <a:solidFill>
                  <a:srgbClr val="203864"/>
                </a:solidFill>
                <a:latin typeface="Century Gothic" panose="020B0502020202020204" pitchFamily="34" charset="0"/>
              </a:rPr>
              <a:t>AUTORE</a:t>
            </a:r>
          </a:p>
          <a:p>
            <a:pPr algn="just" eaLnBrk="1" hangingPunct="1"/>
            <a:r>
              <a:rPr lang="it-IT" sz="1200" b="0" dirty="0">
                <a:solidFill>
                  <a:srgbClr val="000000"/>
                </a:solidFill>
                <a:latin typeface="Century Gothic" panose="020B0502020202020204" pitchFamily="34" charset="0"/>
              </a:rPr>
              <a:t>Format </a:t>
            </a:r>
            <a:r>
              <a:rPr lang="it-IT" sz="1200" b="0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Research</a:t>
            </a:r>
            <a:r>
              <a:rPr lang="it-IT" sz="1200" b="0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it-IT" sz="1200" b="0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Srl</a:t>
            </a:r>
            <a:r>
              <a:rPr lang="it-IT" sz="1200" b="0" dirty="0">
                <a:solidFill>
                  <a:srgbClr val="000000"/>
                </a:solidFill>
                <a:latin typeface="Century Gothic" panose="020B0502020202020204" pitchFamily="34" charset="0"/>
              </a:rPr>
              <a:t> (</a:t>
            </a:r>
            <a:r>
              <a:rPr lang="it-IT" sz="1200" b="0" dirty="0">
                <a:solidFill>
                  <a:srgbClr val="000000"/>
                </a:solidFill>
                <a:latin typeface="Century Gothic" panose="020B0502020202020204" pitchFamily="34" charset="0"/>
                <a:hlinkClick r:id="rId2"/>
              </a:rPr>
              <a:t>www.formatresearch.com</a:t>
            </a:r>
            <a:r>
              <a:rPr lang="it-IT" sz="1200" b="0" dirty="0">
                <a:solidFill>
                  <a:srgbClr val="000000"/>
                </a:solidFill>
                <a:latin typeface="Century Gothic" panose="020B0502020202020204" pitchFamily="34" charset="0"/>
              </a:rPr>
              <a:t>)</a:t>
            </a:r>
          </a:p>
          <a:p>
            <a:pPr algn="just"/>
            <a:endParaRPr lang="it-IT" dirty="0">
              <a:solidFill>
                <a:srgbClr val="333399"/>
              </a:solidFill>
              <a:latin typeface="Century Gothic" panose="020B0502020202020204" pitchFamily="34" charset="0"/>
            </a:endParaRPr>
          </a:p>
          <a:p>
            <a:pPr algn="just"/>
            <a:r>
              <a:rPr lang="it-IT" sz="1200" dirty="0">
                <a:solidFill>
                  <a:srgbClr val="203864"/>
                </a:solidFill>
                <a:latin typeface="Century Gothic" panose="020B0502020202020204" pitchFamily="34" charset="0"/>
              </a:rPr>
              <a:t>OBIETTIVI DEL LAVORO</a:t>
            </a:r>
          </a:p>
          <a:p>
            <a:pPr algn="just"/>
            <a:r>
              <a:rPr lang="it-IT" altLang="it-IT" sz="1200" b="0" dirty="0">
                <a:latin typeface="Century Gothic" panose="020B0502020202020204" pitchFamily="34" charset="0"/>
                <a:ea typeface="MS Mincho" panose="02020609040205080304" pitchFamily="49" charset="-128"/>
              </a:rPr>
              <a:t>Indagine sull’andamento economico e sul fabbisogno del credito delle imprese del terziario del Friuli Venezia Giulia.</a:t>
            </a:r>
          </a:p>
          <a:p>
            <a:pPr algn="just"/>
            <a:endParaRPr lang="it-IT" dirty="0">
              <a:solidFill>
                <a:srgbClr val="1F497D"/>
              </a:solidFill>
              <a:latin typeface="Century Gothic" panose="020B0502020202020204" pitchFamily="34" charset="0"/>
              <a:ea typeface="MS Mincho" pitchFamily="49" charset="-128"/>
            </a:endParaRPr>
          </a:p>
          <a:p>
            <a:pPr algn="just"/>
            <a:r>
              <a:rPr lang="it-IT" sz="1200" dirty="0">
                <a:solidFill>
                  <a:srgbClr val="203864"/>
                </a:solidFill>
                <a:latin typeface="Century Gothic" panose="020B0502020202020204" pitchFamily="34" charset="0"/>
                <a:ea typeface="MS Mincho" pitchFamily="49" charset="-128"/>
              </a:rPr>
              <a:t>DISEGNO DEL CAMPIONE</a:t>
            </a:r>
          </a:p>
          <a:p>
            <a:pPr algn="just"/>
            <a:r>
              <a:rPr lang="it-IT" altLang="ja-JP" sz="1200" b="0" dirty="0">
                <a:latin typeface="Century Gothic" panose="020B0502020202020204" pitchFamily="34" charset="0"/>
                <a:ea typeface="MS Mincho" pitchFamily="49" charset="-128"/>
              </a:rPr>
              <a:t>Campione rappresentativo dell’universo delle imprese del terziario del Friuli Venezia Giulia. Domini di studio del campione: Dimensione (1-9 addetti, 10-49 addetti, oltre 49 addetti), Settore di attività (commercio all’ingrosso, commercio al dettaglio, turismo, servizi), Territorio (Gorizia, Pordenone, Trieste, Udine).</a:t>
            </a:r>
          </a:p>
          <a:p>
            <a:pPr algn="just"/>
            <a:endParaRPr lang="it-IT" dirty="0">
              <a:solidFill>
                <a:srgbClr val="203864"/>
              </a:solidFill>
              <a:latin typeface="Century Gothic" panose="020B0502020202020204" pitchFamily="34" charset="0"/>
              <a:ea typeface="MS Mincho" pitchFamily="49" charset="-128"/>
            </a:endParaRPr>
          </a:p>
          <a:p>
            <a:pPr algn="just"/>
            <a:r>
              <a:rPr lang="it-IT" sz="1200" dirty="0">
                <a:solidFill>
                  <a:srgbClr val="203864"/>
                </a:solidFill>
                <a:latin typeface="Century Gothic" panose="020B0502020202020204" pitchFamily="34" charset="0"/>
                <a:ea typeface="MS Mincho" pitchFamily="49" charset="-128"/>
              </a:rPr>
              <a:t>NUMEROSITA’ CAMPIONARIA</a:t>
            </a:r>
          </a:p>
          <a:p>
            <a:pPr algn="just"/>
            <a:r>
              <a:rPr lang="it-IT" altLang="ja-JP" sz="1200" b="0" dirty="0">
                <a:latin typeface="Century Gothic" panose="020B0502020202020204" pitchFamily="34" charset="0"/>
                <a:ea typeface="MS Mincho" pitchFamily="49" charset="-128"/>
              </a:rPr>
              <a:t>Numerosità campionaria complessiva: 1.536 casi (1.536 interviste a buon fine). Intervallo di confidenza 95% (Errore </a:t>
            </a:r>
            <a:r>
              <a:rPr lang="it-IT" altLang="ja-JP" sz="1200" b="0" u="sng" dirty="0">
                <a:latin typeface="Century Gothic" panose="020B0502020202020204" pitchFamily="34" charset="0"/>
                <a:ea typeface="MS Mincho" pitchFamily="49" charset="-128"/>
              </a:rPr>
              <a:t>+</a:t>
            </a:r>
            <a:r>
              <a:rPr lang="it-IT" altLang="ja-JP" sz="1200" b="0" dirty="0">
                <a:latin typeface="Century Gothic" panose="020B0502020202020204" pitchFamily="34" charset="0"/>
                <a:ea typeface="MS Mincho" pitchFamily="49" charset="-128"/>
              </a:rPr>
              <a:t>2,5%). Fonte delle anagrafiche delle imprese: Registro delle imprese.</a:t>
            </a:r>
          </a:p>
          <a:p>
            <a:pPr algn="just"/>
            <a:endParaRPr lang="it-IT" b="0" dirty="0">
              <a:solidFill>
                <a:srgbClr val="203864"/>
              </a:solidFill>
              <a:highlight>
                <a:srgbClr val="FFFF00"/>
              </a:highlight>
              <a:latin typeface="Century Gothic" panose="020B0502020202020204" pitchFamily="34" charset="0"/>
              <a:ea typeface="MS Mincho" pitchFamily="49" charset="-128"/>
            </a:endParaRPr>
          </a:p>
          <a:p>
            <a:pPr algn="just"/>
            <a:r>
              <a:rPr lang="it-IT" sz="1200" dirty="0">
                <a:solidFill>
                  <a:srgbClr val="203864"/>
                </a:solidFill>
                <a:latin typeface="Century Gothic" panose="020B0502020202020204" pitchFamily="34" charset="0"/>
                <a:ea typeface="MS Mincho" pitchFamily="49" charset="-128"/>
              </a:rPr>
              <a:t>METODO DI CONTATTO</a:t>
            </a:r>
          </a:p>
          <a:p>
            <a:pPr algn="just"/>
            <a:r>
              <a:rPr lang="it-IT" sz="1200" b="0" dirty="0">
                <a:latin typeface="Century Gothic" panose="020B0502020202020204" pitchFamily="34" charset="0"/>
                <a:ea typeface="MS Mincho" pitchFamily="49" charset="-128"/>
              </a:rPr>
              <a:t>Interviste telefoniche somministrate con il Sistema Cati/</a:t>
            </a:r>
            <a:r>
              <a:rPr lang="it-IT" sz="1200" b="0" dirty="0" err="1">
                <a:latin typeface="Century Gothic" panose="020B0502020202020204" pitchFamily="34" charset="0"/>
                <a:ea typeface="MS Mincho" pitchFamily="49" charset="-128"/>
              </a:rPr>
              <a:t>Cawi</a:t>
            </a:r>
            <a:endParaRPr lang="it-IT" sz="1200" b="0" dirty="0">
              <a:latin typeface="Century Gothic" panose="020B0502020202020204" pitchFamily="34" charset="0"/>
              <a:ea typeface="MS Mincho" pitchFamily="49" charset="-128"/>
            </a:endParaRPr>
          </a:p>
          <a:p>
            <a:pPr algn="just"/>
            <a:endParaRPr lang="it-IT" b="0" dirty="0">
              <a:solidFill>
                <a:srgbClr val="1F497D"/>
              </a:solidFill>
              <a:latin typeface="Century Gothic" panose="020B0502020202020204" pitchFamily="34" charset="0"/>
              <a:ea typeface="MS Mincho" pitchFamily="49" charset="-128"/>
            </a:endParaRPr>
          </a:p>
          <a:p>
            <a:pPr algn="just"/>
            <a:r>
              <a:rPr lang="it-IT" sz="1200" dirty="0">
                <a:solidFill>
                  <a:srgbClr val="203864"/>
                </a:solidFill>
                <a:latin typeface="Century Gothic" panose="020B0502020202020204" pitchFamily="34" charset="0"/>
                <a:ea typeface="MS Mincho" pitchFamily="49" charset="-128"/>
              </a:rPr>
              <a:t>TECNICA DI RILEVAZIONE </a:t>
            </a:r>
          </a:p>
          <a:p>
            <a:pPr algn="just"/>
            <a:r>
              <a:rPr lang="it-IT" sz="1200" b="0" dirty="0">
                <a:latin typeface="Century Gothic" panose="020B0502020202020204" pitchFamily="34" charset="0"/>
                <a:ea typeface="MS Mincho" pitchFamily="49" charset="-128"/>
              </a:rPr>
              <a:t>Questionario strutturato. </a:t>
            </a:r>
          </a:p>
          <a:p>
            <a:pPr algn="just"/>
            <a:endParaRPr lang="it-IT" b="0" dirty="0">
              <a:solidFill>
                <a:srgbClr val="203864"/>
              </a:solidFill>
              <a:latin typeface="Century Gothic" panose="020B0502020202020204" pitchFamily="34" charset="0"/>
              <a:ea typeface="MS Mincho" pitchFamily="49" charset="-128"/>
            </a:endParaRPr>
          </a:p>
          <a:p>
            <a:pPr algn="just"/>
            <a:r>
              <a:rPr lang="it-IT" sz="1200" dirty="0">
                <a:solidFill>
                  <a:srgbClr val="203864"/>
                </a:solidFill>
                <a:latin typeface="Century Gothic" panose="020B0502020202020204" pitchFamily="34" charset="0"/>
                <a:ea typeface="MS Mincho" pitchFamily="49" charset="-128"/>
              </a:rPr>
              <a:t>PERIODO DI EFFETTUAZIONE DELLE INTERVISTE </a:t>
            </a:r>
          </a:p>
          <a:p>
            <a:pPr algn="just"/>
            <a:r>
              <a:rPr lang="it-IT" altLang="it-IT" sz="1200" b="0" dirty="0">
                <a:latin typeface="Century Gothic" panose="020B0502020202020204" pitchFamily="34" charset="0"/>
                <a:ea typeface="MS Mincho" panose="02020609040205080304" pitchFamily="49" charset="-128"/>
              </a:rPr>
              <a:t>Marzo 2023.</a:t>
            </a:r>
            <a:endParaRPr lang="it-IT" sz="1200" b="0" dirty="0">
              <a:latin typeface="Century Gothic" panose="020B0502020202020204" pitchFamily="34" charset="0"/>
              <a:ea typeface="MS Mincho" pitchFamily="49" charset="-128"/>
            </a:endParaRPr>
          </a:p>
          <a:p>
            <a:pPr algn="just"/>
            <a:endParaRPr lang="it-IT" b="0" dirty="0">
              <a:solidFill>
                <a:srgbClr val="203864"/>
              </a:solidFill>
              <a:latin typeface="Century Gothic" panose="020B0502020202020204" pitchFamily="34" charset="0"/>
              <a:ea typeface="MS Mincho" pitchFamily="49" charset="-128"/>
            </a:endParaRPr>
          </a:p>
          <a:p>
            <a:pPr algn="just"/>
            <a:r>
              <a:rPr lang="it-IT" sz="1200" dirty="0">
                <a:solidFill>
                  <a:srgbClr val="203864"/>
                </a:solidFill>
                <a:latin typeface="Century Gothic" panose="020B0502020202020204" pitchFamily="34" charset="0"/>
                <a:ea typeface="MS Mincho" pitchFamily="49" charset="-128"/>
              </a:rPr>
              <a:t>CODICE DEONTOLOGICO  </a:t>
            </a:r>
          </a:p>
          <a:p>
            <a:pPr algn="just"/>
            <a:r>
              <a:rPr lang="it-IT" sz="1200" b="0" dirty="0">
                <a:latin typeface="Century Gothic" panose="020B0502020202020204" pitchFamily="34" charset="0"/>
                <a:ea typeface="MS Mincho" pitchFamily="49" charset="-128"/>
              </a:rPr>
              <a:t>La rilevazione è stata realizzata nel rispetto del Codice deontologico dei ricercatori europei </a:t>
            </a:r>
            <a:r>
              <a:rPr lang="it-IT" sz="1200" b="0" dirty="0" err="1">
                <a:latin typeface="Century Gothic" panose="020B0502020202020204" pitchFamily="34" charset="0"/>
                <a:ea typeface="MS Mincho" pitchFamily="49" charset="-128"/>
              </a:rPr>
              <a:t>Esomar</a:t>
            </a:r>
            <a:r>
              <a:rPr lang="it-IT" sz="1200" b="0" dirty="0">
                <a:latin typeface="Century Gothic" panose="020B0502020202020204" pitchFamily="34" charset="0"/>
                <a:ea typeface="MS Mincho" pitchFamily="49" charset="-128"/>
              </a:rPr>
              <a:t>, del Codice deontologico </a:t>
            </a:r>
            <a:r>
              <a:rPr lang="it-IT" sz="1200" b="0" dirty="0" err="1">
                <a:latin typeface="Century Gothic" panose="020B0502020202020204" pitchFamily="34" charset="0"/>
                <a:ea typeface="MS Mincho" pitchFamily="49" charset="-128"/>
              </a:rPr>
              <a:t>Assirm</a:t>
            </a:r>
            <a:r>
              <a:rPr lang="it-IT" sz="1200" b="0" dirty="0">
                <a:latin typeface="Century Gothic" panose="020B0502020202020204" pitchFamily="34" charset="0"/>
                <a:ea typeface="MS Mincho" pitchFamily="49" charset="-128"/>
              </a:rPr>
              <a:t> (Associazione istituti di ricerca e sondaggi di opinione Imprese italiani), e della «Legge sulla Privacy» (articolo 13 del d.lgs. 196 del 2003 e Regolamento UE n. 679/2016 art. 13-14).</a:t>
            </a:r>
          </a:p>
          <a:p>
            <a:pPr algn="just"/>
            <a:endParaRPr lang="it-IT" b="0" dirty="0">
              <a:solidFill>
                <a:srgbClr val="1F497D"/>
              </a:solidFill>
              <a:latin typeface="Century Gothic" panose="020B0502020202020204" pitchFamily="34" charset="0"/>
              <a:ea typeface="MS Mincho" pitchFamily="49" charset="-128"/>
            </a:endParaRPr>
          </a:p>
          <a:p>
            <a:pPr algn="just"/>
            <a:r>
              <a:rPr lang="it-IT" sz="1200" dirty="0">
                <a:solidFill>
                  <a:srgbClr val="203864"/>
                </a:solidFill>
                <a:latin typeface="Century Gothic" panose="020B0502020202020204" pitchFamily="34" charset="0"/>
                <a:ea typeface="MS Mincho" pitchFamily="49" charset="-128"/>
              </a:rPr>
              <a:t>DIRETTORE DELLA RICERCA E STAFF</a:t>
            </a:r>
          </a:p>
          <a:p>
            <a:pPr algn="just"/>
            <a:r>
              <a:rPr lang="it-IT" sz="1200" b="0" dirty="0">
                <a:latin typeface="Century Gothic" panose="020B0502020202020204" pitchFamily="34" charset="0"/>
                <a:ea typeface="MS Mincho" pitchFamily="49" charset="-128"/>
              </a:rPr>
              <a:t>Dott. Pierluigi Ascani</a:t>
            </a:r>
          </a:p>
          <a:p>
            <a:pPr algn="just"/>
            <a:r>
              <a:rPr lang="it-IT" sz="1200" b="0" dirty="0">
                <a:latin typeface="Century Gothic" panose="020B0502020202020204" pitchFamily="34" charset="0"/>
                <a:ea typeface="MS Mincho" pitchFamily="49" charset="-128"/>
              </a:rPr>
              <a:t>Dott. Stefano Ascani</a:t>
            </a:r>
          </a:p>
        </p:txBody>
      </p:sp>
      <p:sp>
        <p:nvSpPr>
          <p:cNvPr id="5" name="Titolo 1">
            <a:extLst>
              <a:ext uri="{FF2B5EF4-FFF2-40B4-BE49-F238E27FC236}">
                <a16:creationId xmlns:a16="http://schemas.microsoft.com/office/drawing/2014/main" id="{3DE678F6-E20F-4F0C-9A6E-0A9EA634D826}"/>
              </a:ext>
            </a:extLst>
          </p:cNvPr>
          <p:cNvSpPr txBox="1">
            <a:spLocks/>
          </p:cNvSpPr>
          <p:nvPr/>
        </p:nvSpPr>
        <p:spPr>
          <a:xfrm>
            <a:off x="335360" y="248643"/>
            <a:ext cx="11593288" cy="440217"/>
          </a:xfrm>
          <a:prstGeom prst="rect">
            <a:avLst/>
          </a:prstGeom>
        </p:spPr>
        <p:txBody>
          <a:bodyPr wrap="square" lIns="67500" tIns="35100" rIns="67500" bIns="35100">
            <a:spAutoFit/>
          </a:bodyPr>
          <a:lstStyle/>
          <a:p>
            <a:pPr>
              <a:defRPr/>
            </a:pPr>
            <a:r>
              <a:rPr lang="it-IT" sz="2400" dirty="0">
                <a:solidFill>
                  <a:srgbClr val="203864"/>
                </a:solidFill>
                <a:latin typeface="Century Gothic" panose="020B0502020202020204" pitchFamily="34" charset="0"/>
                <a:cs typeface="Arial"/>
              </a:rPr>
              <a:t>Metodo </a:t>
            </a:r>
            <a:r>
              <a:rPr lang="it-IT" sz="2400" dirty="0">
                <a:solidFill>
                  <a:srgbClr val="203864"/>
                </a:solidFill>
                <a:latin typeface="Century Gothic" panose="020B0502020202020204" pitchFamily="34" charset="0"/>
                <a:ea typeface="+mj-ea"/>
                <a:cs typeface="Arial"/>
              </a:rPr>
              <a:t>| </a:t>
            </a:r>
            <a:r>
              <a:rPr lang="it-IT" sz="2400" dirty="0">
                <a:latin typeface="Century Gothic" panose="020B0502020202020204" pitchFamily="34" charset="0"/>
                <a:cs typeface="Arial"/>
              </a:rPr>
              <a:t>Scheda tecnica della ricerca</a:t>
            </a:r>
            <a:endParaRPr lang="it-IT" sz="2400" dirty="0">
              <a:solidFill>
                <a:srgbClr val="C00000"/>
              </a:solidFill>
              <a:latin typeface="Century Gothic" panose="020B0502020202020204" pitchFamily="34" charset="0"/>
              <a:ea typeface="+mj-ea"/>
              <a:cs typeface="Arial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5">
            <a:extLst>
              <a:ext uri="{FF2B5EF4-FFF2-40B4-BE49-F238E27FC236}">
                <a16:creationId xmlns:a16="http://schemas.microsoft.com/office/drawing/2014/main" id="{31506128-9B0F-4FA5-A136-2EF13DEE28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1085" y="6133885"/>
            <a:ext cx="331202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000" i="1">
                <a:latin typeface="Century Gothic" panose="020B0502020202020204" pitchFamily="34" charset="0"/>
              </a:rPr>
              <a:t>Fonte: </a:t>
            </a:r>
            <a:r>
              <a:rPr lang="it-IT" altLang="it-IT" sz="1000" b="0" i="1">
                <a:latin typeface="Century Gothic" panose="020B0502020202020204" pitchFamily="34" charset="0"/>
              </a:rPr>
              <a:t>I.Stat</a:t>
            </a:r>
          </a:p>
        </p:txBody>
      </p:sp>
      <p:sp>
        <p:nvSpPr>
          <p:cNvPr id="9" name="Titolo 1">
            <a:extLst>
              <a:ext uri="{FF2B5EF4-FFF2-40B4-BE49-F238E27FC236}">
                <a16:creationId xmlns:a16="http://schemas.microsoft.com/office/drawing/2014/main" id="{093B7418-6415-4AE1-953F-1A9647DAA5FE}"/>
              </a:ext>
            </a:extLst>
          </p:cNvPr>
          <p:cNvSpPr txBox="1">
            <a:spLocks/>
          </p:cNvSpPr>
          <p:nvPr/>
        </p:nvSpPr>
        <p:spPr>
          <a:xfrm>
            <a:off x="335360" y="248643"/>
            <a:ext cx="11593288" cy="440217"/>
          </a:xfrm>
          <a:prstGeom prst="rect">
            <a:avLst/>
          </a:prstGeom>
        </p:spPr>
        <p:txBody>
          <a:bodyPr wrap="square" lIns="67500" tIns="35100" rIns="67500" bIns="35100">
            <a:spAutoFit/>
          </a:bodyPr>
          <a:lstStyle/>
          <a:p>
            <a:pPr>
              <a:defRPr/>
            </a:pPr>
            <a:r>
              <a:rPr lang="it-IT" sz="2400" dirty="0">
                <a:solidFill>
                  <a:srgbClr val="203864"/>
                </a:solidFill>
                <a:latin typeface="Century Gothic" panose="020B0502020202020204" pitchFamily="34" charset="0"/>
                <a:cs typeface="Arial"/>
              </a:rPr>
              <a:t>Metodo </a:t>
            </a:r>
            <a:r>
              <a:rPr lang="it-IT" sz="2400" dirty="0">
                <a:solidFill>
                  <a:srgbClr val="203864"/>
                </a:solidFill>
                <a:latin typeface="Century Gothic" panose="020B0502020202020204" pitchFamily="34" charset="0"/>
                <a:ea typeface="+mj-ea"/>
                <a:cs typeface="Arial"/>
              </a:rPr>
              <a:t>| </a:t>
            </a:r>
            <a:r>
              <a:rPr lang="it-IT" sz="2400" dirty="0">
                <a:latin typeface="Century Gothic" panose="020B0502020202020204" pitchFamily="34" charset="0"/>
                <a:cs typeface="Arial"/>
              </a:rPr>
              <a:t>Universo rappresentato e struttura del campione</a:t>
            </a:r>
            <a:endParaRPr lang="it-IT" sz="2400" dirty="0">
              <a:solidFill>
                <a:srgbClr val="C00000"/>
              </a:solidFill>
              <a:latin typeface="Century Gothic" panose="020B0502020202020204" pitchFamily="34" charset="0"/>
              <a:ea typeface="+mj-ea"/>
              <a:cs typeface="Arial"/>
            </a:endParaRP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524290D1-D970-4218-9286-93A9752F6CE8}"/>
              </a:ext>
            </a:extLst>
          </p:cNvPr>
          <p:cNvSpPr/>
          <p:nvPr/>
        </p:nvSpPr>
        <p:spPr bwMode="auto">
          <a:xfrm>
            <a:off x="747196" y="1218184"/>
            <a:ext cx="5191101" cy="4915701"/>
          </a:xfrm>
          <a:prstGeom prst="rect">
            <a:avLst/>
          </a:prstGeom>
          <a:noFill/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88B21315-616C-475E-9ADB-079799C13008}"/>
              </a:ext>
            </a:extLst>
          </p:cNvPr>
          <p:cNvSpPr/>
          <p:nvPr/>
        </p:nvSpPr>
        <p:spPr bwMode="auto">
          <a:xfrm>
            <a:off x="6449516" y="1218184"/>
            <a:ext cx="5191101" cy="4915701"/>
          </a:xfrm>
          <a:prstGeom prst="rect">
            <a:avLst/>
          </a:prstGeom>
          <a:noFill/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8" name="Rectangle 5">
            <a:extLst>
              <a:ext uri="{FF2B5EF4-FFF2-40B4-BE49-F238E27FC236}">
                <a16:creationId xmlns:a16="http://schemas.microsoft.com/office/drawing/2014/main" id="{70D5C8DF-A3B3-42C4-BBEA-46351A5970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1384" y="930152"/>
            <a:ext cx="3672408" cy="52322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400" i="1" u="sng">
                <a:solidFill>
                  <a:srgbClr val="203864"/>
                </a:solidFill>
                <a:latin typeface="Century Gothic" panose="020B0502020202020204" pitchFamily="34" charset="0"/>
              </a:rPr>
              <a:t>UNIVERSO</a:t>
            </a:r>
            <a:r>
              <a:rPr lang="it-IT" altLang="it-IT" sz="1400" i="1">
                <a:solidFill>
                  <a:srgbClr val="203864"/>
                </a:solidFill>
                <a:latin typeface="Century Gothic" panose="020B0502020202020204" pitchFamily="34" charset="0"/>
              </a:rPr>
              <a:t> DELLE IMPRESE DEL FVG DEL COMMERCIO, TURISMO E SERVIZI </a:t>
            </a:r>
          </a:p>
        </p:txBody>
      </p:sp>
      <p:sp>
        <p:nvSpPr>
          <p:cNvPr id="19" name="Rectangle 5">
            <a:extLst>
              <a:ext uri="{FF2B5EF4-FFF2-40B4-BE49-F238E27FC236}">
                <a16:creationId xmlns:a16="http://schemas.microsoft.com/office/drawing/2014/main" id="{59A7F541-5A5D-4E30-9CA4-37C2C32EE1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53703" y="930152"/>
            <a:ext cx="4443616" cy="52322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400" i="1" u="sng">
                <a:solidFill>
                  <a:srgbClr val="203864"/>
                </a:solidFill>
                <a:latin typeface="Century Gothic" panose="020B0502020202020204" pitchFamily="34" charset="0"/>
              </a:rPr>
              <a:t>CAMPIONE REALIZZATO</a:t>
            </a:r>
            <a:r>
              <a:rPr lang="it-IT" altLang="it-IT" sz="1400" i="1">
                <a:solidFill>
                  <a:srgbClr val="203864"/>
                </a:solidFill>
                <a:latin typeface="Century Gothic" panose="020B0502020202020204" pitchFamily="34" charset="0"/>
              </a:rPr>
              <a:t> DELLE IMPRESE DEL FVG DEL COMMERCIO, TURISMO E SERVIZI 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F2376353-CCE1-0F5C-C461-865C942230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946" y="1588714"/>
            <a:ext cx="4165600" cy="4298950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C753EE05-2D9C-2496-150F-242702F1CF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4874" y="1490924"/>
            <a:ext cx="4107180" cy="4396740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sellaDiTesto 3">
            <a:extLst>
              <a:ext uri="{FF2B5EF4-FFF2-40B4-BE49-F238E27FC236}">
                <a16:creationId xmlns:a16="http://schemas.microsoft.com/office/drawing/2014/main" id="{AD816FF8-C554-41F5-84DA-D065A2CB35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34791" y="4833489"/>
            <a:ext cx="2533194" cy="1226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l">
              <a:spcBef>
                <a:spcPct val="0"/>
              </a:spcBef>
              <a:buFontTx/>
              <a:buNone/>
            </a:pPr>
            <a:r>
              <a:rPr lang="it-IT" altLang="it-IT" sz="800">
                <a:solidFill>
                  <a:srgbClr val="404040"/>
                </a:solidFill>
                <a:latin typeface="Century Gothic" panose="020B0502020202020204" pitchFamily="34" charset="0"/>
              </a:rPr>
              <a:t>Format </a:t>
            </a:r>
            <a:r>
              <a:rPr lang="it-IT" altLang="it-IT" sz="800" err="1">
                <a:solidFill>
                  <a:srgbClr val="404040"/>
                </a:solidFill>
                <a:latin typeface="Century Gothic" panose="020B0502020202020204" pitchFamily="34" charset="0"/>
              </a:rPr>
              <a:t>Research</a:t>
            </a:r>
            <a:r>
              <a:rPr lang="it-IT" altLang="it-IT" sz="800">
                <a:solidFill>
                  <a:srgbClr val="404040"/>
                </a:solidFill>
                <a:latin typeface="Century Gothic" panose="020B0502020202020204" pitchFamily="34" charset="0"/>
              </a:rPr>
              <a:t> s.r.l. </a:t>
            </a:r>
          </a:p>
          <a:p>
            <a:pPr algn="l">
              <a:spcBef>
                <a:spcPct val="0"/>
              </a:spcBef>
              <a:buFontTx/>
              <a:buNone/>
            </a:pPr>
            <a:r>
              <a:rPr lang="it-IT" altLang="it-IT" sz="800">
                <a:solidFill>
                  <a:srgbClr val="404040"/>
                </a:solidFill>
                <a:latin typeface="Century Gothic" panose="020B0502020202020204" pitchFamily="34" charset="0"/>
              </a:rPr>
              <a:t>Via Ugo Balzani 77, 00162 Roma, Italia</a:t>
            </a:r>
          </a:p>
          <a:p>
            <a:pPr algn="l">
              <a:spcBef>
                <a:spcPct val="0"/>
              </a:spcBef>
              <a:buFontTx/>
              <a:buNone/>
            </a:pPr>
            <a:r>
              <a:rPr lang="it-IT" altLang="it-IT" sz="800" b="0" err="1">
                <a:solidFill>
                  <a:srgbClr val="404040"/>
                </a:solidFill>
                <a:latin typeface="Century Gothic" panose="020B0502020202020204" pitchFamily="34" charset="0"/>
              </a:rPr>
              <a:t>tel</a:t>
            </a:r>
            <a:r>
              <a:rPr lang="it-IT" altLang="it-IT" sz="800" b="0">
                <a:solidFill>
                  <a:srgbClr val="404040"/>
                </a:solidFill>
                <a:latin typeface="Century Gothic" panose="020B0502020202020204" pitchFamily="34" charset="0"/>
              </a:rPr>
              <a:t> +39.06.86.32.86.81, fax +39.06.86.38.49.96</a:t>
            </a:r>
          </a:p>
          <a:p>
            <a:pPr algn="l">
              <a:spcBef>
                <a:spcPct val="0"/>
              </a:spcBef>
              <a:buFontTx/>
              <a:buNone/>
            </a:pPr>
            <a:r>
              <a:rPr lang="it-IT" altLang="it-IT" sz="800" b="0" u="sng">
                <a:solidFill>
                  <a:srgbClr val="404040"/>
                </a:solidFill>
                <a:latin typeface="Century Gothic" panose="020B0502020202020204" pitchFamily="34" charset="0"/>
                <a:hlinkClick r:id="rId2"/>
              </a:rPr>
              <a:t>info@formatresearch.com</a:t>
            </a:r>
            <a:endParaRPr lang="it-IT" altLang="it-IT" sz="800" b="0">
              <a:solidFill>
                <a:srgbClr val="404040"/>
              </a:solidFill>
              <a:latin typeface="Century Gothic" panose="020B0502020202020204" pitchFamily="34" charset="0"/>
            </a:endParaRPr>
          </a:p>
          <a:p>
            <a:pPr algn="l">
              <a:spcBef>
                <a:spcPct val="0"/>
              </a:spcBef>
              <a:buFontTx/>
              <a:buNone/>
            </a:pPr>
            <a:r>
              <a:rPr lang="it-IT" altLang="it-IT" sz="800" b="0" err="1">
                <a:solidFill>
                  <a:srgbClr val="404040"/>
                </a:solidFill>
                <a:latin typeface="Century Gothic" panose="020B0502020202020204" pitchFamily="34" charset="0"/>
              </a:rPr>
              <a:t>cf</a:t>
            </a:r>
            <a:r>
              <a:rPr lang="it-IT" altLang="it-IT" sz="800" b="0">
                <a:solidFill>
                  <a:srgbClr val="404040"/>
                </a:solidFill>
                <a:latin typeface="Century Gothic" panose="020B0502020202020204" pitchFamily="34" charset="0"/>
              </a:rPr>
              <a:t>, p. iva e reg. </a:t>
            </a:r>
            <a:r>
              <a:rPr lang="it-IT" altLang="it-IT" sz="800" b="0" err="1">
                <a:solidFill>
                  <a:srgbClr val="404040"/>
                </a:solidFill>
                <a:latin typeface="Century Gothic" panose="020B0502020202020204" pitchFamily="34" charset="0"/>
              </a:rPr>
              <a:t>imp</a:t>
            </a:r>
            <a:r>
              <a:rPr lang="it-IT" altLang="it-IT" sz="800" b="0">
                <a:solidFill>
                  <a:srgbClr val="404040"/>
                </a:solidFill>
                <a:latin typeface="Century Gothic" panose="020B0502020202020204" pitchFamily="34" charset="0"/>
              </a:rPr>
              <a:t>. </a:t>
            </a:r>
            <a:r>
              <a:rPr lang="it-IT" altLang="it-IT" sz="800" b="0" err="1">
                <a:solidFill>
                  <a:srgbClr val="404040"/>
                </a:solidFill>
                <a:latin typeface="Century Gothic" panose="020B0502020202020204" pitchFamily="34" charset="0"/>
              </a:rPr>
              <a:t>roma</a:t>
            </a:r>
            <a:r>
              <a:rPr lang="it-IT" altLang="it-IT" sz="800" b="0">
                <a:solidFill>
                  <a:srgbClr val="404040"/>
                </a:solidFill>
                <a:latin typeface="Century Gothic" panose="020B0502020202020204" pitchFamily="34" charset="0"/>
              </a:rPr>
              <a:t> 04268451004</a:t>
            </a:r>
          </a:p>
          <a:p>
            <a:pPr algn="l">
              <a:spcBef>
                <a:spcPct val="0"/>
              </a:spcBef>
              <a:buFontTx/>
              <a:buNone/>
            </a:pPr>
            <a:r>
              <a:rPr lang="it-IT" altLang="it-IT" sz="800" b="0">
                <a:solidFill>
                  <a:srgbClr val="404040"/>
                </a:solidFill>
                <a:latin typeface="Century Gothic" panose="020B0502020202020204" pitchFamily="34" charset="0"/>
              </a:rPr>
              <a:t>rea </a:t>
            </a:r>
            <a:r>
              <a:rPr lang="it-IT" altLang="it-IT" sz="800" b="0" err="1">
                <a:solidFill>
                  <a:srgbClr val="404040"/>
                </a:solidFill>
                <a:latin typeface="Century Gothic" panose="020B0502020202020204" pitchFamily="34" charset="0"/>
              </a:rPr>
              <a:t>roma</a:t>
            </a:r>
            <a:r>
              <a:rPr lang="it-IT" altLang="it-IT" sz="800" b="0">
                <a:solidFill>
                  <a:srgbClr val="404040"/>
                </a:solidFill>
                <a:latin typeface="Century Gothic" panose="020B0502020202020204" pitchFamily="34" charset="0"/>
              </a:rPr>
              <a:t> 747042, cap. </a:t>
            </a:r>
            <a:r>
              <a:rPr lang="it-IT" altLang="it-IT" sz="800" b="0" err="1">
                <a:solidFill>
                  <a:srgbClr val="404040"/>
                </a:solidFill>
                <a:latin typeface="Century Gothic" panose="020B0502020202020204" pitchFamily="34" charset="0"/>
              </a:rPr>
              <a:t>soc</a:t>
            </a:r>
            <a:r>
              <a:rPr lang="it-IT" altLang="it-IT" sz="800" b="0">
                <a:solidFill>
                  <a:srgbClr val="404040"/>
                </a:solidFill>
                <a:latin typeface="Century Gothic" panose="020B0502020202020204" pitchFamily="34" charset="0"/>
              </a:rPr>
              <a:t>. € 25.850,00 </a:t>
            </a:r>
            <a:r>
              <a:rPr lang="it-IT" altLang="it-IT" sz="800" b="0" err="1">
                <a:solidFill>
                  <a:srgbClr val="404040"/>
                </a:solidFill>
                <a:latin typeface="Century Gothic" panose="020B0502020202020204" pitchFamily="34" charset="0"/>
              </a:rPr>
              <a:t>i.v</a:t>
            </a:r>
            <a:r>
              <a:rPr lang="it-IT" altLang="it-IT" sz="800" b="0">
                <a:solidFill>
                  <a:srgbClr val="404040"/>
                </a:solidFill>
                <a:latin typeface="Century Gothic" panose="020B0502020202020204" pitchFamily="34" charset="0"/>
              </a:rPr>
              <a:t>.</a:t>
            </a:r>
          </a:p>
          <a:p>
            <a:pPr algn="l">
              <a:spcBef>
                <a:spcPct val="0"/>
              </a:spcBef>
              <a:buFontTx/>
              <a:buNone/>
            </a:pPr>
            <a:endParaRPr lang="it-IT" altLang="it-IT" sz="800" b="0">
              <a:solidFill>
                <a:srgbClr val="404040"/>
              </a:solidFill>
              <a:latin typeface="Century Gothic" panose="020B0502020202020204" pitchFamily="34" charset="0"/>
            </a:endParaRPr>
          </a:p>
          <a:p>
            <a:pPr algn="l">
              <a:spcBef>
                <a:spcPct val="0"/>
              </a:spcBef>
              <a:buFontTx/>
              <a:buNone/>
            </a:pPr>
            <a:r>
              <a:rPr lang="it-IT" altLang="it-IT" sz="800" b="0">
                <a:solidFill>
                  <a:srgbClr val="404040"/>
                </a:solidFill>
                <a:latin typeface="Century Gothic" panose="020B0502020202020204" pitchFamily="34" charset="0"/>
              </a:rPr>
              <a:t>www.formatresearch.com</a:t>
            </a:r>
          </a:p>
          <a:p>
            <a:pPr algn="l"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it-IT" altLang="it-IT" sz="800" b="0">
                <a:solidFill>
                  <a:srgbClr val="404040"/>
                </a:solidFill>
                <a:latin typeface="Century Gothic" panose="020B0502020202020204" pitchFamily="34" charset="0"/>
              </a:rPr>
              <a:t>Membro: </a:t>
            </a:r>
            <a:r>
              <a:rPr lang="it-IT" altLang="it-IT" sz="800" b="0" err="1">
                <a:solidFill>
                  <a:srgbClr val="404040"/>
                </a:solidFill>
                <a:latin typeface="Century Gothic" panose="020B0502020202020204" pitchFamily="34" charset="0"/>
              </a:rPr>
              <a:t>Assirm</a:t>
            </a:r>
            <a:r>
              <a:rPr lang="it-IT" altLang="it-IT" sz="800" b="0">
                <a:solidFill>
                  <a:srgbClr val="404040"/>
                </a:solidFill>
                <a:latin typeface="Century Gothic" panose="020B0502020202020204" pitchFamily="34" charset="0"/>
              </a:rPr>
              <a:t>, Confcommercio, </a:t>
            </a:r>
            <a:r>
              <a:rPr lang="it-IT" altLang="it-IT" sz="800" b="0" err="1">
                <a:solidFill>
                  <a:srgbClr val="404040"/>
                </a:solidFill>
                <a:latin typeface="Century Gothic" panose="020B0502020202020204" pitchFamily="34" charset="0"/>
              </a:rPr>
              <a:t>Esomar</a:t>
            </a:r>
            <a:r>
              <a:rPr lang="it-IT" altLang="it-IT" sz="800" b="0">
                <a:solidFill>
                  <a:srgbClr val="404040"/>
                </a:solidFill>
                <a:latin typeface="Century Gothic" panose="020B0502020202020204" pitchFamily="34" charset="0"/>
              </a:rPr>
              <a:t>, SIS</a:t>
            </a:r>
          </a:p>
        </p:txBody>
      </p:sp>
      <p:sp>
        <p:nvSpPr>
          <p:cNvPr id="10" name="Text Box 3">
            <a:extLst>
              <a:ext uri="{FF2B5EF4-FFF2-40B4-BE49-F238E27FC236}">
                <a16:creationId xmlns:a16="http://schemas.microsoft.com/office/drawing/2014/main" id="{84B6288F-7FD3-4DE6-8C58-6E1062A045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452" y="4842367"/>
            <a:ext cx="2841925" cy="1479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defPPr>
              <a:defRPr lang="it-IT"/>
            </a:defPPr>
            <a:lvl1pPr eaLnBrk="1" hangingPunct="1">
              <a:spcBef>
                <a:spcPct val="50000"/>
              </a:spcBef>
              <a:buFontTx/>
              <a:buNone/>
              <a:defRPr sz="1000" b="0">
                <a:solidFill>
                  <a:srgbClr val="003366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l"/>
            <a:r>
              <a:rPr lang="it-IT" altLang="it-IT" sz="900" b="1" dirty="0">
                <a:solidFill>
                  <a:srgbClr val="003A79"/>
                </a:solidFill>
                <a:latin typeface="Century Gothic" panose="020B0502020202020204" pitchFamily="34" charset="0"/>
              </a:rPr>
              <a:t>Questo documento è la base per una presentazione orale, senza la quale ha limitata significatività e può dare luogo a fraintendimenti. </a:t>
            </a:r>
          </a:p>
          <a:p>
            <a:pPr algn="l"/>
            <a:r>
              <a:rPr lang="it-IT" altLang="it-IT" sz="900" b="1" dirty="0">
                <a:solidFill>
                  <a:srgbClr val="003A79"/>
                </a:solidFill>
                <a:latin typeface="Century Gothic" panose="020B0502020202020204" pitchFamily="34" charset="0"/>
              </a:rPr>
              <a:t>Sono proibite riproduzioni, anche parziali, del contenuto di questo documento, senza la previa autorizzazione scritta di Format Research.</a:t>
            </a:r>
          </a:p>
          <a:p>
            <a:pPr algn="l"/>
            <a:r>
              <a:rPr lang="it-IT" altLang="it-IT" sz="900" b="1" dirty="0">
                <a:solidFill>
                  <a:srgbClr val="003A79"/>
                </a:solidFill>
                <a:latin typeface="Century Gothic" panose="020B0502020202020204" pitchFamily="34" charset="0"/>
              </a:rPr>
              <a:t>2024 © Copyright Format Research Srl</a:t>
            </a:r>
          </a:p>
        </p:txBody>
      </p:sp>
      <p:sp>
        <p:nvSpPr>
          <p:cNvPr id="11" name="CasellaDiTesto 3">
            <a:extLst>
              <a:ext uri="{FF2B5EF4-FFF2-40B4-BE49-F238E27FC236}">
                <a16:creationId xmlns:a16="http://schemas.microsoft.com/office/drawing/2014/main" id="{BA54C297-A72B-4175-A342-FFC0C7EC44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04402" y="4833489"/>
            <a:ext cx="253318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it-IT" sz="800">
                <a:solidFill>
                  <a:srgbClr val="404040"/>
                </a:solidFill>
                <a:latin typeface="Century Gothic" panose="020B0502020202020204" pitchFamily="34" charset="0"/>
              </a:rPr>
              <a:t>Format Business Intelligence s.r.l.</a:t>
            </a:r>
            <a:r>
              <a:rPr lang="it-IT" altLang="it-IT" sz="800">
                <a:solidFill>
                  <a:srgbClr val="404040"/>
                </a:solidFill>
                <a:latin typeface="Century Gothic" panose="020B0502020202020204" pitchFamily="34" charset="0"/>
              </a:rPr>
              <a:t> </a:t>
            </a:r>
          </a:p>
          <a:p>
            <a:pPr>
              <a:spcBef>
                <a:spcPct val="0"/>
              </a:spcBef>
              <a:buNone/>
            </a:pPr>
            <a:r>
              <a:rPr lang="it-IT" sz="800">
                <a:solidFill>
                  <a:srgbClr val="404040"/>
                </a:solidFill>
                <a:latin typeface="Century Gothic" panose="020B0502020202020204" pitchFamily="34" charset="0"/>
              </a:rPr>
              <a:t>Via Sebastiano Caboto 22/a</a:t>
            </a:r>
            <a:r>
              <a:rPr lang="it-IT" altLang="it-IT" sz="800">
                <a:solidFill>
                  <a:srgbClr val="404040"/>
                </a:solidFill>
                <a:latin typeface="Century Gothic" panose="020B0502020202020204" pitchFamily="34" charset="0"/>
              </a:rPr>
              <a:t>, 33170 Pordenone, Italia</a:t>
            </a:r>
          </a:p>
          <a:p>
            <a:pPr>
              <a:spcBef>
                <a:spcPct val="0"/>
              </a:spcBef>
              <a:buNone/>
            </a:pPr>
            <a:r>
              <a:rPr lang="it-IT" sz="800" b="0">
                <a:latin typeface="Century Gothic" panose="020B0502020202020204" pitchFamily="34" charset="0"/>
                <a:hlinkClick r:id="rId3"/>
              </a:rPr>
              <a:t>format@pec.formatbusinessintelligence.com</a:t>
            </a:r>
            <a:endParaRPr lang="it-IT" sz="800" b="0">
              <a:latin typeface="Century Gothic" panose="020B0502020202020204" pitchFamily="34" charset="0"/>
            </a:endParaRPr>
          </a:p>
          <a:p>
            <a:pPr>
              <a:spcBef>
                <a:spcPct val="0"/>
              </a:spcBef>
              <a:buNone/>
            </a:pPr>
            <a:r>
              <a:rPr lang="it-IT" altLang="it-IT" sz="800" b="0" err="1">
                <a:solidFill>
                  <a:srgbClr val="404040"/>
                </a:solidFill>
                <a:latin typeface="Century Gothic" panose="020B0502020202020204" pitchFamily="34" charset="0"/>
              </a:rPr>
              <a:t>cf</a:t>
            </a:r>
            <a:r>
              <a:rPr lang="it-IT" altLang="it-IT" sz="800" b="0">
                <a:solidFill>
                  <a:srgbClr val="404040"/>
                </a:solidFill>
                <a:latin typeface="Century Gothic" panose="020B0502020202020204" pitchFamily="34" charset="0"/>
              </a:rPr>
              <a:t>, p. iva e reg. </a:t>
            </a:r>
            <a:r>
              <a:rPr lang="it-IT" altLang="it-IT" sz="800" b="0" err="1">
                <a:solidFill>
                  <a:srgbClr val="404040"/>
                </a:solidFill>
                <a:latin typeface="Century Gothic" panose="020B0502020202020204" pitchFamily="34" charset="0"/>
              </a:rPr>
              <a:t>imp</a:t>
            </a:r>
            <a:r>
              <a:rPr lang="it-IT" altLang="it-IT" sz="800" b="0">
                <a:solidFill>
                  <a:srgbClr val="404040"/>
                </a:solidFill>
                <a:latin typeface="Century Gothic" panose="020B0502020202020204" pitchFamily="34" charset="0"/>
              </a:rPr>
              <a:t>. </a:t>
            </a:r>
            <a:r>
              <a:rPr lang="it-IT" altLang="it-IT" sz="800" b="0" err="1">
                <a:solidFill>
                  <a:srgbClr val="404040"/>
                </a:solidFill>
                <a:latin typeface="Century Gothic" panose="020B0502020202020204" pitchFamily="34" charset="0"/>
              </a:rPr>
              <a:t>pordenone</a:t>
            </a:r>
            <a:r>
              <a:rPr lang="it-IT" altLang="it-IT" sz="800" b="0">
                <a:solidFill>
                  <a:srgbClr val="404040"/>
                </a:solidFill>
                <a:latin typeface="Century Gothic" panose="020B0502020202020204" pitchFamily="34" charset="0"/>
              </a:rPr>
              <a:t> </a:t>
            </a:r>
            <a:r>
              <a:rPr lang="it-IT" sz="800" b="0">
                <a:solidFill>
                  <a:srgbClr val="404040"/>
                </a:solidFill>
                <a:latin typeface="Century Gothic" panose="020B0502020202020204" pitchFamily="34" charset="0"/>
              </a:rPr>
              <a:t>01786200939</a:t>
            </a:r>
            <a:endParaRPr lang="it-IT" altLang="it-IT" sz="800" b="0">
              <a:solidFill>
                <a:srgbClr val="404040"/>
              </a:solidFill>
              <a:latin typeface="Century Gothic" panose="020B0502020202020204" pitchFamily="34" charset="0"/>
            </a:endParaRPr>
          </a:p>
          <a:p>
            <a:pPr algn="l">
              <a:spcBef>
                <a:spcPct val="0"/>
              </a:spcBef>
              <a:buFontTx/>
              <a:buNone/>
            </a:pPr>
            <a:r>
              <a:rPr lang="it-IT" altLang="it-IT" sz="800" b="0">
                <a:solidFill>
                  <a:srgbClr val="404040"/>
                </a:solidFill>
                <a:latin typeface="Century Gothic" panose="020B0502020202020204" pitchFamily="34" charset="0"/>
              </a:rPr>
              <a:t>rea </a:t>
            </a:r>
            <a:r>
              <a:rPr lang="it-IT" altLang="it-IT" sz="800" b="0" err="1">
                <a:solidFill>
                  <a:srgbClr val="404040"/>
                </a:solidFill>
                <a:latin typeface="Century Gothic" panose="020B0502020202020204" pitchFamily="34" charset="0"/>
              </a:rPr>
              <a:t>pordenone</a:t>
            </a:r>
            <a:r>
              <a:rPr lang="it-IT" altLang="it-IT" sz="800" b="0">
                <a:solidFill>
                  <a:srgbClr val="404040"/>
                </a:solidFill>
                <a:latin typeface="Century Gothic" panose="020B0502020202020204" pitchFamily="34" charset="0"/>
              </a:rPr>
              <a:t> 104460, cap. </a:t>
            </a:r>
            <a:r>
              <a:rPr lang="it-IT" altLang="it-IT" sz="800" b="0" err="1">
                <a:solidFill>
                  <a:srgbClr val="404040"/>
                </a:solidFill>
                <a:latin typeface="Century Gothic" panose="020B0502020202020204" pitchFamily="34" charset="0"/>
              </a:rPr>
              <a:t>soc</a:t>
            </a:r>
            <a:r>
              <a:rPr lang="it-IT" altLang="it-IT" sz="800" b="0">
                <a:solidFill>
                  <a:srgbClr val="404040"/>
                </a:solidFill>
                <a:latin typeface="Century Gothic" panose="020B0502020202020204" pitchFamily="34" charset="0"/>
              </a:rPr>
              <a:t>. € 10.000,00 </a:t>
            </a:r>
            <a:r>
              <a:rPr lang="it-IT" altLang="it-IT" sz="800" b="0" err="1">
                <a:solidFill>
                  <a:srgbClr val="404040"/>
                </a:solidFill>
                <a:latin typeface="Century Gothic" panose="020B0502020202020204" pitchFamily="34" charset="0"/>
              </a:rPr>
              <a:t>i.v</a:t>
            </a:r>
            <a:r>
              <a:rPr lang="it-IT" altLang="it-IT" sz="800" b="0">
                <a:solidFill>
                  <a:srgbClr val="404040"/>
                </a:solidFill>
                <a:latin typeface="Century Gothic" panose="020B0502020202020204" pitchFamily="34" charset="0"/>
              </a:rPr>
              <a:t>.</a:t>
            </a:r>
          </a:p>
        </p:txBody>
      </p:sp>
      <p:pic>
        <p:nvPicPr>
          <p:cNvPr id="15" name="Immagine 14">
            <a:extLst>
              <a:ext uri="{FF2B5EF4-FFF2-40B4-BE49-F238E27FC236}">
                <a16:creationId xmlns:a16="http://schemas.microsoft.com/office/drawing/2014/main" id="{9A393BC9-CB3F-4A26-8945-F485EE32B381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490682" y="4898101"/>
            <a:ext cx="1981225" cy="833457"/>
          </a:xfrm>
          <a:prstGeom prst="rect">
            <a:avLst/>
          </a:prstGeom>
        </p:spPr>
      </p:pic>
      <p:sp>
        <p:nvSpPr>
          <p:cNvPr id="16" name="Rettangolo 15">
            <a:extLst>
              <a:ext uri="{FF2B5EF4-FFF2-40B4-BE49-F238E27FC236}">
                <a16:creationId xmlns:a16="http://schemas.microsoft.com/office/drawing/2014/main" id="{9A63F38B-A225-47B6-BB30-773F5DB5476F}"/>
              </a:ext>
            </a:extLst>
          </p:cNvPr>
          <p:cNvSpPr/>
          <p:nvPr/>
        </p:nvSpPr>
        <p:spPr>
          <a:xfrm>
            <a:off x="4035517" y="5678290"/>
            <a:ext cx="1609016" cy="3297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  <a:tabLst>
                <a:tab pos="3059989" algn="ctr"/>
                <a:tab pos="6119978" algn="r"/>
              </a:tabLst>
            </a:pPr>
            <a:r>
              <a:rPr lang="x-none" sz="700">
                <a:solidFill>
                  <a:srgbClr val="1F497D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UNI EN ISO 9001:2015</a:t>
            </a:r>
            <a:endParaRPr lang="it-IT" sz="700">
              <a:solidFill>
                <a:srgbClr val="1F497D"/>
              </a:solidFill>
              <a:latin typeface="Verdan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  <a:tabLst>
                <a:tab pos="3059989" algn="ctr"/>
                <a:tab pos="6119978" algn="r"/>
              </a:tabLst>
            </a:pPr>
            <a:r>
              <a:rPr lang="it-IT" sz="700">
                <a:solidFill>
                  <a:srgbClr val="1F497D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CERT. N° 1049                                                                                                                                                                   </a:t>
            </a:r>
            <a:endParaRPr lang="en-US" sz="1051">
              <a:latin typeface="Verdan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7" name="Connettore diritto 16">
            <a:extLst>
              <a:ext uri="{FF2B5EF4-FFF2-40B4-BE49-F238E27FC236}">
                <a16:creationId xmlns:a16="http://schemas.microsoft.com/office/drawing/2014/main" id="{F030B780-8B2F-45A8-BB85-F776015A1CC3}"/>
              </a:ext>
            </a:extLst>
          </p:cNvPr>
          <p:cNvCxnSpPr/>
          <p:nvPr/>
        </p:nvCxnSpPr>
        <p:spPr bwMode="auto">
          <a:xfrm>
            <a:off x="8883979" y="4846292"/>
            <a:ext cx="0" cy="1226170"/>
          </a:xfrm>
          <a:prstGeom prst="line">
            <a:avLst/>
          </a:prstGeom>
          <a:noFill/>
          <a:ln w="12700" cap="flat" cmpd="sng" algn="ctr">
            <a:solidFill>
              <a:srgbClr val="333399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" name="Connettore diritto 17">
            <a:extLst>
              <a:ext uri="{FF2B5EF4-FFF2-40B4-BE49-F238E27FC236}">
                <a16:creationId xmlns:a16="http://schemas.microsoft.com/office/drawing/2014/main" id="{C1F3832E-5F57-4457-AD57-1AEBDA5EF5E0}"/>
              </a:ext>
            </a:extLst>
          </p:cNvPr>
          <p:cNvCxnSpPr>
            <a:cxnSpLocks/>
          </p:cNvCxnSpPr>
          <p:nvPr/>
        </p:nvCxnSpPr>
        <p:spPr bwMode="auto">
          <a:xfrm>
            <a:off x="5760519" y="4846292"/>
            <a:ext cx="0" cy="1226170"/>
          </a:xfrm>
          <a:prstGeom prst="line">
            <a:avLst/>
          </a:prstGeom>
          <a:noFill/>
          <a:ln w="12700" cap="flat" cmpd="sng" algn="ctr">
            <a:solidFill>
              <a:srgbClr val="333399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Connettore diritto 18">
            <a:extLst>
              <a:ext uri="{FF2B5EF4-FFF2-40B4-BE49-F238E27FC236}">
                <a16:creationId xmlns:a16="http://schemas.microsoft.com/office/drawing/2014/main" id="{330251FB-0CA3-4FEC-AA80-FB7D42073A39}"/>
              </a:ext>
            </a:extLst>
          </p:cNvPr>
          <p:cNvCxnSpPr>
            <a:cxnSpLocks/>
          </p:cNvCxnSpPr>
          <p:nvPr/>
        </p:nvCxnSpPr>
        <p:spPr bwMode="auto">
          <a:xfrm>
            <a:off x="3278004" y="4846292"/>
            <a:ext cx="0" cy="1226170"/>
          </a:xfrm>
          <a:prstGeom prst="line">
            <a:avLst/>
          </a:prstGeom>
          <a:noFill/>
          <a:ln w="12700" cap="flat" cmpd="sng" algn="ctr">
            <a:solidFill>
              <a:srgbClr val="333399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name="R01">
  <a:themeElements>
    <a:clrScheme name="R0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R0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rgbClr val="333399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rgbClr val="333399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R0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0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0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0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0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0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0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0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0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0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0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0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7381FEC0AA09374C93465257D006CDB3" ma:contentTypeVersion="" ma:contentTypeDescription="Creare un nuovo documento." ma:contentTypeScope="" ma:versionID="48c63ff08bc90048f09d3190be6235e5">
  <xsd:schema xmlns:xsd="http://www.w3.org/2001/XMLSchema" xmlns:xs="http://www.w3.org/2001/XMLSchema" xmlns:p="http://schemas.microsoft.com/office/2006/metadata/properties" xmlns:ns2="beac6b05-990c-4957-b4c2-9649133f3969" targetNamespace="http://schemas.microsoft.com/office/2006/metadata/properties" ma:root="true" ma:fieldsID="0eb124dfbeff5cde2896ff14499f233a" ns2:_="">
    <xsd:import namespace="beac6b05-990c-4957-b4c2-9649133f396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eac6b05-990c-4957-b4c2-9649133f396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D225652-D4C0-4611-9392-E86A97C115D0}">
  <ds:schemaRefs>
    <ds:schemaRef ds:uri="http://purl.org/dc/dcmitype/"/>
    <ds:schemaRef ds:uri="http://purl.org/dc/terms/"/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schemas.microsoft.com/office/infopath/2007/PartnerControls"/>
    <ds:schemaRef ds:uri="beac6b05-990c-4957-b4c2-9649133f3969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8F093503-6B2F-4545-8CCF-A3CFA3DFE12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3DCC038-37CA-4420-9F2B-15B1BA88E03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eac6b05-990c-4957-b4c2-9649133f396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R01</Template>
  <TotalTime>1685</TotalTime>
  <Words>6933</Words>
  <Application>Microsoft Office PowerPoint</Application>
  <PresentationFormat>Widescreen</PresentationFormat>
  <Paragraphs>1248</Paragraphs>
  <Slides>49</Slides>
  <Notes>13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49</vt:i4>
      </vt:variant>
    </vt:vector>
  </HeadingPairs>
  <TitlesOfParts>
    <vt:vector size="53" baseType="lpstr">
      <vt:lpstr>Arial</vt:lpstr>
      <vt:lpstr>Century Gothic</vt:lpstr>
      <vt:lpstr>Verdana</vt:lpstr>
      <vt:lpstr>R01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.</dc:title>
  <dc:subject>.</dc:subject>
  <dc:creator>.</dc:creator>
  <cp:keywords>.</cp:keywords>
  <cp:lastModifiedBy>Stefano Ascani</cp:lastModifiedBy>
  <cp:revision>40</cp:revision>
  <cp:lastPrinted>2022-10-14T12:53:18Z</cp:lastPrinted>
  <dcterms:created xsi:type="dcterms:W3CDTF">2009-02-16T05:35:06Z</dcterms:created>
  <dcterms:modified xsi:type="dcterms:W3CDTF">2024-03-14T14:39:25Z</dcterms:modified>
  <cp:category>.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0x0101007381FEC0AA09374C93465257D006CDB3</vt:lpwstr>
  </property>
</Properties>
</file>