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42"/>
  </p:notesMasterIdLst>
  <p:handoutMasterIdLst>
    <p:handoutMasterId r:id="rId43"/>
  </p:handoutMasterIdLst>
  <p:sldIdLst>
    <p:sldId id="463" r:id="rId5"/>
    <p:sldId id="708" r:id="rId6"/>
    <p:sldId id="2874" r:id="rId7"/>
    <p:sldId id="2978" r:id="rId8"/>
    <p:sldId id="2981" r:id="rId9"/>
    <p:sldId id="3016" r:id="rId10"/>
    <p:sldId id="2990" r:id="rId11"/>
    <p:sldId id="2865" r:id="rId12"/>
    <p:sldId id="2373" r:id="rId13"/>
    <p:sldId id="2374" r:id="rId14"/>
    <p:sldId id="3017" r:id="rId15"/>
    <p:sldId id="3018" r:id="rId16"/>
    <p:sldId id="3027" r:id="rId17"/>
    <p:sldId id="2531" r:id="rId18"/>
    <p:sldId id="2980" r:id="rId19"/>
    <p:sldId id="2376" r:id="rId20"/>
    <p:sldId id="3019" r:id="rId21"/>
    <p:sldId id="3020" r:id="rId22"/>
    <p:sldId id="2566" r:id="rId23"/>
    <p:sldId id="2379" r:id="rId24"/>
    <p:sldId id="2996" r:id="rId25"/>
    <p:sldId id="2383" r:id="rId26"/>
    <p:sldId id="2385" r:id="rId27"/>
    <p:sldId id="3023" r:id="rId28"/>
    <p:sldId id="3024" r:id="rId29"/>
    <p:sldId id="2387" r:id="rId30"/>
    <p:sldId id="3025" r:id="rId31"/>
    <p:sldId id="2390" r:id="rId32"/>
    <p:sldId id="3028" r:id="rId33"/>
    <p:sldId id="2829" r:id="rId34"/>
    <p:sldId id="3000" r:id="rId35"/>
    <p:sldId id="2864" r:id="rId36"/>
    <p:sldId id="3029" r:id="rId37"/>
    <p:sldId id="2867" r:id="rId38"/>
    <p:sldId id="545" r:id="rId39"/>
    <p:sldId id="546" r:id="rId40"/>
    <p:sldId id="544" r:id="rId41"/>
  </p:sldIdLst>
  <p:sldSz cx="12192000" cy="6858000"/>
  <p:notesSz cx="6797675" cy="9926638"/>
  <p:defaultTex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008000"/>
    <a:srgbClr val="F79646"/>
    <a:srgbClr val="D33039"/>
    <a:srgbClr val="D9D9D9"/>
    <a:srgbClr val="E6E6E6"/>
    <a:srgbClr val="E51B1E"/>
    <a:srgbClr val="DF9119"/>
    <a:srgbClr val="E8CC10"/>
    <a:srgbClr val="35A5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1C521F-AB21-4DDF-9825-299B1B570702}" v="7" dt="2021-05-20T12:28:49.699"/>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001" autoAdjust="0"/>
    <p:restoredTop sz="93792" autoAdjust="0"/>
  </p:normalViewPr>
  <p:slideViewPr>
    <p:cSldViewPr snapToGrid="0">
      <p:cViewPr varScale="1">
        <p:scale>
          <a:sx n="67" d="100"/>
          <a:sy n="67" d="100"/>
        </p:scale>
        <p:origin x="1104" y="32"/>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rluigi Ascani" userId="9f72fe3f-a8b3-416a-ae25-995b8eb05411" providerId="ADAL" clId="{DA83ABA4-0767-4EC5-9C2E-2111DB53C816}"/>
    <pc:docChg chg="custSel modSld sldOrd">
      <pc:chgData name="Pierluigi Ascani" userId="9f72fe3f-a8b3-416a-ae25-995b8eb05411" providerId="ADAL" clId="{DA83ABA4-0767-4EC5-9C2E-2111DB53C816}" dt="2021-05-11T14:39:55.551" v="786" actId="11529"/>
      <pc:docMkLst>
        <pc:docMk/>
      </pc:docMkLst>
      <pc:sldChg chg="delSp mod">
        <pc:chgData name="Pierluigi Ascani" userId="9f72fe3f-a8b3-416a-ae25-995b8eb05411" providerId="ADAL" clId="{DA83ABA4-0767-4EC5-9C2E-2111DB53C816}" dt="2021-05-11T13:43:13.283" v="0" actId="478"/>
        <pc:sldMkLst>
          <pc:docMk/>
          <pc:sldMk cId="0" sldId="463"/>
        </pc:sldMkLst>
        <pc:spChg chg="del">
          <ac:chgData name="Pierluigi Ascani" userId="9f72fe3f-a8b3-416a-ae25-995b8eb05411" providerId="ADAL" clId="{DA83ABA4-0767-4EC5-9C2E-2111DB53C816}" dt="2021-05-11T13:43:13.283" v="0" actId="478"/>
          <ac:spMkLst>
            <pc:docMk/>
            <pc:sldMk cId="0" sldId="463"/>
            <ac:spMk id="2" creationId="{466A4DB8-AEC1-4B0A-B317-4AE464CF3D4C}"/>
          </ac:spMkLst>
        </pc:spChg>
      </pc:sldChg>
      <pc:sldChg chg="addSp modSp mod">
        <pc:chgData name="Pierluigi Ascani" userId="9f72fe3f-a8b3-416a-ae25-995b8eb05411" providerId="ADAL" clId="{DA83ABA4-0767-4EC5-9C2E-2111DB53C816}" dt="2021-05-11T14:39:55.551" v="786" actId="11529"/>
        <pc:sldMkLst>
          <pc:docMk/>
          <pc:sldMk cId="0" sldId="779"/>
        </pc:sldMkLst>
        <pc:spChg chg="add mod">
          <ac:chgData name="Pierluigi Ascani" userId="9f72fe3f-a8b3-416a-ae25-995b8eb05411" providerId="ADAL" clId="{DA83ABA4-0767-4EC5-9C2E-2111DB53C816}" dt="2021-05-11T14:39:45.082" v="785" actId="403"/>
          <ac:spMkLst>
            <pc:docMk/>
            <pc:sldMk cId="0" sldId="779"/>
            <ac:spMk id="2" creationId="{02B12D8B-1E82-473F-9D37-AEACF1A3017E}"/>
          </ac:spMkLst>
        </pc:spChg>
        <pc:spChg chg="mod">
          <ac:chgData name="Pierluigi Ascani" userId="9f72fe3f-a8b3-416a-ae25-995b8eb05411" providerId="ADAL" clId="{DA83ABA4-0767-4EC5-9C2E-2111DB53C816}" dt="2021-05-11T14:39:34.619" v="781" actId="115"/>
          <ac:spMkLst>
            <pc:docMk/>
            <pc:sldMk cId="0" sldId="779"/>
            <ac:spMk id="18" creationId="{534DE86D-A73D-413F-91F7-780C52A1E643}"/>
          </ac:spMkLst>
        </pc:spChg>
        <pc:cxnChg chg="add">
          <ac:chgData name="Pierluigi Ascani" userId="9f72fe3f-a8b3-416a-ae25-995b8eb05411" providerId="ADAL" clId="{DA83ABA4-0767-4EC5-9C2E-2111DB53C816}" dt="2021-05-11T14:39:55.551" v="786" actId="11529"/>
          <ac:cxnSpMkLst>
            <pc:docMk/>
            <pc:sldMk cId="0" sldId="779"/>
            <ac:cxnSpMk id="5" creationId="{29DF4D38-A9A5-4418-BB88-107DB2B098D5}"/>
          </ac:cxnSpMkLst>
        </pc:cxnChg>
      </pc:sldChg>
      <pc:sldChg chg="modSp mod">
        <pc:chgData name="Pierluigi Ascani" userId="9f72fe3f-a8b3-416a-ae25-995b8eb05411" providerId="ADAL" clId="{DA83ABA4-0767-4EC5-9C2E-2111DB53C816}" dt="2021-05-11T13:46:01.819" v="111" actId="6549"/>
        <pc:sldMkLst>
          <pc:docMk/>
          <pc:sldMk cId="4073975433" sldId="2374"/>
        </pc:sldMkLst>
        <pc:spChg chg="mod">
          <ac:chgData name="Pierluigi Ascani" userId="9f72fe3f-a8b3-416a-ae25-995b8eb05411" providerId="ADAL" clId="{DA83ABA4-0767-4EC5-9C2E-2111DB53C816}" dt="2021-05-11T13:46:01.819" v="111" actId="6549"/>
          <ac:spMkLst>
            <pc:docMk/>
            <pc:sldMk cId="4073975433" sldId="2374"/>
            <ac:spMk id="30" creationId="{022DB523-2F02-4586-A69F-BE73338A22BD}"/>
          </ac:spMkLst>
        </pc:spChg>
      </pc:sldChg>
      <pc:sldChg chg="modSp mod">
        <pc:chgData name="Pierluigi Ascani" userId="9f72fe3f-a8b3-416a-ae25-995b8eb05411" providerId="ADAL" clId="{DA83ABA4-0767-4EC5-9C2E-2111DB53C816}" dt="2021-05-11T13:52:12.799" v="151" actId="20577"/>
        <pc:sldMkLst>
          <pc:docMk/>
          <pc:sldMk cId="981581703" sldId="2376"/>
        </pc:sldMkLst>
        <pc:spChg chg="mod">
          <ac:chgData name="Pierluigi Ascani" userId="9f72fe3f-a8b3-416a-ae25-995b8eb05411" providerId="ADAL" clId="{DA83ABA4-0767-4EC5-9C2E-2111DB53C816}" dt="2021-05-11T13:52:12.799" v="151" actId="20577"/>
          <ac:spMkLst>
            <pc:docMk/>
            <pc:sldMk cId="981581703" sldId="2376"/>
            <ac:spMk id="30" creationId="{022DB523-2F02-4586-A69F-BE73338A22BD}"/>
          </ac:spMkLst>
        </pc:spChg>
      </pc:sldChg>
      <pc:sldChg chg="modSp mod">
        <pc:chgData name="Pierluigi Ascani" userId="9f72fe3f-a8b3-416a-ae25-995b8eb05411" providerId="ADAL" clId="{DA83ABA4-0767-4EC5-9C2E-2111DB53C816}" dt="2021-05-11T13:55:14.229" v="287" actId="1076"/>
        <pc:sldMkLst>
          <pc:docMk/>
          <pc:sldMk cId="2754327916" sldId="2383"/>
        </pc:sldMkLst>
        <pc:spChg chg="mod">
          <ac:chgData name="Pierluigi Ascani" userId="9f72fe3f-a8b3-416a-ae25-995b8eb05411" providerId="ADAL" clId="{DA83ABA4-0767-4EC5-9C2E-2111DB53C816}" dt="2021-05-11T13:55:14.229" v="287" actId="1076"/>
          <ac:spMkLst>
            <pc:docMk/>
            <pc:sldMk cId="2754327916" sldId="2383"/>
            <ac:spMk id="30" creationId="{022DB523-2F02-4586-A69F-BE73338A22BD}"/>
          </ac:spMkLst>
        </pc:spChg>
      </pc:sldChg>
      <pc:sldChg chg="modSp mod">
        <pc:chgData name="Pierluigi Ascani" userId="9f72fe3f-a8b3-416a-ae25-995b8eb05411" providerId="ADAL" clId="{DA83ABA4-0767-4EC5-9C2E-2111DB53C816}" dt="2021-05-11T13:56:30.574" v="349" actId="20577"/>
        <pc:sldMkLst>
          <pc:docMk/>
          <pc:sldMk cId="1442963187" sldId="2391"/>
        </pc:sldMkLst>
        <pc:spChg chg="mod">
          <ac:chgData name="Pierluigi Ascani" userId="9f72fe3f-a8b3-416a-ae25-995b8eb05411" providerId="ADAL" clId="{DA83ABA4-0767-4EC5-9C2E-2111DB53C816}" dt="2021-05-11T13:56:30.574" v="349" actId="20577"/>
          <ac:spMkLst>
            <pc:docMk/>
            <pc:sldMk cId="1442963187" sldId="2391"/>
            <ac:spMk id="30" creationId="{022DB523-2F02-4586-A69F-BE73338A22BD}"/>
          </ac:spMkLst>
        </pc:spChg>
      </pc:sldChg>
      <pc:sldChg chg="modSp mod">
        <pc:chgData name="Pierluigi Ascani" userId="9f72fe3f-a8b3-416a-ae25-995b8eb05411" providerId="ADAL" clId="{DA83ABA4-0767-4EC5-9C2E-2111DB53C816}" dt="2021-05-11T13:53:27.953" v="249" actId="20577"/>
        <pc:sldMkLst>
          <pc:docMk/>
          <pc:sldMk cId="86891367" sldId="2566"/>
        </pc:sldMkLst>
        <pc:spChg chg="mod">
          <ac:chgData name="Pierluigi Ascani" userId="9f72fe3f-a8b3-416a-ae25-995b8eb05411" providerId="ADAL" clId="{DA83ABA4-0767-4EC5-9C2E-2111DB53C816}" dt="2021-05-11T13:53:27.953" v="249" actId="20577"/>
          <ac:spMkLst>
            <pc:docMk/>
            <pc:sldMk cId="86891367" sldId="2566"/>
            <ac:spMk id="43" creationId="{ED3E677F-E124-4F54-81B4-7E7624EFF851}"/>
          </ac:spMkLst>
        </pc:spChg>
      </pc:sldChg>
      <pc:sldChg chg="modSp mod">
        <pc:chgData name="Pierluigi Ascani" userId="9f72fe3f-a8b3-416a-ae25-995b8eb05411" providerId="ADAL" clId="{DA83ABA4-0767-4EC5-9C2E-2111DB53C816}" dt="2021-05-11T13:45:26.726" v="71" actId="20577"/>
        <pc:sldMkLst>
          <pc:docMk/>
          <pc:sldMk cId="2516347749" sldId="2820"/>
        </pc:sldMkLst>
        <pc:spChg chg="mod">
          <ac:chgData name="Pierluigi Ascani" userId="9f72fe3f-a8b3-416a-ae25-995b8eb05411" providerId="ADAL" clId="{DA83ABA4-0767-4EC5-9C2E-2111DB53C816}" dt="2021-05-11T13:45:26.726" v="71" actId="20577"/>
          <ac:spMkLst>
            <pc:docMk/>
            <pc:sldMk cId="2516347749" sldId="2820"/>
            <ac:spMk id="170" creationId="{8998DACE-5215-4F5B-8799-91B46D69AD8D}"/>
          </ac:spMkLst>
        </pc:spChg>
      </pc:sldChg>
      <pc:sldChg chg="addSp delSp modSp mod">
        <pc:chgData name="Pierluigi Ascani" userId="9f72fe3f-a8b3-416a-ae25-995b8eb05411" providerId="ADAL" clId="{DA83ABA4-0767-4EC5-9C2E-2111DB53C816}" dt="2021-05-11T14:14:24.921" v="752" actId="478"/>
        <pc:sldMkLst>
          <pc:docMk/>
          <pc:sldMk cId="3540796362" sldId="2864"/>
        </pc:sldMkLst>
        <pc:spChg chg="add del mod">
          <ac:chgData name="Pierluigi Ascani" userId="9f72fe3f-a8b3-416a-ae25-995b8eb05411" providerId="ADAL" clId="{DA83ABA4-0767-4EC5-9C2E-2111DB53C816}" dt="2021-05-11T14:14:24.921" v="752" actId="478"/>
          <ac:spMkLst>
            <pc:docMk/>
            <pc:sldMk cId="3540796362" sldId="2864"/>
            <ac:spMk id="13" creationId="{30052996-A4E7-4694-B4F9-34B96CF9F9E2}"/>
          </ac:spMkLst>
        </pc:spChg>
        <pc:spChg chg="mod">
          <ac:chgData name="Pierluigi Ascani" userId="9f72fe3f-a8b3-416a-ae25-995b8eb05411" providerId="ADAL" clId="{DA83ABA4-0767-4EC5-9C2E-2111DB53C816}" dt="2021-05-11T14:03:47.160" v="544" actId="20577"/>
          <ac:spMkLst>
            <pc:docMk/>
            <pc:sldMk cId="3540796362" sldId="2864"/>
            <ac:spMk id="56" creationId="{C2469829-66EF-4A8E-8E20-C57B128E03C7}"/>
          </ac:spMkLst>
        </pc:spChg>
      </pc:sldChg>
      <pc:sldChg chg="addSp delSp modSp mod">
        <pc:chgData name="Pierluigi Ascani" userId="9f72fe3f-a8b3-416a-ae25-995b8eb05411" providerId="ADAL" clId="{DA83ABA4-0767-4EC5-9C2E-2111DB53C816}" dt="2021-05-11T14:33:22.970" v="771" actId="14100"/>
        <pc:sldMkLst>
          <pc:docMk/>
          <pc:sldMk cId="1106892611" sldId="2867"/>
        </pc:sldMkLst>
        <pc:spChg chg="mod">
          <ac:chgData name="Pierluigi Ascani" userId="9f72fe3f-a8b3-416a-ae25-995b8eb05411" providerId="ADAL" clId="{DA83ABA4-0767-4EC5-9C2E-2111DB53C816}" dt="2021-05-11T14:14:14.698" v="751" actId="20577"/>
          <ac:spMkLst>
            <pc:docMk/>
            <pc:sldMk cId="1106892611" sldId="2867"/>
            <ac:spMk id="3" creationId="{B98BBCE4-3836-4F88-8F46-9CF9A8326E88}"/>
          </ac:spMkLst>
        </pc:spChg>
        <pc:spChg chg="add del mod">
          <ac:chgData name="Pierluigi Ascani" userId="9f72fe3f-a8b3-416a-ae25-995b8eb05411" providerId="ADAL" clId="{DA83ABA4-0767-4EC5-9C2E-2111DB53C816}" dt="2021-05-11T14:01:08.902" v="508" actId="478"/>
          <ac:spMkLst>
            <pc:docMk/>
            <pc:sldMk cId="1106892611" sldId="2867"/>
            <ac:spMk id="37" creationId="{4FB936EB-B9CE-42BF-8BA1-C3774AA11564}"/>
          </ac:spMkLst>
        </pc:spChg>
        <pc:spChg chg="add del mod">
          <ac:chgData name="Pierluigi Ascani" userId="9f72fe3f-a8b3-416a-ae25-995b8eb05411" providerId="ADAL" clId="{DA83ABA4-0767-4EC5-9C2E-2111DB53C816}" dt="2021-05-11T14:04:09.990" v="561" actId="478"/>
          <ac:spMkLst>
            <pc:docMk/>
            <pc:sldMk cId="1106892611" sldId="2867"/>
            <ac:spMk id="39" creationId="{55C8DA8D-9F2D-463E-87DE-46C805D7C4A1}"/>
          </ac:spMkLst>
        </pc:spChg>
        <pc:spChg chg="mod">
          <ac:chgData name="Pierluigi Ascani" userId="9f72fe3f-a8b3-416a-ae25-995b8eb05411" providerId="ADAL" clId="{DA83ABA4-0767-4EC5-9C2E-2111DB53C816}" dt="2021-05-11T14:33:09.055" v="765" actId="20577"/>
          <ac:spMkLst>
            <pc:docMk/>
            <pc:sldMk cId="1106892611" sldId="2867"/>
            <ac:spMk id="47" creationId="{746F55C5-1A4D-48F9-8FEC-07BF9BE501EE}"/>
          </ac:spMkLst>
        </pc:spChg>
        <pc:spChg chg="mod">
          <ac:chgData name="Pierluigi Ascani" userId="9f72fe3f-a8b3-416a-ae25-995b8eb05411" providerId="ADAL" clId="{DA83ABA4-0767-4EC5-9C2E-2111DB53C816}" dt="2021-05-11T14:33:22.970" v="771" actId="14100"/>
          <ac:spMkLst>
            <pc:docMk/>
            <pc:sldMk cId="1106892611" sldId="2867"/>
            <ac:spMk id="48" creationId="{FB9C2E21-5B85-4A52-A390-70A667DFDD49}"/>
          </ac:spMkLst>
        </pc:spChg>
      </pc:sldChg>
      <pc:sldChg chg="modSp mod">
        <pc:chgData name="Pierluigi Ascani" userId="9f72fe3f-a8b3-416a-ae25-995b8eb05411" providerId="ADAL" clId="{DA83ABA4-0767-4EC5-9C2E-2111DB53C816}" dt="2021-05-11T13:43:51.646" v="21" actId="20577"/>
        <pc:sldMkLst>
          <pc:docMk/>
          <pc:sldMk cId="3225562714" sldId="2978"/>
        </pc:sldMkLst>
        <pc:spChg chg="mod">
          <ac:chgData name="Pierluigi Ascani" userId="9f72fe3f-a8b3-416a-ae25-995b8eb05411" providerId="ADAL" clId="{DA83ABA4-0767-4EC5-9C2E-2111DB53C816}" dt="2021-05-11T13:43:51.646" v="21" actId="20577"/>
          <ac:spMkLst>
            <pc:docMk/>
            <pc:sldMk cId="3225562714" sldId="2978"/>
            <ac:spMk id="13" creationId="{5222FC79-8785-4AD6-A41E-FE968738D2E9}"/>
          </ac:spMkLst>
        </pc:spChg>
      </pc:sldChg>
      <pc:sldChg chg="modSp mod">
        <pc:chgData name="Pierluigi Ascani" userId="9f72fe3f-a8b3-416a-ae25-995b8eb05411" providerId="ADAL" clId="{DA83ABA4-0767-4EC5-9C2E-2111DB53C816}" dt="2021-05-11T13:51:51.099" v="150" actId="20577"/>
        <pc:sldMkLst>
          <pc:docMk/>
          <pc:sldMk cId="1952882943" sldId="2980"/>
        </pc:sldMkLst>
        <pc:spChg chg="mod">
          <ac:chgData name="Pierluigi Ascani" userId="9f72fe3f-a8b3-416a-ae25-995b8eb05411" providerId="ADAL" clId="{DA83ABA4-0767-4EC5-9C2E-2111DB53C816}" dt="2021-05-11T13:51:51.099" v="150" actId="20577"/>
          <ac:spMkLst>
            <pc:docMk/>
            <pc:sldMk cId="1952882943" sldId="2980"/>
            <ac:spMk id="22" creationId="{DEB0ACC4-94A3-4578-9DBC-8D18ED64B9F3}"/>
          </ac:spMkLst>
        </pc:spChg>
      </pc:sldChg>
      <pc:sldChg chg="modSp mod">
        <pc:chgData name="Pierluigi Ascani" userId="9f72fe3f-a8b3-416a-ae25-995b8eb05411" providerId="ADAL" clId="{DA83ABA4-0767-4EC5-9C2E-2111DB53C816}" dt="2021-05-11T13:44:11.432" v="31" actId="20577"/>
        <pc:sldMkLst>
          <pc:docMk/>
          <pc:sldMk cId="877311598" sldId="2981"/>
        </pc:sldMkLst>
        <pc:spChg chg="mod">
          <ac:chgData name="Pierluigi Ascani" userId="9f72fe3f-a8b3-416a-ae25-995b8eb05411" providerId="ADAL" clId="{DA83ABA4-0767-4EC5-9C2E-2111DB53C816}" dt="2021-05-11T13:44:11.432" v="31" actId="20577"/>
          <ac:spMkLst>
            <pc:docMk/>
            <pc:sldMk cId="877311598" sldId="2981"/>
            <ac:spMk id="13" creationId="{81A963D3-EC9D-4E2D-8C8A-971A63F527E1}"/>
          </ac:spMkLst>
        </pc:spChg>
      </pc:sldChg>
      <pc:sldChg chg="ord">
        <pc:chgData name="Pierluigi Ascani" userId="9f72fe3f-a8b3-416a-ae25-995b8eb05411" providerId="ADAL" clId="{DA83ABA4-0767-4EC5-9C2E-2111DB53C816}" dt="2021-05-11T13:53:48.885" v="251"/>
        <pc:sldMkLst>
          <pc:docMk/>
          <pc:sldMk cId="3178281251" sldId="2995"/>
        </pc:sldMkLst>
      </pc:sldChg>
      <pc:sldChg chg="modSp mod">
        <pc:chgData name="Pierluigi Ascani" userId="9f72fe3f-a8b3-416a-ae25-995b8eb05411" providerId="ADAL" clId="{DA83ABA4-0767-4EC5-9C2E-2111DB53C816}" dt="2021-05-11T13:49:56.755" v="130" actId="20577"/>
        <pc:sldMkLst>
          <pc:docMk/>
          <pc:sldMk cId="1009137931" sldId="3018"/>
        </pc:sldMkLst>
        <pc:spChg chg="mod">
          <ac:chgData name="Pierluigi Ascani" userId="9f72fe3f-a8b3-416a-ae25-995b8eb05411" providerId="ADAL" clId="{DA83ABA4-0767-4EC5-9C2E-2111DB53C816}" dt="2021-05-11T13:49:56.755" v="130" actId="20577"/>
          <ac:spMkLst>
            <pc:docMk/>
            <pc:sldMk cId="1009137931" sldId="3018"/>
            <ac:spMk id="60" creationId="{CD20E352-7153-482A-B98A-B573748F8E8E}"/>
          </ac:spMkLst>
        </pc:spChg>
      </pc:sldChg>
      <pc:sldChg chg="modSp mod">
        <pc:chgData name="Pierluigi Ascani" userId="9f72fe3f-a8b3-416a-ae25-995b8eb05411" providerId="ADAL" clId="{DA83ABA4-0767-4EC5-9C2E-2111DB53C816}" dt="2021-05-11T13:52:32.377" v="167" actId="20577"/>
        <pc:sldMkLst>
          <pc:docMk/>
          <pc:sldMk cId="3902066644" sldId="3019"/>
        </pc:sldMkLst>
        <pc:spChg chg="mod">
          <ac:chgData name="Pierluigi Ascani" userId="9f72fe3f-a8b3-416a-ae25-995b8eb05411" providerId="ADAL" clId="{DA83ABA4-0767-4EC5-9C2E-2111DB53C816}" dt="2021-05-11T13:52:32.377" v="167" actId="20577"/>
          <ac:spMkLst>
            <pc:docMk/>
            <pc:sldMk cId="3902066644" sldId="3019"/>
            <ac:spMk id="170" creationId="{8998DACE-5215-4F5B-8799-91B46D69AD8D}"/>
          </ac:spMkLst>
        </pc:spChg>
      </pc:sldChg>
      <pc:sldChg chg="modSp mod">
        <pc:chgData name="Pierluigi Ascani" userId="9f72fe3f-a8b3-416a-ae25-995b8eb05411" providerId="ADAL" clId="{DA83ABA4-0767-4EC5-9C2E-2111DB53C816}" dt="2021-05-11T13:54:34.411" v="286" actId="20577"/>
        <pc:sldMkLst>
          <pc:docMk/>
          <pc:sldMk cId="1905534418" sldId="3021"/>
        </pc:sldMkLst>
        <pc:spChg chg="mod">
          <ac:chgData name="Pierluigi Ascani" userId="9f72fe3f-a8b3-416a-ae25-995b8eb05411" providerId="ADAL" clId="{DA83ABA4-0767-4EC5-9C2E-2111DB53C816}" dt="2021-05-11T13:54:34.411" v="286" actId="20577"/>
          <ac:spMkLst>
            <pc:docMk/>
            <pc:sldMk cId="1905534418" sldId="3021"/>
            <ac:spMk id="170" creationId="{8998DACE-5215-4F5B-8799-91B46D69AD8D}"/>
          </ac:spMkLst>
        </pc:spChg>
      </pc:sldChg>
      <pc:sldChg chg="modSp mod">
        <pc:chgData name="Pierluigi Ascani" userId="9f72fe3f-a8b3-416a-ae25-995b8eb05411" providerId="ADAL" clId="{DA83ABA4-0767-4EC5-9C2E-2111DB53C816}" dt="2021-05-11T13:51:24.089" v="147" actId="6549"/>
        <pc:sldMkLst>
          <pc:docMk/>
          <pc:sldMk cId="3173710393" sldId="3027"/>
        </pc:sldMkLst>
        <pc:spChg chg="mod">
          <ac:chgData name="Pierluigi Ascani" userId="9f72fe3f-a8b3-416a-ae25-995b8eb05411" providerId="ADAL" clId="{DA83ABA4-0767-4EC5-9C2E-2111DB53C816}" dt="2021-05-11T13:51:24.089" v="147" actId="6549"/>
          <ac:spMkLst>
            <pc:docMk/>
            <pc:sldMk cId="3173710393" sldId="3027"/>
            <ac:spMk id="60" creationId="{CD20E352-7153-482A-B98A-B573748F8E8E}"/>
          </ac:spMkLst>
        </pc:spChg>
      </pc:sldChg>
      <pc:sldChg chg="addSp modSp mod">
        <pc:chgData name="Pierluigi Ascani" userId="9f72fe3f-a8b3-416a-ae25-995b8eb05411" providerId="ADAL" clId="{DA83ABA4-0767-4EC5-9C2E-2111DB53C816}" dt="2021-05-11T13:57:40.273" v="463" actId="14100"/>
        <pc:sldMkLst>
          <pc:docMk/>
          <pc:sldMk cId="2683989611" sldId="3028"/>
        </pc:sldMkLst>
        <pc:spChg chg="add mod">
          <ac:chgData name="Pierluigi Ascani" userId="9f72fe3f-a8b3-416a-ae25-995b8eb05411" providerId="ADAL" clId="{DA83ABA4-0767-4EC5-9C2E-2111DB53C816}" dt="2021-05-11T13:57:40.273" v="463" actId="14100"/>
          <ac:spMkLst>
            <pc:docMk/>
            <pc:sldMk cId="2683989611" sldId="3028"/>
            <ac:spMk id="2" creationId="{29895B70-30FD-4442-845E-40022FBDDDAC}"/>
          </ac:spMkLst>
        </pc:spChg>
      </pc:sldChg>
      <pc:sldChg chg="addSp delSp modSp mod">
        <pc:chgData name="Pierluigi Ascani" userId="9f72fe3f-a8b3-416a-ae25-995b8eb05411" providerId="ADAL" clId="{DA83ABA4-0767-4EC5-9C2E-2111DB53C816}" dt="2021-05-11T14:04:06.146" v="560" actId="478"/>
        <pc:sldMkLst>
          <pc:docMk/>
          <pc:sldMk cId="1174106738" sldId="3029"/>
        </pc:sldMkLst>
        <pc:spChg chg="add del mod">
          <ac:chgData name="Pierluigi Ascani" userId="9f72fe3f-a8b3-416a-ae25-995b8eb05411" providerId="ADAL" clId="{DA83ABA4-0767-4EC5-9C2E-2111DB53C816}" dt="2021-05-11T14:04:06.146" v="560" actId="478"/>
          <ac:spMkLst>
            <pc:docMk/>
            <pc:sldMk cId="1174106738" sldId="3029"/>
            <ac:spMk id="14" creationId="{8490EC40-E74F-441B-BA5C-37F09CC02B2D}"/>
          </ac:spMkLst>
        </pc:spChg>
        <pc:spChg chg="mod">
          <ac:chgData name="Pierluigi Ascani" userId="9f72fe3f-a8b3-416a-ae25-995b8eb05411" providerId="ADAL" clId="{DA83ABA4-0767-4EC5-9C2E-2111DB53C816}" dt="2021-05-11T14:04:02.638" v="559" actId="20577"/>
          <ac:spMkLst>
            <pc:docMk/>
            <pc:sldMk cId="1174106738" sldId="3029"/>
            <ac:spMk id="56" creationId="{C2469829-66EF-4A8E-8E20-C57B128E03C7}"/>
          </ac:spMkLst>
        </pc:spChg>
      </pc:sldChg>
    </pc:docChg>
  </pc:docChgLst>
  <pc:docChgLst>
    <pc:chgData name="Daniele Serio" userId="a72f9ad8-263d-4a3e-b03c-bf666c05573e" providerId="ADAL" clId="{D2E99344-8F09-4D0F-822F-8254907A1A00}"/>
    <pc:docChg chg="undo custSel modSld modMainMaster">
      <pc:chgData name="Daniele Serio" userId="a72f9ad8-263d-4a3e-b03c-bf666c05573e" providerId="ADAL" clId="{D2E99344-8F09-4D0F-822F-8254907A1A00}" dt="2021-05-11T14:23:33.029" v="364" actId="115"/>
      <pc:docMkLst>
        <pc:docMk/>
      </pc:docMkLst>
      <pc:sldChg chg="addSp modSp mod">
        <pc:chgData name="Daniele Serio" userId="a72f9ad8-263d-4a3e-b03c-bf666c05573e" providerId="ADAL" clId="{D2E99344-8F09-4D0F-822F-8254907A1A00}" dt="2021-05-11T14:14:25.325" v="21" actId="20577"/>
        <pc:sldMkLst>
          <pc:docMk/>
          <pc:sldMk cId="0" sldId="463"/>
        </pc:sldMkLst>
        <pc:spChg chg="add mod">
          <ac:chgData name="Daniele Serio" userId="a72f9ad8-263d-4a3e-b03c-bf666c05573e" providerId="ADAL" clId="{D2E99344-8F09-4D0F-822F-8254907A1A00}" dt="2021-05-11T13:33:40.863" v="2" actId="1076"/>
          <ac:spMkLst>
            <pc:docMk/>
            <pc:sldMk cId="0" sldId="463"/>
            <ac:spMk id="2" creationId="{466A4DB8-AEC1-4B0A-B317-4AE464CF3D4C}"/>
          </ac:spMkLst>
        </pc:spChg>
        <pc:spChg chg="mod">
          <ac:chgData name="Daniele Serio" userId="a72f9ad8-263d-4a3e-b03c-bf666c05573e" providerId="ADAL" clId="{D2E99344-8F09-4D0F-822F-8254907A1A00}" dt="2021-05-11T14:14:25.325" v="21" actId="20577"/>
          <ac:spMkLst>
            <pc:docMk/>
            <pc:sldMk cId="0" sldId="463"/>
            <ac:spMk id="12" creationId="{B1BB87A2-A015-4C84-97F7-E761EAF269BC}"/>
          </ac:spMkLst>
        </pc:spChg>
      </pc:sldChg>
      <pc:sldChg chg="modSp mod">
        <pc:chgData name="Daniele Serio" userId="a72f9ad8-263d-4a3e-b03c-bf666c05573e" providerId="ADAL" clId="{D2E99344-8F09-4D0F-822F-8254907A1A00}" dt="2021-05-11T14:12:08.476" v="5" actId="14100"/>
        <pc:sldMkLst>
          <pc:docMk/>
          <pc:sldMk cId="4073975433" sldId="2374"/>
        </pc:sldMkLst>
        <pc:spChg chg="mod">
          <ac:chgData name="Daniele Serio" userId="a72f9ad8-263d-4a3e-b03c-bf666c05573e" providerId="ADAL" clId="{D2E99344-8F09-4D0F-822F-8254907A1A00}" dt="2021-05-11T14:12:08.476" v="5" actId="14100"/>
          <ac:spMkLst>
            <pc:docMk/>
            <pc:sldMk cId="4073975433" sldId="2374"/>
            <ac:spMk id="30" creationId="{022DB523-2F02-4586-A69F-BE73338A22BD}"/>
          </ac:spMkLst>
        </pc:spChg>
      </pc:sldChg>
      <pc:sldChg chg="modSp mod">
        <pc:chgData name="Daniele Serio" userId="a72f9ad8-263d-4a3e-b03c-bf666c05573e" providerId="ADAL" clId="{D2E99344-8F09-4D0F-822F-8254907A1A00}" dt="2021-05-11T14:13:15.851" v="12" actId="20577"/>
        <pc:sldMkLst>
          <pc:docMk/>
          <pc:sldMk cId="981581703" sldId="2376"/>
        </pc:sldMkLst>
        <pc:spChg chg="mod">
          <ac:chgData name="Daniele Serio" userId="a72f9ad8-263d-4a3e-b03c-bf666c05573e" providerId="ADAL" clId="{D2E99344-8F09-4D0F-822F-8254907A1A00}" dt="2021-05-11T14:13:15.851" v="12" actId="20577"/>
          <ac:spMkLst>
            <pc:docMk/>
            <pc:sldMk cId="981581703" sldId="2376"/>
            <ac:spMk id="30" creationId="{022DB523-2F02-4586-A69F-BE73338A22BD}"/>
          </ac:spMkLst>
        </pc:spChg>
      </pc:sldChg>
      <pc:sldChg chg="addSp delSp modSp mod">
        <pc:chgData name="Daniele Serio" userId="a72f9ad8-263d-4a3e-b03c-bf666c05573e" providerId="ADAL" clId="{D2E99344-8F09-4D0F-822F-8254907A1A00}" dt="2021-05-11T14:16:27.444" v="35" actId="478"/>
        <pc:sldMkLst>
          <pc:docMk/>
          <pc:sldMk cId="2754327916" sldId="2383"/>
        </pc:sldMkLst>
        <pc:spChg chg="add mod">
          <ac:chgData name="Daniele Serio" userId="a72f9ad8-263d-4a3e-b03c-bf666c05573e" providerId="ADAL" clId="{D2E99344-8F09-4D0F-822F-8254907A1A00}" dt="2021-05-11T14:16:25.497" v="34"/>
          <ac:spMkLst>
            <pc:docMk/>
            <pc:sldMk cId="2754327916" sldId="2383"/>
            <ac:spMk id="21" creationId="{35AC93F0-BC20-471C-AFDB-9FAF82174B5A}"/>
          </ac:spMkLst>
        </pc:spChg>
        <pc:spChg chg="del mod">
          <ac:chgData name="Daniele Serio" userId="a72f9ad8-263d-4a3e-b03c-bf666c05573e" providerId="ADAL" clId="{D2E99344-8F09-4D0F-822F-8254907A1A00}" dt="2021-05-11T14:16:27.444" v="35" actId="478"/>
          <ac:spMkLst>
            <pc:docMk/>
            <pc:sldMk cId="2754327916" sldId="2383"/>
            <ac:spMk id="30" creationId="{022DB523-2F02-4586-A69F-BE73338A22BD}"/>
          </ac:spMkLst>
        </pc:spChg>
      </pc:sldChg>
      <pc:sldChg chg="addSp delSp modSp mod">
        <pc:chgData name="Daniele Serio" userId="a72f9ad8-263d-4a3e-b03c-bf666c05573e" providerId="ADAL" clId="{D2E99344-8F09-4D0F-822F-8254907A1A00}" dt="2021-05-11T14:16:50.295" v="39" actId="478"/>
        <pc:sldMkLst>
          <pc:docMk/>
          <pc:sldMk cId="3952034306" sldId="2385"/>
        </pc:sldMkLst>
        <pc:spChg chg="add del mod">
          <ac:chgData name="Daniele Serio" userId="a72f9ad8-263d-4a3e-b03c-bf666c05573e" providerId="ADAL" clId="{D2E99344-8F09-4D0F-822F-8254907A1A00}" dt="2021-05-11T14:16:50.295" v="39" actId="478"/>
          <ac:spMkLst>
            <pc:docMk/>
            <pc:sldMk cId="3952034306" sldId="2385"/>
            <ac:spMk id="23" creationId="{42075CAF-4B5D-4458-A798-51613D10C4BB}"/>
          </ac:spMkLst>
        </pc:spChg>
        <pc:spChg chg="add mod">
          <ac:chgData name="Daniele Serio" userId="a72f9ad8-263d-4a3e-b03c-bf666c05573e" providerId="ADAL" clId="{D2E99344-8F09-4D0F-822F-8254907A1A00}" dt="2021-05-11T14:16:48.859" v="38"/>
          <ac:spMkLst>
            <pc:docMk/>
            <pc:sldMk cId="3952034306" sldId="2385"/>
            <ac:spMk id="24" creationId="{0F0D1125-EC07-4E55-A6A7-369BEF80AF54}"/>
          </ac:spMkLst>
        </pc:spChg>
        <pc:spChg chg="del mod">
          <ac:chgData name="Daniele Serio" userId="a72f9ad8-263d-4a3e-b03c-bf666c05573e" providerId="ADAL" clId="{D2E99344-8F09-4D0F-822F-8254907A1A00}" dt="2021-05-11T14:16:07.238" v="30" actId="478"/>
          <ac:spMkLst>
            <pc:docMk/>
            <pc:sldMk cId="3952034306" sldId="2385"/>
            <ac:spMk id="30" creationId="{022DB523-2F02-4586-A69F-BE73338A22BD}"/>
          </ac:spMkLst>
        </pc:spChg>
      </pc:sldChg>
      <pc:sldChg chg="addSp modSp">
        <pc:chgData name="Daniele Serio" userId="a72f9ad8-263d-4a3e-b03c-bf666c05573e" providerId="ADAL" clId="{D2E99344-8F09-4D0F-822F-8254907A1A00}" dt="2021-05-11T14:20:47.736" v="306"/>
        <pc:sldMkLst>
          <pc:docMk/>
          <pc:sldMk cId="2635283430" sldId="2829"/>
        </pc:sldMkLst>
        <pc:spChg chg="add mod">
          <ac:chgData name="Daniele Serio" userId="a72f9ad8-263d-4a3e-b03c-bf666c05573e" providerId="ADAL" clId="{D2E99344-8F09-4D0F-822F-8254907A1A00}" dt="2021-05-11T14:20:47.736" v="306"/>
          <ac:spMkLst>
            <pc:docMk/>
            <pc:sldMk cId="2635283430" sldId="2829"/>
            <ac:spMk id="21" creationId="{C8982703-456C-4113-A858-42A1E4FE59BA}"/>
          </ac:spMkLst>
        </pc:spChg>
        <pc:spChg chg="add mod">
          <ac:chgData name="Daniele Serio" userId="a72f9ad8-263d-4a3e-b03c-bf666c05573e" providerId="ADAL" clId="{D2E99344-8F09-4D0F-822F-8254907A1A00}" dt="2021-05-11T14:20:47.736" v="306"/>
          <ac:spMkLst>
            <pc:docMk/>
            <pc:sldMk cId="2635283430" sldId="2829"/>
            <ac:spMk id="22" creationId="{4F0988E2-6901-4B50-AF84-6AB8F651B47C}"/>
          </ac:spMkLst>
        </pc:spChg>
      </pc:sldChg>
      <pc:sldChg chg="addSp delSp modSp mod">
        <pc:chgData name="Daniele Serio" userId="a72f9ad8-263d-4a3e-b03c-bf666c05573e" providerId="ADAL" clId="{D2E99344-8F09-4D0F-822F-8254907A1A00}" dt="2021-05-11T14:21:41.981" v="318" actId="207"/>
        <pc:sldMkLst>
          <pc:docMk/>
          <pc:sldMk cId="3540796362" sldId="2864"/>
        </pc:sldMkLst>
        <pc:spChg chg="add mod">
          <ac:chgData name="Daniele Serio" userId="a72f9ad8-263d-4a3e-b03c-bf666c05573e" providerId="ADAL" clId="{D2E99344-8F09-4D0F-822F-8254907A1A00}" dt="2021-05-11T14:21:23.604" v="314"/>
          <ac:spMkLst>
            <pc:docMk/>
            <pc:sldMk cId="3540796362" sldId="2864"/>
            <ac:spMk id="13" creationId="{9E5C90C0-A276-48F9-93FB-A674DC3612BF}"/>
          </ac:spMkLst>
        </pc:spChg>
        <pc:spChg chg="add mod">
          <ac:chgData name="Daniele Serio" userId="a72f9ad8-263d-4a3e-b03c-bf666c05573e" providerId="ADAL" clId="{D2E99344-8F09-4D0F-822F-8254907A1A00}" dt="2021-05-11T14:21:41.981" v="318" actId="207"/>
          <ac:spMkLst>
            <pc:docMk/>
            <pc:sldMk cId="3540796362" sldId="2864"/>
            <ac:spMk id="15" creationId="{0DA5A865-3CC8-440F-936D-B7EC33654144}"/>
          </ac:spMkLst>
        </pc:spChg>
        <pc:spChg chg="del mod">
          <ac:chgData name="Daniele Serio" userId="a72f9ad8-263d-4a3e-b03c-bf666c05573e" providerId="ADAL" clId="{D2E99344-8F09-4D0F-822F-8254907A1A00}" dt="2021-05-11T14:21:25.184" v="315" actId="478"/>
          <ac:spMkLst>
            <pc:docMk/>
            <pc:sldMk cId="3540796362" sldId="2864"/>
            <ac:spMk id="56" creationId="{C2469829-66EF-4A8E-8E20-C57B128E03C7}"/>
          </ac:spMkLst>
        </pc:spChg>
      </pc:sldChg>
      <pc:sldChg chg="addSp modSp mod">
        <pc:chgData name="Daniele Serio" userId="a72f9ad8-263d-4a3e-b03c-bf666c05573e" providerId="ADAL" clId="{D2E99344-8F09-4D0F-822F-8254907A1A00}" dt="2021-05-11T14:23:33.029" v="364" actId="115"/>
        <pc:sldMkLst>
          <pc:docMk/>
          <pc:sldMk cId="1106892611" sldId="2867"/>
        </pc:sldMkLst>
        <pc:spChg chg="mod">
          <ac:chgData name="Daniele Serio" userId="a72f9ad8-263d-4a3e-b03c-bf666c05573e" providerId="ADAL" clId="{D2E99344-8F09-4D0F-822F-8254907A1A00}" dt="2021-05-11T14:22:53.758" v="353" actId="1035"/>
          <ac:spMkLst>
            <pc:docMk/>
            <pc:sldMk cId="1106892611" sldId="2867"/>
            <ac:spMk id="2" creationId="{7FACB22E-A8F9-4BFE-84A9-8C0CA8419B80}"/>
          </ac:spMkLst>
        </pc:spChg>
        <pc:spChg chg="mod">
          <ac:chgData name="Daniele Serio" userId="a72f9ad8-263d-4a3e-b03c-bf666c05573e" providerId="ADAL" clId="{D2E99344-8F09-4D0F-822F-8254907A1A00}" dt="2021-05-11T14:22:45.933" v="342" actId="1035"/>
          <ac:spMkLst>
            <pc:docMk/>
            <pc:sldMk cId="1106892611" sldId="2867"/>
            <ac:spMk id="31" creationId="{A6A67CF6-DD8A-46EB-93D5-33303E9B6CFC}"/>
          </ac:spMkLst>
        </pc:spChg>
        <pc:spChg chg="add mod">
          <ac:chgData name="Daniele Serio" userId="a72f9ad8-263d-4a3e-b03c-bf666c05573e" providerId="ADAL" clId="{D2E99344-8F09-4D0F-822F-8254907A1A00}" dt="2021-05-11T14:22:08.183" v="320"/>
          <ac:spMkLst>
            <pc:docMk/>
            <pc:sldMk cId="1106892611" sldId="2867"/>
            <ac:spMk id="37" creationId="{F7351A57-12CE-49B2-ACAD-09D5DA05367F}"/>
          </ac:spMkLst>
        </pc:spChg>
        <pc:spChg chg="mod">
          <ac:chgData name="Daniele Serio" userId="a72f9ad8-263d-4a3e-b03c-bf666c05573e" providerId="ADAL" clId="{D2E99344-8F09-4D0F-822F-8254907A1A00}" dt="2021-05-11T14:23:21.991" v="363" actId="115"/>
          <ac:spMkLst>
            <pc:docMk/>
            <pc:sldMk cId="1106892611" sldId="2867"/>
            <ac:spMk id="47" creationId="{746F55C5-1A4D-48F9-8FEC-07BF9BE501EE}"/>
          </ac:spMkLst>
        </pc:spChg>
        <pc:spChg chg="mod">
          <ac:chgData name="Daniele Serio" userId="a72f9ad8-263d-4a3e-b03c-bf666c05573e" providerId="ADAL" clId="{D2E99344-8F09-4D0F-822F-8254907A1A00}" dt="2021-05-11T14:23:33.029" v="364" actId="115"/>
          <ac:spMkLst>
            <pc:docMk/>
            <pc:sldMk cId="1106892611" sldId="2867"/>
            <ac:spMk id="48" creationId="{FB9C2E21-5B85-4A52-A390-70A667DFDD49}"/>
          </ac:spMkLst>
        </pc:spChg>
        <pc:picChg chg="mod">
          <ac:chgData name="Daniele Serio" userId="a72f9ad8-263d-4a3e-b03c-bf666c05573e" providerId="ADAL" clId="{D2E99344-8F09-4D0F-822F-8254907A1A00}" dt="2021-05-11T14:22:45.933" v="342" actId="1035"/>
          <ac:picMkLst>
            <pc:docMk/>
            <pc:sldMk cId="1106892611" sldId="2867"/>
            <ac:picMk id="5" creationId="{5D9002E3-65CD-433B-AD2D-CB94082146CE}"/>
          </ac:picMkLst>
        </pc:picChg>
        <pc:picChg chg="mod">
          <ac:chgData name="Daniele Serio" userId="a72f9ad8-263d-4a3e-b03c-bf666c05573e" providerId="ADAL" clId="{D2E99344-8F09-4D0F-822F-8254907A1A00}" dt="2021-05-11T14:22:53.758" v="353" actId="1035"/>
          <ac:picMkLst>
            <pc:docMk/>
            <pc:sldMk cId="1106892611" sldId="2867"/>
            <ac:picMk id="21" creationId="{D5BF9B48-24C5-48F3-8BE9-FA4A41F480DC}"/>
          </ac:picMkLst>
        </pc:picChg>
        <pc:picChg chg="mod">
          <ac:chgData name="Daniele Serio" userId="a72f9ad8-263d-4a3e-b03c-bf666c05573e" providerId="ADAL" clId="{D2E99344-8F09-4D0F-822F-8254907A1A00}" dt="2021-05-11T14:22:53.758" v="353" actId="1035"/>
          <ac:picMkLst>
            <pc:docMk/>
            <pc:sldMk cId="1106892611" sldId="2867"/>
            <ac:picMk id="33" creationId="{39B9F03C-AC7A-42F8-BE14-29FC5B4EB53A}"/>
          </ac:picMkLst>
        </pc:picChg>
        <pc:picChg chg="mod">
          <ac:chgData name="Daniele Serio" userId="a72f9ad8-263d-4a3e-b03c-bf666c05573e" providerId="ADAL" clId="{D2E99344-8F09-4D0F-822F-8254907A1A00}" dt="2021-05-11T14:22:45.933" v="342" actId="1035"/>
          <ac:picMkLst>
            <pc:docMk/>
            <pc:sldMk cId="1106892611" sldId="2867"/>
            <ac:picMk id="35" creationId="{7F753E18-00EF-4DA7-884E-DC453D3C8D2F}"/>
          </ac:picMkLst>
        </pc:picChg>
      </pc:sldChg>
      <pc:sldChg chg="addSp delSp modSp mod">
        <pc:chgData name="Daniele Serio" userId="a72f9ad8-263d-4a3e-b03c-bf666c05573e" providerId="ADAL" clId="{D2E99344-8F09-4D0F-822F-8254907A1A00}" dt="2021-05-11T14:21:06.974" v="310" actId="14100"/>
        <pc:sldMkLst>
          <pc:docMk/>
          <pc:sldMk cId="1439472552" sldId="3000"/>
        </pc:sldMkLst>
        <pc:spChg chg="add del mod">
          <ac:chgData name="Daniele Serio" userId="a72f9ad8-263d-4a3e-b03c-bf666c05573e" providerId="ADAL" clId="{D2E99344-8F09-4D0F-822F-8254907A1A00}" dt="2021-05-11T14:20:55.702" v="308" actId="478"/>
          <ac:spMkLst>
            <pc:docMk/>
            <pc:sldMk cId="1439472552" sldId="3000"/>
            <ac:spMk id="13" creationId="{741CB8BC-0C52-437E-8DEE-0589A730D653}"/>
          </ac:spMkLst>
        </pc:spChg>
        <pc:spChg chg="add mod">
          <ac:chgData name="Daniele Serio" userId="a72f9ad8-263d-4a3e-b03c-bf666c05573e" providerId="ADAL" clId="{D2E99344-8F09-4D0F-822F-8254907A1A00}" dt="2021-05-11T14:21:06.974" v="310" actId="14100"/>
          <ac:spMkLst>
            <pc:docMk/>
            <pc:sldMk cId="1439472552" sldId="3000"/>
            <ac:spMk id="15" creationId="{E674412F-C4C2-4C75-A373-4CE3D6117687}"/>
          </ac:spMkLst>
        </pc:spChg>
      </pc:sldChg>
      <pc:sldChg chg="addSp delSp modSp mod">
        <pc:chgData name="Daniele Serio" userId="a72f9ad8-263d-4a3e-b03c-bf666c05573e" providerId="ADAL" clId="{D2E99344-8F09-4D0F-822F-8254907A1A00}" dt="2021-05-11T14:14:07.422" v="16" actId="478"/>
        <pc:sldMkLst>
          <pc:docMk/>
          <pc:sldMk cId="1905534418" sldId="3021"/>
        </pc:sldMkLst>
        <pc:spChg chg="add mod">
          <ac:chgData name="Daniele Serio" userId="a72f9ad8-263d-4a3e-b03c-bf666c05573e" providerId="ADAL" clId="{D2E99344-8F09-4D0F-822F-8254907A1A00}" dt="2021-05-11T14:14:06.407" v="15"/>
          <ac:spMkLst>
            <pc:docMk/>
            <pc:sldMk cId="1905534418" sldId="3021"/>
            <ac:spMk id="86" creationId="{185B2484-4AC9-4E0B-A18D-5FA37378B5FB}"/>
          </ac:spMkLst>
        </pc:spChg>
        <pc:spChg chg="del mod">
          <ac:chgData name="Daniele Serio" userId="a72f9ad8-263d-4a3e-b03c-bf666c05573e" providerId="ADAL" clId="{D2E99344-8F09-4D0F-822F-8254907A1A00}" dt="2021-05-11T14:14:07.422" v="16" actId="478"/>
          <ac:spMkLst>
            <pc:docMk/>
            <pc:sldMk cId="1905534418" sldId="3021"/>
            <ac:spMk id="170" creationId="{8998DACE-5215-4F5B-8799-91B46D69AD8D}"/>
          </ac:spMkLst>
        </pc:spChg>
      </pc:sldChg>
      <pc:sldChg chg="modSp mod">
        <pc:chgData name="Daniele Serio" userId="a72f9ad8-263d-4a3e-b03c-bf666c05573e" providerId="ADAL" clId="{D2E99344-8F09-4D0F-822F-8254907A1A00}" dt="2021-05-11T14:12:48.354" v="6" actId="20577"/>
        <pc:sldMkLst>
          <pc:docMk/>
          <pc:sldMk cId="3173710393" sldId="3027"/>
        </pc:sldMkLst>
        <pc:spChg chg="mod">
          <ac:chgData name="Daniele Serio" userId="a72f9ad8-263d-4a3e-b03c-bf666c05573e" providerId="ADAL" clId="{D2E99344-8F09-4D0F-822F-8254907A1A00}" dt="2021-05-11T14:12:48.354" v="6" actId="20577"/>
          <ac:spMkLst>
            <pc:docMk/>
            <pc:sldMk cId="3173710393" sldId="3027"/>
            <ac:spMk id="60" creationId="{CD20E352-7153-482A-B98A-B573748F8E8E}"/>
          </ac:spMkLst>
        </pc:spChg>
      </pc:sldChg>
      <pc:sldChg chg="addSp delSp modSp mod">
        <pc:chgData name="Daniele Serio" userId="a72f9ad8-263d-4a3e-b03c-bf666c05573e" providerId="ADAL" clId="{D2E99344-8F09-4D0F-822F-8254907A1A00}" dt="2021-05-11T14:20:34" v="305" actId="14100"/>
        <pc:sldMkLst>
          <pc:docMk/>
          <pc:sldMk cId="2683989611" sldId="3028"/>
        </pc:sldMkLst>
        <pc:spChg chg="del">
          <ac:chgData name="Daniele Serio" userId="a72f9ad8-263d-4a3e-b03c-bf666c05573e" providerId="ADAL" clId="{D2E99344-8F09-4D0F-822F-8254907A1A00}" dt="2021-05-11T14:18:31.732" v="42" actId="478"/>
          <ac:spMkLst>
            <pc:docMk/>
            <pc:sldMk cId="2683989611" sldId="3028"/>
            <ac:spMk id="2" creationId="{29895B70-30FD-4442-845E-40022FBDDDAC}"/>
          </ac:spMkLst>
        </pc:spChg>
        <pc:spChg chg="add mod">
          <ac:chgData name="Daniele Serio" userId="a72f9ad8-263d-4a3e-b03c-bf666c05573e" providerId="ADAL" clId="{D2E99344-8F09-4D0F-822F-8254907A1A00}" dt="2021-05-11T14:20:34" v="305" actId="14100"/>
          <ac:spMkLst>
            <pc:docMk/>
            <pc:sldMk cId="2683989611" sldId="3028"/>
            <ac:spMk id="3" creationId="{157EC842-169D-43F0-B147-FDCEC293E4A5}"/>
          </ac:spMkLst>
        </pc:spChg>
        <pc:spChg chg="add mod">
          <ac:chgData name="Daniele Serio" userId="a72f9ad8-263d-4a3e-b03c-bf666c05573e" providerId="ADAL" clId="{D2E99344-8F09-4D0F-822F-8254907A1A00}" dt="2021-05-11T14:20:34" v="305" actId="14100"/>
          <ac:spMkLst>
            <pc:docMk/>
            <pc:sldMk cId="2683989611" sldId="3028"/>
            <ac:spMk id="21" creationId="{7AA3A371-5759-4C4F-B921-A33B801A20B9}"/>
          </ac:spMkLst>
        </pc:spChg>
      </pc:sldChg>
      <pc:sldChg chg="addSp modSp">
        <pc:chgData name="Daniele Serio" userId="a72f9ad8-263d-4a3e-b03c-bf666c05573e" providerId="ADAL" clId="{D2E99344-8F09-4D0F-822F-8254907A1A00}" dt="2021-05-11T14:21:59.914" v="319"/>
        <pc:sldMkLst>
          <pc:docMk/>
          <pc:sldMk cId="1174106738" sldId="3029"/>
        </pc:sldMkLst>
        <pc:spChg chg="add mod">
          <ac:chgData name="Daniele Serio" userId="a72f9ad8-263d-4a3e-b03c-bf666c05573e" providerId="ADAL" clId="{D2E99344-8F09-4D0F-822F-8254907A1A00}" dt="2021-05-11T14:21:59.914" v="319"/>
          <ac:spMkLst>
            <pc:docMk/>
            <pc:sldMk cId="1174106738" sldId="3029"/>
            <ac:spMk id="14" creationId="{39DAA61F-35FB-4246-809E-7F393929AA5C}"/>
          </ac:spMkLst>
        </pc:spChg>
      </pc:sldChg>
      <pc:sldMasterChg chg="modSp mod">
        <pc:chgData name="Daniele Serio" userId="a72f9ad8-263d-4a3e-b03c-bf666c05573e" providerId="ADAL" clId="{D2E99344-8F09-4D0F-822F-8254907A1A00}" dt="2021-05-11T14:14:32.268" v="26" actId="20577"/>
        <pc:sldMasterMkLst>
          <pc:docMk/>
          <pc:sldMasterMk cId="0" sldId="2147483648"/>
        </pc:sldMasterMkLst>
        <pc:spChg chg="mod">
          <ac:chgData name="Daniele Serio" userId="a72f9ad8-263d-4a3e-b03c-bf666c05573e" providerId="ADAL" clId="{D2E99344-8F09-4D0F-822F-8254907A1A00}" dt="2021-05-11T14:14:32.268" v="26" actId="20577"/>
          <ac:spMkLst>
            <pc:docMk/>
            <pc:sldMasterMk cId="0" sldId="2147483648"/>
            <ac:spMk id="7" creationId="{1AF516D9-BA35-42B3-99B0-BCAE3A2BF5B2}"/>
          </ac:spMkLst>
        </pc:spChg>
      </pc:sldMasterChg>
    </pc:docChg>
  </pc:docChgLst>
  <pc:docChgLst>
    <pc:chgData name="Daniele Serio" userId="a72f9ad8-263d-4a3e-b03c-bf666c05573e" providerId="ADAL" clId="{831C521F-AB21-4DDF-9825-299B1B570702}"/>
    <pc:docChg chg="undo custSel delSld modSld modMainMaster">
      <pc:chgData name="Daniele Serio" userId="a72f9ad8-263d-4a3e-b03c-bf666c05573e" providerId="ADAL" clId="{831C521F-AB21-4DDF-9825-299B1B570702}" dt="2021-05-21T13:20:44.714" v="203" actId="20577"/>
      <pc:docMkLst>
        <pc:docMk/>
      </pc:docMkLst>
      <pc:sldChg chg="addSp delSp modSp mod">
        <pc:chgData name="Daniele Serio" userId="a72f9ad8-263d-4a3e-b03c-bf666c05573e" providerId="ADAL" clId="{831C521F-AB21-4DDF-9825-299B1B570702}" dt="2021-05-20T12:23:33.979" v="85" actId="478"/>
        <pc:sldMkLst>
          <pc:docMk/>
          <pc:sldMk cId="0" sldId="463"/>
        </pc:sldMkLst>
        <pc:spChg chg="del mod">
          <ac:chgData name="Daniele Serio" userId="a72f9ad8-263d-4a3e-b03c-bf666c05573e" providerId="ADAL" clId="{831C521F-AB21-4DDF-9825-299B1B570702}" dt="2021-05-20T12:23:33.979" v="85" actId="478"/>
          <ac:spMkLst>
            <pc:docMk/>
            <pc:sldMk cId="0" sldId="463"/>
            <ac:spMk id="12" creationId="{B1BB87A2-A015-4C84-97F7-E761EAF269BC}"/>
          </ac:spMkLst>
        </pc:spChg>
        <pc:spChg chg="add mod">
          <ac:chgData name="Daniele Serio" userId="a72f9ad8-263d-4a3e-b03c-bf666c05573e" providerId="ADAL" clId="{831C521F-AB21-4DDF-9825-299B1B570702}" dt="2021-05-20T12:23:16.735" v="82" actId="6549"/>
          <ac:spMkLst>
            <pc:docMk/>
            <pc:sldMk cId="0" sldId="463"/>
            <ac:spMk id="13" creationId="{66E39C9A-550E-443B-8A4D-D4A42892E64A}"/>
          </ac:spMkLst>
        </pc:spChg>
      </pc:sldChg>
      <pc:sldChg chg="modSp mod">
        <pc:chgData name="Daniele Serio" userId="a72f9ad8-263d-4a3e-b03c-bf666c05573e" providerId="ADAL" clId="{831C521F-AB21-4DDF-9825-299B1B570702}" dt="2021-05-20T12:24:50.235" v="91" actId="207"/>
        <pc:sldMkLst>
          <pc:docMk/>
          <pc:sldMk cId="0" sldId="708"/>
        </pc:sldMkLst>
        <pc:spChg chg="mod">
          <ac:chgData name="Daniele Serio" userId="a72f9ad8-263d-4a3e-b03c-bf666c05573e" providerId="ADAL" clId="{831C521F-AB21-4DDF-9825-299B1B570702}" dt="2021-05-20T12:24:46.149" v="90" actId="207"/>
          <ac:spMkLst>
            <pc:docMk/>
            <pc:sldMk cId="0" sldId="708"/>
            <ac:spMk id="18" creationId="{0A2E01F3-829C-45D2-A8BC-BDC6275DF066}"/>
          </ac:spMkLst>
        </pc:spChg>
        <pc:picChg chg="mod">
          <ac:chgData name="Daniele Serio" userId="a72f9ad8-263d-4a3e-b03c-bf666c05573e" providerId="ADAL" clId="{831C521F-AB21-4DDF-9825-299B1B570702}" dt="2021-05-20T12:24:50.235" v="91" actId="207"/>
          <ac:picMkLst>
            <pc:docMk/>
            <pc:sldMk cId="0" sldId="708"/>
            <ac:picMk id="14" creationId="{10379957-C85B-4F76-869D-12D93888623D}"/>
          </ac:picMkLst>
        </pc:picChg>
        <pc:picChg chg="mod">
          <ac:chgData name="Daniele Serio" userId="a72f9ad8-263d-4a3e-b03c-bf666c05573e" providerId="ADAL" clId="{831C521F-AB21-4DDF-9825-299B1B570702}" dt="2021-05-20T12:24:50.235" v="91" actId="207"/>
          <ac:picMkLst>
            <pc:docMk/>
            <pc:sldMk cId="0" sldId="708"/>
            <ac:picMk id="15" creationId="{170EBD7D-B994-4B76-AF51-B023A3382BE3}"/>
          </ac:picMkLst>
        </pc:picChg>
        <pc:picChg chg="mod">
          <ac:chgData name="Daniele Serio" userId="a72f9ad8-263d-4a3e-b03c-bf666c05573e" providerId="ADAL" clId="{831C521F-AB21-4DDF-9825-299B1B570702}" dt="2021-05-20T12:24:50.235" v="91" actId="207"/>
          <ac:picMkLst>
            <pc:docMk/>
            <pc:sldMk cId="0" sldId="708"/>
            <ac:picMk id="16" creationId="{C05AA5BD-620A-4DCE-A144-5846E55ABEBF}"/>
          </ac:picMkLst>
        </pc:picChg>
        <pc:picChg chg="mod">
          <ac:chgData name="Daniele Serio" userId="a72f9ad8-263d-4a3e-b03c-bf666c05573e" providerId="ADAL" clId="{831C521F-AB21-4DDF-9825-299B1B570702}" dt="2021-05-20T12:24:50.235" v="91" actId="207"/>
          <ac:picMkLst>
            <pc:docMk/>
            <pc:sldMk cId="0" sldId="708"/>
            <ac:picMk id="24" creationId="{7E5718BD-0E24-48C5-B785-725F258C435F}"/>
          </ac:picMkLst>
        </pc:picChg>
        <pc:picChg chg="mod">
          <ac:chgData name="Daniele Serio" userId="a72f9ad8-263d-4a3e-b03c-bf666c05573e" providerId="ADAL" clId="{831C521F-AB21-4DDF-9825-299B1B570702}" dt="2021-05-20T12:24:50.235" v="91" actId="207"/>
          <ac:picMkLst>
            <pc:docMk/>
            <pc:sldMk cId="0" sldId="708"/>
            <ac:picMk id="27" creationId="{084BB6F4-9A9B-420C-8CE1-19E64A1A26EC}"/>
          </ac:picMkLst>
        </pc:picChg>
        <pc:picChg chg="mod">
          <ac:chgData name="Daniele Serio" userId="a72f9ad8-263d-4a3e-b03c-bf666c05573e" providerId="ADAL" clId="{831C521F-AB21-4DDF-9825-299B1B570702}" dt="2021-05-20T12:24:50.235" v="91" actId="207"/>
          <ac:picMkLst>
            <pc:docMk/>
            <pc:sldMk cId="0" sldId="708"/>
            <ac:picMk id="28" creationId="{9687CEC4-65B5-4BD8-BE5E-D95E9D99CB1C}"/>
          </ac:picMkLst>
        </pc:picChg>
        <pc:picChg chg="mod">
          <ac:chgData name="Daniele Serio" userId="a72f9ad8-263d-4a3e-b03c-bf666c05573e" providerId="ADAL" clId="{831C521F-AB21-4DDF-9825-299B1B570702}" dt="2021-05-20T12:24:50.235" v="91" actId="207"/>
          <ac:picMkLst>
            <pc:docMk/>
            <pc:sldMk cId="0" sldId="708"/>
            <ac:picMk id="29" creationId="{F3FFFD95-109A-49F1-AD1E-B28B9A37CF88}"/>
          </ac:picMkLst>
        </pc:picChg>
      </pc:sldChg>
      <pc:sldChg chg="del">
        <pc:chgData name="Daniele Serio" userId="a72f9ad8-263d-4a3e-b03c-bf666c05573e" providerId="ADAL" clId="{831C521F-AB21-4DDF-9825-299B1B570702}" dt="2021-05-20T12:25:06.161" v="92" actId="47"/>
        <pc:sldMkLst>
          <pc:docMk/>
          <pc:sldMk cId="0" sldId="779"/>
        </pc:sldMkLst>
      </pc:sldChg>
      <pc:sldChg chg="modSp mod">
        <pc:chgData name="Daniele Serio" userId="a72f9ad8-263d-4a3e-b03c-bf666c05573e" providerId="ADAL" clId="{831C521F-AB21-4DDF-9825-299B1B570702}" dt="2021-05-21T13:20:01.478" v="170" actId="20577"/>
        <pc:sldMkLst>
          <pc:docMk/>
          <pc:sldMk cId="2105182704" sldId="2373"/>
        </pc:sldMkLst>
        <pc:spChg chg="mod">
          <ac:chgData name="Daniele Serio" userId="a72f9ad8-263d-4a3e-b03c-bf666c05573e" providerId="ADAL" clId="{831C521F-AB21-4DDF-9825-299B1B570702}" dt="2021-05-21T13:20:01.478" v="170" actId="20577"/>
          <ac:spMkLst>
            <pc:docMk/>
            <pc:sldMk cId="2105182704" sldId="2373"/>
            <ac:spMk id="37" creationId="{BBB77827-1E44-4D35-923C-370939F51D6A}"/>
          </ac:spMkLst>
        </pc:spChg>
      </pc:sldChg>
      <pc:sldChg chg="modSp mod">
        <pc:chgData name="Daniele Serio" userId="a72f9ad8-263d-4a3e-b03c-bf666c05573e" providerId="ADAL" clId="{831C521F-AB21-4DDF-9825-299B1B570702}" dt="2021-05-21T13:20:09.265" v="176" actId="20577"/>
        <pc:sldMkLst>
          <pc:docMk/>
          <pc:sldMk cId="4073975433" sldId="2374"/>
        </pc:sldMkLst>
        <pc:spChg chg="mod">
          <ac:chgData name="Daniele Serio" userId="a72f9ad8-263d-4a3e-b03c-bf666c05573e" providerId="ADAL" clId="{831C521F-AB21-4DDF-9825-299B1B570702}" dt="2021-05-20T12:29:11.432" v="137" actId="20577"/>
          <ac:spMkLst>
            <pc:docMk/>
            <pc:sldMk cId="4073975433" sldId="2374"/>
            <ac:spMk id="30" creationId="{022DB523-2F02-4586-A69F-BE73338A22BD}"/>
          </ac:spMkLst>
        </pc:spChg>
        <pc:spChg chg="mod">
          <ac:chgData name="Daniele Serio" userId="a72f9ad8-263d-4a3e-b03c-bf666c05573e" providerId="ADAL" clId="{831C521F-AB21-4DDF-9825-299B1B570702}" dt="2021-05-21T13:20:09.265" v="176" actId="20577"/>
          <ac:spMkLst>
            <pc:docMk/>
            <pc:sldMk cId="4073975433" sldId="2374"/>
            <ac:spMk id="43" creationId="{439F0A59-1BFA-413F-A997-A04B444B0BC7}"/>
          </ac:spMkLst>
        </pc:spChg>
      </pc:sldChg>
      <pc:sldChg chg="modSp mod">
        <pc:chgData name="Daniele Serio" userId="a72f9ad8-263d-4a3e-b03c-bf666c05573e" providerId="ADAL" clId="{831C521F-AB21-4DDF-9825-299B1B570702}" dt="2021-05-21T13:20:17.480" v="182" actId="20577"/>
        <pc:sldMkLst>
          <pc:docMk/>
          <pc:sldMk cId="981581703" sldId="2376"/>
        </pc:sldMkLst>
        <pc:spChg chg="mod">
          <ac:chgData name="Daniele Serio" userId="a72f9ad8-263d-4a3e-b03c-bf666c05573e" providerId="ADAL" clId="{831C521F-AB21-4DDF-9825-299B1B570702}" dt="2021-05-21T13:20:17.480" v="182" actId="20577"/>
          <ac:spMkLst>
            <pc:docMk/>
            <pc:sldMk cId="981581703" sldId="2376"/>
            <ac:spMk id="43" creationId="{C49AF79F-9E1D-4379-A9B1-2A0E52630101}"/>
          </ac:spMkLst>
        </pc:spChg>
      </pc:sldChg>
      <pc:sldChg chg="modSp mod">
        <pc:chgData name="Daniele Serio" userId="a72f9ad8-263d-4a3e-b03c-bf666c05573e" providerId="ADAL" clId="{831C521F-AB21-4DDF-9825-299B1B570702}" dt="2021-05-21T13:20:25.619" v="188" actId="20577"/>
        <pc:sldMkLst>
          <pc:docMk/>
          <pc:sldMk cId="4151908062" sldId="2379"/>
        </pc:sldMkLst>
        <pc:spChg chg="mod">
          <ac:chgData name="Daniele Serio" userId="a72f9ad8-263d-4a3e-b03c-bf666c05573e" providerId="ADAL" clId="{831C521F-AB21-4DDF-9825-299B1B570702}" dt="2021-05-21T13:20:25.619" v="188" actId="20577"/>
          <ac:spMkLst>
            <pc:docMk/>
            <pc:sldMk cId="4151908062" sldId="2379"/>
            <ac:spMk id="45" creationId="{7E63D36C-33EC-4117-BA7A-E057CC14A7F3}"/>
          </ac:spMkLst>
        </pc:spChg>
      </pc:sldChg>
      <pc:sldChg chg="modSp mod">
        <pc:chgData name="Daniele Serio" userId="a72f9ad8-263d-4a3e-b03c-bf666c05573e" providerId="ADAL" clId="{831C521F-AB21-4DDF-9825-299B1B570702}" dt="2021-05-21T13:20:34.308" v="194" actId="20577"/>
        <pc:sldMkLst>
          <pc:docMk/>
          <pc:sldMk cId="2754327916" sldId="2383"/>
        </pc:sldMkLst>
        <pc:spChg chg="mod">
          <ac:chgData name="Daniele Serio" userId="a72f9ad8-263d-4a3e-b03c-bf666c05573e" providerId="ADAL" clId="{831C521F-AB21-4DDF-9825-299B1B570702}" dt="2021-05-21T13:20:34.308" v="194" actId="20577"/>
          <ac:spMkLst>
            <pc:docMk/>
            <pc:sldMk cId="2754327916" sldId="2383"/>
            <ac:spMk id="35" creationId="{12712DDD-C0B0-464E-8785-39CB2CC4EE8B}"/>
          </ac:spMkLst>
        </pc:spChg>
      </pc:sldChg>
      <pc:sldChg chg="modSp mod">
        <pc:chgData name="Daniele Serio" userId="a72f9ad8-263d-4a3e-b03c-bf666c05573e" providerId="ADAL" clId="{831C521F-AB21-4DDF-9825-299B1B570702}" dt="2021-05-21T13:20:39.128" v="200" actId="20577"/>
        <pc:sldMkLst>
          <pc:docMk/>
          <pc:sldMk cId="3952034306" sldId="2385"/>
        </pc:sldMkLst>
        <pc:spChg chg="mod">
          <ac:chgData name="Daniele Serio" userId="a72f9ad8-263d-4a3e-b03c-bf666c05573e" providerId="ADAL" clId="{831C521F-AB21-4DDF-9825-299B1B570702}" dt="2021-05-21T13:20:39.128" v="200" actId="20577"/>
          <ac:spMkLst>
            <pc:docMk/>
            <pc:sldMk cId="3952034306" sldId="2385"/>
            <ac:spMk id="41" creationId="{9ECE39E5-FABE-4F0B-A5D7-6653D0907398}"/>
          </ac:spMkLst>
        </pc:spChg>
      </pc:sldChg>
      <pc:sldChg chg="del">
        <pc:chgData name="Daniele Serio" userId="a72f9ad8-263d-4a3e-b03c-bf666c05573e" providerId="ADAL" clId="{831C521F-AB21-4DDF-9825-299B1B570702}" dt="2021-05-20T12:26:44.691" v="106" actId="47"/>
        <pc:sldMkLst>
          <pc:docMk/>
          <pc:sldMk cId="2833690656" sldId="2388"/>
        </pc:sldMkLst>
      </pc:sldChg>
      <pc:sldChg chg="del">
        <pc:chgData name="Daniele Serio" userId="a72f9ad8-263d-4a3e-b03c-bf666c05573e" providerId="ADAL" clId="{831C521F-AB21-4DDF-9825-299B1B570702}" dt="2021-05-20T12:26:45.255" v="107" actId="47"/>
        <pc:sldMkLst>
          <pc:docMk/>
          <pc:sldMk cId="1460923506" sldId="2389"/>
        </pc:sldMkLst>
      </pc:sldChg>
      <pc:sldChg chg="modSp mod">
        <pc:chgData name="Daniele Serio" userId="a72f9ad8-263d-4a3e-b03c-bf666c05573e" providerId="ADAL" clId="{831C521F-AB21-4DDF-9825-299B1B570702}" dt="2021-05-21T13:20:44.714" v="203" actId="20577"/>
        <pc:sldMkLst>
          <pc:docMk/>
          <pc:sldMk cId="2270830951" sldId="2390"/>
        </pc:sldMkLst>
        <pc:spChg chg="mod">
          <ac:chgData name="Daniele Serio" userId="a72f9ad8-263d-4a3e-b03c-bf666c05573e" providerId="ADAL" clId="{831C521F-AB21-4DDF-9825-299B1B570702}" dt="2021-05-20T12:38:01.245" v="164" actId="6549"/>
          <ac:spMkLst>
            <pc:docMk/>
            <pc:sldMk cId="2270830951" sldId="2390"/>
            <ac:spMk id="30" creationId="{022DB523-2F02-4586-A69F-BE73338A22BD}"/>
          </ac:spMkLst>
        </pc:spChg>
        <pc:spChg chg="mod">
          <ac:chgData name="Daniele Serio" userId="a72f9ad8-263d-4a3e-b03c-bf666c05573e" providerId="ADAL" clId="{831C521F-AB21-4DDF-9825-299B1B570702}" dt="2021-05-21T13:20:44.714" v="203" actId="20577"/>
          <ac:spMkLst>
            <pc:docMk/>
            <pc:sldMk cId="2270830951" sldId="2390"/>
            <ac:spMk id="44" creationId="{7BE745F2-318F-45F1-8DBC-AFAC5C671D9A}"/>
          </ac:spMkLst>
        </pc:spChg>
      </pc:sldChg>
      <pc:sldChg chg="del">
        <pc:chgData name="Daniele Serio" userId="a72f9ad8-263d-4a3e-b03c-bf666c05573e" providerId="ADAL" clId="{831C521F-AB21-4DDF-9825-299B1B570702}" dt="2021-05-20T12:26:46.388" v="108" actId="47"/>
        <pc:sldMkLst>
          <pc:docMk/>
          <pc:sldMk cId="1442963187" sldId="2391"/>
        </pc:sldMkLst>
      </pc:sldChg>
      <pc:sldChg chg="del">
        <pc:chgData name="Daniele Serio" userId="a72f9ad8-263d-4a3e-b03c-bf666c05573e" providerId="ADAL" clId="{831C521F-AB21-4DDF-9825-299B1B570702}" dt="2021-05-20T12:26:46.842" v="109" actId="47"/>
        <pc:sldMkLst>
          <pc:docMk/>
          <pc:sldMk cId="3110236994" sldId="2392"/>
        </pc:sldMkLst>
      </pc:sldChg>
      <pc:sldChg chg="del">
        <pc:chgData name="Daniele Serio" userId="a72f9ad8-263d-4a3e-b03c-bf666c05573e" providerId="ADAL" clId="{831C521F-AB21-4DDF-9825-299B1B570702}" dt="2021-05-20T12:26:12.582" v="98" actId="47"/>
        <pc:sldMkLst>
          <pc:docMk/>
          <pc:sldMk cId="1282176327" sldId="2544"/>
        </pc:sldMkLst>
      </pc:sldChg>
      <pc:sldChg chg="del">
        <pc:chgData name="Daniele Serio" userId="a72f9ad8-263d-4a3e-b03c-bf666c05573e" providerId="ADAL" clId="{831C521F-AB21-4DDF-9825-299B1B570702}" dt="2021-05-20T12:25:06.161" v="92" actId="47"/>
        <pc:sldMkLst>
          <pc:docMk/>
          <pc:sldMk cId="1551063547" sldId="2569"/>
        </pc:sldMkLst>
      </pc:sldChg>
      <pc:sldChg chg="del">
        <pc:chgData name="Daniele Serio" userId="a72f9ad8-263d-4a3e-b03c-bf666c05573e" providerId="ADAL" clId="{831C521F-AB21-4DDF-9825-299B1B570702}" dt="2021-05-20T12:25:11.331" v="94" actId="47"/>
        <pc:sldMkLst>
          <pc:docMk/>
          <pc:sldMk cId="2422320965" sldId="2572"/>
        </pc:sldMkLst>
      </pc:sldChg>
      <pc:sldChg chg="del">
        <pc:chgData name="Daniele Serio" userId="a72f9ad8-263d-4a3e-b03c-bf666c05573e" providerId="ADAL" clId="{831C521F-AB21-4DDF-9825-299B1B570702}" dt="2021-05-20T12:25:20.230" v="96" actId="47"/>
        <pc:sldMkLst>
          <pc:docMk/>
          <pc:sldMk cId="3557257222" sldId="2574"/>
        </pc:sldMkLst>
      </pc:sldChg>
      <pc:sldChg chg="del">
        <pc:chgData name="Daniele Serio" userId="a72f9ad8-263d-4a3e-b03c-bf666c05573e" providerId="ADAL" clId="{831C521F-AB21-4DDF-9825-299B1B570702}" dt="2021-05-20T12:26:12.582" v="98" actId="47"/>
        <pc:sldMkLst>
          <pc:docMk/>
          <pc:sldMk cId="2516347749" sldId="2820"/>
        </pc:sldMkLst>
      </pc:sldChg>
      <pc:sldChg chg="del">
        <pc:chgData name="Daniele Serio" userId="a72f9ad8-263d-4a3e-b03c-bf666c05573e" providerId="ADAL" clId="{831C521F-AB21-4DDF-9825-299B1B570702}" dt="2021-05-20T12:25:14.934" v="95" actId="47"/>
        <pc:sldMkLst>
          <pc:docMk/>
          <pc:sldMk cId="719302031" sldId="2848"/>
        </pc:sldMkLst>
      </pc:sldChg>
      <pc:sldChg chg="del">
        <pc:chgData name="Daniele Serio" userId="a72f9ad8-263d-4a3e-b03c-bf666c05573e" providerId="ADAL" clId="{831C521F-AB21-4DDF-9825-299B1B570702}" dt="2021-05-20T12:25:22.233" v="97" actId="47"/>
        <pc:sldMkLst>
          <pc:docMk/>
          <pc:sldMk cId="2703401388" sldId="2856"/>
        </pc:sldMkLst>
      </pc:sldChg>
      <pc:sldChg chg="modSp mod">
        <pc:chgData name="Daniele Serio" userId="a72f9ad8-263d-4a3e-b03c-bf666c05573e" providerId="ADAL" clId="{831C521F-AB21-4DDF-9825-299B1B570702}" dt="2021-05-20T12:28:49.699" v="131"/>
        <pc:sldMkLst>
          <pc:docMk/>
          <pc:sldMk cId="3839292784" sldId="2865"/>
        </pc:sldMkLst>
        <pc:spChg chg="mod">
          <ac:chgData name="Daniele Serio" userId="a72f9ad8-263d-4a3e-b03c-bf666c05573e" providerId="ADAL" clId="{831C521F-AB21-4DDF-9825-299B1B570702}" dt="2021-05-20T12:28:49.699" v="131"/>
          <ac:spMkLst>
            <pc:docMk/>
            <pc:sldMk cId="3839292784" sldId="2865"/>
            <ac:spMk id="34" creationId="{11A8AF93-5422-4586-ACF0-5D0254F08845}"/>
          </ac:spMkLst>
        </pc:spChg>
      </pc:sldChg>
      <pc:sldChg chg="del">
        <pc:chgData name="Daniele Serio" userId="a72f9ad8-263d-4a3e-b03c-bf666c05573e" providerId="ADAL" clId="{831C521F-AB21-4DDF-9825-299B1B570702}" dt="2021-05-20T12:26:38.769" v="102" actId="47"/>
        <pc:sldMkLst>
          <pc:docMk/>
          <pc:sldMk cId="3990903607" sldId="2870"/>
        </pc:sldMkLst>
      </pc:sldChg>
      <pc:sldChg chg="del">
        <pc:chgData name="Daniele Serio" userId="a72f9ad8-263d-4a3e-b03c-bf666c05573e" providerId="ADAL" clId="{831C521F-AB21-4DDF-9825-299B1B570702}" dt="2021-05-20T12:26:39.126" v="103" actId="47"/>
        <pc:sldMkLst>
          <pc:docMk/>
          <pc:sldMk cId="1937103141" sldId="2871"/>
        </pc:sldMkLst>
      </pc:sldChg>
      <pc:sldChg chg="del">
        <pc:chgData name="Daniele Serio" userId="a72f9ad8-263d-4a3e-b03c-bf666c05573e" providerId="ADAL" clId="{831C521F-AB21-4DDF-9825-299B1B570702}" dt="2021-05-20T12:26:39.484" v="104" actId="47"/>
        <pc:sldMkLst>
          <pc:docMk/>
          <pc:sldMk cId="2091389355" sldId="2872"/>
        </pc:sldMkLst>
      </pc:sldChg>
      <pc:sldChg chg="del">
        <pc:chgData name="Daniele Serio" userId="a72f9ad8-263d-4a3e-b03c-bf666c05573e" providerId="ADAL" clId="{831C521F-AB21-4DDF-9825-299B1B570702}" dt="2021-05-20T12:26:39.901" v="105" actId="47"/>
        <pc:sldMkLst>
          <pc:docMk/>
          <pc:sldMk cId="583657693" sldId="2873"/>
        </pc:sldMkLst>
      </pc:sldChg>
      <pc:sldChg chg="del">
        <pc:chgData name="Daniele Serio" userId="a72f9ad8-263d-4a3e-b03c-bf666c05573e" providerId="ADAL" clId="{831C521F-AB21-4DDF-9825-299B1B570702}" dt="2021-05-20T12:26:29.746" v="101" actId="47"/>
        <pc:sldMkLst>
          <pc:docMk/>
          <pc:sldMk cId="3178281251" sldId="2995"/>
        </pc:sldMkLst>
      </pc:sldChg>
      <pc:sldChg chg="modSp mod">
        <pc:chgData name="Daniele Serio" userId="a72f9ad8-263d-4a3e-b03c-bf666c05573e" providerId="ADAL" clId="{831C521F-AB21-4DDF-9825-299B1B570702}" dt="2021-05-20T12:29:38.713" v="158" actId="6549"/>
        <pc:sldMkLst>
          <pc:docMk/>
          <pc:sldMk cId="1009137931" sldId="3018"/>
        </pc:sldMkLst>
        <pc:spChg chg="mod">
          <ac:chgData name="Daniele Serio" userId="a72f9ad8-263d-4a3e-b03c-bf666c05573e" providerId="ADAL" clId="{831C521F-AB21-4DDF-9825-299B1B570702}" dt="2021-05-20T12:29:38.713" v="158" actId="6549"/>
          <ac:spMkLst>
            <pc:docMk/>
            <pc:sldMk cId="1009137931" sldId="3018"/>
            <ac:spMk id="60" creationId="{CD20E352-7153-482A-B98A-B573748F8E8E}"/>
          </ac:spMkLst>
        </pc:spChg>
      </pc:sldChg>
      <pc:sldChg chg="del">
        <pc:chgData name="Daniele Serio" userId="a72f9ad8-263d-4a3e-b03c-bf666c05573e" providerId="ADAL" clId="{831C521F-AB21-4DDF-9825-299B1B570702}" dt="2021-05-20T12:26:25.471" v="99" actId="47"/>
        <pc:sldMkLst>
          <pc:docMk/>
          <pc:sldMk cId="1905534418" sldId="3021"/>
        </pc:sldMkLst>
      </pc:sldChg>
      <pc:sldChg chg="del">
        <pc:chgData name="Daniele Serio" userId="a72f9ad8-263d-4a3e-b03c-bf666c05573e" providerId="ADAL" clId="{831C521F-AB21-4DDF-9825-299B1B570702}" dt="2021-05-20T12:26:28.753" v="100" actId="47"/>
        <pc:sldMkLst>
          <pc:docMk/>
          <pc:sldMk cId="1245359717" sldId="3022"/>
        </pc:sldMkLst>
      </pc:sldChg>
      <pc:sldChg chg="del">
        <pc:chgData name="Daniele Serio" userId="a72f9ad8-263d-4a3e-b03c-bf666c05573e" providerId="ADAL" clId="{831C521F-AB21-4DDF-9825-299B1B570702}" dt="2021-05-20T12:25:08.162" v="93" actId="47"/>
        <pc:sldMkLst>
          <pc:docMk/>
          <pc:sldMk cId="2327291955" sldId="3026"/>
        </pc:sldMkLst>
      </pc:sldChg>
      <pc:sldMasterChg chg="modSp mod">
        <pc:chgData name="Daniele Serio" userId="a72f9ad8-263d-4a3e-b03c-bf666c05573e" providerId="ADAL" clId="{831C521F-AB21-4DDF-9825-299B1B570702}" dt="2021-05-20T12:23:26.677" v="84" actId="20577"/>
        <pc:sldMasterMkLst>
          <pc:docMk/>
          <pc:sldMasterMk cId="0" sldId="2147483648"/>
        </pc:sldMasterMkLst>
        <pc:spChg chg="mod">
          <ac:chgData name="Daniele Serio" userId="a72f9ad8-263d-4a3e-b03c-bf666c05573e" providerId="ADAL" clId="{831C521F-AB21-4DDF-9825-299B1B570702}" dt="2021-05-20T12:23:26.677" v="84" actId="20577"/>
          <ac:spMkLst>
            <pc:docMk/>
            <pc:sldMasterMk cId="0" sldId="2147483648"/>
            <ac:spMk id="7" creationId="{1AF516D9-BA35-42B3-99B0-BCAE3A2BF5B2}"/>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862" cy="495793"/>
          </a:xfrm>
          <a:prstGeom prst="rect">
            <a:avLst/>
          </a:prstGeom>
        </p:spPr>
        <p:txBody>
          <a:bodyPr vert="horz" lIns="88221" tIns="44111" rIns="88221" bIns="44111" rtlCol="0"/>
          <a:lstStyle>
            <a:lvl1pPr algn="l" eaLnBrk="1" hangingPunct="1">
              <a:defRPr sz="1200" b="0">
                <a:latin typeface="Arial" charset="0"/>
                <a:ea typeface="ＭＳ Ｐゴシック" charset="0"/>
                <a:cs typeface="ＭＳ Ｐゴシック" charset="0"/>
              </a:defRPr>
            </a:lvl1pPr>
          </a:lstStyle>
          <a:p>
            <a:pPr>
              <a:defRPr/>
            </a:pPr>
            <a:endParaRPr lang="it-IT"/>
          </a:p>
        </p:txBody>
      </p:sp>
      <p:sp>
        <p:nvSpPr>
          <p:cNvPr id="3" name="Segnaposto data 2"/>
          <p:cNvSpPr>
            <a:spLocks noGrp="1"/>
          </p:cNvSpPr>
          <p:nvPr>
            <p:ph type="dt" sz="quarter" idx="1"/>
          </p:nvPr>
        </p:nvSpPr>
        <p:spPr>
          <a:xfrm>
            <a:off x="3850294" y="0"/>
            <a:ext cx="2945862" cy="495793"/>
          </a:xfrm>
          <a:prstGeom prst="rect">
            <a:avLst/>
          </a:prstGeom>
        </p:spPr>
        <p:txBody>
          <a:bodyPr vert="horz" wrap="square" lIns="88221" tIns="44111" rIns="88221" bIns="44111" numCol="1" anchor="t" anchorCtr="0" compatLnSpc="1">
            <a:prstTxWarp prst="textNoShape">
              <a:avLst/>
            </a:prstTxWarp>
          </a:bodyPr>
          <a:lstStyle>
            <a:lvl1pPr algn="r" eaLnBrk="1" hangingPunct="1">
              <a:defRPr sz="1200" b="0"/>
            </a:lvl1pPr>
          </a:lstStyle>
          <a:p>
            <a:fld id="{450C0BF5-C6B3-4481-A66B-C3021ED2235E}" type="datetimeFigureOut">
              <a:rPr lang="it-IT" altLang="it-IT"/>
              <a:pPr/>
              <a:t>21/05/2021</a:t>
            </a:fld>
            <a:endParaRPr lang="it-IT" altLang="it-IT"/>
          </a:p>
        </p:txBody>
      </p:sp>
      <p:sp>
        <p:nvSpPr>
          <p:cNvPr id="4" name="Segnaposto piè di pagina 3"/>
          <p:cNvSpPr>
            <a:spLocks noGrp="1"/>
          </p:cNvSpPr>
          <p:nvPr>
            <p:ph type="ftr" sz="quarter" idx="2"/>
          </p:nvPr>
        </p:nvSpPr>
        <p:spPr>
          <a:xfrm>
            <a:off x="0" y="9429305"/>
            <a:ext cx="2945862" cy="495793"/>
          </a:xfrm>
          <a:prstGeom prst="rect">
            <a:avLst/>
          </a:prstGeom>
        </p:spPr>
        <p:txBody>
          <a:bodyPr vert="horz" lIns="88221" tIns="44111" rIns="88221" bIns="44111" rtlCol="0" anchor="b"/>
          <a:lstStyle>
            <a:lvl1pPr algn="l" eaLnBrk="1" hangingPunct="1">
              <a:defRPr sz="1200" b="0">
                <a:latin typeface="Arial" charset="0"/>
                <a:ea typeface="ＭＳ Ｐゴシック" charset="0"/>
                <a:cs typeface="ＭＳ Ｐゴシック" charset="0"/>
              </a:defRPr>
            </a:lvl1pPr>
          </a:lstStyle>
          <a:p>
            <a:pPr>
              <a:defRPr/>
            </a:pPr>
            <a:endParaRPr lang="it-IT"/>
          </a:p>
        </p:txBody>
      </p:sp>
      <p:sp>
        <p:nvSpPr>
          <p:cNvPr id="5" name="Segnaposto numero diapositiva 4"/>
          <p:cNvSpPr>
            <a:spLocks noGrp="1"/>
          </p:cNvSpPr>
          <p:nvPr>
            <p:ph type="sldNum" sz="quarter" idx="3"/>
          </p:nvPr>
        </p:nvSpPr>
        <p:spPr>
          <a:xfrm>
            <a:off x="3850294" y="9429305"/>
            <a:ext cx="2945862" cy="495793"/>
          </a:xfrm>
          <a:prstGeom prst="rect">
            <a:avLst/>
          </a:prstGeom>
        </p:spPr>
        <p:txBody>
          <a:bodyPr vert="horz" wrap="square" lIns="88221" tIns="44111" rIns="88221" bIns="44111" numCol="1" anchor="b" anchorCtr="0" compatLnSpc="1">
            <a:prstTxWarp prst="textNoShape">
              <a:avLst/>
            </a:prstTxWarp>
          </a:bodyPr>
          <a:lstStyle>
            <a:lvl1pPr algn="r" eaLnBrk="1" hangingPunct="1">
              <a:defRPr sz="1200" b="0"/>
            </a:lvl1pPr>
          </a:lstStyle>
          <a:p>
            <a:fld id="{9BC64E6F-DA5D-46FA-837C-A96E9F1A40C9}" type="slidenum">
              <a:rPr lang="it-IT" altLang="it-IT"/>
              <a:pPr/>
              <a:t>‹N›</a:t>
            </a:fld>
            <a:endParaRPr lang="it-IT" altLang="it-IT"/>
          </a:p>
        </p:txBody>
      </p:sp>
    </p:spTree>
    <p:extLst>
      <p:ext uri="{BB962C8B-B14F-4D97-AF65-F5344CB8AC3E}">
        <p14:creationId xmlns:p14="http://schemas.microsoft.com/office/powerpoint/2010/main" val="149373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hdr" sz="quarter"/>
          </p:nvPr>
        </p:nvSpPr>
        <p:spPr bwMode="auto">
          <a:xfrm>
            <a:off x="0" y="0"/>
            <a:ext cx="2944342" cy="495793"/>
          </a:xfrm>
          <a:prstGeom prst="rect">
            <a:avLst/>
          </a:prstGeom>
          <a:noFill/>
          <a:ln>
            <a:noFill/>
          </a:ln>
        </p:spPr>
        <p:txBody>
          <a:bodyPr vert="horz" wrap="square" lIns="91553" tIns="45777" rIns="91553" bIns="45777" numCol="1" anchor="t" anchorCtr="0" compatLnSpc="1">
            <a:prstTxWarp prst="textNoShape">
              <a:avLst/>
            </a:prstTxWarp>
          </a:bodyPr>
          <a:lstStyle>
            <a:lvl1pPr algn="l" defTabSz="915909" eaLnBrk="1" hangingPunct="1">
              <a:defRPr sz="1200" b="0">
                <a:latin typeface="Arial" charset="0"/>
                <a:ea typeface="ＭＳ Ｐゴシック" charset="0"/>
                <a:cs typeface="ＭＳ Ｐゴシック" charset="0"/>
              </a:defRPr>
            </a:lvl1pPr>
          </a:lstStyle>
          <a:p>
            <a:pPr>
              <a:defRPr/>
            </a:pPr>
            <a:endParaRPr lang="it-IT"/>
          </a:p>
        </p:txBody>
      </p:sp>
      <p:sp>
        <p:nvSpPr>
          <p:cNvPr id="312323" name="Rectangle 3"/>
          <p:cNvSpPr>
            <a:spLocks noGrp="1" noChangeArrowheads="1"/>
          </p:cNvSpPr>
          <p:nvPr>
            <p:ph type="dt" idx="1"/>
          </p:nvPr>
        </p:nvSpPr>
        <p:spPr bwMode="auto">
          <a:xfrm>
            <a:off x="3851813" y="0"/>
            <a:ext cx="2944342" cy="495793"/>
          </a:xfrm>
          <a:prstGeom prst="rect">
            <a:avLst/>
          </a:prstGeom>
          <a:noFill/>
          <a:ln>
            <a:noFill/>
          </a:ln>
        </p:spPr>
        <p:txBody>
          <a:bodyPr vert="horz" wrap="square" lIns="91553" tIns="45777" rIns="91553" bIns="45777" numCol="1" anchor="t" anchorCtr="0" compatLnSpc="1">
            <a:prstTxWarp prst="textNoShape">
              <a:avLst/>
            </a:prstTxWarp>
          </a:bodyPr>
          <a:lstStyle>
            <a:lvl1pPr algn="r" defTabSz="915909" eaLnBrk="1" hangingPunct="1">
              <a:defRPr sz="1200" b="0">
                <a:latin typeface="Arial" charset="0"/>
                <a:ea typeface="ＭＳ Ｐゴシック" charset="0"/>
                <a:cs typeface="ＭＳ Ｐゴシック" charset="0"/>
              </a:defRPr>
            </a:lvl1pPr>
          </a:lstStyle>
          <a:p>
            <a:pPr>
              <a:defRPr/>
            </a:pPr>
            <a:endParaRPr lang="it-IT"/>
          </a:p>
        </p:txBody>
      </p:sp>
      <p:sp>
        <p:nvSpPr>
          <p:cNvPr id="4100"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2325" name="Rectangle 5"/>
          <p:cNvSpPr>
            <a:spLocks noGrp="1" noChangeArrowheads="1"/>
          </p:cNvSpPr>
          <p:nvPr>
            <p:ph type="body" sz="quarter" idx="3"/>
          </p:nvPr>
        </p:nvSpPr>
        <p:spPr bwMode="auto">
          <a:xfrm>
            <a:off x="679464" y="4714653"/>
            <a:ext cx="5438748" cy="4466756"/>
          </a:xfrm>
          <a:prstGeom prst="rect">
            <a:avLst/>
          </a:prstGeom>
          <a:noFill/>
          <a:ln>
            <a:noFill/>
          </a:ln>
        </p:spPr>
        <p:txBody>
          <a:bodyPr vert="horz" wrap="square" lIns="91553" tIns="45777" rIns="91553" bIns="45777"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12326" name="Rectangle 6"/>
          <p:cNvSpPr>
            <a:spLocks noGrp="1" noChangeArrowheads="1"/>
          </p:cNvSpPr>
          <p:nvPr>
            <p:ph type="ftr" sz="quarter" idx="4"/>
          </p:nvPr>
        </p:nvSpPr>
        <p:spPr bwMode="auto">
          <a:xfrm>
            <a:off x="0" y="9429305"/>
            <a:ext cx="2944342" cy="495793"/>
          </a:xfrm>
          <a:prstGeom prst="rect">
            <a:avLst/>
          </a:prstGeom>
          <a:noFill/>
          <a:ln>
            <a:noFill/>
          </a:ln>
        </p:spPr>
        <p:txBody>
          <a:bodyPr vert="horz" wrap="square" lIns="91553" tIns="45777" rIns="91553" bIns="45777" numCol="1" anchor="b" anchorCtr="0" compatLnSpc="1">
            <a:prstTxWarp prst="textNoShape">
              <a:avLst/>
            </a:prstTxWarp>
          </a:bodyPr>
          <a:lstStyle>
            <a:lvl1pPr algn="l" defTabSz="915909" eaLnBrk="1" hangingPunct="1">
              <a:defRPr sz="1200" b="0">
                <a:latin typeface="Arial" charset="0"/>
                <a:ea typeface="ＭＳ Ｐゴシック" charset="0"/>
                <a:cs typeface="ＭＳ Ｐゴシック" charset="0"/>
              </a:defRPr>
            </a:lvl1pPr>
          </a:lstStyle>
          <a:p>
            <a:pPr>
              <a:defRPr/>
            </a:pPr>
            <a:endParaRPr lang="it-IT"/>
          </a:p>
        </p:txBody>
      </p:sp>
      <p:sp>
        <p:nvSpPr>
          <p:cNvPr id="312327" name="Rectangle 7"/>
          <p:cNvSpPr>
            <a:spLocks noGrp="1" noChangeArrowheads="1"/>
          </p:cNvSpPr>
          <p:nvPr>
            <p:ph type="sldNum" sz="quarter" idx="5"/>
          </p:nvPr>
        </p:nvSpPr>
        <p:spPr bwMode="auto">
          <a:xfrm>
            <a:off x="3851813" y="9429305"/>
            <a:ext cx="2944342" cy="495793"/>
          </a:xfrm>
          <a:prstGeom prst="rect">
            <a:avLst/>
          </a:prstGeom>
          <a:noFill/>
          <a:ln>
            <a:noFill/>
          </a:ln>
        </p:spPr>
        <p:txBody>
          <a:bodyPr vert="horz" wrap="square" lIns="91553" tIns="45777" rIns="91553" bIns="45777" numCol="1" anchor="b" anchorCtr="0" compatLnSpc="1">
            <a:prstTxWarp prst="textNoShape">
              <a:avLst/>
            </a:prstTxWarp>
          </a:bodyPr>
          <a:lstStyle>
            <a:lvl1pPr algn="r" defTabSz="915909" eaLnBrk="1" hangingPunct="1">
              <a:defRPr sz="1200" b="0"/>
            </a:lvl1pPr>
          </a:lstStyle>
          <a:p>
            <a:fld id="{358CB0B4-B431-4C1F-881D-05B325D9B340}" type="slidenum">
              <a:rPr lang="it-IT" altLang="it-IT"/>
              <a:pPr/>
              <a:t>‹N›</a:t>
            </a:fld>
            <a:endParaRPr lang="it-IT" altLang="it-IT"/>
          </a:p>
        </p:txBody>
      </p:sp>
    </p:spTree>
    <p:extLst>
      <p:ext uri="{BB962C8B-B14F-4D97-AF65-F5344CB8AC3E}">
        <p14:creationId xmlns:p14="http://schemas.microsoft.com/office/powerpoint/2010/main" val="3630014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2075" y="744538"/>
            <a:ext cx="6615113" cy="37226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58CB0B4-B431-4C1F-881D-05B325D9B340}" type="slidenum">
              <a:rPr lang="it-IT" altLang="it-IT" smtClean="0"/>
              <a:pPr/>
              <a:t>1</a:t>
            </a:fld>
            <a:endParaRPr lang="it-IT" altLang="it-IT"/>
          </a:p>
        </p:txBody>
      </p:sp>
    </p:spTree>
    <p:extLst>
      <p:ext uri="{BB962C8B-B14F-4D97-AF65-F5344CB8AC3E}">
        <p14:creationId xmlns:p14="http://schemas.microsoft.com/office/powerpoint/2010/main" val="1066455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immagine diapositiva 1"/>
          <p:cNvSpPr>
            <a:spLocks noGrp="1" noRot="1" noChangeAspect="1" noTextEdit="1"/>
          </p:cNvSpPr>
          <p:nvPr>
            <p:ph type="sldImg"/>
          </p:nvPr>
        </p:nvSpPr>
        <p:spPr>
          <a:xfrm>
            <a:off x="92075" y="744538"/>
            <a:ext cx="6615113" cy="3722687"/>
          </a:xfrm>
          <a:ln/>
        </p:spPr>
      </p:sp>
      <p:sp>
        <p:nvSpPr>
          <p:cNvPr id="7170" name="Segnaposto note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7171" name="Segnaposto numero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09">
              <a:defRPr sz="800" b="1">
                <a:solidFill>
                  <a:schemeClr val="tx1"/>
                </a:solidFill>
                <a:latin typeface="Arial" panose="020B0604020202020204" pitchFamily="34" charset="0"/>
                <a:ea typeface="MS PGothic" panose="020B0600070205080204" pitchFamily="34" charset="-128"/>
              </a:defRPr>
            </a:lvl1pPr>
            <a:lvl2pPr marL="716798" indent="-275692" defTabSz="915909">
              <a:defRPr sz="800" b="1">
                <a:solidFill>
                  <a:schemeClr val="tx1"/>
                </a:solidFill>
                <a:latin typeface="Arial" panose="020B0604020202020204" pitchFamily="34" charset="0"/>
                <a:ea typeface="MS PGothic" panose="020B0600070205080204" pitchFamily="34" charset="-128"/>
              </a:defRPr>
            </a:lvl2pPr>
            <a:lvl3pPr marL="1102766" indent="-220553" defTabSz="915909">
              <a:defRPr sz="800" b="1">
                <a:solidFill>
                  <a:schemeClr val="tx1"/>
                </a:solidFill>
                <a:latin typeface="Arial" panose="020B0604020202020204" pitchFamily="34" charset="0"/>
                <a:ea typeface="MS PGothic" panose="020B0600070205080204" pitchFamily="34" charset="-128"/>
              </a:defRPr>
            </a:lvl3pPr>
            <a:lvl4pPr marL="1543873" indent="-220553" defTabSz="915909">
              <a:defRPr sz="800" b="1">
                <a:solidFill>
                  <a:schemeClr val="tx1"/>
                </a:solidFill>
                <a:latin typeface="Arial" panose="020B0604020202020204" pitchFamily="34" charset="0"/>
                <a:ea typeface="MS PGothic" panose="020B0600070205080204" pitchFamily="34" charset="-128"/>
              </a:defRPr>
            </a:lvl4pPr>
            <a:lvl5pPr marL="1984980" indent="-220553" defTabSz="915909">
              <a:defRPr sz="800" b="1">
                <a:solidFill>
                  <a:schemeClr val="tx1"/>
                </a:solidFill>
                <a:latin typeface="Arial" panose="020B0604020202020204" pitchFamily="34" charset="0"/>
                <a:ea typeface="MS PGothic" panose="020B0600070205080204" pitchFamily="34" charset="-128"/>
              </a:defRPr>
            </a:lvl5pPr>
            <a:lvl6pPr marL="242608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867193"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308299"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749406" indent="-220553" defTabSz="915909"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fld id="{86156CF0-907D-4B8F-A312-E2029331CE4C}" type="slidenum">
              <a:rPr lang="it-IT" altLang="it-IT" sz="1200" b="0"/>
              <a:pPr/>
              <a:t>2</a:t>
            </a:fld>
            <a:endParaRPr lang="it-IT" altLang="it-IT" sz="1200" b="0"/>
          </a:p>
        </p:txBody>
      </p:sp>
    </p:spTree>
    <p:extLst>
      <p:ext uri="{BB962C8B-B14F-4D97-AF65-F5344CB8AC3E}">
        <p14:creationId xmlns:p14="http://schemas.microsoft.com/office/powerpoint/2010/main" val="214792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xfrm>
            <a:off x="92075" y="744538"/>
            <a:ext cx="6615113" cy="3722687"/>
          </a:xfrm>
          <a:ln/>
        </p:spPr>
      </p:sp>
      <p:sp>
        <p:nvSpPr>
          <p:cNvPr id="921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panose="020B0604020202020204" pitchFamily="34" charset="0"/>
            </a:endParaRPr>
          </a:p>
        </p:txBody>
      </p:sp>
    </p:spTree>
    <p:extLst>
      <p:ext uri="{BB962C8B-B14F-4D97-AF65-F5344CB8AC3E}">
        <p14:creationId xmlns:p14="http://schemas.microsoft.com/office/powerpoint/2010/main" val="2751757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58CB0B4-B431-4C1F-881D-05B325D9B340}" type="slidenum">
              <a:rPr lang="it-IT" altLang="it-IT" smtClean="0"/>
              <a:pPr/>
              <a:t>14</a:t>
            </a:fld>
            <a:endParaRPr lang="it-IT" altLang="it-IT"/>
          </a:p>
        </p:txBody>
      </p:sp>
    </p:spTree>
    <p:extLst>
      <p:ext uri="{BB962C8B-B14F-4D97-AF65-F5344CB8AC3E}">
        <p14:creationId xmlns:p14="http://schemas.microsoft.com/office/powerpoint/2010/main" val="298065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58CB0B4-B431-4C1F-881D-05B325D9B340}" type="slidenum">
              <a:rPr lang="it-IT" altLang="it-IT" smtClean="0"/>
              <a:pPr/>
              <a:t>15</a:t>
            </a:fld>
            <a:endParaRPr lang="it-IT" altLang="it-IT"/>
          </a:p>
        </p:txBody>
      </p:sp>
    </p:spTree>
    <p:extLst>
      <p:ext uri="{BB962C8B-B14F-4D97-AF65-F5344CB8AC3E}">
        <p14:creationId xmlns:p14="http://schemas.microsoft.com/office/powerpoint/2010/main" val="1280001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58CB0B4-B431-4C1F-881D-05B325D9B340}" type="slidenum">
              <a:rPr lang="it-IT" altLang="it-IT" smtClean="0"/>
              <a:pPr/>
              <a:t>31</a:t>
            </a:fld>
            <a:endParaRPr lang="it-IT" altLang="it-IT"/>
          </a:p>
        </p:txBody>
      </p:sp>
    </p:spTree>
    <p:extLst>
      <p:ext uri="{BB962C8B-B14F-4D97-AF65-F5344CB8AC3E}">
        <p14:creationId xmlns:p14="http://schemas.microsoft.com/office/powerpoint/2010/main" val="1248478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51B34F6-F52E-4C7A-A8C3-3DE598B80582}" type="slidenum">
              <a:rPr lang="it-IT" altLang="it-IT" smtClean="0"/>
              <a:pPr/>
              <a:t>32</a:t>
            </a:fld>
            <a:endParaRPr lang="it-IT" altLang="it-IT"/>
          </a:p>
        </p:txBody>
      </p:sp>
    </p:spTree>
    <p:extLst>
      <p:ext uri="{BB962C8B-B14F-4D97-AF65-F5344CB8AC3E}">
        <p14:creationId xmlns:p14="http://schemas.microsoft.com/office/powerpoint/2010/main" val="4047187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51B34F6-F52E-4C7A-A8C3-3DE598B80582}" type="slidenum">
              <a:rPr lang="it-IT" altLang="it-IT" smtClean="0"/>
              <a:pPr/>
              <a:t>33</a:t>
            </a:fld>
            <a:endParaRPr lang="it-IT" altLang="it-IT"/>
          </a:p>
        </p:txBody>
      </p:sp>
    </p:spTree>
    <p:extLst>
      <p:ext uri="{BB962C8B-B14F-4D97-AF65-F5344CB8AC3E}">
        <p14:creationId xmlns:p14="http://schemas.microsoft.com/office/powerpoint/2010/main" val="1540889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51B34F6-F52E-4C7A-A8C3-3DE598B80582}" type="slidenum">
              <a:rPr lang="it-IT" altLang="it-IT" smtClean="0"/>
              <a:pPr/>
              <a:t>34</a:t>
            </a:fld>
            <a:endParaRPr lang="it-IT" altLang="it-IT"/>
          </a:p>
        </p:txBody>
      </p:sp>
    </p:spTree>
    <p:extLst>
      <p:ext uri="{BB962C8B-B14F-4D97-AF65-F5344CB8AC3E}">
        <p14:creationId xmlns:p14="http://schemas.microsoft.com/office/powerpoint/2010/main" val="1580070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368800" y="2130430"/>
            <a:ext cx="6908800" cy="1470025"/>
          </a:xfrm>
        </p:spPr>
        <p:txBody>
          <a:bodyPr/>
          <a:lstStyle>
            <a:lvl1pPr>
              <a:defRPr>
                <a:solidFill>
                  <a:srgbClr val="333399"/>
                </a:solidFill>
              </a:defRPr>
            </a:lvl1pPr>
          </a:lstStyle>
          <a:p>
            <a:r>
              <a:rPr lang="it-IT"/>
              <a:t>Fare clic per modificare lo stile del titolo</a:t>
            </a:r>
          </a:p>
        </p:txBody>
      </p:sp>
      <p:sp>
        <p:nvSpPr>
          <p:cNvPr id="8195" name="Rectangle 3"/>
          <p:cNvSpPr>
            <a:spLocks noGrp="1" noChangeArrowheads="1"/>
          </p:cNvSpPr>
          <p:nvPr>
            <p:ph type="subTitle" idx="1"/>
          </p:nvPr>
        </p:nvSpPr>
        <p:spPr>
          <a:xfrm>
            <a:off x="1828800" y="2133600"/>
            <a:ext cx="2540000" cy="1752600"/>
          </a:xfrm>
        </p:spPr>
        <p:txBody>
          <a:bodyPr/>
          <a:lstStyle>
            <a:lvl1pPr marL="0" indent="0">
              <a:buFontTx/>
              <a:buNone/>
              <a:defRPr sz="1000"/>
            </a:lvl1pPr>
          </a:lstStyle>
          <a:p>
            <a:r>
              <a:rPr lang="it-IT"/>
              <a:t>Fare clic per modificare lo stile del sottotitolo dello schema</a:t>
            </a:r>
          </a:p>
        </p:txBody>
      </p:sp>
      <p:pic>
        <p:nvPicPr>
          <p:cNvPr id="5" name="Immagine 6" descr="format2">
            <a:extLst>
              <a:ext uri="{FF2B5EF4-FFF2-40B4-BE49-F238E27FC236}">
                <a16:creationId xmlns:a16="http://schemas.microsoft.com/office/drawing/2014/main" id="{9370F816-DBDA-4590-8329-6D847A82A1CE}"/>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96713" y="404664"/>
            <a:ext cx="2726651" cy="129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6217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80900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07452" y="188913"/>
            <a:ext cx="2760133" cy="5903912"/>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27051" y="188913"/>
            <a:ext cx="8077200" cy="5903912"/>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709405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527052" y="188918"/>
            <a:ext cx="11040533" cy="765175"/>
          </a:xfrm>
        </p:spPr>
        <p:txBody>
          <a:bodyPr/>
          <a:lstStyle/>
          <a:p>
            <a:r>
              <a:rPr lang="it-IT"/>
              <a:t>Fare clic per modificare lo stile del titolo</a:t>
            </a:r>
          </a:p>
        </p:txBody>
      </p:sp>
      <p:sp>
        <p:nvSpPr>
          <p:cNvPr id="3" name="Segnaposto contenuto 2"/>
          <p:cNvSpPr>
            <a:spLocks noGrp="1"/>
          </p:cNvSpPr>
          <p:nvPr>
            <p:ph sz="half" idx="1"/>
          </p:nvPr>
        </p:nvSpPr>
        <p:spPr>
          <a:xfrm>
            <a:off x="527051" y="1125539"/>
            <a:ext cx="5384800" cy="496728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15051" y="1125538"/>
            <a:ext cx="53848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15051" y="3684593"/>
            <a:ext cx="53848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844792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527052" y="188918"/>
            <a:ext cx="11040533" cy="765175"/>
          </a:xfrm>
        </p:spPr>
        <p:txBody>
          <a:bodyPr/>
          <a:lstStyle/>
          <a:p>
            <a:r>
              <a:rPr lang="it-IT"/>
              <a:t>Fare clic per modificare lo stile del titolo</a:t>
            </a:r>
          </a:p>
        </p:txBody>
      </p:sp>
      <p:sp>
        <p:nvSpPr>
          <p:cNvPr id="3" name="Segnaposto contenuto 2"/>
          <p:cNvSpPr>
            <a:spLocks noGrp="1"/>
          </p:cNvSpPr>
          <p:nvPr>
            <p:ph sz="quarter" idx="1"/>
          </p:nvPr>
        </p:nvSpPr>
        <p:spPr>
          <a:xfrm>
            <a:off x="527051" y="1125538"/>
            <a:ext cx="53848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15051" y="1125538"/>
            <a:ext cx="53848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527051" y="3684593"/>
            <a:ext cx="53848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6115051" y="3684593"/>
            <a:ext cx="53848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493327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2" name="Title 1"/>
          <p:cNvSpPr>
            <a:spLocks noGrp="1"/>
          </p:cNvSpPr>
          <p:nvPr>
            <p:ph type="title"/>
          </p:nvPr>
        </p:nvSpPr>
        <p:spPr>
          <a:xfrm>
            <a:off x="152773" y="50520"/>
            <a:ext cx="11075208" cy="47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7287" tIns="53643" rIns="107287" bIns="53643" rtlCol="0" anchor="t" anchorCtr="0">
            <a:spAutoFit/>
          </a:bodyPr>
          <a:lstStyle>
            <a:lvl1pPr marL="0" indent="0" algn="l">
              <a:lnSpc>
                <a:spcPct val="100000"/>
              </a:lnSpc>
              <a:spcBef>
                <a:spcPct val="0"/>
              </a:spcBef>
              <a:spcAft>
                <a:spcPct val="0"/>
              </a:spcAft>
              <a:defRPr lang="it-IT" sz="2400" b="1" i="0" kern="1200" baseline="0" noProof="0">
                <a:solidFill>
                  <a:schemeClr val="tx2"/>
                </a:solidFill>
                <a:latin typeface="Century Gothic" panose="020B0502020202020204" pitchFamily="34" charset="0"/>
                <a:ea typeface="MS PGothic" pitchFamily="34" charset="-128"/>
                <a:cs typeface="Arial" panose="020B0604020202020204" pitchFamily="34" charset="0"/>
                <a:sym typeface="Arial" panose="020B0604020202020204" pitchFamily="34" charset="0"/>
              </a:defRPr>
            </a:lvl1pPr>
          </a:lstStyle>
          <a:p>
            <a:pPr lvl="0"/>
            <a:r>
              <a:rPr lang="it-IT" noProof="0"/>
              <a:t>Fare clic per modificare lo stile del titolo</a:t>
            </a:r>
          </a:p>
        </p:txBody>
      </p:sp>
      <p:sp>
        <p:nvSpPr>
          <p:cNvPr id="4" name="btfpLayoutConfig" hidden="1"/>
          <p:cNvSpPr txBox="1"/>
          <p:nvPr userDrawn="1"/>
        </p:nvSpPr>
        <p:spPr bwMode="auto">
          <a:xfrm>
            <a:off x="16934" y="16933"/>
            <a:ext cx="11853333" cy="112788"/>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spAutoFit/>
          </a:bodyPr>
          <a:lstStyle/>
          <a:p>
            <a:pPr marL="228594" indent="-228594" algn="just">
              <a:buFont typeface="Arial" panose="020B0604020202020204" pitchFamily="34" charset="0"/>
              <a:buChar char="•"/>
            </a:pPr>
            <a:r>
              <a:rPr lang="it-IT" sz="133" b="0">
                <a:solidFill>
                  <a:srgbClr val="FFFFFF">
                    <a:alpha val="0"/>
                  </a:srgbClr>
                </a:solidFill>
                <a:latin typeface="Arial" panose="020B0604020202020204" pitchFamily="34" charset="0"/>
                <a:cs typeface="Arial" panose="020B0604020202020204" pitchFamily="34" charset="0"/>
              </a:rPr>
              <a:t>overall_0_131940250726391579 columns_1_131940250726391579 </a:t>
            </a:r>
          </a:p>
        </p:txBody>
      </p:sp>
    </p:spTree>
    <p:extLst>
      <p:ext uri="{BB962C8B-B14F-4D97-AF65-F5344CB8AC3E}">
        <p14:creationId xmlns:p14="http://schemas.microsoft.com/office/powerpoint/2010/main" val="2435533128"/>
      </p:ext>
    </p:extLst>
  </p:cSld>
  <p:clrMapOvr>
    <a:masterClrMapping/>
  </p:clrMapOvr>
  <p:transition/>
  <p:extLst>
    <p:ext uri="{DCECCB84-F9BA-43D5-87BE-67443E8EF086}">
      <p15:sldGuideLst xmlns:p15="http://schemas.microsoft.com/office/powerpoint/2012/main">
        <p15:guide id="1" pos="136">
          <p15:clr>
            <a:srgbClr val="CCCCCC"/>
          </p15:clr>
        </p15:guide>
        <p15:guide id="2" pos="7472">
          <p15:clr>
            <a:srgbClr val="CCCCC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587655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5"/>
            <a:ext cx="103632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794480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27051" y="1125539"/>
            <a:ext cx="53848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15051" y="1125539"/>
            <a:ext cx="53848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173749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75568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701951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67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3"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1072260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3014409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2" y="188918"/>
            <a:ext cx="11040533"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527051" y="1125539"/>
            <a:ext cx="10972800" cy="4967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pic>
        <p:nvPicPr>
          <p:cNvPr id="6" name="Immagine 5" descr="format2">
            <a:extLst>
              <a:ext uri="{FF2B5EF4-FFF2-40B4-BE49-F238E27FC236}">
                <a16:creationId xmlns:a16="http://schemas.microsoft.com/office/drawing/2014/main" id="{EAC3818A-6CA7-4093-994D-48BAD4E4C606}"/>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22614" y="6281556"/>
            <a:ext cx="1156367" cy="551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8">
            <a:extLst>
              <a:ext uri="{FF2B5EF4-FFF2-40B4-BE49-F238E27FC236}">
                <a16:creationId xmlns:a16="http://schemas.microsoft.com/office/drawing/2014/main" id="{1AF516D9-BA35-42B3-99B0-BCAE3A2BF5B2}"/>
              </a:ext>
            </a:extLst>
          </p:cNvPr>
          <p:cNvSpPr txBox="1">
            <a:spLocks noChangeArrowheads="1"/>
          </p:cNvSpPr>
          <p:nvPr/>
        </p:nvSpPr>
        <p:spPr bwMode="auto">
          <a:xfrm>
            <a:off x="5735364" y="6499225"/>
            <a:ext cx="6337300" cy="338554"/>
          </a:xfrm>
          <a:prstGeom prst="rect">
            <a:avLst/>
          </a:prstGeom>
          <a:noFill/>
          <a:ln w="9525">
            <a:noFill/>
            <a:miter lim="800000"/>
            <a:headEnd/>
            <a:tailEnd/>
          </a:ln>
          <a:effec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defRPr/>
            </a:pPr>
            <a:r>
              <a:rPr lang="it-IT" altLang="it-IT" sz="1050" b="1" i="1" dirty="0">
                <a:solidFill>
                  <a:srgbClr val="203864"/>
                </a:solidFill>
                <a:latin typeface="Century Gothic" panose="020B0502020202020204" pitchFamily="34" charset="0"/>
                <a:cs typeface="Arial" panose="020B0604020202020204" pitchFamily="34" charset="0"/>
              </a:rPr>
              <a:t>Udine, 28 maggio 2021 </a:t>
            </a:r>
            <a:r>
              <a:rPr lang="it-IT" altLang="it-IT" sz="1600" dirty="0">
                <a:solidFill>
                  <a:srgbClr val="203864"/>
                </a:solidFill>
                <a:latin typeface="Century Gothic" panose="020B0502020202020204" pitchFamily="34" charset="0"/>
                <a:cs typeface="Arial" panose="020B0604020202020204" pitchFamily="34" charset="0"/>
              </a:rPr>
              <a:t>| </a:t>
            </a:r>
            <a:fld id="{EFB01B81-24C0-49D3-AE93-DC94FFB6747E}" type="slidenum">
              <a:rPr lang="it-IT" altLang="it-IT" sz="1600" b="1" smtClean="0">
                <a:solidFill>
                  <a:srgbClr val="203864"/>
                </a:solidFill>
                <a:latin typeface="Century Gothic" panose="020B0502020202020204" pitchFamily="34" charset="0"/>
                <a:cs typeface="Arial" panose="020B0604020202020204" pitchFamily="34" charset="0"/>
              </a:rPr>
              <a:pPr algn="r" eaLnBrk="1" hangingPunct="1">
                <a:spcBef>
                  <a:spcPct val="50000"/>
                </a:spcBef>
                <a:defRPr/>
              </a:pPr>
              <a:t>‹N›</a:t>
            </a:fld>
            <a:endParaRPr lang="it-IT" altLang="it-IT" sz="1600" b="1" dirty="0">
              <a:solidFill>
                <a:srgbClr val="203864"/>
              </a:solidFill>
              <a:latin typeface="Century Gothic" panose="020B0502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6419" r:id="rId1"/>
    <p:sldLayoutId id="2147486407" r:id="rId2"/>
    <p:sldLayoutId id="2147486408" r:id="rId3"/>
    <p:sldLayoutId id="2147486409" r:id="rId4"/>
    <p:sldLayoutId id="2147486410" r:id="rId5"/>
    <p:sldLayoutId id="2147486411" r:id="rId6"/>
    <p:sldLayoutId id="2147486412" r:id="rId7"/>
    <p:sldLayoutId id="2147486413" r:id="rId8"/>
    <p:sldLayoutId id="2147486414" r:id="rId9"/>
    <p:sldLayoutId id="2147486415" r:id="rId10"/>
    <p:sldLayoutId id="2147486416" r:id="rId11"/>
    <p:sldLayoutId id="2147486417" r:id="rId12"/>
    <p:sldLayoutId id="2147486418" r:id="rId13"/>
    <p:sldLayoutId id="2147486420" r:id="rId14"/>
  </p:sldLayoutIdLst>
  <p:txStyles>
    <p:title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189" algn="l" rtl="0" fontAlgn="base">
        <a:spcBef>
          <a:spcPct val="0"/>
        </a:spcBef>
        <a:spcAft>
          <a:spcPct val="0"/>
        </a:spcAft>
        <a:defRPr sz="2000" b="1">
          <a:solidFill>
            <a:schemeClr val="accent2"/>
          </a:solidFill>
          <a:latin typeface="Arial" charset="0"/>
        </a:defRPr>
      </a:lvl6pPr>
      <a:lvl7pPr marL="914377" algn="l" rtl="0" fontAlgn="base">
        <a:spcBef>
          <a:spcPct val="0"/>
        </a:spcBef>
        <a:spcAft>
          <a:spcPct val="0"/>
        </a:spcAft>
        <a:defRPr sz="2000" b="1">
          <a:solidFill>
            <a:schemeClr val="accent2"/>
          </a:solidFill>
          <a:latin typeface="Arial" charset="0"/>
        </a:defRPr>
      </a:lvl7pPr>
      <a:lvl8pPr marL="1371566" algn="l" rtl="0" fontAlgn="base">
        <a:spcBef>
          <a:spcPct val="0"/>
        </a:spcBef>
        <a:spcAft>
          <a:spcPct val="0"/>
        </a:spcAft>
        <a:defRPr sz="2000" b="1">
          <a:solidFill>
            <a:schemeClr val="accent2"/>
          </a:solidFill>
          <a:latin typeface="Arial" charset="0"/>
        </a:defRPr>
      </a:lvl8pPr>
      <a:lvl9pPr marL="1828754" algn="l" rtl="0" fontAlgn="base">
        <a:spcBef>
          <a:spcPct val="0"/>
        </a:spcBef>
        <a:spcAft>
          <a:spcPct val="0"/>
        </a:spcAft>
        <a:defRPr sz="2000" b="1">
          <a:solidFill>
            <a:schemeClr val="accent2"/>
          </a:solidFill>
          <a:latin typeface="Arial" charset="0"/>
        </a:defRPr>
      </a:lvl9pPr>
    </p:titleStyle>
    <p:bodyStyle>
      <a:lvl1pPr marL="342891" indent="-342891"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1pPr>
      <a:lvl2pPr marL="742932" indent="-285744"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2971" indent="-228594"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160" indent="-228594"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349" indent="-228594"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537" indent="-228594" algn="l" rtl="0" fontAlgn="base">
        <a:spcBef>
          <a:spcPct val="20000"/>
        </a:spcBef>
        <a:spcAft>
          <a:spcPct val="0"/>
        </a:spcAft>
        <a:buChar char="»"/>
        <a:defRPr sz="1400">
          <a:solidFill>
            <a:schemeClr val="tx1"/>
          </a:solidFill>
          <a:latin typeface="+mn-lt"/>
        </a:defRPr>
      </a:lvl6pPr>
      <a:lvl7pPr marL="2971726" indent="-228594" algn="l" rtl="0" fontAlgn="base">
        <a:spcBef>
          <a:spcPct val="20000"/>
        </a:spcBef>
        <a:spcAft>
          <a:spcPct val="0"/>
        </a:spcAft>
        <a:buChar char="»"/>
        <a:defRPr sz="1400">
          <a:solidFill>
            <a:schemeClr val="tx1"/>
          </a:solidFill>
          <a:latin typeface="+mn-lt"/>
        </a:defRPr>
      </a:lvl7pPr>
      <a:lvl8pPr marL="3428914" indent="-228594" algn="l" rtl="0" fontAlgn="base">
        <a:spcBef>
          <a:spcPct val="20000"/>
        </a:spcBef>
        <a:spcAft>
          <a:spcPct val="0"/>
        </a:spcAft>
        <a:buChar char="»"/>
        <a:defRPr sz="1400">
          <a:solidFill>
            <a:schemeClr val="tx1"/>
          </a:solidFill>
          <a:latin typeface="+mn-lt"/>
        </a:defRPr>
      </a:lvl8pPr>
      <a:lvl9pPr marL="3886103" indent="-228594" algn="l" rtl="0" fontAlgn="base">
        <a:spcBef>
          <a:spcPct val="20000"/>
        </a:spcBef>
        <a:spcAft>
          <a:spcPct val="0"/>
        </a:spcAft>
        <a:buChar char="»"/>
        <a:defRPr sz="1400">
          <a:solidFill>
            <a:schemeClr val="tx1"/>
          </a:solidFill>
          <a:latin typeface="+mn-lt"/>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8.emf"/><Relationship Id="rId1" Type="http://schemas.openxmlformats.org/officeDocument/2006/relationships/slideLayout" Target="../slideLayouts/slideLayout7.xml"/><Relationship Id="rId4" Type="http://schemas.openxmlformats.org/officeDocument/2006/relationships/image" Target="../media/image47.svg"/></Relationships>
</file>

<file path=ppt/slides/_rels/slide11.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0.emf"/><Relationship Id="rId7" Type="http://schemas.openxmlformats.org/officeDocument/2006/relationships/image" Target="../media/image54.emf"/><Relationship Id="rId2" Type="http://schemas.openxmlformats.org/officeDocument/2006/relationships/image" Target="../media/image49.emf"/><Relationship Id="rId1" Type="http://schemas.openxmlformats.org/officeDocument/2006/relationships/slideLayout" Target="../slideLayouts/slideLayout7.xml"/><Relationship Id="rId6" Type="http://schemas.openxmlformats.org/officeDocument/2006/relationships/image" Target="../media/image53.emf"/><Relationship Id="rId11" Type="http://schemas.openxmlformats.org/officeDocument/2006/relationships/image" Target="../media/image58.emf"/><Relationship Id="rId5" Type="http://schemas.openxmlformats.org/officeDocument/2006/relationships/image" Target="../media/image52.emf"/><Relationship Id="rId10" Type="http://schemas.openxmlformats.org/officeDocument/2006/relationships/image" Target="../media/image57.svg"/><Relationship Id="rId4" Type="http://schemas.openxmlformats.org/officeDocument/2006/relationships/image" Target="../media/image51.emf"/><Relationship Id="rId9"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image" Target="../media/image60.emf"/><Relationship Id="rId7" Type="http://schemas.openxmlformats.org/officeDocument/2006/relationships/image" Target="../media/image57.svg"/><Relationship Id="rId2" Type="http://schemas.openxmlformats.org/officeDocument/2006/relationships/image" Target="../media/image59.emf"/><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62.emf"/><Relationship Id="rId4" Type="http://schemas.openxmlformats.org/officeDocument/2006/relationships/image" Target="../media/image61.emf"/></Relationships>
</file>

<file path=ppt/slides/_rels/slide13.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emf"/></Relationships>
</file>

<file path=ppt/slides/_rels/slide15.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9.emf"/><Relationship Id="rId1" Type="http://schemas.openxmlformats.org/officeDocument/2006/relationships/slideLayout" Target="../slideLayouts/slideLayout7.xml"/><Relationship Id="rId4" Type="http://schemas.openxmlformats.org/officeDocument/2006/relationships/image" Target="../media/image47.svg"/></Relationships>
</file>

<file path=ppt/slides/_rels/slide17.xml.rels><?xml version="1.0" encoding="UTF-8" standalone="yes"?>
<Relationships xmlns="http://schemas.openxmlformats.org/package/2006/relationships"><Relationship Id="rId8" Type="http://schemas.openxmlformats.org/officeDocument/2006/relationships/image" Target="../media/image76.emf"/><Relationship Id="rId3" Type="http://schemas.openxmlformats.org/officeDocument/2006/relationships/image" Target="../media/image71.emf"/><Relationship Id="rId7" Type="http://schemas.openxmlformats.org/officeDocument/2006/relationships/image" Target="../media/image75.emf"/><Relationship Id="rId2" Type="http://schemas.openxmlformats.org/officeDocument/2006/relationships/image" Target="../media/image70.emf"/><Relationship Id="rId1" Type="http://schemas.openxmlformats.org/officeDocument/2006/relationships/slideLayout" Target="../slideLayouts/slideLayout7.xml"/><Relationship Id="rId6" Type="http://schemas.openxmlformats.org/officeDocument/2006/relationships/image" Target="../media/image74.emf"/><Relationship Id="rId11" Type="http://schemas.openxmlformats.org/officeDocument/2006/relationships/image" Target="../media/image57.svg"/><Relationship Id="rId5" Type="http://schemas.openxmlformats.org/officeDocument/2006/relationships/image" Target="../media/image73.emf"/><Relationship Id="rId10" Type="http://schemas.openxmlformats.org/officeDocument/2006/relationships/image" Target="../media/image56.png"/><Relationship Id="rId4" Type="http://schemas.openxmlformats.org/officeDocument/2006/relationships/image" Target="../media/image72.emf"/><Relationship Id="rId9" Type="http://schemas.openxmlformats.org/officeDocument/2006/relationships/image" Target="../media/image55.emf"/></Relationships>
</file>

<file path=ppt/slides/_rels/slide18.xml.rels><?xml version="1.0" encoding="UTF-8" standalone="yes"?>
<Relationships xmlns="http://schemas.openxmlformats.org/package/2006/relationships"><Relationship Id="rId3" Type="http://schemas.openxmlformats.org/officeDocument/2006/relationships/image" Target="../media/image78.emf"/><Relationship Id="rId7" Type="http://schemas.openxmlformats.org/officeDocument/2006/relationships/image" Target="../media/image57.svg"/><Relationship Id="rId2" Type="http://schemas.openxmlformats.org/officeDocument/2006/relationships/image" Target="../media/image77.emf"/><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80.emf"/><Relationship Id="rId4" Type="http://schemas.openxmlformats.org/officeDocument/2006/relationships/image" Target="../media/image79.emf"/></Relationships>
</file>

<file path=ppt/slides/_rels/slide19.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2.xml"/><Relationship Id="rId16"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2.emf"/><Relationship Id="rId1" Type="http://schemas.openxmlformats.org/officeDocument/2006/relationships/slideLayout" Target="../slideLayouts/slideLayout7.xml"/><Relationship Id="rId4" Type="http://schemas.openxmlformats.org/officeDocument/2006/relationships/image" Target="../media/image47.svg"/></Relationships>
</file>

<file path=ppt/slides/_rels/slide21.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4.emf"/><Relationship Id="rId1" Type="http://schemas.openxmlformats.org/officeDocument/2006/relationships/slideLayout" Target="../slideLayouts/slideLayout7.xml"/><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5.emf"/><Relationship Id="rId1" Type="http://schemas.openxmlformats.org/officeDocument/2006/relationships/slideLayout" Target="../slideLayouts/slideLayout7.xml"/><Relationship Id="rId4" Type="http://schemas.openxmlformats.org/officeDocument/2006/relationships/image" Target="../media/image47.svg"/></Relationships>
</file>

<file path=ppt/slides/_rels/slide24.xml.rels><?xml version="1.0" encoding="UTF-8" standalone="yes"?>
<Relationships xmlns="http://schemas.openxmlformats.org/package/2006/relationships"><Relationship Id="rId8" Type="http://schemas.openxmlformats.org/officeDocument/2006/relationships/image" Target="../media/image92.emf"/><Relationship Id="rId3" Type="http://schemas.openxmlformats.org/officeDocument/2006/relationships/image" Target="../media/image87.emf"/><Relationship Id="rId7" Type="http://schemas.openxmlformats.org/officeDocument/2006/relationships/image" Target="../media/image91.emf"/><Relationship Id="rId2" Type="http://schemas.openxmlformats.org/officeDocument/2006/relationships/image" Target="../media/image86.emf"/><Relationship Id="rId1" Type="http://schemas.openxmlformats.org/officeDocument/2006/relationships/slideLayout" Target="../slideLayouts/slideLayout7.xml"/><Relationship Id="rId6" Type="http://schemas.openxmlformats.org/officeDocument/2006/relationships/image" Target="../media/image90.emf"/><Relationship Id="rId11" Type="http://schemas.openxmlformats.org/officeDocument/2006/relationships/image" Target="../media/image57.svg"/><Relationship Id="rId5" Type="http://schemas.openxmlformats.org/officeDocument/2006/relationships/image" Target="../media/image89.emf"/><Relationship Id="rId10" Type="http://schemas.openxmlformats.org/officeDocument/2006/relationships/image" Target="../media/image56.png"/><Relationship Id="rId4" Type="http://schemas.openxmlformats.org/officeDocument/2006/relationships/image" Target="../media/image88.emf"/><Relationship Id="rId9" Type="http://schemas.openxmlformats.org/officeDocument/2006/relationships/image" Target="../media/image55.emf"/></Relationships>
</file>

<file path=ppt/slides/_rels/slide25.xml.rels><?xml version="1.0" encoding="UTF-8" standalone="yes"?>
<Relationships xmlns="http://schemas.openxmlformats.org/package/2006/relationships"><Relationship Id="rId3" Type="http://schemas.openxmlformats.org/officeDocument/2006/relationships/image" Target="../media/image94.emf"/><Relationship Id="rId7" Type="http://schemas.openxmlformats.org/officeDocument/2006/relationships/image" Target="../media/image57.svg"/><Relationship Id="rId2" Type="http://schemas.openxmlformats.org/officeDocument/2006/relationships/image" Target="../media/image93.emf"/><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96.emf"/><Relationship Id="rId4" Type="http://schemas.openxmlformats.org/officeDocument/2006/relationships/image" Target="../media/image95.emf"/></Relationships>
</file>

<file path=ppt/slides/_rels/slide26.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0.emf"/><Relationship Id="rId1" Type="http://schemas.openxmlformats.org/officeDocument/2006/relationships/slideLayout" Target="../slideLayouts/slideLayout7.xml"/><Relationship Id="rId4" Type="http://schemas.openxmlformats.org/officeDocument/2006/relationships/image" Target="../media/image47.svg"/></Relationships>
</file>

<file path=ppt/slides/_rels/slide29.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10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emf"/><Relationship Id="rId2" Type="http://schemas.openxmlformats.org/officeDocument/2006/relationships/notesSlide" Target="../notesSlides/notesSlide3.xml"/><Relationship Id="rId16" Type="http://schemas.openxmlformats.org/officeDocument/2006/relationships/image" Target="../media/image36.svg"/><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30.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3.emf"/><Relationship Id="rId1" Type="http://schemas.openxmlformats.org/officeDocument/2006/relationships/slideLayout" Target="../slideLayouts/slideLayout7.xml"/><Relationship Id="rId5" Type="http://schemas.openxmlformats.org/officeDocument/2006/relationships/image" Target="../media/image106.svg"/><Relationship Id="rId4" Type="http://schemas.openxmlformats.org/officeDocument/2006/relationships/image" Target="../media/image105.png"/></Relationships>
</file>

<file path=ppt/slides/_rels/slide31.xml.rels><?xml version="1.0" encoding="UTF-8" standalone="yes"?>
<Relationships xmlns="http://schemas.openxmlformats.org/package/2006/relationships"><Relationship Id="rId8" Type="http://schemas.openxmlformats.org/officeDocument/2006/relationships/image" Target="../media/image112.svg"/><Relationship Id="rId3" Type="http://schemas.openxmlformats.org/officeDocument/2006/relationships/image" Target="../media/image107.emf"/><Relationship Id="rId7" Type="http://schemas.openxmlformats.org/officeDocument/2006/relationships/image" Target="../media/image1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0.svg"/><Relationship Id="rId5" Type="http://schemas.openxmlformats.org/officeDocument/2006/relationships/image" Target="../media/image109.svg"/><Relationship Id="rId4" Type="http://schemas.openxmlformats.org/officeDocument/2006/relationships/image" Target="../media/image108.png"/></Relationships>
</file>

<file path=ppt/slides/_rels/slide32.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14.png"/></Relationships>
</file>

<file path=ppt/slides/_rels/slide33.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14.png"/></Relationships>
</file>

<file path=ppt/slides/_rels/slide34.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14.png"/><Relationship Id="rId4" Type="http://schemas.openxmlformats.org/officeDocument/2006/relationships/image" Target="../media/image117.emf"/></Relationships>
</file>

<file path=ppt/slides/_rels/slide35.xml.rels><?xml version="1.0" encoding="UTF-8" standalone="yes"?>
<Relationships xmlns="http://schemas.openxmlformats.org/package/2006/relationships"><Relationship Id="rId2" Type="http://schemas.openxmlformats.org/officeDocument/2006/relationships/hyperlink" Target="http://www.formatresearch.com/"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image" Target="../media/image118.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mailto:format@pec.formatbusinessintelligence.com" TargetMode="External"/><Relationship Id="rId2" Type="http://schemas.openxmlformats.org/officeDocument/2006/relationships/hyperlink" Target="mailto:info@formatresearch.com" TargetMode="External"/><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25.png"/><Relationship Id="rId4" Type="http://schemas.openxmlformats.org/officeDocument/2006/relationships/image" Target="../media/image40.emf"/></Relationships>
</file>

<file path=ppt/slides/_rels/slide5.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 Id="rId5" Type="http://schemas.openxmlformats.org/officeDocument/2006/relationships/image" Target="../media/image45.emf"/><Relationship Id="rId4" Type="http://schemas.openxmlformats.org/officeDocument/2006/relationships/image" Target="../media/image44.emf"/></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6.emf"/><Relationship Id="rId1" Type="http://schemas.openxmlformats.org/officeDocument/2006/relationships/slideLayout" Target="../slideLayouts/slideLayout7.xml"/><Relationship Id="rId4" Type="http://schemas.openxmlformats.org/officeDocument/2006/relationships/image" Target="../media/image4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1">
            <a:extLst>
              <a:ext uri="{FF2B5EF4-FFF2-40B4-BE49-F238E27FC236}">
                <a16:creationId xmlns:a16="http://schemas.microsoft.com/office/drawing/2014/main" id="{0AD3138C-B3FC-49EA-ADCC-B904014887D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60296" y="260648"/>
            <a:ext cx="2808312" cy="1454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Immagine 1">
            <a:extLst>
              <a:ext uri="{FF2B5EF4-FFF2-40B4-BE49-F238E27FC236}">
                <a16:creationId xmlns:a16="http://schemas.microsoft.com/office/drawing/2014/main" id="{AC5DE4F6-5042-448E-9533-18C0B6907CC5}"/>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72064" y="1052736"/>
            <a:ext cx="1400244" cy="593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Immagine 10">
            <a:extLst>
              <a:ext uri="{FF2B5EF4-FFF2-40B4-BE49-F238E27FC236}">
                <a16:creationId xmlns:a16="http://schemas.microsoft.com/office/drawing/2014/main" id="{93FBC96C-4DBF-4A08-97DC-98AD95AFB499}"/>
              </a:ext>
            </a:extLst>
          </p:cNvPr>
          <p:cNvPicPr>
            <a:picLocks noChangeAspect="1"/>
          </p:cNvPicPr>
          <p:nvPr/>
        </p:nvPicPr>
        <p:blipFill>
          <a:blip r:embed="rId5"/>
          <a:stretch>
            <a:fillRect/>
          </a:stretch>
        </p:blipFill>
        <p:spPr>
          <a:xfrm>
            <a:off x="6600056" y="6045664"/>
            <a:ext cx="2844736" cy="498975"/>
          </a:xfrm>
          <a:prstGeom prst="rect">
            <a:avLst/>
          </a:prstGeom>
        </p:spPr>
      </p:pic>
      <p:pic>
        <p:nvPicPr>
          <p:cNvPr id="14" name="Immagine 3">
            <a:extLst>
              <a:ext uri="{FF2B5EF4-FFF2-40B4-BE49-F238E27FC236}">
                <a16:creationId xmlns:a16="http://schemas.microsoft.com/office/drawing/2014/main" id="{FD6BDEF8-A982-4902-A27A-C72BC5116258}"/>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250342" y="5877272"/>
            <a:ext cx="1029714" cy="798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FFDC9815-783A-410B-9FA1-914FD751B18D}"/>
              </a:ext>
            </a:extLst>
          </p:cNvPr>
          <p:cNvPicPr>
            <a:picLocks noChangeAspect="1"/>
          </p:cNvPicPr>
          <p:nvPr/>
        </p:nvPicPr>
        <p:blipFill>
          <a:blip r:embed="rId7"/>
          <a:stretch>
            <a:fillRect/>
          </a:stretch>
        </p:blipFill>
        <p:spPr>
          <a:xfrm>
            <a:off x="1184708" y="5964617"/>
            <a:ext cx="1585227" cy="624818"/>
          </a:xfrm>
          <a:prstGeom prst="rect">
            <a:avLst/>
          </a:prstGeom>
        </p:spPr>
      </p:pic>
      <p:pic>
        <p:nvPicPr>
          <p:cNvPr id="16" name="Immagine 15">
            <a:extLst>
              <a:ext uri="{FF2B5EF4-FFF2-40B4-BE49-F238E27FC236}">
                <a16:creationId xmlns:a16="http://schemas.microsoft.com/office/drawing/2014/main" id="{110AA835-C7E5-429D-A0E8-8EA4FF58E143}"/>
              </a:ext>
            </a:extLst>
          </p:cNvPr>
          <p:cNvPicPr>
            <a:picLocks noChangeAspect="1"/>
          </p:cNvPicPr>
          <p:nvPr/>
        </p:nvPicPr>
        <p:blipFill>
          <a:blip r:embed="rId8"/>
          <a:stretch>
            <a:fillRect/>
          </a:stretch>
        </p:blipFill>
        <p:spPr>
          <a:xfrm>
            <a:off x="3143111" y="5899679"/>
            <a:ext cx="3233480" cy="873741"/>
          </a:xfrm>
          <a:prstGeom prst="rect">
            <a:avLst/>
          </a:prstGeom>
        </p:spPr>
      </p:pic>
      <p:pic>
        <p:nvPicPr>
          <p:cNvPr id="19" name="Immagine 1">
            <a:extLst>
              <a:ext uri="{FF2B5EF4-FFF2-40B4-BE49-F238E27FC236}">
                <a16:creationId xmlns:a16="http://schemas.microsoft.com/office/drawing/2014/main" id="{FE3188FB-2734-4793-A843-3DD2FF4EC7DE}"/>
              </a:ext>
            </a:extLst>
          </p:cNvPr>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193810" y="2046100"/>
            <a:ext cx="4920455" cy="1794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 name="Connettore diritto 19">
            <a:extLst>
              <a:ext uri="{FF2B5EF4-FFF2-40B4-BE49-F238E27FC236}">
                <a16:creationId xmlns:a16="http://schemas.microsoft.com/office/drawing/2014/main" id="{2EE3B1EA-AE2F-4D1C-87E3-510F21322CBA}"/>
              </a:ext>
            </a:extLst>
          </p:cNvPr>
          <p:cNvCxnSpPr>
            <a:cxnSpLocks/>
          </p:cNvCxnSpPr>
          <p:nvPr/>
        </p:nvCxnSpPr>
        <p:spPr bwMode="auto">
          <a:xfrm>
            <a:off x="792480" y="1758068"/>
            <a:ext cx="10800000" cy="0"/>
          </a:xfrm>
          <a:prstGeom prst="line">
            <a:avLst/>
          </a:prstGeom>
          <a:noFill/>
          <a:ln w="9525" cap="flat" cmpd="sng" algn="ctr">
            <a:solidFill>
              <a:schemeClr val="bg1">
                <a:lumMod val="50000"/>
              </a:schemeClr>
            </a:solidFill>
            <a:prstDash val="solid"/>
            <a:round/>
            <a:headEnd type="none" w="med" len="med"/>
            <a:tailEnd type="none" w="med" len="med"/>
          </a:ln>
          <a:effectLst/>
        </p:spPr>
      </p:cxnSp>
      <p:sp>
        <p:nvSpPr>
          <p:cNvPr id="13" name="CasellaDiTesto 12">
            <a:extLst>
              <a:ext uri="{FF2B5EF4-FFF2-40B4-BE49-F238E27FC236}">
                <a16:creationId xmlns:a16="http://schemas.microsoft.com/office/drawing/2014/main" id="{66E39C9A-550E-443B-8A4D-D4A42892E64A}"/>
              </a:ext>
            </a:extLst>
          </p:cNvPr>
          <p:cNvSpPr txBox="1">
            <a:spLocks noChangeArrowheads="1"/>
          </p:cNvSpPr>
          <p:nvPr/>
        </p:nvSpPr>
        <p:spPr bwMode="auto">
          <a:xfrm>
            <a:off x="1114428" y="3897177"/>
            <a:ext cx="10670204" cy="18035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lnSpc>
                <a:spcPct val="114000"/>
              </a:lnSpc>
              <a:spcBef>
                <a:spcPts val="600"/>
              </a:spcBef>
            </a:pPr>
            <a:r>
              <a:rPr lang="it-IT" sz="2800" u="sng" dirty="0">
                <a:solidFill>
                  <a:srgbClr val="203864"/>
                </a:solidFill>
                <a:latin typeface="Century Gothic" panose="020B0502020202020204" pitchFamily="34" charset="0"/>
                <a:ea typeface="MS PGothic" panose="020B0600070205080204" pitchFamily="34" charset="-128"/>
              </a:rPr>
              <a:t>OSSERVATORIO CONGIUNTURALE FVG</a:t>
            </a:r>
            <a:r>
              <a:rPr lang="it-IT" sz="2800" dirty="0">
                <a:solidFill>
                  <a:srgbClr val="203864"/>
                </a:solidFill>
                <a:latin typeface="Century Gothic" panose="020B0502020202020204" pitchFamily="34" charset="0"/>
                <a:ea typeface="MS PGothic" panose="020B0600070205080204" pitchFamily="34" charset="-128"/>
              </a:rPr>
              <a:t>: </a:t>
            </a:r>
            <a:br>
              <a:rPr lang="it-IT" sz="2800" dirty="0">
                <a:solidFill>
                  <a:srgbClr val="203864"/>
                </a:solidFill>
                <a:latin typeface="Century Gothic" panose="020B0502020202020204" pitchFamily="34" charset="0"/>
                <a:ea typeface="MS PGothic" panose="020B0600070205080204" pitchFamily="34" charset="-128"/>
              </a:rPr>
            </a:br>
            <a:r>
              <a:rPr lang="it-IT" sz="2800" dirty="0">
                <a:solidFill>
                  <a:srgbClr val="203864"/>
                </a:solidFill>
                <a:latin typeface="Century Gothic" panose="020B0502020202020204" pitchFamily="34" charset="0"/>
                <a:ea typeface="MS PGothic" panose="020B0600070205080204" pitchFamily="34" charset="-128"/>
              </a:rPr>
              <a:t>l’opinione delle imprese del terziario e dei cittadini</a:t>
            </a:r>
          </a:p>
          <a:p>
            <a:pPr eaLnBrk="1" hangingPunct="1">
              <a:lnSpc>
                <a:spcPct val="114000"/>
              </a:lnSpc>
              <a:spcBef>
                <a:spcPts val="600"/>
              </a:spcBef>
            </a:pPr>
            <a:r>
              <a:rPr lang="it-IT" sz="2000" b="0" dirty="0">
                <a:latin typeface="Century Gothic" panose="020B0502020202020204" pitchFamily="34" charset="0"/>
              </a:rPr>
              <a:t>PRESENTAZIONE – AGGIORNAMENTO MAGGIO 2021</a:t>
            </a:r>
            <a:endParaRPr lang="it-IT" sz="2000" b="0" u="sng" dirty="0">
              <a:latin typeface="Century Gothic" panose="020B0502020202020204" pitchFamily="34" charset="0"/>
            </a:endParaRPr>
          </a:p>
          <a:p>
            <a:pPr eaLnBrk="1" hangingPunct="1">
              <a:lnSpc>
                <a:spcPct val="114000"/>
              </a:lnSpc>
              <a:spcBef>
                <a:spcPts val="600"/>
              </a:spcBef>
            </a:pPr>
            <a:r>
              <a:rPr lang="it-IT" sz="1400" b="0" dirty="0">
                <a:latin typeface="Century Gothic" panose="020B0502020202020204" pitchFamily="34" charset="0"/>
              </a:rPr>
              <a:t>Udine, 28 maggio 2021 (20023fv/01)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E82EC73C-8BBA-4FBD-8B68-C4059C642422}"/>
              </a:ext>
            </a:extLst>
          </p:cNvPr>
          <p:cNvPicPr>
            <a:picLocks noChangeAspect="1"/>
          </p:cNvPicPr>
          <p:nvPr/>
        </p:nvPicPr>
        <p:blipFill>
          <a:blip r:embed="rId2"/>
          <a:stretch>
            <a:fillRect/>
          </a:stretch>
        </p:blipFill>
        <p:spPr>
          <a:xfrm>
            <a:off x="424800" y="2278800"/>
            <a:ext cx="6045729" cy="3092400"/>
          </a:xfrm>
          <a:prstGeom prst="rect">
            <a:avLst/>
          </a:prstGeom>
        </p:spPr>
      </p:pic>
      <p:sp>
        <p:nvSpPr>
          <p:cNvPr id="30" name="Titolo 1">
            <a:extLst>
              <a:ext uri="{FF2B5EF4-FFF2-40B4-BE49-F238E27FC236}">
                <a16:creationId xmlns:a16="http://schemas.microsoft.com/office/drawing/2014/main" id="{022DB523-2F02-4586-A69F-BE73338A22BD}"/>
              </a:ext>
            </a:extLst>
          </p:cNvPr>
          <p:cNvSpPr txBox="1">
            <a:spLocks/>
          </p:cNvSpPr>
          <p:nvPr/>
        </p:nvSpPr>
        <p:spPr>
          <a:xfrm>
            <a:off x="335360" y="248643"/>
            <a:ext cx="11591145"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Andamento impresa </a:t>
            </a:r>
            <a:r>
              <a:rPr lang="it-IT" sz="2200" dirty="0">
                <a:solidFill>
                  <a:srgbClr val="203864"/>
                </a:solidFill>
                <a:latin typeface="Century Gothic" panose="020B0502020202020204" pitchFamily="34" charset="0"/>
                <a:ea typeface="+mj-ea"/>
                <a:cs typeface="Arial"/>
              </a:rPr>
              <a:t>| </a:t>
            </a:r>
            <a:r>
              <a:rPr lang="it-IT" sz="2200" dirty="0">
                <a:latin typeface="Century Gothic" panose="020B0502020202020204" pitchFamily="34" charset="0"/>
                <a:cs typeface="Arial"/>
              </a:rPr>
              <a:t>Migliora il </a:t>
            </a:r>
            <a:r>
              <a:rPr lang="it-IT" sz="2200" i="1" dirty="0">
                <a:latin typeface="Century Gothic" panose="020B0502020202020204" pitchFamily="34" charset="0"/>
                <a:cs typeface="Arial"/>
              </a:rPr>
              <a:t>sentiment </a:t>
            </a:r>
            <a:r>
              <a:rPr lang="it-IT" sz="2200" dirty="0">
                <a:latin typeface="Century Gothic" panose="020B0502020202020204" pitchFamily="34" charset="0"/>
                <a:cs typeface="Arial"/>
              </a:rPr>
              <a:t>delle imprese anche riguardo l’andamento della propria attività: l’indicatore è sopra la media Italia e coincide con il miglior risultato da oltre un anno a questa parte. </a:t>
            </a:r>
            <a:endParaRPr lang="it-IT" sz="2200" b="0" strike="sngStrike" dirty="0">
              <a:solidFill>
                <a:srgbClr val="FF0000"/>
              </a:solidFill>
              <a:latin typeface="Century Gothic" panose="020B0502020202020204" pitchFamily="34" charset="0"/>
              <a:ea typeface="+mj-ea"/>
              <a:cs typeface="Arial"/>
            </a:endParaRPr>
          </a:p>
        </p:txBody>
      </p:sp>
      <p:sp>
        <p:nvSpPr>
          <p:cNvPr id="36" name="Text Box 49">
            <a:extLst>
              <a:ext uri="{FF2B5EF4-FFF2-40B4-BE49-F238E27FC236}">
                <a16:creationId xmlns:a16="http://schemas.microsoft.com/office/drawing/2014/main" id="{36F33A6F-7236-40B6-A9AA-010A3226DB41}"/>
              </a:ext>
            </a:extLst>
          </p:cNvPr>
          <p:cNvSpPr txBox="1">
            <a:spLocks noChangeArrowheads="1"/>
          </p:cNvSpPr>
          <p:nvPr/>
        </p:nvSpPr>
        <p:spPr bwMode="auto">
          <a:xfrm>
            <a:off x="335360" y="6190766"/>
            <a:ext cx="11665296" cy="384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1.536 casi. </a:t>
            </a:r>
            <a:r>
              <a:rPr lang="it-IT" altLang="ja-JP" sz="900" b="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a:latin typeface="Century Gothic" panose="020B0502020202020204" pitchFamily="34" charset="0"/>
              </a:rPr>
              <a:t>I dati sono riportati all’universo.	</a:t>
            </a:r>
            <a:endParaRPr lang="it-IT" altLang="it-IT" sz="900">
              <a:latin typeface="Century Gothic" panose="020B0502020202020204" pitchFamily="34" charset="0"/>
            </a:endParaRPr>
          </a:p>
        </p:txBody>
      </p:sp>
      <p:sp>
        <p:nvSpPr>
          <p:cNvPr id="39" name="CasellaDiTesto 9">
            <a:extLst>
              <a:ext uri="{FF2B5EF4-FFF2-40B4-BE49-F238E27FC236}">
                <a16:creationId xmlns:a16="http://schemas.microsoft.com/office/drawing/2014/main" id="{CB8B6FF1-2AD9-4B3B-B5DA-08DBABBF703E}"/>
              </a:ext>
            </a:extLst>
          </p:cNvPr>
          <p:cNvSpPr txBox="1">
            <a:spLocks noChangeArrowheads="1"/>
          </p:cNvSpPr>
          <p:nvPr/>
        </p:nvSpPr>
        <p:spPr bwMode="auto">
          <a:xfrm>
            <a:off x="1215201" y="3068960"/>
            <a:ext cx="1919755"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sp>
        <p:nvSpPr>
          <p:cNvPr id="49" name="CasellaDiTesto 9">
            <a:extLst>
              <a:ext uri="{FF2B5EF4-FFF2-40B4-BE49-F238E27FC236}">
                <a16:creationId xmlns:a16="http://schemas.microsoft.com/office/drawing/2014/main" id="{D97DC172-60E7-4DDC-917F-DD8AB184C73E}"/>
              </a:ext>
            </a:extLst>
          </p:cNvPr>
          <p:cNvSpPr txBox="1">
            <a:spLocks noChangeArrowheads="1"/>
          </p:cNvSpPr>
          <p:nvPr/>
        </p:nvSpPr>
        <p:spPr bwMode="auto">
          <a:xfrm>
            <a:off x="1378860" y="4413191"/>
            <a:ext cx="1728192"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graphicFrame>
        <p:nvGraphicFramePr>
          <p:cNvPr id="61" name="Tabella 11">
            <a:extLst>
              <a:ext uri="{FF2B5EF4-FFF2-40B4-BE49-F238E27FC236}">
                <a16:creationId xmlns:a16="http://schemas.microsoft.com/office/drawing/2014/main" id="{48655208-857D-4D24-9ABB-9F3285C3F328}"/>
              </a:ext>
            </a:extLst>
          </p:cNvPr>
          <p:cNvGraphicFramePr>
            <a:graphicFrameLocks noGrp="1"/>
          </p:cNvGraphicFramePr>
          <p:nvPr/>
        </p:nvGraphicFramePr>
        <p:xfrm>
          <a:off x="7526635" y="3147844"/>
          <a:ext cx="3321605" cy="285784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357230">
                <a:tc>
                  <a:txBody>
                    <a:bodyPr/>
                    <a:lstStyle/>
                    <a:p>
                      <a:pPr algn="l" fontAlgn="ctr"/>
                      <a:r>
                        <a:rPr lang="it-IT" sz="1200" b="1" i="0" u="none" strike="noStrike">
                          <a:effectLst/>
                          <a:latin typeface="Century Gothic" panose="020B0502020202020204" pitchFamily="34" charset="0"/>
                        </a:rPr>
                        <a:t>DIC ’19</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14%</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56%</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30%</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42</a:t>
                      </a:r>
                    </a:p>
                  </a:txBody>
                  <a:tcPr marL="7620" marR="7620" marT="7620" marB="0" anchor="ctr"/>
                </a:tc>
                <a:extLst>
                  <a:ext uri="{0D108BD9-81ED-4DB2-BD59-A6C34878D82A}">
                    <a16:rowId xmlns:a16="http://schemas.microsoft.com/office/drawing/2014/main" val="2739780088"/>
                  </a:ext>
                </a:extLst>
              </a:tr>
              <a:tr h="357230">
                <a:tc>
                  <a:txBody>
                    <a:bodyPr/>
                    <a:lstStyle/>
                    <a:p>
                      <a:pPr algn="l" fontAlgn="ctr"/>
                      <a:r>
                        <a:rPr lang="it-IT" sz="1200" b="1" i="0" u="none" strike="noStrike">
                          <a:effectLst/>
                          <a:latin typeface="Century Gothic" panose="020B0502020202020204" pitchFamily="34" charset="0"/>
                        </a:rPr>
                        <a:t>MAR ’20</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2%</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18%</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80%</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11</a:t>
                      </a:r>
                    </a:p>
                  </a:txBody>
                  <a:tcPr marL="7620" marR="7620" marT="7620" marB="0" anchor="ctr"/>
                </a:tc>
                <a:extLst>
                  <a:ext uri="{0D108BD9-81ED-4DB2-BD59-A6C34878D82A}">
                    <a16:rowId xmlns:a16="http://schemas.microsoft.com/office/drawing/2014/main" val="2546973793"/>
                  </a:ext>
                </a:extLst>
              </a:tr>
              <a:tr h="357230">
                <a:tc>
                  <a:txBody>
                    <a:bodyPr/>
                    <a:lstStyle/>
                    <a:p>
                      <a:pPr algn="l" fontAlgn="ctr"/>
                      <a:r>
                        <a:rPr lang="it-IT" sz="1200" b="1" i="0" u="none" strike="noStrike">
                          <a:effectLst/>
                          <a:latin typeface="Century Gothic" panose="020B0502020202020204" pitchFamily="34" charset="0"/>
                        </a:rPr>
                        <a:t>GIU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8%</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21%</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71%</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19</a:t>
                      </a:r>
                    </a:p>
                  </a:txBody>
                  <a:tcPr marL="7620" marR="7620" marT="7620" marB="0" anchor="ctr"/>
                </a:tc>
                <a:extLst>
                  <a:ext uri="{0D108BD9-81ED-4DB2-BD59-A6C34878D82A}">
                    <a16:rowId xmlns:a16="http://schemas.microsoft.com/office/drawing/2014/main" val="3752504863"/>
                  </a:ext>
                </a:extLst>
              </a:tr>
              <a:tr h="357230">
                <a:tc>
                  <a:txBody>
                    <a:bodyPr/>
                    <a:lstStyle/>
                    <a:p>
                      <a:pPr algn="l" fontAlgn="ctr"/>
                      <a:r>
                        <a:rPr lang="it-IT" sz="1200" b="1" i="0" u="none" strike="noStrike">
                          <a:effectLst/>
                          <a:latin typeface="Century Gothic" panose="020B0502020202020204" pitchFamily="34" charset="0"/>
                        </a:rPr>
                        <a:t>SET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12%</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28%</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60%</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26</a:t>
                      </a:r>
                    </a:p>
                  </a:txBody>
                  <a:tcPr marL="7620" marR="7620" marT="7620" marB="0" anchor="ctr"/>
                </a:tc>
                <a:extLst>
                  <a:ext uri="{0D108BD9-81ED-4DB2-BD59-A6C34878D82A}">
                    <a16:rowId xmlns:a16="http://schemas.microsoft.com/office/drawing/2014/main" val="4271376257"/>
                  </a:ext>
                </a:extLst>
              </a:tr>
              <a:tr h="357230">
                <a:tc>
                  <a:txBody>
                    <a:bodyPr/>
                    <a:lstStyle/>
                    <a:p>
                      <a:pPr algn="l" fontAlgn="ctr"/>
                      <a:r>
                        <a:rPr lang="it-IT" sz="1200" b="1" i="0" u="none" strike="noStrike">
                          <a:effectLst/>
                          <a:latin typeface="Century Gothic" panose="020B0502020202020204" pitchFamily="34" charset="0"/>
                        </a:rPr>
                        <a:t>DIC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8%</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34%</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58%</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25</a:t>
                      </a:r>
                    </a:p>
                  </a:txBody>
                  <a:tcPr marL="7620" marR="7620" marT="7620" marB="0" anchor="ctr"/>
                </a:tc>
                <a:extLst>
                  <a:ext uri="{0D108BD9-81ED-4DB2-BD59-A6C34878D82A}">
                    <a16:rowId xmlns:a16="http://schemas.microsoft.com/office/drawing/2014/main" val="3559385142"/>
                  </a:ext>
                </a:extLst>
              </a:tr>
              <a:tr h="357230">
                <a:tc>
                  <a:txBody>
                    <a:bodyPr/>
                    <a:lstStyle/>
                    <a:p>
                      <a:pPr algn="l" fontAlgn="ctr"/>
                      <a:r>
                        <a:rPr lang="it-IT" sz="1200" b="1" i="0" u="none" strike="noStrike">
                          <a:effectLst/>
                          <a:latin typeface="Century Gothic" panose="020B0502020202020204" pitchFamily="34" charset="0"/>
                        </a:rPr>
                        <a:t>MAR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9%</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50%</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42%</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33</a:t>
                      </a:r>
                    </a:p>
                  </a:txBody>
                  <a:tcPr marL="7620" marR="7620" marT="7620" marB="0" anchor="ctr"/>
                </a:tc>
                <a:extLst>
                  <a:ext uri="{0D108BD9-81ED-4DB2-BD59-A6C34878D82A}">
                    <a16:rowId xmlns:a16="http://schemas.microsoft.com/office/drawing/2014/main" val="3790754751"/>
                  </a:ext>
                </a:extLst>
              </a:tr>
              <a:tr h="357230">
                <a:tc gridSpan="4">
                  <a:txBody>
                    <a:bodyPr/>
                    <a:lstStyle/>
                    <a:p>
                      <a:pPr algn="l" fontAlgn="ctr"/>
                      <a:r>
                        <a:rPr lang="it-IT" sz="1600" b="1" i="0" u="none" strike="noStrike">
                          <a:solidFill>
                            <a:schemeClr val="tx1"/>
                          </a:solidFill>
                          <a:effectLst/>
                          <a:latin typeface="Century Gothic" panose="020B0502020202020204" pitchFamily="34" charset="0"/>
                        </a:rPr>
                        <a:t>PREV. GIUGNO ‘21</a:t>
                      </a:r>
                    </a:p>
                  </a:txBody>
                  <a:tcPr marL="7200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a:txBody>
                    <a:bodyPr/>
                    <a:lstStyle/>
                    <a:p>
                      <a:pPr algn="ctr" fontAlgn="ctr"/>
                      <a:r>
                        <a:rPr lang="it-IT" sz="1600" b="1" i="0" u="none" strike="noStrike" dirty="0">
                          <a:solidFill>
                            <a:srgbClr val="203864"/>
                          </a:solidFill>
                          <a:effectLst/>
                          <a:latin typeface="Century Gothic" panose="020B0502020202020204" pitchFamily="34" charset="0"/>
                        </a:rPr>
                        <a:t>38</a:t>
                      </a:r>
                    </a:p>
                  </a:txBody>
                  <a:tcPr marL="7620" marR="7620" marT="7620" marB="0" anchor="ctr"/>
                </a:tc>
                <a:extLst>
                  <a:ext uri="{0D108BD9-81ED-4DB2-BD59-A6C34878D82A}">
                    <a16:rowId xmlns:a16="http://schemas.microsoft.com/office/drawing/2014/main" val="1704451205"/>
                  </a:ext>
                </a:extLst>
              </a:tr>
            </a:tbl>
          </a:graphicData>
        </a:graphic>
      </p:graphicFrame>
      <p:graphicFrame>
        <p:nvGraphicFramePr>
          <p:cNvPr id="66" name="Tabella 65">
            <a:extLst>
              <a:ext uri="{FF2B5EF4-FFF2-40B4-BE49-F238E27FC236}">
                <a16:creationId xmlns:a16="http://schemas.microsoft.com/office/drawing/2014/main" id="{58D55074-DF65-481E-890D-B1B87A5D83CE}"/>
              </a:ext>
            </a:extLst>
          </p:cNvPr>
          <p:cNvGraphicFramePr>
            <a:graphicFrameLocks noGrp="1"/>
          </p:cNvGraphicFramePr>
          <p:nvPr>
            <p:extLst>
              <p:ext uri="{D42A27DB-BD31-4B8C-83A1-F6EECF244321}">
                <p14:modId xmlns:p14="http://schemas.microsoft.com/office/powerpoint/2010/main" val="3241062376"/>
              </p:ext>
            </p:extLst>
          </p:nvPr>
        </p:nvGraphicFramePr>
        <p:xfrm>
          <a:off x="11147607" y="3147844"/>
          <a:ext cx="648000" cy="285784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357230">
                <a:tc>
                  <a:txBody>
                    <a:bodyPr/>
                    <a:lstStyle/>
                    <a:p>
                      <a:pPr algn="ctr" fontAlgn="ctr"/>
                      <a:r>
                        <a:rPr lang="it-IT" sz="1600" b="1" i="0" u="none" strike="noStrike" dirty="0">
                          <a:solidFill>
                            <a:srgbClr val="F79646"/>
                          </a:solidFill>
                          <a:effectLst/>
                          <a:latin typeface="Century Gothic" panose="020B0502020202020204" pitchFamily="34" charset="0"/>
                        </a:rPr>
                        <a:t>36</a:t>
                      </a:r>
                    </a:p>
                  </a:txBody>
                  <a:tcPr marL="7620" marR="7620" marT="7620" marB="0" anchor="ctr"/>
                </a:tc>
                <a:extLst>
                  <a:ext uri="{0D108BD9-81ED-4DB2-BD59-A6C34878D82A}">
                    <a16:rowId xmlns:a16="http://schemas.microsoft.com/office/drawing/2014/main" val="384464165"/>
                  </a:ext>
                </a:extLst>
              </a:tr>
              <a:tr h="357230">
                <a:tc>
                  <a:txBody>
                    <a:bodyPr/>
                    <a:lstStyle/>
                    <a:p>
                      <a:pPr algn="ctr" fontAlgn="ctr"/>
                      <a:r>
                        <a:rPr lang="it-IT" sz="1600" b="1" i="0" u="none" strike="noStrike">
                          <a:solidFill>
                            <a:srgbClr val="F79646"/>
                          </a:solidFill>
                          <a:effectLst/>
                          <a:latin typeface="Century Gothic" panose="020B0502020202020204" pitchFamily="34" charset="0"/>
                        </a:rPr>
                        <a:t>17</a:t>
                      </a:r>
                    </a:p>
                  </a:txBody>
                  <a:tcPr marL="7620" marR="7620" marT="7620" marB="0" anchor="ctr"/>
                </a:tc>
                <a:extLst>
                  <a:ext uri="{0D108BD9-81ED-4DB2-BD59-A6C34878D82A}">
                    <a16:rowId xmlns:a16="http://schemas.microsoft.com/office/drawing/2014/main" val="51798999"/>
                  </a:ext>
                </a:extLst>
              </a:tr>
              <a:tr h="357230">
                <a:tc>
                  <a:txBody>
                    <a:bodyPr/>
                    <a:lstStyle/>
                    <a:p>
                      <a:pPr algn="ctr" fontAlgn="ctr"/>
                      <a:r>
                        <a:rPr lang="it-IT" sz="1600" b="1" i="0" u="none" strike="noStrike">
                          <a:solidFill>
                            <a:srgbClr val="F79646"/>
                          </a:solidFill>
                          <a:effectLst/>
                          <a:latin typeface="Century Gothic" panose="020B0502020202020204" pitchFamily="34" charset="0"/>
                        </a:rPr>
                        <a:t>18</a:t>
                      </a:r>
                    </a:p>
                  </a:txBody>
                  <a:tcPr marL="7620" marR="7620" marT="7620" marB="0" anchor="ctr"/>
                </a:tc>
                <a:extLst>
                  <a:ext uri="{0D108BD9-81ED-4DB2-BD59-A6C34878D82A}">
                    <a16:rowId xmlns:a16="http://schemas.microsoft.com/office/drawing/2014/main" val="2113083857"/>
                  </a:ext>
                </a:extLst>
              </a:tr>
              <a:tr h="357230">
                <a:tc>
                  <a:txBody>
                    <a:bodyPr/>
                    <a:lstStyle/>
                    <a:p>
                      <a:pPr algn="ctr" fontAlgn="ctr"/>
                      <a:r>
                        <a:rPr lang="it-IT" sz="1600" b="1" i="0" u="none" strike="noStrike">
                          <a:solidFill>
                            <a:srgbClr val="F79646"/>
                          </a:solidFill>
                          <a:effectLst/>
                          <a:latin typeface="Century Gothic" panose="020B0502020202020204" pitchFamily="34" charset="0"/>
                        </a:rPr>
                        <a:t>25</a:t>
                      </a:r>
                    </a:p>
                  </a:txBody>
                  <a:tcPr marL="7620" marR="7620" marT="7620" marB="0" anchor="ctr"/>
                </a:tc>
                <a:extLst>
                  <a:ext uri="{0D108BD9-81ED-4DB2-BD59-A6C34878D82A}">
                    <a16:rowId xmlns:a16="http://schemas.microsoft.com/office/drawing/2014/main" val="1777035430"/>
                  </a:ext>
                </a:extLst>
              </a:tr>
              <a:tr h="357230">
                <a:tc>
                  <a:txBody>
                    <a:bodyPr/>
                    <a:lstStyle/>
                    <a:p>
                      <a:pPr algn="ctr" fontAlgn="ctr"/>
                      <a:r>
                        <a:rPr lang="it-IT" sz="1600" b="1" i="0" u="none" strike="noStrike">
                          <a:solidFill>
                            <a:srgbClr val="F79646"/>
                          </a:solidFill>
                          <a:effectLst/>
                          <a:latin typeface="Century Gothic" panose="020B0502020202020204" pitchFamily="34" charset="0"/>
                        </a:rPr>
                        <a:t>24</a:t>
                      </a:r>
                    </a:p>
                  </a:txBody>
                  <a:tcPr marL="7620" marR="7620" marT="7620" marB="0" anchor="ctr"/>
                </a:tc>
                <a:extLst>
                  <a:ext uri="{0D108BD9-81ED-4DB2-BD59-A6C34878D82A}">
                    <a16:rowId xmlns:a16="http://schemas.microsoft.com/office/drawing/2014/main" val="2964193220"/>
                  </a:ext>
                </a:extLst>
              </a:tr>
              <a:tr h="357230">
                <a:tc>
                  <a:txBody>
                    <a:bodyPr/>
                    <a:lstStyle/>
                    <a:p>
                      <a:pPr algn="ctr" fontAlgn="ctr"/>
                      <a:r>
                        <a:rPr lang="it-IT" sz="1600" b="1" i="0" u="none" strike="noStrike">
                          <a:solidFill>
                            <a:srgbClr val="F79646"/>
                          </a:solidFill>
                          <a:effectLst/>
                          <a:latin typeface="Century Gothic" panose="020B0502020202020204" pitchFamily="34" charset="0"/>
                        </a:rPr>
                        <a:t>29</a:t>
                      </a:r>
                    </a:p>
                  </a:txBody>
                  <a:tcPr marL="7620" marR="7620" marT="7620" marB="0" anchor="ctr"/>
                </a:tc>
                <a:extLst>
                  <a:ext uri="{0D108BD9-81ED-4DB2-BD59-A6C34878D82A}">
                    <a16:rowId xmlns:a16="http://schemas.microsoft.com/office/drawing/2014/main" val="3083891687"/>
                  </a:ext>
                </a:extLst>
              </a:tr>
              <a:tr h="357230">
                <a:tc>
                  <a:txBody>
                    <a:bodyPr/>
                    <a:lstStyle/>
                    <a:p>
                      <a:pPr algn="ctr" fontAlgn="ctr"/>
                      <a:r>
                        <a:rPr lang="it-IT" sz="1600" b="1" i="0" u="none" strike="noStrike" dirty="0">
                          <a:solidFill>
                            <a:srgbClr val="F79646"/>
                          </a:solidFill>
                          <a:effectLst/>
                          <a:latin typeface="Century Gothic" panose="020B0502020202020204" pitchFamily="34" charset="0"/>
                        </a:rPr>
                        <a:t>33</a:t>
                      </a:r>
                    </a:p>
                  </a:txBody>
                  <a:tcPr marL="7620" marR="7620" marT="7620" marB="0" anchor="ctr"/>
                </a:tc>
                <a:extLst>
                  <a:ext uri="{0D108BD9-81ED-4DB2-BD59-A6C34878D82A}">
                    <a16:rowId xmlns:a16="http://schemas.microsoft.com/office/drawing/2014/main" val="1328386160"/>
                  </a:ext>
                </a:extLst>
              </a:tr>
            </a:tbl>
          </a:graphicData>
        </a:graphic>
      </p:graphicFrame>
      <p:sp>
        <p:nvSpPr>
          <p:cNvPr id="27" name="Ovale 26">
            <a:extLst>
              <a:ext uri="{FF2B5EF4-FFF2-40B4-BE49-F238E27FC236}">
                <a16:creationId xmlns:a16="http://schemas.microsoft.com/office/drawing/2014/main" id="{CF453908-3C27-4977-B2BC-98C8317EB3FF}"/>
              </a:ext>
            </a:extLst>
          </p:cNvPr>
          <p:cNvSpPr/>
          <p:nvPr/>
        </p:nvSpPr>
        <p:spPr bwMode="auto">
          <a:xfrm>
            <a:off x="10219506" y="4932024"/>
            <a:ext cx="647998" cy="1111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9" name="Titolo 1">
            <a:extLst>
              <a:ext uri="{FF2B5EF4-FFF2-40B4-BE49-F238E27FC236}">
                <a16:creationId xmlns:a16="http://schemas.microsoft.com/office/drawing/2014/main" id="{6E044C7B-A90C-4951-8380-C02686FA3413}"/>
              </a:ext>
            </a:extLst>
          </p:cNvPr>
          <p:cNvSpPr txBox="1">
            <a:spLocks/>
          </p:cNvSpPr>
          <p:nvPr/>
        </p:nvSpPr>
        <p:spPr>
          <a:xfrm>
            <a:off x="423287" y="1815998"/>
            <a:ext cx="6094785"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ANDAMENTO IMPRESA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cxnSp>
        <p:nvCxnSpPr>
          <p:cNvPr id="33" name="Connettore diritto 32">
            <a:extLst>
              <a:ext uri="{FF2B5EF4-FFF2-40B4-BE49-F238E27FC236}">
                <a16:creationId xmlns:a16="http://schemas.microsoft.com/office/drawing/2014/main" id="{6DDBDFFA-F10A-43BF-A3BD-5C8BA70C52F4}"/>
              </a:ext>
            </a:extLst>
          </p:cNvPr>
          <p:cNvCxnSpPr>
            <a:cxnSpLocks/>
          </p:cNvCxnSpPr>
          <p:nvPr/>
        </p:nvCxnSpPr>
        <p:spPr bwMode="auto">
          <a:xfrm>
            <a:off x="7248128" y="1835048"/>
            <a:ext cx="0" cy="4208951"/>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pic>
        <p:nvPicPr>
          <p:cNvPr id="34" name="Elemento grafico 33" descr="Freccia linea: curva antioraria">
            <a:extLst>
              <a:ext uri="{FF2B5EF4-FFF2-40B4-BE49-F238E27FC236}">
                <a16:creationId xmlns:a16="http://schemas.microsoft.com/office/drawing/2014/main" id="{37406D60-FEF3-4291-BBED-86426F4FFF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43" name="CasellaDiTesto 9">
            <a:extLst>
              <a:ext uri="{FF2B5EF4-FFF2-40B4-BE49-F238E27FC236}">
                <a16:creationId xmlns:a16="http://schemas.microsoft.com/office/drawing/2014/main" id="{439F0A59-1BFA-413F-A997-A04B444B0BC7}"/>
              </a:ext>
            </a:extLst>
          </p:cNvPr>
          <p:cNvSpPr txBox="1">
            <a:spLocks noChangeArrowheads="1"/>
          </p:cNvSpPr>
          <p:nvPr/>
        </p:nvSpPr>
        <p:spPr bwMode="auto">
          <a:xfrm>
            <a:off x="7339534" y="1797318"/>
            <a:ext cx="4586972"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dirty="0">
                <a:latin typeface="Century Gothic" panose="020B0502020202020204" pitchFamily="34" charset="0"/>
              </a:rPr>
              <a:t>Come giudica l’andamento economico generale della Sua impresa negli ultimi tre mesi rispetto ai tre mesi precedenti, migliorato, invariato, peggiorato? </a:t>
            </a:r>
            <a:endParaRPr lang="it-IT" altLang="it-IT" sz="1300" b="0" dirty="0">
              <a:solidFill>
                <a:schemeClr val="accent2"/>
              </a:solidFill>
              <a:latin typeface="Century Gothic" panose="020B0502020202020204" pitchFamily="34" charset="0"/>
            </a:endParaRPr>
          </a:p>
        </p:txBody>
      </p:sp>
      <p:cxnSp>
        <p:nvCxnSpPr>
          <p:cNvPr id="53" name="Connettore 2 52">
            <a:extLst>
              <a:ext uri="{FF2B5EF4-FFF2-40B4-BE49-F238E27FC236}">
                <a16:creationId xmlns:a16="http://schemas.microsoft.com/office/drawing/2014/main" id="{1C15ED6C-3009-490C-8C37-08F37B7BB075}"/>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55" name="CasellaDiTesto 54">
            <a:extLst>
              <a:ext uri="{FF2B5EF4-FFF2-40B4-BE49-F238E27FC236}">
                <a16:creationId xmlns:a16="http://schemas.microsoft.com/office/drawing/2014/main" id="{6605DA4D-46C4-49EA-AE87-6D7F3271A2B8}"/>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56" name="Connettore 2 55">
            <a:extLst>
              <a:ext uri="{FF2B5EF4-FFF2-40B4-BE49-F238E27FC236}">
                <a16:creationId xmlns:a16="http://schemas.microsoft.com/office/drawing/2014/main" id="{08916C6D-56A1-4AD0-AC52-50D058414ED6}"/>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57" name="CasellaDiTesto 56">
            <a:extLst>
              <a:ext uri="{FF2B5EF4-FFF2-40B4-BE49-F238E27FC236}">
                <a16:creationId xmlns:a16="http://schemas.microsoft.com/office/drawing/2014/main" id="{478BF94C-2963-4214-8EE8-E8D827525ABF}"/>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cxnSp>
        <p:nvCxnSpPr>
          <p:cNvPr id="23" name="Connettore diritto 22">
            <a:extLst>
              <a:ext uri="{FF2B5EF4-FFF2-40B4-BE49-F238E27FC236}">
                <a16:creationId xmlns:a16="http://schemas.microsoft.com/office/drawing/2014/main" id="{1CD3D5E0-EE8C-4DB4-B327-300EDBCE4238}"/>
              </a:ext>
            </a:extLst>
          </p:cNvPr>
          <p:cNvCxnSpPr/>
          <p:nvPr/>
        </p:nvCxnSpPr>
        <p:spPr bwMode="auto">
          <a:xfrm>
            <a:off x="5131495"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24" name="Rettangolo 23">
            <a:extLst>
              <a:ext uri="{FF2B5EF4-FFF2-40B4-BE49-F238E27FC236}">
                <a16:creationId xmlns:a16="http://schemas.microsoft.com/office/drawing/2014/main" id="{7EBA968F-130A-4925-8137-6158B9CD2CCD}"/>
              </a:ext>
            </a:extLst>
          </p:cNvPr>
          <p:cNvSpPr/>
          <p:nvPr/>
        </p:nvSpPr>
        <p:spPr>
          <a:xfrm>
            <a:off x="4084854" y="2478476"/>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
        <p:nvSpPr>
          <p:cNvPr id="35" name="Text Box 18">
            <a:extLst>
              <a:ext uri="{FF2B5EF4-FFF2-40B4-BE49-F238E27FC236}">
                <a16:creationId xmlns:a16="http://schemas.microsoft.com/office/drawing/2014/main" id="{2AA7252A-DA2A-4023-9E87-B55FA1C4BC01}"/>
              </a:ext>
            </a:extLst>
          </p:cNvPr>
          <p:cNvSpPr txBox="1">
            <a:spLocks noChangeArrowheads="1"/>
          </p:cNvSpPr>
          <p:nvPr/>
        </p:nvSpPr>
        <p:spPr bwMode="auto">
          <a:xfrm>
            <a:off x="5730752" y="3457399"/>
            <a:ext cx="711868" cy="369333"/>
          </a:xfrm>
          <a:prstGeom prst="rect">
            <a:avLst/>
          </a:prstGeom>
          <a:solidFill>
            <a:schemeClr val="tx2">
              <a:lumMod val="65000"/>
              <a:lumOff val="35000"/>
            </a:schemeClr>
          </a:solid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900" b="1" i="1">
                <a:solidFill>
                  <a:schemeClr val="bg1"/>
                </a:solidFill>
              </a:rPr>
              <a:t>PREV. </a:t>
            </a:r>
            <a:br>
              <a:rPr lang="it-IT" altLang="it-IT" sz="900" b="1" i="1">
                <a:solidFill>
                  <a:schemeClr val="bg1"/>
                </a:solidFill>
              </a:rPr>
            </a:br>
            <a:r>
              <a:rPr lang="it-IT" altLang="it-IT" sz="900" b="1" i="1">
                <a:solidFill>
                  <a:schemeClr val="bg1"/>
                </a:solidFill>
              </a:rPr>
              <a:t>GIU ‘21</a:t>
            </a:r>
            <a:endParaRPr lang="it-IT" altLang="it-IT" sz="900" i="1">
              <a:solidFill>
                <a:schemeClr val="bg1"/>
              </a:solidFill>
            </a:endParaRPr>
          </a:p>
        </p:txBody>
      </p:sp>
    </p:spTree>
    <p:extLst>
      <p:ext uri="{BB962C8B-B14F-4D97-AF65-F5344CB8AC3E}">
        <p14:creationId xmlns:p14="http://schemas.microsoft.com/office/powerpoint/2010/main" val="4073975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2854F14-D339-45C3-B201-2D7C55165934}"/>
              </a:ext>
            </a:extLst>
          </p:cNvPr>
          <p:cNvPicPr>
            <a:picLocks noChangeAspect="1"/>
          </p:cNvPicPr>
          <p:nvPr/>
        </p:nvPicPr>
        <p:blipFill rotWithShape="1">
          <a:blip r:embed="rId2"/>
          <a:srcRect b="14266"/>
          <a:stretch/>
        </p:blipFill>
        <p:spPr>
          <a:xfrm>
            <a:off x="403453" y="4071898"/>
            <a:ext cx="2809651" cy="1975300"/>
          </a:xfrm>
          <a:prstGeom prst="rect">
            <a:avLst/>
          </a:prstGeom>
        </p:spPr>
      </p:pic>
      <p:pic>
        <p:nvPicPr>
          <p:cNvPr id="7" name="Immagine 6">
            <a:extLst>
              <a:ext uri="{FF2B5EF4-FFF2-40B4-BE49-F238E27FC236}">
                <a16:creationId xmlns:a16="http://schemas.microsoft.com/office/drawing/2014/main" id="{6D96902B-5D0C-41AF-9784-AF20382E9465}"/>
              </a:ext>
            </a:extLst>
          </p:cNvPr>
          <p:cNvPicPr>
            <a:picLocks noChangeAspect="1"/>
          </p:cNvPicPr>
          <p:nvPr/>
        </p:nvPicPr>
        <p:blipFill rotWithShape="1">
          <a:blip r:embed="rId3"/>
          <a:srcRect b="11525"/>
          <a:stretch/>
        </p:blipFill>
        <p:spPr>
          <a:xfrm>
            <a:off x="6196384" y="4112088"/>
            <a:ext cx="2784350" cy="2006614"/>
          </a:xfrm>
          <a:prstGeom prst="rect">
            <a:avLst/>
          </a:prstGeom>
        </p:spPr>
      </p:pic>
      <p:pic>
        <p:nvPicPr>
          <p:cNvPr id="6" name="Immagine 5">
            <a:extLst>
              <a:ext uri="{FF2B5EF4-FFF2-40B4-BE49-F238E27FC236}">
                <a16:creationId xmlns:a16="http://schemas.microsoft.com/office/drawing/2014/main" id="{7DB8151F-D631-4E05-AB60-BAB8F453CDA9}"/>
              </a:ext>
            </a:extLst>
          </p:cNvPr>
          <p:cNvPicPr>
            <a:picLocks noChangeAspect="1"/>
          </p:cNvPicPr>
          <p:nvPr/>
        </p:nvPicPr>
        <p:blipFill rotWithShape="1">
          <a:blip r:embed="rId4"/>
          <a:srcRect b="11680"/>
          <a:stretch/>
        </p:blipFill>
        <p:spPr>
          <a:xfrm>
            <a:off x="3244127" y="4065288"/>
            <a:ext cx="2841805" cy="2044443"/>
          </a:xfrm>
          <a:prstGeom prst="rect">
            <a:avLst/>
          </a:prstGeom>
        </p:spPr>
      </p:pic>
      <p:pic>
        <p:nvPicPr>
          <p:cNvPr id="102" name="Immagine 101">
            <a:extLst>
              <a:ext uri="{FF2B5EF4-FFF2-40B4-BE49-F238E27FC236}">
                <a16:creationId xmlns:a16="http://schemas.microsoft.com/office/drawing/2014/main" id="{57AF707A-0A92-4E82-9F78-CB4E457DF1A8}"/>
              </a:ext>
            </a:extLst>
          </p:cNvPr>
          <p:cNvPicPr>
            <a:picLocks noChangeAspect="1"/>
          </p:cNvPicPr>
          <p:nvPr/>
        </p:nvPicPr>
        <p:blipFill rotWithShape="1">
          <a:blip r:embed="rId5"/>
          <a:srcRect b="14367"/>
          <a:stretch/>
        </p:blipFill>
        <p:spPr>
          <a:xfrm>
            <a:off x="9074236" y="4112088"/>
            <a:ext cx="2784350" cy="1942155"/>
          </a:xfrm>
          <a:prstGeom prst="rect">
            <a:avLst/>
          </a:prstGeom>
        </p:spPr>
      </p:pic>
      <p:pic>
        <p:nvPicPr>
          <p:cNvPr id="3" name="Immagine 2">
            <a:extLst>
              <a:ext uri="{FF2B5EF4-FFF2-40B4-BE49-F238E27FC236}">
                <a16:creationId xmlns:a16="http://schemas.microsoft.com/office/drawing/2014/main" id="{1ABBF38F-191F-46F3-BBE4-933BCE1B2DDE}"/>
              </a:ext>
            </a:extLst>
          </p:cNvPr>
          <p:cNvPicPr>
            <a:picLocks noChangeAspect="1"/>
          </p:cNvPicPr>
          <p:nvPr/>
        </p:nvPicPr>
        <p:blipFill rotWithShape="1">
          <a:blip r:embed="rId6"/>
          <a:srcRect b="16211"/>
          <a:stretch/>
        </p:blipFill>
        <p:spPr>
          <a:xfrm>
            <a:off x="6194928" y="1568171"/>
            <a:ext cx="2784350" cy="1900334"/>
          </a:xfrm>
          <a:prstGeom prst="rect">
            <a:avLst/>
          </a:prstGeom>
        </p:spPr>
      </p:pic>
      <p:pic>
        <p:nvPicPr>
          <p:cNvPr id="101" name="Immagine 100">
            <a:extLst>
              <a:ext uri="{FF2B5EF4-FFF2-40B4-BE49-F238E27FC236}">
                <a16:creationId xmlns:a16="http://schemas.microsoft.com/office/drawing/2014/main" id="{8981BB98-6664-4660-8BB4-45AADD132A77}"/>
              </a:ext>
            </a:extLst>
          </p:cNvPr>
          <p:cNvPicPr>
            <a:picLocks noChangeAspect="1"/>
          </p:cNvPicPr>
          <p:nvPr/>
        </p:nvPicPr>
        <p:blipFill rotWithShape="1">
          <a:blip r:embed="rId7"/>
          <a:srcRect b="17666"/>
          <a:stretch/>
        </p:blipFill>
        <p:spPr>
          <a:xfrm>
            <a:off x="3304973" y="1568171"/>
            <a:ext cx="2784350" cy="1867348"/>
          </a:xfrm>
          <a:prstGeom prst="rect">
            <a:avLst/>
          </a:prstGeom>
        </p:spPr>
      </p:pic>
      <p:sp>
        <p:nvSpPr>
          <p:cNvPr id="126" name="Rettangolo 125">
            <a:extLst>
              <a:ext uri="{FF2B5EF4-FFF2-40B4-BE49-F238E27FC236}">
                <a16:creationId xmlns:a16="http://schemas.microsoft.com/office/drawing/2014/main" id="{8A4F71D5-2755-4B42-9D4B-92CB366A4AEA}"/>
              </a:ext>
            </a:extLst>
          </p:cNvPr>
          <p:cNvSpPr/>
          <p:nvPr/>
        </p:nvSpPr>
        <p:spPr bwMode="auto">
          <a:xfrm>
            <a:off x="3296692"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8" name="Rettangolo 127">
            <a:extLst>
              <a:ext uri="{FF2B5EF4-FFF2-40B4-BE49-F238E27FC236}">
                <a16:creationId xmlns:a16="http://schemas.microsoft.com/office/drawing/2014/main" id="{2F6A5C64-F0BF-40F0-AE13-9F2A1A2A82D6}"/>
              </a:ext>
            </a:extLst>
          </p:cNvPr>
          <p:cNvSpPr/>
          <p:nvPr/>
        </p:nvSpPr>
        <p:spPr bwMode="auto">
          <a:xfrm>
            <a:off x="6186016"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9" name="Rettangolo 128">
            <a:extLst>
              <a:ext uri="{FF2B5EF4-FFF2-40B4-BE49-F238E27FC236}">
                <a16:creationId xmlns:a16="http://schemas.microsoft.com/office/drawing/2014/main" id="{BBC250C3-6A26-4D60-B23F-2CA2C241BF22}"/>
              </a:ext>
            </a:extLst>
          </p:cNvPr>
          <p:cNvSpPr/>
          <p:nvPr/>
        </p:nvSpPr>
        <p:spPr bwMode="auto">
          <a:xfrm>
            <a:off x="9075340"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1" name="Rettangolo 130">
            <a:extLst>
              <a:ext uri="{FF2B5EF4-FFF2-40B4-BE49-F238E27FC236}">
                <a16:creationId xmlns:a16="http://schemas.microsoft.com/office/drawing/2014/main" id="{BD4EE782-EE34-4A43-916B-30026DEA6313}"/>
              </a:ext>
            </a:extLst>
          </p:cNvPr>
          <p:cNvSpPr/>
          <p:nvPr/>
        </p:nvSpPr>
        <p:spPr bwMode="auto">
          <a:xfrm>
            <a:off x="407368"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2" name="Rettangolo 131">
            <a:extLst>
              <a:ext uri="{FF2B5EF4-FFF2-40B4-BE49-F238E27FC236}">
                <a16:creationId xmlns:a16="http://schemas.microsoft.com/office/drawing/2014/main" id="{9A63879F-17A7-4F6B-B154-90DFC5976753}"/>
              </a:ext>
            </a:extLst>
          </p:cNvPr>
          <p:cNvSpPr/>
          <p:nvPr/>
        </p:nvSpPr>
        <p:spPr bwMode="auto">
          <a:xfrm>
            <a:off x="3296692"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3" name="Rettangolo 132">
            <a:extLst>
              <a:ext uri="{FF2B5EF4-FFF2-40B4-BE49-F238E27FC236}">
                <a16:creationId xmlns:a16="http://schemas.microsoft.com/office/drawing/2014/main" id="{27FA8462-87BF-4DC1-B5EC-D203DF27530F}"/>
              </a:ext>
            </a:extLst>
          </p:cNvPr>
          <p:cNvSpPr/>
          <p:nvPr/>
        </p:nvSpPr>
        <p:spPr bwMode="auto">
          <a:xfrm>
            <a:off x="6186016"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5" name="Rettangolo 134">
            <a:extLst>
              <a:ext uri="{FF2B5EF4-FFF2-40B4-BE49-F238E27FC236}">
                <a16:creationId xmlns:a16="http://schemas.microsoft.com/office/drawing/2014/main" id="{1D613B06-E77C-4EAC-8555-D359979721C7}"/>
              </a:ext>
            </a:extLst>
          </p:cNvPr>
          <p:cNvSpPr/>
          <p:nvPr/>
        </p:nvSpPr>
        <p:spPr bwMode="auto">
          <a:xfrm>
            <a:off x="9075340"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8" name="Titolo 1">
            <a:extLst>
              <a:ext uri="{FF2B5EF4-FFF2-40B4-BE49-F238E27FC236}">
                <a16:creationId xmlns:a16="http://schemas.microsoft.com/office/drawing/2014/main" id="{865A103C-A289-48F4-9343-F38F8A0D8707}"/>
              </a:ext>
            </a:extLst>
          </p:cNvPr>
          <p:cNvSpPr txBox="1">
            <a:spLocks/>
          </p:cNvSpPr>
          <p:nvPr/>
        </p:nvSpPr>
        <p:spPr>
          <a:xfrm>
            <a:off x="3237058"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FOOD</a:t>
            </a:r>
          </a:p>
        </p:txBody>
      </p:sp>
      <p:sp>
        <p:nvSpPr>
          <p:cNvPr id="139" name="Titolo 1">
            <a:extLst>
              <a:ext uri="{FF2B5EF4-FFF2-40B4-BE49-F238E27FC236}">
                <a16:creationId xmlns:a16="http://schemas.microsoft.com/office/drawing/2014/main" id="{69289B10-9BDC-4265-B0BA-EC75E372C8E0}"/>
              </a:ext>
            </a:extLst>
          </p:cNvPr>
          <p:cNvSpPr txBox="1">
            <a:spLocks/>
          </p:cNvSpPr>
          <p:nvPr/>
        </p:nvSpPr>
        <p:spPr>
          <a:xfrm>
            <a:off x="6127497"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NO FOOD</a:t>
            </a:r>
          </a:p>
        </p:txBody>
      </p:sp>
      <p:sp>
        <p:nvSpPr>
          <p:cNvPr id="140" name="Titolo 1">
            <a:extLst>
              <a:ext uri="{FF2B5EF4-FFF2-40B4-BE49-F238E27FC236}">
                <a16:creationId xmlns:a16="http://schemas.microsoft.com/office/drawing/2014/main" id="{977DE9CB-4ABE-4415-BEAB-B104CC1A98E5}"/>
              </a:ext>
            </a:extLst>
          </p:cNvPr>
          <p:cNvSpPr txBox="1">
            <a:spLocks/>
          </p:cNvSpPr>
          <p:nvPr/>
        </p:nvSpPr>
        <p:spPr>
          <a:xfrm>
            <a:off x="9015161"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Ristorazione</a:t>
            </a:r>
          </a:p>
        </p:txBody>
      </p:sp>
      <p:sp>
        <p:nvSpPr>
          <p:cNvPr id="142" name="Titolo 1">
            <a:extLst>
              <a:ext uri="{FF2B5EF4-FFF2-40B4-BE49-F238E27FC236}">
                <a16:creationId xmlns:a16="http://schemas.microsoft.com/office/drawing/2014/main" id="{A1CD647F-9E29-4C83-84CD-2AC3F249799E}"/>
              </a:ext>
            </a:extLst>
          </p:cNvPr>
          <p:cNvSpPr txBox="1">
            <a:spLocks/>
          </p:cNvSpPr>
          <p:nvPr/>
        </p:nvSpPr>
        <p:spPr>
          <a:xfrm>
            <a:off x="342906"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Ricezione turistica</a:t>
            </a:r>
          </a:p>
        </p:txBody>
      </p:sp>
      <p:sp>
        <p:nvSpPr>
          <p:cNvPr id="143" name="Titolo 1">
            <a:extLst>
              <a:ext uri="{FF2B5EF4-FFF2-40B4-BE49-F238E27FC236}">
                <a16:creationId xmlns:a16="http://schemas.microsoft.com/office/drawing/2014/main" id="{97B065B3-F9E8-41B9-B512-76DDD0E84D50}"/>
              </a:ext>
            </a:extLst>
          </p:cNvPr>
          <p:cNvSpPr txBox="1">
            <a:spLocks/>
          </p:cNvSpPr>
          <p:nvPr/>
        </p:nvSpPr>
        <p:spPr>
          <a:xfrm>
            <a:off x="3237058"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Trasporti e logistica</a:t>
            </a:r>
          </a:p>
        </p:txBody>
      </p:sp>
      <p:sp>
        <p:nvSpPr>
          <p:cNvPr id="144" name="Titolo 1">
            <a:extLst>
              <a:ext uri="{FF2B5EF4-FFF2-40B4-BE49-F238E27FC236}">
                <a16:creationId xmlns:a16="http://schemas.microsoft.com/office/drawing/2014/main" id="{00F5258F-89FF-4CC2-A5D5-B8409C4C76D7}"/>
              </a:ext>
            </a:extLst>
          </p:cNvPr>
          <p:cNvSpPr txBox="1">
            <a:spLocks/>
          </p:cNvSpPr>
          <p:nvPr/>
        </p:nvSpPr>
        <p:spPr>
          <a:xfrm>
            <a:off x="6127497"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imprese</a:t>
            </a:r>
          </a:p>
        </p:txBody>
      </p:sp>
      <p:sp>
        <p:nvSpPr>
          <p:cNvPr id="146" name="Titolo 1">
            <a:extLst>
              <a:ext uri="{FF2B5EF4-FFF2-40B4-BE49-F238E27FC236}">
                <a16:creationId xmlns:a16="http://schemas.microsoft.com/office/drawing/2014/main" id="{27411EEF-994D-4446-977F-C617CF527854}"/>
              </a:ext>
            </a:extLst>
          </p:cNvPr>
          <p:cNvSpPr txBox="1">
            <a:spLocks/>
          </p:cNvSpPr>
          <p:nvPr/>
        </p:nvSpPr>
        <p:spPr>
          <a:xfrm>
            <a:off x="9015161"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persona</a:t>
            </a:r>
          </a:p>
        </p:txBody>
      </p:sp>
      <p:sp>
        <p:nvSpPr>
          <p:cNvPr id="150" name="Rettangolo 149">
            <a:extLst>
              <a:ext uri="{FF2B5EF4-FFF2-40B4-BE49-F238E27FC236}">
                <a16:creationId xmlns:a16="http://schemas.microsoft.com/office/drawing/2014/main" id="{2BEC5ED2-52B8-4025-AF40-479539C47630}"/>
              </a:ext>
            </a:extLst>
          </p:cNvPr>
          <p:cNvSpPr/>
          <p:nvPr/>
        </p:nvSpPr>
        <p:spPr>
          <a:xfrm>
            <a:off x="3646969" y="1701756"/>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51" name="Rettangolo 150">
            <a:extLst>
              <a:ext uri="{FF2B5EF4-FFF2-40B4-BE49-F238E27FC236}">
                <a16:creationId xmlns:a16="http://schemas.microsoft.com/office/drawing/2014/main" id="{07F6A364-1654-4EB3-9FC5-4917C05D1013}"/>
              </a:ext>
            </a:extLst>
          </p:cNvPr>
          <p:cNvSpPr/>
          <p:nvPr/>
        </p:nvSpPr>
        <p:spPr>
          <a:xfrm>
            <a:off x="4398818" y="2972570"/>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24</a:t>
            </a:r>
          </a:p>
        </p:txBody>
      </p:sp>
      <p:sp>
        <p:nvSpPr>
          <p:cNvPr id="152" name="CasellaDiTesto 9">
            <a:extLst>
              <a:ext uri="{FF2B5EF4-FFF2-40B4-BE49-F238E27FC236}">
                <a16:creationId xmlns:a16="http://schemas.microsoft.com/office/drawing/2014/main" id="{D97A1F7C-F575-4E01-9F72-1D3A27DD5777}"/>
              </a:ext>
            </a:extLst>
          </p:cNvPr>
          <p:cNvSpPr txBox="1">
            <a:spLocks noChangeArrowheads="1"/>
          </p:cNvSpPr>
          <p:nvPr/>
        </p:nvSpPr>
        <p:spPr bwMode="auto">
          <a:xfrm>
            <a:off x="3567553" y="2857363"/>
            <a:ext cx="8687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FOOD</a:t>
            </a:r>
          </a:p>
        </p:txBody>
      </p:sp>
      <p:sp>
        <p:nvSpPr>
          <p:cNvPr id="168" name="Rettangolo 167">
            <a:extLst>
              <a:ext uri="{FF2B5EF4-FFF2-40B4-BE49-F238E27FC236}">
                <a16:creationId xmlns:a16="http://schemas.microsoft.com/office/drawing/2014/main" id="{67967B7E-9EC6-4477-B4CF-857CF52348BD}"/>
              </a:ext>
            </a:extLst>
          </p:cNvPr>
          <p:cNvSpPr/>
          <p:nvPr/>
        </p:nvSpPr>
        <p:spPr>
          <a:xfrm>
            <a:off x="5615117" y="2229648"/>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57</a:t>
            </a:r>
          </a:p>
        </p:txBody>
      </p:sp>
      <p:cxnSp>
        <p:nvCxnSpPr>
          <p:cNvPr id="169" name="Connettore diritto 168">
            <a:extLst>
              <a:ext uri="{FF2B5EF4-FFF2-40B4-BE49-F238E27FC236}">
                <a16:creationId xmlns:a16="http://schemas.microsoft.com/office/drawing/2014/main" id="{A8AF526C-F7AC-48CF-8D20-5889F9A662EB}"/>
              </a:ext>
            </a:extLst>
          </p:cNvPr>
          <p:cNvCxnSpPr>
            <a:cxnSpLocks/>
          </p:cNvCxnSpPr>
          <p:nvPr/>
        </p:nvCxnSpPr>
        <p:spPr bwMode="auto">
          <a:xfrm>
            <a:off x="4707185"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70" name="Titolo 1">
            <a:extLst>
              <a:ext uri="{FF2B5EF4-FFF2-40B4-BE49-F238E27FC236}">
                <a16:creationId xmlns:a16="http://schemas.microsoft.com/office/drawing/2014/main" id="{8998DACE-5215-4F5B-8799-91B46D69AD8D}"/>
              </a:ext>
            </a:extLst>
          </p:cNvPr>
          <p:cNvSpPr txBox="1">
            <a:spLocks/>
          </p:cNvSpPr>
          <p:nvPr/>
        </p:nvSpPr>
        <p:spPr>
          <a:xfrm>
            <a:off x="335360" y="248643"/>
            <a:ext cx="11856640" cy="747994"/>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Andamento impresa | </a:t>
            </a:r>
            <a:r>
              <a:rPr lang="it-IT" sz="2200" dirty="0">
                <a:latin typeface="Century Gothic" panose="020B0502020202020204" pitchFamily="34" charset="0"/>
                <a:cs typeface="Arial"/>
              </a:rPr>
              <a:t>Pur mantenendosi al di sotto dei livelli pre-crisi, migliorano le aspettative per l’estate anche per le strutture turistiche e per i pubblici esercizi.</a:t>
            </a:r>
            <a:endParaRPr lang="it-IT" sz="2200" strike="sngStrike" dirty="0">
              <a:latin typeface="Century Gothic" panose="020B0502020202020204" pitchFamily="34" charset="0"/>
              <a:cs typeface="Arial"/>
            </a:endParaRPr>
          </a:p>
        </p:txBody>
      </p:sp>
      <p:sp>
        <p:nvSpPr>
          <p:cNvPr id="171" name="CasellaDiTesto 9">
            <a:extLst>
              <a:ext uri="{FF2B5EF4-FFF2-40B4-BE49-F238E27FC236}">
                <a16:creationId xmlns:a16="http://schemas.microsoft.com/office/drawing/2014/main" id="{9152B8E7-0BFF-4174-A10E-ABFAC64623F7}"/>
              </a:ext>
            </a:extLst>
          </p:cNvPr>
          <p:cNvSpPr txBox="1">
            <a:spLocks noChangeArrowheads="1"/>
          </p:cNvSpPr>
          <p:nvPr/>
        </p:nvSpPr>
        <p:spPr bwMode="auto">
          <a:xfrm>
            <a:off x="6364261" y="2295682"/>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2" name="CasellaDiTesto 9">
            <a:extLst>
              <a:ext uri="{FF2B5EF4-FFF2-40B4-BE49-F238E27FC236}">
                <a16:creationId xmlns:a16="http://schemas.microsoft.com/office/drawing/2014/main" id="{828B85D3-9370-4406-9538-9BCC248FB0E9}"/>
              </a:ext>
            </a:extLst>
          </p:cNvPr>
          <p:cNvSpPr txBox="1">
            <a:spLocks noChangeArrowheads="1"/>
          </p:cNvSpPr>
          <p:nvPr/>
        </p:nvSpPr>
        <p:spPr bwMode="auto">
          <a:xfrm>
            <a:off x="6325095" y="2975151"/>
            <a:ext cx="7353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NO FOOD</a:t>
            </a:r>
          </a:p>
        </p:txBody>
      </p:sp>
      <p:sp>
        <p:nvSpPr>
          <p:cNvPr id="173" name="CasellaDiTesto 9">
            <a:extLst>
              <a:ext uri="{FF2B5EF4-FFF2-40B4-BE49-F238E27FC236}">
                <a16:creationId xmlns:a16="http://schemas.microsoft.com/office/drawing/2014/main" id="{25B55F22-DE02-493A-B37B-68E38A78F51A}"/>
              </a:ext>
            </a:extLst>
          </p:cNvPr>
          <p:cNvSpPr txBox="1">
            <a:spLocks noChangeArrowheads="1"/>
          </p:cNvSpPr>
          <p:nvPr/>
        </p:nvSpPr>
        <p:spPr bwMode="auto">
          <a:xfrm>
            <a:off x="9159406" y="2635017"/>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4" name="CasellaDiTesto 9">
            <a:extLst>
              <a:ext uri="{FF2B5EF4-FFF2-40B4-BE49-F238E27FC236}">
                <a16:creationId xmlns:a16="http://schemas.microsoft.com/office/drawing/2014/main" id="{E0B3E0E1-2315-404B-AE8C-2EF0E8A35D3D}"/>
              </a:ext>
            </a:extLst>
          </p:cNvPr>
          <p:cNvSpPr txBox="1">
            <a:spLocks noChangeArrowheads="1"/>
          </p:cNvSpPr>
          <p:nvPr/>
        </p:nvSpPr>
        <p:spPr bwMode="auto">
          <a:xfrm>
            <a:off x="9150534" y="2127124"/>
            <a:ext cx="11262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Ristorazione</a:t>
            </a:r>
          </a:p>
        </p:txBody>
      </p:sp>
      <p:sp>
        <p:nvSpPr>
          <p:cNvPr id="175" name="CasellaDiTesto 9">
            <a:extLst>
              <a:ext uri="{FF2B5EF4-FFF2-40B4-BE49-F238E27FC236}">
                <a16:creationId xmlns:a16="http://schemas.microsoft.com/office/drawing/2014/main" id="{05C36CD0-4773-48A3-9F57-68530B07AF26}"/>
              </a:ext>
            </a:extLst>
          </p:cNvPr>
          <p:cNvSpPr txBox="1">
            <a:spLocks noChangeArrowheads="1"/>
          </p:cNvSpPr>
          <p:nvPr/>
        </p:nvSpPr>
        <p:spPr bwMode="auto">
          <a:xfrm>
            <a:off x="566459" y="5179041"/>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6" name="CasellaDiTesto 9">
            <a:extLst>
              <a:ext uri="{FF2B5EF4-FFF2-40B4-BE49-F238E27FC236}">
                <a16:creationId xmlns:a16="http://schemas.microsoft.com/office/drawing/2014/main" id="{B1999171-2EE2-45F8-B6B8-FAFD0876AF94}"/>
              </a:ext>
            </a:extLst>
          </p:cNvPr>
          <p:cNvSpPr txBox="1">
            <a:spLocks noChangeArrowheads="1"/>
          </p:cNvSpPr>
          <p:nvPr/>
        </p:nvSpPr>
        <p:spPr bwMode="auto">
          <a:xfrm>
            <a:off x="449712" y="4638101"/>
            <a:ext cx="13922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Ricezione turistica</a:t>
            </a:r>
          </a:p>
        </p:txBody>
      </p:sp>
      <p:sp>
        <p:nvSpPr>
          <p:cNvPr id="177" name="CasellaDiTesto 9">
            <a:extLst>
              <a:ext uri="{FF2B5EF4-FFF2-40B4-BE49-F238E27FC236}">
                <a16:creationId xmlns:a16="http://schemas.microsoft.com/office/drawing/2014/main" id="{AF2A6833-5FDF-464B-A046-0D752A859A95}"/>
              </a:ext>
            </a:extLst>
          </p:cNvPr>
          <p:cNvSpPr txBox="1">
            <a:spLocks noChangeArrowheads="1"/>
          </p:cNvSpPr>
          <p:nvPr/>
        </p:nvSpPr>
        <p:spPr bwMode="auto">
          <a:xfrm>
            <a:off x="3394013" y="5202153"/>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8" name="CasellaDiTesto 9">
            <a:extLst>
              <a:ext uri="{FF2B5EF4-FFF2-40B4-BE49-F238E27FC236}">
                <a16:creationId xmlns:a16="http://schemas.microsoft.com/office/drawing/2014/main" id="{2B9B0903-4901-4FA7-852D-A7A8B9ADDD80}"/>
              </a:ext>
            </a:extLst>
          </p:cNvPr>
          <p:cNvSpPr txBox="1">
            <a:spLocks noChangeArrowheads="1"/>
          </p:cNvSpPr>
          <p:nvPr/>
        </p:nvSpPr>
        <p:spPr bwMode="auto">
          <a:xfrm>
            <a:off x="3344652" y="4849274"/>
            <a:ext cx="13922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Trasporti</a:t>
            </a:r>
          </a:p>
        </p:txBody>
      </p:sp>
      <p:sp>
        <p:nvSpPr>
          <p:cNvPr id="179" name="CasellaDiTesto 9">
            <a:extLst>
              <a:ext uri="{FF2B5EF4-FFF2-40B4-BE49-F238E27FC236}">
                <a16:creationId xmlns:a16="http://schemas.microsoft.com/office/drawing/2014/main" id="{B8A7C3B6-4C8A-4B0A-B523-4ED96A7FB4A5}"/>
              </a:ext>
            </a:extLst>
          </p:cNvPr>
          <p:cNvSpPr txBox="1">
            <a:spLocks noChangeArrowheads="1"/>
          </p:cNvSpPr>
          <p:nvPr/>
        </p:nvSpPr>
        <p:spPr bwMode="auto">
          <a:xfrm>
            <a:off x="6299196" y="5203753"/>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0" name="CasellaDiTesto 9">
            <a:extLst>
              <a:ext uri="{FF2B5EF4-FFF2-40B4-BE49-F238E27FC236}">
                <a16:creationId xmlns:a16="http://schemas.microsoft.com/office/drawing/2014/main" id="{EDBB8F68-97DC-45D8-8EDD-D49AA7651933}"/>
              </a:ext>
            </a:extLst>
          </p:cNvPr>
          <p:cNvSpPr txBox="1">
            <a:spLocks noChangeArrowheads="1"/>
          </p:cNvSpPr>
          <p:nvPr/>
        </p:nvSpPr>
        <p:spPr bwMode="auto">
          <a:xfrm>
            <a:off x="6202260" y="4787491"/>
            <a:ext cx="104469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Imprese</a:t>
            </a:r>
          </a:p>
        </p:txBody>
      </p:sp>
      <p:sp>
        <p:nvSpPr>
          <p:cNvPr id="181" name="CasellaDiTesto 9">
            <a:extLst>
              <a:ext uri="{FF2B5EF4-FFF2-40B4-BE49-F238E27FC236}">
                <a16:creationId xmlns:a16="http://schemas.microsoft.com/office/drawing/2014/main" id="{854DD3D5-3164-4BA5-9ADF-ED0B51EBED22}"/>
              </a:ext>
            </a:extLst>
          </p:cNvPr>
          <p:cNvSpPr txBox="1">
            <a:spLocks noChangeArrowheads="1"/>
          </p:cNvSpPr>
          <p:nvPr/>
        </p:nvSpPr>
        <p:spPr bwMode="auto">
          <a:xfrm>
            <a:off x="9137690" y="4858154"/>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2" name="CasellaDiTesto 9">
            <a:extLst>
              <a:ext uri="{FF2B5EF4-FFF2-40B4-BE49-F238E27FC236}">
                <a16:creationId xmlns:a16="http://schemas.microsoft.com/office/drawing/2014/main" id="{E2EA2E80-515D-4B6D-BE40-DF1F6C1AFB67}"/>
              </a:ext>
            </a:extLst>
          </p:cNvPr>
          <p:cNvSpPr txBox="1">
            <a:spLocks noChangeArrowheads="1"/>
          </p:cNvSpPr>
          <p:nvPr/>
        </p:nvSpPr>
        <p:spPr bwMode="auto">
          <a:xfrm>
            <a:off x="9118095" y="5353307"/>
            <a:ext cx="1003694" cy="228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Persona</a:t>
            </a:r>
          </a:p>
        </p:txBody>
      </p:sp>
      <p:cxnSp>
        <p:nvCxnSpPr>
          <p:cNvPr id="183" name="Connettore diritto 182">
            <a:extLst>
              <a:ext uri="{FF2B5EF4-FFF2-40B4-BE49-F238E27FC236}">
                <a16:creationId xmlns:a16="http://schemas.microsoft.com/office/drawing/2014/main" id="{4267107C-ED89-4456-AD65-79769B393F54}"/>
              </a:ext>
            </a:extLst>
          </p:cNvPr>
          <p:cNvCxnSpPr/>
          <p:nvPr/>
        </p:nvCxnSpPr>
        <p:spPr bwMode="auto">
          <a:xfrm>
            <a:off x="1809979" y="4360625"/>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cxnSp>
        <p:nvCxnSpPr>
          <p:cNvPr id="184" name="Connettore diritto 183">
            <a:extLst>
              <a:ext uri="{FF2B5EF4-FFF2-40B4-BE49-F238E27FC236}">
                <a16:creationId xmlns:a16="http://schemas.microsoft.com/office/drawing/2014/main" id="{01E7FDC6-EA64-4DAD-A120-66D974566E00}"/>
              </a:ext>
            </a:extLst>
          </p:cNvPr>
          <p:cNvCxnSpPr>
            <a:cxnSpLocks/>
          </p:cNvCxnSpPr>
          <p:nvPr/>
        </p:nvCxnSpPr>
        <p:spPr bwMode="auto">
          <a:xfrm>
            <a:off x="7607949"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85" name="Rettangolo 184">
            <a:extLst>
              <a:ext uri="{FF2B5EF4-FFF2-40B4-BE49-F238E27FC236}">
                <a16:creationId xmlns:a16="http://schemas.microsoft.com/office/drawing/2014/main" id="{9B339A1A-804B-4E1C-B3C8-ACEE11F218CB}"/>
              </a:ext>
            </a:extLst>
          </p:cNvPr>
          <p:cNvSpPr/>
          <p:nvPr/>
        </p:nvSpPr>
        <p:spPr>
          <a:xfrm>
            <a:off x="6553964" y="1708430"/>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86" name="Connettore diritto 185">
            <a:extLst>
              <a:ext uri="{FF2B5EF4-FFF2-40B4-BE49-F238E27FC236}">
                <a16:creationId xmlns:a16="http://schemas.microsoft.com/office/drawing/2014/main" id="{676A31B3-CE84-4804-AAF4-8593D7A56B95}"/>
              </a:ext>
            </a:extLst>
          </p:cNvPr>
          <p:cNvCxnSpPr>
            <a:cxnSpLocks/>
          </p:cNvCxnSpPr>
          <p:nvPr/>
        </p:nvCxnSpPr>
        <p:spPr bwMode="auto">
          <a:xfrm>
            <a:off x="10472475" y="1751216"/>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87" name="Rettangolo 186">
            <a:extLst>
              <a:ext uri="{FF2B5EF4-FFF2-40B4-BE49-F238E27FC236}">
                <a16:creationId xmlns:a16="http://schemas.microsoft.com/office/drawing/2014/main" id="{D4BFDA6C-61EB-4B2C-8A23-FDB953D0738A}"/>
              </a:ext>
            </a:extLst>
          </p:cNvPr>
          <p:cNvSpPr/>
          <p:nvPr/>
        </p:nvSpPr>
        <p:spPr>
          <a:xfrm>
            <a:off x="9429849" y="1701756"/>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88" name="Rettangolo 187">
            <a:extLst>
              <a:ext uri="{FF2B5EF4-FFF2-40B4-BE49-F238E27FC236}">
                <a16:creationId xmlns:a16="http://schemas.microsoft.com/office/drawing/2014/main" id="{A0248F83-18BA-4A40-A875-4D91766F4F77}"/>
              </a:ext>
            </a:extLst>
          </p:cNvPr>
          <p:cNvSpPr/>
          <p:nvPr/>
        </p:nvSpPr>
        <p:spPr>
          <a:xfrm>
            <a:off x="769265" y="4336644"/>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89" name="Connettore diritto 188">
            <a:extLst>
              <a:ext uri="{FF2B5EF4-FFF2-40B4-BE49-F238E27FC236}">
                <a16:creationId xmlns:a16="http://schemas.microsoft.com/office/drawing/2014/main" id="{C058023F-FA64-4AD8-937B-F154C6D37F29}"/>
              </a:ext>
            </a:extLst>
          </p:cNvPr>
          <p:cNvCxnSpPr>
            <a:cxnSpLocks/>
          </p:cNvCxnSpPr>
          <p:nvPr/>
        </p:nvCxnSpPr>
        <p:spPr bwMode="auto">
          <a:xfrm>
            <a:off x="4695833" y="435165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90" name="Rettangolo 189">
            <a:extLst>
              <a:ext uri="{FF2B5EF4-FFF2-40B4-BE49-F238E27FC236}">
                <a16:creationId xmlns:a16="http://schemas.microsoft.com/office/drawing/2014/main" id="{1EBB4422-2BAE-431B-9D78-6669BB42BBF3}"/>
              </a:ext>
            </a:extLst>
          </p:cNvPr>
          <p:cNvSpPr/>
          <p:nvPr/>
        </p:nvSpPr>
        <p:spPr>
          <a:xfrm>
            <a:off x="3664012" y="432767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91" name="Connettore diritto 190">
            <a:extLst>
              <a:ext uri="{FF2B5EF4-FFF2-40B4-BE49-F238E27FC236}">
                <a16:creationId xmlns:a16="http://schemas.microsoft.com/office/drawing/2014/main" id="{40B5C6A3-9F68-4121-9FA2-6CCFDACF4C5C}"/>
              </a:ext>
            </a:extLst>
          </p:cNvPr>
          <p:cNvCxnSpPr>
            <a:cxnSpLocks/>
          </p:cNvCxnSpPr>
          <p:nvPr/>
        </p:nvCxnSpPr>
        <p:spPr bwMode="auto">
          <a:xfrm>
            <a:off x="7613631" y="434384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92" name="Rettangolo 191">
            <a:extLst>
              <a:ext uri="{FF2B5EF4-FFF2-40B4-BE49-F238E27FC236}">
                <a16:creationId xmlns:a16="http://schemas.microsoft.com/office/drawing/2014/main" id="{8505BDBD-0E96-4C0C-85C5-F7564DE29AD3}"/>
              </a:ext>
            </a:extLst>
          </p:cNvPr>
          <p:cNvSpPr/>
          <p:nvPr/>
        </p:nvSpPr>
        <p:spPr>
          <a:xfrm>
            <a:off x="6565321" y="431986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93" name="Rettangolo 192">
            <a:extLst>
              <a:ext uri="{FF2B5EF4-FFF2-40B4-BE49-F238E27FC236}">
                <a16:creationId xmlns:a16="http://schemas.microsoft.com/office/drawing/2014/main" id="{86661BBF-0CFB-4FE3-AF2F-7BC271F4C4EE}"/>
              </a:ext>
            </a:extLst>
          </p:cNvPr>
          <p:cNvSpPr/>
          <p:nvPr/>
        </p:nvSpPr>
        <p:spPr>
          <a:xfrm>
            <a:off x="7313656" y="2847050"/>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31</a:t>
            </a:r>
          </a:p>
        </p:txBody>
      </p:sp>
      <p:sp>
        <p:nvSpPr>
          <p:cNvPr id="194" name="Rettangolo 193">
            <a:extLst>
              <a:ext uri="{FF2B5EF4-FFF2-40B4-BE49-F238E27FC236}">
                <a16:creationId xmlns:a16="http://schemas.microsoft.com/office/drawing/2014/main" id="{99FBFFB2-F269-41A8-A4D7-F90B22ADB134}"/>
              </a:ext>
            </a:extLst>
          </p:cNvPr>
          <p:cNvSpPr/>
          <p:nvPr/>
        </p:nvSpPr>
        <p:spPr>
          <a:xfrm>
            <a:off x="8486324" y="2940079"/>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28</a:t>
            </a:r>
          </a:p>
        </p:txBody>
      </p:sp>
      <p:sp>
        <p:nvSpPr>
          <p:cNvPr id="195" name="Rettangolo 194">
            <a:extLst>
              <a:ext uri="{FF2B5EF4-FFF2-40B4-BE49-F238E27FC236}">
                <a16:creationId xmlns:a16="http://schemas.microsoft.com/office/drawing/2014/main" id="{643A7481-F2DF-4517-9C58-82E06FBA44EC}"/>
              </a:ext>
            </a:extLst>
          </p:cNvPr>
          <p:cNvSpPr/>
          <p:nvPr/>
        </p:nvSpPr>
        <p:spPr>
          <a:xfrm>
            <a:off x="11428562" y="2869666"/>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27</a:t>
            </a:r>
            <a:endParaRPr lang="it-IT" sz="1000" dirty="0">
              <a:solidFill>
                <a:srgbClr val="008000"/>
              </a:solidFill>
              <a:latin typeface="Century Gothic" panose="020B0502020202020204" pitchFamily="34" charset="0"/>
            </a:endParaRPr>
          </a:p>
        </p:txBody>
      </p:sp>
      <p:sp>
        <p:nvSpPr>
          <p:cNvPr id="196" name="Rettangolo 195">
            <a:extLst>
              <a:ext uri="{FF2B5EF4-FFF2-40B4-BE49-F238E27FC236}">
                <a16:creationId xmlns:a16="http://schemas.microsoft.com/office/drawing/2014/main" id="{23B7255E-1C62-4A6A-90A4-DDB0EC4B03F9}"/>
              </a:ext>
            </a:extLst>
          </p:cNvPr>
          <p:cNvSpPr/>
          <p:nvPr/>
        </p:nvSpPr>
        <p:spPr>
          <a:xfrm>
            <a:off x="10175493" y="2244871"/>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56</a:t>
            </a:r>
          </a:p>
        </p:txBody>
      </p:sp>
      <p:sp>
        <p:nvSpPr>
          <p:cNvPr id="197" name="Rettangolo 196">
            <a:extLst>
              <a:ext uri="{FF2B5EF4-FFF2-40B4-BE49-F238E27FC236}">
                <a16:creationId xmlns:a16="http://schemas.microsoft.com/office/drawing/2014/main" id="{10AE0EB2-F14E-47C5-948C-D234769325D5}"/>
              </a:ext>
            </a:extLst>
          </p:cNvPr>
          <p:cNvSpPr/>
          <p:nvPr/>
        </p:nvSpPr>
        <p:spPr>
          <a:xfrm>
            <a:off x="1526352" y="4687751"/>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60</a:t>
            </a:r>
          </a:p>
        </p:txBody>
      </p:sp>
      <p:sp>
        <p:nvSpPr>
          <p:cNvPr id="198" name="Rettangolo 197">
            <a:extLst>
              <a:ext uri="{FF2B5EF4-FFF2-40B4-BE49-F238E27FC236}">
                <a16:creationId xmlns:a16="http://schemas.microsoft.com/office/drawing/2014/main" id="{78B1F62B-62FD-4D7C-B5E2-034A8081DBE5}"/>
              </a:ext>
            </a:extLst>
          </p:cNvPr>
          <p:cNvSpPr/>
          <p:nvPr/>
        </p:nvSpPr>
        <p:spPr>
          <a:xfrm>
            <a:off x="2771196" y="5271747"/>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35</a:t>
            </a:r>
            <a:endParaRPr lang="it-IT" sz="1000" dirty="0">
              <a:solidFill>
                <a:srgbClr val="008000"/>
              </a:solidFill>
              <a:latin typeface="Century Gothic" panose="020B0502020202020204" pitchFamily="34" charset="0"/>
            </a:endParaRPr>
          </a:p>
        </p:txBody>
      </p:sp>
      <p:sp>
        <p:nvSpPr>
          <p:cNvPr id="199" name="Rettangolo 198">
            <a:extLst>
              <a:ext uri="{FF2B5EF4-FFF2-40B4-BE49-F238E27FC236}">
                <a16:creationId xmlns:a16="http://schemas.microsoft.com/office/drawing/2014/main" id="{3553AD58-EA67-44C3-AB59-EB009B5C4035}"/>
              </a:ext>
            </a:extLst>
          </p:cNvPr>
          <p:cNvSpPr/>
          <p:nvPr/>
        </p:nvSpPr>
        <p:spPr>
          <a:xfrm>
            <a:off x="4409876" y="5011935"/>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43</a:t>
            </a:r>
          </a:p>
        </p:txBody>
      </p:sp>
      <p:sp>
        <p:nvSpPr>
          <p:cNvPr id="200" name="Rettangolo 199">
            <a:extLst>
              <a:ext uri="{FF2B5EF4-FFF2-40B4-BE49-F238E27FC236}">
                <a16:creationId xmlns:a16="http://schemas.microsoft.com/office/drawing/2014/main" id="{3FADC6F7-CE65-4F30-9BBB-486934372780}"/>
              </a:ext>
            </a:extLst>
          </p:cNvPr>
          <p:cNvSpPr/>
          <p:nvPr/>
        </p:nvSpPr>
        <p:spPr>
          <a:xfrm>
            <a:off x="5391310" y="5414588"/>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31</a:t>
            </a:r>
          </a:p>
        </p:txBody>
      </p:sp>
      <p:sp>
        <p:nvSpPr>
          <p:cNvPr id="201" name="Rettangolo 200">
            <a:extLst>
              <a:ext uri="{FF2B5EF4-FFF2-40B4-BE49-F238E27FC236}">
                <a16:creationId xmlns:a16="http://schemas.microsoft.com/office/drawing/2014/main" id="{3EE9D0B7-04BE-4DAD-9A16-C77C890E36C2}"/>
              </a:ext>
            </a:extLst>
          </p:cNvPr>
          <p:cNvSpPr/>
          <p:nvPr/>
        </p:nvSpPr>
        <p:spPr>
          <a:xfrm>
            <a:off x="5595655" y="5243574"/>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37</a:t>
            </a:r>
          </a:p>
        </p:txBody>
      </p:sp>
      <p:sp>
        <p:nvSpPr>
          <p:cNvPr id="202" name="Rettangolo 201">
            <a:extLst>
              <a:ext uri="{FF2B5EF4-FFF2-40B4-BE49-F238E27FC236}">
                <a16:creationId xmlns:a16="http://schemas.microsoft.com/office/drawing/2014/main" id="{E1B0769A-CADF-406C-BF1F-FAC6736B64C5}"/>
              </a:ext>
            </a:extLst>
          </p:cNvPr>
          <p:cNvSpPr/>
          <p:nvPr/>
        </p:nvSpPr>
        <p:spPr>
          <a:xfrm>
            <a:off x="8451145" y="4814737"/>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55</a:t>
            </a:r>
          </a:p>
        </p:txBody>
      </p:sp>
      <p:sp>
        <p:nvSpPr>
          <p:cNvPr id="203" name="Rettangolo 202">
            <a:extLst>
              <a:ext uri="{FF2B5EF4-FFF2-40B4-BE49-F238E27FC236}">
                <a16:creationId xmlns:a16="http://schemas.microsoft.com/office/drawing/2014/main" id="{2DC7D02C-6C66-43DF-B91F-CD1EFE7624AE}"/>
              </a:ext>
            </a:extLst>
          </p:cNvPr>
          <p:cNvSpPr/>
          <p:nvPr/>
        </p:nvSpPr>
        <p:spPr>
          <a:xfrm>
            <a:off x="7325285" y="4772727"/>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56</a:t>
            </a:r>
          </a:p>
        </p:txBody>
      </p:sp>
      <p:sp>
        <p:nvSpPr>
          <p:cNvPr id="204" name="Rettangolo 203">
            <a:extLst>
              <a:ext uri="{FF2B5EF4-FFF2-40B4-BE49-F238E27FC236}">
                <a16:creationId xmlns:a16="http://schemas.microsoft.com/office/drawing/2014/main" id="{BAEE5E5E-E42A-4DD0-9FDE-640EF6191BC3}"/>
              </a:ext>
            </a:extLst>
          </p:cNvPr>
          <p:cNvSpPr/>
          <p:nvPr/>
        </p:nvSpPr>
        <p:spPr>
          <a:xfrm>
            <a:off x="10162547" y="5223369"/>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44</a:t>
            </a:r>
          </a:p>
        </p:txBody>
      </p:sp>
      <p:sp>
        <p:nvSpPr>
          <p:cNvPr id="205" name="Rettangolo 204">
            <a:extLst>
              <a:ext uri="{FF2B5EF4-FFF2-40B4-BE49-F238E27FC236}">
                <a16:creationId xmlns:a16="http://schemas.microsoft.com/office/drawing/2014/main" id="{E7CAA8A6-D6D1-41C5-8CA2-5AA28488F08E}"/>
              </a:ext>
            </a:extLst>
          </p:cNvPr>
          <p:cNvSpPr/>
          <p:nvPr/>
        </p:nvSpPr>
        <p:spPr>
          <a:xfrm>
            <a:off x="11387057" y="5236020"/>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36</a:t>
            </a:r>
          </a:p>
        </p:txBody>
      </p:sp>
      <p:sp>
        <p:nvSpPr>
          <p:cNvPr id="206" name="CasellaDiTesto 9">
            <a:extLst>
              <a:ext uri="{FF2B5EF4-FFF2-40B4-BE49-F238E27FC236}">
                <a16:creationId xmlns:a16="http://schemas.microsoft.com/office/drawing/2014/main" id="{FE258ED7-6236-4711-A350-4BAC9D67C4AB}"/>
              </a:ext>
            </a:extLst>
          </p:cNvPr>
          <p:cNvSpPr txBox="1">
            <a:spLocks noChangeArrowheads="1"/>
          </p:cNvSpPr>
          <p:nvPr/>
        </p:nvSpPr>
        <p:spPr bwMode="auto">
          <a:xfrm>
            <a:off x="3450607" y="2310261"/>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207" name="Rettangolo 206">
            <a:extLst>
              <a:ext uri="{FF2B5EF4-FFF2-40B4-BE49-F238E27FC236}">
                <a16:creationId xmlns:a16="http://schemas.microsoft.com/office/drawing/2014/main" id="{6FD25254-3791-40FD-A415-E067EA4C7A1D}"/>
              </a:ext>
            </a:extLst>
          </p:cNvPr>
          <p:cNvSpPr/>
          <p:nvPr/>
        </p:nvSpPr>
        <p:spPr>
          <a:xfrm>
            <a:off x="5318527" y="2235998"/>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57</a:t>
            </a:r>
          </a:p>
        </p:txBody>
      </p:sp>
      <p:sp>
        <p:nvSpPr>
          <p:cNvPr id="208" name="Rettangolo 207">
            <a:extLst>
              <a:ext uri="{FF2B5EF4-FFF2-40B4-BE49-F238E27FC236}">
                <a16:creationId xmlns:a16="http://schemas.microsoft.com/office/drawing/2014/main" id="{AC8324DA-0FB1-4C77-A810-E4B83A018752}"/>
              </a:ext>
            </a:extLst>
          </p:cNvPr>
          <p:cNvSpPr/>
          <p:nvPr/>
        </p:nvSpPr>
        <p:spPr>
          <a:xfrm>
            <a:off x="8247005" y="2986283"/>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26</a:t>
            </a:r>
          </a:p>
        </p:txBody>
      </p:sp>
      <p:sp>
        <p:nvSpPr>
          <p:cNvPr id="209" name="Rettangolo 208">
            <a:extLst>
              <a:ext uri="{FF2B5EF4-FFF2-40B4-BE49-F238E27FC236}">
                <a16:creationId xmlns:a16="http://schemas.microsoft.com/office/drawing/2014/main" id="{0D2468E3-075E-4745-9EA0-4C48278453F2}"/>
              </a:ext>
            </a:extLst>
          </p:cNvPr>
          <p:cNvSpPr/>
          <p:nvPr/>
        </p:nvSpPr>
        <p:spPr>
          <a:xfrm>
            <a:off x="11182598" y="3133384"/>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17</a:t>
            </a:r>
          </a:p>
        </p:txBody>
      </p:sp>
      <p:sp>
        <p:nvSpPr>
          <p:cNvPr id="210" name="Rettangolo 209">
            <a:extLst>
              <a:ext uri="{FF2B5EF4-FFF2-40B4-BE49-F238E27FC236}">
                <a16:creationId xmlns:a16="http://schemas.microsoft.com/office/drawing/2014/main" id="{4E3150AB-0630-4755-8BAB-910722DDA5D9}"/>
              </a:ext>
            </a:extLst>
          </p:cNvPr>
          <p:cNvSpPr/>
          <p:nvPr/>
        </p:nvSpPr>
        <p:spPr>
          <a:xfrm>
            <a:off x="2482448" y="5800977"/>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10</a:t>
            </a:r>
          </a:p>
        </p:txBody>
      </p:sp>
      <p:sp>
        <p:nvSpPr>
          <p:cNvPr id="211" name="Rettangolo 210">
            <a:extLst>
              <a:ext uri="{FF2B5EF4-FFF2-40B4-BE49-F238E27FC236}">
                <a16:creationId xmlns:a16="http://schemas.microsoft.com/office/drawing/2014/main" id="{51DDFEAE-1251-406D-B8FA-5ACB868BA5CA}"/>
              </a:ext>
            </a:extLst>
          </p:cNvPr>
          <p:cNvSpPr/>
          <p:nvPr/>
        </p:nvSpPr>
        <p:spPr>
          <a:xfrm>
            <a:off x="8190293" y="4821715"/>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54</a:t>
            </a:r>
          </a:p>
        </p:txBody>
      </p:sp>
      <p:sp>
        <p:nvSpPr>
          <p:cNvPr id="212" name="Rettangolo 211">
            <a:extLst>
              <a:ext uri="{FF2B5EF4-FFF2-40B4-BE49-F238E27FC236}">
                <a16:creationId xmlns:a16="http://schemas.microsoft.com/office/drawing/2014/main" id="{549BC378-F5F4-4B57-A829-7B0FE9D23C26}"/>
              </a:ext>
            </a:extLst>
          </p:cNvPr>
          <p:cNvSpPr/>
          <p:nvPr/>
        </p:nvSpPr>
        <p:spPr>
          <a:xfrm>
            <a:off x="11217403" y="5378943"/>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34</a:t>
            </a:r>
          </a:p>
        </p:txBody>
      </p:sp>
      <p:pic>
        <p:nvPicPr>
          <p:cNvPr id="213" name="Immagine 212">
            <a:extLst>
              <a:ext uri="{FF2B5EF4-FFF2-40B4-BE49-F238E27FC236}">
                <a16:creationId xmlns:a16="http://schemas.microsoft.com/office/drawing/2014/main" id="{7A7D919A-E08B-4A2D-968C-96A221F89A08}"/>
              </a:ext>
            </a:extLst>
          </p:cNvPr>
          <p:cNvPicPr>
            <a:picLocks noChangeAspect="1"/>
          </p:cNvPicPr>
          <p:nvPr/>
        </p:nvPicPr>
        <p:blipFill rotWithShape="1">
          <a:blip r:embed="rId8"/>
          <a:srcRect t="85602"/>
          <a:stretch/>
        </p:blipFill>
        <p:spPr>
          <a:xfrm>
            <a:off x="3331384" y="3460922"/>
            <a:ext cx="2731008" cy="301718"/>
          </a:xfrm>
          <a:prstGeom prst="rect">
            <a:avLst/>
          </a:prstGeom>
        </p:spPr>
      </p:pic>
      <p:pic>
        <p:nvPicPr>
          <p:cNvPr id="214" name="Immagine 213">
            <a:extLst>
              <a:ext uri="{FF2B5EF4-FFF2-40B4-BE49-F238E27FC236}">
                <a16:creationId xmlns:a16="http://schemas.microsoft.com/office/drawing/2014/main" id="{357C0C17-C0BD-41B8-99E3-A17E7393DA0E}"/>
              </a:ext>
            </a:extLst>
          </p:cNvPr>
          <p:cNvPicPr>
            <a:picLocks noChangeAspect="1"/>
          </p:cNvPicPr>
          <p:nvPr/>
        </p:nvPicPr>
        <p:blipFill rotWithShape="1">
          <a:blip r:embed="rId8"/>
          <a:srcRect t="85602"/>
          <a:stretch/>
        </p:blipFill>
        <p:spPr>
          <a:xfrm>
            <a:off x="6228101" y="3460368"/>
            <a:ext cx="2731008" cy="301718"/>
          </a:xfrm>
          <a:prstGeom prst="rect">
            <a:avLst/>
          </a:prstGeom>
        </p:spPr>
      </p:pic>
      <p:pic>
        <p:nvPicPr>
          <p:cNvPr id="215" name="Immagine 214">
            <a:extLst>
              <a:ext uri="{FF2B5EF4-FFF2-40B4-BE49-F238E27FC236}">
                <a16:creationId xmlns:a16="http://schemas.microsoft.com/office/drawing/2014/main" id="{59BFDB71-85DF-4F3F-98B4-2D81CC9CFC3B}"/>
              </a:ext>
            </a:extLst>
          </p:cNvPr>
          <p:cNvPicPr>
            <a:picLocks noChangeAspect="1"/>
          </p:cNvPicPr>
          <p:nvPr/>
        </p:nvPicPr>
        <p:blipFill rotWithShape="1">
          <a:blip r:embed="rId8"/>
          <a:srcRect t="85602"/>
          <a:stretch/>
        </p:blipFill>
        <p:spPr>
          <a:xfrm>
            <a:off x="9100072" y="3460368"/>
            <a:ext cx="2731008" cy="301718"/>
          </a:xfrm>
          <a:prstGeom prst="rect">
            <a:avLst/>
          </a:prstGeom>
        </p:spPr>
      </p:pic>
      <p:pic>
        <p:nvPicPr>
          <p:cNvPr id="216" name="Immagine 215">
            <a:extLst>
              <a:ext uri="{FF2B5EF4-FFF2-40B4-BE49-F238E27FC236}">
                <a16:creationId xmlns:a16="http://schemas.microsoft.com/office/drawing/2014/main" id="{D26ED508-064B-44B5-92BD-6C61021C914F}"/>
              </a:ext>
            </a:extLst>
          </p:cNvPr>
          <p:cNvPicPr>
            <a:picLocks/>
          </p:cNvPicPr>
          <p:nvPr/>
        </p:nvPicPr>
        <p:blipFill rotWithShape="1">
          <a:blip r:embed="rId8"/>
          <a:srcRect t="85602"/>
          <a:stretch/>
        </p:blipFill>
        <p:spPr>
          <a:xfrm>
            <a:off x="3344262" y="6105411"/>
            <a:ext cx="2700000" cy="301718"/>
          </a:xfrm>
          <a:prstGeom prst="rect">
            <a:avLst/>
          </a:prstGeom>
        </p:spPr>
      </p:pic>
      <p:pic>
        <p:nvPicPr>
          <p:cNvPr id="217" name="Immagine 216">
            <a:extLst>
              <a:ext uri="{FF2B5EF4-FFF2-40B4-BE49-F238E27FC236}">
                <a16:creationId xmlns:a16="http://schemas.microsoft.com/office/drawing/2014/main" id="{51F6BE34-F93E-4F5C-AACF-638097070410}"/>
              </a:ext>
            </a:extLst>
          </p:cNvPr>
          <p:cNvPicPr>
            <a:picLocks noChangeAspect="1"/>
          </p:cNvPicPr>
          <p:nvPr/>
        </p:nvPicPr>
        <p:blipFill rotWithShape="1">
          <a:blip r:embed="rId8"/>
          <a:srcRect t="85602"/>
          <a:stretch/>
        </p:blipFill>
        <p:spPr>
          <a:xfrm>
            <a:off x="6247418" y="6113403"/>
            <a:ext cx="2700000" cy="298292"/>
          </a:xfrm>
          <a:prstGeom prst="rect">
            <a:avLst/>
          </a:prstGeom>
        </p:spPr>
      </p:pic>
      <p:pic>
        <p:nvPicPr>
          <p:cNvPr id="218" name="Immagine 217">
            <a:extLst>
              <a:ext uri="{FF2B5EF4-FFF2-40B4-BE49-F238E27FC236}">
                <a16:creationId xmlns:a16="http://schemas.microsoft.com/office/drawing/2014/main" id="{81BE7AE4-FC17-4A39-AB45-81FB10C7A246}"/>
              </a:ext>
            </a:extLst>
          </p:cNvPr>
          <p:cNvPicPr>
            <a:picLocks/>
          </p:cNvPicPr>
          <p:nvPr/>
        </p:nvPicPr>
        <p:blipFill rotWithShape="1">
          <a:blip r:embed="rId8"/>
          <a:srcRect t="85602"/>
          <a:stretch/>
        </p:blipFill>
        <p:spPr>
          <a:xfrm>
            <a:off x="9140813" y="6106964"/>
            <a:ext cx="2664000" cy="298292"/>
          </a:xfrm>
          <a:prstGeom prst="rect">
            <a:avLst/>
          </a:prstGeom>
        </p:spPr>
      </p:pic>
      <p:pic>
        <p:nvPicPr>
          <p:cNvPr id="219" name="Immagine 218">
            <a:extLst>
              <a:ext uri="{FF2B5EF4-FFF2-40B4-BE49-F238E27FC236}">
                <a16:creationId xmlns:a16="http://schemas.microsoft.com/office/drawing/2014/main" id="{D72D8A72-7C4B-4932-A68A-2FD343A61BC3}"/>
              </a:ext>
            </a:extLst>
          </p:cNvPr>
          <p:cNvPicPr>
            <a:picLocks/>
          </p:cNvPicPr>
          <p:nvPr/>
        </p:nvPicPr>
        <p:blipFill rotWithShape="1">
          <a:blip r:embed="rId8"/>
          <a:srcRect t="85602"/>
          <a:stretch/>
        </p:blipFill>
        <p:spPr>
          <a:xfrm>
            <a:off x="458394" y="6124174"/>
            <a:ext cx="2700000" cy="298292"/>
          </a:xfrm>
          <a:prstGeom prst="rect">
            <a:avLst/>
          </a:prstGeom>
        </p:spPr>
      </p:pic>
      <p:cxnSp>
        <p:nvCxnSpPr>
          <p:cNvPr id="220" name="Connettore diritto 219">
            <a:extLst>
              <a:ext uri="{FF2B5EF4-FFF2-40B4-BE49-F238E27FC236}">
                <a16:creationId xmlns:a16="http://schemas.microsoft.com/office/drawing/2014/main" id="{E626EBC5-C2DD-44A5-8D65-BDACE01D5DAE}"/>
              </a:ext>
            </a:extLst>
          </p:cNvPr>
          <p:cNvCxnSpPr>
            <a:cxnSpLocks/>
          </p:cNvCxnSpPr>
          <p:nvPr/>
        </p:nvCxnSpPr>
        <p:spPr bwMode="auto">
          <a:xfrm>
            <a:off x="10472472" y="4385573"/>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221" name="Rettangolo 220">
            <a:extLst>
              <a:ext uri="{FF2B5EF4-FFF2-40B4-BE49-F238E27FC236}">
                <a16:creationId xmlns:a16="http://schemas.microsoft.com/office/drawing/2014/main" id="{F2B92779-34FA-4F6E-896E-40E9FFC7BD3C}"/>
              </a:ext>
            </a:extLst>
          </p:cNvPr>
          <p:cNvSpPr/>
          <p:nvPr/>
        </p:nvSpPr>
        <p:spPr>
          <a:xfrm>
            <a:off x="9429846" y="433611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pic>
        <p:nvPicPr>
          <p:cNvPr id="87" name="Elemento grafico 86" descr="Professore">
            <a:extLst>
              <a:ext uri="{FF2B5EF4-FFF2-40B4-BE49-F238E27FC236}">
                <a16:creationId xmlns:a16="http://schemas.microsoft.com/office/drawing/2014/main" id="{30942B65-48E0-4344-915E-9F85EC4695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2933" y="1105694"/>
            <a:ext cx="516155" cy="516155"/>
          </a:xfrm>
          <a:prstGeom prst="rect">
            <a:avLst/>
          </a:prstGeom>
        </p:spPr>
      </p:pic>
      <p:sp>
        <p:nvSpPr>
          <p:cNvPr id="88" name="Text Box 18">
            <a:extLst>
              <a:ext uri="{FF2B5EF4-FFF2-40B4-BE49-F238E27FC236}">
                <a16:creationId xmlns:a16="http://schemas.microsoft.com/office/drawing/2014/main" id="{40A8E7DE-4B0C-4D23-90E3-0D4801223175}"/>
              </a:ext>
            </a:extLst>
          </p:cNvPr>
          <p:cNvSpPr txBox="1">
            <a:spLocks noChangeArrowheads="1"/>
          </p:cNvSpPr>
          <p:nvPr/>
        </p:nvSpPr>
        <p:spPr bwMode="auto">
          <a:xfrm>
            <a:off x="432933" y="1651413"/>
            <a:ext cx="2520001" cy="494624"/>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relativi a FVG</a:t>
            </a:r>
            <a:endParaRPr lang="it-IT" altLang="it-IT" sz="1300" b="1" i="1">
              <a:solidFill>
                <a:schemeClr val="tx1"/>
              </a:solidFill>
            </a:endParaRPr>
          </a:p>
        </p:txBody>
      </p:sp>
      <p:sp>
        <p:nvSpPr>
          <p:cNvPr id="89" name="Rettangolo 88">
            <a:extLst>
              <a:ext uri="{FF2B5EF4-FFF2-40B4-BE49-F238E27FC236}">
                <a16:creationId xmlns:a16="http://schemas.microsoft.com/office/drawing/2014/main" id="{E79DD7E6-AB57-4F41-8C63-8016A9B918D0}"/>
              </a:ext>
            </a:extLst>
          </p:cNvPr>
          <p:cNvSpPr/>
          <p:nvPr/>
        </p:nvSpPr>
        <p:spPr bwMode="auto">
          <a:xfrm>
            <a:off x="566459" y="2360400"/>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0" name="CasellaDiTesto 9">
            <a:extLst>
              <a:ext uri="{FF2B5EF4-FFF2-40B4-BE49-F238E27FC236}">
                <a16:creationId xmlns:a16="http://schemas.microsoft.com/office/drawing/2014/main" id="{FDA1EF91-A07C-48CE-9AAF-7CF520D94F0C}"/>
              </a:ext>
            </a:extLst>
          </p:cNvPr>
          <p:cNvSpPr txBox="1">
            <a:spLocks noChangeArrowheads="1"/>
          </p:cNvSpPr>
          <p:nvPr/>
        </p:nvSpPr>
        <p:spPr bwMode="auto">
          <a:xfrm>
            <a:off x="785014" y="2283399"/>
            <a:ext cx="161053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Settore di attività economica</a:t>
            </a:r>
          </a:p>
        </p:txBody>
      </p:sp>
      <p:sp>
        <p:nvSpPr>
          <p:cNvPr id="92" name="Rettangolo 91">
            <a:extLst>
              <a:ext uri="{FF2B5EF4-FFF2-40B4-BE49-F238E27FC236}">
                <a16:creationId xmlns:a16="http://schemas.microsoft.com/office/drawing/2014/main" id="{56C3CC14-074B-4F71-83DF-FF59662BB804}"/>
              </a:ext>
            </a:extLst>
          </p:cNvPr>
          <p:cNvSpPr/>
          <p:nvPr/>
        </p:nvSpPr>
        <p:spPr bwMode="auto">
          <a:xfrm>
            <a:off x="566459" y="3004378"/>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5" name="CasellaDiTesto 9">
            <a:extLst>
              <a:ext uri="{FF2B5EF4-FFF2-40B4-BE49-F238E27FC236}">
                <a16:creationId xmlns:a16="http://schemas.microsoft.com/office/drawing/2014/main" id="{E3CFD58A-5A81-4B1D-A091-206443EB9FDA}"/>
              </a:ext>
            </a:extLst>
          </p:cNvPr>
          <p:cNvSpPr txBox="1">
            <a:spLocks noChangeArrowheads="1"/>
          </p:cNvSpPr>
          <p:nvPr/>
        </p:nvSpPr>
        <p:spPr bwMode="auto">
          <a:xfrm>
            <a:off x="785014" y="2955837"/>
            <a:ext cx="1610538"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Totale Terziario</a:t>
            </a:r>
          </a:p>
        </p:txBody>
      </p:sp>
      <p:pic>
        <p:nvPicPr>
          <p:cNvPr id="2" name="Immagine 1">
            <a:extLst>
              <a:ext uri="{FF2B5EF4-FFF2-40B4-BE49-F238E27FC236}">
                <a16:creationId xmlns:a16="http://schemas.microsoft.com/office/drawing/2014/main" id="{F772A831-E257-43A2-8017-8550BA3A5247}"/>
              </a:ext>
            </a:extLst>
          </p:cNvPr>
          <p:cNvPicPr>
            <a:picLocks noChangeAspect="1"/>
          </p:cNvPicPr>
          <p:nvPr/>
        </p:nvPicPr>
        <p:blipFill rotWithShape="1">
          <a:blip r:embed="rId11"/>
          <a:srcRect b="14504"/>
          <a:stretch/>
        </p:blipFill>
        <p:spPr>
          <a:xfrm>
            <a:off x="9081661" y="1564774"/>
            <a:ext cx="2765750" cy="1939055"/>
          </a:xfrm>
          <a:prstGeom prst="rect">
            <a:avLst/>
          </a:prstGeom>
        </p:spPr>
      </p:pic>
    </p:spTree>
    <p:extLst>
      <p:ext uri="{BB962C8B-B14F-4D97-AF65-F5344CB8AC3E}">
        <p14:creationId xmlns:p14="http://schemas.microsoft.com/office/powerpoint/2010/main" val="2135873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Immagine 69">
            <a:extLst>
              <a:ext uri="{FF2B5EF4-FFF2-40B4-BE49-F238E27FC236}">
                <a16:creationId xmlns:a16="http://schemas.microsoft.com/office/drawing/2014/main" id="{6E41AD3F-EA3F-4286-A025-30A9D165B05D}"/>
              </a:ext>
            </a:extLst>
          </p:cNvPr>
          <p:cNvPicPr>
            <a:picLocks/>
          </p:cNvPicPr>
          <p:nvPr/>
        </p:nvPicPr>
        <p:blipFill>
          <a:blip r:embed="rId2"/>
          <a:stretch>
            <a:fillRect/>
          </a:stretch>
        </p:blipFill>
        <p:spPr>
          <a:xfrm>
            <a:off x="6400313" y="3590594"/>
            <a:ext cx="5068800" cy="2592000"/>
          </a:xfrm>
          <a:prstGeom prst="rect">
            <a:avLst/>
          </a:prstGeom>
        </p:spPr>
      </p:pic>
      <p:pic>
        <p:nvPicPr>
          <p:cNvPr id="67" name="Immagine 66">
            <a:extLst>
              <a:ext uri="{FF2B5EF4-FFF2-40B4-BE49-F238E27FC236}">
                <a16:creationId xmlns:a16="http://schemas.microsoft.com/office/drawing/2014/main" id="{CB4A703D-EC8D-444A-ACFB-997F7308E786}"/>
              </a:ext>
            </a:extLst>
          </p:cNvPr>
          <p:cNvPicPr>
            <a:picLocks/>
          </p:cNvPicPr>
          <p:nvPr/>
        </p:nvPicPr>
        <p:blipFill>
          <a:blip r:embed="rId3"/>
          <a:stretch>
            <a:fillRect/>
          </a:stretch>
        </p:blipFill>
        <p:spPr>
          <a:xfrm>
            <a:off x="698965" y="3590594"/>
            <a:ext cx="5068800" cy="2592000"/>
          </a:xfrm>
          <a:prstGeom prst="rect">
            <a:avLst/>
          </a:prstGeom>
        </p:spPr>
      </p:pic>
      <p:pic>
        <p:nvPicPr>
          <p:cNvPr id="68" name="Immagine 67">
            <a:extLst>
              <a:ext uri="{FF2B5EF4-FFF2-40B4-BE49-F238E27FC236}">
                <a16:creationId xmlns:a16="http://schemas.microsoft.com/office/drawing/2014/main" id="{33CC1F29-C3F6-4A78-9D7D-5DA87449AC28}"/>
              </a:ext>
            </a:extLst>
          </p:cNvPr>
          <p:cNvPicPr>
            <a:picLocks/>
          </p:cNvPicPr>
          <p:nvPr/>
        </p:nvPicPr>
        <p:blipFill>
          <a:blip r:embed="rId4"/>
          <a:stretch>
            <a:fillRect/>
          </a:stretch>
        </p:blipFill>
        <p:spPr>
          <a:xfrm>
            <a:off x="6400313" y="874156"/>
            <a:ext cx="5068800" cy="2592000"/>
          </a:xfrm>
          <a:prstGeom prst="rect">
            <a:avLst/>
          </a:prstGeom>
        </p:spPr>
      </p:pic>
      <p:pic>
        <p:nvPicPr>
          <p:cNvPr id="59" name="Immagine 58">
            <a:extLst>
              <a:ext uri="{FF2B5EF4-FFF2-40B4-BE49-F238E27FC236}">
                <a16:creationId xmlns:a16="http://schemas.microsoft.com/office/drawing/2014/main" id="{7CE2AE16-47BB-43A7-963D-DBF267BF3F3D}"/>
              </a:ext>
            </a:extLst>
          </p:cNvPr>
          <p:cNvPicPr>
            <a:picLocks noChangeAspect="1"/>
          </p:cNvPicPr>
          <p:nvPr/>
        </p:nvPicPr>
        <p:blipFill>
          <a:blip r:embed="rId5"/>
          <a:stretch>
            <a:fillRect/>
          </a:stretch>
        </p:blipFill>
        <p:spPr>
          <a:xfrm>
            <a:off x="698965" y="876137"/>
            <a:ext cx="5067599" cy="2592000"/>
          </a:xfrm>
          <a:prstGeom prst="rect">
            <a:avLst/>
          </a:prstGeom>
        </p:spPr>
      </p:pic>
      <p:sp>
        <p:nvSpPr>
          <p:cNvPr id="37" name="Rettangolo 36">
            <a:extLst>
              <a:ext uri="{FF2B5EF4-FFF2-40B4-BE49-F238E27FC236}">
                <a16:creationId xmlns:a16="http://schemas.microsoft.com/office/drawing/2014/main" id="{5BF087BC-EDD1-45EB-845B-2D6BD9F6AD6D}"/>
              </a:ext>
            </a:extLst>
          </p:cNvPr>
          <p:cNvSpPr/>
          <p:nvPr/>
        </p:nvSpPr>
        <p:spPr bwMode="auto">
          <a:xfrm>
            <a:off x="669506" y="1081151"/>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41" name="CasellaDiTesto 40">
            <a:extLst>
              <a:ext uri="{FF2B5EF4-FFF2-40B4-BE49-F238E27FC236}">
                <a16:creationId xmlns:a16="http://schemas.microsoft.com/office/drawing/2014/main" id="{8EE0C1B4-F3DC-4C22-A6F4-B758E9F32279}"/>
              </a:ext>
            </a:extLst>
          </p:cNvPr>
          <p:cNvSpPr txBox="1"/>
          <p:nvPr/>
        </p:nvSpPr>
        <p:spPr>
          <a:xfrm>
            <a:off x="460156" y="896699"/>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Gorizia</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pic>
        <p:nvPicPr>
          <p:cNvPr id="45" name="Elemento grafico 44" descr="Professore">
            <a:extLst>
              <a:ext uri="{FF2B5EF4-FFF2-40B4-BE49-F238E27FC236}">
                <a16:creationId xmlns:a16="http://schemas.microsoft.com/office/drawing/2014/main" id="{E44F6F1F-A766-43B0-B2D9-B15B92A361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56529" y="6237312"/>
            <a:ext cx="387795" cy="387795"/>
          </a:xfrm>
          <a:prstGeom prst="rect">
            <a:avLst/>
          </a:prstGeom>
        </p:spPr>
      </p:pic>
      <p:sp>
        <p:nvSpPr>
          <p:cNvPr id="46" name="Text Box 18">
            <a:extLst>
              <a:ext uri="{FF2B5EF4-FFF2-40B4-BE49-F238E27FC236}">
                <a16:creationId xmlns:a16="http://schemas.microsoft.com/office/drawing/2014/main" id="{B422B959-4962-4BEF-A71F-4B9B9C1253F4}"/>
              </a:ext>
            </a:extLst>
          </p:cNvPr>
          <p:cNvSpPr txBox="1">
            <a:spLocks noChangeArrowheads="1"/>
          </p:cNvSpPr>
          <p:nvPr/>
        </p:nvSpPr>
        <p:spPr bwMode="auto">
          <a:xfrm>
            <a:off x="1631504" y="6312800"/>
            <a:ext cx="5819020" cy="294569"/>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per ciascuna provincia:</a:t>
            </a:r>
            <a:endParaRPr lang="it-IT" altLang="it-IT" sz="1300" b="1" i="1">
              <a:solidFill>
                <a:schemeClr val="tx1"/>
              </a:solidFill>
            </a:endParaRPr>
          </a:p>
        </p:txBody>
      </p:sp>
      <p:sp>
        <p:nvSpPr>
          <p:cNvPr id="47" name="Rettangolo 46">
            <a:extLst>
              <a:ext uri="{FF2B5EF4-FFF2-40B4-BE49-F238E27FC236}">
                <a16:creationId xmlns:a16="http://schemas.microsoft.com/office/drawing/2014/main" id="{F248DBB0-32F2-4CB2-BD18-94BE0D4DF300}"/>
              </a:ext>
            </a:extLst>
          </p:cNvPr>
          <p:cNvSpPr/>
          <p:nvPr/>
        </p:nvSpPr>
        <p:spPr bwMode="auto">
          <a:xfrm>
            <a:off x="7199406" y="6362431"/>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cap="none" normalizeH="0" baseline="0">
              <a:ln>
                <a:noFill/>
              </a:ln>
              <a:solidFill>
                <a:schemeClr val="tx1"/>
              </a:solidFill>
              <a:effectLst/>
              <a:latin typeface="Arial" charset="0"/>
            </a:endParaRPr>
          </a:p>
        </p:txBody>
      </p:sp>
      <p:sp>
        <p:nvSpPr>
          <p:cNvPr id="48" name="CasellaDiTesto 9">
            <a:extLst>
              <a:ext uri="{FF2B5EF4-FFF2-40B4-BE49-F238E27FC236}">
                <a16:creationId xmlns:a16="http://schemas.microsoft.com/office/drawing/2014/main" id="{C056E2FB-CEFB-472B-992A-21AEF3A30DB3}"/>
              </a:ext>
            </a:extLst>
          </p:cNvPr>
          <p:cNvSpPr txBox="1">
            <a:spLocks noChangeArrowheads="1"/>
          </p:cNvSpPr>
          <p:nvPr/>
        </p:nvSpPr>
        <p:spPr bwMode="auto">
          <a:xfrm>
            <a:off x="7389085" y="6313890"/>
            <a:ext cx="1918681"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Terziario Provincia</a:t>
            </a:r>
          </a:p>
        </p:txBody>
      </p:sp>
      <p:sp>
        <p:nvSpPr>
          <p:cNvPr id="49" name="Rettangolo 48">
            <a:extLst>
              <a:ext uri="{FF2B5EF4-FFF2-40B4-BE49-F238E27FC236}">
                <a16:creationId xmlns:a16="http://schemas.microsoft.com/office/drawing/2014/main" id="{B59552F0-D9C3-4D65-BA14-AD1AD4F3A7C4}"/>
              </a:ext>
            </a:extLst>
          </p:cNvPr>
          <p:cNvSpPr/>
          <p:nvPr/>
        </p:nvSpPr>
        <p:spPr bwMode="auto">
          <a:xfrm>
            <a:off x="9264352" y="6362431"/>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cap="none" normalizeH="0" baseline="0">
              <a:ln>
                <a:noFill/>
              </a:ln>
              <a:solidFill>
                <a:schemeClr val="tx1"/>
              </a:solidFill>
              <a:effectLst/>
              <a:latin typeface="Arial" charset="0"/>
            </a:endParaRPr>
          </a:p>
        </p:txBody>
      </p:sp>
      <p:sp>
        <p:nvSpPr>
          <p:cNvPr id="50" name="CasellaDiTesto 9">
            <a:extLst>
              <a:ext uri="{FF2B5EF4-FFF2-40B4-BE49-F238E27FC236}">
                <a16:creationId xmlns:a16="http://schemas.microsoft.com/office/drawing/2014/main" id="{BFAEA87A-8404-4673-A760-BBEFCFC8EC07}"/>
              </a:ext>
            </a:extLst>
          </p:cNvPr>
          <p:cNvSpPr txBox="1">
            <a:spLocks noChangeArrowheads="1"/>
          </p:cNvSpPr>
          <p:nvPr/>
        </p:nvSpPr>
        <p:spPr bwMode="auto">
          <a:xfrm>
            <a:off x="9454032" y="6313890"/>
            <a:ext cx="1610538"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Terziario FVG</a:t>
            </a:r>
          </a:p>
        </p:txBody>
      </p:sp>
      <p:sp>
        <p:nvSpPr>
          <p:cNvPr id="54" name="Rettangolo 53">
            <a:extLst>
              <a:ext uri="{FF2B5EF4-FFF2-40B4-BE49-F238E27FC236}">
                <a16:creationId xmlns:a16="http://schemas.microsoft.com/office/drawing/2014/main" id="{CAF53486-6DB4-4245-BC0F-7A7FB289F807}"/>
              </a:ext>
            </a:extLst>
          </p:cNvPr>
          <p:cNvSpPr/>
          <p:nvPr/>
        </p:nvSpPr>
        <p:spPr>
          <a:xfrm>
            <a:off x="4701064" y="2501818"/>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25</a:t>
            </a:r>
          </a:p>
        </p:txBody>
      </p:sp>
      <p:sp>
        <p:nvSpPr>
          <p:cNvPr id="55" name="CasellaDiTesto 9">
            <a:extLst>
              <a:ext uri="{FF2B5EF4-FFF2-40B4-BE49-F238E27FC236}">
                <a16:creationId xmlns:a16="http://schemas.microsoft.com/office/drawing/2014/main" id="{75761C2F-33AA-4F32-AE24-FA66D96D1299}"/>
              </a:ext>
            </a:extLst>
          </p:cNvPr>
          <p:cNvSpPr txBox="1">
            <a:spLocks noChangeArrowheads="1"/>
          </p:cNvSpPr>
          <p:nvPr/>
        </p:nvSpPr>
        <p:spPr bwMode="auto">
          <a:xfrm>
            <a:off x="1204473" y="1689116"/>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56" name="CasellaDiTesto 9">
            <a:extLst>
              <a:ext uri="{FF2B5EF4-FFF2-40B4-BE49-F238E27FC236}">
                <a16:creationId xmlns:a16="http://schemas.microsoft.com/office/drawing/2014/main" id="{D5C36102-E4F4-4B32-974B-D74E9EDAC3CC}"/>
              </a:ext>
            </a:extLst>
          </p:cNvPr>
          <p:cNvSpPr txBox="1">
            <a:spLocks noChangeArrowheads="1"/>
          </p:cNvSpPr>
          <p:nvPr/>
        </p:nvSpPr>
        <p:spPr bwMode="auto">
          <a:xfrm>
            <a:off x="1204473" y="2343610"/>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GO</a:t>
            </a:r>
          </a:p>
        </p:txBody>
      </p:sp>
      <p:sp>
        <p:nvSpPr>
          <p:cNvPr id="58" name="Rettangolo 57">
            <a:extLst>
              <a:ext uri="{FF2B5EF4-FFF2-40B4-BE49-F238E27FC236}">
                <a16:creationId xmlns:a16="http://schemas.microsoft.com/office/drawing/2014/main" id="{9C7424EA-1A8A-4E5A-9A3A-29FB4507511F}"/>
              </a:ext>
            </a:extLst>
          </p:cNvPr>
          <p:cNvSpPr/>
          <p:nvPr/>
        </p:nvSpPr>
        <p:spPr>
          <a:xfrm>
            <a:off x="5062365" y="2401993"/>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28</a:t>
            </a:r>
          </a:p>
        </p:txBody>
      </p:sp>
      <p:sp>
        <p:nvSpPr>
          <p:cNvPr id="57" name="Rettangolo 56">
            <a:extLst>
              <a:ext uri="{FF2B5EF4-FFF2-40B4-BE49-F238E27FC236}">
                <a16:creationId xmlns:a16="http://schemas.microsoft.com/office/drawing/2014/main" id="{27B8751E-4157-490C-ADD4-5DB096B66ABE}"/>
              </a:ext>
            </a:extLst>
          </p:cNvPr>
          <p:cNvSpPr/>
          <p:nvPr/>
        </p:nvSpPr>
        <p:spPr>
          <a:xfrm>
            <a:off x="2908934" y="2353187"/>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32</a:t>
            </a:r>
          </a:p>
        </p:txBody>
      </p:sp>
      <p:sp>
        <p:nvSpPr>
          <p:cNvPr id="61" name="Rettangolo 60">
            <a:extLst>
              <a:ext uri="{FF2B5EF4-FFF2-40B4-BE49-F238E27FC236}">
                <a16:creationId xmlns:a16="http://schemas.microsoft.com/office/drawing/2014/main" id="{CC040FB3-6544-4969-B40F-2BF078AA501C}"/>
              </a:ext>
            </a:extLst>
          </p:cNvPr>
          <p:cNvSpPr/>
          <p:nvPr/>
        </p:nvSpPr>
        <p:spPr bwMode="auto">
          <a:xfrm>
            <a:off x="6379764" y="1080060"/>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62" name="CasellaDiTesto 61">
            <a:extLst>
              <a:ext uri="{FF2B5EF4-FFF2-40B4-BE49-F238E27FC236}">
                <a16:creationId xmlns:a16="http://schemas.microsoft.com/office/drawing/2014/main" id="{77B74A4A-6B6A-40DE-A5DE-9D34A6E4D7C5}"/>
              </a:ext>
            </a:extLst>
          </p:cNvPr>
          <p:cNvSpPr txBox="1"/>
          <p:nvPr/>
        </p:nvSpPr>
        <p:spPr>
          <a:xfrm>
            <a:off x="6168008" y="895608"/>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Udine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sp>
        <p:nvSpPr>
          <p:cNvPr id="66" name="Rettangolo 65">
            <a:extLst>
              <a:ext uri="{FF2B5EF4-FFF2-40B4-BE49-F238E27FC236}">
                <a16:creationId xmlns:a16="http://schemas.microsoft.com/office/drawing/2014/main" id="{7313C4C5-F373-4BCC-8363-5938F9EC4B8F}"/>
              </a:ext>
            </a:extLst>
          </p:cNvPr>
          <p:cNvSpPr/>
          <p:nvPr/>
        </p:nvSpPr>
        <p:spPr>
          <a:xfrm>
            <a:off x="10305500" y="2042937"/>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36</a:t>
            </a:r>
          </a:p>
        </p:txBody>
      </p:sp>
      <p:sp>
        <p:nvSpPr>
          <p:cNvPr id="69" name="CasellaDiTesto 9">
            <a:extLst>
              <a:ext uri="{FF2B5EF4-FFF2-40B4-BE49-F238E27FC236}">
                <a16:creationId xmlns:a16="http://schemas.microsoft.com/office/drawing/2014/main" id="{3F9457E5-4244-4613-BD3C-A0E8E159AB53}"/>
              </a:ext>
            </a:extLst>
          </p:cNvPr>
          <p:cNvSpPr txBox="1">
            <a:spLocks noChangeArrowheads="1"/>
          </p:cNvSpPr>
          <p:nvPr/>
        </p:nvSpPr>
        <p:spPr bwMode="auto">
          <a:xfrm>
            <a:off x="6905251" y="2178378"/>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73" name="CasellaDiTesto 9">
            <a:extLst>
              <a:ext uri="{FF2B5EF4-FFF2-40B4-BE49-F238E27FC236}">
                <a16:creationId xmlns:a16="http://schemas.microsoft.com/office/drawing/2014/main" id="{0F0E05D7-C6B2-4AF0-938D-D284D21CA9D7}"/>
              </a:ext>
            </a:extLst>
          </p:cNvPr>
          <p:cNvSpPr txBox="1">
            <a:spLocks noChangeArrowheads="1"/>
          </p:cNvSpPr>
          <p:nvPr/>
        </p:nvSpPr>
        <p:spPr bwMode="auto">
          <a:xfrm>
            <a:off x="6963438" y="1626163"/>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UD</a:t>
            </a:r>
          </a:p>
        </p:txBody>
      </p:sp>
      <p:sp>
        <p:nvSpPr>
          <p:cNvPr id="75" name="Rettangolo 74">
            <a:extLst>
              <a:ext uri="{FF2B5EF4-FFF2-40B4-BE49-F238E27FC236}">
                <a16:creationId xmlns:a16="http://schemas.microsoft.com/office/drawing/2014/main" id="{8F2BD93A-A51B-466F-BC07-8309B3F54A02}"/>
              </a:ext>
            </a:extLst>
          </p:cNvPr>
          <p:cNvSpPr/>
          <p:nvPr/>
        </p:nvSpPr>
        <p:spPr>
          <a:xfrm>
            <a:off x="10723955" y="1972957"/>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40</a:t>
            </a:r>
          </a:p>
        </p:txBody>
      </p:sp>
      <p:sp>
        <p:nvSpPr>
          <p:cNvPr id="77" name="Rettangolo 76">
            <a:extLst>
              <a:ext uri="{FF2B5EF4-FFF2-40B4-BE49-F238E27FC236}">
                <a16:creationId xmlns:a16="http://schemas.microsoft.com/office/drawing/2014/main" id="{3F0BD421-7F81-4FE1-AD50-A3D5CB22D409}"/>
              </a:ext>
            </a:extLst>
          </p:cNvPr>
          <p:cNvSpPr/>
          <p:nvPr/>
        </p:nvSpPr>
        <p:spPr>
          <a:xfrm>
            <a:off x="8598604" y="2160631"/>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44</a:t>
            </a:r>
          </a:p>
        </p:txBody>
      </p:sp>
      <p:sp>
        <p:nvSpPr>
          <p:cNvPr id="119" name="Rettangolo 118">
            <a:extLst>
              <a:ext uri="{FF2B5EF4-FFF2-40B4-BE49-F238E27FC236}">
                <a16:creationId xmlns:a16="http://schemas.microsoft.com/office/drawing/2014/main" id="{82992276-2226-41BC-85A0-83886D11C425}"/>
              </a:ext>
            </a:extLst>
          </p:cNvPr>
          <p:cNvSpPr/>
          <p:nvPr/>
        </p:nvSpPr>
        <p:spPr bwMode="auto">
          <a:xfrm>
            <a:off x="669506" y="3779645"/>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0" name="CasellaDiTesto 119">
            <a:extLst>
              <a:ext uri="{FF2B5EF4-FFF2-40B4-BE49-F238E27FC236}">
                <a16:creationId xmlns:a16="http://schemas.microsoft.com/office/drawing/2014/main" id="{46C1A794-DBEB-40CE-800B-D3A725818C09}"/>
              </a:ext>
            </a:extLst>
          </p:cNvPr>
          <p:cNvSpPr txBox="1"/>
          <p:nvPr/>
        </p:nvSpPr>
        <p:spPr>
          <a:xfrm>
            <a:off x="457750" y="3595193"/>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Pordenone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sp>
        <p:nvSpPr>
          <p:cNvPr id="123" name="Rettangolo 122">
            <a:extLst>
              <a:ext uri="{FF2B5EF4-FFF2-40B4-BE49-F238E27FC236}">
                <a16:creationId xmlns:a16="http://schemas.microsoft.com/office/drawing/2014/main" id="{D37B759C-42D8-41B7-9CC7-5D0AC77E15EA}"/>
              </a:ext>
            </a:extLst>
          </p:cNvPr>
          <p:cNvSpPr/>
          <p:nvPr/>
        </p:nvSpPr>
        <p:spPr>
          <a:xfrm>
            <a:off x="4475500" y="4765635"/>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37</a:t>
            </a:r>
          </a:p>
        </p:txBody>
      </p:sp>
      <p:sp>
        <p:nvSpPr>
          <p:cNvPr id="124" name="CasellaDiTesto 9">
            <a:extLst>
              <a:ext uri="{FF2B5EF4-FFF2-40B4-BE49-F238E27FC236}">
                <a16:creationId xmlns:a16="http://schemas.microsoft.com/office/drawing/2014/main" id="{733CF2FB-0EBF-4B4D-ABD4-A24AAC162F41}"/>
              </a:ext>
            </a:extLst>
          </p:cNvPr>
          <p:cNvSpPr txBox="1">
            <a:spLocks noChangeArrowheads="1"/>
          </p:cNvSpPr>
          <p:nvPr/>
        </p:nvSpPr>
        <p:spPr bwMode="auto">
          <a:xfrm>
            <a:off x="1187899" y="4972189"/>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125" name="CasellaDiTesto 9">
            <a:extLst>
              <a:ext uri="{FF2B5EF4-FFF2-40B4-BE49-F238E27FC236}">
                <a16:creationId xmlns:a16="http://schemas.microsoft.com/office/drawing/2014/main" id="{B584A073-BAB1-4370-AD31-980C85584D44}"/>
              </a:ext>
            </a:extLst>
          </p:cNvPr>
          <p:cNvSpPr txBox="1">
            <a:spLocks noChangeArrowheads="1"/>
          </p:cNvSpPr>
          <p:nvPr/>
        </p:nvSpPr>
        <p:spPr bwMode="auto">
          <a:xfrm>
            <a:off x="1281428" y="4366730"/>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PN</a:t>
            </a:r>
          </a:p>
        </p:txBody>
      </p:sp>
      <p:sp>
        <p:nvSpPr>
          <p:cNvPr id="126" name="Rettangolo 125">
            <a:extLst>
              <a:ext uri="{FF2B5EF4-FFF2-40B4-BE49-F238E27FC236}">
                <a16:creationId xmlns:a16="http://schemas.microsoft.com/office/drawing/2014/main" id="{FB735E37-5FD1-4697-9E03-E0C0F2A0DCC9}"/>
              </a:ext>
            </a:extLst>
          </p:cNvPr>
          <p:cNvSpPr/>
          <p:nvPr/>
        </p:nvSpPr>
        <p:spPr>
          <a:xfrm>
            <a:off x="5056392" y="4695719"/>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40</a:t>
            </a:r>
          </a:p>
        </p:txBody>
      </p:sp>
      <p:sp>
        <p:nvSpPr>
          <p:cNvPr id="128" name="Rettangolo 127">
            <a:extLst>
              <a:ext uri="{FF2B5EF4-FFF2-40B4-BE49-F238E27FC236}">
                <a16:creationId xmlns:a16="http://schemas.microsoft.com/office/drawing/2014/main" id="{335BA7EF-A252-406D-AB2B-97B243448D78}"/>
              </a:ext>
            </a:extLst>
          </p:cNvPr>
          <p:cNvSpPr/>
          <p:nvPr/>
        </p:nvSpPr>
        <p:spPr>
          <a:xfrm>
            <a:off x="2921656" y="4621677"/>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42</a:t>
            </a:r>
          </a:p>
        </p:txBody>
      </p:sp>
      <p:sp>
        <p:nvSpPr>
          <p:cNvPr id="131" name="Rettangolo 130">
            <a:extLst>
              <a:ext uri="{FF2B5EF4-FFF2-40B4-BE49-F238E27FC236}">
                <a16:creationId xmlns:a16="http://schemas.microsoft.com/office/drawing/2014/main" id="{869B22CC-9488-4060-9FA4-DF5A54B0EE8D}"/>
              </a:ext>
            </a:extLst>
          </p:cNvPr>
          <p:cNvSpPr/>
          <p:nvPr/>
        </p:nvSpPr>
        <p:spPr bwMode="auto">
          <a:xfrm>
            <a:off x="6377358" y="3778554"/>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2" name="CasellaDiTesto 131">
            <a:extLst>
              <a:ext uri="{FF2B5EF4-FFF2-40B4-BE49-F238E27FC236}">
                <a16:creationId xmlns:a16="http://schemas.microsoft.com/office/drawing/2014/main" id="{3E4913B6-02A6-4B03-AE86-A9B3320C8B26}"/>
              </a:ext>
            </a:extLst>
          </p:cNvPr>
          <p:cNvSpPr txBox="1"/>
          <p:nvPr/>
        </p:nvSpPr>
        <p:spPr>
          <a:xfrm>
            <a:off x="6165602" y="3594102"/>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Trieste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sp>
        <p:nvSpPr>
          <p:cNvPr id="135" name="Rettangolo 134">
            <a:extLst>
              <a:ext uri="{FF2B5EF4-FFF2-40B4-BE49-F238E27FC236}">
                <a16:creationId xmlns:a16="http://schemas.microsoft.com/office/drawing/2014/main" id="{406B1B7E-C921-4889-B1EE-2EA6A1F26E82}"/>
              </a:ext>
            </a:extLst>
          </p:cNvPr>
          <p:cNvSpPr/>
          <p:nvPr/>
        </p:nvSpPr>
        <p:spPr>
          <a:xfrm>
            <a:off x="10455494" y="5082861"/>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32</a:t>
            </a:r>
          </a:p>
        </p:txBody>
      </p:sp>
      <p:sp>
        <p:nvSpPr>
          <p:cNvPr id="136" name="CasellaDiTesto 9">
            <a:extLst>
              <a:ext uri="{FF2B5EF4-FFF2-40B4-BE49-F238E27FC236}">
                <a16:creationId xmlns:a16="http://schemas.microsoft.com/office/drawing/2014/main" id="{4017C5B1-46B8-467A-90CB-4FFE6B2CDB75}"/>
              </a:ext>
            </a:extLst>
          </p:cNvPr>
          <p:cNvSpPr txBox="1">
            <a:spLocks noChangeArrowheads="1"/>
          </p:cNvSpPr>
          <p:nvPr/>
        </p:nvSpPr>
        <p:spPr bwMode="auto">
          <a:xfrm>
            <a:off x="6658502" y="4801724"/>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137" name="CasellaDiTesto 9">
            <a:extLst>
              <a:ext uri="{FF2B5EF4-FFF2-40B4-BE49-F238E27FC236}">
                <a16:creationId xmlns:a16="http://schemas.microsoft.com/office/drawing/2014/main" id="{F357DBDC-F5B2-4B51-8DFC-F7411724A570}"/>
              </a:ext>
            </a:extLst>
          </p:cNvPr>
          <p:cNvSpPr txBox="1">
            <a:spLocks noChangeArrowheads="1"/>
          </p:cNvSpPr>
          <p:nvPr/>
        </p:nvSpPr>
        <p:spPr bwMode="auto">
          <a:xfrm>
            <a:off x="6852120" y="4340767"/>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TS</a:t>
            </a:r>
          </a:p>
        </p:txBody>
      </p:sp>
      <p:sp>
        <p:nvSpPr>
          <p:cNvPr id="138" name="Rettangolo 137">
            <a:extLst>
              <a:ext uri="{FF2B5EF4-FFF2-40B4-BE49-F238E27FC236}">
                <a16:creationId xmlns:a16="http://schemas.microsoft.com/office/drawing/2014/main" id="{F5DA356E-3283-4F79-BB14-48EBB472CAE4}"/>
              </a:ext>
            </a:extLst>
          </p:cNvPr>
          <p:cNvSpPr/>
          <p:nvPr/>
        </p:nvSpPr>
        <p:spPr>
          <a:xfrm>
            <a:off x="10830405" y="4869641"/>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36</a:t>
            </a:r>
          </a:p>
        </p:txBody>
      </p:sp>
      <p:sp>
        <p:nvSpPr>
          <p:cNvPr id="140" name="Rettangolo 139">
            <a:extLst>
              <a:ext uri="{FF2B5EF4-FFF2-40B4-BE49-F238E27FC236}">
                <a16:creationId xmlns:a16="http://schemas.microsoft.com/office/drawing/2014/main" id="{BA1B76AB-EA40-43FA-9194-B37B372773F4}"/>
              </a:ext>
            </a:extLst>
          </p:cNvPr>
          <p:cNvSpPr/>
          <p:nvPr/>
        </p:nvSpPr>
        <p:spPr>
          <a:xfrm>
            <a:off x="8610237" y="4436182"/>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51</a:t>
            </a:r>
          </a:p>
        </p:txBody>
      </p:sp>
      <p:sp>
        <p:nvSpPr>
          <p:cNvPr id="60" name="Titolo 1">
            <a:extLst>
              <a:ext uri="{FF2B5EF4-FFF2-40B4-BE49-F238E27FC236}">
                <a16:creationId xmlns:a16="http://schemas.microsoft.com/office/drawing/2014/main" id="{CD20E352-7153-482A-B98A-B573748F8E8E}"/>
              </a:ext>
            </a:extLst>
          </p:cNvPr>
          <p:cNvSpPr txBox="1">
            <a:spLocks/>
          </p:cNvSpPr>
          <p:nvPr/>
        </p:nvSpPr>
        <p:spPr>
          <a:xfrm>
            <a:off x="335360" y="248643"/>
            <a:ext cx="11809312" cy="409440"/>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Andamento impresa | </a:t>
            </a:r>
            <a:r>
              <a:rPr lang="it-IT" sz="2200" dirty="0">
                <a:latin typeface="Century Gothic" panose="020B0502020202020204" pitchFamily="34" charset="0"/>
                <a:cs typeface="Arial"/>
              </a:rPr>
              <a:t>Pordenone e Udine riportano dati superiori alla media.</a:t>
            </a:r>
            <a:endParaRPr lang="it-IT" sz="2200" strike="sngStrike" dirty="0">
              <a:solidFill>
                <a:srgbClr val="FF0000"/>
              </a:solidFill>
              <a:latin typeface="Century Gothic" panose="020B0502020202020204" pitchFamily="34" charset="0"/>
              <a:cs typeface="Arial"/>
            </a:endParaRPr>
          </a:p>
        </p:txBody>
      </p:sp>
      <p:cxnSp>
        <p:nvCxnSpPr>
          <p:cNvPr id="81" name="Connettore diritto 80">
            <a:extLst>
              <a:ext uri="{FF2B5EF4-FFF2-40B4-BE49-F238E27FC236}">
                <a16:creationId xmlns:a16="http://schemas.microsoft.com/office/drawing/2014/main" id="{04EF8CB9-6B1F-4204-AAFC-B470639E57CB}"/>
              </a:ext>
            </a:extLst>
          </p:cNvPr>
          <p:cNvCxnSpPr>
            <a:cxnSpLocks/>
          </p:cNvCxnSpPr>
          <p:nvPr/>
        </p:nvCxnSpPr>
        <p:spPr bwMode="auto">
          <a:xfrm>
            <a:off x="3241297" y="1332125"/>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82" name="Rettangolo 81">
            <a:extLst>
              <a:ext uri="{FF2B5EF4-FFF2-40B4-BE49-F238E27FC236}">
                <a16:creationId xmlns:a16="http://schemas.microsoft.com/office/drawing/2014/main" id="{CB4AB1B0-71D3-4AC8-9177-C6FD07528F50}"/>
              </a:ext>
            </a:extLst>
          </p:cNvPr>
          <p:cNvSpPr/>
          <p:nvPr/>
        </p:nvSpPr>
        <p:spPr>
          <a:xfrm>
            <a:off x="2178174" y="1372103"/>
            <a:ext cx="1044697" cy="246221"/>
          </a:xfrm>
          <a:prstGeom prst="rect">
            <a:avLst/>
          </a:prstGeom>
        </p:spPr>
        <p:txBody>
          <a:bodyPr wrap="square">
            <a:spAutoFit/>
          </a:bodyPr>
          <a:lstStyle/>
          <a:p>
            <a:pPr algn="r"/>
            <a:r>
              <a:rPr lang="it-IT" sz="1000" i="1" dirty="0">
                <a:solidFill>
                  <a:schemeClr val="tx2">
                    <a:lumMod val="65000"/>
                    <a:lumOff val="35000"/>
                  </a:schemeClr>
                </a:solidFill>
                <a:latin typeface="Century Gothic" panose="020B0502020202020204" pitchFamily="34" charset="0"/>
              </a:rPr>
              <a:t>Pre lockdown</a:t>
            </a:r>
            <a:endParaRPr lang="it-IT" sz="700" i="1" dirty="0">
              <a:solidFill>
                <a:schemeClr val="tx2">
                  <a:lumMod val="65000"/>
                  <a:lumOff val="35000"/>
                </a:schemeClr>
              </a:solidFill>
              <a:latin typeface="Century Gothic" panose="020B0502020202020204" pitchFamily="34" charset="0"/>
            </a:endParaRPr>
          </a:p>
        </p:txBody>
      </p:sp>
      <p:cxnSp>
        <p:nvCxnSpPr>
          <p:cNvPr id="83" name="Connettore diritto 82">
            <a:extLst>
              <a:ext uri="{FF2B5EF4-FFF2-40B4-BE49-F238E27FC236}">
                <a16:creationId xmlns:a16="http://schemas.microsoft.com/office/drawing/2014/main" id="{D938E7ED-F306-41F3-B3B1-5B838BC168AF}"/>
              </a:ext>
            </a:extLst>
          </p:cNvPr>
          <p:cNvCxnSpPr>
            <a:cxnSpLocks/>
          </p:cNvCxnSpPr>
          <p:nvPr/>
        </p:nvCxnSpPr>
        <p:spPr bwMode="auto">
          <a:xfrm>
            <a:off x="8922980" y="1336477"/>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84" name="Rettangolo 83">
            <a:extLst>
              <a:ext uri="{FF2B5EF4-FFF2-40B4-BE49-F238E27FC236}">
                <a16:creationId xmlns:a16="http://schemas.microsoft.com/office/drawing/2014/main" id="{E92491D2-F381-42B9-8CB9-ECE2F8A6432F}"/>
              </a:ext>
            </a:extLst>
          </p:cNvPr>
          <p:cNvSpPr/>
          <p:nvPr/>
        </p:nvSpPr>
        <p:spPr>
          <a:xfrm>
            <a:off x="7891711" y="1371012"/>
            <a:ext cx="1044697" cy="246221"/>
          </a:xfrm>
          <a:prstGeom prst="rect">
            <a:avLst/>
          </a:prstGeom>
        </p:spPr>
        <p:txBody>
          <a:bodyPr wrap="square">
            <a:spAutoFit/>
          </a:bodyPr>
          <a:lstStyle/>
          <a:p>
            <a:pPr algn="r"/>
            <a:r>
              <a:rPr lang="it-IT" sz="1000" i="1" dirty="0">
                <a:solidFill>
                  <a:schemeClr val="tx2">
                    <a:lumMod val="65000"/>
                    <a:lumOff val="35000"/>
                  </a:schemeClr>
                </a:solidFill>
                <a:latin typeface="Century Gothic" panose="020B0502020202020204" pitchFamily="34" charset="0"/>
              </a:rPr>
              <a:t>Pre lockdown</a:t>
            </a:r>
            <a:endParaRPr lang="it-IT" sz="700" i="1" dirty="0">
              <a:solidFill>
                <a:schemeClr val="tx2">
                  <a:lumMod val="65000"/>
                  <a:lumOff val="35000"/>
                </a:schemeClr>
              </a:solidFill>
              <a:latin typeface="Century Gothic" panose="020B0502020202020204" pitchFamily="34" charset="0"/>
            </a:endParaRPr>
          </a:p>
        </p:txBody>
      </p:sp>
      <p:cxnSp>
        <p:nvCxnSpPr>
          <p:cNvPr id="85" name="Connettore diritto 84">
            <a:extLst>
              <a:ext uri="{FF2B5EF4-FFF2-40B4-BE49-F238E27FC236}">
                <a16:creationId xmlns:a16="http://schemas.microsoft.com/office/drawing/2014/main" id="{96286E3B-20F9-45A4-965B-64D62F04E19C}"/>
              </a:ext>
            </a:extLst>
          </p:cNvPr>
          <p:cNvCxnSpPr>
            <a:cxnSpLocks/>
          </p:cNvCxnSpPr>
          <p:nvPr/>
        </p:nvCxnSpPr>
        <p:spPr bwMode="auto">
          <a:xfrm>
            <a:off x="3241297" y="4030619"/>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86" name="Rettangolo 85">
            <a:extLst>
              <a:ext uri="{FF2B5EF4-FFF2-40B4-BE49-F238E27FC236}">
                <a16:creationId xmlns:a16="http://schemas.microsoft.com/office/drawing/2014/main" id="{7D8FE001-DA55-4178-BC52-917AC756CB04}"/>
              </a:ext>
            </a:extLst>
          </p:cNvPr>
          <p:cNvSpPr/>
          <p:nvPr/>
        </p:nvSpPr>
        <p:spPr>
          <a:xfrm>
            <a:off x="2178174" y="4070597"/>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cxnSp>
        <p:nvCxnSpPr>
          <p:cNvPr id="87" name="Connettore diritto 86">
            <a:extLst>
              <a:ext uri="{FF2B5EF4-FFF2-40B4-BE49-F238E27FC236}">
                <a16:creationId xmlns:a16="http://schemas.microsoft.com/office/drawing/2014/main" id="{3FEBE425-8595-4198-9768-3B56421C6BCC}"/>
              </a:ext>
            </a:extLst>
          </p:cNvPr>
          <p:cNvCxnSpPr>
            <a:cxnSpLocks/>
          </p:cNvCxnSpPr>
          <p:nvPr/>
        </p:nvCxnSpPr>
        <p:spPr bwMode="auto">
          <a:xfrm>
            <a:off x="8922980" y="4029528"/>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88" name="Rettangolo 87">
            <a:extLst>
              <a:ext uri="{FF2B5EF4-FFF2-40B4-BE49-F238E27FC236}">
                <a16:creationId xmlns:a16="http://schemas.microsoft.com/office/drawing/2014/main" id="{24D41411-FCAC-47CC-87F9-1ED08E505925}"/>
              </a:ext>
            </a:extLst>
          </p:cNvPr>
          <p:cNvSpPr/>
          <p:nvPr/>
        </p:nvSpPr>
        <p:spPr>
          <a:xfrm>
            <a:off x="7891711" y="4069506"/>
            <a:ext cx="1044697" cy="246221"/>
          </a:xfrm>
          <a:prstGeom prst="rect">
            <a:avLst/>
          </a:prstGeom>
        </p:spPr>
        <p:txBody>
          <a:bodyPr wrap="square">
            <a:spAutoFit/>
          </a:bodyPr>
          <a:lstStyle/>
          <a:p>
            <a:pPr algn="r"/>
            <a:r>
              <a:rPr lang="it-IT" sz="1000" i="1" dirty="0">
                <a:solidFill>
                  <a:schemeClr val="tx2">
                    <a:lumMod val="65000"/>
                    <a:lumOff val="35000"/>
                  </a:schemeClr>
                </a:solidFill>
                <a:latin typeface="Century Gothic" panose="020B0502020202020204" pitchFamily="34" charset="0"/>
              </a:rPr>
              <a:t>Pre lockdown</a:t>
            </a:r>
            <a:endParaRPr lang="it-IT" sz="700" i="1" dirty="0">
              <a:solidFill>
                <a:schemeClr val="tx2">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009137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33A32CAD-6503-437A-80B7-2F9B1117A3B1}"/>
              </a:ext>
            </a:extLst>
          </p:cNvPr>
          <p:cNvPicPr>
            <a:picLocks noChangeAspect="1"/>
          </p:cNvPicPr>
          <p:nvPr/>
        </p:nvPicPr>
        <p:blipFill>
          <a:blip r:embed="rId2"/>
          <a:stretch>
            <a:fillRect/>
          </a:stretch>
        </p:blipFill>
        <p:spPr>
          <a:xfrm>
            <a:off x="344660" y="2820238"/>
            <a:ext cx="8631784" cy="3141574"/>
          </a:xfrm>
          <a:prstGeom prst="rect">
            <a:avLst/>
          </a:prstGeom>
        </p:spPr>
      </p:pic>
      <p:sp>
        <p:nvSpPr>
          <p:cNvPr id="60" name="Titolo 1">
            <a:extLst>
              <a:ext uri="{FF2B5EF4-FFF2-40B4-BE49-F238E27FC236}">
                <a16:creationId xmlns:a16="http://schemas.microsoft.com/office/drawing/2014/main" id="{CD20E352-7153-482A-B98A-B573748F8E8E}"/>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i="1" dirty="0">
                <a:solidFill>
                  <a:srgbClr val="203864"/>
                </a:solidFill>
                <a:latin typeface="Century Gothic" panose="020B0502020202020204" pitchFamily="34" charset="0"/>
                <a:cs typeface="Arial"/>
              </a:rPr>
              <a:t>Outlook</a:t>
            </a:r>
            <a:r>
              <a:rPr lang="it-IT" sz="2200" dirty="0">
                <a:solidFill>
                  <a:srgbClr val="203864"/>
                </a:solidFill>
                <a:latin typeface="Century Gothic" panose="020B0502020202020204" pitchFamily="34" charset="0"/>
                <a:cs typeface="Arial"/>
              </a:rPr>
              <a:t> TURISMO (estate 2021) | </a:t>
            </a:r>
            <a:r>
              <a:rPr lang="it-IT" sz="2200" dirty="0">
                <a:latin typeface="Century Gothic" panose="020B0502020202020204" pitchFamily="34" charset="0"/>
                <a:cs typeface="Arial"/>
              </a:rPr>
              <a:t>L’incremento delle prenotazioni per la prossima stagione estiva sta producendo un balzo in avanti della fiducia delle imprese del turismo, raggiungendo il punto più alto da quando è esplosa la pandemia.</a:t>
            </a:r>
            <a:endParaRPr lang="it-IT" sz="2200" strike="sngStrike" dirty="0">
              <a:solidFill>
                <a:srgbClr val="FF0000"/>
              </a:solidFill>
              <a:latin typeface="Century Gothic" panose="020B0502020202020204" pitchFamily="34" charset="0"/>
              <a:cs typeface="Arial"/>
            </a:endParaRPr>
          </a:p>
        </p:txBody>
      </p:sp>
      <p:sp>
        <p:nvSpPr>
          <p:cNvPr id="63" name="Titolo 1">
            <a:extLst>
              <a:ext uri="{FF2B5EF4-FFF2-40B4-BE49-F238E27FC236}">
                <a16:creationId xmlns:a16="http://schemas.microsoft.com/office/drawing/2014/main" id="{B35E5979-694F-43F2-B4A4-245D03C119E1}"/>
              </a:ext>
            </a:extLst>
          </p:cNvPr>
          <p:cNvSpPr txBox="1">
            <a:spLocks/>
          </p:cNvSpPr>
          <p:nvPr/>
        </p:nvSpPr>
        <p:spPr>
          <a:xfrm>
            <a:off x="423287" y="2006498"/>
            <a:ext cx="8288122" cy="532550"/>
          </a:xfrm>
          <a:prstGeom prst="rect">
            <a:avLst/>
          </a:prstGeom>
          <a:solidFill>
            <a:srgbClr val="008000"/>
          </a:solidFill>
          <a:ln>
            <a:noFill/>
          </a:ln>
        </p:spPr>
        <p:txBody>
          <a:bodyPr wrap="square" lIns="67500" tIns="35100" rIns="67500" bIns="35100">
            <a:spAutoFit/>
          </a:bodyPr>
          <a:lstStyle/>
          <a:p>
            <a:pPr>
              <a:defRPr/>
            </a:pPr>
            <a:r>
              <a:rPr lang="it-IT" sz="1600" dirty="0">
                <a:solidFill>
                  <a:schemeClr val="bg1"/>
                </a:solidFill>
                <a:latin typeface="Century Gothic" panose="020B0502020202020204" pitchFamily="34" charset="0"/>
                <a:ea typeface="+mj-ea"/>
                <a:cs typeface="Arial"/>
              </a:rPr>
              <a:t>ANDAMENTO DELLE IMPRESE DEL TURISMO</a:t>
            </a:r>
            <a:endParaRPr lang="it-IT" sz="1600" i="1" dirty="0">
              <a:solidFill>
                <a:schemeClr val="bg1"/>
              </a:solidFill>
              <a:latin typeface="Century Gothic" panose="020B0502020202020204" pitchFamily="34" charset="0"/>
              <a:ea typeface="+mj-ea"/>
              <a:cs typeface="Arial"/>
            </a:endParaRPr>
          </a:p>
          <a:p>
            <a:pPr>
              <a:defRPr/>
            </a:pPr>
            <a:r>
              <a:rPr lang="it-IT" sz="1400" b="0" i="1" dirty="0">
                <a:solidFill>
                  <a:schemeClr val="bg1"/>
                </a:solidFill>
                <a:latin typeface="Century Gothic" panose="020B0502020202020204" pitchFamily="34" charset="0"/>
                <a:ea typeface="+mj-ea"/>
                <a:cs typeface="Arial"/>
              </a:rPr>
              <a:t>Indicatori congiunturali: % MIGLIORAMENTO + ½ INVARIANZA</a:t>
            </a:r>
          </a:p>
        </p:txBody>
      </p:sp>
      <p:cxnSp>
        <p:nvCxnSpPr>
          <p:cNvPr id="13" name="Connettore 2 12">
            <a:extLst>
              <a:ext uri="{FF2B5EF4-FFF2-40B4-BE49-F238E27FC236}">
                <a16:creationId xmlns:a16="http://schemas.microsoft.com/office/drawing/2014/main" id="{DCB1CBE1-6E00-4169-92AD-22C007661A1C}"/>
              </a:ext>
            </a:extLst>
          </p:cNvPr>
          <p:cNvCxnSpPr/>
          <p:nvPr/>
        </p:nvCxnSpPr>
        <p:spPr bwMode="auto">
          <a:xfrm flipV="1">
            <a:off x="4698652" y="3322673"/>
            <a:ext cx="3124200" cy="542925"/>
          </a:xfrm>
          <a:prstGeom prst="straightConnector1">
            <a:avLst/>
          </a:prstGeom>
          <a:noFill/>
          <a:ln w="57150" cap="flat" cmpd="sng" algn="ctr">
            <a:solidFill>
              <a:schemeClr val="tx1"/>
            </a:solidFill>
            <a:prstDash val="solid"/>
            <a:round/>
            <a:headEnd type="none" w="med" len="med"/>
            <a:tailEnd type="triangle"/>
          </a:ln>
          <a:effectLst/>
        </p:spPr>
      </p:cxnSp>
      <p:sp>
        <p:nvSpPr>
          <p:cNvPr id="14" name="Ovale 13">
            <a:extLst>
              <a:ext uri="{FF2B5EF4-FFF2-40B4-BE49-F238E27FC236}">
                <a16:creationId xmlns:a16="http://schemas.microsoft.com/office/drawing/2014/main" id="{333A6A9C-8A84-4A50-9AAF-A93B5742F4BB}"/>
              </a:ext>
            </a:extLst>
          </p:cNvPr>
          <p:cNvSpPr/>
          <p:nvPr/>
        </p:nvSpPr>
        <p:spPr bwMode="auto">
          <a:xfrm rot="21114679">
            <a:off x="7524750" y="3495675"/>
            <a:ext cx="962025" cy="51435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8" name="Ovale 77">
            <a:extLst>
              <a:ext uri="{FF2B5EF4-FFF2-40B4-BE49-F238E27FC236}">
                <a16:creationId xmlns:a16="http://schemas.microsoft.com/office/drawing/2014/main" id="{4E69D59D-AF38-4A0B-B051-3366C31A84AD}"/>
              </a:ext>
            </a:extLst>
          </p:cNvPr>
          <p:cNvSpPr/>
          <p:nvPr/>
        </p:nvSpPr>
        <p:spPr bwMode="auto">
          <a:xfrm rot="21114679">
            <a:off x="4317452" y="4010025"/>
            <a:ext cx="962025" cy="51435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89" name="CasellaDiTesto 88">
            <a:extLst>
              <a:ext uri="{FF2B5EF4-FFF2-40B4-BE49-F238E27FC236}">
                <a16:creationId xmlns:a16="http://schemas.microsoft.com/office/drawing/2014/main" id="{15A991EE-0972-45D0-94D8-6E7A4E2232D6}"/>
              </a:ext>
            </a:extLst>
          </p:cNvPr>
          <p:cNvSpPr txBox="1"/>
          <p:nvPr/>
        </p:nvSpPr>
        <p:spPr>
          <a:xfrm>
            <a:off x="8739983" y="2755357"/>
            <a:ext cx="3135931" cy="3539430"/>
          </a:xfrm>
          <a:prstGeom prst="rect">
            <a:avLst/>
          </a:prstGeom>
          <a:solidFill>
            <a:schemeClr val="bg1">
              <a:lumMod val="85000"/>
            </a:schemeClr>
          </a:solidFill>
        </p:spPr>
        <p:txBody>
          <a:bodyPr wrap="square" rtlCol="0">
            <a:spAutoFit/>
          </a:bodyPr>
          <a:lstStyle/>
          <a:p>
            <a:r>
              <a:rPr lang="it-IT" sz="1600" b="0" dirty="0">
                <a:solidFill>
                  <a:srgbClr val="203864"/>
                </a:solidFill>
                <a:latin typeface="Century Gothic" panose="020B0502020202020204" pitchFamily="34" charset="0"/>
              </a:rPr>
              <a:t>Le prime evidenze in vista della stagione estiva 2021 portano l’indicatore su livelli molto più alti rispetto a quelli della passata stagione (2020).</a:t>
            </a:r>
          </a:p>
          <a:p>
            <a:r>
              <a:rPr lang="it-IT" sz="1600" b="0" dirty="0">
                <a:solidFill>
                  <a:srgbClr val="203864"/>
                </a:solidFill>
                <a:latin typeface="Century Gothic" panose="020B0502020202020204" pitchFamily="34" charset="0"/>
              </a:rPr>
              <a:t> </a:t>
            </a:r>
          </a:p>
          <a:p>
            <a:r>
              <a:rPr lang="it-IT" sz="1600" u="sng" dirty="0">
                <a:solidFill>
                  <a:srgbClr val="203864"/>
                </a:solidFill>
                <a:latin typeface="Century Gothic" panose="020B0502020202020204" pitchFamily="34" charset="0"/>
              </a:rPr>
              <a:t>Nel corso delle prossime settimane, il probabile incremento delle prenotazioni potrebbe portare l’indicatore congiunturale su livelli ancor più vicini a quelli del periodo pre-COVID</a:t>
            </a:r>
            <a:r>
              <a:rPr lang="it-IT" sz="1600" dirty="0">
                <a:solidFill>
                  <a:srgbClr val="203864"/>
                </a:solidFill>
                <a:latin typeface="Century Gothic" panose="020B0502020202020204" pitchFamily="34" charset="0"/>
              </a:rPr>
              <a:t>.</a:t>
            </a:r>
            <a:endParaRPr lang="it-IT" sz="900" dirty="0">
              <a:solidFill>
                <a:srgbClr val="203864"/>
              </a:solidFill>
              <a:latin typeface="Century Gothic" panose="020B0502020202020204" pitchFamily="34" charset="0"/>
            </a:endParaRPr>
          </a:p>
        </p:txBody>
      </p:sp>
    </p:spTree>
    <p:extLst>
      <p:ext uri="{BB962C8B-B14F-4D97-AF65-F5344CB8AC3E}">
        <p14:creationId xmlns:p14="http://schemas.microsoft.com/office/powerpoint/2010/main" val="3173710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7">
            <a:extLst>
              <a:ext uri="{FF2B5EF4-FFF2-40B4-BE49-F238E27FC236}">
                <a16:creationId xmlns:a16="http://schemas.microsoft.com/office/drawing/2014/main" id="{A982A4B9-8F63-46E0-91BF-F4DCCE6F74C0}"/>
              </a:ext>
            </a:extLst>
          </p:cNvPr>
          <p:cNvPicPr>
            <a:picLocks noChangeAspect="1"/>
          </p:cNvPicPr>
          <p:nvPr/>
        </p:nvPicPr>
        <p:blipFill rotWithShape="1">
          <a:blip r:embed="rId3"/>
          <a:srcRect b="25302"/>
          <a:stretch/>
        </p:blipFill>
        <p:spPr>
          <a:xfrm>
            <a:off x="7422368" y="3165522"/>
            <a:ext cx="4586630" cy="1972291"/>
          </a:xfrm>
          <a:prstGeom prst="rect">
            <a:avLst/>
          </a:prstGeom>
        </p:spPr>
      </p:pic>
      <p:sp>
        <p:nvSpPr>
          <p:cNvPr id="28" name="CasellaDiTesto 27">
            <a:extLst>
              <a:ext uri="{FF2B5EF4-FFF2-40B4-BE49-F238E27FC236}">
                <a16:creationId xmlns:a16="http://schemas.microsoft.com/office/drawing/2014/main" id="{440952B3-5E1B-480F-BF92-9D0ADF1C4D24}"/>
              </a:ext>
            </a:extLst>
          </p:cNvPr>
          <p:cNvSpPr txBox="1"/>
          <p:nvPr/>
        </p:nvSpPr>
        <p:spPr>
          <a:xfrm>
            <a:off x="398182" y="1692097"/>
            <a:ext cx="6422924" cy="769441"/>
          </a:xfrm>
          <a:prstGeom prst="rect">
            <a:avLst/>
          </a:prstGeom>
          <a:solidFill>
            <a:srgbClr val="203864"/>
          </a:solidFill>
          <a:ln>
            <a:solidFill>
              <a:schemeClr val="bg1"/>
            </a:solidFill>
          </a:ln>
        </p:spPr>
        <p:txBody>
          <a:bodyPr wrap="square" rtlCol="0">
            <a:spAutoFit/>
          </a:bodyPr>
          <a:lstStyle/>
          <a:p>
            <a:r>
              <a:rPr lang="it-IT" sz="2000" b="1" u="sng" dirty="0">
                <a:solidFill>
                  <a:schemeClr val="bg1"/>
                </a:solidFill>
                <a:latin typeface="Century Gothic" panose="020B0502020202020204" pitchFamily="34" charset="0"/>
              </a:rPr>
              <a:t>Variazione dei consumi </a:t>
            </a:r>
            <a:r>
              <a:rPr lang="it-IT" sz="2000" u="sng" dirty="0">
                <a:solidFill>
                  <a:schemeClr val="bg1"/>
                </a:solidFill>
                <a:latin typeface="Century Gothic" panose="020B0502020202020204" pitchFamily="34" charset="0"/>
              </a:rPr>
              <a:t>in un anno di pandemia</a:t>
            </a:r>
            <a:endParaRPr lang="it-IT" sz="2000" b="0" i="1" u="sng" dirty="0">
              <a:solidFill>
                <a:schemeClr val="bg1"/>
              </a:solidFill>
              <a:latin typeface="Century Gothic" panose="020B0502020202020204" pitchFamily="34" charset="0"/>
            </a:endParaRPr>
          </a:p>
          <a:p>
            <a:r>
              <a:rPr lang="it-IT" sz="1200" b="0" i="1" dirty="0">
                <a:solidFill>
                  <a:schemeClr val="bg1"/>
                </a:solidFill>
                <a:latin typeface="Century Gothic" panose="020B0502020202020204" pitchFamily="34" charset="0"/>
              </a:rPr>
              <a:t>(Per ciascun trimestre è riportata la variazione dei consumi rispetto allo stesso trimestre dell’anno precedente)</a:t>
            </a:r>
            <a:endParaRPr lang="it-IT" sz="1200" b="0" dirty="0">
              <a:solidFill>
                <a:schemeClr val="bg1"/>
              </a:solidFill>
              <a:latin typeface="Century Gothic" panose="020B0502020202020204" pitchFamily="34" charset="0"/>
            </a:endParaRPr>
          </a:p>
        </p:txBody>
      </p:sp>
      <p:sp>
        <p:nvSpPr>
          <p:cNvPr id="8" name="Titolo 1">
            <a:extLst>
              <a:ext uri="{FF2B5EF4-FFF2-40B4-BE49-F238E27FC236}">
                <a16:creationId xmlns:a16="http://schemas.microsoft.com/office/drawing/2014/main" id="{3FC2E57D-ABF0-46EA-9E17-BD51D437BC71}"/>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Consumi in Italia </a:t>
            </a:r>
            <a:r>
              <a:rPr lang="it-IT" sz="2200" dirty="0">
                <a:solidFill>
                  <a:srgbClr val="203864"/>
                </a:solidFill>
                <a:latin typeface="Century Gothic" panose="020B0502020202020204" pitchFamily="34" charset="0"/>
                <a:cs typeface="Arial"/>
              </a:rPr>
              <a:t>| </a:t>
            </a:r>
            <a:r>
              <a:rPr lang="it-IT" sz="2200" dirty="0">
                <a:latin typeface="Century Gothic" panose="020B0502020202020204" pitchFamily="34" charset="0"/>
                <a:ea typeface="+mj-ea"/>
                <a:cs typeface="Arial"/>
              </a:rPr>
              <a:t>Un anno di pandemia ha modificato le abitudini dei consumatori. Nell’ultima parte del primo trimestre 2021 si è assistito ad un recupero, che non compensa le perdite dei consumi patite in 12 mesi ma è il primo vero cambio di </a:t>
            </a:r>
            <a:r>
              <a:rPr lang="it-IT" sz="2200" i="1" dirty="0">
                <a:latin typeface="Century Gothic" panose="020B0502020202020204" pitchFamily="34" charset="0"/>
                <a:ea typeface="+mj-ea"/>
                <a:cs typeface="Arial"/>
              </a:rPr>
              <a:t>trend</a:t>
            </a:r>
            <a:r>
              <a:rPr lang="it-IT" sz="2200" dirty="0">
                <a:latin typeface="Century Gothic" panose="020B0502020202020204" pitchFamily="34" charset="0"/>
                <a:ea typeface="+mj-ea"/>
                <a:cs typeface="Arial"/>
              </a:rPr>
              <a:t>.</a:t>
            </a:r>
            <a:endParaRPr lang="it-IT" sz="2200" i="1" dirty="0">
              <a:solidFill>
                <a:srgbClr val="FF0000"/>
              </a:solidFill>
              <a:latin typeface="Century Gothic" panose="020B0502020202020204" pitchFamily="34" charset="0"/>
              <a:ea typeface="+mj-ea"/>
              <a:cs typeface="Arial"/>
            </a:endParaRPr>
          </a:p>
        </p:txBody>
      </p:sp>
      <p:sp>
        <p:nvSpPr>
          <p:cNvPr id="3" name="Rettangolo 93">
            <a:extLst>
              <a:ext uri="{FF2B5EF4-FFF2-40B4-BE49-F238E27FC236}">
                <a16:creationId xmlns:a16="http://schemas.microsoft.com/office/drawing/2014/main" id="{5DB50163-4E15-41BB-B2DB-DD09C492C30F}"/>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spcBef>
                <a:spcPts val="600"/>
              </a:spcBef>
            </a:pPr>
            <a:r>
              <a:rPr lang="it-IT" sz="1000" b="1">
                <a:latin typeface="Century Gothic" panose="020B0502020202020204" pitchFamily="34" charset="0"/>
              </a:rPr>
              <a:t>Fonte: </a:t>
            </a:r>
            <a:r>
              <a:rPr lang="it-IT" sz="1000" b="0">
                <a:latin typeface="Century Gothic" panose="020B0502020202020204" pitchFamily="34" charset="0"/>
              </a:rPr>
              <a:t>Elaborazioni Format </a:t>
            </a:r>
            <a:r>
              <a:rPr lang="it-IT" sz="1000" b="0" err="1">
                <a:latin typeface="Century Gothic" panose="020B0502020202020204" pitchFamily="34" charset="0"/>
              </a:rPr>
              <a:t>Research</a:t>
            </a:r>
            <a:r>
              <a:rPr lang="it-IT" sz="1000" b="0">
                <a:latin typeface="Century Gothic" panose="020B0502020202020204" pitchFamily="34" charset="0"/>
              </a:rPr>
              <a:t> su dati Confcommercio Imprese per l’Italia.</a:t>
            </a:r>
            <a:endParaRPr lang="it-IT" sz="1000" b="0" i="1">
              <a:latin typeface="Century Gothic" panose="020B0502020202020204" pitchFamily="34" charset="0"/>
            </a:endParaRPr>
          </a:p>
        </p:txBody>
      </p:sp>
      <p:pic>
        <p:nvPicPr>
          <p:cNvPr id="6" name="Immagine 5">
            <a:extLst>
              <a:ext uri="{FF2B5EF4-FFF2-40B4-BE49-F238E27FC236}">
                <a16:creationId xmlns:a16="http://schemas.microsoft.com/office/drawing/2014/main" id="{B7DD7DEC-8794-4300-A3E8-431E003A9D9D}"/>
              </a:ext>
            </a:extLst>
          </p:cNvPr>
          <p:cNvPicPr>
            <a:picLocks noChangeAspect="1"/>
          </p:cNvPicPr>
          <p:nvPr/>
        </p:nvPicPr>
        <p:blipFill>
          <a:blip r:embed="rId4"/>
          <a:stretch>
            <a:fillRect/>
          </a:stretch>
        </p:blipFill>
        <p:spPr>
          <a:xfrm>
            <a:off x="348562" y="2513685"/>
            <a:ext cx="6549044" cy="3405447"/>
          </a:xfrm>
          <a:prstGeom prst="rect">
            <a:avLst/>
          </a:prstGeom>
        </p:spPr>
      </p:pic>
      <p:sp>
        <p:nvSpPr>
          <p:cNvPr id="24" name="Ovale 23">
            <a:extLst>
              <a:ext uri="{FF2B5EF4-FFF2-40B4-BE49-F238E27FC236}">
                <a16:creationId xmlns:a16="http://schemas.microsoft.com/office/drawing/2014/main" id="{AC12D80C-6D80-4B08-8DD3-EDDA5B36A10F}"/>
              </a:ext>
            </a:extLst>
          </p:cNvPr>
          <p:cNvSpPr/>
          <p:nvPr/>
        </p:nvSpPr>
        <p:spPr bwMode="auto">
          <a:xfrm rot="5997633">
            <a:off x="5868644" y="3094153"/>
            <a:ext cx="571343" cy="1120527"/>
          </a:xfrm>
          <a:prstGeom prst="ellipse">
            <a:avLst/>
          </a:pr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25" name="Elemento grafico 24" descr="Freccia linea: curva oraria">
            <a:extLst>
              <a:ext uri="{FF2B5EF4-FFF2-40B4-BE49-F238E27FC236}">
                <a16:creationId xmlns:a16="http://schemas.microsoft.com/office/drawing/2014/main" id="{67A31D93-131D-4003-BE0C-01656DB9F8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6499001">
            <a:off x="6654643" y="3033661"/>
            <a:ext cx="844869" cy="844869"/>
          </a:xfrm>
          <a:prstGeom prst="rect">
            <a:avLst/>
          </a:prstGeom>
        </p:spPr>
      </p:pic>
      <p:sp>
        <p:nvSpPr>
          <p:cNvPr id="12" name="Rettangolo 11">
            <a:extLst>
              <a:ext uri="{FF2B5EF4-FFF2-40B4-BE49-F238E27FC236}">
                <a16:creationId xmlns:a16="http://schemas.microsoft.com/office/drawing/2014/main" id="{CDCE57A4-8683-4DC6-A356-C4B75F6AA64B}"/>
              </a:ext>
            </a:extLst>
          </p:cNvPr>
          <p:cNvSpPr/>
          <p:nvPr/>
        </p:nvSpPr>
        <p:spPr bwMode="auto">
          <a:xfrm>
            <a:off x="7463821" y="2809875"/>
            <a:ext cx="4502272" cy="2809721"/>
          </a:xfrm>
          <a:prstGeom prst="rect">
            <a:avLst/>
          </a:prstGeom>
          <a:noFill/>
          <a:ln w="12700" cap="flat" cmpd="sng" algn="ctr">
            <a:solidFill>
              <a:schemeClr val="tx1">
                <a:lumMod val="65000"/>
                <a:lumOff val="35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5" name="Rettangolo 34">
            <a:extLst>
              <a:ext uri="{FF2B5EF4-FFF2-40B4-BE49-F238E27FC236}">
                <a16:creationId xmlns:a16="http://schemas.microsoft.com/office/drawing/2014/main" id="{CCB5DCD5-049F-4102-86B4-2965CF4DE205}"/>
              </a:ext>
            </a:extLst>
          </p:cNvPr>
          <p:cNvSpPr/>
          <p:nvPr/>
        </p:nvSpPr>
        <p:spPr bwMode="auto">
          <a:xfrm rot="20954837">
            <a:off x="7819598" y="4287852"/>
            <a:ext cx="849564" cy="471060"/>
          </a:xfrm>
          <a:prstGeom prst="rect">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6" name="Rettangolo 35">
            <a:extLst>
              <a:ext uri="{FF2B5EF4-FFF2-40B4-BE49-F238E27FC236}">
                <a16:creationId xmlns:a16="http://schemas.microsoft.com/office/drawing/2014/main" id="{E1EE48B4-DE55-43BE-A96D-FF6022EB1CBE}"/>
              </a:ext>
            </a:extLst>
          </p:cNvPr>
          <p:cNvSpPr/>
          <p:nvPr/>
        </p:nvSpPr>
        <p:spPr>
          <a:xfrm>
            <a:off x="7682377" y="4292550"/>
            <a:ext cx="1124006" cy="461665"/>
          </a:xfrm>
          <a:prstGeom prst="rect">
            <a:avLst/>
          </a:prstGeom>
        </p:spPr>
        <p:txBody>
          <a:bodyPr wrap="square">
            <a:spAutoFit/>
          </a:bodyPr>
          <a:lstStyle/>
          <a:p>
            <a:pPr algn="ctr"/>
            <a:r>
              <a:rPr lang="it-IT" sz="2400" dirty="0">
                <a:solidFill>
                  <a:schemeClr val="bg1"/>
                </a:solidFill>
                <a:latin typeface="Century Gothic" panose="020B0502020202020204" pitchFamily="34" charset="0"/>
              </a:rPr>
              <a:t>-17</a:t>
            </a:r>
            <a:r>
              <a:rPr lang="it-IT" sz="1800" dirty="0">
                <a:solidFill>
                  <a:schemeClr val="bg1"/>
                </a:solidFill>
                <a:latin typeface="Century Gothic" panose="020B0502020202020204" pitchFamily="34" charset="0"/>
              </a:rPr>
              <a:t>%</a:t>
            </a:r>
            <a:endParaRPr lang="it-IT" sz="2000" dirty="0">
              <a:solidFill>
                <a:schemeClr val="bg1"/>
              </a:solidFill>
              <a:latin typeface="Century Gothic" panose="020B0502020202020204" pitchFamily="34" charset="0"/>
            </a:endParaRPr>
          </a:p>
        </p:txBody>
      </p:sp>
      <p:sp>
        <p:nvSpPr>
          <p:cNvPr id="37" name="Rettangolo 36">
            <a:extLst>
              <a:ext uri="{FF2B5EF4-FFF2-40B4-BE49-F238E27FC236}">
                <a16:creationId xmlns:a16="http://schemas.microsoft.com/office/drawing/2014/main" id="{34B9B86E-250D-48D8-8937-C7F024BB0243}"/>
              </a:ext>
            </a:extLst>
          </p:cNvPr>
          <p:cNvSpPr/>
          <p:nvPr/>
        </p:nvSpPr>
        <p:spPr bwMode="auto">
          <a:xfrm rot="20954837">
            <a:off x="9143407" y="4147664"/>
            <a:ext cx="849564" cy="471060"/>
          </a:xfrm>
          <a:prstGeom prst="rect">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1" name="Rettangolo 50">
            <a:extLst>
              <a:ext uri="{FF2B5EF4-FFF2-40B4-BE49-F238E27FC236}">
                <a16:creationId xmlns:a16="http://schemas.microsoft.com/office/drawing/2014/main" id="{708409AB-59B7-4A62-BAC5-A91A82BA801F}"/>
              </a:ext>
            </a:extLst>
          </p:cNvPr>
          <p:cNvSpPr/>
          <p:nvPr/>
        </p:nvSpPr>
        <p:spPr>
          <a:xfrm>
            <a:off x="9006186" y="4152362"/>
            <a:ext cx="1124006" cy="461665"/>
          </a:xfrm>
          <a:prstGeom prst="rect">
            <a:avLst/>
          </a:prstGeom>
        </p:spPr>
        <p:txBody>
          <a:bodyPr wrap="square">
            <a:spAutoFit/>
          </a:bodyPr>
          <a:lstStyle/>
          <a:p>
            <a:pPr algn="ctr"/>
            <a:r>
              <a:rPr lang="it-IT" sz="2400" dirty="0">
                <a:solidFill>
                  <a:schemeClr val="bg1"/>
                </a:solidFill>
                <a:latin typeface="Century Gothic" panose="020B0502020202020204" pitchFamily="34" charset="0"/>
              </a:rPr>
              <a:t>-13</a:t>
            </a:r>
            <a:r>
              <a:rPr lang="it-IT" sz="1800" dirty="0">
                <a:solidFill>
                  <a:schemeClr val="bg1"/>
                </a:solidFill>
                <a:latin typeface="Century Gothic" panose="020B0502020202020204" pitchFamily="34" charset="0"/>
              </a:rPr>
              <a:t>%</a:t>
            </a:r>
            <a:endParaRPr lang="it-IT" sz="2000" dirty="0">
              <a:solidFill>
                <a:schemeClr val="bg1"/>
              </a:solidFill>
              <a:latin typeface="Century Gothic" panose="020B0502020202020204" pitchFamily="34" charset="0"/>
            </a:endParaRPr>
          </a:p>
        </p:txBody>
      </p:sp>
      <p:sp>
        <p:nvSpPr>
          <p:cNvPr id="52" name="Rettangolo 51">
            <a:extLst>
              <a:ext uri="{FF2B5EF4-FFF2-40B4-BE49-F238E27FC236}">
                <a16:creationId xmlns:a16="http://schemas.microsoft.com/office/drawing/2014/main" id="{D2E8CCBA-D863-47AF-8B3C-8DE5A247AAB7}"/>
              </a:ext>
            </a:extLst>
          </p:cNvPr>
          <p:cNvSpPr/>
          <p:nvPr/>
        </p:nvSpPr>
        <p:spPr bwMode="auto">
          <a:xfrm rot="20954837">
            <a:off x="10703745" y="3251512"/>
            <a:ext cx="849564" cy="471060"/>
          </a:xfrm>
          <a:prstGeom prst="rect">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3" name="Rettangolo 52">
            <a:extLst>
              <a:ext uri="{FF2B5EF4-FFF2-40B4-BE49-F238E27FC236}">
                <a16:creationId xmlns:a16="http://schemas.microsoft.com/office/drawing/2014/main" id="{9DDCCDE7-AF88-4B05-B76D-7D912EBF4A1B}"/>
              </a:ext>
            </a:extLst>
          </p:cNvPr>
          <p:cNvSpPr/>
          <p:nvPr/>
        </p:nvSpPr>
        <p:spPr>
          <a:xfrm>
            <a:off x="10566524" y="3256210"/>
            <a:ext cx="1124006" cy="461665"/>
          </a:xfrm>
          <a:prstGeom prst="rect">
            <a:avLst/>
          </a:prstGeom>
        </p:spPr>
        <p:txBody>
          <a:bodyPr wrap="square">
            <a:spAutoFit/>
          </a:bodyPr>
          <a:lstStyle/>
          <a:p>
            <a:pPr algn="ctr"/>
            <a:r>
              <a:rPr lang="it-IT" sz="2400" dirty="0">
                <a:solidFill>
                  <a:schemeClr val="bg1"/>
                </a:solidFill>
                <a:latin typeface="Century Gothic" panose="020B0502020202020204" pitchFamily="34" charset="0"/>
              </a:rPr>
              <a:t>+20</a:t>
            </a:r>
            <a:r>
              <a:rPr lang="it-IT" sz="1800" dirty="0">
                <a:solidFill>
                  <a:schemeClr val="bg1"/>
                </a:solidFill>
                <a:latin typeface="Century Gothic" panose="020B0502020202020204" pitchFamily="34" charset="0"/>
              </a:rPr>
              <a:t>%</a:t>
            </a:r>
            <a:endParaRPr lang="it-IT" sz="2000" dirty="0">
              <a:solidFill>
                <a:schemeClr val="bg1"/>
              </a:solidFill>
              <a:latin typeface="Century Gothic" panose="020B0502020202020204" pitchFamily="34" charset="0"/>
            </a:endParaRPr>
          </a:p>
        </p:txBody>
      </p:sp>
      <p:sp>
        <p:nvSpPr>
          <p:cNvPr id="55" name="CasellaDiTesto 54">
            <a:extLst>
              <a:ext uri="{FF2B5EF4-FFF2-40B4-BE49-F238E27FC236}">
                <a16:creationId xmlns:a16="http://schemas.microsoft.com/office/drawing/2014/main" id="{706D8DA0-6313-448C-BFCD-002AD16C1AA2}"/>
              </a:ext>
            </a:extLst>
          </p:cNvPr>
          <p:cNvSpPr txBox="1"/>
          <p:nvPr/>
        </p:nvSpPr>
        <p:spPr>
          <a:xfrm>
            <a:off x="7294226" y="2363713"/>
            <a:ext cx="4116668" cy="707886"/>
          </a:xfrm>
          <a:prstGeom prst="rect">
            <a:avLst/>
          </a:prstGeom>
          <a:solidFill>
            <a:schemeClr val="tx1">
              <a:lumMod val="65000"/>
              <a:lumOff val="35000"/>
            </a:schemeClr>
          </a:solidFill>
          <a:ln>
            <a:solidFill>
              <a:schemeClr val="bg1"/>
            </a:solidFill>
          </a:ln>
        </p:spPr>
        <p:txBody>
          <a:bodyPr wrap="square" rtlCol="0">
            <a:spAutoFit/>
          </a:bodyPr>
          <a:lstStyle/>
          <a:p>
            <a:r>
              <a:rPr lang="it-IT" sz="1800" b="1" u="sng" dirty="0">
                <a:solidFill>
                  <a:schemeClr val="bg1"/>
                </a:solidFill>
                <a:latin typeface="Century Gothic" panose="020B0502020202020204" pitchFamily="34" charset="0"/>
              </a:rPr>
              <a:t>Dettaglio del primo trimestre 2021</a:t>
            </a:r>
            <a:endParaRPr lang="it-IT" sz="1800" b="0" i="1" u="sng" dirty="0">
              <a:solidFill>
                <a:schemeClr val="bg1"/>
              </a:solidFill>
              <a:latin typeface="Century Gothic" panose="020B0502020202020204" pitchFamily="34" charset="0"/>
            </a:endParaRPr>
          </a:p>
          <a:p>
            <a:r>
              <a:rPr lang="it-IT" sz="1100" b="0" i="1" dirty="0">
                <a:solidFill>
                  <a:schemeClr val="bg1"/>
                </a:solidFill>
                <a:latin typeface="Century Gothic" panose="020B0502020202020204" pitchFamily="34" charset="0"/>
              </a:rPr>
              <a:t>(Per mese è riportata la variazione dei consumi rispetto allo mese dell’anno precedente)</a:t>
            </a:r>
            <a:endParaRPr lang="it-IT" sz="1100" b="0" dirty="0">
              <a:solidFill>
                <a:schemeClr val="bg1"/>
              </a:solidFill>
              <a:latin typeface="Century Gothic" panose="020B0502020202020204" pitchFamily="34" charset="0"/>
            </a:endParaRPr>
          </a:p>
        </p:txBody>
      </p:sp>
      <p:sp>
        <p:nvSpPr>
          <p:cNvPr id="56" name="CasellaDiTesto 55">
            <a:extLst>
              <a:ext uri="{FF2B5EF4-FFF2-40B4-BE49-F238E27FC236}">
                <a16:creationId xmlns:a16="http://schemas.microsoft.com/office/drawing/2014/main" id="{1EB5F1F9-4A90-4A5E-948A-7A6C151BDA15}"/>
              </a:ext>
            </a:extLst>
          </p:cNvPr>
          <p:cNvSpPr txBox="1"/>
          <p:nvPr/>
        </p:nvSpPr>
        <p:spPr>
          <a:xfrm>
            <a:off x="7441418" y="5784000"/>
            <a:ext cx="4543725" cy="523220"/>
          </a:xfrm>
          <a:prstGeom prst="rect">
            <a:avLst/>
          </a:prstGeom>
          <a:solidFill>
            <a:srgbClr val="203864"/>
          </a:solidFill>
        </p:spPr>
        <p:txBody>
          <a:bodyPr wrap="square">
            <a:spAutoFit/>
          </a:bodyPr>
          <a:lstStyle/>
          <a:p>
            <a:r>
              <a:rPr lang="it-IT" sz="1400" dirty="0">
                <a:solidFill>
                  <a:schemeClr val="bg1"/>
                </a:solidFill>
                <a:latin typeface="Century Gothic" panose="020B0502020202020204" pitchFamily="34" charset="0"/>
              </a:rPr>
              <a:t>Marzo 2021 è il primo mese in cui si registra una variazione positiva dei consumi nell’ultimo anno.</a:t>
            </a:r>
            <a:endParaRPr lang="it-IT" sz="1400" dirty="0">
              <a:solidFill>
                <a:schemeClr val="bg1"/>
              </a:solidFill>
            </a:endParaRPr>
          </a:p>
        </p:txBody>
      </p:sp>
      <p:pic>
        <p:nvPicPr>
          <p:cNvPr id="58" name="Immagine 57">
            <a:extLst>
              <a:ext uri="{FF2B5EF4-FFF2-40B4-BE49-F238E27FC236}">
                <a16:creationId xmlns:a16="http://schemas.microsoft.com/office/drawing/2014/main" id="{F5287CF2-E690-43C6-A388-EF02A2318574}"/>
              </a:ext>
            </a:extLst>
          </p:cNvPr>
          <p:cNvPicPr>
            <a:picLocks noChangeAspect="1"/>
          </p:cNvPicPr>
          <p:nvPr/>
        </p:nvPicPr>
        <p:blipFill rotWithShape="1">
          <a:blip r:embed="rId3"/>
          <a:srcRect t="82515"/>
          <a:stretch/>
        </p:blipFill>
        <p:spPr>
          <a:xfrm>
            <a:off x="7422368" y="5138881"/>
            <a:ext cx="4586630" cy="461665"/>
          </a:xfrm>
          <a:prstGeom prst="rect">
            <a:avLst/>
          </a:prstGeom>
        </p:spPr>
      </p:pic>
    </p:spTree>
    <p:extLst>
      <p:ext uri="{BB962C8B-B14F-4D97-AF65-F5344CB8AC3E}">
        <p14:creationId xmlns:p14="http://schemas.microsoft.com/office/powerpoint/2010/main" val="4084742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DBFB1D6F-DD13-4EF9-9F3F-149D852AA866}"/>
              </a:ext>
            </a:extLst>
          </p:cNvPr>
          <p:cNvPicPr>
            <a:picLocks noChangeAspect="1"/>
          </p:cNvPicPr>
          <p:nvPr/>
        </p:nvPicPr>
        <p:blipFill>
          <a:blip r:embed="rId3"/>
          <a:stretch>
            <a:fillRect/>
          </a:stretch>
        </p:blipFill>
        <p:spPr>
          <a:xfrm>
            <a:off x="1971005" y="1797058"/>
            <a:ext cx="7300370" cy="4703962"/>
          </a:xfrm>
          <a:prstGeom prst="rect">
            <a:avLst/>
          </a:prstGeom>
        </p:spPr>
      </p:pic>
      <p:sp>
        <p:nvSpPr>
          <p:cNvPr id="22" name="Titolo 1">
            <a:extLst>
              <a:ext uri="{FF2B5EF4-FFF2-40B4-BE49-F238E27FC236}">
                <a16:creationId xmlns:a16="http://schemas.microsoft.com/office/drawing/2014/main" id="{DEB0ACC4-94A3-4578-9DBC-8D18ED64B9F3}"/>
              </a:ext>
            </a:extLst>
          </p:cNvPr>
          <p:cNvSpPr txBox="1">
            <a:spLocks/>
          </p:cNvSpPr>
          <p:nvPr/>
        </p:nvSpPr>
        <p:spPr>
          <a:xfrm>
            <a:off x="335360" y="248643"/>
            <a:ext cx="11737304" cy="747994"/>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Consumi in Italia </a:t>
            </a:r>
            <a:r>
              <a:rPr lang="it-IT" sz="2200" dirty="0">
                <a:solidFill>
                  <a:srgbClr val="203864"/>
                </a:solidFill>
                <a:latin typeface="Century Gothic" panose="020B0502020202020204" pitchFamily="34" charset="0"/>
                <a:cs typeface="Arial"/>
              </a:rPr>
              <a:t>| </a:t>
            </a:r>
            <a:r>
              <a:rPr lang="it-IT" sz="2200" dirty="0">
                <a:latin typeface="Century Gothic" panose="020B0502020202020204" pitchFamily="34" charset="0"/>
                <a:ea typeface="+mj-ea"/>
                <a:cs typeface="Arial"/>
              </a:rPr>
              <a:t>Il cambio di </a:t>
            </a:r>
            <a:r>
              <a:rPr lang="it-IT" sz="2200" i="1" dirty="0">
                <a:latin typeface="Century Gothic" panose="020B0502020202020204" pitchFamily="34" charset="0"/>
                <a:ea typeface="+mj-ea"/>
                <a:cs typeface="Arial"/>
              </a:rPr>
              <a:t>trend</a:t>
            </a:r>
            <a:r>
              <a:rPr lang="it-IT" sz="2200" dirty="0">
                <a:latin typeface="Century Gothic" panose="020B0502020202020204" pitchFamily="34" charset="0"/>
                <a:ea typeface="+mj-ea"/>
                <a:cs typeface="Arial"/>
              </a:rPr>
              <a:t> arriva dopo un anno che ha visto interi comparti falcidiati dalla crisi dei consumi: su tutti, la ristorazione, il turismo e i servizi ricreativi.</a:t>
            </a:r>
            <a:endParaRPr lang="it-IT" sz="2200" i="1" dirty="0">
              <a:solidFill>
                <a:srgbClr val="FF0000"/>
              </a:solidFill>
              <a:latin typeface="Century Gothic" panose="020B0502020202020204" pitchFamily="34" charset="0"/>
              <a:ea typeface="+mj-ea"/>
              <a:cs typeface="Arial"/>
            </a:endParaRPr>
          </a:p>
        </p:txBody>
      </p:sp>
      <p:sp>
        <p:nvSpPr>
          <p:cNvPr id="23" name="Rettangolo 93">
            <a:extLst>
              <a:ext uri="{FF2B5EF4-FFF2-40B4-BE49-F238E27FC236}">
                <a16:creationId xmlns:a16="http://schemas.microsoft.com/office/drawing/2014/main" id="{738296A7-F66F-4B2C-A70D-F59BC7F03B7E}"/>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spcBef>
                <a:spcPts val="600"/>
              </a:spcBef>
            </a:pPr>
            <a:r>
              <a:rPr lang="it-IT" sz="1000" b="1">
                <a:latin typeface="Century Gothic" panose="020B0502020202020204" pitchFamily="34" charset="0"/>
              </a:rPr>
              <a:t>Fonte: </a:t>
            </a:r>
            <a:r>
              <a:rPr lang="it-IT" sz="1000" b="0">
                <a:latin typeface="Century Gothic" panose="020B0502020202020204" pitchFamily="34" charset="0"/>
              </a:rPr>
              <a:t>Elaborazioni Format </a:t>
            </a:r>
            <a:r>
              <a:rPr lang="it-IT" sz="1000" b="0" err="1">
                <a:latin typeface="Century Gothic" panose="020B0502020202020204" pitchFamily="34" charset="0"/>
              </a:rPr>
              <a:t>Research</a:t>
            </a:r>
            <a:r>
              <a:rPr lang="it-IT" sz="1000" b="0">
                <a:latin typeface="Century Gothic" panose="020B0502020202020204" pitchFamily="34" charset="0"/>
              </a:rPr>
              <a:t> su dati Confcommercio Imprese per l’Italia.</a:t>
            </a:r>
            <a:endParaRPr lang="it-IT" sz="1000" b="0" i="1">
              <a:latin typeface="Century Gothic" panose="020B0502020202020204" pitchFamily="34" charset="0"/>
            </a:endParaRPr>
          </a:p>
        </p:txBody>
      </p:sp>
      <p:sp>
        <p:nvSpPr>
          <p:cNvPr id="26" name="CasellaDiTesto 25">
            <a:extLst>
              <a:ext uri="{FF2B5EF4-FFF2-40B4-BE49-F238E27FC236}">
                <a16:creationId xmlns:a16="http://schemas.microsoft.com/office/drawing/2014/main" id="{720BD220-6328-4C60-A4E4-286D081252C3}"/>
              </a:ext>
            </a:extLst>
          </p:cNvPr>
          <p:cNvSpPr txBox="1"/>
          <p:nvPr/>
        </p:nvSpPr>
        <p:spPr>
          <a:xfrm>
            <a:off x="656624" y="5862225"/>
            <a:ext cx="1803700" cy="353943"/>
          </a:xfrm>
          <a:prstGeom prst="rect">
            <a:avLst/>
          </a:prstGeom>
          <a:noFill/>
        </p:spPr>
        <p:txBody>
          <a:bodyPr wrap="none" rtlCol="0">
            <a:spAutoFit/>
          </a:bodyPr>
          <a:lstStyle/>
          <a:p>
            <a:r>
              <a:rPr lang="it-IT" sz="1700">
                <a:latin typeface="Century Gothic" panose="020B0502020202020204" pitchFamily="34" charset="0"/>
              </a:rPr>
              <a:t>Servizi ricreativi</a:t>
            </a:r>
          </a:p>
        </p:txBody>
      </p:sp>
      <p:sp>
        <p:nvSpPr>
          <p:cNvPr id="27" name="CasellaDiTesto 26">
            <a:extLst>
              <a:ext uri="{FF2B5EF4-FFF2-40B4-BE49-F238E27FC236}">
                <a16:creationId xmlns:a16="http://schemas.microsoft.com/office/drawing/2014/main" id="{BE1952D4-5706-4B81-B0C9-284026E68E54}"/>
              </a:ext>
            </a:extLst>
          </p:cNvPr>
          <p:cNvSpPr txBox="1"/>
          <p:nvPr/>
        </p:nvSpPr>
        <p:spPr>
          <a:xfrm>
            <a:off x="656624" y="5318707"/>
            <a:ext cx="1957587" cy="353943"/>
          </a:xfrm>
          <a:prstGeom prst="rect">
            <a:avLst/>
          </a:prstGeom>
          <a:noFill/>
        </p:spPr>
        <p:txBody>
          <a:bodyPr wrap="none" rtlCol="0">
            <a:spAutoFit/>
          </a:bodyPr>
          <a:lstStyle/>
          <a:p>
            <a:r>
              <a:rPr lang="it-IT" sz="1700">
                <a:latin typeface="Century Gothic" panose="020B0502020202020204" pitchFamily="34" charset="0"/>
              </a:rPr>
              <a:t>Strutture ricettive</a:t>
            </a:r>
          </a:p>
        </p:txBody>
      </p:sp>
      <p:sp>
        <p:nvSpPr>
          <p:cNvPr id="29" name="CasellaDiTesto 28">
            <a:extLst>
              <a:ext uri="{FF2B5EF4-FFF2-40B4-BE49-F238E27FC236}">
                <a16:creationId xmlns:a16="http://schemas.microsoft.com/office/drawing/2014/main" id="{B6E82457-E664-4E55-9F79-144F6E0215CF}"/>
              </a:ext>
            </a:extLst>
          </p:cNvPr>
          <p:cNvSpPr txBox="1"/>
          <p:nvPr/>
        </p:nvSpPr>
        <p:spPr>
          <a:xfrm>
            <a:off x="656624" y="4775678"/>
            <a:ext cx="1430199" cy="353943"/>
          </a:xfrm>
          <a:prstGeom prst="rect">
            <a:avLst/>
          </a:prstGeom>
          <a:noFill/>
        </p:spPr>
        <p:txBody>
          <a:bodyPr wrap="none" rtlCol="0">
            <a:spAutoFit/>
          </a:bodyPr>
          <a:lstStyle/>
          <a:p>
            <a:r>
              <a:rPr lang="it-IT" sz="1700">
                <a:latin typeface="Century Gothic" panose="020B0502020202020204" pitchFamily="34" charset="0"/>
              </a:rPr>
              <a:t>Ristorazione</a:t>
            </a:r>
          </a:p>
        </p:txBody>
      </p:sp>
      <p:sp>
        <p:nvSpPr>
          <p:cNvPr id="30" name="CasellaDiTesto 29">
            <a:extLst>
              <a:ext uri="{FF2B5EF4-FFF2-40B4-BE49-F238E27FC236}">
                <a16:creationId xmlns:a16="http://schemas.microsoft.com/office/drawing/2014/main" id="{4D74FD7E-5593-4C2D-910F-DC8B62F9AF24}"/>
              </a:ext>
            </a:extLst>
          </p:cNvPr>
          <p:cNvSpPr txBox="1"/>
          <p:nvPr/>
        </p:nvSpPr>
        <p:spPr>
          <a:xfrm>
            <a:off x="656624" y="4227788"/>
            <a:ext cx="1763624" cy="353943"/>
          </a:xfrm>
          <a:prstGeom prst="rect">
            <a:avLst/>
          </a:prstGeom>
          <a:noFill/>
        </p:spPr>
        <p:txBody>
          <a:bodyPr wrap="none" rtlCol="0">
            <a:spAutoFit/>
          </a:bodyPr>
          <a:lstStyle/>
          <a:p>
            <a:r>
              <a:rPr lang="it-IT" sz="1700" dirty="0">
                <a:latin typeface="Century Gothic" panose="020B0502020202020204" pitchFamily="34" charset="0"/>
              </a:rPr>
              <a:t>Abbigliamento</a:t>
            </a:r>
          </a:p>
        </p:txBody>
      </p:sp>
      <p:sp>
        <p:nvSpPr>
          <p:cNvPr id="31" name="CasellaDiTesto 30">
            <a:extLst>
              <a:ext uri="{FF2B5EF4-FFF2-40B4-BE49-F238E27FC236}">
                <a16:creationId xmlns:a16="http://schemas.microsoft.com/office/drawing/2014/main" id="{4FBFA363-2CE7-4BA8-8DD0-0F15005DF2C7}"/>
              </a:ext>
            </a:extLst>
          </p:cNvPr>
          <p:cNvSpPr txBox="1"/>
          <p:nvPr/>
        </p:nvSpPr>
        <p:spPr>
          <a:xfrm>
            <a:off x="656624" y="3689423"/>
            <a:ext cx="1032655" cy="353943"/>
          </a:xfrm>
          <a:prstGeom prst="rect">
            <a:avLst/>
          </a:prstGeom>
          <a:noFill/>
        </p:spPr>
        <p:txBody>
          <a:bodyPr wrap="none" rtlCol="0">
            <a:spAutoFit/>
          </a:bodyPr>
          <a:lstStyle/>
          <a:p>
            <a:r>
              <a:rPr lang="it-IT" sz="1700" dirty="0">
                <a:latin typeface="Century Gothic" panose="020B0502020202020204" pitchFamily="34" charset="0"/>
              </a:rPr>
              <a:t>Mobilità</a:t>
            </a:r>
          </a:p>
        </p:txBody>
      </p:sp>
      <p:sp>
        <p:nvSpPr>
          <p:cNvPr id="32" name="CasellaDiTesto 31">
            <a:extLst>
              <a:ext uri="{FF2B5EF4-FFF2-40B4-BE49-F238E27FC236}">
                <a16:creationId xmlns:a16="http://schemas.microsoft.com/office/drawing/2014/main" id="{25E2B70A-E729-4EF2-A30B-7E7267A079FF}"/>
              </a:ext>
            </a:extLst>
          </p:cNvPr>
          <p:cNvSpPr txBox="1"/>
          <p:nvPr/>
        </p:nvSpPr>
        <p:spPr>
          <a:xfrm>
            <a:off x="656624" y="3141533"/>
            <a:ext cx="2223686" cy="353943"/>
          </a:xfrm>
          <a:prstGeom prst="rect">
            <a:avLst/>
          </a:prstGeom>
          <a:noFill/>
        </p:spPr>
        <p:txBody>
          <a:bodyPr wrap="none" rtlCol="0">
            <a:spAutoFit/>
          </a:bodyPr>
          <a:lstStyle/>
          <a:p>
            <a:r>
              <a:rPr lang="it-IT" sz="1700">
                <a:latin typeface="Century Gothic" panose="020B0502020202020204" pitchFamily="34" charset="0"/>
              </a:rPr>
              <a:t>Cura della persona</a:t>
            </a:r>
          </a:p>
        </p:txBody>
      </p:sp>
      <p:sp>
        <p:nvSpPr>
          <p:cNvPr id="33" name="CasellaDiTesto 32">
            <a:extLst>
              <a:ext uri="{FF2B5EF4-FFF2-40B4-BE49-F238E27FC236}">
                <a16:creationId xmlns:a16="http://schemas.microsoft.com/office/drawing/2014/main" id="{C6A644DC-0A98-40EF-9909-B075FECA5834}"/>
              </a:ext>
            </a:extLst>
          </p:cNvPr>
          <p:cNvSpPr txBox="1"/>
          <p:nvPr/>
        </p:nvSpPr>
        <p:spPr>
          <a:xfrm>
            <a:off x="656624" y="2603168"/>
            <a:ext cx="1882247" cy="353943"/>
          </a:xfrm>
          <a:prstGeom prst="rect">
            <a:avLst/>
          </a:prstGeom>
          <a:noFill/>
        </p:spPr>
        <p:txBody>
          <a:bodyPr wrap="none" rtlCol="0">
            <a:spAutoFit/>
          </a:bodyPr>
          <a:lstStyle/>
          <a:p>
            <a:r>
              <a:rPr lang="it-IT" sz="1700">
                <a:latin typeface="Century Gothic" panose="020B0502020202020204" pitchFamily="34" charset="0"/>
              </a:rPr>
              <a:t>Beni per la casa</a:t>
            </a:r>
          </a:p>
        </p:txBody>
      </p:sp>
      <p:sp>
        <p:nvSpPr>
          <p:cNvPr id="34" name="CasellaDiTesto 33">
            <a:extLst>
              <a:ext uri="{FF2B5EF4-FFF2-40B4-BE49-F238E27FC236}">
                <a16:creationId xmlns:a16="http://schemas.microsoft.com/office/drawing/2014/main" id="{DBB3FBBC-5749-474E-B14C-E89A268C052F}"/>
              </a:ext>
            </a:extLst>
          </p:cNvPr>
          <p:cNvSpPr txBox="1"/>
          <p:nvPr/>
        </p:nvSpPr>
        <p:spPr>
          <a:xfrm>
            <a:off x="656624" y="2044701"/>
            <a:ext cx="1260281" cy="353943"/>
          </a:xfrm>
          <a:prstGeom prst="rect">
            <a:avLst/>
          </a:prstGeom>
          <a:noFill/>
        </p:spPr>
        <p:txBody>
          <a:bodyPr wrap="none" rtlCol="0">
            <a:spAutoFit/>
          </a:bodyPr>
          <a:lstStyle/>
          <a:p>
            <a:r>
              <a:rPr lang="it-IT" sz="1700">
                <a:latin typeface="Century Gothic" panose="020B0502020202020204" pitchFamily="34" charset="0"/>
              </a:rPr>
              <a:t>Alimentari</a:t>
            </a:r>
          </a:p>
        </p:txBody>
      </p:sp>
      <p:sp>
        <p:nvSpPr>
          <p:cNvPr id="35" name="CasellaDiTesto 34">
            <a:extLst>
              <a:ext uri="{FF2B5EF4-FFF2-40B4-BE49-F238E27FC236}">
                <a16:creationId xmlns:a16="http://schemas.microsoft.com/office/drawing/2014/main" id="{BEAFF0F0-A666-4A25-8242-F97E18643B8B}"/>
              </a:ext>
            </a:extLst>
          </p:cNvPr>
          <p:cNvSpPr txBox="1"/>
          <p:nvPr/>
        </p:nvSpPr>
        <p:spPr>
          <a:xfrm>
            <a:off x="388318" y="1311097"/>
            <a:ext cx="11540330" cy="584775"/>
          </a:xfrm>
          <a:prstGeom prst="rect">
            <a:avLst/>
          </a:prstGeom>
          <a:solidFill>
            <a:srgbClr val="203864"/>
          </a:solidFill>
          <a:ln>
            <a:solidFill>
              <a:schemeClr val="bg1"/>
            </a:solidFill>
          </a:ln>
        </p:spPr>
        <p:txBody>
          <a:bodyPr wrap="square" rtlCol="0">
            <a:spAutoFit/>
          </a:bodyPr>
          <a:lstStyle/>
          <a:p>
            <a:r>
              <a:rPr lang="it-IT" sz="2000" b="1" u="sng" dirty="0">
                <a:solidFill>
                  <a:schemeClr val="bg1"/>
                </a:solidFill>
                <a:latin typeface="Century Gothic" panose="020B0502020202020204" pitchFamily="34" charset="0"/>
              </a:rPr>
              <a:t>Variazione dei consumi </a:t>
            </a:r>
            <a:r>
              <a:rPr lang="it-IT" sz="2000" u="sng" dirty="0">
                <a:solidFill>
                  <a:schemeClr val="bg1"/>
                </a:solidFill>
                <a:latin typeface="Century Gothic" panose="020B0502020202020204" pitchFamily="34" charset="0"/>
              </a:rPr>
              <a:t>in un anno di pandemia (2020)</a:t>
            </a:r>
            <a:endParaRPr lang="it-IT" sz="2000" b="0" i="1" u="sng" dirty="0">
              <a:solidFill>
                <a:schemeClr val="bg1"/>
              </a:solidFill>
              <a:latin typeface="Century Gothic" panose="020B0502020202020204" pitchFamily="34" charset="0"/>
            </a:endParaRPr>
          </a:p>
          <a:p>
            <a:r>
              <a:rPr lang="it-IT" sz="1200" b="0" i="1" dirty="0">
                <a:solidFill>
                  <a:schemeClr val="bg1"/>
                </a:solidFill>
                <a:latin typeface="Century Gothic" panose="020B0502020202020204" pitchFamily="34" charset="0"/>
              </a:rPr>
              <a:t>(Variazione dei consumi nel 2020 sul 2019 per settore di attività economica)</a:t>
            </a:r>
            <a:endParaRPr lang="it-IT" sz="1200" b="0" dirty="0">
              <a:solidFill>
                <a:schemeClr val="bg1"/>
              </a:solidFill>
              <a:latin typeface="Century Gothic" panose="020B0502020202020204" pitchFamily="34" charset="0"/>
            </a:endParaRPr>
          </a:p>
        </p:txBody>
      </p:sp>
      <p:sp>
        <p:nvSpPr>
          <p:cNvPr id="36" name="CasellaDiTesto 35">
            <a:extLst>
              <a:ext uri="{FF2B5EF4-FFF2-40B4-BE49-F238E27FC236}">
                <a16:creationId xmlns:a16="http://schemas.microsoft.com/office/drawing/2014/main" id="{0FBF1F46-61ED-46CB-971B-93C660AB7EDA}"/>
              </a:ext>
            </a:extLst>
          </p:cNvPr>
          <p:cNvSpPr txBox="1"/>
          <p:nvPr/>
        </p:nvSpPr>
        <p:spPr>
          <a:xfrm>
            <a:off x="9163749" y="2244832"/>
            <a:ext cx="2223686" cy="3908762"/>
          </a:xfrm>
          <a:prstGeom prst="rect">
            <a:avLst/>
          </a:prstGeom>
          <a:noFill/>
        </p:spPr>
        <p:txBody>
          <a:bodyPr wrap="square" rtlCol="0">
            <a:spAutoFit/>
          </a:bodyPr>
          <a:lstStyle/>
          <a:p>
            <a:r>
              <a:rPr lang="it-IT" sz="3200" b="0" dirty="0">
                <a:latin typeface="Century Gothic" panose="020B0502020202020204" pitchFamily="34" charset="0"/>
              </a:rPr>
              <a:t>Consumi </a:t>
            </a:r>
          </a:p>
          <a:p>
            <a:r>
              <a:rPr lang="it-IT" sz="3200" b="0" dirty="0">
                <a:latin typeface="Century Gothic" panose="020B0502020202020204" pitchFamily="34" charset="0"/>
              </a:rPr>
              <a:t>SERVIZI</a:t>
            </a:r>
          </a:p>
          <a:p>
            <a:r>
              <a:rPr lang="it-IT" sz="4400" dirty="0">
                <a:latin typeface="Century Gothic" panose="020B0502020202020204" pitchFamily="34" charset="0"/>
              </a:rPr>
              <a:t>-30%</a:t>
            </a:r>
          </a:p>
          <a:p>
            <a:endParaRPr lang="it-IT" sz="3200" b="0" dirty="0">
              <a:latin typeface="Century Gothic" panose="020B0502020202020204" pitchFamily="34" charset="0"/>
            </a:endParaRPr>
          </a:p>
          <a:p>
            <a:r>
              <a:rPr lang="it-IT" sz="3200" b="0" dirty="0">
                <a:latin typeface="Century Gothic" panose="020B0502020202020204" pitchFamily="34" charset="0"/>
              </a:rPr>
              <a:t>Consumi </a:t>
            </a:r>
            <a:br>
              <a:rPr lang="it-IT" sz="3200" b="0" dirty="0">
                <a:latin typeface="Century Gothic" panose="020B0502020202020204" pitchFamily="34" charset="0"/>
              </a:rPr>
            </a:br>
            <a:r>
              <a:rPr lang="it-IT" sz="3200" b="0" dirty="0">
                <a:latin typeface="Century Gothic" panose="020B0502020202020204" pitchFamily="34" charset="0"/>
              </a:rPr>
              <a:t>BENI</a:t>
            </a:r>
          </a:p>
          <a:p>
            <a:r>
              <a:rPr lang="it-IT" sz="4400" dirty="0">
                <a:latin typeface="Century Gothic" panose="020B0502020202020204" pitchFamily="34" charset="0"/>
              </a:rPr>
              <a:t>-8%</a:t>
            </a:r>
            <a:endParaRPr lang="it-IT" sz="2800" dirty="0">
              <a:latin typeface="Century Gothic" panose="020B0502020202020204" pitchFamily="34" charset="0"/>
            </a:endParaRPr>
          </a:p>
        </p:txBody>
      </p:sp>
    </p:spTree>
    <p:extLst>
      <p:ext uri="{BB962C8B-B14F-4D97-AF65-F5344CB8AC3E}">
        <p14:creationId xmlns:p14="http://schemas.microsoft.com/office/powerpoint/2010/main" val="1952882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magine 24">
            <a:extLst>
              <a:ext uri="{FF2B5EF4-FFF2-40B4-BE49-F238E27FC236}">
                <a16:creationId xmlns:a16="http://schemas.microsoft.com/office/drawing/2014/main" id="{6C381A8A-30F9-4BFE-8F42-04D91C0AD208}"/>
              </a:ext>
            </a:extLst>
          </p:cNvPr>
          <p:cNvPicPr>
            <a:picLocks noChangeAspect="1"/>
          </p:cNvPicPr>
          <p:nvPr/>
        </p:nvPicPr>
        <p:blipFill>
          <a:blip r:embed="rId2"/>
          <a:stretch>
            <a:fillRect/>
          </a:stretch>
        </p:blipFill>
        <p:spPr>
          <a:xfrm>
            <a:off x="424800" y="2278800"/>
            <a:ext cx="6045729" cy="3092400"/>
          </a:xfrm>
          <a:prstGeom prst="rect">
            <a:avLst/>
          </a:prstGeom>
        </p:spPr>
      </p:pic>
      <p:pic>
        <p:nvPicPr>
          <p:cNvPr id="42" name="Elemento grafico 41" descr="Freccia linea: curva antioraria">
            <a:extLst>
              <a:ext uri="{FF2B5EF4-FFF2-40B4-BE49-F238E27FC236}">
                <a16:creationId xmlns:a16="http://schemas.microsoft.com/office/drawing/2014/main" id="{022A0E90-532A-4A32-978C-686ADF3037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30" name="Titolo 1">
            <a:extLst>
              <a:ext uri="{FF2B5EF4-FFF2-40B4-BE49-F238E27FC236}">
                <a16:creationId xmlns:a16="http://schemas.microsoft.com/office/drawing/2014/main" id="{022DB523-2F02-4586-A69F-BE73338A22BD}"/>
              </a:ext>
            </a:extLst>
          </p:cNvPr>
          <p:cNvSpPr txBox="1">
            <a:spLocks/>
          </p:cNvSpPr>
          <p:nvPr/>
        </p:nvSpPr>
        <p:spPr>
          <a:xfrm>
            <a:off x="335359" y="248643"/>
            <a:ext cx="11856639"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Andamento dei ricavi </a:t>
            </a:r>
            <a:r>
              <a:rPr lang="it-IT" sz="2200" dirty="0">
                <a:solidFill>
                  <a:srgbClr val="203864"/>
                </a:solidFill>
                <a:latin typeface="Century Gothic" panose="020B0502020202020204" pitchFamily="34" charset="0"/>
                <a:ea typeface="+mj-ea"/>
                <a:cs typeface="Arial"/>
              </a:rPr>
              <a:t>| </a:t>
            </a:r>
            <a:r>
              <a:rPr lang="it-IT" sz="2200" dirty="0">
                <a:latin typeface="Century Gothic" panose="020B0502020202020204" pitchFamily="34" charset="0"/>
                <a:cs typeface="Arial"/>
              </a:rPr>
              <a:t>L’andamento dei consumi ha inciso sui ricavi del terziario</a:t>
            </a:r>
            <a:r>
              <a:rPr lang="it-IT" sz="2200">
                <a:latin typeface="Century Gothic" panose="020B0502020202020204" pitchFamily="34" charset="0"/>
                <a:cs typeface="Arial"/>
              </a:rPr>
              <a:t>, </a:t>
            </a:r>
          </a:p>
          <a:p>
            <a:pPr>
              <a:defRPr/>
            </a:pPr>
            <a:r>
              <a:rPr lang="it-IT" sz="2200" dirty="0">
                <a:latin typeface="Century Gothic" panose="020B0502020202020204" pitchFamily="34" charset="0"/>
                <a:cs typeface="Arial"/>
              </a:rPr>
              <a:t>ma da qui al 30 giugno 2021 ci si aspetta un cambio di tendenza che, pur mantenendo l’indicatore sotto i livelli pre-crisi, posiziona il FVG oltre la media Italia.</a:t>
            </a:r>
            <a:endParaRPr lang="it-IT" sz="2200" b="0" strike="sngStrike" dirty="0">
              <a:solidFill>
                <a:srgbClr val="FF0000"/>
              </a:solidFill>
              <a:latin typeface="Century Gothic" panose="020B0502020202020204" pitchFamily="34" charset="0"/>
              <a:ea typeface="+mj-ea"/>
              <a:cs typeface="Arial"/>
            </a:endParaRPr>
          </a:p>
        </p:txBody>
      </p:sp>
      <p:sp>
        <p:nvSpPr>
          <p:cNvPr id="36" name="Text Box 49">
            <a:extLst>
              <a:ext uri="{FF2B5EF4-FFF2-40B4-BE49-F238E27FC236}">
                <a16:creationId xmlns:a16="http://schemas.microsoft.com/office/drawing/2014/main" id="{90054B85-8D87-4624-8856-9BF1EAF54356}"/>
              </a:ext>
            </a:extLst>
          </p:cNvPr>
          <p:cNvSpPr txBox="1">
            <a:spLocks noChangeArrowheads="1"/>
          </p:cNvSpPr>
          <p:nvPr/>
        </p:nvSpPr>
        <p:spPr bwMode="auto">
          <a:xfrm>
            <a:off x="335360" y="6190766"/>
            <a:ext cx="11665296" cy="384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1.536 casi. </a:t>
            </a:r>
            <a:r>
              <a:rPr lang="it-IT" altLang="ja-JP" sz="900" b="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a:latin typeface="Century Gothic" panose="020B0502020202020204" pitchFamily="34" charset="0"/>
              </a:rPr>
              <a:t>I dati sono riportati all’universo.	</a:t>
            </a:r>
            <a:endParaRPr lang="it-IT" altLang="it-IT" sz="900">
              <a:latin typeface="Century Gothic" panose="020B0502020202020204" pitchFamily="34" charset="0"/>
            </a:endParaRPr>
          </a:p>
        </p:txBody>
      </p:sp>
      <p:sp>
        <p:nvSpPr>
          <p:cNvPr id="40" name="CasellaDiTesto 9">
            <a:extLst>
              <a:ext uri="{FF2B5EF4-FFF2-40B4-BE49-F238E27FC236}">
                <a16:creationId xmlns:a16="http://schemas.microsoft.com/office/drawing/2014/main" id="{D32F7FBF-582A-4FC3-9218-D477F28D3DA7}"/>
              </a:ext>
            </a:extLst>
          </p:cNvPr>
          <p:cNvSpPr txBox="1">
            <a:spLocks noChangeArrowheads="1"/>
          </p:cNvSpPr>
          <p:nvPr/>
        </p:nvSpPr>
        <p:spPr bwMode="auto">
          <a:xfrm>
            <a:off x="1259119" y="3634480"/>
            <a:ext cx="1919755"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sp>
        <p:nvSpPr>
          <p:cNvPr id="52" name="CasellaDiTesto 9">
            <a:extLst>
              <a:ext uri="{FF2B5EF4-FFF2-40B4-BE49-F238E27FC236}">
                <a16:creationId xmlns:a16="http://schemas.microsoft.com/office/drawing/2014/main" id="{7C8E70E5-405E-457B-AB71-25E91D045C03}"/>
              </a:ext>
            </a:extLst>
          </p:cNvPr>
          <p:cNvSpPr txBox="1">
            <a:spLocks noChangeArrowheads="1"/>
          </p:cNvSpPr>
          <p:nvPr/>
        </p:nvSpPr>
        <p:spPr bwMode="auto">
          <a:xfrm>
            <a:off x="1529544" y="4536500"/>
            <a:ext cx="1728192"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graphicFrame>
        <p:nvGraphicFramePr>
          <p:cNvPr id="59" name="Tabella 11">
            <a:extLst>
              <a:ext uri="{FF2B5EF4-FFF2-40B4-BE49-F238E27FC236}">
                <a16:creationId xmlns:a16="http://schemas.microsoft.com/office/drawing/2014/main" id="{7C07CA19-5C60-47E6-9821-AFEA45A7A298}"/>
              </a:ext>
            </a:extLst>
          </p:cNvPr>
          <p:cNvGraphicFramePr>
            <a:graphicFrameLocks noGrp="1"/>
          </p:cNvGraphicFramePr>
          <p:nvPr/>
        </p:nvGraphicFramePr>
        <p:xfrm>
          <a:off x="7526635" y="3147844"/>
          <a:ext cx="3321605" cy="285784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357230">
                <a:tc>
                  <a:txBody>
                    <a:bodyPr/>
                    <a:lstStyle/>
                    <a:p>
                      <a:pPr algn="l" fontAlgn="ctr"/>
                      <a:r>
                        <a:rPr lang="it-IT" sz="1200" b="1" i="0" u="none" strike="noStrike">
                          <a:effectLst/>
                          <a:latin typeface="Century Gothic" panose="020B0502020202020204" pitchFamily="34" charset="0"/>
                        </a:rPr>
                        <a:t>DIC ’19</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12%</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56%</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31%</a:t>
                      </a:r>
                    </a:p>
                  </a:txBody>
                  <a:tcPr marL="7620" marR="7620" marT="7620" marB="0" anchor="ctr"/>
                </a:tc>
                <a:tc>
                  <a:txBody>
                    <a:bodyPr/>
                    <a:lstStyle/>
                    <a:p>
                      <a:pPr algn="ctr" fontAlgn="ctr"/>
                      <a:r>
                        <a:rPr lang="it-IT" sz="1600" b="1" i="0" u="none" strike="noStrike" dirty="0">
                          <a:solidFill>
                            <a:srgbClr val="203864"/>
                          </a:solidFill>
                          <a:effectLst/>
                          <a:latin typeface="Century Gothic" panose="020B0502020202020204" pitchFamily="34" charset="0"/>
                        </a:rPr>
                        <a:t>41</a:t>
                      </a:r>
                    </a:p>
                  </a:txBody>
                  <a:tcPr marL="7620" marR="7620" marT="7620" marB="0" anchor="ctr"/>
                </a:tc>
                <a:extLst>
                  <a:ext uri="{0D108BD9-81ED-4DB2-BD59-A6C34878D82A}">
                    <a16:rowId xmlns:a16="http://schemas.microsoft.com/office/drawing/2014/main" val="2739780088"/>
                  </a:ext>
                </a:extLst>
              </a:tr>
              <a:tr h="357230">
                <a:tc>
                  <a:txBody>
                    <a:bodyPr/>
                    <a:lstStyle/>
                    <a:p>
                      <a:pPr algn="l" fontAlgn="ctr"/>
                      <a:r>
                        <a:rPr lang="it-IT" sz="1200" b="1" i="0" u="none" strike="noStrike">
                          <a:effectLst/>
                          <a:latin typeface="Century Gothic" panose="020B0502020202020204" pitchFamily="34" charset="0"/>
                        </a:rPr>
                        <a:t>MAR ’20</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4%</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18%</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78%</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13</a:t>
                      </a:r>
                    </a:p>
                  </a:txBody>
                  <a:tcPr marL="7620" marR="7620" marT="7620" marB="0" anchor="ctr"/>
                </a:tc>
                <a:extLst>
                  <a:ext uri="{0D108BD9-81ED-4DB2-BD59-A6C34878D82A}">
                    <a16:rowId xmlns:a16="http://schemas.microsoft.com/office/drawing/2014/main" val="2546973793"/>
                  </a:ext>
                </a:extLst>
              </a:tr>
              <a:tr h="357230">
                <a:tc>
                  <a:txBody>
                    <a:bodyPr/>
                    <a:lstStyle/>
                    <a:p>
                      <a:pPr algn="l" fontAlgn="ctr"/>
                      <a:r>
                        <a:rPr lang="it-IT" sz="1200" b="1" i="0" u="none" strike="noStrike">
                          <a:effectLst/>
                          <a:latin typeface="Century Gothic" panose="020B0502020202020204" pitchFamily="34" charset="0"/>
                        </a:rPr>
                        <a:t>GIU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11%</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19%</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70%</a:t>
                      </a:r>
                    </a:p>
                  </a:txBody>
                  <a:tcPr marL="7620" marR="7620" marT="7620" marB="0" anchor="ctr"/>
                </a:tc>
                <a:tc>
                  <a:txBody>
                    <a:bodyPr/>
                    <a:lstStyle/>
                    <a:p>
                      <a:pPr algn="ctr" fontAlgn="ctr"/>
                      <a:r>
                        <a:rPr lang="it-IT" sz="1600" b="1" i="0" u="none" strike="noStrike" dirty="0">
                          <a:solidFill>
                            <a:srgbClr val="203864"/>
                          </a:solidFill>
                          <a:effectLst/>
                          <a:latin typeface="Century Gothic" panose="020B0502020202020204" pitchFamily="34" charset="0"/>
                        </a:rPr>
                        <a:t>21</a:t>
                      </a:r>
                    </a:p>
                  </a:txBody>
                  <a:tcPr marL="7620" marR="7620" marT="7620" marB="0" anchor="ctr"/>
                </a:tc>
                <a:extLst>
                  <a:ext uri="{0D108BD9-81ED-4DB2-BD59-A6C34878D82A}">
                    <a16:rowId xmlns:a16="http://schemas.microsoft.com/office/drawing/2014/main" val="3752504863"/>
                  </a:ext>
                </a:extLst>
              </a:tr>
              <a:tr h="357230">
                <a:tc>
                  <a:txBody>
                    <a:bodyPr/>
                    <a:lstStyle/>
                    <a:p>
                      <a:pPr algn="l" fontAlgn="ctr"/>
                      <a:r>
                        <a:rPr lang="it-IT" sz="1200" b="1" i="0" u="none" strike="noStrike">
                          <a:effectLst/>
                          <a:latin typeface="Century Gothic" panose="020B0502020202020204" pitchFamily="34" charset="0"/>
                        </a:rPr>
                        <a:t>SET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16%</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27%</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57%</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29</a:t>
                      </a:r>
                    </a:p>
                  </a:txBody>
                  <a:tcPr marL="7620" marR="7620" marT="7620" marB="0" anchor="ctr"/>
                </a:tc>
                <a:extLst>
                  <a:ext uri="{0D108BD9-81ED-4DB2-BD59-A6C34878D82A}">
                    <a16:rowId xmlns:a16="http://schemas.microsoft.com/office/drawing/2014/main" val="4271376257"/>
                  </a:ext>
                </a:extLst>
              </a:tr>
              <a:tr h="357230">
                <a:tc>
                  <a:txBody>
                    <a:bodyPr/>
                    <a:lstStyle/>
                    <a:p>
                      <a:pPr algn="l" fontAlgn="ctr"/>
                      <a:r>
                        <a:rPr lang="it-IT" sz="1200" b="1" i="0" u="none" strike="noStrike">
                          <a:effectLst/>
                          <a:latin typeface="Century Gothic" panose="020B0502020202020204" pitchFamily="34" charset="0"/>
                        </a:rPr>
                        <a:t>DIC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14%</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24%</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62%</a:t>
                      </a:r>
                    </a:p>
                  </a:txBody>
                  <a:tcPr marL="7620" marR="7620" marT="7620" marB="0" anchor="ctr"/>
                </a:tc>
                <a:tc>
                  <a:txBody>
                    <a:bodyPr/>
                    <a:lstStyle/>
                    <a:p>
                      <a:pPr algn="ctr" fontAlgn="ctr"/>
                      <a:r>
                        <a:rPr lang="it-IT" sz="1600" b="1" i="0" u="none" strike="noStrike" dirty="0">
                          <a:solidFill>
                            <a:srgbClr val="203864"/>
                          </a:solidFill>
                          <a:effectLst/>
                          <a:latin typeface="Century Gothic" panose="020B0502020202020204" pitchFamily="34" charset="0"/>
                        </a:rPr>
                        <a:t>26</a:t>
                      </a:r>
                    </a:p>
                  </a:txBody>
                  <a:tcPr marL="7620" marR="7620" marT="7620" marB="0" anchor="ctr"/>
                </a:tc>
                <a:extLst>
                  <a:ext uri="{0D108BD9-81ED-4DB2-BD59-A6C34878D82A}">
                    <a16:rowId xmlns:a16="http://schemas.microsoft.com/office/drawing/2014/main" val="3559385142"/>
                  </a:ext>
                </a:extLst>
              </a:tr>
              <a:tr h="357230">
                <a:tc>
                  <a:txBody>
                    <a:bodyPr/>
                    <a:lstStyle/>
                    <a:p>
                      <a:pPr algn="l" fontAlgn="ctr"/>
                      <a:r>
                        <a:rPr lang="it-IT" sz="1200" b="1" i="0" u="none" strike="noStrike">
                          <a:effectLst/>
                          <a:latin typeface="Century Gothic" panose="020B0502020202020204" pitchFamily="34" charset="0"/>
                        </a:rPr>
                        <a:t>MAR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20%</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30%</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50%</a:t>
                      </a:r>
                    </a:p>
                  </a:txBody>
                  <a:tcPr marL="7620" marR="7620" marT="7620" marB="0" anchor="ctr"/>
                </a:tc>
                <a:tc>
                  <a:txBody>
                    <a:bodyPr/>
                    <a:lstStyle/>
                    <a:p>
                      <a:pPr algn="ctr" fontAlgn="ctr"/>
                      <a:r>
                        <a:rPr lang="it-IT" sz="1600" b="1" i="0" u="none" strike="noStrike" dirty="0">
                          <a:solidFill>
                            <a:srgbClr val="203864"/>
                          </a:solidFill>
                          <a:effectLst/>
                          <a:latin typeface="Century Gothic" panose="020B0502020202020204" pitchFamily="34" charset="0"/>
                        </a:rPr>
                        <a:t>35</a:t>
                      </a:r>
                    </a:p>
                  </a:txBody>
                  <a:tcPr marL="7620" marR="7620" marT="7620" marB="0" anchor="ctr"/>
                </a:tc>
                <a:extLst>
                  <a:ext uri="{0D108BD9-81ED-4DB2-BD59-A6C34878D82A}">
                    <a16:rowId xmlns:a16="http://schemas.microsoft.com/office/drawing/2014/main" val="3790754751"/>
                  </a:ext>
                </a:extLst>
              </a:tr>
              <a:tr h="357230">
                <a:tc gridSpan="4">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it-IT" sz="1600" b="1" i="0" u="none" strike="noStrike">
                          <a:solidFill>
                            <a:schemeClr val="tx1"/>
                          </a:solidFill>
                          <a:effectLst/>
                          <a:latin typeface="Century Gothic" panose="020B0502020202020204" pitchFamily="34" charset="0"/>
                        </a:rPr>
                        <a:t>PREV. GIUGNO ‘21</a:t>
                      </a:r>
                    </a:p>
                  </a:txBody>
                  <a:tcPr marL="7200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a:txBody>
                    <a:bodyPr/>
                    <a:lstStyle/>
                    <a:p>
                      <a:pPr algn="ctr" fontAlgn="ctr"/>
                      <a:r>
                        <a:rPr lang="it-IT" sz="1600" b="1" i="0" u="none" strike="noStrike" dirty="0">
                          <a:solidFill>
                            <a:srgbClr val="203864"/>
                          </a:solidFill>
                          <a:effectLst/>
                          <a:latin typeface="Century Gothic" panose="020B0502020202020204" pitchFamily="34" charset="0"/>
                        </a:rPr>
                        <a:t>37</a:t>
                      </a:r>
                    </a:p>
                  </a:txBody>
                  <a:tcPr marL="7620" marR="7620" marT="7620" marB="0" anchor="ctr"/>
                </a:tc>
                <a:extLst>
                  <a:ext uri="{0D108BD9-81ED-4DB2-BD59-A6C34878D82A}">
                    <a16:rowId xmlns:a16="http://schemas.microsoft.com/office/drawing/2014/main" val="1704451205"/>
                  </a:ext>
                </a:extLst>
              </a:tr>
            </a:tbl>
          </a:graphicData>
        </a:graphic>
      </p:graphicFrame>
      <p:cxnSp>
        <p:nvCxnSpPr>
          <p:cNvPr id="62" name="Connettore 2 61">
            <a:extLst>
              <a:ext uri="{FF2B5EF4-FFF2-40B4-BE49-F238E27FC236}">
                <a16:creationId xmlns:a16="http://schemas.microsoft.com/office/drawing/2014/main" id="{A0F9082D-8EA4-45C9-AFB8-09587F282F1B}"/>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3" name="CasellaDiTesto 62">
            <a:extLst>
              <a:ext uri="{FF2B5EF4-FFF2-40B4-BE49-F238E27FC236}">
                <a16:creationId xmlns:a16="http://schemas.microsoft.com/office/drawing/2014/main" id="{28544AF5-65C5-4362-9B21-81DAC3D305A8}"/>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64" name="Connettore 2 63">
            <a:extLst>
              <a:ext uri="{FF2B5EF4-FFF2-40B4-BE49-F238E27FC236}">
                <a16:creationId xmlns:a16="http://schemas.microsoft.com/office/drawing/2014/main" id="{3EB10599-1899-4FDD-B241-43C5A8AD8158}"/>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5" name="CasellaDiTesto 64">
            <a:extLst>
              <a:ext uri="{FF2B5EF4-FFF2-40B4-BE49-F238E27FC236}">
                <a16:creationId xmlns:a16="http://schemas.microsoft.com/office/drawing/2014/main" id="{8C9CBCBE-EF9F-49DB-9DE1-5D2413AF8A47}"/>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graphicFrame>
        <p:nvGraphicFramePr>
          <p:cNvPr id="66" name="Tabella 65">
            <a:extLst>
              <a:ext uri="{FF2B5EF4-FFF2-40B4-BE49-F238E27FC236}">
                <a16:creationId xmlns:a16="http://schemas.microsoft.com/office/drawing/2014/main" id="{F334C330-D019-40FA-B821-F02D15B7B5B9}"/>
              </a:ext>
            </a:extLst>
          </p:cNvPr>
          <p:cNvGraphicFramePr>
            <a:graphicFrameLocks noGrp="1"/>
          </p:cNvGraphicFramePr>
          <p:nvPr>
            <p:extLst>
              <p:ext uri="{D42A27DB-BD31-4B8C-83A1-F6EECF244321}">
                <p14:modId xmlns:p14="http://schemas.microsoft.com/office/powerpoint/2010/main" val="1196103962"/>
              </p:ext>
            </p:extLst>
          </p:nvPr>
        </p:nvGraphicFramePr>
        <p:xfrm>
          <a:off x="11147607" y="3147844"/>
          <a:ext cx="648000" cy="285784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357230">
                <a:tc>
                  <a:txBody>
                    <a:bodyPr/>
                    <a:lstStyle/>
                    <a:p>
                      <a:pPr algn="ctr" fontAlgn="ctr"/>
                      <a:r>
                        <a:rPr lang="it-IT" sz="1600" b="1" i="0" u="none" strike="noStrike" dirty="0">
                          <a:solidFill>
                            <a:srgbClr val="F79646"/>
                          </a:solidFill>
                          <a:effectLst/>
                          <a:latin typeface="Century Gothic" panose="020B0502020202020204" pitchFamily="34" charset="0"/>
                        </a:rPr>
                        <a:t>38</a:t>
                      </a:r>
                    </a:p>
                  </a:txBody>
                  <a:tcPr marL="7620" marR="7620" marT="7620" marB="0" anchor="ctr"/>
                </a:tc>
                <a:extLst>
                  <a:ext uri="{0D108BD9-81ED-4DB2-BD59-A6C34878D82A}">
                    <a16:rowId xmlns:a16="http://schemas.microsoft.com/office/drawing/2014/main" val="384464165"/>
                  </a:ext>
                </a:extLst>
              </a:tr>
              <a:tr h="357230">
                <a:tc>
                  <a:txBody>
                    <a:bodyPr/>
                    <a:lstStyle/>
                    <a:p>
                      <a:pPr algn="ctr" fontAlgn="ctr"/>
                      <a:r>
                        <a:rPr lang="it-IT" sz="1600" b="1" i="0" u="none" strike="noStrike" dirty="0">
                          <a:solidFill>
                            <a:srgbClr val="F79646"/>
                          </a:solidFill>
                          <a:effectLst/>
                          <a:latin typeface="Century Gothic" panose="020B0502020202020204" pitchFamily="34" charset="0"/>
                        </a:rPr>
                        <a:t>13</a:t>
                      </a:r>
                    </a:p>
                  </a:txBody>
                  <a:tcPr marL="7620" marR="7620" marT="7620" marB="0" anchor="ctr"/>
                </a:tc>
                <a:extLst>
                  <a:ext uri="{0D108BD9-81ED-4DB2-BD59-A6C34878D82A}">
                    <a16:rowId xmlns:a16="http://schemas.microsoft.com/office/drawing/2014/main" val="51798999"/>
                  </a:ext>
                </a:extLst>
              </a:tr>
              <a:tr h="357230">
                <a:tc>
                  <a:txBody>
                    <a:bodyPr/>
                    <a:lstStyle/>
                    <a:p>
                      <a:pPr algn="ctr" fontAlgn="ctr"/>
                      <a:r>
                        <a:rPr lang="it-IT" sz="1600" b="1" i="0" u="none" strike="noStrike">
                          <a:solidFill>
                            <a:srgbClr val="F79646"/>
                          </a:solidFill>
                          <a:effectLst/>
                          <a:latin typeface="Century Gothic" panose="020B0502020202020204" pitchFamily="34" charset="0"/>
                        </a:rPr>
                        <a:t>17</a:t>
                      </a:r>
                    </a:p>
                  </a:txBody>
                  <a:tcPr marL="7620" marR="7620" marT="7620" marB="0" anchor="ctr"/>
                </a:tc>
                <a:extLst>
                  <a:ext uri="{0D108BD9-81ED-4DB2-BD59-A6C34878D82A}">
                    <a16:rowId xmlns:a16="http://schemas.microsoft.com/office/drawing/2014/main" val="2113083857"/>
                  </a:ext>
                </a:extLst>
              </a:tr>
              <a:tr h="357230">
                <a:tc>
                  <a:txBody>
                    <a:bodyPr/>
                    <a:lstStyle/>
                    <a:p>
                      <a:pPr algn="ctr" fontAlgn="ctr"/>
                      <a:r>
                        <a:rPr lang="it-IT" sz="1600" b="1" i="0" u="none" strike="noStrike" dirty="0">
                          <a:solidFill>
                            <a:srgbClr val="F79646"/>
                          </a:solidFill>
                          <a:effectLst/>
                          <a:latin typeface="Century Gothic" panose="020B0502020202020204" pitchFamily="34" charset="0"/>
                        </a:rPr>
                        <a:t>27</a:t>
                      </a:r>
                    </a:p>
                  </a:txBody>
                  <a:tcPr marL="7620" marR="7620" marT="7620" marB="0" anchor="ctr"/>
                </a:tc>
                <a:extLst>
                  <a:ext uri="{0D108BD9-81ED-4DB2-BD59-A6C34878D82A}">
                    <a16:rowId xmlns:a16="http://schemas.microsoft.com/office/drawing/2014/main" val="1777035430"/>
                  </a:ext>
                </a:extLst>
              </a:tr>
              <a:tr h="357230">
                <a:tc>
                  <a:txBody>
                    <a:bodyPr/>
                    <a:lstStyle/>
                    <a:p>
                      <a:pPr algn="ctr" fontAlgn="ctr"/>
                      <a:r>
                        <a:rPr lang="it-IT" sz="1600" b="1" i="0" u="none" strike="noStrike">
                          <a:solidFill>
                            <a:srgbClr val="F79646"/>
                          </a:solidFill>
                          <a:effectLst/>
                          <a:latin typeface="Century Gothic" panose="020B0502020202020204" pitchFamily="34" charset="0"/>
                        </a:rPr>
                        <a:t>23</a:t>
                      </a:r>
                    </a:p>
                  </a:txBody>
                  <a:tcPr marL="7620" marR="7620" marT="7620" marB="0" anchor="ctr"/>
                </a:tc>
                <a:extLst>
                  <a:ext uri="{0D108BD9-81ED-4DB2-BD59-A6C34878D82A}">
                    <a16:rowId xmlns:a16="http://schemas.microsoft.com/office/drawing/2014/main" val="2964193220"/>
                  </a:ext>
                </a:extLst>
              </a:tr>
              <a:tr h="357230">
                <a:tc>
                  <a:txBody>
                    <a:bodyPr/>
                    <a:lstStyle/>
                    <a:p>
                      <a:pPr algn="ctr" fontAlgn="ctr"/>
                      <a:r>
                        <a:rPr lang="it-IT" sz="1600" b="1" i="0" u="none" strike="noStrike" dirty="0">
                          <a:solidFill>
                            <a:srgbClr val="F79646"/>
                          </a:solidFill>
                          <a:effectLst/>
                          <a:latin typeface="Century Gothic" panose="020B0502020202020204" pitchFamily="34" charset="0"/>
                        </a:rPr>
                        <a:t>30</a:t>
                      </a:r>
                    </a:p>
                  </a:txBody>
                  <a:tcPr marL="7620" marR="7620" marT="7620" marB="0" anchor="ctr"/>
                </a:tc>
                <a:extLst>
                  <a:ext uri="{0D108BD9-81ED-4DB2-BD59-A6C34878D82A}">
                    <a16:rowId xmlns:a16="http://schemas.microsoft.com/office/drawing/2014/main" val="3083891687"/>
                  </a:ext>
                </a:extLst>
              </a:tr>
              <a:tr h="357230">
                <a:tc>
                  <a:txBody>
                    <a:bodyPr/>
                    <a:lstStyle/>
                    <a:p>
                      <a:pPr algn="ctr" fontAlgn="ctr"/>
                      <a:r>
                        <a:rPr lang="it-IT" sz="1600" b="1" i="0" u="none" strike="noStrike" dirty="0">
                          <a:solidFill>
                            <a:srgbClr val="F79646"/>
                          </a:solidFill>
                          <a:effectLst/>
                          <a:latin typeface="Century Gothic" panose="020B0502020202020204" pitchFamily="34" charset="0"/>
                        </a:rPr>
                        <a:t>34</a:t>
                      </a:r>
                    </a:p>
                  </a:txBody>
                  <a:tcPr marL="7620" marR="7620" marT="7620" marB="0" anchor="ctr"/>
                </a:tc>
                <a:extLst>
                  <a:ext uri="{0D108BD9-81ED-4DB2-BD59-A6C34878D82A}">
                    <a16:rowId xmlns:a16="http://schemas.microsoft.com/office/drawing/2014/main" val="1328386160"/>
                  </a:ext>
                </a:extLst>
              </a:tr>
            </a:tbl>
          </a:graphicData>
        </a:graphic>
      </p:graphicFrame>
      <p:sp>
        <p:nvSpPr>
          <p:cNvPr id="27" name="Ovale 26">
            <a:extLst>
              <a:ext uri="{FF2B5EF4-FFF2-40B4-BE49-F238E27FC236}">
                <a16:creationId xmlns:a16="http://schemas.microsoft.com/office/drawing/2014/main" id="{D1C5E81A-D65A-4ABA-9695-EFD0E7B2F028}"/>
              </a:ext>
            </a:extLst>
          </p:cNvPr>
          <p:cNvSpPr/>
          <p:nvPr/>
        </p:nvSpPr>
        <p:spPr bwMode="auto">
          <a:xfrm>
            <a:off x="10219506" y="4932024"/>
            <a:ext cx="647998" cy="1111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4" name="Titolo 1">
            <a:extLst>
              <a:ext uri="{FF2B5EF4-FFF2-40B4-BE49-F238E27FC236}">
                <a16:creationId xmlns:a16="http://schemas.microsoft.com/office/drawing/2014/main" id="{DEB0C60A-FC12-4809-AC71-A797EB1AE0DA}"/>
              </a:ext>
            </a:extLst>
          </p:cNvPr>
          <p:cNvSpPr txBox="1">
            <a:spLocks/>
          </p:cNvSpPr>
          <p:nvPr/>
        </p:nvSpPr>
        <p:spPr>
          <a:xfrm>
            <a:off x="423287" y="1815998"/>
            <a:ext cx="5962833"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RICAVI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cxnSp>
        <p:nvCxnSpPr>
          <p:cNvPr id="39" name="Connettore diritto 38">
            <a:extLst>
              <a:ext uri="{FF2B5EF4-FFF2-40B4-BE49-F238E27FC236}">
                <a16:creationId xmlns:a16="http://schemas.microsoft.com/office/drawing/2014/main" id="{67E893BE-1CB3-4731-B8C1-5B8954FBB570}"/>
              </a:ext>
            </a:extLst>
          </p:cNvPr>
          <p:cNvCxnSpPr>
            <a:cxnSpLocks/>
          </p:cNvCxnSpPr>
          <p:nvPr/>
        </p:nvCxnSpPr>
        <p:spPr bwMode="auto">
          <a:xfrm>
            <a:off x="7248128" y="1835048"/>
            <a:ext cx="0" cy="4208951"/>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sp>
        <p:nvSpPr>
          <p:cNvPr id="43" name="CasellaDiTesto 9">
            <a:extLst>
              <a:ext uri="{FF2B5EF4-FFF2-40B4-BE49-F238E27FC236}">
                <a16:creationId xmlns:a16="http://schemas.microsoft.com/office/drawing/2014/main" id="{C49AF79F-9E1D-4379-A9B1-2A0E52630101}"/>
              </a:ext>
            </a:extLst>
          </p:cNvPr>
          <p:cNvSpPr txBox="1">
            <a:spLocks noChangeArrowheads="1"/>
          </p:cNvSpPr>
          <p:nvPr/>
        </p:nvSpPr>
        <p:spPr bwMode="auto">
          <a:xfrm>
            <a:off x="7339534" y="1797318"/>
            <a:ext cx="4586972"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dirty="0">
                <a:latin typeface="Century Gothic" panose="020B0502020202020204" pitchFamily="34" charset="0"/>
              </a:rPr>
              <a:t>Tenuto conto dei fattori stagionali, negli ultimi tre mesi, i ricavi della Sua impresa, rispetto ai tre mesi precedenti, sono aumentati, rimasti invariati, diminuiti? </a:t>
            </a:r>
            <a:endParaRPr lang="it-IT" altLang="it-IT" sz="1300" b="0" dirty="0">
              <a:solidFill>
                <a:schemeClr val="accent2"/>
              </a:solidFill>
              <a:latin typeface="Century Gothic" panose="020B0502020202020204" pitchFamily="34" charset="0"/>
            </a:endParaRPr>
          </a:p>
        </p:txBody>
      </p:sp>
      <p:cxnSp>
        <p:nvCxnSpPr>
          <p:cNvPr id="22" name="Connettore diritto 21">
            <a:extLst>
              <a:ext uri="{FF2B5EF4-FFF2-40B4-BE49-F238E27FC236}">
                <a16:creationId xmlns:a16="http://schemas.microsoft.com/office/drawing/2014/main" id="{51CFD7C8-3E9D-43ED-9D65-90BFEEAE2812}"/>
              </a:ext>
            </a:extLst>
          </p:cNvPr>
          <p:cNvCxnSpPr/>
          <p:nvPr/>
        </p:nvCxnSpPr>
        <p:spPr bwMode="auto">
          <a:xfrm>
            <a:off x="5142855"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23" name="Rettangolo 22">
            <a:extLst>
              <a:ext uri="{FF2B5EF4-FFF2-40B4-BE49-F238E27FC236}">
                <a16:creationId xmlns:a16="http://schemas.microsoft.com/office/drawing/2014/main" id="{5E1D9DA6-FC5C-4708-95A0-1A16F9463986}"/>
              </a:ext>
            </a:extLst>
          </p:cNvPr>
          <p:cNvSpPr/>
          <p:nvPr/>
        </p:nvSpPr>
        <p:spPr>
          <a:xfrm>
            <a:off x="4084854" y="2478476"/>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sp>
        <p:nvSpPr>
          <p:cNvPr id="35" name="Text Box 18">
            <a:extLst>
              <a:ext uri="{FF2B5EF4-FFF2-40B4-BE49-F238E27FC236}">
                <a16:creationId xmlns:a16="http://schemas.microsoft.com/office/drawing/2014/main" id="{86733B72-0AD5-4C06-A142-65E55D103E9B}"/>
              </a:ext>
            </a:extLst>
          </p:cNvPr>
          <p:cNvSpPr txBox="1">
            <a:spLocks noChangeArrowheads="1"/>
          </p:cNvSpPr>
          <p:nvPr/>
        </p:nvSpPr>
        <p:spPr bwMode="auto">
          <a:xfrm>
            <a:off x="5777049" y="3465145"/>
            <a:ext cx="711868" cy="369333"/>
          </a:xfrm>
          <a:prstGeom prst="rect">
            <a:avLst/>
          </a:prstGeom>
          <a:solidFill>
            <a:schemeClr val="tx2">
              <a:lumMod val="65000"/>
              <a:lumOff val="35000"/>
            </a:schemeClr>
          </a:solid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900" b="1" i="1" dirty="0">
                <a:solidFill>
                  <a:schemeClr val="bg1"/>
                </a:solidFill>
              </a:rPr>
              <a:t>PREV. </a:t>
            </a:r>
            <a:br>
              <a:rPr lang="it-IT" altLang="it-IT" sz="900" b="1" i="1" dirty="0">
                <a:solidFill>
                  <a:schemeClr val="bg1"/>
                </a:solidFill>
              </a:rPr>
            </a:br>
            <a:r>
              <a:rPr lang="it-IT" altLang="it-IT" sz="900" b="1" i="1" dirty="0">
                <a:solidFill>
                  <a:schemeClr val="bg1"/>
                </a:solidFill>
              </a:rPr>
              <a:t>GIU ‘21</a:t>
            </a:r>
            <a:endParaRPr lang="it-IT" altLang="it-IT" sz="900" i="1" dirty="0">
              <a:solidFill>
                <a:schemeClr val="bg1"/>
              </a:solidFill>
            </a:endParaRPr>
          </a:p>
        </p:txBody>
      </p:sp>
    </p:spTree>
    <p:extLst>
      <p:ext uri="{BB962C8B-B14F-4D97-AF65-F5344CB8AC3E}">
        <p14:creationId xmlns:p14="http://schemas.microsoft.com/office/powerpoint/2010/main" val="981581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Immagine 99">
            <a:extLst>
              <a:ext uri="{FF2B5EF4-FFF2-40B4-BE49-F238E27FC236}">
                <a16:creationId xmlns:a16="http://schemas.microsoft.com/office/drawing/2014/main" id="{8FB0876A-1340-4436-AB3C-4F642C9FACE3}"/>
              </a:ext>
            </a:extLst>
          </p:cNvPr>
          <p:cNvPicPr>
            <a:picLocks noChangeAspect="1"/>
          </p:cNvPicPr>
          <p:nvPr/>
        </p:nvPicPr>
        <p:blipFill rotWithShape="1">
          <a:blip r:embed="rId2"/>
          <a:srcRect b="12313"/>
          <a:stretch/>
        </p:blipFill>
        <p:spPr>
          <a:xfrm>
            <a:off x="3304431" y="1578150"/>
            <a:ext cx="2750513" cy="1964574"/>
          </a:xfrm>
          <a:prstGeom prst="rect">
            <a:avLst/>
          </a:prstGeom>
        </p:spPr>
      </p:pic>
      <p:pic>
        <p:nvPicPr>
          <p:cNvPr id="8" name="Immagine 7">
            <a:extLst>
              <a:ext uri="{FF2B5EF4-FFF2-40B4-BE49-F238E27FC236}">
                <a16:creationId xmlns:a16="http://schemas.microsoft.com/office/drawing/2014/main" id="{BF4B7DA9-7328-4E0B-A715-F8F5C2825EE5}"/>
              </a:ext>
            </a:extLst>
          </p:cNvPr>
          <p:cNvPicPr>
            <a:picLocks noChangeAspect="1"/>
          </p:cNvPicPr>
          <p:nvPr/>
        </p:nvPicPr>
        <p:blipFill rotWithShape="1">
          <a:blip r:embed="rId3"/>
          <a:srcRect b="10861"/>
          <a:stretch/>
        </p:blipFill>
        <p:spPr>
          <a:xfrm>
            <a:off x="408450" y="4114276"/>
            <a:ext cx="2764346" cy="2021680"/>
          </a:xfrm>
          <a:prstGeom prst="rect">
            <a:avLst/>
          </a:prstGeom>
        </p:spPr>
      </p:pic>
      <p:pic>
        <p:nvPicPr>
          <p:cNvPr id="2" name="Immagine 1">
            <a:extLst>
              <a:ext uri="{FF2B5EF4-FFF2-40B4-BE49-F238E27FC236}">
                <a16:creationId xmlns:a16="http://schemas.microsoft.com/office/drawing/2014/main" id="{DEDF388C-E0EC-452C-98F7-D3DBAE4B58E2}"/>
              </a:ext>
            </a:extLst>
          </p:cNvPr>
          <p:cNvPicPr>
            <a:picLocks noChangeAspect="1"/>
          </p:cNvPicPr>
          <p:nvPr/>
        </p:nvPicPr>
        <p:blipFill rotWithShape="1">
          <a:blip r:embed="rId4"/>
          <a:srcRect b="14207"/>
          <a:stretch/>
        </p:blipFill>
        <p:spPr>
          <a:xfrm>
            <a:off x="9067049" y="1559726"/>
            <a:ext cx="2764346" cy="1945793"/>
          </a:xfrm>
          <a:prstGeom prst="rect">
            <a:avLst/>
          </a:prstGeom>
        </p:spPr>
      </p:pic>
      <p:pic>
        <p:nvPicPr>
          <p:cNvPr id="3" name="Immagine 2">
            <a:extLst>
              <a:ext uri="{FF2B5EF4-FFF2-40B4-BE49-F238E27FC236}">
                <a16:creationId xmlns:a16="http://schemas.microsoft.com/office/drawing/2014/main" id="{EC644963-C561-4095-A6DF-07991DC46E3F}"/>
              </a:ext>
            </a:extLst>
          </p:cNvPr>
          <p:cNvPicPr>
            <a:picLocks noChangeAspect="1"/>
          </p:cNvPicPr>
          <p:nvPr/>
        </p:nvPicPr>
        <p:blipFill rotWithShape="1">
          <a:blip r:embed="rId5"/>
          <a:srcRect b="15157"/>
          <a:stretch/>
        </p:blipFill>
        <p:spPr>
          <a:xfrm>
            <a:off x="6225148" y="1579388"/>
            <a:ext cx="2748993" cy="1899805"/>
          </a:xfrm>
          <a:prstGeom prst="rect">
            <a:avLst/>
          </a:prstGeom>
        </p:spPr>
      </p:pic>
      <p:pic>
        <p:nvPicPr>
          <p:cNvPr id="6" name="Immagine 5">
            <a:extLst>
              <a:ext uri="{FF2B5EF4-FFF2-40B4-BE49-F238E27FC236}">
                <a16:creationId xmlns:a16="http://schemas.microsoft.com/office/drawing/2014/main" id="{B38273D3-9C88-491E-9E44-80EB9BB13AF7}"/>
              </a:ext>
            </a:extLst>
          </p:cNvPr>
          <p:cNvPicPr>
            <a:picLocks noChangeAspect="1"/>
          </p:cNvPicPr>
          <p:nvPr/>
        </p:nvPicPr>
        <p:blipFill rotWithShape="1">
          <a:blip r:embed="rId6"/>
          <a:srcRect b="15606"/>
          <a:stretch/>
        </p:blipFill>
        <p:spPr>
          <a:xfrm>
            <a:off x="3305951" y="4127421"/>
            <a:ext cx="2748993" cy="1889736"/>
          </a:xfrm>
          <a:prstGeom prst="rect">
            <a:avLst/>
          </a:prstGeom>
        </p:spPr>
      </p:pic>
      <p:pic>
        <p:nvPicPr>
          <p:cNvPr id="7" name="Immagine 6">
            <a:extLst>
              <a:ext uri="{FF2B5EF4-FFF2-40B4-BE49-F238E27FC236}">
                <a16:creationId xmlns:a16="http://schemas.microsoft.com/office/drawing/2014/main" id="{290D254E-3B4F-436B-8004-56593CD6F5DE}"/>
              </a:ext>
            </a:extLst>
          </p:cNvPr>
          <p:cNvPicPr>
            <a:picLocks noChangeAspect="1"/>
          </p:cNvPicPr>
          <p:nvPr/>
        </p:nvPicPr>
        <p:blipFill rotWithShape="1">
          <a:blip r:embed="rId7"/>
          <a:srcRect b="13351"/>
          <a:stretch/>
        </p:blipFill>
        <p:spPr>
          <a:xfrm>
            <a:off x="6225148" y="4127421"/>
            <a:ext cx="2748993" cy="1940231"/>
          </a:xfrm>
          <a:prstGeom prst="rect">
            <a:avLst/>
          </a:prstGeom>
        </p:spPr>
      </p:pic>
      <p:pic>
        <p:nvPicPr>
          <p:cNvPr id="101" name="Immagine 100">
            <a:extLst>
              <a:ext uri="{FF2B5EF4-FFF2-40B4-BE49-F238E27FC236}">
                <a16:creationId xmlns:a16="http://schemas.microsoft.com/office/drawing/2014/main" id="{CF7F13F6-A3EA-43D4-BB8A-8E0E85EB6870}"/>
              </a:ext>
            </a:extLst>
          </p:cNvPr>
          <p:cNvPicPr>
            <a:picLocks noChangeAspect="1"/>
          </p:cNvPicPr>
          <p:nvPr/>
        </p:nvPicPr>
        <p:blipFill rotWithShape="1">
          <a:blip r:embed="rId8"/>
          <a:srcRect b="15606"/>
          <a:stretch/>
        </p:blipFill>
        <p:spPr>
          <a:xfrm>
            <a:off x="9082360" y="4127421"/>
            <a:ext cx="2748993" cy="1889736"/>
          </a:xfrm>
          <a:prstGeom prst="rect">
            <a:avLst/>
          </a:prstGeom>
        </p:spPr>
      </p:pic>
      <p:sp>
        <p:nvSpPr>
          <p:cNvPr id="126" name="Rettangolo 125">
            <a:extLst>
              <a:ext uri="{FF2B5EF4-FFF2-40B4-BE49-F238E27FC236}">
                <a16:creationId xmlns:a16="http://schemas.microsoft.com/office/drawing/2014/main" id="{8A4F71D5-2755-4B42-9D4B-92CB366A4AEA}"/>
              </a:ext>
            </a:extLst>
          </p:cNvPr>
          <p:cNvSpPr/>
          <p:nvPr/>
        </p:nvSpPr>
        <p:spPr bwMode="auto">
          <a:xfrm>
            <a:off x="3296692"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8" name="Rettangolo 127">
            <a:extLst>
              <a:ext uri="{FF2B5EF4-FFF2-40B4-BE49-F238E27FC236}">
                <a16:creationId xmlns:a16="http://schemas.microsoft.com/office/drawing/2014/main" id="{2F6A5C64-F0BF-40F0-AE13-9F2A1A2A82D6}"/>
              </a:ext>
            </a:extLst>
          </p:cNvPr>
          <p:cNvSpPr/>
          <p:nvPr/>
        </p:nvSpPr>
        <p:spPr bwMode="auto">
          <a:xfrm>
            <a:off x="6186016"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9" name="Rettangolo 128">
            <a:extLst>
              <a:ext uri="{FF2B5EF4-FFF2-40B4-BE49-F238E27FC236}">
                <a16:creationId xmlns:a16="http://schemas.microsoft.com/office/drawing/2014/main" id="{BBC250C3-6A26-4D60-B23F-2CA2C241BF22}"/>
              </a:ext>
            </a:extLst>
          </p:cNvPr>
          <p:cNvSpPr/>
          <p:nvPr/>
        </p:nvSpPr>
        <p:spPr bwMode="auto">
          <a:xfrm>
            <a:off x="9075340"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1" name="Rettangolo 130">
            <a:extLst>
              <a:ext uri="{FF2B5EF4-FFF2-40B4-BE49-F238E27FC236}">
                <a16:creationId xmlns:a16="http://schemas.microsoft.com/office/drawing/2014/main" id="{BD4EE782-EE34-4A43-916B-30026DEA6313}"/>
              </a:ext>
            </a:extLst>
          </p:cNvPr>
          <p:cNvSpPr/>
          <p:nvPr/>
        </p:nvSpPr>
        <p:spPr bwMode="auto">
          <a:xfrm>
            <a:off x="407368"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2" name="Rettangolo 131">
            <a:extLst>
              <a:ext uri="{FF2B5EF4-FFF2-40B4-BE49-F238E27FC236}">
                <a16:creationId xmlns:a16="http://schemas.microsoft.com/office/drawing/2014/main" id="{9A63879F-17A7-4F6B-B154-90DFC5976753}"/>
              </a:ext>
            </a:extLst>
          </p:cNvPr>
          <p:cNvSpPr/>
          <p:nvPr/>
        </p:nvSpPr>
        <p:spPr bwMode="auto">
          <a:xfrm>
            <a:off x="3296692"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3" name="Rettangolo 132">
            <a:extLst>
              <a:ext uri="{FF2B5EF4-FFF2-40B4-BE49-F238E27FC236}">
                <a16:creationId xmlns:a16="http://schemas.microsoft.com/office/drawing/2014/main" id="{27FA8462-87BF-4DC1-B5EC-D203DF27530F}"/>
              </a:ext>
            </a:extLst>
          </p:cNvPr>
          <p:cNvSpPr/>
          <p:nvPr/>
        </p:nvSpPr>
        <p:spPr bwMode="auto">
          <a:xfrm>
            <a:off x="6186016"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5" name="Rettangolo 134">
            <a:extLst>
              <a:ext uri="{FF2B5EF4-FFF2-40B4-BE49-F238E27FC236}">
                <a16:creationId xmlns:a16="http://schemas.microsoft.com/office/drawing/2014/main" id="{1D613B06-E77C-4EAC-8555-D359979721C7}"/>
              </a:ext>
            </a:extLst>
          </p:cNvPr>
          <p:cNvSpPr/>
          <p:nvPr/>
        </p:nvSpPr>
        <p:spPr bwMode="auto">
          <a:xfrm>
            <a:off x="9075340"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8" name="Titolo 1">
            <a:extLst>
              <a:ext uri="{FF2B5EF4-FFF2-40B4-BE49-F238E27FC236}">
                <a16:creationId xmlns:a16="http://schemas.microsoft.com/office/drawing/2014/main" id="{865A103C-A289-48F4-9343-F38F8A0D8707}"/>
              </a:ext>
            </a:extLst>
          </p:cNvPr>
          <p:cNvSpPr txBox="1">
            <a:spLocks/>
          </p:cNvSpPr>
          <p:nvPr/>
        </p:nvSpPr>
        <p:spPr>
          <a:xfrm>
            <a:off x="3237058"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FOOD</a:t>
            </a:r>
          </a:p>
        </p:txBody>
      </p:sp>
      <p:sp>
        <p:nvSpPr>
          <p:cNvPr id="139" name="Titolo 1">
            <a:extLst>
              <a:ext uri="{FF2B5EF4-FFF2-40B4-BE49-F238E27FC236}">
                <a16:creationId xmlns:a16="http://schemas.microsoft.com/office/drawing/2014/main" id="{69289B10-9BDC-4265-B0BA-EC75E372C8E0}"/>
              </a:ext>
            </a:extLst>
          </p:cNvPr>
          <p:cNvSpPr txBox="1">
            <a:spLocks/>
          </p:cNvSpPr>
          <p:nvPr/>
        </p:nvSpPr>
        <p:spPr>
          <a:xfrm>
            <a:off x="6127497"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NO FOOD</a:t>
            </a:r>
          </a:p>
        </p:txBody>
      </p:sp>
      <p:sp>
        <p:nvSpPr>
          <p:cNvPr id="140" name="Titolo 1">
            <a:extLst>
              <a:ext uri="{FF2B5EF4-FFF2-40B4-BE49-F238E27FC236}">
                <a16:creationId xmlns:a16="http://schemas.microsoft.com/office/drawing/2014/main" id="{977DE9CB-4ABE-4415-BEAB-B104CC1A98E5}"/>
              </a:ext>
            </a:extLst>
          </p:cNvPr>
          <p:cNvSpPr txBox="1">
            <a:spLocks/>
          </p:cNvSpPr>
          <p:nvPr/>
        </p:nvSpPr>
        <p:spPr>
          <a:xfrm>
            <a:off x="9015161"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Ristorazione</a:t>
            </a:r>
          </a:p>
        </p:txBody>
      </p:sp>
      <p:sp>
        <p:nvSpPr>
          <p:cNvPr id="142" name="Titolo 1">
            <a:extLst>
              <a:ext uri="{FF2B5EF4-FFF2-40B4-BE49-F238E27FC236}">
                <a16:creationId xmlns:a16="http://schemas.microsoft.com/office/drawing/2014/main" id="{A1CD647F-9E29-4C83-84CD-2AC3F249799E}"/>
              </a:ext>
            </a:extLst>
          </p:cNvPr>
          <p:cNvSpPr txBox="1">
            <a:spLocks/>
          </p:cNvSpPr>
          <p:nvPr/>
        </p:nvSpPr>
        <p:spPr>
          <a:xfrm>
            <a:off x="342906"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Ricezione turistica</a:t>
            </a:r>
          </a:p>
        </p:txBody>
      </p:sp>
      <p:sp>
        <p:nvSpPr>
          <p:cNvPr id="143" name="Titolo 1">
            <a:extLst>
              <a:ext uri="{FF2B5EF4-FFF2-40B4-BE49-F238E27FC236}">
                <a16:creationId xmlns:a16="http://schemas.microsoft.com/office/drawing/2014/main" id="{97B065B3-F9E8-41B9-B512-76DDD0E84D50}"/>
              </a:ext>
            </a:extLst>
          </p:cNvPr>
          <p:cNvSpPr txBox="1">
            <a:spLocks/>
          </p:cNvSpPr>
          <p:nvPr/>
        </p:nvSpPr>
        <p:spPr>
          <a:xfrm>
            <a:off x="3237058"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Trasporti e logistica</a:t>
            </a:r>
          </a:p>
        </p:txBody>
      </p:sp>
      <p:sp>
        <p:nvSpPr>
          <p:cNvPr id="144" name="Titolo 1">
            <a:extLst>
              <a:ext uri="{FF2B5EF4-FFF2-40B4-BE49-F238E27FC236}">
                <a16:creationId xmlns:a16="http://schemas.microsoft.com/office/drawing/2014/main" id="{00F5258F-89FF-4CC2-A5D5-B8409C4C76D7}"/>
              </a:ext>
            </a:extLst>
          </p:cNvPr>
          <p:cNvSpPr txBox="1">
            <a:spLocks/>
          </p:cNvSpPr>
          <p:nvPr/>
        </p:nvSpPr>
        <p:spPr>
          <a:xfrm>
            <a:off x="6127497"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imprese</a:t>
            </a:r>
          </a:p>
        </p:txBody>
      </p:sp>
      <p:sp>
        <p:nvSpPr>
          <p:cNvPr id="146" name="Titolo 1">
            <a:extLst>
              <a:ext uri="{FF2B5EF4-FFF2-40B4-BE49-F238E27FC236}">
                <a16:creationId xmlns:a16="http://schemas.microsoft.com/office/drawing/2014/main" id="{27411EEF-994D-4446-977F-C617CF527854}"/>
              </a:ext>
            </a:extLst>
          </p:cNvPr>
          <p:cNvSpPr txBox="1">
            <a:spLocks/>
          </p:cNvSpPr>
          <p:nvPr/>
        </p:nvSpPr>
        <p:spPr>
          <a:xfrm>
            <a:off x="9015161"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persona</a:t>
            </a:r>
          </a:p>
        </p:txBody>
      </p:sp>
      <p:sp>
        <p:nvSpPr>
          <p:cNvPr id="150" name="Rettangolo 149">
            <a:extLst>
              <a:ext uri="{FF2B5EF4-FFF2-40B4-BE49-F238E27FC236}">
                <a16:creationId xmlns:a16="http://schemas.microsoft.com/office/drawing/2014/main" id="{2BEC5ED2-52B8-4025-AF40-479539C47630}"/>
              </a:ext>
            </a:extLst>
          </p:cNvPr>
          <p:cNvSpPr/>
          <p:nvPr/>
        </p:nvSpPr>
        <p:spPr>
          <a:xfrm>
            <a:off x="3646969" y="1701756"/>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51" name="Rettangolo 150">
            <a:extLst>
              <a:ext uri="{FF2B5EF4-FFF2-40B4-BE49-F238E27FC236}">
                <a16:creationId xmlns:a16="http://schemas.microsoft.com/office/drawing/2014/main" id="{07F6A364-1654-4EB3-9FC5-4917C05D1013}"/>
              </a:ext>
            </a:extLst>
          </p:cNvPr>
          <p:cNvSpPr/>
          <p:nvPr/>
        </p:nvSpPr>
        <p:spPr>
          <a:xfrm>
            <a:off x="4425094" y="2920659"/>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33</a:t>
            </a:r>
          </a:p>
        </p:txBody>
      </p:sp>
      <p:sp>
        <p:nvSpPr>
          <p:cNvPr id="152" name="CasellaDiTesto 9">
            <a:extLst>
              <a:ext uri="{FF2B5EF4-FFF2-40B4-BE49-F238E27FC236}">
                <a16:creationId xmlns:a16="http://schemas.microsoft.com/office/drawing/2014/main" id="{D97A1F7C-F575-4E01-9F72-1D3A27DD5777}"/>
              </a:ext>
            </a:extLst>
          </p:cNvPr>
          <p:cNvSpPr txBox="1">
            <a:spLocks noChangeArrowheads="1"/>
          </p:cNvSpPr>
          <p:nvPr/>
        </p:nvSpPr>
        <p:spPr bwMode="auto">
          <a:xfrm>
            <a:off x="3475994" y="2917364"/>
            <a:ext cx="8687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FOOD</a:t>
            </a:r>
          </a:p>
        </p:txBody>
      </p:sp>
      <p:sp>
        <p:nvSpPr>
          <p:cNvPr id="168" name="Rettangolo 167">
            <a:extLst>
              <a:ext uri="{FF2B5EF4-FFF2-40B4-BE49-F238E27FC236}">
                <a16:creationId xmlns:a16="http://schemas.microsoft.com/office/drawing/2014/main" id="{67967B7E-9EC6-4477-B4CF-857CF52348BD}"/>
              </a:ext>
            </a:extLst>
          </p:cNvPr>
          <p:cNvSpPr/>
          <p:nvPr/>
        </p:nvSpPr>
        <p:spPr>
          <a:xfrm>
            <a:off x="5592892" y="2199802"/>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59</a:t>
            </a:r>
          </a:p>
        </p:txBody>
      </p:sp>
      <p:cxnSp>
        <p:nvCxnSpPr>
          <p:cNvPr id="169" name="Connettore diritto 168">
            <a:extLst>
              <a:ext uri="{FF2B5EF4-FFF2-40B4-BE49-F238E27FC236}">
                <a16:creationId xmlns:a16="http://schemas.microsoft.com/office/drawing/2014/main" id="{A8AF526C-F7AC-48CF-8D20-5889F9A662EB}"/>
              </a:ext>
            </a:extLst>
          </p:cNvPr>
          <p:cNvCxnSpPr>
            <a:cxnSpLocks/>
          </p:cNvCxnSpPr>
          <p:nvPr/>
        </p:nvCxnSpPr>
        <p:spPr bwMode="auto">
          <a:xfrm>
            <a:off x="4707185"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70" name="Titolo 1">
            <a:extLst>
              <a:ext uri="{FF2B5EF4-FFF2-40B4-BE49-F238E27FC236}">
                <a16:creationId xmlns:a16="http://schemas.microsoft.com/office/drawing/2014/main" id="{8998DACE-5215-4F5B-8799-91B46D69AD8D}"/>
              </a:ext>
            </a:extLst>
          </p:cNvPr>
          <p:cNvSpPr txBox="1">
            <a:spLocks/>
          </p:cNvSpPr>
          <p:nvPr/>
        </p:nvSpPr>
        <p:spPr>
          <a:xfrm>
            <a:off x="335360" y="248643"/>
            <a:ext cx="11856640" cy="747994"/>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Andamento dei ricavi | </a:t>
            </a:r>
            <a:r>
              <a:rPr lang="it-IT" sz="2200" dirty="0" err="1">
                <a:latin typeface="Century Gothic" panose="020B0502020202020204" pitchFamily="34" charset="0"/>
                <a:cs typeface="Arial"/>
              </a:rPr>
              <a:t>L’</a:t>
            </a:r>
            <a:r>
              <a:rPr lang="it-IT" sz="2200" i="1" dirty="0" err="1">
                <a:latin typeface="Century Gothic" panose="020B0502020202020204" pitchFamily="34" charset="0"/>
                <a:cs typeface="Arial"/>
              </a:rPr>
              <a:t>outlook</a:t>
            </a:r>
            <a:r>
              <a:rPr lang="it-IT" sz="2200" dirty="0">
                <a:latin typeface="Century Gothic" panose="020B0502020202020204" pitchFamily="34" charset="0"/>
                <a:cs typeface="Arial"/>
              </a:rPr>
              <a:t> in miglioramento riguarda tutti i settori, compresi quelli che più degli altri hanno subìto i pesanti effetti della crisi nell’arco del 2020.</a:t>
            </a:r>
            <a:endParaRPr lang="it-IT" sz="2200" strike="sngStrike" dirty="0">
              <a:latin typeface="Century Gothic" panose="020B0502020202020204" pitchFamily="34" charset="0"/>
              <a:cs typeface="Arial"/>
            </a:endParaRPr>
          </a:p>
        </p:txBody>
      </p:sp>
      <p:sp>
        <p:nvSpPr>
          <p:cNvPr id="171" name="CasellaDiTesto 9">
            <a:extLst>
              <a:ext uri="{FF2B5EF4-FFF2-40B4-BE49-F238E27FC236}">
                <a16:creationId xmlns:a16="http://schemas.microsoft.com/office/drawing/2014/main" id="{9152B8E7-0BFF-4174-A10E-ABFAC64623F7}"/>
              </a:ext>
            </a:extLst>
          </p:cNvPr>
          <p:cNvSpPr txBox="1">
            <a:spLocks noChangeArrowheads="1"/>
          </p:cNvSpPr>
          <p:nvPr/>
        </p:nvSpPr>
        <p:spPr bwMode="auto">
          <a:xfrm>
            <a:off x="6364261" y="2295682"/>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2" name="CasellaDiTesto 9">
            <a:extLst>
              <a:ext uri="{FF2B5EF4-FFF2-40B4-BE49-F238E27FC236}">
                <a16:creationId xmlns:a16="http://schemas.microsoft.com/office/drawing/2014/main" id="{828B85D3-9370-4406-9538-9BCC248FB0E9}"/>
              </a:ext>
            </a:extLst>
          </p:cNvPr>
          <p:cNvSpPr txBox="1">
            <a:spLocks noChangeArrowheads="1"/>
          </p:cNvSpPr>
          <p:nvPr/>
        </p:nvSpPr>
        <p:spPr bwMode="auto">
          <a:xfrm>
            <a:off x="6325095" y="2975151"/>
            <a:ext cx="7353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NO FOOD</a:t>
            </a:r>
          </a:p>
        </p:txBody>
      </p:sp>
      <p:sp>
        <p:nvSpPr>
          <p:cNvPr id="173" name="CasellaDiTesto 9">
            <a:extLst>
              <a:ext uri="{FF2B5EF4-FFF2-40B4-BE49-F238E27FC236}">
                <a16:creationId xmlns:a16="http://schemas.microsoft.com/office/drawing/2014/main" id="{25B55F22-DE02-493A-B37B-68E38A78F51A}"/>
              </a:ext>
            </a:extLst>
          </p:cNvPr>
          <p:cNvSpPr txBox="1">
            <a:spLocks noChangeArrowheads="1"/>
          </p:cNvSpPr>
          <p:nvPr/>
        </p:nvSpPr>
        <p:spPr bwMode="auto">
          <a:xfrm>
            <a:off x="9159406" y="2635017"/>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4" name="CasellaDiTesto 9">
            <a:extLst>
              <a:ext uri="{FF2B5EF4-FFF2-40B4-BE49-F238E27FC236}">
                <a16:creationId xmlns:a16="http://schemas.microsoft.com/office/drawing/2014/main" id="{E0B3E0E1-2315-404B-AE8C-2EF0E8A35D3D}"/>
              </a:ext>
            </a:extLst>
          </p:cNvPr>
          <p:cNvSpPr txBox="1">
            <a:spLocks noChangeArrowheads="1"/>
          </p:cNvSpPr>
          <p:nvPr/>
        </p:nvSpPr>
        <p:spPr bwMode="auto">
          <a:xfrm>
            <a:off x="9150534" y="2252312"/>
            <a:ext cx="11262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Ristorazione</a:t>
            </a:r>
          </a:p>
        </p:txBody>
      </p:sp>
      <p:sp>
        <p:nvSpPr>
          <p:cNvPr id="175" name="CasellaDiTesto 9">
            <a:extLst>
              <a:ext uri="{FF2B5EF4-FFF2-40B4-BE49-F238E27FC236}">
                <a16:creationId xmlns:a16="http://schemas.microsoft.com/office/drawing/2014/main" id="{05C36CD0-4773-48A3-9F57-68530B07AF26}"/>
              </a:ext>
            </a:extLst>
          </p:cNvPr>
          <p:cNvSpPr txBox="1">
            <a:spLocks noChangeArrowheads="1"/>
          </p:cNvSpPr>
          <p:nvPr/>
        </p:nvSpPr>
        <p:spPr bwMode="auto">
          <a:xfrm>
            <a:off x="566459" y="5222583"/>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6" name="CasellaDiTesto 9">
            <a:extLst>
              <a:ext uri="{FF2B5EF4-FFF2-40B4-BE49-F238E27FC236}">
                <a16:creationId xmlns:a16="http://schemas.microsoft.com/office/drawing/2014/main" id="{B1999171-2EE2-45F8-B6B8-FAFD0876AF94}"/>
              </a:ext>
            </a:extLst>
          </p:cNvPr>
          <p:cNvSpPr txBox="1">
            <a:spLocks noChangeArrowheads="1"/>
          </p:cNvSpPr>
          <p:nvPr/>
        </p:nvSpPr>
        <p:spPr bwMode="auto">
          <a:xfrm>
            <a:off x="449712" y="4712875"/>
            <a:ext cx="13922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Ricezione turistica</a:t>
            </a:r>
          </a:p>
        </p:txBody>
      </p:sp>
      <p:sp>
        <p:nvSpPr>
          <p:cNvPr id="177" name="CasellaDiTesto 9">
            <a:extLst>
              <a:ext uri="{FF2B5EF4-FFF2-40B4-BE49-F238E27FC236}">
                <a16:creationId xmlns:a16="http://schemas.microsoft.com/office/drawing/2014/main" id="{AF2A6833-5FDF-464B-A046-0D752A859A95}"/>
              </a:ext>
            </a:extLst>
          </p:cNvPr>
          <p:cNvSpPr txBox="1">
            <a:spLocks noChangeArrowheads="1"/>
          </p:cNvSpPr>
          <p:nvPr/>
        </p:nvSpPr>
        <p:spPr bwMode="auto">
          <a:xfrm>
            <a:off x="3394013" y="5398097"/>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8" name="CasellaDiTesto 9">
            <a:extLst>
              <a:ext uri="{FF2B5EF4-FFF2-40B4-BE49-F238E27FC236}">
                <a16:creationId xmlns:a16="http://schemas.microsoft.com/office/drawing/2014/main" id="{2B9B0903-4901-4FA7-852D-A7A8B9ADDD80}"/>
              </a:ext>
            </a:extLst>
          </p:cNvPr>
          <p:cNvSpPr txBox="1">
            <a:spLocks noChangeArrowheads="1"/>
          </p:cNvSpPr>
          <p:nvPr/>
        </p:nvSpPr>
        <p:spPr bwMode="auto">
          <a:xfrm>
            <a:off x="3344652" y="4849274"/>
            <a:ext cx="13922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Trasporti</a:t>
            </a:r>
          </a:p>
        </p:txBody>
      </p:sp>
      <p:sp>
        <p:nvSpPr>
          <p:cNvPr id="179" name="CasellaDiTesto 9">
            <a:extLst>
              <a:ext uri="{FF2B5EF4-FFF2-40B4-BE49-F238E27FC236}">
                <a16:creationId xmlns:a16="http://schemas.microsoft.com/office/drawing/2014/main" id="{B8A7C3B6-4C8A-4B0A-B523-4ED96A7FB4A5}"/>
              </a:ext>
            </a:extLst>
          </p:cNvPr>
          <p:cNvSpPr txBox="1">
            <a:spLocks noChangeArrowheads="1"/>
          </p:cNvSpPr>
          <p:nvPr/>
        </p:nvSpPr>
        <p:spPr bwMode="auto">
          <a:xfrm>
            <a:off x="6299196" y="5372483"/>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0" name="CasellaDiTesto 9">
            <a:extLst>
              <a:ext uri="{FF2B5EF4-FFF2-40B4-BE49-F238E27FC236}">
                <a16:creationId xmlns:a16="http://schemas.microsoft.com/office/drawing/2014/main" id="{EDBB8F68-97DC-45D8-8EDD-D49AA7651933}"/>
              </a:ext>
            </a:extLst>
          </p:cNvPr>
          <p:cNvSpPr txBox="1">
            <a:spLocks noChangeArrowheads="1"/>
          </p:cNvSpPr>
          <p:nvPr/>
        </p:nvSpPr>
        <p:spPr bwMode="auto">
          <a:xfrm>
            <a:off x="6202260" y="4874579"/>
            <a:ext cx="104469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Imprese</a:t>
            </a:r>
          </a:p>
        </p:txBody>
      </p:sp>
      <p:sp>
        <p:nvSpPr>
          <p:cNvPr id="181" name="CasellaDiTesto 9">
            <a:extLst>
              <a:ext uri="{FF2B5EF4-FFF2-40B4-BE49-F238E27FC236}">
                <a16:creationId xmlns:a16="http://schemas.microsoft.com/office/drawing/2014/main" id="{854DD3D5-3164-4BA5-9ADF-ED0B51EBED22}"/>
              </a:ext>
            </a:extLst>
          </p:cNvPr>
          <p:cNvSpPr txBox="1">
            <a:spLocks noChangeArrowheads="1"/>
          </p:cNvSpPr>
          <p:nvPr/>
        </p:nvSpPr>
        <p:spPr bwMode="auto">
          <a:xfrm>
            <a:off x="9137690" y="4894598"/>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2" name="CasellaDiTesto 9">
            <a:extLst>
              <a:ext uri="{FF2B5EF4-FFF2-40B4-BE49-F238E27FC236}">
                <a16:creationId xmlns:a16="http://schemas.microsoft.com/office/drawing/2014/main" id="{E2EA2E80-515D-4B6D-BE40-DF1F6C1AFB67}"/>
              </a:ext>
            </a:extLst>
          </p:cNvPr>
          <p:cNvSpPr txBox="1">
            <a:spLocks noChangeArrowheads="1"/>
          </p:cNvSpPr>
          <p:nvPr/>
        </p:nvSpPr>
        <p:spPr bwMode="auto">
          <a:xfrm>
            <a:off x="9118095" y="5440395"/>
            <a:ext cx="1003694" cy="228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Persona</a:t>
            </a:r>
          </a:p>
        </p:txBody>
      </p:sp>
      <p:cxnSp>
        <p:nvCxnSpPr>
          <p:cNvPr id="183" name="Connettore diritto 182">
            <a:extLst>
              <a:ext uri="{FF2B5EF4-FFF2-40B4-BE49-F238E27FC236}">
                <a16:creationId xmlns:a16="http://schemas.microsoft.com/office/drawing/2014/main" id="{4267107C-ED89-4456-AD65-79769B393F54}"/>
              </a:ext>
            </a:extLst>
          </p:cNvPr>
          <p:cNvCxnSpPr/>
          <p:nvPr/>
        </p:nvCxnSpPr>
        <p:spPr bwMode="auto">
          <a:xfrm>
            <a:off x="1821339" y="4360625"/>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cxnSp>
        <p:nvCxnSpPr>
          <p:cNvPr id="184" name="Connettore diritto 183">
            <a:extLst>
              <a:ext uri="{FF2B5EF4-FFF2-40B4-BE49-F238E27FC236}">
                <a16:creationId xmlns:a16="http://schemas.microsoft.com/office/drawing/2014/main" id="{01E7FDC6-EA64-4DAD-A120-66D974566E00}"/>
              </a:ext>
            </a:extLst>
          </p:cNvPr>
          <p:cNvCxnSpPr>
            <a:cxnSpLocks/>
          </p:cNvCxnSpPr>
          <p:nvPr/>
        </p:nvCxnSpPr>
        <p:spPr bwMode="auto">
          <a:xfrm>
            <a:off x="7607949"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85" name="Rettangolo 184">
            <a:extLst>
              <a:ext uri="{FF2B5EF4-FFF2-40B4-BE49-F238E27FC236}">
                <a16:creationId xmlns:a16="http://schemas.microsoft.com/office/drawing/2014/main" id="{9B339A1A-804B-4E1C-B3C8-ACEE11F218CB}"/>
              </a:ext>
            </a:extLst>
          </p:cNvPr>
          <p:cNvSpPr/>
          <p:nvPr/>
        </p:nvSpPr>
        <p:spPr>
          <a:xfrm>
            <a:off x="6553964" y="1708430"/>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86" name="Connettore diritto 185">
            <a:extLst>
              <a:ext uri="{FF2B5EF4-FFF2-40B4-BE49-F238E27FC236}">
                <a16:creationId xmlns:a16="http://schemas.microsoft.com/office/drawing/2014/main" id="{676A31B3-CE84-4804-AAF4-8593D7A56B95}"/>
              </a:ext>
            </a:extLst>
          </p:cNvPr>
          <p:cNvCxnSpPr>
            <a:cxnSpLocks/>
          </p:cNvCxnSpPr>
          <p:nvPr/>
        </p:nvCxnSpPr>
        <p:spPr bwMode="auto">
          <a:xfrm>
            <a:off x="10472475" y="1751216"/>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87" name="Rettangolo 186">
            <a:extLst>
              <a:ext uri="{FF2B5EF4-FFF2-40B4-BE49-F238E27FC236}">
                <a16:creationId xmlns:a16="http://schemas.microsoft.com/office/drawing/2014/main" id="{D4BFDA6C-61EB-4B2C-8A23-FDB953D0738A}"/>
              </a:ext>
            </a:extLst>
          </p:cNvPr>
          <p:cNvSpPr/>
          <p:nvPr/>
        </p:nvSpPr>
        <p:spPr>
          <a:xfrm>
            <a:off x="9429849" y="1701756"/>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88" name="Rettangolo 187">
            <a:extLst>
              <a:ext uri="{FF2B5EF4-FFF2-40B4-BE49-F238E27FC236}">
                <a16:creationId xmlns:a16="http://schemas.microsoft.com/office/drawing/2014/main" id="{A0248F83-18BA-4A40-A875-4D91766F4F77}"/>
              </a:ext>
            </a:extLst>
          </p:cNvPr>
          <p:cNvSpPr/>
          <p:nvPr/>
        </p:nvSpPr>
        <p:spPr>
          <a:xfrm>
            <a:off x="769265" y="4336644"/>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89" name="Connettore diritto 188">
            <a:extLst>
              <a:ext uri="{FF2B5EF4-FFF2-40B4-BE49-F238E27FC236}">
                <a16:creationId xmlns:a16="http://schemas.microsoft.com/office/drawing/2014/main" id="{C058023F-FA64-4AD8-937B-F154C6D37F29}"/>
              </a:ext>
            </a:extLst>
          </p:cNvPr>
          <p:cNvCxnSpPr>
            <a:cxnSpLocks/>
          </p:cNvCxnSpPr>
          <p:nvPr/>
        </p:nvCxnSpPr>
        <p:spPr bwMode="auto">
          <a:xfrm>
            <a:off x="4695833" y="435165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90" name="Rettangolo 189">
            <a:extLst>
              <a:ext uri="{FF2B5EF4-FFF2-40B4-BE49-F238E27FC236}">
                <a16:creationId xmlns:a16="http://schemas.microsoft.com/office/drawing/2014/main" id="{1EBB4422-2BAE-431B-9D78-6669BB42BBF3}"/>
              </a:ext>
            </a:extLst>
          </p:cNvPr>
          <p:cNvSpPr/>
          <p:nvPr/>
        </p:nvSpPr>
        <p:spPr>
          <a:xfrm>
            <a:off x="3664012" y="432767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91" name="Connettore diritto 190">
            <a:extLst>
              <a:ext uri="{FF2B5EF4-FFF2-40B4-BE49-F238E27FC236}">
                <a16:creationId xmlns:a16="http://schemas.microsoft.com/office/drawing/2014/main" id="{40B5C6A3-9F68-4121-9FA2-6CCFDACF4C5C}"/>
              </a:ext>
            </a:extLst>
          </p:cNvPr>
          <p:cNvCxnSpPr>
            <a:cxnSpLocks/>
          </p:cNvCxnSpPr>
          <p:nvPr/>
        </p:nvCxnSpPr>
        <p:spPr bwMode="auto">
          <a:xfrm>
            <a:off x="7613631" y="434384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92" name="Rettangolo 191">
            <a:extLst>
              <a:ext uri="{FF2B5EF4-FFF2-40B4-BE49-F238E27FC236}">
                <a16:creationId xmlns:a16="http://schemas.microsoft.com/office/drawing/2014/main" id="{8505BDBD-0E96-4C0C-85C5-F7564DE29AD3}"/>
              </a:ext>
            </a:extLst>
          </p:cNvPr>
          <p:cNvSpPr/>
          <p:nvPr/>
        </p:nvSpPr>
        <p:spPr>
          <a:xfrm>
            <a:off x="6565321" y="431986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93" name="Rettangolo 192">
            <a:extLst>
              <a:ext uri="{FF2B5EF4-FFF2-40B4-BE49-F238E27FC236}">
                <a16:creationId xmlns:a16="http://schemas.microsoft.com/office/drawing/2014/main" id="{86661BBF-0CFB-4FE3-AF2F-7BC271F4C4EE}"/>
              </a:ext>
            </a:extLst>
          </p:cNvPr>
          <p:cNvSpPr/>
          <p:nvPr/>
        </p:nvSpPr>
        <p:spPr>
          <a:xfrm>
            <a:off x="7300956" y="2787783"/>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37</a:t>
            </a:r>
          </a:p>
        </p:txBody>
      </p:sp>
      <p:sp>
        <p:nvSpPr>
          <p:cNvPr id="194" name="Rettangolo 193">
            <a:extLst>
              <a:ext uri="{FF2B5EF4-FFF2-40B4-BE49-F238E27FC236}">
                <a16:creationId xmlns:a16="http://schemas.microsoft.com/office/drawing/2014/main" id="{99FBFFB2-F269-41A8-A4D7-F90B22ADB134}"/>
              </a:ext>
            </a:extLst>
          </p:cNvPr>
          <p:cNvSpPr/>
          <p:nvPr/>
        </p:nvSpPr>
        <p:spPr>
          <a:xfrm>
            <a:off x="8511724" y="2789795"/>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32</a:t>
            </a:r>
          </a:p>
        </p:txBody>
      </p:sp>
      <p:sp>
        <p:nvSpPr>
          <p:cNvPr id="195" name="Rettangolo 194">
            <a:extLst>
              <a:ext uri="{FF2B5EF4-FFF2-40B4-BE49-F238E27FC236}">
                <a16:creationId xmlns:a16="http://schemas.microsoft.com/office/drawing/2014/main" id="{643A7481-F2DF-4517-9C58-82E06FBA44EC}"/>
              </a:ext>
            </a:extLst>
          </p:cNvPr>
          <p:cNvSpPr/>
          <p:nvPr/>
        </p:nvSpPr>
        <p:spPr>
          <a:xfrm>
            <a:off x="11399715" y="280147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30</a:t>
            </a:r>
          </a:p>
        </p:txBody>
      </p:sp>
      <p:sp>
        <p:nvSpPr>
          <p:cNvPr id="196" name="Rettangolo 195">
            <a:extLst>
              <a:ext uri="{FF2B5EF4-FFF2-40B4-BE49-F238E27FC236}">
                <a16:creationId xmlns:a16="http://schemas.microsoft.com/office/drawing/2014/main" id="{23B7255E-1C62-4A6A-90A4-DDB0EC4B03F9}"/>
              </a:ext>
            </a:extLst>
          </p:cNvPr>
          <p:cNvSpPr/>
          <p:nvPr/>
        </p:nvSpPr>
        <p:spPr>
          <a:xfrm>
            <a:off x="10176244" y="224092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56</a:t>
            </a:r>
          </a:p>
        </p:txBody>
      </p:sp>
      <p:sp>
        <p:nvSpPr>
          <p:cNvPr id="197" name="Rettangolo 196">
            <a:extLst>
              <a:ext uri="{FF2B5EF4-FFF2-40B4-BE49-F238E27FC236}">
                <a16:creationId xmlns:a16="http://schemas.microsoft.com/office/drawing/2014/main" id="{10AE0EB2-F14E-47C5-948C-D234769325D5}"/>
              </a:ext>
            </a:extLst>
          </p:cNvPr>
          <p:cNvSpPr/>
          <p:nvPr/>
        </p:nvSpPr>
        <p:spPr>
          <a:xfrm>
            <a:off x="1526469" y="466786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63</a:t>
            </a:r>
          </a:p>
        </p:txBody>
      </p:sp>
      <p:sp>
        <p:nvSpPr>
          <p:cNvPr id="198" name="Rettangolo 197">
            <a:extLst>
              <a:ext uri="{FF2B5EF4-FFF2-40B4-BE49-F238E27FC236}">
                <a16:creationId xmlns:a16="http://schemas.microsoft.com/office/drawing/2014/main" id="{78B1F62B-62FD-4D7C-B5E2-034A8081DBE5}"/>
              </a:ext>
            </a:extLst>
          </p:cNvPr>
          <p:cNvSpPr/>
          <p:nvPr/>
        </p:nvSpPr>
        <p:spPr>
          <a:xfrm>
            <a:off x="2719662" y="545861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30</a:t>
            </a:r>
            <a:endParaRPr lang="it-IT" sz="1000" dirty="0">
              <a:solidFill>
                <a:srgbClr val="008000"/>
              </a:solidFill>
              <a:latin typeface="Century Gothic" panose="020B0502020202020204" pitchFamily="34" charset="0"/>
            </a:endParaRPr>
          </a:p>
        </p:txBody>
      </p:sp>
      <p:sp>
        <p:nvSpPr>
          <p:cNvPr id="199" name="Rettangolo 198">
            <a:extLst>
              <a:ext uri="{FF2B5EF4-FFF2-40B4-BE49-F238E27FC236}">
                <a16:creationId xmlns:a16="http://schemas.microsoft.com/office/drawing/2014/main" id="{3553AD58-EA67-44C3-AB59-EB009B5C4035}"/>
              </a:ext>
            </a:extLst>
          </p:cNvPr>
          <p:cNvSpPr/>
          <p:nvPr/>
        </p:nvSpPr>
        <p:spPr>
          <a:xfrm>
            <a:off x="4402618" y="505638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40</a:t>
            </a:r>
          </a:p>
        </p:txBody>
      </p:sp>
      <p:sp>
        <p:nvSpPr>
          <p:cNvPr id="200" name="Rettangolo 199">
            <a:extLst>
              <a:ext uri="{FF2B5EF4-FFF2-40B4-BE49-F238E27FC236}">
                <a16:creationId xmlns:a16="http://schemas.microsoft.com/office/drawing/2014/main" id="{3FADC6F7-CE65-4F30-9BBB-486934372780}"/>
              </a:ext>
            </a:extLst>
          </p:cNvPr>
          <p:cNvSpPr/>
          <p:nvPr/>
        </p:nvSpPr>
        <p:spPr>
          <a:xfrm>
            <a:off x="5272473" y="5170264"/>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33</a:t>
            </a:r>
          </a:p>
        </p:txBody>
      </p:sp>
      <p:sp>
        <p:nvSpPr>
          <p:cNvPr id="201" name="Rettangolo 200">
            <a:extLst>
              <a:ext uri="{FF2B5EF4-FFF2-40B4-BE49-F238E27FC236}">
                <a16:creationId xmlns:a16="http://schemas.microsoft.com/office/drawing/2014/main" id="{3EE9D0B7-04BE-4DAD-9A16-C77C890E36C2}"/>
              </a:ext>
            </a:extLst>
          </p:cNvPr>
          <p:cNvSpPr/>
          <p:nvPr/>
        </p:nvSpPr>
        <p:spPr>
          <a:xfrm>
            <a:off x="5557553" y="5141064"/>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37</a:t>
            </a:r>
          </a:p>
        </p:txBody>
      </p:sp>
      <p:sp>
        <p:nvSpPr>
          <p:cNvPr id="202" name="Rettangolo 201">
            <a:extLst>
              <a:ext uri="{FF2B5EF4-FFF2-40B4-BE49-F238E27FC236}">
                <a16:creationId xmlns:a16="http://schemas.microsoft.com/office/drawing/2014/main" id="{E1B0769A-CADF-406C-BF1F-FAC6736B64C5}"/>
              </a:ext>
            </a:extLst>
          </p:cNvPr>
          <p:cNvSpPr/>
          <p:nvPr/>
        </p:nvSpPr>
        <p:spPr>
          <a:xfrm>
            <a:off x="8453564" y="4977720"/>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45</a:t>
            </a:r>
          </a:p>
        </p:txBody>
      </p:sp>
      <p:sp>
        <p:nvSpPr>
          <p:cNvPr id="203" name="Rettangolo 202">
            <a:extLst>
              <a:ext uri="{FF2B5EF4-FFF2-40B4-BE49-F238E27FC236}">
                <a16:creationId xmlns:a16="http://schemas.microsoft.com/office/drawing/2014/main" id="{2DC7D02C-6C66-43DF-B91F-CD1EFE7624AE}"/>
              </a:ext>
            </a:extLst>
          </p:cNvPr>
          <p:cNvSpPr/>
          <p:nvPr/>
        </p:nvSpPr>
        <p:spPr>
          <a:xfrm>
            <a:off x="7312887" y="4887025"/>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50</a:t>
            </a:r>
          </a:p>
        </p:txBody>
      </p:sp>
      <p:sp>
        <p:nvSpPr>
          <p:cNvPr id="204" name="Rettangolo 203">
            <a:extLst>
              <a:ext uri="{FF2B5EF4-FFF2-40B4-BE49-F238E27FC236}">
                <a16:creationId xmlns:a16="http://schemas.microsoft.com/office/drawing/2014/main" id="{BAEE5E5E-E42A-4DD0-9FDE-640EF6191BC3}"/>
              </a:ext>
            </a:extLst>
          </p:cNvPr>
          <p:cNvSpPr/>
          <p:nvPr/>
        </p:nvSpPr>
        <p:spPr>
          <a:xfrm>
            <a:off x="10169506" y="494034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47</a:t>
            </a:r>
          </a:p>
        </p:txBody>
      </p:sp>
      <p:sp>
        <p:nvSpPr>
          <p:cNvPr id="205" name="Rettangolo 204">
            <a:extLst>
              <a:ext uri="{FF2B5EF4-FFF2-40B4-BE49-F238E27FC236}">
                <a16:creationId xmlns:a16="http://schemas.microsoft.com/office/drawing/2014/main" id="{E7CAA8A6-D6D1-41C5-8CA2-5AA28488F08E}"/>
              </a:ext>
            </a:extLst>
          </p:cNvPr>
          <p:cNvSpPr/>
          <p:nvPr/>
        </p:nvSpPr>
        <p:spPr>
          <a:xfrm>
            <a:off x="11367401" y="533550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33</a:t>
            </a:r>
          </a:p>
        </p:txBody>
      </p:sp>
      <p:sp>
        <p:nvSpPr>
          <p:cNvPr id="206" name="CasellaDiTesto 9">
            <a:extLst>
              <a:ext uri="{FF2B5EF4-FFF2-40B4-BE49-F238E27FC236}">
                <a16:creationId xmlns:a16="http://schemas.microsoft.com/office/drawing/2014/main" id="{FE258ED7-6236-4711-A350-4BAC9D67C4AB}"/>
              </a:ext>
            </a:extLst>
          </p:cNvPr>
          <p:cNvSpPr txBox="1">
            <a:spLocks noChangeArrowheads="1"/>
          </p:cNvSpPr>
          <p:nvPr/>
        </p:nvSpPr>
        <p:spPr bwMode="auto">
          <a:xfrm>
            <a:off x="3450607" y="2310261"/>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207" name="Rettangolo 206">
            <a:extLst>
              <a:ext uri="{FF2B5EF4-FFF2-40B4-BE49-F238E27FC236}">
                <a16:creationId xmlns:a16="http://schemas.microsoft.com/office/drawing/2014/main" id="{6FD25254-3791-40FD-A415-E067EA4C7A1D}"/>
              </a:ext>
            </a:extLst>
          </p:cNvPr>
          <p:cNvSpPr/>
          <p:nvPr/>
        </p:nvSpPr>
        <p:spPr>
          <a:xfrm>
            <a:off x="5270902" y="2215627"/>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58</a:t>
            </a:r>
          </a:p>
        </p:txBody>
      </p:sp>
      <p:sp>
        <p:nvSpPr>
          <p:cNvPr id="208" name="Rettangolo 207">
            <a:extLst>
              <a:ext uri="{FF2B5EF4-FFF2-40B4-BE49-F238E27FC236}">
                <a16:creationId xmlns:a16="http://schemas.microsoft.com/office/drawing/2014/main" id="{AC8324DA-0FB1-4C77-A810-E4B83A018752}"/>
              </a:ext>
            </a:extLst>
          </p:cNvPr>
          <p:cNvSpPr/>
          <p:nvPr/>
        </p:nvSpPr>
        <p:spPr>
          <a:xfrm>
            <a:off x="8338023" y="2907967"/>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27</a:t>
            </a:r>
          </a:p>
        </p:txBody>
      </p:sp>
      <p:sp>
        <p:nvSpPr>
          <p:cNvPr id="209" name="Rettangolo 208">
            <a:extLst>
              <a:ext uri="{FF2B5EF4-FFF2-40B4-BE49-F238E27FC236}">
                <a16:creationId xmlns:a16="http://schemas.microsoft.com/office/drawing/2014/main" id="{0D2468E3-075E-4745-9EA0-4C48278453F2}"/>
              </a:ext>
            </a:extLst>
          </p:cNvPr>
          <p:cNvSpPr/>
          <p:nvPr/>
        </p:nvSpPr>
        <p:spPr>
          <a:xfrm>
            <a:off x="11150848" y="3059598"/>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21</a:t>
            </a:r>
          </a:p>
        </p:txBody>
      </p:sp>
      <p:sp>
        <p:nvSpPr>
          <p:cNvPr id="210" name="Rettangolo 209">
            <a:extLst>
              <a:ext uri="{FF2B5EF4-FFF2-40B4-BE49-F238E27FC236}">
                <a16:creationId xmlns:a16="http://schemas.microsoft.com/office/drawing/2014/main" id="{4E3150AB-0630-4755-8BAB-910722DDA5D9}"/>
              </a:ext>
            </a:extLst>
          </p:cNvPr>
          <p:cNvSpPr/>
          <p:nvPr/>
        </p:nvSpPr>
        <p:spPr>
          <a:xfrm>
            <a:off x="2476099" y="5820024"/>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9</a:t>
            </a:r>
          </a:p>
        </p:txBody>
      </p:sp>
      <p:sp>
        <p:nvSpPr>
          <p:cNvPr id="211" name="Rettangolo 210">
            <a:extLst>
              <a:ext uri="{FF2B5EF4-FFF2-40B4-BE49-F238E27FC236}">
                <a16:creationId xmlns:a16="http://schemas.microsoft.com/office/drawing/2014/main" id="{51DDFEAE-1251-406D-B8FA-5ACB868BA5CA}"/>
              </a:ext>
            </a:extLst>
          </p:cNvPr>
          <p:cNvSpPr/>
          <p:nvPr/>
        </p:nvSpPr>
        <p:spPr>
          <a:xfrm>
            <a:off x="8190293" y="4996793"/>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43</a:t>
            </a:r>
          </a:p>
        </p:txBody>
      </p:sp>
      <p:sp>
        <p:nvSpPr>
          <p:cNvPr id="212" name="Rettangolo 211">
            <a:extLst>
              <a:ext uri="{FF2B5EF4-FFF2-40B4-BE49-F238E27FC236}">
                <a16:creationId xmlns:a16="http://schemas.microsoft.com/office/drawing/2014/main" id="{549BC378-F5F4-4B57-A829-7B0FE9D23C26}"/>
              </a:ext>
            </a:extLst>
          </p:cNvPr>
          <p:cNvSpPr/>
          <p:nvPr/>
        </p:nvSpPr>
        <p:spPr>
          <a:xfrm>
            <a:off x="11175070" y="547842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29</a:t>
            </a:r>
          </a:p>
        </p:txBody>
      </p:sp>
      <p:pic>
        <p:nvPicPr>
          <p:cNvPr id="213" name="Immagine 212">
            <a:extLst>
              <a:ext uri="{FF2B5EF4-FFF2-40B4-BE49-F238E27FC236}">
                <a16:creationId xmlns:a16="http://schemas.microsoft.com/office/drawing/2014/main" id="{7A7D919A-E08B-4A2D-968C-96A221F89A08}"/>
              </a:ext>
            </a:extLst>
          </p:cNvPr>
          <p:cNvPicPr>
            <a:picLocks noChangeAspect="1"/>
          </p:cNvPicPr>
          <p:nvPr/>
        </p:nvPicPr>
        <p:blipFill rotWithShape="1">
          <a:blip r:embed="rId9"/>
          <a:srcRect t="85602"/>
          <a:stretch/>
        </p:blipFill>
        <p:spPr>
          <a:xfrm>
            <a:off x="3331384" y="3460922"/>
            <a:ext cx="2731008" cy="301718"/>
          </a:xfrm>
          <a:prstGeom prst="rect">
            <a:avLst/>
          </a:prstGeom>
        </p:spPr>
      </p:pic>
      <p:pic>
        <p:nvPicPr>
          <p:cNvPr id="214" name="Immagine 213">
            <a:extLst>
              <a:ext uri="{FF2B5EF4-FFF2-40B4-BE49-F238E27FC236}">
                <a16:creationId xmlns:a16="http://schemas.microsoft.com/office/drawing/2014/main" id="{357C0C17-C0BD-41B8-99E3-A17E7393DA0E}"/>
              </a:ext>
            </a:extLst>
          </p:cNvPr>
          <p:cNvPicPr>
            <a:picLocks noChangeAspect="1"/>
          </p:cNvPicPr>
          <p:nvPr/>
        </p:nvPicPr>
        <p:blipFill rotWithShape="1">
          <a:blip r:embed="rId9"/>
          <a:srcRect t="85602"/>
          <a:stretch/>
        </p:blipFill>
        <p:spPr>
          <a:xfrm>
            <a:off x="6228101" y="3460368"/>
            <a:ext cx="2731008" cy="301718"/>
          </a:xfrm>
          <a:prstGeom prst="rect">
            <a:avLst/>
          </a:prstGeom>
        </p:spPr>
      </p:pic>
      <p:pic>
        <p:nvPicPr>
          <p:cNvPr id="215" name="Immagine 214">
            <a:extLst>
              <a:ext uri="{FF2B5EF4-FFF2-40B4-BE49-F238E27FC236}">
                <a16:creationId xmlns:a16="http://schemas.microsoft.com/office/drawing/2014/main" id="{59BFDB71-85DF-4F3F-98B4-2D81CC9CFC3B}"/>
              </a:ext>
            </a:extLst>
          </p:cNvPr>
          <p:cNvPicPr>
            <a:picLocks noChangeAspect="1"/>
          </p:cNvPicPr>
          <p:nvPr/>
        </p:nvPicPr>
        <p:blipFill rotWithShape="1">
          <a:blip r:embed="rId9"/>
          <a:srcRect t="85602"/>
          <a:stretch/>
        </p:blipFill>
        <p:spPr>
          <a:xfrm>
            <a:off x="9100072" y="3460368"/>
            <a:ext cx="2731008" cy="301718"/>
          </a:xfrm>
          <a:prstGeom prst="rect">
            <a:avLst/>
          </a:prstGeom>
        </p:spPr>
      </p:pic>
      <p:pic>
        <p:nvPicPr>
          <p:cNvPr id="216" name="Immagine 215">
            <a:extLst>
              <a:ext uri="{FF2B5EF4-FFF2-40B4-BE49-F238E27FC236}">
                <a16:creationId xmlns:a16="http://schemas.microsoft.com/office/drawing/2014/main" id="{D26ED508-064B-44B5-92BD-6C61021C914F}"/>
              </a:ext>
            </a:extLst>
          </p:cNvPr>
          <p:cNvPicPr>
            <a:picLocks/>
          </p:cNvPicPr>
          <p:nvPr/>
        </p:nvPicPr>
        <p:blipFill rotWithShape="1">
          <a:blip r:embed="rId9"/>
          <a:srcRect t="85602"/>
          <a:stretch/>
        </p:blipFill>
        <p:spPr>
          <a:xfrm>
            <a:off x="3344262" y="6105411"/>
            <a:ext cx="2700000" cy="301718"/>
          </a:xfrm>
          <a:prstGeom prst="rect">
            <a:avLst/>
          </a:prstGeom>
        </p:spPr>
      </p:pic>
      <p:pic>
        <p:nvPicPr>
          <p:cNvPr id="217" name="Immagine 216">
            <a:extLst>
              <a:ext uri="{FF2B5EF4-FFF2-40B4-BE49-F238E27FC236}">
                <a16:creationId xmlns:a16="http://schemas.microsoft.com/office/drawing/2014/main" id="{51F6BE34-F93E-4F5C-AACF-638097070410}"/>
              </a:ext>
            </a:extLst>
          </p:cNvPr>
          <p:cNvPicPr>
            <a:picLocks noChangeAspect="1"/>
          </p:cNvPicPr>
          <p:nvPr/>
        </p:nvPicPr>
        <p:blipFill rotWithShape="1">
          <a:blip r:embed="rId9"/>
          <a:srcRect t="85602"/>
          <a:stretch/>
        </p:blipFill>
        <p:spPr>
          <a:xfrm>
            <a:off x="6247418" y="6113403"/>
            <a:ext cx="2700000" cy="298292"/>
          </a:xfrm>
          <a:prstGeom prst="rect">
            <a:avLst/>
          </a:prstGeom>
        </p:spPr>
      </p:pic>
      <p:pic>
        <p:nvPicPr>
          <p:cNvPr id="218" name="Immagine 217">
            <a:extLst>
              <a:ext uri="{FF2B5EF4-FFF2-40B4-BE49-F238E27FC236}">
                <a16:creationId xmlns:a16="http://schemas.microsoft.com/office/drawing/2014/main" id="{81BE7AE4-FC17-4A39-AB45-81FB10C7A246}"/>
              </a:ext>
            </a:extLst>
          </p:cNvPr>
          <p:cNvPicPr>
            <a:picLocks/>
          </p:cNvPicPr>
          <p:nvPr/>
        </p:nvPicPr>
        <p:blipFill rotWithShape="1">
          <a:blip r:embed="rId9"/>
          <a:srcRect t="85602"/>
          <a:stretch/>
        </p:blipFill>
        <p:spPr>
          <a:xfrm>
            <a:off x="9140813" y="6106964"/>
            <a:ext cx="2664000" cy="298292"/>
          </a:xfrm>
          <a:prstGeom prst="rect">
            <a:avLst/>
          </a:prstGeom>
        </p:spPr>
      </p:pic>
      <p:pic>
        <p:nvPicPr>
          <p:cNvPr id="219" name="Immagine 218">
            <a:extLst>
              <a:ext uri="{FF2B5EF4-FFF2-40B4-BE49-F238E27FC236}">
                <a16:creationId xmlns:a16="http://schemas.microsoft.com/office/drawing/2014/main" id="{D72D8A72-7C4B-4932-A68A-2FD343A61BC3}"/>
              </a:ext>
            </a:extLst>
          </p:cNvPr>
          <p:cNvPicPr>
            <a:picLocks/>
          </p:cNvPicPr>
          <p:nvPr/>
        </p:nvPicPr>
        <p:blipFill rotWithShape="1">
          <a:blip r:embed="rId9"/>
          <a:srcRect t="85602"/>
          <a:stretch/>
        </p:blipFill>
        <p:spPr>
          <a:xfrm>
            <a:off x="458394" y="6124174"/>
            <a:ext cx="2700000" cy="298292"/>
          </a:xfrm>
          <a:prstGeom prst="rect">
            <a:avLst/>
          </a:prstGeom>
        </p:spPr>
      </p:pic>
      <p:cxnSp>
        <p:nvCxnSpPr>
          <p:cNvPr id="220" name="Connettore diritto 219">
            <a:extLst>
              <a:ext uri="{FF2B5EF4-FFF2-40B4-BE49-F238E27FC236}">
                <a16:creationId xmlns:a16="http://schemas.microsoft.com/office/drawing/2014/main" id="{E626EBC5-C2DD-44A5-8D65-BDACE01D5DAE}"/>
              </a:ext>
            </a:extLst>
          </p:cNvPr>
          <p:cNvCxnSpPr>
            <a:cxnSpLocks/>
          </p:cNvCxnSpPr>
          <p:nvPr/>
        </p:nvCxnSpPr>
        <p:spPr bwMode="auto">
          <a:xfrm>
            <a:off x="10472472" y="4385573"/>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221" name="Rettangolo 220">
            <a:extLst>
              <a:ext uri="{FF2B5EF4-FFF2-40B4-BE49-F238E27FC236}">
                <a16:creationId xmlns:a16="http://schemas.microsoft.com/office/drawing/2014/main" id="{F2B92779-34FA-4F6E-896E-40E9FFC7BD3C}"/>
              </a:ext>
            </a:extLst>
          </p:cNvPr>
          <p:cNvSpPr/>
          <p:nvPr/>
        </p:nvSpPr>
        <p:spPr>
          <a:xfrm>
            <a:off x="9429846" y="433611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pic>
        <p:nvPicPr>
          <p:cNvPr id="87" name="Elemento grafico 86" descr="Professore">
            <a:extLst>
              <a:ext uri="{FF2B5EF4-FFF2-40B4-BE49-F238E27FC236}">
                <a16:creationId xmlns:a16="http://schemas.microsoft.com/office/drawing/2014/main" id="{A3D9E2DB-BA39-4062-8E53-3670426D8B3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2933" y="1105694"/>
            <a:ext cx="516155" cy="516155"/>
          </a:xfrm>
          <a:prstGeom prst="rect">
            <a:avLst/>
          </a:prstGeom>
        </p:spPr>
      </p:pic>
      <p:sp>
        <p:nvSpPr>
          <p:cNvPr id="88" name="Text Box 18">
            <a:extLst>
              <a:ext uri="{FF2B5EF4-FFF2-40B4-BE49-F238E27FC236}">
                <a16:creationId xmlns:a16="http://schemas.microsoft.com/office/drawing/2014/main" id="{128AB572-97D1-4B70-90CE-063D56E3FFA4}"/>
              </a:ext>
            </a:extLst>
          </p:cNvPr>
          <p:cNvSpPr txBox="1">
            <a:spLocks noChangeArrowheads="1"/>
          </p:cNvSpPr>
          <p:nvPr/>
        </p:nvSpPr>
        <p:spPr bwMode="auto">
          <a:xfrm>
            <a:off x="432933" y="1651413"/>
            <a:ext cx="2520001" cy="494624"/>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relativi a FVG</a:t>
            </a:r>
            <a:endParaRPr lang="it-IT" altLang="it-IT" sz="1300" b="1" i="1">
              <a:solidFill>
                <a:schemeClr val="tx1"/>
              </a:solidFill>
            </a:endParaRPr>
          </a:p>
        </p:txBody>
      </p:sp>
      <p:sp>
        <p:nvSpPr>
          <p:cNvPr id="89" name="Rettangolo 88">
            <a:extLst>
              <a:ext uri="{FF2B5EF4-FFF2-40B4-BE49-F238E27FC236}">
                <a16:creationId xmlns:a16="http://schemas.microsoft.com/office/drawing/2014/main" id="{CA320FAC-252A-4C5A-B885-30ED52C799FC}"/>
              </a:ext>
            </a:extLst>
          </p:cNvPr>
          <p:cNvSpPr/>
          <p:nvPr/>
        </p:nvSpPr>
        <p:spPr bwMode="auto">
          <a:xfrm>
            <a:off x="566459" y="2360400"/>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0" name="CasellaDiTesto 9">
            <a:extLst>
              <a:ext uri="{FF2B5EF4-FFF2-40B4-BE49-F238E27FC236}">
                <a16:creationId xmlns:a16="http://schemas.microsoft.com/office/drawing/2014/main" id="{385F665D-CF22-44ED-AFB2-AFEA2CAE70D5}"/>
              </a:ext>
            </a:extLst>
          </p:cNvPr>
          <p:cNvSpPr txBox="1">
            <a:spLocks noChangeArrowheads="1"/>
          </p:cNvSpPr>
          <p:nvPr/>
        </p:nvSpPr>
        <p:spPr bwMode="auto">
          <a:xfrm>
            <a:off x="785014" y="2283399"/>
            <a:ext cx="161053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Settore di attività economica</a:t>
            </a:r>
          </a:p>
        </p:txBody>
      </p:sp>
      <p:sp>
        <p:nvSpPr>
          <p:cNvPr id="92" name="Rettangolo 91">
            <a:extLst>
              <a:ext uri="{FF2B5EF4-FFF2-40B4-BE49-F238E27FC236}">
                <a16:creationId xmlns:a16="http://schemas.microsoft.com/office/drawing/2014/main" id="{3B78753F-B63B-4E6F-9ACA-10BA4FDBC424}"/>
              </a:ext>
            </a:extLst>
          </p:cNvPr>
          <p:cNvSpPr/>
          <p:nvPr/>
        </p:nvSpPr>
        <p:spPr bwMode="auto">
          <a:xfrm>
            <a:off x="566459" y="3004378"/>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5" name="CasellaDiTesto 9">
            <a:extLst>
              <a:ext uri="{FF2B5EF4-FFF2-40B4-BE49-F238E27FC236}">
                <a16:creationId xmlns:a16="http://schemas.microsoft.com/office/drawing/2014/main" id="{3C8B1C22-59A1-4CDF-AD8D-3A8FA4C0CBFA}"/>
              </a:ext>
            </a:extLst>
          </p:cNvPr>
          <p:cNvSpPr txBox="1">
            <a:spLocks noChangeArrowheads="1"/>
          </p:cNvSpPr>
          <p:nvPr/>
        </p:nvSpPr>
        <p:spPr bwMode="auto">
          <a:xfrm>
            <a:off x="785014" y="2955837"/>
            <a:ext cx="1610538"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Totale Terziario</a:t>
            </a:r>
          </a:p>
        </p:txBody>
      </p:sp>
    </p:spTree>
    <p:extLst>
      <p:ext uri="{BB962C8B-B14F-4D97-AF65-F5344CB8AC3E}">
        <p14:creationId xmlns:p14="http://schemas.microsoft.com/office/powerpoint/2010/main" val="3902066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magine 66">
            <a:extLst>
              <a:ext uri="{FF2B5EF4-FFF2-40B4-BE49-F238E27FC236}">
                <a16:creationId xmlns:a16="http://schemas.microsoft.com/office/drawing/2014/main" id="{1C339C2F-1259-4539-9A15-C919FA0B2B38}"/>
              </a:ext>
            </a:extLst>
          </p:cNvPr>
          <p:cNvPicPr>
            <a:picLocks/>
          </p:cNvPicPr>
          <p:nvPr/>
        </p:nvPicPr>
        <p:blipFill>
          <a:blip r:embed="rId2"/>
          <a:stretch>
            <a:fillRect/>
          </a:stretch>
        </p:blipFill>
        <p:spPr>
          <a:xfrm>
            <a:off x="6491994" y="3598125"/>
            <a:ext cx="5068800" cy="2592000"/>
          </a:xfrm>
          <a:prstGeom prst="rect">
            <a:avLst/>
          </a:prstGeom>
        </p:spPr>
      </p:pic>
      <p:pic>
        <p:nvPicPr>
          <p:cNvPr id="4" name="Immagine 3">
            <a:extLst>
              <a:ext uri="{FF2B5EF4-FFF2-40B4-BE49-F238E27FC236}">
                <a16:creationId xmlns:a16="http://schemas.microsoft.com/office/drawing/2014/main" id="{3658F13D-B5BE-468D-A2E7-3B0563D52461}"/>
              </a:ext>
            </a:extLst>
          </p:cNvPr>
          <p:cNvPicPr>
            <a:picLocks/>
          </p:cNvPicPr>
          <p:nvPr/>
        </p:nvPicPr>
        <p:blipFill>
          <a:blip r:embed="rId3"/>
          <a:stretch>
            <a:fillRect/>
          </a:stretch>
        </p:blipFill>
        <p:spPr>
          <a:xfrm>
            <a:off x="696408" y="3598125"/>
            <a:ext cx="5068800" cy="2592000"/>
          </a:xfrm>
          <a:prstGeom prst="rect">
            <a:avLst/>
          </a:prstGeom>
        </p:spPr>
      </p:pic>
      <p:pic>
        <p:nvPicPr>
          <p:cNvPr id="6" name="Immagine 5">
            <a:extLst>
              <a:ext uri="{FF2B5EF4-FFF2-40B4-BE49-F238E27FC236}">
                <a16:creationId xmlns:a16="http://schemas.microsoft.com/office/drawing/2014/main" id="{116D8CFE-8298-461E-B507-F9203EEE0B0C}"/>
              </a:ext>
            </a:extLst>
          </p:cNvPr>
          <p:cNvPicPr>
            <a:picLocks/>
          </p:cNvPicPr>
          <p:nvPr/>
        </p:nvPicPr>
        <p:blipFill>
          <a:blip r:embed="rId4"/>
          <a:stretch>
            <a:fillRect/>
          </a:stretch>
        </p:blipFill>
        <p:spPr>
          <a:xfrm>
            <a:off x="6491994" y="877544"/>
            <a:ext cx="5068800" cy="2592000"/>
          </a:xfrm>
          <a:prstGeom prst="rect">
            <a:avLst/>
          </a:prstGeom>
        </p:spPr>
      </p:pic>
      <p:pic>
        <p:nvPicPr>
          <p:cNvPr id="59" name="Immagine 58">
            <a:extLst>
              <a:ext uri="{FF2B5EF4-FFF2-40B4-BE49-F238E27FC236}">
                <a16:creationId xmlns:a16="http://schemas.microsoft.com/office/drawing/2014/main" id="{41659DC7-8F27-4B73-81F1-4E28FFB75420}"/>
              </a:ext>
            </a:extLst>
          </p:cNvPr>
          <p:cNvPicPr>
            <a:picLocks noChangeAspect="1"/>
          </p:cNvPicPr>
          <p:nvPr/>
        </p:nvPicPr>
        <p:blipFill>
          <a:blip r:embed="rId5"/>
          <a:stretch>
            <a:fillRect/>
          </a:stretch>
        </p:blipFill>
        <p:spPr>
          <a:xfrm>
            <a:off x="696408" y="877544"/>
            <a:ext cx="5067599" cy="2592000"/>
          </a:xfrm>
          <a:prstGeom prst="rect">
            <a:avLst/>
          </a:prstGeom>
        </p:spPr>
      </p:pic>
      <p:sp>
        <p:nvSpPr>
          <p:cNvPr id="37" name="Rettangolo 36">
            <a:extLst>
              <a:ext uri="{FF2B5EF4-FFF2-40B4-BE49-F238E27FC236}">
                <a16:creationId xmlns:a16="http://schemas.microsoft.com/office/drawing/2014/main" id="{5BF087BC-EDD1-45EB-845B-2D6BD9F6AD6D}"/>
              </a:ext>
            </a:extLst>
          </p:cNvPr>
          <p:cNvSpPr/>
          <p:nvPr/>
        </p:nvSpPr>
        <p:spPr bwMode="auto">
          <a:xfrm>
            <a:off x="671912" y="1081151"/>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41" name="CasellaDiTesto 40">
            <a:extLst>
              <a:ext uri="{FF2B5EF4-FFF2-40B4-BE49-F238E27FC236}">
                <a16:creationId xmlns:a16="http://schemas.microsoft.com/office/drawing/2014/main" id="{8EE0C1B4-F3DC-4C22-A6F4-B758E9F32279}"/>
              </a:ext>
            </a:extLst>
          </p:cNvPr>
          <p:cNvSpPr txBox="1"/>
          <p:nvPr/>
        </p:nvSpPr>
        <p:spPr>
          <a:xfrm>
            <a:off x="460156" y="896699"/>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Gorizia</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pic>
        <p:nvPicPr>
          <p:cNvPr id="45" name="Elemento grafico 44" descr="Professore">
            <a:extLst>
              <a:ext uri="{FF2B5EF4-FFF2-40B4-BE49-F238E27FC236}">
                <a16:creationId xmlns:a16="http://schemas.microsoft.com/office/drawing/2014/main" id="{E44F6F1F-A766-43B0-B2D9-B15B92A361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56529" y="6237312"/>
            <a:ext cx="387795" cy="387795"/>
          </a:xfrm>
          <a:prstGeom prst="rect">
            <a:avLst/>
          </a:prstGeom>
        </p:spPr>
      </p:pic>
      <p:sp>
        <p:nvSpPr>
          <p:cNvPr id="46" name="Text Box 18">
            <a:extLst>
              <a:ext uri="{FF2B5EF4-FFF2-40B4-BE49-F238E27FC236}">
                <a16:creationId xmlns:a16="http://schemas.microsoft.com/office/drawing/2014/main" id="{B422B959-4962-4BEF-A71F-4B9B9C1253F4}"/>
              </a:ext>
            </a:extLst>
          </p:cNvPr>
          <p:cNvSpPr txBox="1">
            <a:spLocks noChangeArrowheads="1"/>
          </p:cNvSpPr>
          <p:nvPr/>
        </p:nvSpPr>
        <p:spPr bwMode="auto">
          <a:xfrm>
            <a:off x="1631504" y="6312800"/>
            <a:ext cx="5819020" cy="294569"/>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per ciascuna provincia:</a:t>
            </a:r>
            <a:endParaRPr lang="it-IT" altLang="it-IT" sz="1300" b="1" i="1">
              <a:solidFill>
                <a:schemeClr val="tx1"/>
              </a:solidFill>
            </a:endParaRPr>
          </a:p>
        </p:txBody>
      </p:sp>
      <p:sp>
        <p:nvSpPr>
          <p:cNvPr id="47" name="Rettangolo 46">
            <a:extLst>
              <a:ext uri="{FF2B5EF4-FFF2-40B4-BE49-F238E27FC236}">
                <a16:creationId xmlns:a16="http://schemas.microsoft.com/office/drawing/2014/main" id="{F248DBB0-32F2-4CB2-BD18-94BE0D4DF300}"/>
              </a:ext>
            </a:extLst>
          </p:cNvPr>
          <p:cNvSpPr/>
          <p:nvPr/>
        </p:nvSpPr>
        <p:spPr bwMode="auto">
          <a:xfrm>
            <a:off x="7199406" y="6362431"/>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cap="none" normalizeH="0" baseline="0">
              <a:ln>
                <a:noFill/>
              </a:ln>
              <a:solidFill>
                <a:schemeClr val="tx1"/>
              </a:solidFill>
              <a:effectLst/>
              <a:latin typeface="Arial" charset="0"/>
            </a:endParaRPr>
          </a:p>
        </p:txBody>
      </p:sp>
      <p:sp>
        <p:nvSpPr>
          <p:cNvPr id="48" name="CasellaDiTesto 9">
            <a:extLst>
              <a:ext uri="{FF2B5EF4-FFF2-40B4-BE49-F238E27FC236}">
                <a16:creationId xmlns:a16="http://schemas.microsoft.com/office/drawing/2014/main" id="{C056E2FB-CEFB-472B-992A-21AEF3A30DB3}"/>
              </a:ext>
            </a:extLst>
          </p:cNvPr>
          <p:cNvSpPr txBox="1">
            <a:spLocks noChangeArrowheads="1"/>
          </p:cNvSpPr>
          <p:nvPr/>
        </p:nvSpPr>
        <p:spPr bwMode="auto">
          <a:xfrm>
            <a:off x="7389085" y="6313890"/>
            <a:ext cx="1918681"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Terziario Provincia</a:t>
            </a:r>
          </a:p>
        </p:txBody>
      </p:sp>
      <p:sp>
        <p:nvSpPr>
          <p:cNvPr id="49" name="Rettangolo 48">
            <a:extLst>
              <a:ext uri="{FF2B5EF4-FFF2-40B4-BE49-F238E27FC236}">
                <a16:creationId xmlns:a16="http://schemas.microsoft.com/office/drawing/2014/main" id="{B59552F0-D9C3-4D65-BA14-AD1AD4F3A7C4}"/>
              </a:ext>
            </a:extLst>
          </p:cNvPr>
          <p:cNvSpPr/>
          <p:nvPr/>
        </p:nvSpPr>
        <p:spPr bwMode="auto">
          <a:xfrm>
            <a:off x="9264352" y="6362431"/>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cap="none" normalizeH="0" baseline="0">
              <a:ln>
                <a:noFill/>
              </a:ln>
              <a:solidFill>
                <a:schemeClr val="tx1"/>
              </a:solidFill>
              <a:effectLst/>
              <a:latin typeface="Arial" charset="0"/>
            </a:endParaRPr>
          </a:p>
        </p:txBody>
      </p:sp>
      <p:sp>
        <p:nvSpPr>
          <p:cNvPr id="50" name="CasellaDiTesto 9">
            <a:extLst>
              <a:ext uri="{FF2B5EF4-FFF2-40B4-BE49-F238E27FC236}">
                <a16:creationId xmlns:a16="http://schemas.microsoft.com/office/drawing/2014/main" id="{BFAEA87A-8404-4673-A760-BBEFCFC8EC07}"/>
              </a:ext>
            </a:extLst>
          </p:cNvPr>
          <p:cNvSpPr txBox="1">
            <a:spLocks noChangeArrowheads="1"/>
          </p:cNvSpPr>
          <p:nvPr/>
        </p:nvSpPr>
        <p:spPr bwMode="auto">
          <a:xfrm>
            <a:off x="9454032" y="6313890"/>
            <a:ext cx="1610538"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Terziario FVG</a:t>
            </a:r>
          </a:p>
        </p:txBody>
      </p:sp>
      <p:cxnSp>
        <p:nvCxnSpPr>
          <p:cNvPr id="51" name="Connettore diritto 50">
            <a:extLst>
              <a:ext uri="{FF2B5EF4-FFF2-40B4-BE49-F238E27FC236}">
                <a16:creationId xmlns:a16="http://schemas.microsoft.com/office/drawing/2014/main" id="{C1E1CC2C-7B2F-45E1-B528-B07C68B2EA52}"/>
              </a:ext>
            </a:extLst>
          </p:cNvPr>
          <p:cNvCxnSpPr>
            <a:cxnSpLocks/>
          </p:cNvCxnSpPr>
          <p:nvPr/>
        </p:nvCxnSpPr>
        <p:spPr bwMode="auto">
          <a:xfrm>
            <a:off x="3251269" y="1332125"/>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52" name="Rettangolo 51">
            <a:extLst>
              <a:ext uri="{FF2B5EF4-FFF2-40B4-BE49-F238E27FC236}">
                <a16:creationId xmlns:a16="http://schemas.microsoft.com/office/drawing/2014/main" id="{3F18B398-8439-411A-82E6-3B4977657DE2}"/>
              </a:ext>
            </a:extLst>
          </p:cNvPr>
          <p:cNvSpPr/>
          <p:nvPr/>
        </p:nvSpPr>
        <p:spPr>
          <a:xfrm>
            <a:off x="2189537" y="1372103"/>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sp>
        <p:nvSpPr>
          <p:cNvPr id="54" name="Rettangolo 53">
            <a:extLst>
              <a:ext uri="{FF2B5EF4-FFF2-40B4-BE49-F238E27FC236}">
                <a16:creationId xmlns:a16="http://schemas.microsoft.com/office/drawing/2014/main" id="{CAF53486-6DB4-4245-BC0F-7A7FB289F807}"/>
              </a:ext>
            </a:extLst>
          </p:cNvPr>
          <p:cNvSpPr/>
          <p:nvPr/>
        </p:nvSpPr>
        <p:spPr>
          <a:xfrm>
            <a:off x="4705992" y="2530492"/>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24</a:t>
            </a:r>
          </a:p>
        </p:txBody>
      </p:sp>
      <p:sp>
        <p:nvSpPr>
          <p:cNvPr id="55" name="CasellaDiTesto 9">
            <a:extLst>
              <a:ext uri="{FF2B5EF4-FFF2-40B4-BE49-F238E27FC236}">
                <a16:creationId xmlns:a16="http://schemas.microsoft.com/office/drawing/2014/main" id="{75761C2F-33AA-4F32-AE24-FA66D96D1299}"/>
              </a:ext>
            </a:extLst>
          </p:cNvPr>
          <p:cNvSpPr txBox="1">
            <a:spLocks noChangeArrowheads="1"/>
          </p:cNvSpPr>
          <p:nvPr/>
        </p:nvSpPr>
        <p:spPr bwMode="auto">
          <a:xfrm>
            <a:off x="1204473" y="1732660"/>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56" name="CasellaDiTesto 9">
            <a:extLst>
              <a:ext uri="{FF2B5EF4-FFF2-40B4-BE49-F238E27FC236}">
                <a16:creationId xmlns:a16="http://schemas.microsoft.com/office/drawing/2014/main" id="{D5C36102-E4F4-4B32-974B-D74E9EDAC3CC}"/>
              </a:ext>
            </a:extLst>
          </p:cNvPr>
          <p:cNvSpPr txBox="1">
            <a:spLocks noChangeArrowheads="1"/>
          </p:cNvSpPr>
          <p:nvPr/>
        </p:nvSpPr>
        <p:spPr bwMode="auto">
          <a:xfrm>
            <a:off x="1204473" y="2447027"/>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GO</a:t>
            </a:r>
          </a:p>
        </p:txBody>
      </p:sp>
      <p:sp>
        <p:nvSpPr>
          <p:cNvPr id="58" name="Rettangolo 57">
            <a:extLst>
              <a:ext uri="{FF2B5EF4-FFF2-40B4-BE49-F238E27FC236}">
                <a16:creationId xmlns:a16="http://schemas.microsoft.com/office/drawing/2014/main" id="{9C7424EA-1A8A-4E5A-9A3A-29FB4507511F}"/>
              </a:ext>
            </a:extLst>
          </p:cNvPr>
          <p:cNvSpPr/>
          <p:nvPr/>
        </p:nvSpPr>
        <p:spPr>
          <a:xfrm>
            <a:off x="5036397" y="2469154"/>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27</a:t>
            </a:r>
          </a:p>
        </p:txBody>
      </p:sp>
      <p:sp>
        <p:nvSpPr>
          <p:cNvPr id="57" name="Rettangolo 56">
            <a:extLst>
              <a:ext uri="{FF2B5EF4-FFF2-40B4-BE49-F238E27FC236}">
                <a16:creationId xmlns:a16="http://schemas.microsoft.com/office/drawing/2014/main" id="{27B8751E-4157-490C-ADD4-5DB096B66ABE}"/>
              </a:ext>
            </a:extLst>
          </p:cNvPr>
          <p:cNvSpPr/>
          <p:nvPr/>
        </p:nvSpPr>
        <p:spPr>
          <a:xfrm>
            <a:off x="2911704" y="2503636"/>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30</a:t>
            </a:r>
          </a:p>
        </p:txBody>
      </p:sp>
      <p:sp>
        <p:nvSpPr>
          <p:cNvPr id="61" name="Rettangolo 60">
            <a:extLst>
              <a:ext uri="{FF2B5EF4-FFF2-40B4-BE49-F238E27FC236}">
                <a16:creationId xmlns:a16="http://schemas.microsoft.com/office/drawing/2014/main" id="{CC040FB3-6544-4969-B40F-2BF078AA501C}"/>
              </a:ext>
            </a:extLst>
          </p:cNvPr>
          <p:cNvSpPr/>
          <p:nvPr/>
        </p:nvSpPr>
        <p:spPr bwMode="auto">
          <a:xfrm>
            <a:off x="6379764" y="1080060"/>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62" name="CasellaDiTesto 61">
            <a:extLst>
              <a:ext uri="{FF2B5EF4-FFF2-40B4-BE49-F238E27FC236}">
                <a16:creationId xmlns:a16="http://schemas.microsoft.com/office/drawing/2014/main" id="{77B74A4A-6B6A-40DE-A5DE-9D34A6E4D7C5}"/>
              </a:ext>
            </a:extLst>
          </p:cNvPr>
          <p:cNvSpPr txBox="1"/>
          <p:nvPr/>
        </p:nvSpPr>
        <p:spPr>
          <a:xfrm>
            <a:off x="6168008" y="895608"/>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Udine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cxnSp>
        <p:nvCxnSpPr>
          <p:cNvPr id="63" name="Connettore diritto 62">
            <a:extLst>
              <a:ext uri="{FF2B5EF4-FFF2-40B4-BE49-F238E27FC236}">
                <a16:creationId xmlns:a16="http://schemas.microsoft.com/office/drawing/2014/main" id="{7034F51D-FBA0-4273-9851-D83B23C2D156}"/>
              </a:ext>
            </a:extLst>
          </p:cNvPr>
          <p:cNvCxnSpPr>
            <a:cxnSpLocks/>
          </p:cNvCxnSpPr>
          <p:nvPr/>
        </p:nvCxnSpPr>
        <p:spPr bwMode="auto">
          <a:xfrm>
            <a:off x="9018113" y="1349055"/>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64" name="Rettangolo 63">
            <a:extLst>
              <a:ext uri="{FF2B5EF4-FFF2-40B4-BE49-F238E27FC236}">
                <a16:creationId xmlns:a16="http://schemas.microsoft.com/office/drawing/2014/main" id="{E06B1716-5B93-4FD3-A57A-84A834A9A14F}"/>
              </a:ext>
            </a:extLst>
          </p:cNvPr>
          <p:cNvSpPr/>
          <p:nvPr/>
        </p:nvSpPr>
        <p:spPr>
          <a:xfrm>
            <a:off x="7937151" y="1371012"/>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sp>
        <p:nvSpPr>
          <p:cNvPr id="66" name="Rettangolo 65">
            <a:extLst>
              <a:ext uri="{FF2B5EF4-FFF2-40B4-BE49-F238E27FC236}">
                <a16:creationId xmlns:a16="http://schemas.microsoft.com/office/drawing/2014/main" id="{7313C4C5-F373-4BCC-8363-5938F9EC4B8F}"/>
              </a:ext>
            </a:extLst>
          </p:cNvPr>
          <p:cNvSpPr/>
          <p:nvPr/>
        </p:nvSpPr>
        <p:spPr>
          <a:xfrm>
            <a:off x="10305501" y="2004835"/>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40</a:t>
            </a:r>
          </a:p>
        </p:txBody>
      </p:sp>
      <p:sp>
        <p:nvSpPr>
          <p:cNvPr id="69" name="CasellaDiTesto 9">
            <a:extLst>
              <a:ext uri="{FF2B5EF4-FFF2-40B4-BE49-F238E27FC236}">
                <a16:creationId xmlns:a16="http://schemas.microsoft.com/office/drawing/2014/main" id="{3F9457E5-4244-4613-BD3C-A0E8E159AB53}"/>
              </a:ext>
            </a:extLst>
          </p:cNvPr>
          <p:cNvSpPr txBox="1">
            <a:spLocks noChangeArrowheads="1"/>
          </p:cNvSpPr>
          <p:nvPr/>
        </p:nvSpPr>
        <p:spPr bwMode="auto">
          <a:xfrm>
            <a:off x="6905251" y="2281795"/>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73" name="CasellaDiTesto 9">
            <a:extLst>
              <a:ext uri="{FF2B5EF4-FFF2-40B4-BE49-F238E27FC236}">
                <a16:creationId xmlns:a16="http://schemas.microsoft.com/office/drawing/2014/main" id="{0F0E05D7-C6B2-4AF0-938D-D284D21CA9D7}"/>
              </a:ext>
            </a:extLst>
          </p:cNvPr>
          <p:cNvSpPr txBox="1">
            <a:spLocks noChangeArrowheads="1"/>
          </p:cNvSpPr>
          <p:nvPr/>
        </p:nvSpPr>
        <p:spPr bwMode="auto">
          <a:xfrm>
            <a:off x="6827975" y="1593127"/>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UD</a:t>
            </a:r>
          </a:p>
        </p:txBody>
      </p:sp>
      <p:sp>
        <p:nvSpPr>
          <p:cNvPr id="75" name="Rettangolo 74">
            <a:extLst>
              <a:ext uri="{FF2B5EF4-FFF2-40B4-BE49-F238E27FC236}">
                <a16:creationId xmlns:a16="http://schemas.microsoft.com/office/drawing/2014/main" id="{8F2BD93A-A51B-466F-BC07-8309B3F54A02}"/>
              </a:ext>
            </a:extLst>
          </p:cNvPr>
          <p:cNvSpPr/>
          <p:nvPr/>
        </p:nvSpPr>
        <p:spPr>
          <a:xfrm>
            <a:off x="10876352" y="1951188"/>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43</a:t>
            </a:r>
          </a:p>
        </p:txBody>
      </p:sp>
      <p:sp>
        <p:nvSpPr>
          <p:cNvPr id="77" name="Rettangolo 76">
            <a:extLst>
              <a:ext uri="{FF2B5EF4-FFF2-40B4-BE49-F238E27FC236}">
                <a16:creationId xmlns:a16="http://schemas.microsoft.com/office/drawing/2014/main" id="{3F0BD421-7F81-4FE1-AD50-A3D5CB22D409}"/>
              </a:ext>
            </a:extLst>
          </p:cNvPr>
          <p:cNvSpPr/>
          <p:nvPr/>
        </p:nvSpPr>
        <p:spPr>
          <a:xfrm>
            <a:off x="8700095" y="1753269"/>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49</a:t>
            </a:r>
          </a:p>
        </p:txBody>
      </p:sp>
      <p:sp>
        <p:nvSpPr>
          <p:cNvPr id="119" name="Rettangolo 118">
            <a:extLst>
              <a:ext uri="{FF2B5EF4-FFF2-40B4-BE49-F238E27FC236}">
                <a16:creationId xmlns:a16="http://schemas.microsoft.com/office/drawing/2014/main" id="{82992276-2226-41BC-85A0-83886D11C425}"/>
              </a:ext>
            </a:extLst>
          </p:cNvPr>
          <p:cNvSpPr/>
          <p:nvPr/>
        </p:nvSpPr>
        <p:spPr bwMode="auto">
          <a:xfrm>
            <a:off x="669506" y="3779645"/>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0" name="CasellaDiTesto 119">
            <a:extLst>
              <a:ext uri="{FF2B5EF4-FFF2-40B4-BE49-F238E27FC236}">
                <a16:creationId xmlns:a16="http://schemas.microsoft.com/office/drawing/2014/main" id="{46C1A794-DBEB-40CE-800B-D3A725818C09}"/>
              </a:ext>
            </a:extLst>
          </p:cNvPr>
          <p:cNvSpPr txBox="1"/>
          <p:nvPr/>
        </p:nvSpPr>
        <p:spPr>
          <a:xfrm>
            <a:off x="457750" y="3595193"/>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Pordenone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cxnSp>
        <p:nvCxnSpPr>
          <p:cNvPr id="121" name="Connettore diritto 120">
            <a:extLst>
              <a:ext uri="{FF2B5EF4-FFF2-40B4-BE49-F238E27FC236}">
                <a16:creationId xmlns:a16="http://schemas.microsoft.com/office/drawing/2014/main" id="{AA5040B2-3237-473E-879E-AF9922104561}"/>
              </a:ext>
            </a:extLst>
          </p:cNvPr>
          <p:cNvCxnSpPr>
            <a:cxnSpLocks/>
          </p:cNvCxnSpPr>
          <p:nvPr/>
        </p:nvCxnSpPr>
        <p:spPr bwMode="auto">
          <a:xfrm>
            <a:off x="3248863" y="4030619"/>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22" name="Rettangolo 121">
            <a:extLst>
              <a:ext uri="{FF2B5EF4-FFF2-40B4-BE49-F238E27FC236}">
                <a16:creationId xmlns:a16="http://schemas.microsoft.com/office/drawing/2014/main" id="{244A4083-F83E-4504-8475-4AD29517E06F}"/>
              </a:ext>
            </a:extLst>
          </p:cNvPr>
          <p:cNvSpPr/>
          <p:nvPr/>
        </p:nvSpPr>
        <p:spPr>
          <a:xfrm>
            <a:off x="2187131" y="4070597"/>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sp>
        <p:nvSpPr>
          <p:cNvPr id="123" name="Rettangolo 122">
            <a:extLst>
              <a:ext uri="{FF2B5EF4-FFF2-40B4-BE49-F238E27FC236}">
                <a16:creationId xmlns:a16="http://schemas.microsoft.com/office/drawing/2014/main" id="{D37B759C-42D8-41B7-9CC7-5D0AC77E15EA}"/>
              </a:ext>
            </a:extLst>
          </p:cNvPr>
          <p:cNvSpPr/>
          <p:nvPr/>
        </p:nvSpPr>
        <p:spPr>
          <a:xfrm>
            <a:off x="4475500" y="4709846"/>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41</a:t>
            </a:r>
          </a:p>
        </p:txBody>
      </p:sp>
      <p:sp>
        <p:nvSpPr>
          <p:cNvPr id="124" name="CasellaDiTesto 9">
            <a:extLst>
              <a:ext uri="{FF2B5EF4-FFF2-40B4-BE49-F238E27FC236}">
                <a16:creationId xmlns:a16="http://schemas.microsoft.com/office/drawing/2014/main" id="{733CF2FB-0EBF-4B4D-ABD4-A24AAC162F41}"/>
              </a:ext>
            </a:extLst>
          </p:cNvPr>
          <p:cNvSpPr txBox="1">
            <a:spLocks noChangeArrowheads="1"/>
          </p:cNvSpPr>
          <p:nvPr/>
        </p:nvSpPr>
        <p:spPr bwMode="auto">
          <a:xfrm>
            <a:off x="1187899" y="4972189"/>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125" name="CasellaDiTesto 9">
            <a:extLst>
              <a:ext uri="{FF2B5EF4-FFF2-40B4-BE49-F238E27FC236}">
                <a16:creationId xmlns:a16="http://schemas.microsoft.com/office/drawing/2014/main" id="{B584A073-BAB1-4370-AD31-980C85584D44}"/>
              </a:ext>
            </a:extLst>
          </p:cNvPr>
          <p:cNvSpPr txBox="1">
            <a:spLocks noChangeArrowheads="1"/>
          </p:cNvSpPr>
          <p:nvPr/>
        </p:nvSpPr>
        <p:spPr bwMode="auto">
          <a:xfrm>
            <a:off x="1281428" y="4366730"/>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PN</a:t>
            </a:r>
          </a:p>
        </p:txBody>
      </p:sp>
      <p:sp>
        <p:nvSpPr>
          <p:cNvPr id="126" name="Rettangolo 125">
            <a:extLst>
              <a:ext uri="{FF2B5EF4-FFF2-40B4-BE49-F238E27FC236}">
                <a16:creationId xmlns:a16="http://schemas.microsoft.com/office/drawing/2014/main" id="{FB735E37-5FD1-4697-9E03-E0C0F2A0DCC9}"/>
              </a:ext>
            </a:extLst>
          </p:cNvPr>
          <p:cNvSpPr/>
          <p:nvPr/>
        </p:nvSpPr>
        <p:spPr>
          <a:xfrm>
            <a:off x="5062680" y="4640630"/>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44</a:t>
            </a:r>
          </a:p>
        </p:txBody>
      </p:sp>
      <p:sp>
        <p:nvSpPr>
          <p:cNvPr id="128" name="Rettangolo 127">
            <a:extLst>
              <a:ext uri="{FF2B5EF4-FFF2-40B4-BE49-F238E27FC236}">
                <a16:creationId xmlns:a16="http://schemas.microsoft.com/office/drawing/2014/main" id="{335BA7EF-A252-406D-AB2B-97B243448D78}"/>
              </a:ext>
            </a:extLst>
          </p:cNvPr>
          <p:cNvSpPr/>
          <p:nvPr/>
        </p:nvSpPr>
        <p:spPr>
          <a:xfrm>
            <a:off x="2917461" y="4520326"/>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48</a:t>
            </a:r>
          </a:p>
        </p:txBody>
      </p:sp>
      <p:sp>
        <p:nvSpPr>
          <p:cNvPr id="131" name="Rettangolo 130">
            <a:extLst>
              <a:ext uri="{FF2B5EF4-FFF2-40B4-BE49-F238E27FC236}">
                <a16:creationId xmlns:a16="http://schemas.microsoft.com/office/drawing/2014/main" id="{869B22CC-9488-4060-9FA4-DF5A54B0EE8D}"/>
              </a:ext>
            </a:extLst>
          </p:cNvPr>
          <p:cNvSpPr/>
          <p:nvPr/>
        </p:nvSpPr>
        <p:spPr bwMode="auto">
          <a:xfrm>
            <a:off x="6377358" y="3778554"/>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2" name="CasellaDiTesto 131">
            <a:extLst>
              <a:ext uri="{FF2B5EF4-FFF2-40B4-BE49-F238E27FC236}">
                <a16:creationId xmlns:a16="http://schemas.microsoft.com/office/drawing/2014/main" id="{3E4913B6-02A6-4B03-AE86-A9B3320C8B26}"/>
              </a:ext>
            </a:extLst>
          </p:cNvPr>
          <p:cNvSpPr txBox="1"/>
          <p:nvPr/>
        </p:nvSpPr>
        <p:spPr>
          <a:xfrm>
            <a:off x="6165602" y="3594102"/>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Trieste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cxnSp>
        <p:nvCxnSpPr>
          <p:cNvPr id="133" name="Connettore diritto 132">
            <a:extLst>
              <a:ext uri="{FF2B5EF4-FFF2-40B4-BE49-F238E27FC236}">
                <a16:creationId xmlns:a16="http://schemas.microsoft.com/office/drawing/2014/main" id="{A61A5F5F-CCF9-4E47-A752-F0EC9DB3C417}"/>
              </a:ext>
            </a:extLst>
          </p:cNvPr>
          <p:cNvCxnSpPr>
            <a:cxnSpLocks/>
          </p:cNvCxnSpPr>
          <p:nvPr/>
        </p:nvCxnSpPr>
        <p:spPr bwMode="auto">
          <a:xfrm>
            <a:off x="9018113" y="4029528"/>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34" name="Rettangolo 133">
            <a:extLst>
              <a:ext uri="{FF2B5EF4-FFF2-40B4-BE49-F238E27FC236}">
                <a16:creationId xmlns:a16="http://schemas.microsoft.com/office/drawing/2014/main" id="{5124E143-7762-4439-9734-ACBD114FB1D7}"/>
              </a:ext>
            </a:extLst>
          </p:cNvPr>
          <p:cNvSpPr/>
          <p:nvPr/>
        </p:nvSpPr>
        <p:spPr>
          <a:xfrm>
            <a:off x="7934745" y="4069506"/>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sp>
        <p:nvSpPr>
          <p:cNvPr id="135" name="Rettangolo 134">
            <a:extLst>
              <a:ext uri="{FF2B5EF4-FFF2-40B4-BE49-F238E27FC236}">
                <a16:creationId xmlns:a16="http://schemas.microsoft.com/office/drawing/2014/main" id="{406B1B7E-C921-4889-B1EE-2EA6A1F26E82}"/>
              </a:ext>
            </a:extLst>
          </p:cNvPr>
          <p:cNvSpPr/>
          <p:nvPr/>
        </p:nvSpPr>
        <p:spPr>
          <a:xfrm>
            <a:off x="10320785" y="4753568"/>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37</a:t>
            </a:r>
          </a:p>
        </p:txBody>
      </p:sp>
      <p:sp>
        <p:nvSpPr>
          <p:cNvPr id="136" name="CasellaDiTesto 9">
            <a:extLst>
              <a:ext uri="{FF2B5EF4-FFF2-40B4-BE49-F238E27FC236}">
                <a16:creationId xmlns:a16="http://schemas.microsoft.com/office/drawing/2014/main" id="{4017C5B1-46B8-467A-90CB-4FFE6B2CDB75}"/>
              </a:ext>
            </a:extLst>
          </p:cNvPr>
          <p:cNvSpPr txBox="1">
            <a:spLocks noChangeArrowheads="1"/>
          </p:cNvSpPr>
          <p:nvPr/>
        </p:nvSpPr>
        <p:spPr bwMode="auto">
          <a:xfrm>
            <a:off x="6905250" y="4943007"/>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137" name="CasellaDiTesto 9">
            <a:extLst>
              <a:ext uri="{FF2B5EF4-FFF2-40B4-BE49-F238E27FC236}">
                <a16:creationId xmlns:a16="http://schemas.microsoft.com/office/drawing/2014/main" id="{F357DBDC-F5B2-4B51-8DFC-F7411724A570}"/>
              </a:ext>
            </a:extLst>
          </p:cNvPr>
          <p:cNvSpPr txBox="1">
            <a:spLocks noChangeArrowheads="1"/>
          </p:cNvSpPr>
          <p:nvPr/>
        </p:nvSpPr>
        <p:spPr bwMode="auto">
          <a:xfrm>
            <a:off x="6982845" y="4401192"/>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TS</a:t>
            </a:r>
          </a:p>
        </p:txBody>
      </p:sp>
      <p:sp>
        <p:nvSpPr>
          <p:cNvPr id="138" name="Rettangolo 137">
            <a:extLst>
              <a:ext uri="{FF2B5EF4-FFF2-40B4-BE49-F238E27FC236}">
                <a16:creationId xmlns:a16="http://schemas.microsoft.com/office/drawing/2014/main" id="{F5DA356E-3283-4F79-BB14-48EBB472CAE4}"/>
              </a:ext>
            </a:extLst>
          </p:cNvPr>
          <p:cNvSpPr/>
          <p:nvPr/>
        </p:nvSpPr>
        <p:spPr>
          <a:xfrm>
            <a:off x="10777338" y="4690553"/>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40</a:t>
            </a:r>
          </a:p>
        </p:txBody>
      </p:sp>
      <p:sp>
        <p:nvSpPr>
          <p:cNvPr id="140" name="Rettangolo 139">
            <a:extLst>
              <a:ext uri="{FF2B5EF4-FFF2-40B4-BE49-F238E27FC236}">
                <a16:creationId xmlns:a16="http://schemas.microsoft.com/office/drawing/2014/main" id="{BA1B76AB-EA40-43FA-9194-B37B372773F4}"/>
              </a:ext>
            </a:extLst>
          </p:cNvPr>
          <p:cNvSpPr/>
          <p:nvPr/>
        </p:nvSpPr>
        <p:spPr>
          <a:xfrm>
            <a:off x="8709451" y="4566971"/>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44</a:t>
            </a:r>
          </a:p>
        </p:txBody>
      </p:sp>
      <p:sp>
        <p:nvSpPr>
          <p:cNvPr id="60" name="Titolo 1">
            <a:extLst>
              <a:ext uri="{FF2B5EF4-FFF2-40B4-BE49-F238E27FC236}">
                <a16:creationId xmlns:a16="http://schemas.microsoft.com/office/drawing/2014/main" id="{CD20E352-7153-482A-B98A-B573748F8E8E}"/>
              </a:ext>
            </a:extLst>
          </p:cNvPr>
          <p:cNvSpPr txBox="1">
            <a:spLocks/>
          </p:cNvSpPr>
          <p:nvPr/>
        </p:nvSpPr>
        <p:spPr>
          <a:xfrm>
            <a:off x="335360" y="248643"/>
            <a:ext cx="11809312" cy="409440"/>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Andamento dei ricavi | </a:t>
            </a:r>
            <a:r>
              <a:rPr lang="it-IT" sz="2200" dirty="0">
                <a:latin typeface="Century Gothic" panose="020B0502020202020204" pitchFamily="34" charset="0"/>
                <a:cs typeface="Arial"/>
              </a:rPr>
              <a:t>Ricavi oltre la media a Pordenone e Udine.</a:t>
            </a:r>
            <a:endParaRPr lang="it-IT" sz="2200" strike="sngStrike" dirty="0">
              <a:latin typeface="Century Gothic" panose="020B0502020202020204" pitchFamily="34" charset="0"/>
              <a:cs typeface="Arial"/>
            </a:endParaRPr>
          </a:p>
        </p:txBody>
      </p:sp>
    </p:spTree>
    <p:extLst>
      <p:ext uri="{BB962C8B-B14F-4D97-AF65-F5344CB8AC3E}">
        <p14:creationId xmlns:p14="http://schemas.microsoft.com/office/powerpoint/2010/main" val="1615348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191B0D0-FD64-411C-AE16-A2F3A8F36DC0}"/>
              </a:ext>
            </a:extLst>
          </p:cNvPr>
          <p:cNvPicPr>
            <a:picLocks noChangeAspect="1"/>
          </p:cNvPicPr>
          <p:nvPr/>
        </p:nvPicPr>
        <p:blipFill>
          <a:blip r:embed="rId2"/>
          <a:stretch>
            <a:fillRect/>
          </a:stretch>
        </p:blipFill>
        <p:spPr>
          <a:xfrm>
            <a:off x="510446" y="2388182"/>
            <a:ext cx="7144512" cy="3255264"/>
          </a:xfrm>
          <a:prstGeom prst="rect">
            <a:avLst/>
          </a:prstGeom>
          <a:solidFill>
            <a:schemeClr val="bg1">
              <a:lumMod val="95000"/>
            </a:schemeClr>
          </a:solidFill>
        </p:spPr>
      </p:pic>
      <p:sp>
        <p:nvSpPr>
          <p:cNvPr id="5" name="Rettangolo 93">
            <a:extLst>
              <a:ext uri="{FF2B5EF4-FFF2-40B4-BE49-F238E27FC236}">
                <a16:creationId xmlns:a16="http://schemas.microsoft.com/office/drawing/2014/main" id="{36A3EA03-4790-4323-8E33-5D049B4BF83D}"/>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spcBef>
                <a:spcPts val="600"/>
              </a:spcBef>
            </a:pPr>
            <a:r>
              <a:rPr lang="it-IT" sz="1000" b="1">
                <a:latin typeface="Century Gothic" panose="020B0502020202020204" pitchFamily="34" charset="0"/>
              </a:rPr>
              <a:t>Base campione: </a:t>
            </a:r>
            <a:r>
              <a:rPr lang="it-IT" altLang="it-IT" sz="1000" b="0">
                <a:latin typeface="Century Gothic" panose="020B0502020202020204" pitchFamily="34" charset="0"/>
              </a:rPr>
              <a:t>1.536 casi. </a:t>
            </a:r>
            <a:r>
              <a:rPr lang="it-IT" altLang="it-IT" sz="1000">
                <a:latin typeface="Century Gothic" panose="020B0502020202020204" pitchFamily="34" charset="0"/>
              </a:rPr>
              <a:t>I dati sono riportati all’universo.</a:t>
            </a:r>
            <a:endParaRPr lang="it-IT" sz="1000" i="1">
              <a:latin typeface="Century Gothic" panose="020B0502020202020204" pitchFamily="34" charset="0"/>
            </a:endParaRPr>
          </a:p>
        </p:txBody>
      </p:sp>
      <p:sp>
        <p:nvSpPr>
          <p:cNvPr id="32" name="Rettangolo 31">
            <a:extLst>
              <a:ext uri="{FF2B5EF4-FFF2-40B4-BE49-F238E27FC236}">
                <a16:creationId xmlns:a16="http://schemas.microsoft.com/office/drawing/2014/main" id="{E2C2EDDE-3A54-45B9-9EC2-9C48A8DBAE65}"/>
              </a:ext>
            </a:extLst>
          </p:cNvPr>
          <p:cNvSpPr/>
          <p:nvPr/>
        </p:nvSpPr>
        <p:spPr bwMode="auto">
          <a:xfrm rot="20954837">
            <a:off x="1944087" y="3813702"/>
            <a:ext cx="702119" cy="389305"/>
          </a:xfrm>
          <a:prstGeom prst="rect">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a:ln>
                <a:noFill/>
              </a:ln>
              <a:solidFill>
                <a:schemeClr val="tx1"/>
              </a:solidFill>
              <a:effectLst/>
              <a:latin typeface="Arial" charset="0"/>
            </a:endParaRPr>
          </a:p>
        </p:txBody>
      </p:sp>
      <p:sp>
        <p:nvSpPr>
          <p:cNvPr id="33" name="Rettangolo 32">
            <a:extLst>
              <a:ext uri="{FF2B5EF4-FFF2-40B4-BE49-F238E27FC236}">
                <a16:creationId xmlns:a16="http://schemas.microsoft.com/office/drawing/2014/main" id="{F2EE812B-5271-47E3-8F86-BD857B71DE41}"/>
              </a:ext>
            </a:extLst>
          </p:cNvPr>
          <p:cNvSpPr/>
          <p:nvPr/>
        </p:nvSpPr>
        <p:spPr>
          <a:xfrm>
            <a:off x="1733143" y="3823688"/>
            <a:ext cx="1124006" cy="369332"/>
          </a:xfrm>
          <a:prstGeom prst="rect">
            <a:avLst/>
          </a:prstGeom>
        </p:spPr>
        <p:txBody>
          <a:bodyPr wrap="square">
            <a:spAutoFit/>
          </a:bodyPr>
          <a:lstStyle/>
          <a:p>
            <a:pPr algn="ctr"/>
            <a:r>
              <a:rPr lang="it-IT" sz="1800" dirty="0">
                <a:solidFill>
                  <a:schemeClr val="bg1"/>
                </a:solidFill>
                <a:latin typeface="Century Gothic" panose="020B0502020202020204" pitchFamily="34" charset="0"/>
              </a:rPr>
              <a:t>-25</a:t>
            </a:r>
            <a:r>
              <a:rPr lang="it-IT" sz="1400" dirty="0">
                <a:solidFill>
                  <a:schemeClr val="bg1"/>
                </a:solidFill>
                <a:latin typeface="Century Gothic" panose="020B0502020202020204" pitchFamily="34" charset="0"/>
              </a:rPr>
              <a:t>%</a:t>
            </a:r>
            <a:endParaRPr lang="it-IT" sz="1600" dirty="0">
              <a:solidFill>
                <a:schemeClr val="bg1"/>
              </a:solidFill>
              <a:latin typeface="Century Gothic" panose="020B0502020202020204" pitchFamily="34" charset="0"/>
            </a:endParaRPr>
          </a:p>
        </p:txBody>
      </p:sp>
      <p:sp>
        <p:nvSpPr>
          <p:cNvPr id="40" name="Rettangolo 39">
            <a:extLst>
              <a:ext uri="{FF2B5EF4-FFF2-40B4-BE49-F238E27FC236}">
                <a16:creationId xmlns:a16="http://schemas.microsoft.com/office/drawing/2014/main" id="{AE1CE226-5084-4F97-AC68-AF4E43A27E47}"/>
              </a:ext>
            </a:extLst>
          </p:cNvPr>
          <p:cNvSpPr/>
          <p:nvPr/>
        </p:nvSpPr>
        <p:spPr bwMode="auto">
          <a:xfrm>
            <a:off x="1672299" y="3147412"/>
            <a:ext cx="3950079" cy="2596163"/>
          </a:xfrm>
          <a:prstGeom prst="rect">
            <a:avLst/>
          </a:prstGeom>
          <a:noFill/>
          <a:ln w="2857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20" name="Rettangolo 19">
            <a:extLst>
              <a:ext uri="{FF2B5EF4-FFF2-40B4-BE49-F238E27FC236}">
                <a16:creationId xmlns:a16="http://schemas.microsoft.com/office/drawing/2014/main" id="{4A28D867-304A-45D0-9411-1C32971A6367}"/>
              </a:ext>
            </a:extLst>
          </p:cNvPr>
          <p:cNvSpPr/>
          <p:nvPr/>
        </p:nvSpPr>
        <p:spPr bwMode="auto">
          <a:xfrm rot="20954837">
            <a:off x="2920031" y="3975627"/>
            <a:ext cx="702119" cy="389305"/>
          </a:xfrm>
          <a:prstGeom prst="rect">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a:ln>
                <a:noFill/>
              </a:ln>
              <a:solidFill>
                <a:schemeClr val="tx1"/>
              </a:solidFill>
              <a:effectLst/>
              <a:latin typeface="Arial" charset="0"/>
            </a:endParaRPr>
          </a:p>
        </p:txBody>
      </p:sp>
      <p:sp>
        <p:nvSpPr>
          <p:cNvPr id="21" name="Rettangolo 20">
            <a:extLst>
              <a:ext uri="{FF2B5EF4-FFF2-40B4-BE49-F238E27FC236}">
                <a16:creationId xmlns:a16="http://schemas.microsoft.com/office/drawing/2014/main" id="{91331A7F-8A92-41F8-A193-4A42C3B47DE0}"/>
              </a:ext>
            </a:extLst>
          </p:cNvPr>
          <p:cNvSpPr/>
          <p:nvPr/>
        </p:nvSpPr>
        <p:spPr>
          <a:xfrm>
            <a:off x="2709087" y="3985613"/>
            <a:ext cx="1124006" cy="369332"/>
          </a:xfrm>
          <a:prstGeom prst="rect">
            <a:avLst/>
          </a:prstGeom>
        </p:spPr>
        <p:txBody>
          <a:bodyPr wrap="square">
            <a:spAutoFit/>
          </a:bodyPr>
          <a:lstStyle/>
          <a:p>
            <a:pPr algn="ctr"/>
            <a:r>
              <a:rPr lang="it-IT" sz="1800" dirty="0">
                <a:solidFill>
                  <a:schemeClr val="bg1"/>
                </a:solidFill>
                <a:latin typeface="Century Gothic" panose="020B0502020202020204" pitchFamily="34" charset="0"/>
              </a:rPr>
              <a:t>-36</a:t>
            </a:r>
            <a:r>
              <a:rPr lang="it-IT" sz="1400" dirty="0">
                <a:solidFill>
                  <a:schemeClr val="bg1"/>
                </a:solidFill>
                <a:latin typeface="Century Gothic" panose="020B0502020202020204" pitchFamily="34" charset="0"/>
              </a:rPr>
              <a:t>%</a:t>
            </a:r>
            <a:endParaRPr lang="it-IT" sz="1600" dirty="0">
              <a:solidFill>
                <a:schemeClr val="bg1"/>
              </a:solidFill>
              <a:latin typeface="Century Gothic" panose="020B0502020202020204" pitchFamily="34" charset="0"/>
            </a:endParaRPr>
          </a:p>
        </p:txBody>
      </p:sp>
      <p:sp>
        <p:nvSpPr>
          <p:cNvPr id="22" name="Rettangolo 21">
            <a:extLst>
              <a:ext uri="{FF2B5EF4-FFF2-40B4-BE49-F238E27FC236}">
                <a16:creationId xmlns:a16="http://schemas.microsoft.com/office/drawing/2014/main" id="{F1904E90-A3AA-4252-87D1-46D15FC685E4}"/>
              </a:ext>
            </a:extLst>
          </p:cNvPr>
          <p:cNvSpPr/>
          <p:nvPr/>
        </p:nvSpPr>
        <p:spPr bwMode="auto">
          <a:xfrm rot="20954837">
            <a:off x="3895112" y="3747027"/>
            <a:ext cx="702119" cy="389305"/>
          </a:xfrm>
          <a:prstGeom prst="rect">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a:ln>
                <a:noFill/>
              </a:ln>
              <a:solidFill>
                <a:schemeClr val="tx1"/>
              </a:solidFill>
              <a:effectLst/>
              <a:latin typeface="Arial" charset="0"/>
            </a:endParaRPr>
          </a:p>
        </p:txBody>
      </p:sp>
      <p:sp>
        <p:nvSpPr>
          <p:cNvPr id="23" name="Rettangolo 22">
            <a:extLst>
              <a:ext uri="{FF2B5EF4-FFF2-40B4-BE49-F238E27FC236}">
                <a16:creationId xmlns:a16="http://schemas.microsoft.com/office/drawing/2014/main" id="{81431E92-5391-441E-9E28-1F74736AFA71}"/>
              </a:ext>
            </a:extLst>
          </p:cNvPr>
          <p:cNvSpPr/>
          <p:nvPr/>
        </p:nvSpPr>
        <p:spPr>
          <a:xfrm>
            <a:off x="3684168" y="3757013"/>
            <a:ext cx="1124006" cy="369332"/>
          </a:xfrm>
          <a:prstGeom prst="rect">
            <a:avLst/>
          </a:prstGeom>
        </p:spPr>
        <p:txBody>
          <a:bodyPr wrap="square">
            <a:spAutoFit/>
          </a:bodyPr>
          <a:lstStyle/>
          <a:p>
            <a:pPr algn="ctr"/>
            <a:r>
              <a:rPr lang="it-IT" sz="1800" dirty="0">
                <a:solidFill>
                  <a:schemeClr val="bg1"/>
                </a:solidFill>
                <a:latin typeface="Century Gothic" panose="020B0502020202020204" pitchFamily="34" charset="0"/>
              </a:rPr>
              <a:t>-18</a:t>
            </a:r>
            <a:r>
              <a:rPr lang="it-IT" sz="1400" dirty="0">
                <a:solidFill>
                  <a:schemeClr val="bg1"/>
                </a:solidFill>
                <a:latin typeface="Century Gothic" panose="020B0502020202020204" pitchFamily="34" charset="0"/>
              </a:rPr>
              <a:t>%</a:t>
            </a:r>
            <a:endParaRPr lang="it-IT" sz="1600" dirty="0">
              <a:solidFill>
                <a:schemeClr val="bg1"/>
              </a:solidFill>
              <a:latin typeface="Century Gothic" panose="020B0502020202020204" pitchFamily="34" charset="0"/>
            </a:endParaRPr>
          </a:p>
        </p:txBody>
      </p:sp>
      <p:sp>
        <p:nvSpPr>
          <p:cNvPr id="24" name="Rettangolo 23">
            <a:extLst>
              <a:ext uri="{FF2B5EF4-FFF2-40B4-BE49-F238E27FC236}">
                <a16:creationId xmlns:a16="http://schemas.microsoft.com/office/drawing/2014/main" id="{76A8B7E0-31BD-4D3C-9E0F-A85164271E8D}"/>
              </a:ext>
            </a:extLst>
          </p:cNvPr>
          <p:cNvSpPr/>
          <p:nvPr/>
        </p:nvSpPr>
        <p:spPr bwMode="auto">
          <a:xfrm rot="20954837">
            <a:off x="4842481" y="4004202"/>
            <a:ext cx="702119" cy="389305"/>
          </a:xfrm>
          <a:prstGeom prst="rect">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a:ln>
                <a:noFill/>
              </a:ln>
              <a:solidFill>
                <a:schemeClr val="tx1"/>
              </a:solidFill>
              <a:effectLst/>
              <a:latin typeface="Arial" charset="0"/>
            </a:endParaRPr>
          </a:p>
        </p:txBody>
      </p:sp>
      <p:sp>
        <p:nvSpPr>
          <p:cNvPr id="25" name="Rettangolo 24">
            <a:extLst>
              <a:ext uri="{FF2B5EF4-FFF2-40B4-BE49-F238E27FC236}">
                <a16:creationId xmlns:a16="http://schemas.microsoft.com/office/drawing/2014/main" id="{EC467BF6-BB23-4B3B-9379-248A38F6042B}"/>
              </a:ext>
            </a:extLst>
          </p:cNvPr>
          <p:cNvSpPr/>
          <p:nvPr/>
        </p:nvSpPr>
        <p:spPr>
          <a:xfrm>
            <a:off x="4631537" y="4014188"/>
            <a:ext cx="1124006" cy="369332"/>
          </a:xfrm>
          <a:prstGeom prst="rect">
            <a:avLst/>
          </a:prstGeom>
        </p:spPr>
        <p:txBody>
          <a:bodyPr wrap="square">
            <a:spAutoFit/>
          </a:bodyPr>
          <a:lstStyle/>
          <a:p>
            <a:pPr algn="ctr"/>
            <a:r>
              <a:rPr lang="it-IT" sz="1800" dirty="0">
                <a:solidFill>
                  <a:schemeClr val="bg1"/>
                </a:solidFill>
                <a:latin typeface="Century Gothic" panose="020B0502020202020204" pitchFamily="34" charset="0"/>
              </a:rPr>
              <a:t>-38</a:t>
            </a:r>
            <a:r>
              <a:rPr lang="it-IT" sz="1400" dirty="0">
                <a:solidFill>
                  <a:schemeClr val="bg1"/>
                </a:solidFill>
                <a:latin typeface="Century Gothic" panose="020B0502020202020204" pitchFamily="34" charset="0"/>
              </a:rPr>
              <a:t>%</a:t>
            </a:r>
            <a:endParaRPr lang="it-IT" sz="1600" dirty="0">
              <a:solidFill>
                <a:schemeClr val="bg1"/>
              </a:solidFill>
              <a:latin typeface="Century Gothic" panose="020B0502020202020204" pitchFamily="34" charset="0"/>
            </a:endParaRPr>
          </a:p>
        </p:txBody>
      </p:sp>
      <p:sp>
        <p:nvSpPr>
          <p:cNvPr id="26" name="Rettangolo 25">
            <a:extLst>
              <a:ext uri="{FF2B5EF4-FFF2-40B4-BE49-F238E27FC236}">
                <a16:creationId xmlns:a16="http://schemas.microsoft.com/office/drawing/2014/main" id="{9F70C6F0-E459-47B1-8C22-B641B1370432}"/>
              </a:ext>
            </a:extLst>
          </p:cNvPr>
          <p:cNvSpPr/>
          <p:nvPr/>
        </p:nvSpPr>
        <p:spPr bwMode="auto">
          <a:xfrm rot="20954837">
            <a:off x="5798440" y="3566052"/>
            <a:ext cx="702119" cy="389305"/>
          </a:xfrm>
          <a:prstGeom prst="rect">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a:ln>
                <a:noFill/>
              </a:ln>
              <a:solidFill>
                <a:schemeClr val="tx1"/>
              </a:solidFill>
              <a:effectLst/>
              <a:latin typeface="Arial" charset="0"/>
            </a:endParaRPr>
          </a:p>
        </p:txBody>
      </p:sp>
      <p:sp>
        <p:nvSpPr>
          <p:cNvPr id="27" name="Rettangolo 26">
            <a:extLst>
              <a:ext uri="{FF2B5EF4-FFF2-40B4-BE49-F238E27FC236}">
                <a16:creationId xmlns:a16="http://schemas.microsoft.com/office/drawing/2014/main" id="{173A6E52-26EF-46BF-B42B-D99008AB0C26}"/>
              </a:ext>
            </a:extLst>
          </p:cNvPr>
          <p:cNvSpPr/>
          <p:nvPr/>
        </p:nvSpPr>
        <p:spPr>
          <a:xfrm>
            <a:off x="5587496" y="3576038"/>
            <a:ext cx="1124006" cy="369332"/>
          </a:xfrm>
          <a:prstGeom prst="rect">
            <a:avLst/>
          </a:prstGeom>
        </p:spPr>
        <p:txBody>
          <a:bodyPr wrap="square">
            <a:spAutoFit/>
          </a:bodyPr>
          <a:lstStyle/>
          <a:p>
            <a:pPr algn="ctr"/>
            <a:r>
              <a:rPr lang="it-IT" sz="1800" dirty="0">
                <a:solidFill>
                  <a:schemeClr val="bg1"/>
                </a:solidFill>
                <a:latin typeface="Century Gothic" panose="020B0502020202020204" pitchFamily="34" charset="0"/>
              </a:rPr>
              <a:t>-9</a:t>
            </a:r>
            <a:r>
              <a:rPr lang="it-IT" sz="1400" dirty="0">
                <a:solidFill>
                  <a:schemeClr val="bg1"/>
                </a:solidFill>
                <a:latin typeface="Century Gothic" panose="020B0502020202020204" pitchFamily="34" charset="0"/>
              </a:rPr>
              <a:t>%</a:t>
            </a:r>
            <a:endParaRPr lang="it-IT" sz="1600" dirty="0">
              <a:solidFill>
                <a:schemeClr val="bg1"/>
              </a:solidFill>
              <a:latin typeface="Century Gothic" panose="020B0502020202020204" pitchFamily="34" charset="0"/>
            </a:endParaRPr>
          </a:p>
        </p:txBody>
      </p:sp>
      <p:sp>
        <p:nvSpPr>
          <p:cNvPr id="28" name="Rettangolo 27">
            <a:extLst>
              <a:ext uri="{FF2B5EF4-FFF2-40B4-BE49-F238E27FC236}">
                <a16:creationId xmlns:a16="http://schemas.microsoft.com/office/drawing/2014/main" id="{E6C8E801-8E33-474A-B008-9B10BD59EF4A}"/>
              </a:ext>
            </a:extLst>
          </p:cNvPr>
          <p:cNvSpPr/>
          <p:nvPr/>
        </p:nvSpPr>
        <p:spPr bwMode="auto">
          <a:xfrm rot="20954837">
            <a:off x="6913031" y="3185052"/>
            <a:ext cx="702119" cy="389305"/>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a:ln>
                <a:noFill/>
              </a:ln>
              <a:solidFill>
                <a:schemeClr val="tx1"/>
              </a:solidFill>
              <a:effectLst/>
              <a:latin typeface="Arial" charset="0"/>
            </a:endParaRPr>
          </a:p>
        </p:txBody>
      </p:sp>
      <p:sp>
        <p:nvSpPr>
          <p:cNvPr id="29" name="Rettangolo 28">
            <a:extLst>
              <a:ext uri="{FF2B5EF4-FFF2-40B4-BE49-F238E27FC236}">
                <a16:creationId xmlns:a16="http://schemas.microsoft.com/office/drawing/2014/main" id="{FB7DD493-8E9D-497C-B52B-1D591A098C3F}"/>
              </a:ext>
            </a:extLst>
          </p:cNvPr>
          <p:cNvSpPr/>
          <p:nvPr/>
        </p:nvSpPr>
        <p:spPr>
          <a:xfrm>
            <a:off x="6702087" y="3195038"/>
            <a:ext cx="1124006" cy="369332"/>
          </a:xfrm>
          <a:prstGeom prst="rect">
            <a:avLst/>
          </a:prstGeom>
        </p:spPr>
        <p:txBody>
          <a:bodyPr wrap="square">
            <a:spAutoFit/>
          </a:bodyPr>
          <a:lstStyle/>
          <a:p>
            <a:pPr algn="ctr"/>
            <a:r>
              <a:rPr lang="it-IT" sz="1800" dirty="0">
                <a:solidFill>
                  <a:schemeClr val="bg1"/>
                </a:solidFill>
                <a:latin typeface="Century Gothic" panose="020B0502020202020204" pitchFamily="34" charset="0"/>
              </a:rPr>
              <a:t>+12</a:t>
            </a:r>
            <a:r>
              <a:rPr lang="it-IT" sz="1400" dirty="0">
                <a:solidFill>
                  <a:schemeClr val="bg1"/>
                </a:solidFill>
                <a:latin typeface="Century Gothic" panose="020B0502020202020204" pitchFamily="34" charset="0"/>
              </a:rPr>
              <a:t>%</a:t>
            </a:r>
            <a:endParaRPr lang="it-IT" sz="1600" dirty="0">
              <a:solidFill>
                <a:schemeClr val="bg1"/>
              </a:solidFill>
              <a:latin typeface="Century Gothic" panose="020B0502020202020204" pitchFamily="34" charset="0"/>
            </a:endParaRPr>
          </a:p>
        </p:txBody>
      </p:sp>
      <p:sp>
        <p:nvSpPr>
          <p:cNvPr id="30" name="CasellaDiTesto 29">
            <a:extLst>
              <a:ext uri="{FF2B5EF4-FFF2-40B4-BE49-F238E27FC236}">
                <a16:creationId xmlns:a16="http://schemas.microsoft.com/office/drawing/2014/main" id="{1EC176F5-B5C1-420C-8331-2584D5A535DD}"/>
              </a:ext>
            </a:extLst>
          </p:cNvPr>
          <p:cNvSpPr txBox="1"/>
          <p:nvPr/>
        </p:nvSpPr>
        <p:spPr>
          <a:xfrm>
            <a:off x="928253" y="5810818"/>
            <a:ext cx="4510522" cy="400110"/>
          </a:xfrm>
          <a:prstGeom prst="rect">
            <a:avLst/>
          </a:prstGeom>
          <a:noFill/>
        </p:spPr>
        <p:txBody>
          <a:bodyPr wrap="square" rtlCol="0" anchor="ctr" anchorCtr="0">
            <a:spAutoFit/>
          </a:bodyPr>
          <a:lstStyle/>
          <a:p>
            <a:pPr algn="ctr"/>
            <a:r>
              <a:rPr lang="it-IT" sz="2000" b="0" dirty="0">
                <a:latin typeface="Century Gothic" panose="020B0502020202020204" pitchFamily="34" charset="0"/>
              </a:rPr>
              <a:t>VALORE RICAVI ‘20 su ‘19:</a:t>
            </a:r>
            <a:endParaRPr lang="it-IT" sz="2200" dirty="0">
              <a:latin typeface="Century Gothic" panose="020B0502020202020204" pitchFamily="34" charset="0"/>
            </a:endParaRPr>
          </a:p>
        </p:txBody>
      </p:sp>
      <p:sp>
        <p:nvSpPr>
          <p:cNvPr id="41" name="CasellaDiTesto 40">
            <a:extLst>
              <a:ext uri="{FF2B5EF4-FFF2-40B4-BE49-F238E27FC236}">
                <a16:creationId xmlns:a16="http://schemas.microsoft.com/office/drawing/2014/main" id="{373D3619-748F-4269-912E-D8DE92088D45}"/>
              </a:ext>
            </a:extLst>
          </p:cNvPr>
          <p:cNvSpPr txBox="1"/>
          <p:nvPr/>
        </p:nvSpPr>
        <p:spPr>
          <a:xfrm>
            <a:off x="8075309" y="2313991"/>
            <a:ext cx="3780821" cy="3877985"/>
          </a:xfrm>
          <a:prstGeom prst="rect">
            <a:avLst/>
          </a:prstGeom>
          <a:noFill/>
        </p:spPr>
        <p:txBody>
          <a:bodyPr wrap="square" rtlCol="0">
            <a:spAutoFit/>
          </a:bodyPr>
          <a:lstStyle/>
          <a:p>
            <a:pPr algn="ctr"/>
            <a:r>
              <a:rPr lang="it-IT" sz="2000" b="0" u="sng" dirty="0">
                <a:latin typeface="Century Gothic" panose="020B0502020202020204" pitchFamily="34" charset="0"/>
              </a:rPr>
              <a:t>VALORE RICAVI </a:t>
            </a:r>
            <a:br>
              <a:rPr lang="it-IT" sz="2000" b="0" dirty="0">
                <a:latin typeface="Century Gothic" panose="020B0502020202020204" pitchFamily="34" charset="0"/>
              </a:rPr>
            </a:br>
            <a:endParaRPr lang="it-IT" b="0" dirty="0">
              <a:latin typeface="Century Gothic" panose="020B0502020202020204" pitchFamily="34" charset="0"/>
            </a:endParaRPr>
          </a:p>
          <a:p>
            <a:pPr algn="ctr"/>
            <a:r>
              <a:rPr lang="it-IT" sz="2000" b="0" dirty="0">
                <a:latin typeface="Century Gothic" panose="020B0502020202020204" pitchFamily="34" charset="0"/>
              </a:rPr>
              <a:t>‘21 TRIM I su ‘20 TRIM I</a:t>
            </a:r>
          </a:p>
          <a:p>
            <a:pPr algn="ctr"/>
            <a:r>
              <a:rPr lang="it-IT" sz="3200" dirty="0">
                <a:latin typeface="Century Gothic" panose="020B0502020202020204" pitchFamily="34" charset="0"/>
              </a:rPr>
              <a:t>-9%</a:t>
            </a:r>
          </a:p>
          <a:p>
            <a:pPr algn="ctr"/>
            <a:endParaRPr lang="it-IT" sz="1800" b="0" dirty="0">
              <a:latin typeface="Century Gothic" panose="020B0502020202020204" pitchFamily="34" charset="0"/>
            </a:endParaRPr>
          </a:p>
          <a:p>
            <a:pPr algn="ctr"/>
            <a:r>
              <a:rPr lang="it-IT" sz="2000" dirty="0">
                <a:solidFill>
                  <a:srgbClr val="008000"/>
                </a:solidFill>
                <a:latin typeface="Century Gothic" panose="020B0502020202020204" pitchFamily="34" charset="0"/>
              </a:rPr>
              <a:t>PREV. ‘21 TRIM II su ‘20 TRIM II</a:t>
            </a:r>
          </a:p>
          <a:p>
            <a:pPr algn="ctr"/>
            <a:r>
              <a:rPr lang="it-IT" sz="3200" dirty="0">
                <a:solidFill>
                  <a:srgbClr val="008000"/>
                </a:solidFill>
                <a:latin typeface="Century Gothic" panose="020B0502020202020204" pitchFamily="34" charset="0"/>
              </a:rPr>
              <a:t>+12%</a:t>
            </a:r>
          </a:p>
          <a:p>
            <a:pPr algn="ctr"/>
            <a:r>
              <a:rPr lang="it-IT" sz="2400" dirty="0">
                <a:solidFill>
                  <a:srgbClr val="008000"/>
                </a:solidFill>
                <a:latin typeface="Century Gothic" panose="020B0502020202020204" pitchFamily="34" charset="0"/>
              </a:rPr>
              <a:t>Ancora al di sotto dei livelli pre-COVID, </a:t>
            </a:r>
            <a:br>
              <a:rPr lang="it-IT" sz="2400" dirty="0">
                <a:solidFill>
                  <a:srgbClr val="008000"/>
                </a:solidFill>
                <a:latin typeface="Century Gothic" panose="020B0502020202020204" pitchFamily="34" charset="0"/>
              </a:rPr>
            </a:br>
            <a:r>
              <a:rPr lang="it-IT" sz="2400" u="sng" dirty="0">
                <a:solidFill>
                  <a:srgbClr val="008000"/>
                </a:solidFill>
                <a:latin typeface="Century Gothic" panose="020B0502020202020204" pitchFamily="34" charset="0"/>
              </a:rPr>
              <a:t>ma è il primo vero cambio di </a:t>
            </a:r>
            <a:r>
              <a:rPr lang="it-IT" sz="2400" i="1" u="sng" dirty="0">
                <a:solidFill>
                  <a:srgbClr val="008000"/>
                </a:solidFill>
                <a:latin typeface="Century Gothic" panose="020B0502020202020204" pitchFamily="34" charset="0"/>
              </a:rPr>
              <a:t>trend</a:t>
            </a:r>
            <a:endParaRPr lang="it-IT" sz="2400" i="1" dirty="0">
              <a:solidFill>
                <a:srgbClr val="008000"/>
              </a:solidFill>
              <a:latin typeface="Century Gothic" panose="020B0502020202020204" pitchFamily="34" charset="0"/>
            </a:endParaRPr>
          </a:p>
        </p:txBody>
      </p:sp>
      <p:sp>
        <p:nvSpPr>
          <p:cNvPr id="51" name="CasellaDiTesto 9">
            <a:extLst>
              <a:ext uri="{FF2B5EF4-FFF2-40B4-BE49-F238E27FC236}">
                <a16:creationId xmlns:a16="http://schemas.microsoft.com/office/drawing/2014/main" id="{8FA3D6F7-C28F-4010-AE78-ECBD5CDB2571}"/>
              </a:ext>
            </a:extLst>
          </p:cNvPr>
          <p:cNvSpPr txBox="1">
            <a:spLocks noChangeArrowheads="1"/>
          </p:cNvSpPr>
          <p:nvPr/>
        </p:nvSpPr>
        <p:spPr bwMode="auto">
          <a:xfrm>
            <a:off x="421451" y="1929956"/>
            <a:ext cx="6055549" cy="769441"/>
          </a:xfrm>
          <a:prstGeom prst="rect">
            <a:avLst/>
          </a:prstGeom>
          <a:solidFill>
            <a:schemeClr val="tx1">
              <a:lumMod val="65000"/>
              <a:lumOff val="3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800" u="sng">
                <a:solidFill>
                  <a:schemeClr val="bg1"/>
                </a:solidFill>
                <a:latin typeface="Century Gothic" panose="020B0502020202020204" pitchFamily="34" charset="0"/>
              </a:rPr>
              <a:t>Variazione dei RICAVI «IN VALORE»</a:t>
            </a:r>
            <a:br>
              <a:rPr lang="it-IT" altLang="ja-JP" sz="1500" u="sng">
                <a:solidFill>
                  <a:schemeClr val="bg1"/>
                </a:solidFill>
                <a:latin typeface="Century Gothic" panose="020B0502020202020204" pitchFamily="34" charset="0"/>
              </a:rPr>
            </a:br>
            <a:r>
              <a:rPr lang="it-IT" altLang="ja-JP" sz="1300" b="0" i="1">
                <a:solidFill>
                  <a:schemeClr val="bg1"/>
                </a:solidFill>
                <a:latin typeface="Century Gothic" panose="020B0502020202020204" pitchFamily="34" charset="0"/>
              </a:rPr>
              <a:t>(</a:t>
            </a:r>
            <a:r>
              <a:rPr lang="it-IT" sz="1300" b="0" i="1">
                <a:solidFill>
                  <a:schemeClr val="bg1"/>
                </a:solidFill>
                <a:latin typeface="Century Gothic" panose="020B0502020202020204" pitchFamily="34" charset="0"/>
              </a:rPr>
              <a:t>Per ciascun trimestre è riportata la variazione dei ricavi rispetto allo stesso trimestre dell’anno precedente</a:t>
            </a:r>
            <a:r>
              <a:rPr lang="it-IT" altLang="ja-JP" sz="1300" b="0" i="1">
                <a:solidFill>
                  <a:schemeClr val="bg1"/>
                </a:solidFill>
                <a:latin typeface="Century Gothic" panose="020B0502020202020204" pitchFamily="34" charset="0"/>
              </a:rPr>
              <a:t>)</a:t>
            </a:r>
            <a:endParaRPr lang="it-IT" altLang="ja-JP" sz="1300" b="0">
              <a:solidFill>
                <a:schemeClr val="bg1"/>
              </a:solidFill>
              <a:latin typeface="Century Gothic" panose="020B0502020202020204" pitchFamily="34" charset="0"/>
            </a:endParaRPr>
          </a:p>
        </p:txBody>
      </p:sp>
      <p:sp>
        <p:nvSpPr>
          <p:cNvPr id="43" name="Titolo 1">
            <a:extLst>
              <a:ext uri="{FF2B5EF4-FFF2-40B4-BE49-F238E27FC236}">
                <a16:creationId xmlns:a16="http://schemas.microsoft.com/office/drawing/2014/main" id="{ED3E677F-E124-4F54-81B4-7E7624EFF851}"/>
              </a:ext>
            </a:extLst>
          </p:cNvPr>
          <p:cNvSpPr txBox="1">
            <a:spLocks/>
          </p:cNvSpPr>
          <p:nvPr/>
        </p:nvSpPr>
        <p:spPr>
          <a:xfrm>
            <a:off x="335360" y="248643"/>
            <a:ext cx="11856640" cy="1425102"/>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Andamento dei ricavi | </a:t>
            </a:r>
            <a:r>
              <a:rPr lang="it-IT" sz="2200" dirty="0">
                <a:latin typeface="Century Gothic" panose="020B0502020202020204" pitchFamily="34" charset="0"/>
                <a:cs typeface="Arial"/>
              </a:rPr>
              <a:t>Le chiusure a intermittenza hanno provocato un andamento sinusoidale dei ricavi in FVG, ma ci sono segnali di ripresa: lo scostamento negativo del primo trimestre 2021 è il meno forte dell’ultimo anno e la previsione per l’estate torna per la prima volta da 18 mesi a questa parte in territorio positivo.</a:t>
            </a:r>
            <a:endParaRPr lang="it-IT" sz="2200" strike="sngStrike" dirty="0">
              <a:latin typeface="Century Gothic" panose="020B0502020202020204" pitchFamily="34" charset="0"/>
              <a:cs typeface="Arial"/>
            </a:endParaRPr>
          </a:p>
        </p:txBody>
      </p:sp>
      <p:sp>
        <p:nvSpPr>
          <p:cNvPr id="45" name="CasellaDiTesto 44">
            <a:extLst>
              <a:ext uri="{FF2B5EF4-FFF2-40B4-BE49-F238E27FC236}">
                <a16:creationId xmlns:a16="http://schemas.microsoft.com/office/drawing/2014/main" id="{C6E20EA9-BDF3-4A8E-9376-72AACF48CAA5}"/>
              </a:ext>
            </a:extLst>
          </p:cNvPr>
          <p:cNvSpPr txBox="1"/>
          <p:nvPr/>
        </p:nvSpPr>
        <p:spPr>
          <a:xfrm>
            <a:off x="4758003" y="5708961"/>
            <a:ext cx="1306539" cy="584775"/>
          </a:xfrm>
          <a:prstGeom prst="rect">
            <a:avLst/>
          </a:prstGeom>
          <a:noFill/>
        </p:spPr>
        <p:txBody>
          <a:bodyPr wrap="square" rtlCol="0" anchor="ctr" anchorCtr="0">
            <a:spAutoFit/>
          </a:bodyPr>
          <a:lstStyle/>
          <a:p>
            <a:pPr algn="ctr"/>
            <a:r>
              <a:rPr lang="it-IT" sz="3200" dirty="0">
                <a:latin typeface="Century Gothic" panose="020B0502020202020204" pitchFamily="34" charset="0"/>
              </a:rPr>
              <a:t>-32%</a:t>
            </a:r>
            <a:endParaRPr lang="it-IT" sz="2200" dirty="0">
              <a:latin typeface="Century Gothic" panose="020B0502020202020204" pitchFamily="34" charset="0"/>
            </a:endParaRPr>
          </a:p>
        </p:txBody>
      </p:sp>
      <p:sp>
        <p:nvSpPr>
          <p:cNvPr id="7" name="Parentesi graffa chiusa 6">
            <a:extLst>
              <a:ext uri="{FF2B5EF4-FFF2-40B4-BE49-F238E27FC236}">
                <a16:creationId xmlns:a16="http://schemas.microsoft.com/office/drawing/2014/main" id="{79343949-36DF-44CC-9F6A-D77A06F5C969}"/>
              </a:ext>
            </a:extLst>
          </p:cNvPr>
          <p:cNvSpPr/>
          <p:nvPr/>
        </p:nvSpPr>
        <p:spPr bwMode="auto">
          <a:xfrm>
            <a:off x="7729799" y="2892201"/>
            <a:ext cx="406412" cy="1759398"/>
          </a:xfrm>
          <a:prstGeom prst="rightBrace">
            <a:avLst>
              <a:gd name="adj1" fmla="val 8333"/>
              <a:gd name="adj2" fmla="val 25096"/>
            </a:avLst>
          </a:prstGeom>
          <a:noFill/>
          <a:ln w="12700"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86891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2">
            <a:extLst>
              <a:ext uri="{FF2B5EF4-FFF2-40B4-BE49-F238E27FC236}">
                <a16:creationId xmlns:a16="http://schemas.microsoft.com/office/drawing/2014/main" id="{CEA3A931-A825-4BFE-B52E-D4BD15EAB86E}"/>
              </a:ext>
            </a:extLst>
          </p:cNvPr>
          <p:cNvSpPr>
            <a:spLocks noChangeArrowheads="1"/>
          </p:cNvSpPr>
          <p:nvPr/>
        </p:nvSpPr>
        <p:spPr bwMode="auto">
          <a:xfrm>
            <a:off x="835919" y="897882"/>
            <a:ext cx="24160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buNone/>
            </a:pPr>
            <a:r>
              <a:rPr lang="it-IT" altLang="it-IT" sz="4400" b="1" u="sng">
                <a:solidFill>
                  <a:srgbClr val="203864"/>
                </a:solidFill>
                <a:latin typeface="Century Gothic" panose="020B0502020202020204" pitchFamily="34" charset="0"/>
              </a:rPr>
              <a:t>Agenda</a:t>
            </a:r>
          </a:p>
        </p:txBody>
      </p:sp>
      <p:sp>
        <p:nvSpPr>
          <p:cNvPr id="18" name="Sottotitolo 3">
            <a:extLst>
              <a:ext uri="{FF2B5EF4-FFF2-40B4-BE49-F238E27FC236}">
                <a16:creationId xmlns:a16="http://schemas.microsoft.com/office/drawing/2014/main" id="{0A2E01F3-829C-45D2-A8BC-BDC6275DF066}"/>
              </a:ext>
            </a:extLst>
          </p:cNvPr>
          <p:cNvSpPr txBox="1">
            <a:spLocks/>
          </p:cNvSpPr>
          <p:nvPr/>
        </p:nvSpPr>
        <p:spPr bwMode="auto">
          <a:xfrm>
            <a:off x="4917846" y="1886783"/>
            <a:ext cx="673949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indent="0" eaLnBrk="1" hangingPunct="1">
              <a:spcBef>
                <a:spcPts val="1800"/>
              </a:spcBef>
            </a:pPr>
            <a:r>
              <a:rPr lang="it-IT" altLang="it-IT" sz="2400" dirty="0">
                <a:solidFill>
                  <a:srgbClr val="203864"/>
                </a:solidFill>
                <a:latin typeface="Century Gothic" panose="020B0502020202020204" pitchFamily="34" charset="0"/>
                <a:cs typeface="Arial" panose="020B0604020202020204" pitchFamily="34" charset="0"/>
              </a:rPr>
              <a:t>Considerazioni generali di sintesi</a:t>
            </a:r>
          </a:p>
          <a:p>
            <a:pPr marL="0" indent="0" eaLnBrk="1" hangingPunct="1">
              <a:spcBef>
                <a:spcPts val="1800"/>
              </a:spcBef>
            </a:pPr>
            <a:r>
              <a:rPr lang="it-IT" altLang="it-IT" sz="2400" dirty="0">
                <a:solidFill>
                  <a:srgbClr val="203864"/>
                </a:solidFill>
                <a:latin typeface="Century Gothic" panose="020B0502020202020204" pitchFamily="34" charset="0"/>
                <a:cs typeface="Arial" panose="020B0604020202020204" pitchFamily="34" charset="0"/>
              </a:rPr>
              <a:t>Impatto sul tessuto imprenditoriale</a:t>
            </a:r>
          </a:p>
          <a:p>
            <a:pPr marL="0" indent="0" eaLnBrk="1" hangingPunct="1">
              <a:spcBef>
                <a:spcPts val="1800"/>
              </a:spcBef>
            </a:pPr>
            <a:r>
              <a:rPr lang="it-IT" altLang="it-IT" sz="2400" dirty="0">
                <a:solidFill>
                  <a:srgbClr val="203864"/>
                </a:solidFill>
                <a:latin typeface="Century Gothic" panose="020B0502020202020204" pitchFamily="34" charset="0"/>
                <a:cs typeface="Arial" panose="020B0604020202020204" pitchFamily="34" charset="0"/>
              </a:rPr>
              <a:t>Clima di fiducia</a:t>
            </a:r>
          </a:p>
          <a:p>
            <a:pPr marL="0" indent="0" eaLnBrk="1" hangingPunct="1">
              <a:spcBef>
                <a:spcPts val="1800"/>
              </a:spcBef>
            </a:pPr>
            <a:r>
              <a:rPr lang="it-IT" altLang="it-IT" sz="2400" dirty="0">
                <a:solidFill>
                  <a:srgbClr val="203864"/>
                </a:solidFill>
                <a:latin typeface="Century Gothic" panose="020B0502020202020204" pitchFamily="34" charset="0"/>
                <a:cs typeface="Arial" panose="020B0604020202020204" pitchFamily="34" charset="0"/>
              </a:rPr>
              <a:t>Congiuntura economica</a:t>
            </a:r>
          </a:p>
          <a:p>
            <a:pPr marL="0" indent="0" eaLnBrk="1" hangingPunct="1">
              <a:spcBef>
                <a:spcPts val="1800"/>
              </a:spcBef>
            </a:pPr>
            <a:r>
              <a:rPr lang="it-IT" altLang="it-IT" sz="2400" dirty="0">
                <a:solidFill>
                  <a:srgbClr val="203864"/>
                </a:solidFill>
                <a:latin typeface="Century Gothic" panose="020B0502020202020204" pitchFamily="34" charset="0"/>
                <a:cs typeface="Arial" panose="020B0604020202020204" pitchFamily="34" charset="0"/>
              </a:rPr>
              <a:t>Liquidità e credito</a:t>
            </a:r>
          </a:p>
          <a:p>
            <a:pPr marL="0" indent="0" eaLnBrk="1" hangingPunct="1">
              <a:spcBef>
                <a:spcPts val="1800"/>
              </a:spcBef>
            </a:pPr>
            <a:r>
              <a:rPr lang="it-IT" altLang="it-IT" sz="2400" dirty="0">
                <a:solidFill>
                  <a:srgbClr val="203864"/>
                </a:solidFill>
                <a:latin typeface="Century Gothic" panose="020B0502020202020204" pitchFamily="34" charset="0"/>
                <a:cs typeface="Arial" panose="020B0604020202020204" pitchFamily="34" charset="0"/>
              </a:rPr>
              <a:t>Misure anticrisi</a:t>
            </a:r>
          </a:p>
          <a:p>
            <a:pPr marL="0" indent="0" eaLnBrk="1" hangingPunct="1">
              <a:spcBef>
                <a:spcPts val="1800"/>
              </a:spcBef>
            </a:pPr>
            <a:r>
              <a:rPr lang="it-IT" altLang="it-IT" sz="2400" dirty="0">
                <a:solidFill>
                  <a:srgbClr val="203864"/>
                </a:solidFill>
                <a:latin typeface="Century Gothic" panose="020B0502020202020204" pitchFamily="34" charset="0"/>
                <a:cs typeface="Arial" panose="020B0604020202020204" pitchFamily="34" charset="0"/>
              </a:rPr>
              <a:t>Metodo</a:t>
            </a:r>
          </a:p>
        </p:txBody>
      </p:sp>
      <p:pic>
        <p:nvPicPr>
          <p:cNvPr id="24" name="Elemento grafico 23" descr="Professore">
            <a:extLst>
              <a:ext uri="{FF2B5EF4-FFF2-40B4-BE49-F238E27FC236}">
                <a16:creationId xmlns:a16="http://schemas.microsoft.com/office/drawing/2014/main" id="{7E5718BD-0E24-48C5-B785-725F258C43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2014" y="1860279"/>
            <a:ext cx="516155" cy="516155"/>
          </a:xfrm>
          <a:prstGeom prst="rect">
            <a:avLst/>
          </a:prstGeom>
        </p:spPr>
      </p:pic>
      <p:pic>
        <p:nvPicPr>
          <p:cNvPr id="14" name="Elemento grafico 13" descr="Grafico a barre">
            <a:extLst>
              <a:ext uri="{FF2B5EF4-FFF2-40B4-BE49-F238E27FC236}">
                <a16:creationId xmlns:a16="http://schemas.microsoft.com/office/drawing/2014/main" id="{10379957-C85B-4F76-869D-12D93888623D}"/>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15475" y="3664889"/>
            <a:ext cx="469233" cy="469233"/>
          </a:xfrm>
          <a:prstGeom prst="rect">
            <a:avLst/>
          </a:prstGeom>
        </p:spPr>
      </p:pic>
      <p:pic>
        <p:nvPicPr>
          <p:cNvPr id="15" name="Elemento grafico 14" descr="Monete">
            <a:extLst>
              <a:ext uri="{FF2B5EF4-FFF2-40B4-BE49-F238E27FC236}">
                <a16:creationId xmlns:a16="http://schemas.microsoft.com/office/drawing/2014/main" id="{170EBD7D-B994-4B76-AF51-B023A3382BE3}"/>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5475" y="4266311"/>
            <a:ext cx="469233" cy="469233"/>
          </a:xfrm>
          <a:prstGeom prst="rect">
            <a:avLst/>
          </a:prstGeom>
        </p:spPr>
      </p:pic>
      <p:pic>
        <p:nvPicPr>
          <p:cNvPr id="16" name="Elemento grafico 15" descr="Stretta di mano">
            <a:extLst>
              <a:ext uri="{FF2B5EF4-FFF2-40B4-BE49-F238E27FC236}">
                <a16:creationId xmlns:a16="http://schemas.microsoft.com/office/drawing/2014/main" id="{C05AA5BD-620A-4DCE-A144-5846E55ABEB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66206" y="3040538"/>
            <a:ext cx="567771" cy="567771"/>
          </a:xfrm>
          <a:prstGeom prst="rect">
            <a:avLst/>
          </a:prstGeom>
        </p:spPr>
      </p:pic>
      <p:pic>
        <p:nvPicPr>
          <p:cNvPr id="27" name="Elemento grafico 26" descr="Rete">
            <a:extLst>
              <a:ext uri="{FF2B5EF4-FFF2-40B4-BE49-F238E27FC236}">
                <a16:creationId xmlns:a16="http://schemas.microsoft.com/office/drawing/2014/main" id="{084BB6F4-9A9B-420C-8CE1-19E64A1A26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92013" y="2451502"/>
            <a:ext cx="516156" cy="516156"/>
          </a:xfrm>
          <a:prstGeom prst="rect">
            <a:avLst/>
          </a:prstGeom>
        </p:spPr>
      </p:pic>
      <p:pic>
        <p:nvPicPr>
          <p:cNvPr id="28" name="Elemento grafico 27" descr="Libri">
            <a:extLst>
              <a:ext uri="{FF2B5EF4-FFF2-40B4-BE49-F238E27FC236}">
                <a16:creationId xmlns:a16="http://schemas.microsoft.com/office/drawing/2014/main" id="{9687CEC4-65B5-4BD8-BE5E-D95E9D99CB1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315475" y="5480459"/>
            <a:ext cx="469233" cy="469233"/>
          </a:xfrm>
          <a:prstGeom prst="rect">
            <a:avLst/>
          </a:prstGeom>
        </p:spPr>
      </p:pic>
      <p:pic>
        <p:nvPicPr>
          <p:cNvPr id="29" name="Elemento grafico 28" descr="Tassa">
            <a:extLst>
              <a:ext uri="{FF2B5EF4-FFF2-40B4-BE49-F238E27FC236}">
                <a16:creationId xmlns:a16="http://schemas.microsoft.com/office/drawing/2014/main" id="{F3FFFD95-109A-49F1-AD1E-B28B9A37CF8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292014" y="4837173"/>
            <a:ext cx="516155" cy="51615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54D47F8-F7C2-4187-824D-CB212A874C1D}"/>
              </a:ext>
            </a:extLst>
          </p:cNvPr>
          <p:cNvPicPr>
            <a:picLocks noChangeAspect="1"/>
          </p:cNvPicPr>
          <p:nvPr/>
        </p:nvPicPr>
        <p:blipFill>
          <a:blip r:embed="rId2"/>
          <a:stretch>
            <a:fillRect/>
          </a:stretch>
        </p:blipFill>
        <p:spPr>
          <a:xfrm>
            <a:off x="424800" y="2278800"/>
            <a:ext cx="6045729" cy="3092400"/>
          </a:xfrm>
          <a:prstGeom prst="rect">
            <a:avLst/>
          </a:prstGeom>
        </p:spPr>
      </p:pic>
      <p:sp>
        <p:nvSpPr>
          <p:cNvPr id="30" name="Titolo 1">
            <a:extLst>
              <a:ext uri="{FF2B5EF4-FFF2-40B4-BE49-F238E27FC236}">
                <a16:creationId xmlns:a16="http://schemas.microsoft.com/office/drawing/2014/main" id="{022DB523-2F02-4586-A69F-BE73338A22BD}"/>
              </a:ext>
            </a:extLst>
          </p:cNvPr>
          <p:cNvSpPr txBox="1">
            <a:spLocks/>
          </p:cNvSpPr>
          <p:nvPr/>
        </p:nvSpPr>
        <p:spPr>
          <a:xfrm>
            <a:off x="335360" y="248643"/>
            <a:ext cx="11856639"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Andamento dell’occupazione </a:t>
            </a:r>
            <a:r>
              <a:rPr lang="it-IT" sz="2200" dirty="0">
                <a:solidFill>
                  <a:srgbClr val="203864"/>
                </a:solidFill>
                <a:latin typeface="Century Gothic" panose="020B0502020202020204" pitchFamily="34" charset="0"/>
                <a:ea typeface="+mj-ea"/>
                <a:cs typeface="Arial"/>
              </a:rPr>
              <a:t>| </a:t>
            </a:r>
            <a:r>
              <a:rPr lang="it-IT" sz="2200" dirty="0">
                <a:latin typeface="Century Gothic" panose="020B0502020202020204" pitchFamily="34" charset="0"/>
                <a:cs typeface="Arial"/>
              </a:rPr>
              <a:t>In virtù del blocco dei licenziamenti, la riduzione degli organici delle imprese del terziario in FVG ha riguardato esclusivamente il personale meno stabile. Gli effetti della crisi sono attesi nella seconda metà del 2021.</a:t>
            </a:r>
            <a:endParaRPr lang="it-IT" sz="2200" strike="sngStrike" dirty="0">
              <a:solidFill>
                <a:srgbClr val="FF0000"/>
              </a:solidFill>
              <a:latin typeface="Century Gothic" panose="020B0502020202020204" pitchFamily="34" charset="0"/>
              <a:ea typeface="+mj-ea"/>
              <a:cs typeface="Arial"/>
            </a:endParaRPr>
          </a:p>
        </p:txBody>
      </p:sp>
      <p:sp>
        <p:nvSpPr>
          <p:cNvPr id="38" name="Text Box 49">
            <a:extLst>
              <a:ext uri="{FF2B5EF4-FFF2-40B4-BE49-F238E27FC236}">
                <a16:creationId xmlns:a16="http://schemas.microsoft.com/office/drawing/2014/main" id="{3B1BB989-3BBC-4158-A270-3559EFEA573B}"/>
              </a:ext>
            </a:extLst>
          </p:cNvPr>
          <p:cNvSpPr txBox="1">
            <a:spLocks noChangeArrowheads="1"/>
          </p:cNvSpPr>
          <p:nvPr/>
        </p:nvSpPr>
        <p:spPr bwMode="auto">
          <a:xfrm>
            <a:off x="335360" y="6190766"/>
            <a:ext cx="11665296" cy="384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1.536 casi. </a:t>
            </a:r>
            <a:r>
              <a:rPr lang="it-IT" altLang="ja-JP" sz="900" b="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a:latin typeface="Century Gothic" panose="020B0502020202020204" pitchFamily="34" charset="0"/>
              </a:rPr>
              <a:t>I dati sono riportati all’universo.	</a:t>
            </a:r>
            <a:endParaRPr lang="it-IT" altLang="it-IT" sz="900">
              <a:latin typeface="Century Gothic" panose="020B0502020202020204" pitchFamily="34" charset="0"/>
            </a:endParaRPr>
          </a:p>
        </p:txBody>
      </p:sp>
      <p:sp>
        <p:nvSpPr>
          <p:cNvPr id="39" name="Titolo 1">
            <a:extLst>
              <a:ext uri="{FF2B5EF4-FFF2-40B4-BE49-F238E27FC236}">
                <a16:creationId xmlns:a16="http://schemas.microsoft.com/office/drawing/2014/main" id="{28567EA9-55E9-49EC-A981-D87878280C18}"/>
              </a:ext>
            </a:extLst>
          </p:cNvPr>
          <p:cNvSpPr txBox="1">
            <a:spLocks/>
          </p:cNvSpPr>
          <p:nvPr/>
        </p:nvSpPr>
        <p:spPr>
          <a:xfrm>
            <a:off x="423287" y="1815998"/>
            <a:ext cx="5962833"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OCCUPAZIONE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sp>
        <p:nvSpPr>
          <p:cNvPr id="40" name="CasellaDiTesto 9">
            <a:extLst>
              <a:ext uri="{FF2B5EF4-FFF2-40B4-BE49-F238E27FC236}">
                <a16:creationId xmlns:a16="http://schemas.microsoft.com/office/drawing/2014/main" id="{1B948F6F-E8E7-4B84-AD11-3C9F02C561B5}"/>
              </a:ext>
            </a:extLst>
          </p:cNvPr>
          <p:cNvSpPr txBox="1">
            <a:spLocks noChangeArrowheads="1"/>
          </p:cNvSpPr>
          <p:nvPr/>
        </p:nvSpPr>
        <p:spPr bwMode="auto">
          <a:xfrm>
            <a:off x="1215201" y="3284984"/>
            <a:ext cx="1919755"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sp>
        <p:nvSpPr>
          <p:cNvPr id="46" name="CasellaDiTesto 9">
            <a:extLst>
              <a:ext uri="{FF2B5EF4-FFF2-40B4-BE49-F238E27FC236}">
                <a16:creationId xmlns:a16="http://schemas.microsoft.com/office/drawing/2014/main" id="{DBBE0DC6-EC4D-4558-A289-6034A8D744E9}"/>
              </a:ext>
            </a:extLst>
          </p:cNvPr>
          <p:cNvSpPr txBox="1">
            <a:spLocks noChangeArrowheads="1"/>
          </p:cNvSpPr>
          <p:nvPr/>
        </p:nvSpPr>
        <p:spPr bwMode="auto">
          <a:xfrm>
            <a:off x="1544154" y="4317126"/>
            <a:ext cx="1728192"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graphicFrame>
        <p:nvGraphicFramePr>
          <p:cNvPr id="53" name="Tabella 11">
            <a:extLst>
              <a:ext uri="{FF2B5EF4-FFF2-40B4-BE49-F238E27FC236}">
                <a16:creationId xmlns:a16="http://schemas.microsoft.com/office/drawing/2014/main" id="{E39124F3-B1A5-4A88-94EB-694512B57A65}"/>
              </a:ext>
            </a:extLst>
          </p:cNvPr>
          <p:cNvGraphicFramePr>
            <a:graphicFrameLocks noGrp="1"/>
          </p:cNvGraphicFramePr>
          <p:nvPr/>
        </p:nvGraphicFramePr>
        <p:xfrm>
          <a:off x="7526635" y="3147844"/>
          <a:ext cx="3321605" cy="285784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357230">
                <a:tc>
                  <a:txBody>
                    <a:bodyPr/>
                    <a:lstStyle/>
                    <a:p>
                      <a:pPr algn="l" fontAlgn="ctr"/>
                      <a:r>
                        <a:rPr lang="it-IT" sz="1200" b="1" i="0" u="none" strike="noStrike">
                          <a:effectLst/>
                          <a:latin typeface="Century Gothic" panose="020B0502020202020204" pitchFamily="34" charset="0"/>
                        </a:rPr>
                        <a:t>DIC ’19</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8%</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79%</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13%</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48</a:t>
                      </a:r>
                    </a:p>
                  </a:txBody>
                  <a:tcPr marL="7620" marR="7620" marT="7620" marB="0" anchor="ctr"/>
                </a:tc>
                <a:extLst>
                  <a:ext uri="{0D108BD9-81ED-4DB2-BD59-A6C34878D82A}">
                    <a16:rowId xmlns:a16="http://schemas.microsoft.com/office/drawing/2014/main" val="2739780088"/>
                  </a:ext>
                </a:extLst>
              </a:tr>
              <a:tr h="357230">
                <a:tc>
                  <a:txBody>
                    <a:bodyPr/>
                    <a:lstStyle/>
                    <a:p>
                      <a:pPr algn="l" fontAlgn="ctr"/>
                      <a:r>
                        <a:rPr lang="it-IT" sz="1200" b="1" i="0" u="none" strike="noStrike">
                          <a:effectLst/>
                          <a:latin typeface="Century Gothic" panose="020B0502020202020204" pitchFamily="34" charset="0"/>
                        </a:rPr>
                        <a:t>MAR ’20</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0%</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89%</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11%</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45</a:t>
                      </a:r>
                    </a:p>
                  </a:txBody>
                  <a:tcPr marL="7620" marR="7620" marT="7620" marB="0" anchor="ctr"/>
                </a:tc>
                <a:extLst>
                  <a:ext uri="{0D108BD9-81ED-4DB2-BD59-A6C34878D82A}">
                    <a16:rowId xmlns:a16="http://schemas.microsoft.com/office/drawing/2014/main" val="2546973793"/>
                  </a:ext>
                </a:extLst>
              </a:tr>
              <a:tr h="357230">
                <a:tc>
                  <a:txBody>
                    <a:bodyPr/>
                    <a:lstStyle/>
                    <a:p>
                      <a:pPr algn="l" fontAlgn="ctr"/>
                      <a:r>
                        <a:rPr lang="it-IT" sz="1200" b="1" i="0" u="none" strike="noStrike">
                          <a:effectLst/>
                          <a:latin typeface="Century Gothic" panose="020B0502020202020204" pitchFamily="34" charset="0"/>
                        </a:rPr>
                        <a:t>GIU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74%</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25%</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38</a:t>
                      </a:r>
                    </a:p>
                  </a:txBody>
                  <a:tcPr marL="7620" marR="7620" marT="7620" marB="0" anchor="ctr"/>
                </a:tc>
                <a:extLst>
                  <a:ext uri="{0D108BD9-81ED-4DB2-BD59-A6C34878D82A}">
                    <a16:rowId xmlns:a16="http://schemas.microsoft.com/office/drawing/2014/main" val="3752504863"/>
                  </a:ext>
                </a:extLst>
              </a:tr>
              <a:tr h="357230">
                <a:tc>
                  <a:txBody>
                    <a:bodyPr/>
                    <a:lstStyle/>
                    <a:p>
                      <a:pPr algn="l" fontAlgn="ctr"/>
                      <a:r>
                        <a:rPr lang="it-IT" sz="1200" b="1" i="0" u="none" strike="noStrike">
                          <a:effectLst/>
                          <a:latin typeface="Century Gothic" panose="020B0502020202020204" pitchFamily="34" charset="0"/>
                        </a:rPr>
                        <a:t>SET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72%</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27%</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37</a:t>
                      </a:r>
                    </a:p>
                  </a:txBody>
                  <a:tcPr marL="7620" marR="7620" marT="7620" marB="0" anchor="ctr"/>
                </a:tc>
                <a:extLst>
                  <a:ext uri="{0D108BD9-81ED-4DB2-BD59-A6C34878D82A}">
                    <a16:rowId xmlns:a16="http://schemas.microsoft.com/office/drawing/2014/main" val="4271376257"/>
                  </a:ext>
                </a:extLst>
              </a:tr>
              <a:tr h="357230">
                <a:tc>
                  <a:txBody>
                    <a:bodyPr/>
                    <a:lstStyle/>
                    <a:p>
                      <a:pPr algn="l" fontAlgn="ctr"/>
                      <a:r>
                        <a:rPr lang="it-IT" sz="1200" b="1" i="0" u="none" strike="noStrike">
                          <a:effectLst/>
                          <a:latin typeface="Century Gothic" panose="020B0502020202020204" pitchFamily="34" charset="0"/>
                        </a:rPr>
                        <a:t>DIC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70%</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29%</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36</a:t>
                      </a:r>
                    </a:p>
                  </a:txBody>
                  <a:tcPr marL="7620" marR="7620" marT="7620" marB="0" anchor="ctr"/>
                </a:tc>
                <a:extLst>
                  <a:ext uri="{0D108BD9-81ED-4DB2-BD59-A6C34878D82A}">
                    <a16:rowId xmlns:a16="http://schemas.microsoft.com/office/drawing/2014/main" val="3559385142"/>
                  </a:ext>
                </a:extLst>
              </a:tr>
              <a:tr h="357230">
                <a:tc>
                  <a:txBody>
                    <a:bodyPr/>
                    <a:lstStyle/>
                    <a:p>
                      <a:pPr algn="l" fontAlgn="ctr"/>
                      <a:r>
                        <a:rPr lang="it-IT" sz="1200" b="1" i="0" u="none" strike="noStrike">
                          <a:effectLst/>
                          <a:latin typeface="Century Gothic" panose="020B0502020202020204" pitchFamily="34" charset="0"/>
                        </a:rPr>
                        <a:t>MAR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3%</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64%</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33%</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35</a:t>
                      </a:r>
                    </a:p>
                  </a:txBody>
                  <a:tcPr marL="7620" marR="7620" marT="7620" marB="0" anchor="ctr"/>
                </a:tc>
                <a:extLst>
                  <a:ext uri="{0D108BD9-81ED-4DB2-BD59-A6C34878D82A}">
                    <a16:rowId xmlns:a16="http://schemas.microsoft.com/office/drawing/2014/main" val="3790754751"/>
                  </a:ext>
                </a:extLst>
              </a:tr>
              <a:tr h="357230">
                <a:tc gridSpan="4">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it-IT" sz="1600" b="1" i="0" u="none" strike="noStrike">
                          <a:solidFill>
                            <a:schemeClr val="tx1"/>
                          </a:solidFill>
                          <a:effectLst/>
                          <a:latin typeface="Century Gothic" panose="020B0502020202020204" pitchFamily="34" charset="0"/>
                        </a:rPr>
                        <a:t>PREV. GIUGNO ‘21</a:t>
                      </a:r>
                    </a:p>
                  </a:txBody>
                  <a:tcPr marL="7200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a:txBody>
                    <a:bodyPr/>
                    <a:lstStyle/>
                    <a:p>
                      <a:pPr algn="ctr" fontAlgn="ctr"/>
                      <a:r>
                        <a:rPr lang="it-IT" sz="1600" b="1" i="0" u="none" strike="noStrike" dirty="0">
                          <a:solidFill>
                            <a:srgbClr val="203864"/>
                          </a:solidFill>
                          <a:effectLst/>
                          <a:latin typeface="Century Gothic" panose="020B0502020202020204" pitchFamily="34" charset="0"/>
                        </a:rPr>
                        <a:t>34</a:t>
                      </a:r>
                    </a:p>
                  </a:txBody>
                  <a:tcPr marL="7620" marR="7620" marT="7620" marB="0" anchor="ctr"/>
                </a:tc>
                <a:extLst>
                  <a:ext uri="{0D108BD9-81ED-4DB2-BD59-A6C34878D82A}">
                    <a16:rowId xmlns:a16="http://schemas.microsoft.com/office/drawing/2014/main" val="1704451205"/>
                  </a:ext>
                </a:extLst>
              </a:tr>
            </a:tbl>
          </a:graphicData>
        </a:graphic>
      </p:graphicFrame>
      <p:cxnSp>
        <p:nvCxnSpPr>
          <p:cNvPr id="58" name="Connettore 2 57">
            <a:extLst>
              <a:ext uri="{FF2B5EF4-FFF2-40B4-BE49-F238E27FC236}">
                <a16:creationId xmlns:a16="http://schemas.microsoft.com/office/drawing/2014/main" id="{DCA38509-E4BD-4340-BB39-2647E73DCC52}"/>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59" name="CasellaDiTesto 58">
            <a:extLst>
              <a:ext uri="{FF2B5EF4-FFF2-40B4-BE49-F238E27FC236}">
                <a16:creationId xmlns:a16="http://schemas.microsoft.com/office/drawing/2014/main" id="{93BC3302-82F8-41C2-9CB9-E81D136042B9}"/>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60" name="Connettore 2 59">
            <a:extLst>
              <a:ext uri="{FF2B5EF4-FFF2-40B4-BE49-F238E27FC236}">
                <a16:creationId xmlns:a16="http://schemas.microsoft.com/office/drawing/2014/main" id="{E470490E-A141-4F00-BDEF-BD78E3BC4DB4}"/>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3" name="CasellaDiTesto 62">
            <a:extLst>
              <a:ext uri="{FF2B5EF4-FFF2-40B4-BE49-F238E27FC236}">
                <a16:creationId xmlns:a16="http://schemas.microsoft.com/office/drawing/2014/main" id="{7E0EB3CC-7823-4540-84CF-5F7180BC6FEA}"/>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graphicFrame>
        <p:nvGraphicFramePr>
          <p:cNvPr id="64" name="Tabella 63">
            <a:extLst>
              <a:ext uri="{FF2B5EF4-FFF2-40B4-BE49-F238E27FC236}">
                <a16:creationId xmlns:a16="http://schemas.microsoft.com/office/drawing/2014/main" id="{FC374154-4EA8-4E61-B381-E719CE25B551}"/>
              </a:ext>
            </a:extLst>
          </p:cNvPr>
          <p:cNvGraphicFramePr>
            <a:graphicFrameLocks noGrp="1"/>
          </p:cNvGraphicFramePr>
          <p:nvPr/>
        </p:nvGraphicFramePr>
        <p:xfrm>
          <a:off x="11147607" y="3147844"/>
          <a:ext cx="648000" cy="285784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357230">
                <a:tc>
                  <a:txBody>
                    <a:bodyPr/>
                    <a:lstStyle/>
                    <a:p>
                      <a:pPr algn="ctr" fontAlgn="ctr"/>
                      <a:r>
                        <a:rPr lang="it-IT" sz="1600" b="1" i="0" u="none" strike="noStrike">
                          <a:solidFill>
                            <a:srgbClr val="F79646"/>
                          </a:solidFill>
                          <a:effectLst/>
                          <a:latin typeface="Century Gothic" panose="020B0502020202020204" pitchFamily="34" charset="0"/>
                        </a:rPr>
                        <a:t>41</a:t>
                      </a:r>
                    </a:p>
                  </a:txBody>
                  <a:tcPr marL="7620" marR="7620" marT="7620" marB="0" anchor="ctr"/>
                </a:tc>
                <a:extLst>
                  <a:ext uri="{0D108BD9-81ED-4DB2-BD59-A6C34878D82A}">
                    <a16:rowId xmlns:a16="http://schemas.microsoft.com/office/drawing/2014/main" val="384464165"/>
                  </a:ext>
                </a:extLst>
              </a:tr>
              <a:tr h="357230">
                <a:tc>
                  <a:txBody>
                    <a:bodyPr/>
                    <a:lstStyle/>
                    <a:p>
                      <a:pPr algn="ctr" fontAlgn="ctr"/>
                      <a:r>
                        <a:rPr lang="it-IT" sz="1600" b="1" i="0" u="none" strike="noStrike">
                          <a:solidFill>
                            <a:srgbClr val="F79646"/>
                          </a:solidFill>
                          <a:effectLst/>
                          <a:latin typeface="Century Gothic" panose="020B0502020202020204" pitchFamily="34" charset="0"/>
                        </a:rPr>
                        <a:t>36</a:t>
                      </a:r>
                    </a:p>
                  </a:txBody>
                  <a:tcPr marL="7620" marR="7620" marT="7620" marB="0" anchor="ctr"/>
                </a:tc>
                <a:extLst>
                  <a:ext uri="{0D108BD9-81ED-4DB2-BD59-A6C34878D82A}">
                    <a16:rowId xmlns:a16="http://schemas.microsoft.com/office/drawing/2014/main" val="51798999"/>
                  </a:ext>
                </a:extLst>
              </a:tr>
              <a:tr h="357230">
                <a:tc>
                  <a:txBody>
                    <a:bodyPr/>
                    <a:lstStyle/>
                    <a:p>
                      <a:pPr algn="ctr" fontAlgn="ctr"/>
                      <a:r>
                        <a:rPr lang="it-IT" sz="1600" b="1" i="0" u="none" strike="noStrike">
                          <a:solidFill>
                            <a:srgbClr val="F79646"/>
                          </a:solidFill>
                          <a:effectLst/>
                          <a:latin typeface="Century Gothic" panose="020B0502020202020204" pitchFamily="34" charset="0"/>
                        </a:rPr>
                        <a:t>37</a:t>
                      </a:r>
                    </a:p>
                  </a:txBody>
                  <a:tcPr marL="7620" marR="7620" marT="7620" marB="0" anchor="ctr"/>
                </a:tc>
                <a:extLst>
                  <a:ext uri="{0D108BD9-81ED-4DB2-BD59-A6C34878D82A}">
                    <a16:rowId xmlns:a16="http://schemas.microsoft.com/office/drawing/2014/main" val="2113083857"/>
                  </a:ext>
                </a:extLst>
              </a:tr>
              <a:tr h="357230">
                <a:tc>
                  <a:txBody>
                    <a:bodyPr/>
                    <a:lstStyle/>
                    <a:p>
                      <a:pPr algn="ctr" fontAlgn="ctr"/>
                      <a:r>
                        <a:rPr lang="it-IT" sz="1600" b="1" i="0" u="none" strike="noStrike">
                          <a:solidFill>
                            <a:srgbClr val="F79646"/>
                          </a:solidFill>
                          <a:effectLst/>
                          <a:latin typeface="Century Gothic" panose="020B0502020202020204" pitchFamily="34" charset="0"/>
                        </a:rPr>
                        <a:t>31</a:t>
                      </a:r>
                    </a:p>
                  </a:txBody>
                  <a:tcPr marL="7620" marR="7620" marT="7620" marB="0" anchor="ctr"/>
                </a:tc>
                <a:extLst>
                  <a:ext uri="{0D108BD9-81ED-4DB2-BD59-A6C34878D82A}">
                    <a16:rowId xmlns:a16="http://schemas.microsoft.com/office/drawing/2014/main" val="1777035430"/>
                  </a:ext>
                </a:extLst>
              </a:tr>
              <a:tr h="357230">
                <a:tc>
                  <a:txBody>
                    <a:bodyPr/>
                    <a:lstStyle/>
                    <a:p>
                      <a:pPr algn="ctr" fontAlgn="ctr"/>
                      <a:r>
                        <a:rPr lang="it-IT" sz="1600" b="1" i="0" u="none" strike="noStrike">
                          <a:solidFill>
                            <a:srgbClr val="F79646"/>
                          </a:solidFill>
                          <a:effectLst/>
                          <a:latin typeface="Century Gothic" panose="020B0502020202020204" pitchFamily="34" charset="0"/>
                        </a:rPr>
                        <a:t>28</a:t>
                      </a:r>
                    </a:p>
                  </a:txBody>
                  <a:tcPr marL="7620" marR="7620" marT="7620" marB="0" anchor="ctr"/>
                </a:tc>
                <a:extLst>
                  <a:ext uri="{0D108BD9-81ED-4DB2-BD59-A6C34878D82A}">
                    <a16:rowId xmlns:a16="http://schemas.microsoft.com/office/drawing/2014/main" val="2964193220"/>
                  </a:ext>
                </a:extLst>
              </a:tr>
              <a:tr h="357230">
                <a:tc>
                  <a:txBody>
                    <a:bodyPr/>
                    <a:lstStyle/>
                    <a:p>
                      <a:pPr algn="ctr" fontAlgn="ctr"/>
                      <a:r>
                        <a:rPr lang="it-IT" sz="1600" b="1" i="0" u="none" strike="noStrike">
                          <a:solidFill>
                            <a:srgbClr val="F79646"/>
                          </a:solidFill>
                          <a:effectLst/>
                          <a:latin typeface="Century Gothic" panose="020B0502020202020204" pitchFamily="34" charset="0"/>
                        </a:rPr>
                        <a:t>28</a:t>
                      </a:r>
                    </a:p>
                  </a:txBody>
                  <a:tcPr marL="7620" marR="7620" marT="7620" marB="0" anchor="ctr"/>
                </a:tc>
                <a:extLst>
                  <a:ext uri="{0D108BD9-81ED-4DB2-BD59-A6C34878D82A}">
                    <a16:rowId xmlns:a16="http://schemas.microsoft.com/office/drawing/2014/main" val="3083891687"/>
                  </a:ext>
                </a:extLst>
              </a:tr>
              <a:tr h="357230">
                <a:tc>
                  <a:txBody>
                    <a:bodyPr/>
                    <a:lstStyle/>
                    <a:p>
                      <a:pPr algn="ctr" fontAlgn="ctr"/>
                      <a:r>
                        <a:rPr lang="it-IT" sz="1600" b="1" i="0" u="none" strike="noStrike">
                          <a:solidFill>
                            <a:srgbClr val="F79646"/>
                          </a:solidFill>
                          <a:effectLst/>
                          <a:latin typeface="Century Gothic" panose="020B0502020202020204" pitchFamily="34" charset="0"/>
                        </a:rPr>
                        <a:t>27</a:t>
                      </a:r>
                    </a:p>
                  </a:txBody>
                  <a:tcPr marL="7620" marR="7620" marT="7620" marB="0" anchor="ctr"/>
                </a:tc>
                <a:extLst>
                  <a:ext uri="{0D108BD9-81ED-4DB2-BD59-A6C34878D82A}">
                    <a16:rowId xmlns:a16="http://schemas.microsoft.com/office/drawing/2014/main" val="1328386160"/>
                  </a:ext>
                </a:extLst>
              </a:tr>
            </a:tbl>
          </a:graphicData>
        </a:graphic>
      </p:graphicFrame>
      <p:sp>
        <p:nvSpPr>
          <p:cNvPr id="27" name="Ovale 26">
            <a:extLst>
              <a:ext uri="{FF2B5EF4-FFF2-40B4-BE49-F238E27FC236}">
                <a16:creationId xmlns:a16="http://schemas.microsoft.com/office/drawing/2014/main" id="{086B4BAF-6DF2-4C9E-8461-13CBCEBE8148}"/>
              </a:ext>
            </a:extLst>
          </p:cNvPr>
          <p:cNvSpPr/>
          <p:nvPr/>
        </p:nvSpPr>
        <p:spPr bwMode="auto">
          <a:xfrm>
            <a:off x="10219506" y="4932024"/>
            <a:ext cx="647998" cy="1111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5" name="Text Box 18">
            <a:extLst>
              <a:ext uri="{FF2B5EF4-FFF2-40B4-BE49-F238E27FC236}">
                <a16:creationId xmlns:a16="http://schemas.microsoft.com/office/drawing/2014/main" id="{348864C5-39F3-41E0-87F6-E05B58EEABAC}"/>
              </a:ext>
            </a:extLst>
          </p:cNvPr>
          <p:cNvSpPr txBox="1">
            <a:spLocks noChangeArrowheads="1"/>
          </p:cNvSpPr>
          <p:nvPr/>
        </p:nvSpPr>
        <p:spPr bwMode="auto">
          <a:xfrm>
            <a:off x="5771316" y="3511253"/>
            <a:ext cx="711868" cy="369333"/>
          </a:xfrm>
          <a:prstGeom prst="rect">
            <a:avLst/>
          </a:prstGeom>
          <a:solidFill>
            <a:schemeClr val="tx2">
              <a:lumMod val="65000"/>
              <a:lumOff val="35000"/>
            </a:schemeClr>
          </a:solid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900" b="1" i="1">
                <a:solidFill>
                  <a:schemeClr val="bg1"/>
                </a:solidFill>
              </a:rPr>
              <a:t>PREV. </a:t>
            </a:r>
            <a:br>
              <a:rPr lang="it-IT" altLang="it-IT" sz="900" b="1" i="1">
                <a:solidFill>
                  <a:schemeClr val="bg1"/>
                </a:solidFill>
              </a:rPr>
            </a:br>
            <a:r>
              <a:rPr lang="it-IT" altLang="it-IT" sz="900" b="1" i="1">
                <a:solidFill>
                  <a:schemeClr val="bg1"/>
                </a:solidFill>
              </a:rPr>
              <a:t>GIU ‘21</a:t>
            </a:r>
            <a:endParaRPr lang="it-IT" altLang="it-IT" sz="900" i="1">
              <a:solidFill>
                <a:schemeClr val="bg1"/>
              </a:solidFill>
            </a:endParaRPr>
          </a:p>
        </p:txBody>
      </p:sp>
      <p:cxnSp>
        <p:nvCxnSpPr>
          <p:cNvPr id="34" name="Connettore diritto 33">
            <a:extLst>
              <a:ext uri="{FF2B5EF4-FFF2-40B4-BE49-F238E27FC236}">
                <a16:creationId xmlns:a16="http://schemas.microsoft.com/office/drawing/2014/main" id="{714416D4-0327-4A71-A164-ED6878860FA6}"/>
              </a:ext>
            </a:extLst>
          </p:cNvPr>
          <p:cNvCxnSpPr>
            <a:cxnSpLocks/>
          </p:cNvCxnSpPr>
          <p:nvPr/>
        </p:nvCxnSpPr>
        <p:spPr bwMode="auto">
          <a:xfrm>
            <a:off x="7248128" y="1835048"/>
            <a:ext cx="0" cy="4208951"/>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pic>
        <p:nvPicPr>
          <p:cNvPr id="37" name="Elemento grafico 36" descr="Freccia linea: curva antioraria">
            <a:extLst>
              <a:ext uri="{FF2B5EF4-FFF2-40B4-BE49-F238E27FC236}">
                <a16:creationId xmlns:a16="http://schemas.microsoft.com/office/drawing/2014/main" id="{C95AF84F-4113-4119-A369-78BEC178C0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45" name="CasellaDiTesto 9">
            <a:extLst>
              <a:ext uri="{FF2B5EF4-FFF2-40B4-BE49-F238E27FC236}">
                <a16:creationId xmlns:a16="http://schemas.microsoft.com/office/drawing/2014/main" id="{7E63D36C-33EC-4117-BA7A-E057CC14A7F3}"/>
              </a:ext>
            </a:extLst>
          </p:cNvPr>
          <p:cNvSpPr txBox="1">
            <a:spLocks noChangeArrowheads="1"/>
          </p:cNvSpPr>
          <p:nvPr/>
        </p:nvSpPr>
        <p:spPr bwMode="auto">
          <a:xfrm>
            <a:off x="7339534" y="1797318"/>
            <a:ext cx="4586972"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dirty="0">
                <a:latin typeface="Century Gothic" panose="020B0502020202020204" pitchFamily="34" charset="0"/>
              </a:rPr>
              <a:t>Negli ultimi tre mesi, l’occupazione complessiva della Sua impresa, ovvero il numero degli addetti, rispetto ai tre mesi precedenti, è aumentato, rimasto invariato, diminuito? </a:t>
            </a:r>
            <a:endParaRPr lang="it-IT" altLang="it-IT" sz="1300" b="0" dirty="0">
              <a:solidFill>
                <a:schemeClr val="accent2"/>
              </a:solidFill>
              <a:latin typeface="Century Gothic" panose="020B0502020202020204" pitchFamily="34" charset="0"/>
            </a:endParaRPr>
          </a:p>
        </p:txBody>
      </p:sp>
      <p:cxnSp>
        <p:nvCxnSpPr>
          <p:cNvPr id="22" name="Connettore diritto 21">
            <a:extLst>
              <a:ext uri="{FF2B5EF4-FFF2-40B4-BE49-F238E27FC236}">
                <a16:creationId xmlns:a16="http://schemas.microsoft.com/office/drawing/2014/main" id="{B62B5DB3-9777-49F0-A74B-A2C886DB309C}"/>
              </a:ext>
            </a:extLst>
          </p:cNvPr>
          <p:cNvCxnSpPr/>
          <p:nvPr/>
        </p:nvCxnSpPr>
        <p:spPr bwMode="auto">
          <a:xfrm>
            <a:off x="5114455"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23" name="Rettangolo 22">
            <a:extLst>
              <a:ext uri="{FF2B5EF4-FFF2-40B4-BE49-F238E27FC236}">
                <a16:creationId xmlns:a16="http://schemas.microsoft.com/office/drawing/2014/main" id="{956224E1-6FE2-4AB2-ADD4-3B0383691236}"/>
              </a:ext>
            </a:extLst>
          </p:cNvPr>
          <p:cNvSpPr/>
          <p:nvPr/>
        </p:nvSpPr>
        <p:spPr>
          <a:xfrm>
            <a:off x="4084854" y="2478476"/>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4151908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AB2281A-22D0-43E6-A822-CC9AA00CEB1B}"/>
              </a:ext>
            </a:extLst>
          </p:cNvPr>
          <p:cNvPicPr>
            <a:picLocks noChangeAspect="1"/>
          </p:cNvPicPr>
          <p:nvPr/>
        </p:nvPicPr>
        <p:blipFill rotWithShape="1">
          <a:blip r:embed="rId2"/>
          <a:srcRect l="20936" r="22639"/>
          <a:stretch/>
        </p:blipFill>
        <p:spPr>
          <a:xfrm rot="1858058">
            <a:off x="1744258" y="2091811"/>
            <a:ext cx="2838680" cy="3019196"/>
          </a:xfrm>
          <a:prstGeom prst="rect">
            <a:avLst/>
          </a:prstGeom>
        </p:spPr>
      </p:pic>
      <p:sp>
        <p:nvSpPr>
          <p:cNvPr id="43" name="Titolo 1">
            <a:extLst>
              <a:ext uri="{FF2B5EF4-FFF2-40B4-BE49-F238E27FC236}">
                <a16:creationId xmlns:a16="http://schemas.microsoft.com/office/drawing/2014/main" id="{ED3E677F-E124-4F54-81B4-7E7624EFF851}"/>
              </a:ext>
            </a:extLst>
          </p:cNvPr>
          <p:cNvSpPr txBox="1">
            <a:spLocks/>
          </p:cNvSpPr>
          <p:nvPr/>
        </p:nvSpPr>
        <p:spPr>
          <a:xfrm>
            <a:off x="335360" y="248643"/>
            <a:ext cx="11737304"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Andamento dell’occupazione | </a:t>
            </a:r>
            <a:r>
              <a:rPr lang="it-IT" sz="2200" dirty="0">
                <a:latin typeface="Century Gothic" panose="020B0502020202020204" pitchFamily="34" charset="0"/>
                <a:cs typeface="Arial"/>
              </a:rPr>
              <a:t>Una volta cessato il blocco dei licenziamenti, </a:t>
            </a:r>
          </a:p>
          <a:p>
            <a:pPr>
              <a:defRPr/>
            </a:pPr>
            <a:r>
              <a:rPr lang="it-IT" sz="2200" dirty="0">
                <a:latin typeface="Century Gothic" panose="020B0502020202020204" pitchFamily="34" charset="0"/>
                <a:cs typeface="Arial"/>
              </a:rPr>
              <a:t>circa un quinto delle imprese del terziario del FVG potrebbe ridurre gli organici, mettendo a rischio fino a 40 mila lavoratori nel comparto.</a:t>
            </a:r>
            <a:endParaRPr lang="it-IT" sz="2200" strike="sngStrike" dirty="0">
              <a:latin typeface="Century Gothic" panose="020B0502020202020204" pitchFamily="34" charset="0"/>
              <a:cs typeface="Arial"/>
            </a:endParaRPr>
          </a:p>
        </p:txBody>
      </p:sp>
      <p:sp>
        <p:nvSpPr>
          <p:cNvPr id="67" name="Rettangolo 66">
            <a:extLst>
              <a:ext uri="{FF2B5EF4-FFF2-40B4-BE49-F238E27FC236}">
                <a16:creationId xmlns:a16="http://schemas.microsoft.com/office/drawing/2014/main" id="{DC0F00AE-1D99-4C01-825F-1F508BE6FC8D}"/>
              </a:ext>
            </a:extLst>
          </p:cNvPr>
          <p:cNvSpPr/>
          <p:nvPr/>
        </p:nvSpPr>
        <p:spPr>
          <a:xfrm>
            <a:off x="7078462" y="5683684"/>
            <a:ext cx="4811593" cy="892552"/>
          </a:xfrm>
          <a:prstGeom prst="rect">
            <a:avLst/>
          </a:prstGeom>
        </p:spPr>
        <p:txBody>
          <a:bodyPr wrap="square">
            <a:spAutoFit/>
          </a:bodyPr>
          <a:lstStyle/>
          <a:p>
            <a:pPr algn="ctr"/>
            <a:r>
              <a:rPr lang="it-IT" sz="2600" dirty="0">
                <a:solidFill>
                  <a:srgbClr val="C00000"/>
                </a:solidFill>
                <a:latin typeface="Century Gothic" panose="020B0502020202020204" pitchFamily="34" charset="0"/>
              </a:rPr>
              <a:t>40 mila posti di lavoro a rischio nel terziario nel 2021</a:t>
            </a:r>
          </a:p>
        </p:txBody>
      </p:sp>
      <p:sp>
        <p:nvSpPr>
          <p:cNvPr id="68" name="CasellaDiTesto 67">
            <a:extLst>
              <a:ext uri="{FF2B5EF4-FFF2-40B4-BE49-F238E27FC236}">
                <a16:creationId xmlns:a16="http://schemas.microsoft.com/office/drawing/2014/main" id="{F6FA7C0B-47C2-46EB-AA25-0A64EC7E7885}"/>
              </a:ext>
            </a:extLst>
          </p:cNvPr>
          <p:cNvSpPr txBox="1"/>
          <p:nvPr/>
        </p:nvSpPr>
        <p:spPr>
          <a:xfrm>
            <a:off x="335359" y="1458196"/>
            <a:ext cx="11574574" cy="615553"/>
          </a:xfrm>
          <a:prstGeom prst="rect">
            <a:avLst/>
          </a:prstGeom>
          <a:noFill/>
        </p:spPr>
        <p:txBody>
          <a:bodyPr wrap="square">
            <a:spAutoFit/>
          </a:bodyPr>
          <a:lstStyle/>
          <a:p>
            <a:pPr algn="just"/>
            <a:r>
              <a:rPr lang="it-IT" sz="1700" b="0" dirty="0">
                <a:latin typeface="Century Gothic" panose="020B0502020202020204" pitchFamily="34" charset="0"/>
              </a:rPr>
              <a:t>Una volta terminato il blocco dei licenziamenti attualmente in vigore, la Sua impresa prevede di licenziare personale assunto con contratto a tempo indeterminato?</a:t>
            </a:r>
          </a:p>
        </p:txBody>
      </p:sp>
      <p:sp>
        <p:nvSpPr>
          <p:cNvPr id="69" name="Rettangolo 68">
            <a:extLst>
              <a:ext uri="{FF2B5EF4-FFF2-40B4-BE49-F238E27FC236}">
                <a16:creationId xmlns:a16="http://schemas.microsoft.com/office/drawing/2014/main" id="{B7C2033C-4F30-4851-A0CB-C45DD3FC6FDE}"/>
              </a:ext>
            </a:extLst>
          </p:cNvPr>
          <p:cNvSpPr/>
          <p:nvPr/>
        </p:nvSpPr>
        <p:spPr>
          <a:xfrm>
            <a:off x="91577" y="3632975"/>
            <a:ext cx="2275081" cy="2185214"/>
          </a:xfrm>
          <a:prstGeom prst="rect">
            <a:avLst/>
          </a:prstGeom>
        </p:spPr>
        <p:txBody>
          <a:bodyPr wrap="square">
            <a:spAutoFit/>
          </a:bodyPr>
          <a:lstStyle/>
          <a:p>
            <a:pPr algn="r"/>
            <a:r>
              <a:rPr lang="it-IT" sz="4000" b="0" dirty="0">
                <a:latin typeface="Century Gothic" panose="020B0502020202020204" pitchFamily="34" charset="0"/>
              </a:rPr>
              <a:t>81%</a:t>
            </a:r>
          </a:p>
          <a:p>
            <a:pPr algn="r"/>
            <a:r>
              <a:rPr lang="it-IT" sz="2400" b="0" dirty="0">
                <a:latin typeface="Century Gothic" panose="020B0502020202020204" pitchFamily="34" charset="0"/>
              </a:rPr>
              <a:t>Al momento non sono previsti licenziamenti</a:t>
            </a:r>
          </a:p>
        </p:txBody>
      </p:sp>
      <p:sp>
        <p:nvSpPr>
          <p:cNvPr id="70" name="Rettangolo 69">
            <a:extLst>
              <a:ext uri="{FF2B5EF4-FFF2-40B4-BE49-F238E27FC236}">
                <a16:creationId xmlns:a16="http://schemas.microsoft.com/office/drawing/2014/main" id="{08892E75-6A9E-475A-8ED3-ABCEA0DE7EC9}"/>
              </a:ext>
            </a:extLst>
          </p:cNvPr>
          <p:cNvSpPr/>
          <p:nvPr/>
        </p:nvSpPr>
        <p:spPr>
          <a:xfrm>
            <a:off x="4543103" y="2393432"/>
            <a:ext cx="1954256" cy="1446550"/>
          </a:xfrm>
          <a:prstGeom prst="rect">
            <a:avLst/>
          </a:prstGeom>
        </p:spPr>
        <p:txBody>
          <a:bodyPr wrap="square">
            <a:spAutoFit/>
          </a:bodyPr>
          <a:lstStyle/>
          <a:p>
            <a:r>
              <a:rPr lang="it-IT" sz="4000" b="0" dirty="0">
                <a:latin typeface="Century Gothic" panose="020B0502020202020204" pitchFamily="34" charset="0"/>
              </a:rPr>
              <a:t>19%</a:t>
            </a:r>
          </a:p>
          <a:p>
            <a:r>
              <a:rPr lang="it-IT" sz="2400" b="0" dirty="0">
                <a:latin typeface="Century Gothic" panose="020B0502020202020204" pitchFamily="34" charset="0"/>
              </a:rPr>
              <a:t>Prevedono di licenziare</a:t>
            </a:r>
          </a:p>
        </p:txBody>
      </p:sp>
      <p:sp>
        <p:nvSpPr>
          <p:cNvPr id="6" name="Parentesi graffa aperta 5">
            <a:extLst>
              <a:ext uri="{FF2B5EF4-FFF2-40B4-BE49-F238E27FC236}">
                <a16:creationId xmlns:a16="http://schemas.microsoft.com/office/drawing/2014/main" id="{A1AA10E3-A3C3-42E8-8366-8D15FC3F7407}"/>
              </a:ext>
            </a:extLst>
          </p:cNvPr>
          <p:cNvSpPr/>
          <p:nvPr/>
        </p:nvSpPr>
        <p:spPr bwMode="auto">
          <a:xfrm>
            <a:off x="6486366" y="2150816"/>
            <a:ext cx="409487" cy="3931932"/>
          </a:xfrm>
          <a:prstGeom prst="leftBrace">
            <a:avLst>
              <a:gd name="adj1" fmla="val 8333"/>
              <a:gd name="adj2" fmla="val 21746"/>
            </a:avLst>
          </a:prstGeom>
          <a:noFill/>
          <a:ln w="12700"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1" name="CasellaDiTesto 70">
            <a:extLst>
              <a:ext uri="{FF2B5EF4-FFF2-40B4-BE49-F238E27FC236}">
                <a16:creationId xmlns:a16="http://schemas.microsoft.com/office/drawing/2014/main" id="{3AF8FF12-A77E-43C8-904F-887DDD0AE8E2}"/>
              </a:ext>
            </a:extLst>
          </p:cNvPr>
          <p:cNvSpPr txBox="1"/>
          <p:nvPr/>
        </p:nvSpPr>
        <p:spPr>
          <a:xfrm>
            <a:off x="7120908" y="2670527"/>
            <a:ext cx="870447" cy="400110"/>
          </a:xfrm>
          <a:prstGeom prst="rect">
            <a:avLst/>
          </a:prstGeom>
          <a:solidFill>
            <a:srgbClr val="C00000"/>
          </a:solidFill>
        </p:spPr>
        <p:txBody>
          <a:bodyPr wrap="square" rtlCol="0">
            <a:spAutoFit/>
          </a:bodyPr>
          <a:lstStyle/>
          <a:p>
            <a:pPr algn="ctr"/>
            <a:r>
              <a:rPr lang="it-IT" sz="2000" b="0" dirty="0">
                <a:solidFill>
                  <a:schemeClr val="bg1"/>
                </a:solidFill>
                <a:latin typeface="Century Gothic" panose="020B0502020202020204" pitchFamily="34" charset="0"/>
              </a:rPr>
              <a:t>39%</a:t>
            </a:r>
          </a:p>
        </p:txBody>
      </p:sp>
      <p:sp>
        <p:nvSpPr>
          <p:cNvPr id="72" name="Rettangolo 71">
            <a:extLst>
              <a:ext uri="{FF2B5EF4-FFF2-40B4-BE49-F238E27FC236}">
                <a16:creationId xmlns:a16="http://schemas.microsoft.com/office/drawing/2014/main" id="{E226A253-E720-4B4C-BF72-B2CAF0AD9C6F}"/>
              </a:ext>
            </a:extLst>
          </p:cNvPr>
          <p:cNvSpPr/>
          <p:nvPr/>
        </p:nvSpPr>
        <p:spPr bwMode="auto">
          <a:xfrm>
            <a:off x="8137972" y="2701305"/>
            <a:ext cx="1517618" cy="338554"/>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kumimoji="0" lang="it-IT" sz="1600" strike="noStrike" cap="none" normalizeH="0" baseline="0" dirty="0">
                <a:ln>
                  <a:noFill/>
                </a:ln>
                <a:solidFill>
                  <a:schemeClr val="tx1"/>
                </a:solidFill>
                <a:effectLst/>
                <a:latin typeface="Century Gothic" panose="020B0502020202020204" pitchFamily="34" charset="0"/>
              </a:rPr>
              <a:t>TURISMO</a:t>
            </a:r>
          </a:p>
        </p:txBody>
      </p:sp>
      <p:sp>
        <p:nvSpPr>
          <p:cNvPr id="73" name="CasellaDiTesto 72">
            <a:extLst>
              <a:ext uri="{FF2B5EF4-FFF2-40B4-BE49-F238E27FC236}">
                <a16:creationId xmlns:a16="http://schemas.microsoft.com/office/drawing/2014/main" id="{5F3640DF-03CF-468D-B6C8-152300986AFA}"/>
              </a:ext>
            </a:extLst>
          </p:cNvPr>
          <p:cNvSpPr txBox="1"/>
          <p:nvPr/>
        </p:nvSpPr>
        <p:spPr>
          <a:xfrm>
            <a:off x="7120908" y="2170311"/>
            <a:ext cx="870447" cy="400110"/>
          </a:xfrm>
          <a:prstGeom prst="rect">
            <a:avLst/>
          </a:prstGeom>
          <a:solidFill>
            <a:srgbClr val="C00000"/>
          </a:solidFill>
        </p:spPr>
        <p:txBody>
          <a:bodyPr wrap="square" rtlCol="0">
            <a:spAutoFit/>
          </a:bodyPr>
          <a:lstStyle/>
          <a:p>
            <a:pPr algn="ctr"/>
            <a:r>
              <a:rPr lang="it-IT" sz="2000" b="0" dirty="0">
                <a:solidFill>
                  <a:schemeClr val="bg1"/>
                </a:solidFill>
                <a:latin typeface="Century Gothic" panose="020B0502020202020204" pitchFamily="34" charset="0"/>
              </a:rPr>
              <a:t>44%</a:t>
            </a:r>
          </a:p>
        </p:txBody>
      </p:sp>
      <p:sp>
        <p:nvSpPr>
          <p:cNvPr id="74" name="Rettangolo 73">
            <a:extLst>
              <a:ext uri="{FF2B5EF4-FFF2-40B4-BE49-F238E27FC236}">
                <a16:creationId xmlns:a16="http://schemas.microsoft.com/office/drawing/2014/main" id="{38F7DCF6-70D9-499D-919E-4BF76F639E2E}"/>
              </a:ext>
            </a:extLst>
          </p:cNvPr>
          <p:cNvSpPr/>
          <p:nvPr/>
        </p:nvSpPr>
        <p:spPr bwMode="auto">
          <a:xfrm>
            <a:off x="8137972" y="2201089"/>
            <a:ext cx="1728192" cy="338554"/>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lang="it-IT" sz="1600" dirty="0">
                <a:latin typeface="Century Gothic" panose="020B0502020202020204" pitchFamily="34" charset="0"/>
              </a:rPr>
              <a:t>RISTORAZIONE</a:t>
            </a:r>
            <a:endParaRPr kumimoji="0" lang="it-IT" sz="1600" strike="noStrike" cap="none" normalizeH="0" baseline="0" dirty="0">
              <a:ln>
                <a:noFill/>
              </a:ln>
              <a:solidFill>
                <a:schemeClr val="tx1"/>
              </a:solidFill>
              <a:effectLst/>
              <a:latin typeface="Century Gothic" panose="020B0502020202020204" pitchFamily="34" charset="0"/>
            </a:endParaRPr>
          </a:p>
        </p:txBody>
      </p:sp>
      <p:sp>
        <p:nvSpPr>
          <p:cNvPr id="75" name="CasellaDiTesto 74">
            <a:extLst>
              <a:ext uri="{FF2B5EF4-FFF2-40B4-BE49-F238E27FC236}">
                <a16:creationId xmlns:a16="http://schemas.microsoft.com/office/drawing/2014/main" id="{5E4C62B4-8D23-49F4-B917-F057F6F68190}"/>
              </a:ext>
            </a:extLst>
          </p:cNvPr>
          <p:cNvSpPr txBox="1"/>
          <p:nvPr/>
        </p:nvSpPr>
        <p:spPr>
          <a:xfrm>
            <a:off x="7120908" y="3170743"/>
            <a:ext cx="870447" cy="400110"/>
          </a:xfrm>
          <a:prstGeom prst="rect">
            <a:avLst/>
          </a:prstGeom>
          <a:solidFill>
            <a:srgbClr val="C00000"/>
          </a:solidFill>
        </p:spPr>
        <p:txBody>
          <a:bodyPr wrap="square" rtlCol="0">
            <a:spAutoFit/>
          </a:bodyPr>
          <a:lstStyle/>
          <a:p>
            <a:pPr algn="ctr"/>
            <a:r>
              <a:rPr lang="it-IT" sz="2000" b="0" dirty="0">
                <a:solidFill>
                  <a:schemeClr val="bg1"/>
                </a:solidFill>
                <a:latin typeface="Century Gothic" panose="020B0502020202020204" pitchFamily="34" charset="0"/>
              </a:rPr>
              <a:t>28%</a:t>
            </a:r>
          </a:p>
        </p:txBody>
      </p:sp>
      <p:sp>
        <p:nvSpPr>
          <p:cNvPr id="76" name="Rettangolo 75">
            <a:extLst>
              <a:ext uri="{FF2B5EF4-FFF2-40B4-BE49-F238E27FC236}">
                <a16:creationId xmlns:a16="http://schemas.microsoft.com/office/drawing/2014/main" id="{EDCD63E7-F073-4BF8-83C5-B597F5AD1E15}"/>
              </a:ext>
            </a:extLst>
          </p:cNvPr>
          <p:cNvSpPr/>
          <p:nvPr/>
        </p:nvSpPr>
        <p:spPr bwMode="auto">
          <a:xfrm>
            <a:off x="8137972" y="3201521"/>
            <a:ext cx="2593783" cy="338554"/>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kumimoji="0" lang="it-IT" sz="1600" strike="noStrike" cap="none" normalizeH="0" baseline="0" dirty="0">
                <a:ln>
                  <a:noFill/>
                </a:ln>
                <a:solidFill>
                  <a:schemeClr val="tx1"/>
                </a:solidFill>
                <a:effectLst/>
                <a:latin typeface="Century Gothic" panose="020B0502020202020204" pitchFamily="34" charset="0"/>
              </a:rPr>
              <a:t>COMMERCIO NO FOOD</a:t>
            </a:r>
          </a:p>
        </p:txBody>
      </p:sp>
      <p:sp>
        <p:nvSpPr>
          <p:cNvPr id="77" name="CasellaDiTesto 76">
            <a:extLst>
              <a:ext uri="{FF2B5EF4-FFF2-40B4-BE49-F238E27FC236}">
                <a16:creationId xmlns:a16="http://schemas.microsoft.com/office/drawing/2014/main" id="{CF1EB789-F587-4CBA-9850-678B21BE5528}"/>
              </a:ext>
            </a:extLst>
          </p:cNvPr>
          <p:cNvSpPr txBox="1"/>
          <p:nvPr/>
        </p:nvSpPr>
        <p:spPr>
          <a:xfrm>
            <a:off x="7120908" y="3670959"/>
            <a:ext cx="870447" cy="400110"/>
          </a:xfrm>
          <a:prstGeom prst="rect">
            <a:avLst/>
          </a:prstGeom>
          <a:solidFill>
            <a:srgbClr val="C00000"/>
          </a:solidFill>
        </p:spPr>
        <p:txBody>
          <a:bodyPr wrap="square" rtlCol="0">
            <a:spAutoFit/>
          </a:bodyPr>
          <a:lstStyle/>
          <a:p>
            <a:pPr algn="ctr"/>
            <a:r>
              <a:rPr lang="it-IT" sz="2000" b="0" dirty="0">
                <a:solidFill>
                  <a:schemeClr val="bg1"/>
                </a:solidFill>
                <a:latin typeface="Century Gothic" panose="020B0502020202020204" pitchFamily="34" charset="0"/>
              </a:rPr>
              <a:t>23%</a:t>
            </a:r>
          </a:p>
        </p:txBody>
      </p:sp>
      <p:sp>
        <p:nvSpPr>
          <p:cNvPr id="78" name="Rettangolo 77">
            <a:extLst>
              <a:ext uri="{FF2B5EF4-FFF2-40B4-BE49-F238E27FC236}">
                <a16:creationId xmlns:a16="http://schemas.microsoft.com/office/drawing/2014/main" id="{FC9ED518-B338-45C6-80CA-537BD872FB92}"/>
              </a:ext>
            </a:extLst>
          </p:cNvPr>
          <p:cNvSpPr/>
          <p:nvPr/>
        </p:nvSpPr>
        <p:spPr bwMode="auto">
          <a:xfrm>
            <a:off x="8137972" y="3701737"/>
            <a:ext cx="2294283" cy="338554"/>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kumimoji="0" lang="it-IT" sz="1600" strike="noStrike" cap="none" normalizeH="0" baseline="0" dirty="0">
                <a:ln>
                  <a:noFill/>
                </a:ln>
                <a:solidFill>
                  <a:schemeClr val="tx1"/>
                </a:solidFill>
                <a:effectLst/>
                <a:latin typeface="Century Gothic" panose="020B0502020202020204" pitchFamily="34" charset="0"/>
              </a:rPr>
              <a:t>SERVIZI ALLE PERSONE</a:t>
            </a:r>
          </a:p>
        </p:txBody>
      </p:sp>
      <p:sp>
        <p:nvSpPr>
          <p:cNvPr id="79" name="CasellaDiTesto 78">
            <a:extLst>
              <a:ext uri="{FF2B5EF4-FFF2-40B4-BE49-F238E27FC236}">
                <a16:creationId xmlns:a16="http://schemas.microsoft.com/office/drawing/2014/main" id="{4F01AE3F-59AD-4745-80A9-B6A0B5E61996}"/>
              </a:ext>
            </a:extLst>
          </p:cNvPr>
          <p:cNvSpPr txBox="1"/>
          <p:nvPr/>
        </p:nvSpPr>
        <p:spPr>
          <a:xfrm>
            <a:off x="7120908" y="4171175"/>
            <a:ext cx="870447" cy="400110"/>
          </a:xfrm>
          <a:prstGeom prst="rect">
            <a:avLst/>
          </a:prstGeom>
          <a:solidFill>
            <a:srgbClr val="C00000"/>
          </a:solidFill>
        </p:spPr>
        <p:txBody>
          <a:bodyPr wrap="square" rtlCol="0">
            <a:spAutoFit/>
          </a:bodyPr>
          <a:lstStyle/>
          <a:p>
            <a:pPr algn="ctr"/>
            <a:r>
              <a:rPr lang="it-IT" sz="2000" b="0" dirty="0">
                <a:solidFill>
                  <a:schemeClr val="bg1"/>
                </a:solidFill>
                <a:latin typeface="Century Gothic" panose="020B0502020202020204" pitchFamily="34" charset="0"/>
              </a:rPr>
              <a:t>16%</a:t>
            </a:r>
          </a:p>
        </p:txBody>
      </p:sp>
      <p:sp>
        <p:nvSpPr>
          <p:cNvPr id="80" name="Rettangolo 79">
            <a:extLst>
              <a:ext uri="{FF2B5EF4-FFF2-40B4-BE49-F238E27FC236}">
                <a16:creationId xmlns:a16="http://schemas.microsoft.com/office/drawing/2014/main" id="{EE2A6495-0F15-4A2C-80B6-1CC5CAC517A9}"/>
              </a:ext>
            </a:extLst>
          </p:cNvPr>
          <p:cNvSpPr/>
          <p:nvPr/>
        </p:nvSpPr>
        <p:spPr bwMode="auto">
          <a:xfrm>
            <a:off x="8137972" y="4201953"/>
            <a:ext cx="1563857" cy="338554"/>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kumimoji="0" lang="it-IT" sz="1600" strike="noStrike" cap="none" normalizeH="0" baseline="0" dirty="0">
                <a:ln>
                  <a:noFill/>
                </a:ln>
                <a:solidFill>
                  <a:schemeClr val="tx1"/>
                </a:solidFill>
                <a:effectLst/>
                <a:latin typeface="Century Gothic" panose="020B0502020202020204" pitchFamily="34" charset="0"/>
              </a:rPr>
              <a:t>TRASPORTI</a:t>
            </a:r>
          </a:p>
        </p:txBody>
      </p:sp>
      <p:sp>
        <p:nvSpPr>
          <p:cNvPr id="81" name="CasellaDiTesto 80">
            <a:extLst>
              <a:ext uri="{FF2B5EF4-FFF2-40B4-BE49-F238E27FC236}">
                <a16:creationId xmlns:a16="http://schemas.microsoft.com/office/drawing/2014/main" id="{A2978AE2-5F66-4501-89D3-44E945547757}"/>
              </a:ext>
            </a:extLst>
          </p:cNvPr>
          <p:cNvSpPr txBox="1"/>
          <p:nvPr/>
        </p:nvSpPr>
        <p:spPr>
          <a:xfrm>
            <a:off x="7120908" y="4671391"/>
            <a:ext cx="870447" cy="400110"/>
          </a:xfrm>
          <a:prstGeom prst="rect">
            <a:avLst/>
          </a:prstGeom>
          <a:solidFill>
            <a:srgbClr val="C00000"/>
          </a:solidFill>
        </p:spPr>
        <p:txBody>
          <a:bodyPr wrap="square" rtlCol="0">
            <a:spAutoFit/>
          </a:bodyPr>
          <a:lstStyle/>
          <a:p>
            <a:pPr algn="ctr"/>
            <a:r>
              <a:rPr lang="it-IT" sz="2000" b="0" dirty="0">
                <a:solidFill>
                  <a:schemeClr val="bg1"/>
                </a:solidFill>
                <a:latin typeface="Century Gothic" panose="020B0502020202020204" pitchFamily="34" charset="0"/>
              </a:rPr>
              <a:t>5%</a:t>
            </a:r>
          </a:p>
        </p:txBody>
      </p:sp>
      <p:sp>
        <p:nvSpPr>
          <p:cNvPr id="82" name="Rettangolo 81">
            <a:extLst>
              <a:ext uri="{FF2B5EF4-FFF2-40B4-BE49-F238E27FC236}">
                <a16:creationId xmlns:a16="http://schemas.microsoft.com/office/drawing/2014/main" id="{54419D7E-31B0-4018-84EA-D30DFD90A229}"/>
              </a:ext>
            </a:extLst>
          </p:cNvPr>
          <p:cNvSpPr/>
          <p:nvPr/>
        </p:nvSpPr>
        <p:spPr bwMode="auto">
          <a:xfrm>
            <a:off x="8137972" y="4702169"/>
            <a:ext cx="2329621" cy="338554"/>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kumimoji="0" lang="it-IT" sz="1600" strike="noStrike" cap="none" normalizeH="0" baseline="0" dirty="0">
                <a:ln>
                  <a:noFill/>
                </a:ln>
                <a:solidFill>
                  <a:schemeClr val="tx1"/>
                </a:solidFill>
                <a:effectLst/>
                <a:latin typeface="Century Gothic" panose="020B0502020202020204" pitchFamily="34" charset="0"/>
              </a:rPr>
              <a:t>SERVIZI ALLE IMPRESE</a:t>
            </a:r>
          </a:p>
        </p:txBody>
      </p:sp>
      <p:sp>
        <p:nvSpPr>
          <p:cNvPr id="83" name="CasellaDiTesto 82">
            <a:extLst>
              <a:ext uri="{FF2B5EF4-FFF2-40B4-BE49-F238E27FC236}">
                <a16:creationId xmlns:a16="http://schemas.microsoft.com/office/drawing/2014/main" id="{35E0A64F-CDDF-4235-9CC3-DF477BD516BF}"/>
              </a:ext>
            </a:extLst>
          </p:cNvPr>
          <p:cNvSpPr txBox="1"/>
          <p:nvPr/>
        </p:nvSpPr>
        <p:spPr>
          <a:xfrm>
            <a:off x="7120908" y="5171609"/>
            <a:ext cx="870447" cy="400110"/>
          </a:xfrm>
          <a:prstGeom prst="rect">
            <a:avLst/>
          </a:prstGeom>
          <a:solidFill>
            <a:srgbClr val="C00000"/>
          </a:solidFill>
        </p:spPr>
        <p:txBody>
          <a:bodyPr wrap="square" rtlCol="0">
            <a:spAutoFit/>
          </a:bodyPr>
          <a:lstStyle/>
          <a:p>
            <a:pPr algn="ctr"/>
            <a:r>
              <a:rPr lang="it-IT" sz="2000" b="0" dirty="0">
                <a:solidFill>
                  <a:schemeClr val="bg1"/>
                </a:solidFill>
                <a:latin typeface="Century Gothic" panose="020B0502020202020204" pitchFamily="34" charset="0"/>
              </a:rPr>
              <a:t>2%</a:t>
            </a:r>
          </a:p>
        </p:txBody>
      </p:sp>
      <p:sp>
        <p:nvSpPr>
          <p:cNvPr id="84" name="Rettangolo 83">
            <a:extLst>
              <a:ext uri="{FF2B5EF4-FFF2-40B4-BE49-F238E27FC236}">
                <a16:creationId xmlns:a16="http://schemas.microsoft.com/office/drawing/2014/main" id="{1359B301-4A4B-43D3-9A30-795B7FCE4AEB}"/>
              </a:ext>
            </a:extLst>
          </p:cNvPr>
          <p:cNvSpPr/>
          <p:nvPr/>
        </p:nvSpPr>
        <p:spPr bwMode="auto">
          <a:xfrm>
            <a:off x="8137972" y="5202387"/>
            <a:ext cx="2208839" cy="338554"/>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r>
              <a:rPr kumimoji="0" lang="it-IT" sz="1600" strike="noStrike" cap="none" normalizeH="0" baseline="0" dirty="0">
                <a:ln>
                  <a:noFill/>
                </a:ln>
                <a:solidFill>
                  <a:schemeClr val="tx1"/>
                </a:solidFill>
                <a:effectLst/>
                <a:latin typeface="Century Gothic" panose="020B0502020202020204" pitchFamily="34" charset="0"/>
              </a:rPr>
              <a:t>COMMERCIO FOOD</a:t>
            </a:r>
          </a:p>
        </p:txBody>
      </p:sp>
      <p:sp>
        <p:nvSpPr>
          <p:cNvPr id="26" name="Rettangolo 93">
            <a:extLst>
              <a:ext uri="{FF2B5EF4-FFF2-40B4-BE49-F238E27FC236}">
                <a16:creationId xmlns:a16="http://schemas.microsoft.com/office/drawing/2014/main" id="{7F0C0397-4644-465D-BA0B-275FF84C8E7E}"/>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spcBef>
                <a:spcPts val="600"/>
              </a:spcBef>
            </a:pPr>
            <a:r>
              <a:rPr lang="it-IT" sz="1000" b="1">
                <a:latin typeface="Century Gothic" panose="020B0502020202020204" pitchFamily="34" charset="0"/>
              </a:rPr>
              <a:t>Base campione: </a:t>
            </a:r>
            <a:r>
              <a:rPr lang="it-IT" altLang="it-IT" sz="1000" b="0">
                <a:latin typeface="Century Gothic" panose="020B0502020202020204" pitchFamily="34" charset="0"/>
              </a:rPr>
              <a:t>1.536 casi. </a:t>
            </a:r>
            <a:r>
              <a:rPr lang="it-IT" altLang="it-IT" sz="1000">
                <a:latin typeface="Century Gothic" panose="020B0502020202020204" pitchFamily="34" charset="0"/>
              </a:rPr>
              <a:t>I dati sono riportati all’universo.</a:t>
            </a:r>
            <a:endParaRPr lang="it-IT" sz="1000" i="1">
              <a:latin typeface="Century Gothic" panose="020B0502020202020204" pitchFamily="34" charset="0"/>
            </a:endParaRPr>
          </a:p>
        </p:txBody>
      </p:sp>
    </p:spTree>
    <p:extLst>
      <p:ext uri="{BB962C8B-B14F-4D97-AF65-F5344CB8AC3E}">
        <p14:creationId xmlns:p14="http://schemas.microsoft.com/office/powerpoint/2010/main" val="1581519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69E871F-905E-4B1A-B973-39638B4868DB}"/>
              </a:ext>
            </a:extLst>
          </p:cNvPr>
          <p:cNvPicPr>
            <a:picLocks noChangeAspect="1"/>
          </p:cNvPicPr>
          <p:nvPr/>
        </p:nvPicPr>
        <p:blipFill>
          <a:blip r:embed="rId2"/>
          <a:stretch>
            <a:fillRect/>
          </a:stretch>
        </p:blipFill>
        <p:spPr>
          <a:xfrm>
            <a:off x="424800" y="2278800"/>
            <a:ext cx="6045729" cy="3092400"/>
          </a:xfrm>
          <a:prstGeom prst="rect">
            <a:avLst/>
          </a:prstGeom>
        </p:spPr>
      </p:pic>
      <p:graphicFrame>
        <p:nvGraphicFramePr>
          <p:cNvPr id="33" name="Tabella 11">
            <a:extLst>
              <a:ext uri="{FF2B5EF4-FFF2-40B4-BE49-F238E27FC236}">
                <a16:creationId xmlns:a16="http://schemas.microsoft.com/office/drawing/2014/main" id="{7EF9A7E0-8423-4795-BE54-EF4C0A10591B}"/>
              </a:ext>
            </a:extLst>
          </p:cNvPr>
          <p:cNvGraphicFramePr>
            <a:graphicFrameLocks noGrp="1"/>
          </p:cNvGraphicFramePr>
          <p:nvPr/>
        </p:nvGraphicFramePr>
        <p:xfrm>
          <a:off x="7526635" y="3147844"/>
          <a:ext cx="3321605" cy="285784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357230">
                <a:tc>
                  <a:txBody>
                    <a:bodyPr/>
                    <a:lstStyle/>
                    <a:p>
                      <a:pPr algn="l" fontAlgn="ctr"/>
                      <a:r>
                        <a:rPr lang="it-IT" sz="1200" b="1" i="0" u="none" strike="noStrike">
                          <a:effectLst/>
                          <a:latin typeface="Century Gothic" panose="020B0502020202020204" pitchFamily="34" charset="0"/>
                        </a:rPr>
                        <a:t>DIC ’19</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13%</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78%</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9%</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52</a:t>
                      </a:r>
                    </a:p>
                  </a:txBody>
                  <a:tcPr marL="7620" marR="7620" marT="7620" marB="0" anchor="ctr"/>
                </a:tc>
                <a:extLst>
                  <a:ext uri="{0D108BD9-81ED-4DB2-BD59-A6C34878D82A}">
                    <a16:rowId xmlns:a16="http://schemas.microsoft.com/office/drawing/2014/main" val="2739780088"/>
                  </a:ext>
                </a:extLst>
              </a:tr>
              <a:tr h="357230">
                <a:tc>
                  <a:txBody>
                    <a:bodyPr/>
                    <a:lstStyle/>
                    <a:p>
                      <a:pPr algn="l" fontAlgn="ctr"/>
                      <a:r>
                        <a:rPr lang="it-IT" sz="1200" b="1" i="0" u="none" strike="noStrike">
                          <a:effectLst/>
                          <a:latin typeface="Century Gothic" panose="020B0502020202020204" pitchFamily="34" charset="0"/>
                        </a:rPr>
                        <a:t>MAR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0%</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58%</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42%</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29</a:t>
                      </a:r>
                    </a:p>
                  </a:txBody>
                  <a:tcPr marL="7620" marR="7620" marT="7620" marB="0" anchor="ctr"/>
                </a:tc>
                <a:extLst>
                  <a:ext uri="{0D108BD9-81ED-4DB2-BD59-A6C34878D82A}">
                    <a16:rowId xmlns:a16="http://schemas.microsoft.com/office/drawing/2014/main" val="2546973793"/>
                  </a:ext>
                </a:extLst>
              </a:tr>
              <a:tr h="357230">
                <a:tc>
                  <a:txBody>
                    <a:bodyPr/>
                    <a:lstStyle/>
                    <a:p>
                      <a:pPr algn="l" fontAlgn="ctr"/>
                      <a:r>
                        <a:rPr lang="it-IT" sz="1200" b="1" i="0" u="none" strike="noStrike">
                          <a:effectLst/>
                          <a:latin typeface="Century Gothic" panose="020B0502020202020204" pitchFamily="34" charset="0"/>
                        </a:rPr>
                        <a:t>GIU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49%</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50%</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25</a:t>
                      </a:r>
                    </a:p>
                  </a:txBody>
                  <a:tcPr marL="7620" marR="7620" marT="7620" marB="0" anchor="ctr"/>
                </a:tc>
                <a:extLst>
                  <a:ext uri="{0D108BD9-81ED-4DB2-BD59-A6C34878D82A}">
                    <a16:rowId xmlns:a16="http://schemas.microsoft.com/office/drawing/2014/main" val="3752504863"/>
                  </a:ext>
                </a:extLst>
              </a:tr>
              <a:tr h="357230">
                <a:tc>
                  <a:txBody>
                    <a:bodyPr/>
                    <a:lstStyle/>
                    <a:p>
                      <a:pPr algn="l" fontAlgn="ctr"/>
                      <a:r>
                        <a:rPr lang="it-IT" sz="1200" b="1" i="0" u="none" strike="noStrike">
                          <a:effectLst/>
                          <a:latin typeface="Century Gothic" panose="020B0502020202020204" pitchFamily="34" charset="0"/>
                        </a:rPr>
                        <a:t>SET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2%</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66%</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32%</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35</a:t>
                      </a:r>
                    </a:p>
                  </a:txBody>
                  <a:tcPr marL="7620" marR="7620" marT="7620" marB="0" anchor="ctr"/>
                </a:tc>
                <a:extLst>
                  <a:ext uri="{0D108BD9-81ED-4DB2-BD59-A6C34878D82A}">
                    <a16:rowId xmlns:a16="http://schemas.microsoft.com/office/drawing/2014/main" val="4271376257"/>
                  </a:ext>
                </a:extLst>
              </a:tr>
              <a:tr h="357230">
                <a:tc>
                  <a:txBody>
                    <a:bodyPr/>
                    <a:lstStyle/>
                    <a:p>
                      <a:pPr algn="l" fontAlgn="ctr"/>
                      <a:r>
                        <a:rPr lang="it-IT" sz="1200" b="1" i="0" u="none" strike="noStrike">
                          <a:effectLst/>
                          <a:latin typeface="Century Gothic" panose="020B0502020202020204" pitchFamily="34" charset="0"/>
                        </a:rPr>
                        <a:t>DIC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64%</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35%</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33</a:t>
                      </a:r>
                    </a:p>
                  </a:txBody>
                  <a:tcPr marL="7620" marR="7620" marT="7620" marB="0" anchor="ctr"/>
                </a:tc>
                <a:extLst>
                  <a:ext uri="{0D108BD9-81ED-4DB2-BD59-A6C34878D82A}">
                    <a16:rowId xmlns:a16="http://schemas.microsoft.com/office/drawing/2014/main" val="3559385142"/>
                  </a:ext>
                </a:extLst>
              </a:tr>
              <a:tr h="357230">
                <a:tc>
                  <a:txBody>
                    <a:bodyPr/>
                    <a:lstStyle/>
                    <a:p>
                      <a:pPr algn="l" fontAlgn="ctr"/>
                      <a:r>
                        <a:rPr lang="it-IT" sz="1200" b="1" i="0" u="none" strike="noStrike">
                          <a:effectLst/>
                          <a:latin typeface="Century Gothic" panose="020B0502020202020204" pitchFamily="34" charset="0"/>
                        </a:rPr>
                        <a:t>MAR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2%</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68%</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30%</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36</a:t>
                      </a:r>
                    </a:p>
                  </a:txBody>
                  <a:tcPr marL="7620" marR="7620" marT="7620" marB="0" anchor="ctr"/>
                </a:tc>
                <a:extLst>
                  <a:ext uri="{0D108BD9-81ED-4DB2-BD59-A6C34878D82A}">
                    <a16:rowId xmlns:a16="http://schemas.microsoft.com/office/drawing/2014/main" val="3790754751"/>
                  </a:ext>
                </a:extLst>
              </a:tr>
              <a:tr h="357230">
                <a:tc gridSpan="4">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it-IT" sz="1600" b="1" i="0" u="none" strike="noStrike">
                          <a:solidFill>
                            <a:schemeClr val="tx1"/>
                          </a:solidFill>
                          <a:effectLst/>
                          <a:latin typeface="Century Gothic" panose="020B0502020202020204" pitchFamily="34" charset="0"/>
                        </a:rPr>
                        <a:t>PREV. GIUGNO ‘21</a:t>
                      </a:r>
                    </a:p>
                  </a:txBody>
                  <a:tcPr marL="7200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a:txBody>
                    <a:bodyPr/>
                    <a:lstStyle/>
                    <a:p>
                      <a:pPr algn="ctr" fontAlgn="ctr"/>
                      <a:r>
                        <a:rPr lang="it-IT" sz="1600" b="1" i="0" u="none" strike="noStrike" dirty="0">
                          <a:solidFill>
                            <a:srgbClr val="203864"/>
                          </a:solidFill>
                          <a:effectLst/>
                          <a:latin typeface="Century Gothic" panose="020B0502020202020204" pitchFamily="34" charset="0"/>
                        </a:rPr>
                        <a:t>38</a:t>
                      </a:r>
                    </a:p>
                  </a:txBody>
                  <a:tcPr marL="7620" marR="7620" marT="7620" marB="0" anchor="ctr"/>
                </a:tc>
                <a:extLst>
                  <a:ext uri="{0D108BD9-81ED-4DB2-BD59-A6C34878D82A}">
                    <a16:rowId xmlns:a16="http://schemas.microsoft.com/office/drawing/2014/main" val="1704451205"/>
                  </a:ext>
                </a:extLst>
              </a:tr>
            </a:tbl>
          </a:graphicData>
        </a:graphic>
      </p:graphicFrame>
      <p:sp>
        <p:nvSpPr>
          <p:cNvPr id="36" name="Text Box 49">
            <a:extLst>
              <a:ext uri="{FF2B5EF4-FFF2-40B4-BE49-F238E27FC236}">
                <a16:creationId xmlns:a16="http://schemas.microsoft.com/office/drawing/2014/main" id="{E6769365-05A1-4447-B8F8-EE5DA64106DC}"/>
              </a:ext>
            </a:extLst>
          </p:cNvPr>
          <p:cNvSpPr txBox="1">
            <a:spLocks noChangeArrowheads="1"/>
          </p:cNvSpPr>
          <p:nvPr/>
        </p:nvSpPr>
        <p:spPr bwMode="auto">
          <a:xfrm>
            <a:off x="335360" y="6190766"/>
            <a:ext cx="11665296" cy="384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1.536 casi. </a:t>
            </a:r>
            <a:r>
              <a:rPr lang="it-IT" altLang="ja-JP" sz="900" b="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a:latin typeface="Century Gothic" panose="020B0502020202020204" pitchFamily="34" charset="0"/>
              </a:rPr>
              <a:t>I dati sono riportati all’universo.	</a:t>
            </a:r>
            <a:endParaRPr lang="it-IT" altLang="it-IT" sz="900">
              <a:latin typeface="Century Gothic" panose="020B0502020202020204" pitchFamily="34" charset="0"/>
            </a:endParaRPr>
          </a:p>
        </p:txBody>
      </p:sp>
      <p:sp>
        <p:nvSpPr>
          <p:cNvPr id="38" name="Titolo 1">
            <a:extLst>
              <a:ext uri="{FF2B5EF4-FFF2-40B4-BE49-F238E27FC236}">
                <a16:creationId xmlns:a16="http://schemas.microsoft.com/office/drawing/2014/main" id="{4856B21F-7C5A-4EA8-AE9A-0D9BCFA31178}"/>
              </a:ext>
            </a:extLst>
          </p:cNvPr>
          <p:cNvSpPr txBox="1">
            <a:spLocks/>
          </p:cNvSpPr>
          <p:nvPr/>
        </p:nvSpPr>
        <p:spPr>
          <a:xfrm>
            <a:off x="423287" y="1815998"/>
            <a:ext cx="6000228"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TEMPI DI PAGAMENTO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sp>
        <p:nvSpPr>
          <p:cNvPr id="40" name="CasellaDiTesto 9">
            <a:extLst>
              <a:ext uri="{FF2B5EF4-FFF2-40B4-BE49-F238E27FC236}">
                <a16:creationId xmlns:a16="http://schemas.microsoft.com/office/drawing/2014/main" id="{19B526D6-8560-473A-A103-476D52D3E77D}"/>
              </a:ext>
            </a:extLst>
          </p:cNvPr>
          <p:cNvSpPr txBox="1">
            <a:spLocks noChangeArrowheads="1"/>
          </p:cNvSpPr>
          <p:nvPr/>
        </p:nvSpPr>
        <p:spPr bwMode="auto">
          <a:xfrm>
            <a:off x="1215201" y="3284984"/>
            <a:ext cx="1919755"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sp>
        <p:nvSpPr>
          <p:cNvPr id="51" name="CasellaDiTesto 9">
            <a:extLst>
              <a:ext uri="{FF2B5EF4-FFF2-40B4-BE49-F238E27FC236}">
                <a16:creationId xmlns:a16="http://schemas.microsoft.com/office/drawing/2014/main" id="{DEE95420-ABDD-48DC-8E64-93AB9BE1A814}"/>
              </a:ext>
            </a:extLst>
          </p:cNvPr>
          <p:cNvSpPr txBox="1">
            <a:spLocks noChangeArrowheads="1"/>
          </p:cNvSpPr>
          <p:nvPr/>
        </p:nvSpPr>
        <p:spPr bwMode="auto">
          <a:xfrm>
            <a:off x="1406764" y="4277568"/>
            <a:ext cx="1728192"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cxnSp>
        <p:nvCxnSpPr>
          <p:cNvPr id="62" name="Connettore 2 61">
            <a:extLst>
              <a:ext uri="{FF2B5EF4-FFF2-40B4-BE49-F238E27FC236}">
                <a16:creationId xmlns:a16="http://schemas.microsoft.com/office/drawing/2014/main" id="{DDC498DA-D0B0-4E8A-876E-3FCA0D00A0A6}"/>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3" name="CasellaDiTesto 62">
            <a:extLst>
              <a:ext uri="{FF2B5EF4-FFF2-40B4-BE49-F238E27FC236}">
                <a16:creationId xmlns:a16="http://schemas.microsoft.com/office/drawing/2014/main" id="{6987DA9C-DCF4-4262-B764-8E26577A6AD5}"/>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64" name="Connettore 2 63">
            <a:extLst>
              <a:ext uri="{FF2B5EF4-FFF2-40B4-BE49-F238E27FC236}">
                <a16:creationId xmlns:a16="http://schemas.microsoft.com/office/drawing/2014/main" id="{ADBC9093-DF79-4AF3-8E42-29FB9B6A8607}"/>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5" name="CasellaDiTesto 64">
            <a:extLst>
              <a:ext uri="{FF2B5EF4-FFF2-40B4-BE49-F238E27FC236}">
                <a16:creationId xmlns:a16="http://schemas.microsoft.com/office/drawing/2014/main" id="{0D82DB3B-EC48-4125-9EFF-E8F4FAFEED86}"/>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graphicFrame>
        <p:nvGraphicFramePr>
          <p:cNvPr id="66" name="Tabella 65">
            <a:extLst>
              <a:ext uri="{FF2B5EF4-FFF2-40B4-BE49-F238E27FC236}">
                <a16:creationId xmlns:a16="http://schemas.microsoft.com/office/drawing/2014/main" id="{9EFA3CD1-C340-4362-8D86-258BBD7FC697}"/>
              </a:ext>
            </a:extLst>
          </p:cNvPr>
          <p:cNvGraphicFramePr>
            <a:graphicFrameLocks noGrp="1"/>
          </p:cNvGraphicFramePr>
          <p:nvPr/>
        </p:nvGraphicFramePr>
        <p:xfrm>
          <a:off x="11147607" y="3147844"/>
          <a:ext cx="648000" cy="285784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357230">
                <a:tc>
                  <a:txBody>
                    <a:bodyPr/>
                    <a:lstStyle/>
                    <a:p>
                      <a:pPr algn="ctr" fontAlgn="ctr"/>
                      <a:r>
                        <a:rPr lang="it-IT" sz="1600" b="1" i="0" u="none" strike="noStrike">
                          <a:solidFill>
                            <a:srgbClr val="F79646"/>
                          </a:solidFill>
                          <a:effectLst/>
                          <a:latin typeface="Century Gothic" panose="020B0502020202020204" pitchFamily="34" charset="0"/>
                        </a:rPr>
                        <a:t>58</a:t>
                      </a:r>
                    </a:p>
                  </a:txBody>
                  <a:tcPr marL="7620" marR="7620" marT="7620" marB="0" anchor="ctr"/>
                </a:tc>
                <a:extLst>
                  <a:ext uri="{0D108BD9-81ED-4DB2-BD59-A6C34878D82A}">
                    <a16:rowId xmlns:a16="http://schemas.microsoft.com/office/drawing/2014/main" val="384464165"/>
                  </a:ext>
                </a:extLst>
              </a:tr>
              <a:tr h="357230">
                <a:tc>
                  <a:txBody>
                    <a:bodyPr/>
                    <a:lstStyle/>
                    <a:p>
                      <a:pPr algn="ctr" fontAlgn="ctr"/>
                      <a:r>
                        <a:rPr lang="it-IT" sz="1600" b="1" i="0" u="none" strike="noStrike">
                          <a:solidFill>
                            <a:srgbClr val="F79646"/>
                          </a:solidFill>
                          <a:effectLst/>
                          <a:latin typeface="Century Gothic" panose="020B0502020202020204" pitchFamily="34" charset="0"/>
                        </a:rPr>
                        <a:t>37</a:t>
                      </a:r>
                    </a:p>
                  </a:txBody>
                  <a:tcPr marL="7620" marR="7620" marT="7620" marB="0" anchor="ctr"/>
                </a:tc>
                <a:extLst>
                  <a:ext uri="{0D108BD9-81ED-4DB2-BD59-A6C34878D82A}">
                    <a16:rowId xmlns:a16="http://schemas.microsoft.com/office/drawing/2014/main" val="51798999"/>
                  </a:ext>
                </a:extLst>
              </a:tr>
              <a:tr h="357230">
                <a:tc>
                  <a:txBody>
                    <a:bodyPr/>
                    <a:lstStyle/>
                    <a:p>
                      <a:pPr algn="ctr" fontAlgn="ctr"/>
                      <a:r>
                        <a:rPr lang="it-IT" sz="1600" b="1" i="0" u="none" strike="noStrike">
                          <a:solidFill>
                            <a:srgbClr val="F79646"/>
                          </a:solidFill>
                          <a:effectLst/>
                          <a:latin typeface="Century Gothic" panose="020B0502020202020204" pitchFamily="34" charset="0"/>
                        </a:rPr>
                        <a:t>39</a:t>
                      </a:r>
                    </a:p>
                  </a:txBody>
                  <a:tcPr marL="7620" marR="7620" marT="7620" marB="0" anchor="ctr"/>
                </a:tc>
                <a:extLst>
                  <a:ext uri="{0D108BD9-81ED-4DB2-BD59-A6C34878D82A}">
                    <a16:rowId xmlns:a16="http://schemas.microsoft.com/office/drawing/2014/main" val="2113083857"/>
                  </a:ext>
                </a:extLst>
              </a:tr>
              <a:tr h="357230">
                <a:tc>
                  <a:txBody>
                    <a:bodyPr/>
                    <a:lstStyle/>
                    <a:p>
                      <a:pPr algn="ctr" fontAlgn="ctr"/>
                      <a:r>
                        <a:rPr lang="it-IT" sz="1600" b="1" i="0" u="none" strike="noStrike">
                          <a:solidFill>
                            <a:srgbClr val="F79646"/>
                          </a:solidFill>
                          <a:effectLst/>
                          <a:latin typeface="Century Gothic" panose="020B0502020202020204" pitchFamily="34" charset="0"/>
                        </a:rPr>
                        <a:t>42</a:t>
                      </a:r>
                    </a:p>
                  </a:txBody>
                  <a:tcPr marL="7620" marR="7620" marT="7620" marB="0" anchor="ctr"/>
                </a:tc>
                <a:extLst>
                  <a:ext uri="{0D108BD9-81ED-4DB2-BD59-A6C34878D82A}">
                    <a16:rowId xmlns:a16="http://schemas.microsoft.com/office/drawing/2014/main" val="1777035430"/>
                  </a:ext>
                </a:extLst>
              </a:tr>
              <a:tr h="357230">
                <a:tc>
                  <a:txBody>
                    <a:bodyPr/>
                    <a:lstStyle/>
                    <a:p>
                      <a:pPr algn="ctr" fontAlgn="ctr"/>
                      <a:r>
                        <a:rPr lang="it-IT" sz="1600" b="1" i="0" u="none" strike="noStrike">
                          <a:solidFill>
                            <a:srgbClr val="F79646"/>
                          </a:solidFill>
                          <a:effectLst/>
                          <a:latin typeface="Century Gothic" panose="020B0502020202020204" pitchFamily="34" charset="0"/>
                        </a:rPr>
                        <a:t>37</a:t>
                      </a:r>
                    </a:p>
                  </a:txBody>
                  <a:tcPr marL="7620" marR="7620" marT="7620" marB="0" anchor="ctr"/>
                </a:tc>
                <a:extLst>
                  <a:ext uri="{0D108BD9-81ED-4DB2-BD59-A6C34878D82A}">
                    <a16:rowId xmlns:a16="http://schemas.microsoft.com/office/drawing/2014/main" val="2964193220"/>
                  </a:ext>
                </a:extLst>
              </a:tr>
              <a:tr h="357230">
                <a:tc>
                  <a:txBody>
                    <a:bodyPr/>
                    <a:lstStyle/>
                    <a:p>
                      <a:pPr algn="ctr" fontAlgn="ctr"/>
                      <a:r>
                        <a:rPr lang="it-IT" sz="1600" b="1" i="0" u="none" strike="noStrike">
                          <a:solidFill>
                            <a:srgbClr val="F79646"/>
                          </a:solidFill>
                          <a:effectLst/>
                          <a:latin typeface="Century Gothic" panose="020B0502020202020204" pitchFamily="34" charset="0"/>
                        </a:rPr>
                        <a:t>38</a:t>
                      </a:r>
                    </a:p>
                  </a:txBody>
                  <a:tcPr marL="7620" marR="7620" marT="7620" marB="0" anchor="ctr"/>
                </a:tc>
                <a:extLst>
                  <a:ext uri="{0D108BD9-81ED-4DB2-BD59-A6C34878D82A}">
                    <a16:rowId xmlns:a16="http://schemas.microsoft.com/office/drawing/2014/main" val="3083891687"/>
                  </a:ext>
                </a:extLst>
              </a:tr>
              <a:tr h="357230">
                <a:tc>
                  <a:txBody>
                    <a:bodyPr/>
                    <a:lstStyle/>
                    <a:p>
                      <a:pPr algn="ctr" fontAlgn="ctr"/>
                      <a:r>
                        <a:rPr lang="it-IT" sz="1600" b="1" i="0" u="none" strike="noStrike">
                          <a:solidFill>
                            <a:srgbClr val="F79646"/>
                          </a:solidFill>
                          <a:effectLst/>
                          <a:latin typeface="Century Gothic" panose="020B0502020202020204" pitchFamily="34" charset="0"/>
                        </a:rPr>
                        <a:t>40</a:t>
                      </a:r>
                    </a:p>
                  </a:txBody>
                  <a:tcPr marL="7620" marR="7620" marT="7620" marB="0" anchor="ctr"/>
                </a:tc>
                <a:extLst>
                  <a:ext uri="{0D108BD9-81ED-4DB2-BD59-A6C34878D82A}">
                    <a16:rowId xmlns:a16="http://schemas.microsoft.com/office/drawing/2014/main" val="1328386160"/>
                  </a:ext>
                </a:extLst>
              </a:tr>
            </a:tbl>
          </a:graphicData>
        </a:graphic>
      </p:graphicFrame>
      <p:sp>
        <p:nvSpPr>
          <p:cNvPr id="68" name="Ovale 67">
            <a:extLst>
              <a:ext uri="{FF2B5EF4-FFF2-40B4-BE49-F238E27FC236}">
                <a16:creationId xmlns:a16="http://schemas.microsoft.com/office/drawing/2014/main" id="{50BFB5F6-B633-44C0-B545-118926590F90}"/>
              </a:ext>
            </a:extLst>
          </p:cNvPr>
          <p:cNvSpPr/>
          <p:nvPr/>
        </p:nvSpPr>
        <p:spPr bwMode="auto">
          <a:xfrm>
            <a:off x="10219506" y="4932024"/>
            <a:ext cx="647998" cy="1111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9" name="Text Box 18">
            <a:extLst>
              <a:ext uri="{FF2B5EF4-FFF2-40B4-BE49-F238E27FC236}">
                <a16:creationId xmlns:a16="http://schemas.microsoft.com/office/drawing/2014/main" id="{A5DE8C9D-FA3F-415C-8165-A5F7B7C39489}"/>
              </a:ext>
            </a:extLst>
          </p:cNvPr>
          <p:cNvSpPr txBox="1">
            <a:spLocks noChangeArrowheads="1"/>
          </p:cNvSpPr>
          <p:nvPr/>
        </p:nvSpPr>
        <p:spPr bwMode="auto">
          <a:xfrm>
            <a:off x="5626370" y="3441183"/>
            <a:ext cx="711868" cy="369333"/>
          </a:xfrm>
          <a:prstGeom prst="rect">
            <a:avLst/>
          </a:prstGeom>
          <a:solidFill>
            <a:schemeClr val="tx2">
              <a:lumMod val="65000"/>
              <a:lumOff val="35000"/>
            </a:schemeClr>
          </a:solid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900" b="1" i="1">
                <a:solidFill>
                  <a:schemeClr val="bg1"/>
                </a:solidFill>
              </a:rPr>
              <a:t>PREV. </a:t>
            </a:r>
            <a:br>
              <a:rPr lang="it-IT" altLang="it-IT" sz="900" b="1" i="1">
                <a:solidFill>
                  <a:schemeClr val="bg1"/>
                </a:solidFill>
              </a:rPr>
            </a:br>
            <a:r>
              <a:rPr lang="it-IT" altLang="it-IT" sz="900" b="1" i="1">
                <a:solidFill>
                  <a:schemeClr val="bg1"/>
                </a:solidFill>
              </a:rPr>
              <a:t>GIU ‘21</a:t>
            </a:r>
            <a:endParaRPr lang="it-IT" altLang="it-IT" sz="900" i="1">
              <a:solidFill>
                <a:schemeClr val="bg1"/>
              </a:solidFill>
            </a:endParaRPr>
          </a:p>
        </p:txBody>
      </p:sp>
      <p:cxnSp>
        <p:nvCxnSpPr>
          <p:cNvPr id="28" name="Connettore diritto 27">
            <a:extLst>
              <a:ext uri="{FF2B5EF4-FFF2-40B4-BE49-F238E27FC236}">
                <a16:creationId xmlns:a16="http://schemas.microsoft.com/office/drawing/2014/main" id="{8BDBB008-9C5E-4540-9D4C-A97DF06EC5DD}"/>
              </a:ext>
            </a:extLst>
          </p:cNvPr>
          <p:cNvCxnSpPr>
            <a:cxnSpLocks/>
          </p:cNvCxnSpPr>
          <p:nvPr/>
        </p:nvCxnSpPr>
        <p:spPr bwMode="auto">
          <a:xfrm>
            <a:off x="7248128" y="1835048"/>
            <a:ext cx="0" cy="4208951"/>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pic>
        <p:nvPicPr>
          <p:cNvPr id="34" name="Elemento grafico 33" descr="Freccia linea: curva antioraria">
            <a:extLst>
              <a:ext uri="{FF2B5EF4-FFF2-40B4-BE49-F238E27FC236}">
                <a16:creationId xmlns:a16="http://schemas.microsoft.com/office/drawing/2014/main" id="{869EC025-E428-491E-A905-474BE58EF7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35" name="CasellaDiTesto 9">
            <a:extLst>
              <a:ext uri="{FF2B5EF4-FFF2-40B4-BE49-F238E27FC236}">
                <a16:creationId xmlns:a16="http://schemas.microsoft.com/office/drawing/2014/main" id="{12712DDD-C0B0-464E-8785-39CB2CC4EE8B}"/>
              </a:ext>
            </a:extLst>
          </p:cNvPr>
          <p:cNvSpPr txBox="1">
            <a:spLocks noChangeArrowheads="1"/>
          </p:cNvSpPr>
          <p:nvPr/>
        </p:nvSpPr>
        <p:spPr bwMode="auto">
          <a:xfrm>
            <a:off x="7339534" y="1797318"/>
            <a:ext cx="4586972"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dirty="0">
                <a:latin typeface="Century Gothic" panose="020B0502020202020204" pitchFamily="34" charset="0"/>
              </a:rPr>
              <a:t>Il ritardo nei tempi di pagamento da parte dei clienti della Sua impresa, negli ultimi tre mesi, rispetto ai tre mesi precedenti, è migliorato, rimasto invariato, peggiorato?</a:t>
            </a:r>
            <a:endParaRPr lang="it-IT" altLang="it-IT" sz="1300" b="0" dirty="0">
              <a:solidFill>
                <a:schemeClr val="accent2"/>
              </a:solidFill>
              <a:latin typeface="Century Gothic" panose="020B0502020202020204" pitchFamily="34" charset="0"/>
            </a:endParaRPr>
          </a:p>
        </p:txBody>
      </p:sp>
      <p:cxnSp>
        <p:nvCxnSpPr>
          <p:cNvPr id="22" name="Connettore diritto 21">
            <a:extLst>
              <a:ext uri="{FF2B5EF4-FFF2-40B4-BE49-F238E27FC236}">
                <a16:creationId xmlns:a16="http://schemas.microsoft.com/office/drawing/2014/main" id="{332E30A9-8C00-4612-8A8B-9D907B41FAB1}"/>
              </a:ext>
            </a:extLst>
          </p:cNvPr>
          <p:cNvCxnSpPr/>
          <p:nvPr/>
        </p:nvCxnSpPr>
        <p:spPr bwMode="auto">
          <a:xfrm>
            <a:off x="5125815"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23" name="Rettangolo 22">
            <a:extLst>
              <a:ext uri="{FF2B5EF4-FFF2-40B4-BE49-F238E27FC236}">
                <a16:creationId xmlns:a16="http://schemas.microsoft.com/office/drawing/2014/main" id="{8DB56A9D-C9B6-4112-B8C9-CBAAF23656FF}"/>
              </a:ext>
            </a:extLst>
          </p:cNvPr>
          <p:cNvSpPr/>
          <p:nvPr/>
        </p:nvSpPr>
        <p:spPr>
          <a:xfrm>
            <a:off x="4084854" y="2478476"/>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
        <p:nvSpPr>
          <p:cNvPr id="21" name="Titolo 1">
            <a:extLst>
              <a:ext uri="{FF2B5EF4-FFF2-40B4-BE49-F238E27FC236}">
                <a16:creationId xmlns:a16="http://schemas.microsoft.com/office/drawing/2014/main" id="{35AC93F0-BC20-471C-AFDB-9FAF82174B5A}"/>
              </a:ext>
            </a:extLst>
          </p:cNvPr>
          <p:cNvSpPr txBox="1">
            <a:spLocks/>
          </p:cNvSpPr>
          <p:nvPr/>
        </p:nvSpPr>
        <p:spPr>
          <a:xfrm>
            <a:off x="335360" y="248643"/>
            <a:ext cx="11737304" cy="1086548"/>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ea typeface="+mj-ea"/>
                <a:cs typeface="Arial"/>
              </a:rPr>
              <a:t>Andamento dei tempi di pagamento | </a:t>
            </a:r>
            <a:r>
              <a:rPr lang="it-IT" sz="2200">
                <a:latin typeface="Century Gothic" panose="020B0502020202020204" pitchFamily="34" charset="0"/>
                <a:cs typeface="Arial"/>
              </a:rPr>
              <a:t>Fatica a ripartire l’indicatore relativo ai tempi di pagamento, lontanissimo dai livelli precedenti la crisi. Tale fatto incide sulla liquidità delle imprese del terziario del FVG, aumentandone il fabbisogno finanziario.</a:t>
            </a:r>
            <a:endParaRPr lang="it-IT" sz="2200" b="0" strike="sngStrike">
              <a:solidFill>
                <a:srgbClr val="FF0000"/>
              </a:solidFill>
              <a:latin typeface="Century Gothic" panose="020B0502020202020204" pitchFamily="34" charset="0"/>
              <a:ea typeface="+mj-ea"/>
              <a:cs typeface="Arial"/>
            </a:endParaRPr>
          </a:p>
        </p:txBody>
      </p:sp>
    </p:spTree>
    <p:extLst>
      <p:ext uri="{BB962C8B-B14F-4D97-AF65-F5344CB8AC3E}">
        <p14:creationId xmlns:p14="http://schemas.microsoft.com/office/powerpoint/2010/main" val="2754327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048F309-16A8-44C4-A060-47195AC766D5}"/>
              </a:ext>
            </a:extLst>
          </p:cNvPr>
          <p:cNvPicPr>
            <a:picLocks noChangeAspect="1"/>
          </p:cNvPicPr>
          <p:nvPr/>
        </p:nvPicPr>
        <p:blipFill>
          <a:blip r:embed="rId2"/>
          <a:stretch>
            <a:fillRect/>
          </a:stretch>
        </p:blipFill>
        <p:spPr>
          <a:xfrm>
            <a:off x="424800" y="2278800"/>
            <a:ext cx="6045729" cy="3092400"/>
          </a:xfrm>
          <a:prstGeom prst="rect">
            <a:avLst/>
          </a:prstGeom>
        </p:spPr>
      </p:pic>
      <p:sp>
        <p:nvSpPr>
          <p:cNvPr id="40" name="CasellaDiTesto 9">
            <a:extLst>
              <a:ext uri="{FF2B5EF4-FFF2-40B4-BE49-F238E27FC236}">
                <a16:creationId xmlns:a16="http://schemas.microsoft.com/office/drawing/2014/main" id="{7ABABEF6-EF0C-47A2-A23C-0C585408ABF1}"/>
              </a:ext>
            </a:extLst>
          </p:cNvPr>
          <p:cNvSpPr txBox="1">
            <a:spLocks noChangeArrowheads="1"/>
          </p:cNvSpPr>
          <p:nvPr/>
        </p:nvSpPr>
        <p:spPr bwMode="auto">
          <a:xfrm>
            <a:off x="1413639" y="2924139"/>
            <a:ext cx="1919755"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sp>
        <p:nvSpPr>
          <p:cNvPr id="51" name="CasellaDiTesto 9">
            <a:extLst>
              <a:ext uri="{FF2B5EF4-FFF2-40B4-BE49-F238E27FC236}">
                <a16:creationId xmlns:a16="http://schemas.microsoft.com/office/drawing/2014/main" id="{69F60A1A-721B-44A2-83C9-00B57C2D06E5}"/>
              </a:ext>
            </a:extLst>
          </p:cNvPr>
          <p:cNvSpPr txBox="1">
            <a:spLocks noChangeArrowheads="1"/>
          </p:cNvSpPr>
          <p:nvPr/>
        </p:nvSpPr>
        <p:spPr bwMode="auto">
          <a:xfrm>
            <a:off x="1544154" y="4149080"/>
            <a:ext cx="1728192"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graphicFrame>
        <p:nvGraphicFramePr>
          <p:cNvPr id="59" name="Tabella 11">
            <a:extLst>
              <a:ext uri="{FF2B5EF4-FFF2-40B4-BE49-F238E27FC236}">
                <a16:creationId xmlns:a16="http://schemas.microsoft.com/office/drawing/2014/main" id="{01BE6B95-7253-49A7-B547-C9B32E476C2B}"/>
              </a:ext>
            </a:extLst>
          </p:cNvPr>
          <p:cNvGraphicFramePr>
            <a:graphicFrameLocks noGrp="1"/>
          </p:cNvGraphicFramePr>
          <p:nvPr/>
        </p:nvGraphicFramePr>
        <p:xfrm>
          <a:off x="7526635" y="3147844"/>
          <a:ext cx="3321605" cy="285784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357230">
                <a:tc>
                  <a:txBody>
                    <a:bodyPr/>
                    <a:lstStyle/>
                    <a:p>
                      <a:pPr algn="l" fontAlgn="ctr"/>
                      <a:r>
                        <a:rPr lang="it-IT" sz="1200" b="1" i="0" u="none" strike="noStrike">
                          <a:effectLst/>
                          <a:latin typeface="Century Gothic" panose="020B0502020202020204" pitchFamily="34" charset="0"/>
                        </a:rPr>
                        <a:t>DIC ’19</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27%</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69%</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4%</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62</a:t>
                      </a:r>
                    </a:p>
                  </a:txBody>
                  <a:tcPr marL="7620" marR="7620" marT="7620" marB="0" anchor="ctr"/>
                </a:tc>
                <a:extLst>
                  <a:ext uri="{0D108BD9-81ED-4DB2-BD59-A6C34878D82A}">
                    <a16:rowId xmlns:a16="http://schemas.microsoft.com/office/drawing/2014/main" val="2739780088"/>
                  </a:ext>
                </a:extLst>
              </a:tr>
              <a:tr h="357230">
                <a:tc>
                  <a:txBody>
                    <a:bodyPr/>
                    <a:lstStyle/>
                    <a:p>
                      <a:pPr algn="l" fontAlgn="ctr"/>
                      <a:r>
                        <a:rPr lang="it-IT" sz="1200" b="1" i="0" u="none" strike="noStrike">
                          <a:effectLst/>
                          <a:latin typeface="Century Gothic" panose="020B0502020202020204" pitchFamily="34" charset="0"/>
                        </a:rPr>
                        <a:t>MAR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4%</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30%</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66%</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19</a:t>
                      </a:r>
                    </a:p>
                  </a:txBody>
                  <a:tcPr marL="7620" marR="7620" marT="7620" marB="0" anchor="ctr"/>
                </a:tc>
                <a:extLst>
                  <a:ext uri="{0D108BD9-81ED-4DB2-BD59-A6C34878D82A}">
                    <a16:rowId xmlns:a16="http://schemas.microsoft.com/office/drawing/2014/main" val="2546973793"/>
                  </a:ext>
                </a:extLst>
              </a:tr>
              <a:tr h="357230">
                <a:tc>
                  <a:txBody>
                    <a:bodyPr/>
                    <a:lstStyle/>
                    <a:p>
                      <a:pPr algn="l" fontAlgn="ctr"/>
                      <a:r>
                        <a:rPr lang="it-IT" sz="1200" b="1" i="0" u="none" strike="noStrike">
                          <a:effectLst/>
                          <a:latin typeface="Century Gothic" panose="020B0502020202020204" pitchFamily="34" charset="0"/>
                        </a:rPr>
                        <a:t>GIU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2%</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31%</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67%</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18</a:t>
                      </a:r>
                    </a:p>
                  </a:txBody>
                  <a:tcPr marL="7620" marR="7620" marT="7620" marB="0" anchor="ctr"/>
                </a:tc>
                <a:extLst>
                  <a:ext uri="{0D108BD9-81ED-4DB2-BD59-A6C34878D82A}">
                    <a16:rowId xmlns:a16="http://schemas.microsoft.com/office/drawing/2014/main" val="3752504863"/>
                  </a:ext>
                </a:extLst>
              </a:tr>
              <a:tr h="357230">
                <a:tc>
                  <a:txBody>
                    <a:bodyPr/>
                    <a:lstStyle/>
                    <a:p>
                      <a:pPr algn="l" fontAlgn="ctr"/>
                      <a:r>
                        <a:rPr lang="it-IT" sz="1200" b="1" i="0" u="none" strike="noStrike">
                          <a:effectLst/>
                          <a:latin typeface="Century Gothic" panose="020B0502020202020204" pitchFamily="34" charset="0"/>
                        </a:rPr>
                        <a:t>SET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10%</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44%</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46%</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32</a:t>
                      </a:r>
                    </a:p>
                  </a:txBody>
                  <a:tcPr marL="7620" marR="7620" marT="7620" marB="0" anchor="ctr"/>
                </a:tc>
                <a:extLst>
                  <a:ext uri="{0D108BD9-81ED-4DB2-BD59-A6C34878D82A}">
                    <a16:rowId xmlns:a16="http://schemas.microsoft.com/office/drawing/2014/main" val="4271376257"/>
                  </a:ext>
                </a:extLst>
              </a:tr>
              <a:tr h="357230">
                <a:tc>
                  <a:txBody>
                    <a:bodyPr/>
                    <a:lstStyle/>
                    <a:p>
                      <a:pPr algn="l" fontAlgn="ctr"/>
                      <a:r>
                        <a:rPr lang="it-IT" sz="1200" b="1" i="0" u="none" strike="noStrike">
                          <a:effectLst/>
                          <a:latin typeface="Century Gothic" panose="020B0502020202020204" pitchFamily="34" charset="0"/>
                        </a:rPr>
                        <a:t>DIC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2%</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56%</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42%</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30</a:t>
                      </a:r>
                    </a:p>
                  </a:txBody>
                  <a:tcPr marL="7620" marR="7620" marT="7620" marB="0" anchor="ctr"/>
                </a:tc>
                <a:extLst>
                  <a:ext uri="{0D108BD9-81ED-4DB2-BD59-A6C34878D82A}">
                    <a16:rowId xmlns:a16="http://schemas.microsoft.com/office/drawing/2014/main" val="3559385142"/>
                  </a:ext>
                </a:extLst>
              </a:tr>
              <a:tr h="357230">
                <a:tc>
                  <a:txBody>
                    <a:bodyPr/>
                    <a:lstStyle/>
                    <a:p>
                      <a:pPr algn="l" fontAlgn="ctr"/>
                      <a:r>
                        <a:rPr lang="it-IT" sz="1200" b="1" i="0" u="none" strike="noStrike">
                          <a:effectLst/>
                          <a:latin typeface="Century Gothic" panose="020B0502020202020204" pitchFamily="34" charset="0"/>
                        </a:rPr>
                        <a:t>MAR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8%</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67%</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25%</a:t>
                      </a:r>
                    </a:p>
                  </a:txBody>
                  <a:tcPr marL="7620" marR="7620" marT="7620" marB="0" anchor="ctr"/>
                </a:tc>
                <a:tc>
                  <a:txBody>
                    <a:bodyPr/>
                    <a:lstStyle/>
                    <a:p>
                      <a:pPr algn="ctr" fontAlgn="ctr"/>
                      <a:r>
                        <a:rPr lang="it-IT" sz="1600" b="1" i="0" u="none" strike="noStrike">
                          <a:solidFill>
                            <a:srgbClr val="203864"/>
                          </a:solidFill>
                          <a:effectLst/>
                          <a:latin typeface="Century Gothic" panose="020B0502020202020204" pitchFamily="34" charset="0"/>
                        </a:rPr>
                        <a:t>42</a:t>
                      </a:r>
                    </a:p>
                  </a:txBody>
                  <a:tcPr marL="7620" marR="7620" marT="7620" marB="0" anchor="ctr"/>
                </a:tc>
                <a:extLst>
                  <a:ext uri="{0D108BD9-81ED-4DB2-BD59-A6C34878D82A}">
                    <a16:rowId xmlns:a16="http://schemas.microsoft.com/office/drawing/2014/main" val="3790754751"/>
                  </a:ext>
                </a:extLst>
              </a:tr>
              <a:tr h="357230">
                <a:tc gridSpan="4">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it-IT" sz="1600" b="1" i="0" u="none" strike="noStrike">
                          <a:solidFill>
                            <a:schemeClr val="tx1"/>
                          </a:solidFill>
                          <a:effectLst/>
                          <a:latin typeface="Century Gothic" panose="020B0502020202020204" pitchFamily="34" charset="0"/>
                        </a:rPr>
                        <a:t>PREV. GIUGNO ‘21</a:t>
                      </a:r>
                    </a:p>
                  </a:txBody>
                  <a:tcPr marL="7200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a:txBody>
                    <a:bodyPr/>
                    <a:lstStyle/>
                    <a:p>
                      <a:pPr algn="ctr" fontAlgn="ctr"/>
                      <a:r>
                        <a:rPr lang="it-IT" sz="1600" b="1" i="0" u="none" strike="noStrike" dirty="0">
                          <a:solidFill>
                            <a:srgbClr val="203864"/>
                          </a:solidFill>
                          <a:effectLst/>
                          <a:latin typeface="Century Gothic" panose="020B0502020202020204" pitchFamily="34" charset="0"/>
                        </a:rPr>
                        <a:t>49</a:t>
                      </a:r>
                    </a:p>
                  </a:txBody>
                  <a:tcPr marL="7620" marR="7620" marT="7620" marB="0" anchor="ctr"/>
                </a:tc>
                <a:extLst>
                  <a:ext uri="{0D108BD9-81ED-4DB2-BD59-A6C34878D82A}">
                    <a16:rowId xmlns:a16="http://schemas.microsoft.com/office/drawing/2014/main" val="1704451205"/>
                  </a:ext>
                </a:extLst>
              </a:tr>
            </a:tbl>
          </a:graphicData>
        </a:graphic>
      </p:graphicFrame>
      <p:cxnSp>
        <p:nvCxnSpPr>
          <p:cNvPr id="62" name="Connettore 2 61">
            <a:extLst>
              <a:ext uri="{FF2B5EF4-FFF2-40B4-BE49-F238E27FC236}">
                <a16:creationId xmlns:a16="http://schemas.microsoft.com/office/drawing/2014/main" id="{00957DCE-FF0B-48FE-B5D7-350CBBAB3B74}"/>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3" name="CasellaDiTesto 62">
            <a:extLst>
              <a:ext uri="{FF2B5EF4-FFF2-40B4-BE49-F238E27FC236}">
                <a16:creationId xmlns:a16="http://schemas.microsoft.com/office/drawing/2014/main" id="{998A22A5-9809-4E7C-A577-67E7F647A76F}"/>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64" name="Connettore 2 63">
            <a:extLst>
              <a:ext uri="{FF2B5EF4-FFF2-40B4-BE49-F238E27FC236}">
                <a16:creationId xmlns:a16="http://schemas.microsoft.com/office/drawing/2014/main" id="{0CEC4EEB-6C81-46DD-9913-92B3D968CE8C}"/>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5" name="CasellaDiTesto 64">
            <a:extLst>
              <a:ext uri="{FF2B5EF4-FFF2-40B4-BE49-F238E27FC236}">
                <a16:creationId xmlns:a16="http://schemas.microsoft.com/office/drawing/2014/main" id="{21E57418-8C6E-4050-A9BE-30EF193BAE41}"/>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graphicFrame>
        <p:nvGraphicFramePr>
          <p:cNvPr id="66" name="Tabella 65">
            <a:extLst>
              <a:ext uri="{FF2B5EF4-FFF2-40B4-BE49-F238E27FC236}">
                <a16:creationId xmlns:a16="http://schemas.microsoft.com/office/drawing/2014/main" id="{527F175E-44A8-4A93-B387-BD911D605C5F}"/>
              </a:ext>
            </a:extLst>
          </p:cNvPr>
          <p:cNvGraphicFramePr>
            <a:graphicFrameLocks noGrp="1"/>
          </p:cNvGraphicFramePr>
          <p:nvPr/>
        </p:nvGraphicFramePr>
        <p:xfrm>
          <a:off x="11147607" y="3147844"/>
          <a:ext cx="648000" cy="285784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357230">
                <a:tc>
                  <a:txBody>
                    <a:bodyPr/>
                    <a:lstStyle/>
                    <a:p>
                      <a:pPr algn="ctr" fontAlgn="ctr"/>
                      <a:r>
                        <a:rPr lang="it-IT" sz="1600" b="1" i="0" u="none" strike="noStrike">
                          <a:solidFill>
                            <a:srgbClr val="F79646"/>
                          </a:solidFill>
                          <a:effectLst/>
                          <a:latin typeface="Century Gothic" panose="020B0502020202020204" pitchFamily="34" charset="0"/>
                        </a:rPr>
                        <a:t>50</a:t>
                      </a:r>
                    </a:p>
                  </a:txBody>
                  <a:tcPr marL="7620" marR="7620" marT="7620" marB="0" anchor="ctr"/>
                </a:tc>
                <a:extLst>
                  <a:ext uri="{0D108BD9-81ED-4DB2-BD59-A6C34878D82A}">
                    <a16:rowId xmlns:a16="http://schemas.microsoft.com/office/drawing/2014/main" val="384464165"/>
                  </a:ext>
                </a:extLst>
              </a:tr>
              <a:tr h="357230">
                <a:tc>
                  <a:txBody>
                    <a:bodyPr/>
                    <a:lstStyle/>
                    <a:p>
                      <a:pPr algn="ctr" fontAlgn="ctr"/>
                      <a:r>
                        <a:rPr lang="it-IT" sz="1600" b="1" i="0" u="none" strike="noStrike">
                          <a:solidFill>
                            <a:srgbClr val="F79646"/>
                          </a:solidFill>
                          <a:effectLst/>
                          <a:latin typeface="Century Gothic" panose="020B0502020202020204" pitchFamily="34" charset="0"/>
                        </a:rPr>
                        <a:t>17</a:t>
                      </a:r>
                    </a:p>
                  </a:txBody>
                  <a:tcPr marL="7620" marR="7620" marT="7620" marB="0" anchor="ctr"/>
                </a:tc>
                <a:extLst>
                  <a:ext uri="{0D108BD9-81ED-4DB2-BD59-A6C34878D82A}">
                    <a16:rowId xmlns:a16="http://schemas.microsoft.com/office/drawing/2014/main" val="51798999"/>
                  </a:ext>
                </a:extLst>
              </a:tr>
              <a:tr h="357230">
                <a:tc>
                  <a:txBody>
                    <a:bodyPr/>
                    <a:lstStyle/>
                    <a:p>
                      <a:pPr algn="ctr" fontAlgn="ctr"/>
                      <a:r>
                        <a:rPr lang="it-IT" sz="1600" b="1" i="0" u="none" strike="noStrike">
                          <a:solidFill>
                            <a:srgbClr val="F79646"/>
                          </a:solidFill>
                          <a:effectLst/>
                          <a:latin typeface="Century Gothic" panose="020B0502020202020204" pitchFamily="34" charset="0"/>
                        </a:rPr>
                        <a:t>15</a:t>
                      </a:r>
                    </a:p>
                  </a:txBody>
                  <a:tcPr marL="7620" marR="7620" marT="7620" marB="0" anchor="ctr"/>
                </a:tc>
                <a:extLst>
                  <a:ext uri="{0D108BD9-81ED-4DB2-BD59-A6C34878D82A}">
                    <a16:rowId xmlns:a16="http://schemas.microsoft.com/office/drawing/2014/main" val="2113083857"/>
                  </a:ext>
                </a:extLst>
              </a:tr>
              <a:tr h="357230">
                <a:tc>
                  <a:txBody>
                    <a:bodyPr/>
                    <a:lstStyle/>
                    <a:p>
                      <a:pPr algn="ctr" fontAlgn="ctr"/>
                      <a:r>
                        <a:rPr lang="it-IT" sz="1600" b="1" i="0" u="none" strike="noStrike">
                          <a:solidFill>
                            <a:srgbClr val="F79646"/>
                          </a:solidFill>
                          <a:effectLst/>
                          <a:latin typeface="Century Gothic" panose="020B0502020202020204" pitchFamily="34" charset="0"/>
                        </a:rPr>
                        <a:t>23</a:t>
                      </a:r>
                    </a:p>
                  </a:txBody>
                  <a:tcPr marL="7620" marR="7620" marT="7620" marB="0" anchor="ctr"/>
                </a:tc>
                <a:extLst>
                  <a:ext uri="{0D108BD9-81ED-4DB2-BD59-A6C34878D82A}">
                    <a16:rowId xmlns:a16="http://schemas.microsoft.com/office/drawing/2014/main" val="1777035430"/>
                  </a:ext>
                </a:extLst>
              </a:tr>
              <a:tr h="357230">
                <a:tc>
                  <a:txBody>
                    <a:bodyPr/>
                    <a:lstStyle/>
                    <a:p>
                      <a:pPr algn="ctr" fontAlgn="ctr"/>
                      <a:r>
                        <a:rPr lang="it-IT" sz="1600" b="1" i="0" u="none" strike="noStrike">
                          <a:solidFill>
                            <a:srgbClr val="F79646"/>
                          </a:solidFill>
                          <a:effectLst/>
                          <a:latin typeface="Century Gothic" panose="020B0502020202020204" pitchFamily="34" charset="0"/>
                        </a:rPr>
                        <a:t>21</a:t>
                      </a:r>
                    </a:p>
                  </a:txBody>
                  <a:tcPr marL="7620" marR="7620" marT="7620" marB="0" anchor="ctr"/>
                </a:tc>
                <a:extLst>
                  <a:ext uri="{0D108BD9-81ED-4DB2-BD59-A6C34878D82A}">
                    <a16:rowId xmlns:a16="http://schemas.microsoft.com/office/drawing/2014/main" val="2964193220"/>
                  </a:ext>
                </a:extLst>
              </a:tr>
              <a:tr h="357230">
                <a:tc>
                  <a:txBody>
                    <a:bodyPr/>
                    <a:lstStyle/>
                    <a:p>
                      <a:pPr algn="ctr" fontAlgn="ctr"/>
                      <a:r>
                        <a:rPr lang="it-IT" sz="1600" b="1" i="0" u="none" strike="noStrike">
                          <a:solidFill>
                            <a:srgbClr val="F79646"/>
                          </a:solidFill>
                          <a:effectLst/>
                          <a:latin typeface="Century Gothic" panose="020B0502020202020204" pitchFamily="34" charset="0"/>
                        </a:rPr>
                        <a:t>28</a:t>
                      </a:r>
                    </a:p>
                  </a:txBody>
                  <a:tcPr marL="7620" marR="7620" marT="7620" marB="0" anchor="ctr"/>
                </a:tc>
                <a:extLst>
                  <a:ext uri="{0D108BD9-81ED-4DB2-BD59-A6C34878D82A}">
                    <a16:rowId xmlns:a16="http://schemas.microsoft.com/office/drawing/2014/main" val="3083891687"/>
                  </a:ext>
                </a:extLst>
              </a:tr>
              <a:tr h="357230">
                <a:tc>
                  <a:txBody>
                    <a:bodyPr/>
                    <a:lstStyle/>
                    <a:p>
                      <a:pPr algn="ctr" fontAlgn="ctr"/>
                      <a:r>
                        <a:rPr lang="it-IT" sz="1600" b="1" i="0" u="none" strike="noStrike">
                          <a:solidFill>
                            <a:srgbClr val="F79646"/>
                          </a:solidFill>
                          <a:effectLst/>
                          <a:latin typeface="Century Gothic" panose="020B0502020202020204" pitchFamily="34" charset="0"/>
                        </a:rPr>
                        <a:t>34</a:t>
                      </a:r>
                    </a:p>
                  </a:txBody>
                  <a:tcPr marL="7620" marR="7620" marT="7620" marB="0" anchor="ctr"/>
                </a:tc>
                <a:extLst>
                  <a:ext uri="{0D108BD9-81ED-4DB2-BD59-A6C34878D82A}">
                    <a16:rowId xmlns:a16="http://schemas.microsoft.com/office/drawing/2014/main" val="1328386160"/>
                  </a:ext>
                </a:extLst>
              </a:tr>
            </a:tbl>
          </a:graphicData>
        </a:graphic>
      </p:graphicFrame>
      <p:sp>
        <p:nvSpPr>
          <p:cNvPr id="26" name="Titolo 1">
            <a:extLst>
              <a:ext uri="{FF2B5EF4-FFF2-40B4-BE49-F238E27FC236}">
                <a16:creationId xmlns:a16="http://schemas.microsoft.com/office/drawing/2014/main" id="{5FD3C7F6-1470-4775-9BA2-8E798B2A44E3}"/>
              </a:ext>
            </a:extLst>
          </p:cNvPr>
          <p:cNvSpPr txBox="1">
            <a:spLocks/>
          </p:cNvSpPr>
          <p:nvPr/>
        </p:nvSpPr>
        <p:spPr>
          <a:xfrm>
            <a:off x="423287" y="1815998"/>
            <a:ext cx="6000228"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FABBISOGNO FINANZIARIO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sp>
        <p:nvSpPr>
          <p:cNvPr id="29" name="Ovale 28">
            <a:extLst>
              <a:ext uri="{FF2B5EF4-FFF2-40B4-BE49-F238E27FC236}">
                <a16:creationId xmlns:a16="http://schemas.microsoft.com/office/drawing/2014/main" id="{E11817B6-93E8-4871-BB84-72707659F11B}"/>
              </a:ext>
            </a:extLst>
          </p:cNvPr>
          <p:cNvSpPr/>
          <p:nvPr/>
        </p:nvSpPr>
        <p:spPr bwMode="auto">
          <a:xfrm>
            <a:off x="10219506" y="4932024"/>
            <a:ext cx="647998" cy="1111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6" name="Text Box 49">
            <a:extLst>
              <a:ext uri="{FF2B5EF4-FFF2-40B4-BE49-F238E27FC236}">
                <a16:creationId xmlns:a16="http://schemas.microsoft.com/office/drawing/2014/main" id="{51A46232-ED68-4F7B-9F48-D3E305D9188A}"/>
              </a:ext>
            </a:extLst>
          </p:cNvPr>
          <p:cNvSpPr txBox="1">
            <a:spLocks noChangeArrowheads="1"/>
          </p:cNvSpPr>
          <p:nvPr/>
        </p:nvSpPr>
        <p:spPr bwMode="auto">
          <a:xfrm>
            <a:off x="335360" y="6190766"/>
            <a:ext cx="11665296" cy="384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1.536 casi. </a:t>
            </a:r>
            <a:r>
              <a:rPr lang="it-IT" altLang="ja-JP" sz="900" b="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a:latin typeface="Century Gothic" panose="020B0502020202020204" pitchFamily="34" charset="0"/>
              </a:rPr>
              <a:t>I dati sono riportati all’universo.	</a:t>
            </a:r>
            <a:endParaRPr lang="it-IT" altLang="it-IT" sz="900">
              <a:latin typeface="Century Gothic" panose="020B0502020202020204" pitchFamily="34" charset="0"/>
            </a:endParaRPr>
          </a:p>
        </p:txBody>
      </p:sp>
      <p:cxnSp>
        <p:nvCxnSpPr>
          <p:cNvPr id="28" name="Connettore diritto 27">
            <a:extLst>
              <a:ext uri="{FF2B5EF4-FFF2-40B4-BE49-F238E27FC236}">
                <a16:creationId xmlns:a16="http://schemas.microsoft.com/office/drawing/2014/main" id="{B013EFE9-3EC1-4B63-9213-51B38CAC853D}"/>
              </a:ext>
            </a:extLst>
          </p:cNvPr>
          <p:cNvCxnSpPr>
            <a:cxnSpLocks/>
          </p:cNvCxnSpPr>
          <p:nvPr/>
        </p:nvCxnSpPr>
        <p:spPr bwMode="auto">
          <a:xfrm>
            <a:off x="7248128" y="1835048"/>
            <a:ext cx="0" cy="4208951"/>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pic>
        <p:nvPicPr>
          <p:cNvPr id="39" name="Elemento grafico 38" descr="Freccia linea: curva antioraria">
            <a:extLst>
              <a:ext uri="{FF2B5EF4-FFF2-40B4-BE49-F238E27FC236}">
                <a16:creationId xmlns:a16="http://schemas.microsoft.com/office/drawing/2014/main" id="{B7F731FE-40C8-4D05-BE67-B11B4738E4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41" name="CasellaDiTesto 9">
            <a:extLst>
              <a:ext uri="{FF2B5EF4-FFF2-40B4-BE49-F238E27FC236}">
                <a16:creationId xmlns:a16="http://schemas.microsoft.com/office/drawing/2014/main" id="{9ECE39E5-FABE-4F0B-A5D7-6653D0907398}"/>
              </a:ext>
            </a:extLst>
          </p:cNvPr>
          <p:cNvSpPr txBox="1">
            <a:spLocks noChangeArrowheads="1"/>
          </p:cNvSpPr>
          <p:nvPr/>
        </p:nvSpPr>
        <p:spPr bwMode="auto">
          <a:xfrm>
            <a:off x="7339534" y="1797318"/>
            <a:ext cx="4586972"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dirty="0">
                <a:latin typeface="Century Gothic" panose="020B0502020202020204" pitchFamily="34" charset="0"/>
              </a:rPr>
              <a:t>La capacità di fare fronte al fabbisogno finanziario della Sua impresa, ovvero la situazione della liquidità, negli ultimi tre mesi, rispetto ai tre mesi precedenti, è migliorata, rimasta invariata, peggiorata?	</a:t>
            </a:r>
            <a:endParaRPr lang="it-IT" altLang="it-IT" sz="1300" b="0" dirty="0">
              <a:solidFill>
                <a:schemeClr val="accent2"/>
              </a:solidFill>
              <a:latin typeface="Century Gothic" panose="020B0502020202020204" pitchFamily="34" charset="0"/>
            </a:endParaRPr>
          </a:p>
        </p:txBody>
      </p:sp>
      <p:sp>
        <p:nvSpPr>
          <p:cNvPr id="45" name="Rettangolo 44">
            <a:extLst>
              <a:ext uri="{FF2B5EF4-FFF2-40B4-BE49-F238E27FC236}">
                <a16:creationId xmlns:a16="http://schemas.microsoft.com/office/drawing/2014/main" id="{FEC1C9E9-9B06-4570-911B-077186E739DA}"/>
              </a:ext>
            </a:extLst>
          </p:cNvPr>
          <p:cNvSpPr/>
          <p:nvPr/>
        </p:nvSpPr>
        <p:spPr>
          <a:xfrm>
            <a:off x="4084854" y="2478476"/>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
        <p:nvSpPr>
          <p:cNvPr id="22" name="Text Box 18">
            <a:extLst>
              <a:ext uri="{FF2B5EF4-FFF2-40B4-BE49-F238E27FC236}">
                <a16:creationId xmlns:a16="http://schemas.microsoft.com/office/drawing/2014/main" id="{0075C867-1A03-4963-AED5-215A15CA1887}"/>
              </a:ext>
            </a:extLst>
          </p:cNvPr>
          <p:cNvSpPr txBox="1">
            <a:spLocks noChangeArrowheads="1"/>
          </p:cNvSpPr>
          <p:nvPr/>
        </p:nvSpPr>
        <p:spPr bwMode="auto">
          <a:xfrm>
            <a:off x="5626370" y="2888733"/>
            <a:ext cx="711868" cy="369333"/>
          </a:xfrm>
          <a:prstGeom prst="rect">
            <a:avLst/>
          </a:prstGeom>
          <a:solidFill>
            <a:schemeClr val="tx2">
              <a:lumMod val="65000"/>
              <a:lumOff val="35000"/>
            </a:schemeClr>
          </a:solid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900" b="1" i="1">
                <a:solidFill>
                  <a:schemeClr val="bg1"/>
                </a:solidFill>
              </a:rPr>
              <a:t>PREV. </a:t>
            </a:r>
            <a:br>
              <a:rPr lang="it-IT" altLang="it-IT" sz="900" b="1" i="1">
                <a:solidFill>
                  <a:schemeClr val="bg1"/>
                </a:solidFill>
              </a:rPr>
            </a:br>
            <a:r>
              <a:rPr lang="it-IT" altLang="it-IT" sz="900" b="1" i="1">
                <a:solidFill>
                  <a:schemeClr val="bg1"/>
                </a:solidFill>
              </a:rPr>
              <a:t>GIU ‘21</a:t>
            </a:r>
            <a:endParaRPr lang="it-IT" altLang="it-IT" sz="900" i="1">
              <a:solidFill>
                <a:schemeClr val="bg1"/>
              </a:solidFill>
            </a:endParaRPr>
          </a:p>
        </p:txBody>
      </p:sp>
      <p:cxnSp>
        <p:nvCxnSpPr>
          <p:cNvPr id="21" name="Connettore diritto 20">
            <a:extLst>
              <a:ext uri="{FF2B5EF4-FFF2-40B4-BE49-F238E27FC236}">
                <a16:creationId xmlns:a16="http://schemas.microsoft.com/office/drawing/2014/main" id="{2D174692-6FB3-451D-BD3C-AE09C9789680}"/>
              </a:ext>
            </a:extLst>
          </p:cNvPr>
          <p:cNvCxnSpPr/>
          <p:nvPr/>
        </p:nvCxnSpPr>
        <p:spPr bwMode="auto">
          <a:xfrm>
            <a:off x="5125815"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24" name="Titolo 1">
            <a:extLst>
              <a:ext uri="{FF2B5EF4-FFF2-40B4-BE49-F238E27FC236}">
                <a16:creationId xmlns:a16="http://schemas.microsoft.com/office/drawing/2014/main" id="{0F0D1125-EC07-4E55-A6A7-369BEF80AF54}"/>
              </a:ext>
            </a:extLst>
          </p:cNvPr>
          <p:cNvSpPr txBox="1">
            <a:spLocks/>
          </p:cNvSpPr>
          <p:nvPr/>
        </p:nvSpPr>
        <p:spPr>
          <a:xfrm>
            <a:off x="335360" y="248643"/>
            <a:ext cx="11737304" cy="1086548"/>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Fabbisogno finanziario </a:t>
            </a:r>
            <a:r>
              <a:rPr lang="it-IT" sz="2200">
                <a:solidFill>
                  <a:srgbClr val="203864"/>
                </a:solidFill>
                <a:latin typeface="Century Gothic" panose="020B0502020202020204" pitchFamily="34" charset="0"/>
                <a:ea typeface="+mj-ea"/>
                <a:cs typeface="Arial"/>
              </a:rPr>
              <a:t>|</a:t>
            </a:r>
            <a:r>
              <a:rPr lang="it-IT" sz="2200" b="0">
                <a:latin typeface="Century Gothic" panose="020B0502020202020204" pitchFamily="34" charset="0"/>
                <a:cs typeface="Arial"/>
              </a:rPr>
              <a:t> </a:t>
            </a:r>
            <a:r>
              <a:rPr lang="it-IT" sz="2200">
                <a:latin typeface="Century Gothic" panose="020B0502020202020204" pitchFamily="34" charset="0"/>
                <a:ea typeface="+mj-ea"/>
                <a:cs typeface="Arial"/>
              </a:rPr>
              <a:t>Proprio la liquidità ha rappresentato il problema principale per il terziario in FVG durante la crisi. L’indicatore congiunturale è tuttavia previsto in crescita da qui al 30 giugno, posizionando la regione al di sopra della media Italia.</a:t>
            </a:r>
            <a:endParaRPr lang="it-IT" sz="2200" strike="sngStrike">
              <a:solidFill>
                <a:srgbClr val="FF0000"/>
              </a:solidFill>
              <a:latin typeface="Century Gothic" panose="020B0502020202020204" pitchFamily="34" charset="0"/>
              <a:ea typeface="+mj-ea"/>
              <a:cs typeface="Arial"/>
            </a:endParaRPr>
          </a:p>
        </p:txBody>
      </p:sp>
    </p:spTree>
    <p:extLst>
      <p:ext uri="{BB962C8B-B14F-4D97-AF65-F5344CB8AC3E}">
        <p14:creationId xmlns:p14="http://schemas.microsoft.com/office/powerpoint/2010/main" val="3952034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F36A971A-50C4-4246-AB7D-F11D4866F073}"/>
              </a:ext>
            </a:extLst>
          </p:cNvPr>
          <p:cNvPicPr>
            <a:picLocks noChangeAspect="1"/>
          </p:cNvPicPr>
          <p:nvPr/>
        </p:nvPicPr>
        <p:blipFill rotWithShape="1">
          <a:blip r:embed="rId2"/>
          <a:srcRect b="12108"/>
          <a:stretch/>
        </p:blipFill>
        <p:spPr>
          <a:xfrm>
            <a:off x="6199270" y="4121313"/>
            <a:ext cx="2764800" cy="1980608"/>
          </a:xfrm>
          <a:prstGeom prst="rect">
            <a:avLst/>
          </a:prstGeom>
        </p:spPr>
      </p:pic>
      <p:pic>
        <p:nvPicPr>
          <p:cNvPr id="4" name="Immagine 3">
            <a:extLst>
              <a:ext uri="{FF2B5EF4-FFF2-40B4-BE49-F238E27FC236}">
                <a16:creationId xmlns:a16="http://schemas.microsoft.com/office/drawing/2014/main" id="{A0EA92CE-A934-4D6E-BC9C-7F44A5E20DF9}"/>
              </a:ext>
            </a:extLst>
          </p:cNvPr>
          <p:cNvPicPr>
            <a:picLocks noChangeAspect="1"/>
          </p:cNvPicPr>
          <p:nvPr/>
        </p:nvPicPr>
        <p:blipFill rotWithShape="1">
          <a:blip r:embed="rId3"/>
          <a:srcRect b="17187"/>
          <a:stretch/>
        </p:blipFill>
        <p:spPr>
          <a:xfrm>
            <a:off x="9078834" y="1563997"/>
            <a:ext cx="2764800" cy="1865004"/>
          </a:xfrm>
          <a:prstGeom prst="rect">
            <a:avLst/>
          </a:prstGeom>
        </p:spPr>
      </p:pic>
      <p:pic>
        <p:nvPicPr>
          <p:cNvPr id="5" name="Immagine 4">
            <a:extLst>
              <a:ext uri="{FF2B5EF4-FFF2-40B4-BE49-F238E27FC236}">
                <a16:creationId xmlns:a16="http://schemas.microsoft.com/office/drawing/2014/main" id="{621B23B5-61B7-4946-9992-86BBE72DBAC0}"/>
              </a:ext>
            </a:extLst>
          </p:cNvPr>
          <p:cNvPicPr>
            <a:picLocks noChangeAspect="1"/>
          </p:cNvPicPr>
          <p:nvPr/>
        </p:nvPicPr>
        <p:blipFill rotWithShape="1">
          <a:blip r:embed="rId4"/>
          <a:srcRect b="12681"/>
          <a:stretch/>
        </p:blipFill>
        <p:spPr>
          <a:xfrm>
            <a:off x="411490" y="4122713"/>
            <a:ext cx="2764800" cy="1966482"/>
          </a:xfrm>
          <a:prstGeom prst="rect">
            <a:avLst/>
          </a:prstGeom>
        </p:spPr>
      </p:pic>
      <p:pic>
        <p:nvPicPr>
          <p:cNvPr id="6" name="Immagine 5">
            <a:extLst>
              <a:ext uri="{FF2B5EF4-FFF2-40B4-BE49-F238E27FC236}">
                <a16:creationId xmlns:a16="http://schemas.microsoft.com/office/drawing/2014/main" id="{090AED0C-E0DF-4CB5-9F38-207F5E798EA5}"/>
              </a:ext>
            </a:extLst>
          </p:cNvPr>
          <p:cNvPicPr>
            <a:picLocks noChangeAspect="1"/>
          </p:cNvPicPr>
          <p:nvPr/>
        </p:nvPicPr>
        <p:blipFill rotWithShape="1">
          <a:blip r:embed="rId5"/>
          <a:srcRect b="18499"/>
          <a:stretch/>
        </p:blipFill>
        <p:spPr>
          <a:xfrm>
            <a:off x="3306109" y="4121313"/>
            <a:ext cx="2764800" cy="1836601"/>
          </a:xfrm>
          <a:prstGeom prst="rect">
            <a:avLst/>
          </a:prstGeom>
        </p:spPr>
      </p:pic>
      <p:pic>
        <p:nvPicPr>
          <p:cNvPr id="101" name="Immagine 100">
            <a:extLst>
              <a:ext uri="{FF2B5EF4-FFF2-40B4-BE49-F238E27FC236}">
                <a16:creationId xmlns:a16="http://schemas.microsoft.com/office/drawing/2014/main" id="{99BDA036-3055-42B3-A000-0C57667CF21B}"/>
              </a:ext>
            </a:extLst>
          </p:cNvPr>
          <p:cNvPicPr>
            <a:picLocks noChangeAspect="1"/>
          </p:cNvPicPr>
          <p:nvPr/>
        </p:nvPicPr>
        <p:blipFill rotWithShape="1">
          <a:blip r:embed="rId6"/>
          <a:srcRect b="15572"/>
          <a:stretch/>
        </p:blipFill>
        <p:spPr>
          <a:xfrm>
            <a:off x="3298249" y="1584071"/>
            <a:ext cx="2765538" cy="1884434"/>
          </a:xfrm>
          <a:prstGeom prst="rect">
            <a:avLst/>
          </a:prstGeom>
        </p:spPr>
      </p:pic>
      <p:pic>
        <p:nvPicPr>
          <p:cNvPr id="102" name="Immagine 101">
            <a:extLst>
              <a:ext uri="{FF2B5EF4-FFF2-40B4-BE49-F238E27FC236}">
                <a16:creationId xmlns:a16="http://schemas.microsoft.com/office/drawing/2014/main" id="{1C59B853-D98A-4450-9618-160648FD9529}"/>
              </a:ext>
            </a:extLst>
          </p:cNvPr>
          <p:cNvPicPr>
            <a:picLocks noChangeAspect="1"/>
          </p:cNvPicPr>
          <p:nvPr/>
        </p:nvPicPr>
        <p:blipFill rotWithShape="1">
          <a:blip r:embed="rId7"/>
          <a:srcRect b="18499"/>
          <a:stretch/>
        </p:blipFill>
        <p:spPr>
          <a:xfrm>
            <a:off x="9078834" y="4121315"/>
            <a:ext cx="2764800" cy="1836600"/>
          </a:xfrm>
          <a:prstGeom prst="rect">
            <a:avLst/>
          </a:prstGeom>
        </p:spPr>
      </p:pic>
      <p:pic>
        <p:nvPicPr>
          <p:cNvPr id="103" name="Immagine 102">
            <a:extLst>
              <a:ext uri="{FF2B5EF4-FFF2-40B4-BE49-F238E27FC236}">
                <a16:creationId xmlns:a16="http://schemas.microsoft.com/office/drawing/2014/main" id="{FA7E3220-C7C0-41BC-9AD1-3FD14B7E05CB}"/>
              </a:ext>
            </a:extLst>
          </p:cNvPr>
          <p:cNvPicPr>
            <a:picLocks noChangeAspect="1"/>
          </p:cNvPicPr>
          <p:nvPr/>
        </p:nvPicPr>
        <p:blipFill rotWithShape="1">
          <a:blip r:embed="rId8"/>
          <a:srcRect b="14144"/>
          <a:stretch/>
        </p:blipFill>
        <p:spPr>
          <a:xfrm>
            <a:off x="6172055" y="1574882"/>
            <a:ext cx="2764800" cy="1933547"/>
          </a:xfrm>
          <a:prstGeom prst="rect">
            <a:avLst/>
          </a:prstGeom>
        </p:spPr>
      </p:pic>
      <p:sp>
        <p:nvSpPr>
          <p:cNvPr id="126" name="Rettangolo 125">
            <a:extLst>
              <a:ext uri="{FF2B5EF4-FFF2-40B4-BE49-F238E27FC236}">
                <a16:creationId xmlns:a16="http://schemas.microsoft.com/office/drawing/2014/main" id="{8A4F71D5-2755-4B42-9D4B-92CB366A4AEA}"/>
              </a:ext>
            </a:extLst>
          </p:cNvPr>
          <p:cNvSpPr/>
          <p:nvPr/>
        </p:nvSpPr>
        <p:spPr bwMode="auto">
          <a:xfrm>
            <a:off x="3296692"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8" name="Rettangolo 127">
            <a:extLst>
              <a:ext uri="{FF2B5EF4-FFF2-40B4-BE49-F238E27FC236}">
                <a16:creationId xmlns:a16="http://schemas.microsoft.com/office/drawing/2014/main" id="{2F6A5C64-F0BF-40F0-AE13-9F2A1A2A82D6}"/>
              </a:ext>
            </a:extLst>
          </p:cNvPr>
          <p:cNvSpPr/>
          <p:nvPr/>
        </p:nvSpPr>
        <p:spPr bwMode="auto">
          <a:xfrm>
            <a:off x="6186016"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9" name="Rettangolo 128">
            <a:extLst>
              <a:ext uri="{FF2B5EF4-FFF2-40B4-BE49-F238E27FC236}">
                <a16:creationId xmlns:a16="http://schemas.microsoft.com/office/drawing/2014/main" id="{BBC250C3-6A26-4D60-B23F-2CA2C241BF22}"/>
              </a:ext>
            </a:extLst>
          </p:cNvPr>
          <p:cNvSpPr/>
          <p:nvPr/>
        </p:nvSpPr>
        <p:spPr bwMode="auto">
          <a:xfrm>
            <a:off x="9075340" y="1362406"/>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1" name="Rettangolo 130">
            <a:extLst>
              <a:ext uri="{FF2B5EF4-FFF2-40B4-BE49-F238E27FC236}">
                <a16:creationId xmlns:a16="http://schemas.microsoft.com/office/drawing/2014/main" id="{BD4EE782-EE34-4A43-916B-30026DEA6313}"/>
              </a:ext>
            </a:extLst>
          </p:cNvPr>
          <p:cNvSpPr/>
          <p:nvPr/>
        </p:nvSpPr>
        <p:spPr bwMode="auto">
          <a:xfrm>
            <a:off x="407368"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2" name="Rettangolo 131">
            <a:extLst>
              <a:ext uri="{FF2B5EF4-FFF2-40B4-BE49-F238E27FC236}">
                <a16:creationId xmlns:a16="http://schemas.microsoft.com/office/drawing/2014/main" id="{9A63879F-17A7-4F6B-B154-90DFC5976753}"/>
              </a:ext>
            </a:extLst>
          </p:cNvPr>
          <p:cNvSpPr/>
          <p:nvPr/>
        </p:nvSpPr>
        <p:spPr bwMode="auto">
          <a:xfrm>
            <a:off x="3296692"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3" name="Rettangolo 132">
            <a:extLst>
              <a:ext uri="{FF2B5EF4-FFF2-40B4-BE49-F238E27FC236}">
                <a16:creationId xmlns:a16="http://schemas.microsoft.com/office/drawing/2014/main" id="{27FA8462-87BF-4DC1-B5EC-D203DF27530F}"/>
              </a:ext>
            </a:extLst>
          </p:cNvPr>
          <p:cNvSpPr/>
          <p:nvPr/>
        </p:nvSpPr>
        <p:spPr bwMode="auto">
          <a:xfrm>
            <a:off x="6186016"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5" name="Rettangolo 134">
            <a:extLst>
              <a:ext uri="{FF2B5EF4-FFF2-40B4-BE49-F238E27FC236}">
                <a16:creationId xmlns:a16="http://schemas.microsoft.com/office/drawing/2014/main" id="{1D613B06-E77C-4EAC-8555-D359979721C7}"/>
              </a:ext>
            </a:extLst>
          </p:cNvPr>
          <p:cNvSpPr/>
          <p:nvPr/>
        </p:nvSpPr>
        <p:spPr bwMode="auto">
          <a:xfrm>
            <a:off x="9075340" y="4032298"/>
            <a:ext cx="2786633" cy="2425148"/>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8" name="Titolo 1">
            <a:extLst>
              <a:ext uri="{FF2B5EF4-FFF2-40B4-BE49-F238E27FC236}">
                <a16:creationId xmlns:a16="http://schemas.microsoft.com/office/drawing/2014/main" id="{865A103C-A289-48F4-9343-F38F8A0D8707}"/>
              </a:ext>
            </a:extLst>
          </p:cNvPr>
          <p:cNvSpPr txBox="1">
            <a:spLocks/>
          </p:cNvSpPr>
          <p:nvPr/>
        </p:nvSpPr>
        <p:spPr>
          <a:xfrm>
            <a:off x="3237058"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FOOD</a:t>
            </a:r>
          </a:p>
        </p:txBody>
      </p:sp>
      <p:sp>
        <p:nvSpPr>
          <p:cNvPr id="139" name="Titolo 1">
            <a:extLst>
              <a:ext uri="{FF2B5EF4-FFF2-40B4-BE49-F238E27FC236}">
                <a16:creationId xmlns:a16="http://schemas.microsoft.com/office/drawing/2014/main" id="{69289B10-9BDC-4265-B0BA-EC75E372C8E0}"/>
              </a:ext>
            </a:extLst>
          </p:cNvPr>
          <p:cNvSpPr txBox="1">
            <a:spLocks/>
          </p:cNvSpPr>
          <p:nvPr/>
        </p:nvSpPr>
        <p:spPr>
          <a:xfrm>
            <a:off x="6127497"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Commercio NO FOOD</a:t>
            </a:r>
          </a:p>
        </p:txBody>
      </p:sp>
      <p:sp>
        <p:nvSpPr>
          <p:cNvPr id="140" name="Titolo 1">
            <a:extLst>
              <a:ext uri="{FF2B5EF4-FFF2-40B4-BE49-F238E27FC236}">
                <a16:creationId xmlns:a16="http://schemas.microsoft.com/office/drawing/2014/main" id="{977DE9CB-4ABE-4415-BEAB-B104CC1A98E5}"/>
              </a:ext>
            </a:extLst>
          </p:cNvPr>
          <p:cNvSpPr txBox="1">
            <a:spLocks/>
          </p:cNvSpPr>
          <p:nvPr/>
        </p:nvSpPr>
        <p:spPr>
          <a:xfrm>
            <a:off x="9015161" y="1263016"/>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Ristorazione</a:t>
            </a:r>
          </a:p>
        </p:txBody>
      </p:sp>
      <p:sp>
        <p:nvSpPr>
          <p:cNvPr id="142" name="Titolo 1">
            <a:extLst>
              <a:ext uri="{FF2B5EF4-FFF2-40B4-BE49-F238E27FC236}">
                <a16:creationId xmlns:a16="http://schemas.microsoft.com/office/drawing/2014/main" id="{A1CD647F-9E29-4C83-84CD-2AC3F249799E}"/>
              </a:ext>
            </a:extLst>
          </p:cNvPr>
          <p:cNvSpPr txBox="1">
            <a:spLocks/>
          </p:cNvSpPr>
          <p:nvPr/>
        </p:nvSpPr>
        <p:spPr>
          <a:xfrm>
            <a:off x="342906"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Ricezione turistica</a:t>
            </a:r>
          </a:p>
        </p:txBody>
      </p:sp>
      <p:sp>
        <p:nvSpPr>
          <p:cNvPr id="143" name="Titolo 1">
            <a:extLst>
              <a:ext uri="{FF2B5EF4-FFF2-40B4-BE49-F238E27FC236}">
                <a16:creationId xmlns:a16="http://schemas.microsoft.com/office/drawing/2014/main" id="{97B065B3-F9E8-41B9-B512-76DDD0E84D50}"/>
              </a:ext>
            </a:extLst>
          </p:cNvPr>
          <p:cNvSpPr txBox="1">
            <a:spLocks/>
          </p:cNvSpPr>
          <p:nvPr/>
        </p:nvSpPr>
        <p:spPr>
          <a:xfrm>
            <a:off x="3237058"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Trasporti e logistica</a:t>
            </a:r>
          </a:p>
        </p:txBody>
      </p:sp>
      <p:sp>
        <p:nvSpPr>
          <p:cNvPr id="144" name="Titolo 1">
            <a:extLst>
              <a:ext uri="{FF2B5EF4-FFF2-40B4-BE49-F238E27FC236}">
                <a16:creationId xmlns:a16="http://schemas.microsoft.com/office/drawing/2014/main" id="{00F5258F-89FF-4CC2-A5D5-B8409C4C76D7}"/>
              </a:ext>
            </a:extLst>
          </p:cNvPr>
          <p:cNvSpPr txBox="1">
            <a:spLocks/>
          </p:cNvSpPr>
          <p:nvPr/>
        </p:nvSpPr>
        <p:spPr>
          <a:xfrm>
            <a:off x="6127497"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imprese</a:t>
            </a:r>
          </a:p>
        </p:txBody>
      </p:sp>
      <p:sp>
        <p:nvSpPr>
          <p:cNvPr id="146" name="Titolo 1">
            <a:extLst>
              <a:ext uri="{FF2B5EF4-FFF2-40B4-BE49-F238E27FC236}">
                <a16:creationId xmlns:a16="http://schemas.microsoft.com/office/drawing/2014/main" id="{27411EEF-994D-4446-977F-C617CF527854}"/>
              </a:ext>
            </a:extLst>
          </p:cNvPr>
          <p:cNvSpPr txBox="1">
            <a:spLocks/>
          </p:cNvSpPr>
          <p:nvPr/>
        </p:nvSpPr>
        <p:spPr>
          <a:xfrm>
            <a:off x="9015161" y="3932908"/>
            <a:ext cx="2520000" cy="301718"/>
          </a:xfrm>
          <a:prstGeom prst="rect">
            <a:avLst/>
          </a:prstGeom>
          <a:solidFill>
            <a:schemeClr val="tx1"/>
          </a:solidFill>
          <a:ln>
            <a:noFill/>
          </a:ln>
        </p:spPr>
        <p:txBody>
          <a:bodyPr wrap="square" lIns="67500" tIns="35100" rIns="67500" bIns="35100">
            <a:spAutoFit/>
          </a:bodyPr>
          <a:lstStyle/>
          <a:p>
            <a:pPr>
              <a:defRPr/>
            </a:pPr>
            <a:r>
              <a:rPr lang="it-IT" sz="1500" i="1">
                <a:solidFill>
                  <a:schemeClr val="bg1"/>
                </a:solidFill>
                <a:latin typeface="Century Gothic" panose="020B0502020202020204" pitchFamily="34" charset="0"/>
                <a:ea typeface="+mj-ea"/>
                <a:cs typeface="Arial"/>
              </a:rPr>
              <a:t>Servizi persona</a:t>
            </a:r>
          </a:p>
        </p:txBody>
      </p:sp>
      <p:sp>
        <p:nvSpPr>
          <p:cNvPr id="150" name="Rettangolo 149">
            <a:extLst>
              <a:ext uri="{FF2B5EF4-FFF2-40B4-BE49-F238E27FC236}">
                <a16:creationId xmlns:a16="http://schemas.microsoft.com/office/drawing/2014/main" id="{2BEC5ED2-52B8-4025-AF40-479539C47630}"/>
              </a:ext>
            </a:extLst>
          </p:cNvPr>
          <p:cNvSpPr/>
          <p:nvPr/>
        </p:nvSpPr>
        <p:spPr>
          <a:xfrm>
            <a:off x="3646969" y="1701756"/>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51" name="Rettangolo 150">
            <a:extLst>
              <a:ext uri="{FF2B5EF4-FFF2-40B4-BE49-F238E27FC236}">
                <a16:creationId xmlns:a16="http://schemas.microsoft.com/office/drawing/2014/main" id="{07F6A364-1654-4EB3-9FC5-4917C05D1013}"/>
              </a:ext>
            </a:extLst>
          </p:cNvPr>
          <p:cNvSpPr/>
          <p:nvPr/>
        </p:nvSpPr>
        <p:spPr>
          <a:xfrm>
            <a:off x="4405168" y="2961986"/>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26</a:t>
            </a:r>
          </a:p>
        </p:txBody>
      </p:sp>
      <p:sp>
        <p:nvSpPr>
          <p:cNvPr id="152" name="CasellaDiTesto 9">
            <a:extLst>
              <a:ext uri="{FF2B5EF4-FFF2-40B4-BE49-F238E27FC236}">
                <a16:creationId xmlns:a16="http://schemas.microsoft.com/office/drawing/2014/main" id="{D97A1F7C-F575-4E01-9F72-1D3A27DD5777}"/>
              </a:ext>
            </a:extLst>
          </p:cNvPr>
          <p:cNvSpPr txBox="1">
            <a:spLocks noChangeArrowheads="1"/>
          </p:cNvSpPr>
          <p:nvPr/>
        </p:nvSpPr>
        <p:spPr bwMode="auto">
          <a:xfrm>
            <a:off x="3567553" y="2955337"/>
            <a:ext cx="8687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FOOD</a:t>
            </a:r>
          </a:p>
        </p:txBody>
      </p:sp>
      <p:sp>
        <p:nvSpPr>
          <p:cNvPr id="168" name="Rettangolo 167">
            <a:extLst>
              <a:ext uri="{FF2B5EF4-FFF2-40B4-BE49-F238E27FC236}">
                <a16:creationId xmlns:a16="http://schemas.microsoft.com/office/drawing/2014/main" id="{67967B7E-9EC6-4477-B4CF-857CF52348BD}"/>
              </a:ext>
            </a:extLst>
          </p:cNvPr>
          <p:cNvSpPr/>
          <p:nvPr/>
        </p:nvSpPr>
        <p:spPr>
          <a:xfrm>
            <a:off x="5545268" y="2219972"/>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56</a:t>
            </a:r>
          </a:p>
        </p:txBody>
      </p:sp>
      <p:cxnSp>
        <p:nvCxnSpPr>
          <p:cNvPr id="169" name="Connettore diritto 168">
            <a:extLst>
              <a:ext uri="{FF2B5EF4-FFF2-40B4-BE49-F238E27FC236}">
                <a16:creationId xmlns:a16="http://schemas.microsoft.com/office/drawing/2014/main" id="{A8AF526C-F7AC-48CF-8D20-5889F9A662EB}"/>
              </a:ext>
            </a:extLst>
          </p:cNvPr>
          <p:cNvCxnSpPr>
            <a:cxnSpLocks/>
          </p:cNvCxnSpPr>
          <p:nvPr/>
        </p:nvCxnSpPr>
        <p:spPr bwMode="auto">
          <a:xfrm>
            <a:off x="4696235"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70" name="Titolo 1">
            <a:extLst>
              <a:ext uri="{FF2B5EF4-FFF2-40B4-BE49-F238E27FC236}">
                <a16:creationId xmlns:a16="http://schemas.microsoft.com/office/drawing/2014/main" id="{8998DACE-5215-4F5B-8799-91B46D69AD8D}"/>
              </a:ext>
            </a:extLst>
          </p:cNvPr>
          <p:cNvSpPr txBox="1">
            <a:spLocks/>
          </p:cNvSpPr>
          <p:nvPr/>
        </p:nvSpPr>
        <p:spPr>
          <a:xfrm>
            <a:off x="335360" y="248643"/>
            <a:ext cx="11856640" cy="747994"/>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Fabbisogno finanziario | </a:t>
            </a:r>
            <a:r>
              <a:rPr lang="it-IT" sz="2200" dirty="0">
                <a:latin typeface="Century Gothic" panose="020B0502020202020204" pitchFamily="34" charset="0"/>
                <a:cs typeface="Arial"/>
              </a:rPr>
              <a:t>La situazione della liquidità migliora per tutti i settori di attività, ma permangono le difficoltà per i comparti che hanno più patito la crisi nel 2020.</a:t>
            </a:r>
            <a:endParaRPr lang="it-IT" sz="2200" strike="sngStrike" dirty="0">
              <a:latin typeface="Century Gothic" panose="020B0502020202020204" pitchFamily="34" charset="0"/>
              <a:cs typeface="Arial"/>
            </a:endParaRPr>
          </a:p>
        </p:txBody>
      </p:sp>
      <p:sp>
        <p:nvSpPr>
          <p:cNvPr id="171" name="CasellaDiTesto 9">
            <a:extLst>
              <a:ext uri="{FF2B5EF4-FFF2-40B4-BE49-F238E27FC236}">
                <a16:creationId xmlns:a16="http://schemas.microsoft.com/office/drawing/2014/main" id="{9152B8E7-0BFF-4174-A10E-ABFAC64623F7}"/>
              </a:ext>
            </a:extLst>
          </p:cNvPr>
          <p:cNvSpPr txBox="1">
            <a:spLocks noChangeArrowheads="1"/>
          </p:cNvSpPr>
          <p:nvPr/>
        </p:nvSpPr>
        <p:spPr bwMode="auto">
          <a:xfrm>
            <a:off x="6364261" y="2077255"/>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2" name="CasellaDiTesto 9">
            <a:extLst>
              <a:ext uri="{FF2B5EF4-FFF2-40B4-BE49-F238E27FC236}">
                <a16:creationId xmlns:a16="http://schemas.microsoft.com/office/drawing/2014/main" id="{828B85D3-9370-4406-9538-9BCC248FB0E9}"/>
              </a:ext>
            </a:extLst>
          </p:cNvPr>
          <p:cNvSpPr txBox="1">
            <a:spLocks noChangeArrowheads="1"/>
          </p:cNvSpPr>
          <p:nvPr/>
        </p:nvSpPr>
        <p:spPr bwMode="auto">
          <a:xfrm>
            <a:off x="6325095" y="2632251"/>
            <a:ext cx="7353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Comm. NO FOOD</a:t>
            </a:r>
          </a:p>
        </p:txBody>
      </p:sp>
      <p:sp>
        <p:nvSpPr>
          <p:cNvPr id="173" name="CasellaDiTesto 9">
            <a:extLst>
              <a:ext uri="{FF2B5EF4-FFF2-40B4-BE49-F238E27FC236}">
                <a16:creationId xmlns:a16="http://schemas.microsoft.com/office/drawing/2014/main" id="{25B55F22-DE02-493A-B37B-68E38A78F51A}"/>
              </a:ext>
            </a:extLst>
          </p:cNvPr>
          <p:cNvSpPr txBox="1">
            <a:spLocks noChangeArrowheads="1"/>
          </p:cNvSpPr>
          <p:nvPr/>
        </p:nvSpPr>
        <p:spPr bwMode="auto">
          <a:xfrm>
            <a:off x="9159406" y="2030859"/>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4" name="CasellaDiTesto 9">
            <a:extLst>
              <a:ext uri="{FF2B5EF4-FFF2-40B4-BE49-F238E27FC236}">
                <a16:creationId xmlns:a16="http://schemas.microsoft.com/office/drawing/2014/main" id="{E0B3E0E1-2315-404B-AE8C-2EF0E8A35D3D}"/>
              </a:ext>
            </a:extLst>
          </p:cNvPr>
          <p:cNvSpPr txBox="1">
            <a:spLocks noChangeArrowheads="1"/>
          </p:cNvSpPr>
          <p:nvPr/>
        </p:nvSpPr>
        <p:spPr bwMode="auto">
          <a:xfrm>
            <a:off x="9150534" y="2551667"/>
            <a:ext cx="11262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Ristorazione</a:t>
            </a:r>
          </a:p>
        </p:txBody>
      </p:sp>
      <p:sp>
        <p:nvSpPr>
          <p:cNvPr id="175" name="CasellaDiTesto 9">
            <a:extLst>
              <a:ext uri="{FF2B5EF4-FFF2-40B4-BE49-F238E27FC236}">
                <a16:creationId xmlns:a16="http://schemas.microsoft.com/office/drawing/2014/main" id="{05C36CD0-4773-48A3-9F57-68530B07AF26}"/>
              </a:ext>
            </a:extLst>
          </p:cNvPr>
          <p:cNvSpPr txBox="1">
            <a:spLocks noChangeArrowheads="1"/>
          </p:cNvSpPr>
          <p:nvPr/>
        </p:nvSpPr>
        <p:spPr bwMode="auto">
          <a:xfrm>
            <a:off x="566459" y="4885127"/>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6" name="CasellaDiTesto 9">
            <a:extLst>
              <a:ext uri="{FF2B5EF4-FFF2-40B4-BE49-F238E27FC236}">
                <a16:creationId xmlns:a16="http://schemas.microsoft.com/office/drawing/2014/main" id="{B1999171-2EE2-45F8-B6B8-FAFD0876AF94}"/>
              </a:ext>
            </a:extLst>
          </p:cNvPr>
          <p:cNvSpPr txBox="1">
            <a:spLocks noChangeArrowheads="1"/>
          </p:cNvSpPr>
          <p:nvPr/>
        </p:nvSpPr>
        <p:spPr bwMode="auto">
          <a:xfrm>
            <a:off x="449712" y="4578227"/>
            <a:ext cx="13922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Ricezione turistica</a:t>
            </a:r>
          </a:p>
        </p:txBody>
      </p:sp>
      <p:sp>
        <p:nvSpPr>
          <p:cNvPr id="177" name="CasellaDiTesto 9">
            <a:extLst>
              <a:ext uri="{FF2B5EF4-FFF2-40B4-BE49-F238E27FC236}">
                <a16:creationId xmlns:a16="http://schemas.microsoft.com/office/drawing/2014/main" id="{AF2A6833-5FDF-464B-A046-0D752A859A95}"/>
              </a:ext>
            </a:extLst>
          </p:cNvPr>
          <p:cNvSpPr txBox="1">
            <a:spLocks noChangeArrowheads="1"/>
          </p:cNvSpPr>
          <p:nvPr/>
        </p:nvSpPr>
        <p:spPr bwMode="auto">
          <a:xfrm>
            <a:off x="3394013" y="4913677"/>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78" name="CasellaDiTesto 9">
            <a:extLst>
              <a:ext uri="{FF2B5EF4-FFF2-40B4-BE49-F238E27FC236}">
                <a16:creationId xmlns:a16="http://schemas.microsoft.com/office/drawing/2014/main" id="{2B9B0903-4901-4FA7-852D-A7A8B9ADDD80}"/>
              </a:ext>
            </a:extLst>
          </p:cNvPr>
          <p:cNvSpPr txBox="1">
            <a:spLocks noChangeArrowheads="1"/>
          </p:cNvSpPr>
          <p:nvPr/>
        </p:nvSpPr>
        <p:spPr bwMode="auto">
          <a:xfrm>
            <a:off x="3344652" y="4598902"/>
            <a:ext cx="13922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a:solidFill>
                  <a:srgbClr val="008000"/>
                </a:solidFill>
                <a:latin typeface="Century Gothic" panose="020B0502020202020204" pitchFamily="34" charset="0"/>
              </a:rPr>
              <a:t>Trasporti</a:t>
            </a:r>
          </a:p>
        </p:txBody>
      </p:sp>
      <p:sp>
        <p:nvSpPr>
          <p:cNvPr id="179" name="CasellaDiTesto 9">
            <a:extLst>
              <a:ext uri="{FF2B5EF4-FFF2-40B4-BE49-F238E27FC236}">
                <a16:creationId xmlns:a16="http://schemas.microsoft.com/office/drawing/2014/main" id="{B8A7C3B6-4C8A-4B0A-B523-4ED96A7FB4A5}"/>
              </a:ext>
            </a:extLst>
          </p:cNvPr>
          <p:cNvSpPr txBox="1">
            <a:spLocks noChangeArrowheads="1"/>
          </p:cNvSpPr>
          <p:nvPr/>
        </p:nvSpPr>
        <p:spPr bwMode="auto">
          <a:xfrm>
            <a:off x="6299196" y="4888066"/>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0" name="CasellaDiTesto 9">
            <a:extLst>
              <a:ext uri="{FF2B5EF4-FFF2-40B4-BE49-F238E27FC236}">
                <a16:creationId xmlns:a16="http://schemas.microsoft.com/office/drawing/2014/main" id="{EDBB8F68-97DC-45D8-8EDD-D49AA7651933}"/>
              </a:ext>
            </a:extLst>
          </p:cNvPr>
          <p:cNvSpPr txBox="1">
            <a:spLocks noChangeArrowheads="1"/>
          </p:cNvSpPr>
          <p:nvPr/>
        </p:nvSpPr>
        <p:spPr bwMode="auto">
          <a:xfrm>
            <a:off x="6202260" y="4558893"/>
            <a:ext cx="104469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Imprese</a:t>
            </a:r>
          </a:p>
        </p:txBody>
      </p:sp>
      <p:sp>
        <p:nvSpPr>
          <p:cNvPr id="181" name="CasellaDiTesto 9">
            <a:extLst>
              <a:ext uri="{FF2B5EF4-FFF2-40B4-BE49-F238E27FC236}">
                <a16:creationId xmlns:a16="http://schemas.microsoft.com/office/drawing/2014/main" id="{854DD3D5-3164-4BA5-9ADF-ED0B51EBED22}"/>
              </a:ext>
            </a:extLst>
          </p:cNvPr>
          <p:cNvSpPr txBox="1">
            <a:spLocks noChangeArrowheads="1"/>
          </p:cNvSpPr>
          <p:nvPr/>
        </p:nvSpPr>
        <p:spPr bwMode="auto">
          <a:xfrm>
            <a:off x="9137690" y="4618670"/>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182" name="CasellaDiTesto 9">
            <a:extLst>
              <a:ext uri="{FF2B5EF4-FFF2-40B4-BE49-F238E27FC236}">
                <a16:creationId xmlns:a16="http://schemas.microsoft.com/office/drawing/2014/main" id="{E2EA2E80-515D-4B6D-BE40-DF1F6C1AFB67}"/>
              </a:ext>
            </a:extLst>
          </p:cNvPr>
          <p:cNvSpPr txBox="1">
            <a:spLocks noChangeArrowheads="1"/>
          </p:cNvSpPr>
          <p:nvPr/>
        </p:nvSpPr>
        <p:spPr bwMode="auto">
          <a:xfrm>
            <a:off x="9118095" y="5190023"/>
            <a:ext cx="1003694" cy="228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900" err="1">
                <a:solidFill>
                  <a:srgbClr val="008000"/>
                </a:solidFill>
                <a:latin typeface="Century Gothic" panose="020B0502020202020204" pitchFamily="34" charset="0"/>
              </a:rPr>
              <a:t>Serv</a:t>
            </a:r>
            <a:r>
              <a:rPr lang="it-IT" altLang="ja-JP" sz="900">
                <a:solidFill>
                  <a:srgbClr val="008000"/>
                </a:solidFill>
                <a:latin typeface="Century Gothic" panose="020B0502020202020204" pitchFamily="34" charset="0"/>
              </a:rPr>
              <a:t>. Persona</a:t>
            </a:r>
          </a:p>
        </p:txBody>
      </p:sp>
      <p:cxnSp>
        <p:nvCxnSpPr>
          <p:cNvPr id="183" name="Connettore diritto 182">
            <a:extLst>
              <a:ext uri="{FF2B5EF4-FFF2-40B4-BE49-F238E27FC236}">
                <a16:creationId xmlns:a16="http://schemas.microsoft.com/office/drawing/2014/main" id="{4267107C-ED89-4456-AD65-79769B393F54}"/>
              </a:ext>
            </a:extLst>
          </p:cNvPr>
          <p:cNvCxnSpPr/>
          <p:nvPr/>
        </p:nvCxnSpPr>
        <p:spPr bwMode="auto">
          <a:xfrm>
            <a:off x="1821339" y="4360625"/>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cxnSp>
        <p:nvCxnSpPr>
          <p:cNvPr id="184" name="Connettore diritto 183">
            <a:extLst>
              <a:ext uri="{FF2B5EF4-FFF2-40B4-BE49-F238E27FC236}">
                <a16:creationId xmlns:a16="http://schemas.microsoft.com/office/drawing/2014/main" id="{01E7FDC6-EA64-4DAD-A120-66D974566E00}"/>
              </a:ext>
            </a:extLst>
          </p:cNvPr>
          <p:cNvCxnSpPr>
            <a:cxnSpLocks/>
          </p:cNvCxnSpPr>
          <p:nvPr/>
        </p:nvCxnSpPr>
        <p:spPr bwMode="auto">
          <a:xfrm>
            <a:off x="7575099" y="1750352"/>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85" name="Rettangolo 184">
            <a:extLst>
              <a:ext uri="{FF2B5EF4-FFF2-40B4-BE49-F238E27FC236}">
                <a16:creationId xmlns:a16="http://schemas.microsoft.com/office/drawing/2014/main" id="{9B339A1A-804B-4E1C-B3C8-ACEE11F218CB}"/>
              </a:ext>
            </a:extLst>
          </p:cNvPr>
          <p:cNvSpPr/>
          <p:nvPr/>
        </p:nvSpPr>
        <p:spPr>
          <a:xfrm>
            <a:off x="6553964" y="1708430"/>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86" name="Connettore diritto 185">
            <a:extLst>
              <a:ext uri="{FF2B5EF4-FFF2-40B4-BE49-F238E27FC236}">
                <a16:creationId xmlns:a16="http://schemas.microsoft.com/office/drawing/2014/main" id="{676A31B3-CE84-4804-AAF4-8593D7A56B95}"/>
              </a:ext>
            </a:extLst>
          </p:cNvPr>
          <p:cNvCxnSpPr>
            <a:cxnSpLocks/>
          </p:cNvCxnSpPr>
          <p:nvPr/>
        </p:nvCxnSpPr>
        <p:spPr bwMode="auto">
          <a:xfrm>
            <a:off x="10472475" y="1751216"/>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87" name="Rettangolo 186">
            <a:extLst>
              <a:ext uri="{FF2B5EF4-FFF2-40B4-BE49-F238E27FC236}">
                <a16:creationId xmlns:a16="http://schemas.microsoft.com/office/drawing/2014/main" id="{D4BFDA6C-61EB-4B2C-8A23-FDB953D0738A}"/>
              </a:ext>
            </a:extLst>
          </p:cNvPr>
          <p:cNvSpPr/>
          <p:nvPr/>
        </p:nvSpPr>
        <p:spPr>
          <a:xfrm>
            <a:off x="9429849" y="1701756"/>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88" name="Rettangolo 187">
            <a:extLst>
              <a:ext uri="{FF2B5EF4-FFF2-40B4-BE49-F238E27FC236}">
                <a16:creationId xmlns:a16="http://schemas.microsoft.com/office/drawing/2014/main" id="{A0248F83-18BA-4A40-A875-4D91766F4F77}"/>
              </a:ext>
            </a:extLst>
          </p:cNvPr>
          <p:cNvSpPr/>
          <p:nvPr/>
        </p:nvSpPr>
        <p:spPr>
          <a:xfrm>
            <a:off x="769265" y="4336644"/>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89" name="Connettore diritto 188">
            <a:extLst>
              <a:ext uri="{FF2B5EF4-FFF2-40B4-BE49-F238E27FC236}">
                <a16:creationId xmlns:a16="http://schemas.microsoft.com/office/drawing/2014/main" id="{C058023F-FA64-4AD8-937B-F154C6D37F29}"/>
              </a:ext>
            </a:extLst>
          </p:cNvPr>
          <p:cNvCxnSpPr>
            <a:cxnSpLocks/>
          </p:cNvCxnSpPr>
          <p:nvPr/>
        </p:nvCxnSpPr>
        <p:spPr bwMode="auto">
          <a:xfrm>
            <a:off x="4695833" y="435165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90" name="Rettangolo 189">
            <a:extLst>
              <a:ext uri="{FF2B5EF4-FFF2-40B4-BE49-F238E27FC236}">
                <a16:creationId xmlns:a16="http://schemas.microsoft.com/office/drawing/2014/main" id="{1EBB4422-2BAE-431B-9D78-6669BB42BBF3}"/>
              </a:ext>
            </a:extLst>
          </p:cNvPr>
          <p:cNvSpPr/>
          <p:nvPr/>
        </p:nvSpPr>
        <p:spPr>
          <a:xfrm>
            <a:off x="3664012" y="432767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cxnSp>
        <p:nvCxnSpPr>
          <p:cNvPr id="191" name="Connettore diritto 190">
            <a:extLst>
              <a:ext uri="{FF2B5EF4-FFF2-40B4-BE49-F238E27FC236}">
                <a16:creationId xmlns:a16="http://schemas.microsoft.com/office/drawing/2014/main" id="{40B5C6A3-9F68-4121-9FA2-6CCFDACF4C5C}"/>
              </a:ext>
            </a:extLst>
          </p:cNvPr>
          <p:cNvCxnSpPr>
            <a:cxnSpLocks/>
          </p:cNvCxnSpPr>
          <p:nvPr/>
        </p:nvCxnSpPr>
        <p:spPr bwMode="auto">
          <a:xfrm>
            <a:off x="7602681" y="4343844"/>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92" name="Rettangolo 191">
            <a:extLst>
              <a:ext uri="{FF2B5EF4-FFF2-40B4-BE49-F238E27FC236}">
                <a16:creationId xmlns:a16="http://schemas.microsoft.com/office/drawing/2014/main" id="{8505BDBD-0E96-4C0C-85C5-F7564DE29AD3}"/>
              </a:ext>
            </a:extLst>
          </p:cNvPr>
          <p:cNvSpPr/>
          <p:nvPr/>
        </p:nvSpPr>
        <p:spPr>
          <a:xfrm>
            <a:off x="6565321" y="431986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sp>
        <p:nvSpPr>
          <p:cNvPr id="193" name="Rettangolo 192">
            <a:extLst>
              <a:ext uri="{FF2B5EF4-FFF2-40B4-BE49-F238E27FC236}">
                <a16:creationId xmlns:a16="http://schemas.microsoft.com/office/drawing/2014/main" id="{86661BBF-0CFB-4FE3-AF2F-7BC271F4C4EE}"/>
              </a:ext>
            </a:extLst>
          </p:cNvPr>
          <p:cNvSpPr/>
          <p:nvPr/>
        </p:nvSpPr>
        <p:spPr>
          <a:xfrm>
            <a:off x="7274951" y="2554346"/>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52</a:t>
            </a:r>
          </a:p>
        </p:txBody>
      </p:sp>
      <p:sp>
        <p:nvSpPr>
          <p:cNvPr id="194" name="Rettangolo 193">
            <a:extLst>
              <a:ext uri="{FF2B5EF4-FFF2-40B4-BE49-F238E27FC236}">
                <a16:creationId xmlns:a16="http://schemas.microsoft.com/office/drawing/2014/main" id="{99FBFFB2-F269-41A8-A4D7-F90B22ADB134}"/>
              </a:ext>
            </a:extLst>
          </p:cNvPr>
          <p:cNvSpPr/>
          <p:nvPr/>
        </p:nvSpPr>
        <p:spPr>
          <a:xfrm>
            <a:off x="8486324" y="2730528"/>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35</a:t>
            </a:r>
          </a:p>
        </p:txBody>
      </p:sp>
      <p:sp>
        <p:nvSpPr>
          <p:cNvPr id="195" name="Rettangolo 194">
            <a:extLst>
              <a:ext uri="{FF2B5EF4-FFF2-40B4-BE49-F238E27FC236}">
                <a16:creationId xmlns:a16="http://schemas.microsoft.com/office/drawing/2014/main" id="{643A7481-F2DF-4517-9C58-82E06FBA44EC}"/>
              </a:ext>
            </a:extLst>
          </p:cNvPr>
          <p:cNvSpPr/>
          <p:nvPr/>
        </p:nvSpPr>
        <p:spPr>
          <a:xfrm>
            <a:off x="11381355" y="2962395"/>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22</a:t>
            </a:r>
          </a:p>
        </p:txBody>
      </p:sp>
      <p:sp>
        <p:nvSpPr>
          <p:cNvPr id="196" name="Rettangolo 195">
            <a:extLst>
              <a:ext uri="{FF2B5EF4-FFF2-40B4-BE49-F238E27FC236}">
                <a16:creationId xmlns:a16="http://schemas.microsoft.com/office/drawing/2014/main" id="{23B7255E-1C62-4A6A-90A4-DDB0EC4B03F9}"/>
              </a:ext>
            </a:extLst>
          </p:cNvPr>
          <p:cNvSpPr/>
          <p:nvPr/>
        </p:nvSpPr>
        <p:spPr>
          <a:xfrm>
            <a:off x="10147845" y="2335116"/>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61</a:t>
            </a:r>
          </a:p>
        </p:txBody>
      </p:sp>
      <p:sp>
        <p:nvSpPr>
          <p:cNvPr id="197" name="Rettangolo 196">
            <a:extLst>
              <a:ext uri="{FF2B5EF4-FFF2-40B4-BE49-F238E27FC236}">
                <a16:creationId xmlns:a16="http://schemas.microsoft.com/office/drawing/2014/main" id="{10AE0EB2-F14E-47C5-948C-D234769325D5}"/>
              </a:ext>
            </a:extLst>
          </p:cNvPr>
          <p:cNvSpPr/>
          <p:nvPr/>
        </p:nvSpPr>
        <p:spPr>
          <a:xfrm>
            <a:off x="1527678" y="4558403"/>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67</a:t>
            </a:r>
          </a:p>
        </p:txBody>
      </p:sp>
      <p:sp>
        <p:nvSpPr>
          <p:cNvPr id="198" name="Rettangolo 197">
            <a:extLst>
              <a:ext uri="{FF2B5EF4-FFF2-40B4-BE49-F238E27FC236}">
                <a16:creationId xmlns:a16="http://schemas.microsoft.com/office/drawing/2014/main" id="{78B1F62B-62FD-4D7C-B5E2-034A8081DBE5}"/>
              </a:ext>
            </a:extLst>
          </p:cNvPr>
          <p:cNvSpPr/>
          <p:nvPr/>
        </p:nvSpPr>
        <p:spPr>
          <a:xfrm>
            <a:off x="2737473" y="5487907"/>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21</a:t>
            </a:r>
          </a:p>
        </p:txBody>
      </p:sp>
      <p:sp>
        <p:nvSpPr>
          <p:cNvPr id="199" name="Rettangolo 198">
            <a:extLst>
              <a:ext uri="{FF2B5EF4-FFF2-40B4-BE49-F238E27FC236}">
                <a16:creationId xmlns:a16="http://schemas.microsoft.com/office/drawing/2014/main" id="{3553AD58-EA67-44C3-AB59-EB009B5C4035}"/>
              </a:ext>
            </a:extLst>
          </p:cNvPr>
          <p:cNvSpPr/>
          <p:nvPr/>
        </p:nvSpPr>
        <p:spPr>
          <a:xfrm>
            <a:off x="4411085" y="4665710"/>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61</a:t>
            </a:r>
          </a:p>
        </p:txBody>
      </p:sp>
      <p:sp>
        <p:nvSpPr>
          <p:cNvPr id="200" name="Rettangolo 199">
            <a:extLst>
              <a:ext uri="{FF2B5EF4-FFF2-40B4-BE49-F238E27FC236}">
                <a16:creationId xmlns:a16="http://schemas.microsoft.com/office/drawing/2014/main" id="{3FADC6F7-CE65-4F30-9BBB-486934372780}"/>
              </a:ext>
            </a:extLst>
          </p:cNvPr>
          <p:cNvSpPr/>
          <p:nvPr/>
        </p:nvSpPr>
        <p:spPr>
          <a:xfrm>
            <a:off x="5439128" y="5298475"/>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37</a:t>
            </a:r>
          </a:p>
        </p:txBody>
      </p:sp>
      <p:sp>
        <p:nvSpPr>
          <p:cNvPr id="201" name="Rettangolo 200">
            <a:extLst>
              <a:ext uri="{FF2B5EF4-FFF2-40B4-BE49-F238E27FC236}">
                <a16:creationId xmlns:a16="http://schemas.microsoft.com/office/drawing/2014/main" id="{3EE9D0B7-04BE-4DAD-9A16-C77C890E36C2}"/>
              </a:ext>
            </a:extLst>
          </p:cNvPr>
          <p:cNvSpPr/>
          <p:nvPr/>
        </p:nvSpPr>
        <p:spPr>
          <a:xfrm>
            <a:off x="5612589" y="5087240"/>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47</a:t>
            </a:r>
          </a:p>
        </p:txBody>
      </p:sp>
      <p:sp>
        <p:nvSpPr>
          <p:cNvPr id="202" name="Rettangolo 201">
            <a:extLst>
              <a:ext uri="{FF2B5EF4-FFF2-40B4-BE49-F238E27FC236}">
                <a16:creationId xmlns:a16="http://schemas.microsoft.com/office/drawing/2014/main" id="{E1B0769A-CADF-406C-BF1F-FAC6736B64C5}"/>
              </a:ext>
            </a:extLst>
          </p:cNvPr>
          <p:cNvSpPr/>
          <p:nvPr/>
        </p:nvSpPr>
        <p:spPr>
          <a:xfrm>
            <a:off x="8434816" y="4726608"/>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60</a:t>
            </a:r>
          </a:p>
        </p:txBody>
      </p:sp>
      <p:sp>
        <p:nvSpPr>
          <p:cNvPr id="203" name="Rettangolo 202">
            <a:extLst>
              <a:ext uri="{FF2B5EF4-FFF2-40B4-BE49-F238E27FC236}">
                <a16:creationId xmlns:a16="http://schemas.microsoft.com/office/drawing/2014/main" id="{2DC7D02C-6C66-43DF-B91F-CD1EFE7624AE}"/>
              </a:ext>
            </a:extLst>
          </p:cNvPr>
          <p:cNvSpPr/>
          <p:nvPr/>
        </p:nvSpPr>
        <p:spPr>
          <a:xfrm>
            <a:off x="7320747" y="4655403"/>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63</a:t>
            </a:r>
          </a:p>
        </p:txBody>
      </p:sp>
      <p:sp>
        <p:nvSpPr>
          <p:cNvPr id="204" name="Rettangolo 203">
            <a:extLst>
              <a:ext uri="{FF2B5EF4-FFF2-40B4-BE49-F238E27FC236}">
                <a16:creationId xmlns:a16="http://schemas.microsoft.com/office/drawing/2014/main" id="{BAEE5E5E-E42A-4DD0-9FDE-640EF6191BC3}"/>
              </a:ext>
            </a:extLst>
          </p:cNvPr>
          <p:cNvSpPr/>
          <p:nvPr/>
        </p:nvSpPr>
        <p:spPr>
          <a:xfrm>
            <a:off x="10121789" y="4943802"/>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56</a:t>
            </a:r>
          </a:p>
        </p:txBody>
      </p:sp>
      <p:sp>
        <p:nvSpPr>
          <p:cNvPr id="205" name="Rettangolo 204">
            <a:extLst>
              <a:ext uri="{FF2B5EF4-FFF2-40B4-BE49-F238E27FC236}">
                <a16:creationId xmlns:a16="http://schemas.microsoft.com/office/drawing/2014/main" id="{E7CAA8A6-D6D1-41C5-8CA2-5AA28488F08E}"/>
              </a:ext>
            </a:extLst>
          </p:cNvPr>
          <p:cNvSpPr/>
          <p:nvPr/>
        </p:nvSpPr>
        <p:spPr>
          <a:xfrm>
            <a:off x="11358935" y="4910698"/>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53</a:t>
            </a:r>
          </a:p>
        </p:txBody>
      </p:sp>
      <p:sp>
        <p:nvSpPr>
          <p:cNvPr id="206" name="CasellaDiTesto 9">
            <a:extLst>
              <a:ext uri="{FF2B5EF4-FFF2-40B4-BE49-F238E27FC236}">
                <a16:creationId xmlns:a16="http://schemas.microsoft.com/office/drawing/2014/main" id="{FE258ED7-6236-4711-A350-4BAC9D67C4AB}"/>
              </a:ext>
            </a:extLst>
          </p:cNvPr>
          <p:cNvSpPr txBox="1">
            <a:spLocks noChangeArrowheads="1"/>
          </p:cNvSpPr>
          <p:nvPr/>
        </p:nvSpPr>
        <p:spPr bwMode="auto">
          <a:xfrm>
            <a:off x="3450607" y="2059889"/>
            <a:ext cx="79805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000">
                <a:solidFill>
                  <a:srgbClr val="203864"/>
                </a:solidFill>
                <a:latin typeface="Century Gothic" panose="020B0502020202020204" pitchFamily="34" charset="0"/>
              </a:rPr>
              <a:t>Terziario</a:t>
            </a:r>
          </a:p>
        </p:txBody>
      </p:sp>
      <p:sp>
        <p:nvSpPr>
          <p:cNvPr id="207" name="Rettangolo 206">
            <a:extLst>
              <a:ext uri="{FF2B5EF4-FFF2-40B4-BE49-F238E27FC236}">
                <a16:creationId xmlns:a16="http://schemas.microsoft.com/office/drawing/2014/main" id="{6FD25254-3791-40FD-A415-E067EA4C7A1D}"/>
              </a:ext>
            </a:extLst>
          </p:cNvPr>
          <p:cNvSpPr/>
          <p:nvPr/>
        </p:nvSpPr>
        <p:spPr>
          <a:xfrm>
            <a:off x="5261377" y="2262484"/>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54</a:t>
            </a:r>
          </a:p>
        </p:txBody>
      </p:sp>
      <p:sp>
        <p:nvSpPr>
          <p:cNvPr id="208" name="Rettangolo 207">
            <a:extLst>
              <a:ext uri="{FF2B5EF4-FFF2-40B4-BE49-F238E27FC236}">
                <a16:creationId xmlns:a16="http://schemas.microsoft.com/office/drawing/2014/main" id="{AC8324DA-0FB1-4C77-A810-E4B83A018752}"/>
              </a:ext>
            </a:extLst>
          </p:cNvPr>
          <p:cNvSpPr/>
          <p:nvPr/>
        </p:nvSpPr>
        <p:spPr>
          <a:xfrm>
            <a:off x="8270291" y="2950299"/>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26</a:t>
            </a:r>
          </a:p>
        </p:txBody>
      </p:sp>
      <p:sp>
        <p:nvSpPr>
          <p:cNvPr id="209" name="Rettangolo 208">
            <a:extLst>
              <a:ext uri="{FF2B5EF4-FFF2-40B4-BE49-F238E27FC236}">
                <a16:creationId xmlns:a16="http://schemas.microsoft.com/office/drawing/2014/main" id="{0D2468E3-075E-4745-9EA0-4C48278453F2}"/>
              </a:ext>
            </a:extLst>
          </p:cNvPr>
          <p:cNvSpPr/>
          <p:nvPr/>
        </p:nvSpPr>
        <p:spPr>
          <a:xfrm>
            <a:off x="11150848" y="3171482"/>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15</a:t>
            </a:r>
          </a:p>
        </p:txBody>
      </p:sp>
      <p:sp>
        <p:nvSpPr>
          <p:cNvPr id="210" name="Rettangolo 209">
            <a:extLst>
              <a:ext uri="{FF2B5EF4-FFF2-40B4-BE49-F238E27FC236}">
                <a16:creationId xmlns:a16="http://schemas.microsoft.com/office/drawing/2014/main" id="{4E3150AB-0630-4755-8BAB-910722DDA5D9}"/>
              </a:ext>
            </a:extLst>
          </p:cNvPr>
          <p:cNvSpPr/>
          <p:nvPr/>
        </p:nvSpPr>
        <p:spPr>
          <a:xfrm>
            <a:off x="2450698" y="5761970"/>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13</a:t>
            </a:r>
          </a:p>
        </p:txBody>
      </p:sp>
      <p:sp>
        <p:nvSpPr>
          <p:cNvPr id="211" name="Rettangolo 210">
            <a:extLst>
              <a:ext uri="{FF2B5EF4-FFF2-40B4-BE49-F238E27FC236}">
                <a16:creationId xmlns:a16="http://schemas.microsoft.com/office/drawing/2014/main" id="{51DDFEAE-1251-406D-B8FA-5ACB868BA5CA}"/>
              </a:ext>
            </a:extLst>
          </p:cNvPr>
          <p:cNvSpPr/>
          <p:nvPr/>
        </p:nvSpPr>
        <p:spPr>
          <a:xfrm>
            <a:off x="8190293" y="4843787"/>
            <a:ext cx="393958" cy="246221"/>
          </a:xfrm>
          <a:prstGeom prst="rect">
            <a:avLst/>
          </a:prstGeom>
        </p:spPr>
        <p:txBody>
          <a:bodyPr wrap="square">
            <a:spAutoFit/>
          </a:bodyPr>
          <a:lstStyle/>
          <a:p>
            <a:pPr algn="ctr"/>
            <a:r>
              <a:rPr lang="it-IT" sz="1000" dirty="0">
                <a:solidFill>
                  <a:srgbClr val="008000"/>
                </a:solidFill>
                <a:latin typeface="Century Gothic" panose="020B0502020202020204" pitchFamily="34" charset="0"/>
              </a:rPr>
              <a:t>51</a:t>
            </a:r>
          </a:p>
        </p:txBody>
      </p:sp>
      <p:sp>
        <p:nvSpPr>
          <p:cNvPr id="212" name="Rettangolo 211">
            <a:extLst>
              <a:ext uri="{FF2B5EF4-FFF2-40B4-BE49-F238E27FC236}">
                <a16:creationId xmlns:a16="http://schemas.microsoft.com/office/drawing/2014/main" id="{549BC378-F5F4-4B57-A829-7B0FE9D23C26}"/>
              </a:ext>
            </a:extLst>
          </p:cNvPr>
          <p:cNvSpPr/>
          <p:nvPr/>
        </p:nvSpPr>
        <p:spPr>
          <a:xfrm>
            <a:off x="11183538" y="5256208"/>
            <a:ext cx="393958" cy="246221"/>
          </a:xfrm>
          <a:prstGeom prst="rect">
            <a:avLst/>
          </a:prstGeom>
        </p:spPr>
        <p:txBody>
          <a:bodyPr wrap="square">
            <a:spAutoFit/>
          </a:bodyPr>
          <a:lstStyle/>
          <a:p>
            <a:pPr algn="ctr"/>
            <a:r>
              <a:rPr lang="it-IT" sz="1000">
                <a:solidFill>
                  <a:srgbClr val="008000"/>
                </a:solidFill>
                <a:latin typeface="Century Gothic" panose="020B0502020202020204" pitchFamily="34" charset="0"/>
              </a:rPr>
              <a:t>43</a:t>
            </a:r>
          </a:p>
        </p:txBody>
      </p:sp>
      <p:pic>
        <p:nvPicPr>
          <p:cNvPr id="213" name="Immagine 212">
            <a:extLst>
              <a:ext uri="{FF2B5EF4-FFF2-40B4-BE49-F238E27FC236}">
                <a16:creationId xmlns:a16="http://schemas.microsoft.com/office/drawing/2014/main" id="{7A7D919A-E08B-4A2D-968C-96A221F89A08}"/>
              </a:ext>
            </a:extLst>
          </p:cNvPr>
          <p:cNvPicPr>
            <a:picLocks noChangeAspect="1"/>
          </p:cNvPicPr>
          <p:nvPr/>
        </p:nvPicPr>
        <p:blipFill rotWithShape="1">
          <a:blip r:embed="rId9"/>
          <a:srcRect t="85602"/>
          <a:stretch/>
        </p:blipFill>
        <p:spPr>
          <a:xfrm>
            <a:off x="3331384" y="3460922"/>
            <a:ext cx="2731008" cy="301718"/>
          </a:xfrm>
          <a:prstGeom prst="rect">
            <a:avLst/>
          </a:prstGeom>
        </p:spPr>
      </p:pic>
      <p:pic>
        <p:nvPicPr>
          <p:cNvPr id="214" name="Immagine 213">
            <a:extLst>
              <a:ext uri="{FF2B5EF4-FFF2-40B4-BE49-F238E27FC236}">
                <a16:creationId xmlns:a16="http://schemas.microsoft.com/office/drawing/2014/main" id="{357C0C17-C0BD-41B8-99E3-A17E7393DA0E}"/>
              </a:ext>
            </a:extLst>
          </p:cNvPr>
          <p:cNvPicPr>
            <a:picLocks noChangeAspect="1"/>
          </p:cNvPicPr>
          <p:nvPr/>
        </p:nvPicPr>
        <p:blipFill rotWithShape="1">
          <a:blip r:embed="rId9"/>
          <a:srcRect t="85602"/>
          <a:stretch/>
        </p:blipFill>
        <p:spPr>
          <a:xfrm>
            <a:off x="6228101" y="3460368"/>
            <a:ext cx="2731008" cy="301718"/>
          </a:xfrm>
          <a:prstGeom prst="rect">
            <a:avLst/>
          </a:prstGeom>
        </p:spPr>
      </p:pic>
      <p:pic>
        <p:nvPicPr>
          <p:cNvPr id="215" name="Immagine 214">
            <a:extLst>
              <a:ext uri="{FF2B5EF4-FFF2-40B4-BE49-F238E27FC236}">
                <a16:creationId xmlns:a16="http://schemas.microsoft.com/office/drawing/2014/main" id="{59BFDB71-85DF-4F3F-98B4-2D81CC9CFC3B}"/>
              </a:ext>
            </a:extLst>
          </p:cNvPr>
          <p:cNvPicPr>
            <a:picLocks noChangeAspect="1"/>
          </p:cNvPicPr>
          <p:nvPr/>
        </p:nvPicPr>
        <p:blipFill rotWithShape="1">
          <a:blip r:embed="rId9"/>
          <a:srcRect t="85602"/>
          <a:stretch/>
        </p:blipFill>
        <p:spPr>
          <a:xfrm>
            <a:off x="9100072" y="3460368"/>
            <a:ext cx="2731008" cy="301718"/>
          </a:xfrm>
          <a:prstGeom prst="rect">
            <a:avLst/>
          </a:prstGeom>
        </p:spPr>
      </p:pic>
      <p:pic>
        <p:nvPicPr>
          <p:cNvPr id="216" name="Immagine 215">
            <a:extLst>
              <a:ext uri="{FF2B5EF4-FFF2-40B4-BE49-F238E27FC236}">
                <a16:creationId xmlns:a16="http://schemas.microsoft.com/office/drawing/2014/main" id="{D26ED508-064B-44B5-92BD-6C61021C914F}"/>
              </a:ext>
            </a:extLst>
          </p:cNvPr>
          <p:cNvPicPr>
            <a:picLocks/>
          </p:cNvPicPr>
          <p:nvPr/>
        </p:nvPicPr>
        <p:blipFill rotWithShape="1">
          <a:blip r:embed="rId9"/>
          <a:srcRect t="85602"/>
          <a:stretch/>
        </p:blipFill>
        <p:spPr>
          <a:xfrm>
            <a:off x="3344262" y="6105411"/>
            <a:ext cx="2700000" cy="301718"/>
          </a:xfrm>
          <a:prstGeom prst="rect">
            <a:avLst/>
          </a:prstGeom>
        </p:spPr>
      </p:pic>
      <p:pic>
        <p:nvPicPr>
          <p:cNvPr id="217" name="Immagine 216">
            <a:extLst>
              <a:ext uri="{FF2B5EF4-FFF2-40B4-BE49-F238E27FC236}">
                <a16:creationId xmlns:a16="http://schemas.microsoft.com/office/drawing/2014/main" id="{51F6BE34-F93E-4F5C-AACF-638097070410}"/>
              </a:ext>
            </a:extLst>
          </p:cNvPr>
          <p:cNvPicPr>
            <a:picLocks noChangeAspect="1"/>
          </p:cNvPicPr>
          <p:nvPr/>
        </p:nvPicPr>
        <p:blipFill rotWithShape="1">
          <a:blip r:embed="rId9"/>
          <a:srcRect t="85602"/>
          <a:stretch/>
        </p:blipFill>
        <p:spPr>
          <a:xfrm>
            <a:off x="6247418" y="6113403"/>
            <a:ext cx="2700000" cy="298292"/>
          </a:xfrm>
          <a:prstGeom prst="rect">
            <a:avLst/>
          </a:prstGeom>
        </p:spPr>
      </p:pic>
      <p:pic>
        <p:nvPicPr>
          <p:cNvPr id="218" name="Immagine 217">
            <a:extLst>
              <a:ext uri="{FF2B5EF4-FFF2-40B4-BE49-F238E27FC236}">
                <a16:creationId xmlns:a16="http://schemas.microsoft.com/office/drawing/2014/main" id="{81BE7AE4-FC17-4A39-AB45-81FB10C7A246}"/>
              </a:ext>
            </a:extLst>
          </p:cNvPr>
          <p:cNvPicPr>
            <a:picLocks/>
          </p:cNvPicPr>
          <p:nvPr/>
        </p:nvPicPr>
        <p:blipFill rotWithShape="1">
          <a:blip r:embed="rId9"/>
          <a:srcRect t="85602"/>
          <a:stretch/>
        </p:blipFill>
        <p:spPr>
          <a:xfrm>
            <a:off x="9140813" y="6106964"/>
            <a:ext cx="2664000" cy="298292"/>
          </a:xfrm>
          <a:prstGeom prst="rect">
            <a:avLst/>
          </a:prstGeom>
        </p:spPr>
      </p:pic>
      <p:pic>
        <p:nvPicPr>
          <p:cNvPr id="219" name="Immagine 218">
            <a:extLst>
              <a:ext uri="{FF2B5EF4-FFF2-40B4-BE49-F238E27FC236}">
                <a16:creationId xmlns:a16="http://schemas.microsoft.com/office/drawing/2014/main" id="{D72D8A72-7C4B-4932-A68A-2FD343A61BC3}"/>
              </a:ext>
            </a:extLst>
          </p:cNvPr>
          <p:cNvPicPr>
            <a:picLocks/>
          </p:cNvPicPr>
          <p:nvPr/>
        </p:nvPicPr>
        <p:blipFill rotWithShape="1">
          <a:blip r:embed="rId9"/>
          <a:srcRect t="85602"/>
          <a:stretch/>
        </p:blipFill>
        <p:spPr>
          <a:xfrm>
            <a:off x="458394" y="6124174"/>
            <a:ext cx="2700000" cy="298292"/>
          </a:xfrm>
          <a:prstGeom prst="rect">
            <a:avLst/>
          </a:prstGeom>
        </p:spPr>
      </p:pic>
      <p:cxnSp>
        <p:nvCxnSpPr>
          <p:cNvPr id="220" name="Connettore diritto 219">
            <a:extLst>
              <a:ext uri="{FF2B5EF4-FFF2-40B4-BE49-F238E27FC236}">
                <a16:creationId xmlns:a16="http://schemas.microsoft.com/office/drawing/2014/main" id="{E626EBC5-C2DD-44A5-8D65-BDACE01D5DAE}"/>
              </a:ext>
            </a:extLst>
          </p:cNvPr>
          <p:cNvCxnSpPr>
            <a:cxnSpLocks/>
          </p:cNvCxnSpPr>
          <p:nvPr/>
        </p:nvCxnSpPr>
        <p:spPr bwMode="auto">
          <a:xfrm>
            <a:off x="10472472" y="4385573"/>
            <a:ext cx="0" cy="1758077"/>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221" name="Rettangolo 220">
            <a:extLst>
              <a:ext uri="{FF2B5EF4-FFF2-40B4-BE49-F238E27FC236}">
                <a16:creationId xmlns:a16="http://schemas.microsoft.com/office/drawing/2014/main" id="{F2B92779-34FA-4F6E-896E-40E9FFC7BD3C}"/>
              </a:ext>
            </a:extLst>
          </p:cNvPr>
          <p:cNvSpPr/>
          <p:nvPr/>
        </p:nvSpPr>
        <p:spPr>
          <a:xfrm>
            <a:off x="9429846" y="4336113"/>
            <a:ext cx="1044697" cy="215444"/>
          </a:xfrm>
          <a:prstGeom prst="rect">
            <a:avLst/>
          </a:prstGeom>
        </p:spPr>
        <p:txBody>
          <a:bodyPr wrap="square">
            <a:spAutoFit/>
          </a:bodyPr>
          <a:lstStyle/>
          <a:p>
            <a:pPr algn="r"/>
            <a:r>
              <a:rPr lang="it-IT" i="1" err="1">
                <a:solidFill>
                  <a:schemeClr val="tx2">
                    <a:lumMod val="65000"/>
                    <a:lumOff val="35000"/>
                  </a:schemeClr>
                </a:solidFill>
                <a:latin typeface="Century Gothic" panose="020B0502020202020204" pitchFamily="34" charset="0"/>
              </a:rPr>
              <a:t>Pre</a:t>
            </a:r>
            <a:r>
              <a:rPr lang="it-IT" i="1">
                <a:solidFill>
                  <a:schemeClr val="tx2">
                    <a:lumMod val="65000"/>
                    <a:lumOff val="35000"/>
                  </a:schemeClr>
                </a:solidFill>
                <a:latin typeface="Century Gothic" panose="020B0502020202020204" pitchFamily="34" charset="0"/>
              </a:rPr>
              <a:t> lockdown</a:t>
            </a:r>
            <a:endParaRPr lang="it-IT" sz="500" i="1">
              <a:solidFill>
                <a:schemeClr val="tx2">
                  <a:lumMod val="65000"/>
                  <a:lumOff val="35000"/>
                </a:schemeClr>
              </a:solidFill>
              <a:latin typeface="Century Gothic" panose="020B0502020202020204" pitchFamily="34" charset="0"/>
            </a:endParaRPr>
          </a:p>
        </p:txBody>
      </p:sp>
      <p:pic>
        <p:nvPicPr>
          <p:cNvPr id="87" name="Elemento grafico 86" descr="Professore">
            <a:extLst>
              <a:ext uri="{FF2B5EF4-FFF2-40B4-BE49-F238E27FC236}">
                <a16:creationId xmlns:a16="http://schemas.microsoft.com/office/drawing/2014/main" id="{F47A250C-16CE-45D8-B523-81CE64B8F24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2933" y="1105694"/>
            <a:ext cx="516155" cy="516155"/>
          </a:xfrm>
          <a:prstGeom prst="rect">
            <a:avLst/>
          </a:prstGeom>
        </p:spPr>
      </p:pic>
      <p:sp>
        <p:nvSpPr>
          <p:cNvPr id="88" name="Text Box 18">
            <a:extLst>
              <a:ext uri="{FF2B5EF4-FFF2-40B4-BE49-F238E27FC236}">
                <a16:creationId xmlns:a16="http://schemas.microsoft.com/office/drawing/2014/main" id="{B76F3E81-EB7C-4418-9C91-4277C3E4E16E}"/>
              </a:ext>
            </a:extLst>
          </p:cNvPr>
          <p:cNvSpPr txBox="1">
            <a:spLocks noChangeArrowheads="1"/>
          </p:cNvSpPr>
          <p:nvPr/>
        </p:nvSpPr>
        <p:spPr bwMode="auto">
          <a:xfrm>
            <a:off x="432933" y="1651413"/>
            <a:ext cx="2520001" cy="494624"/>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relativi a FVG</a:t>
            </a:r>
            <a:endParaRPr lang="it-IT" altLang="it-IT" sz="1300" b="1" i="1">
              <a:solidFill>
                <a:schemeClr val="tx1"/>
              </a:solidFill>
            </a:endParaRPr>
          </a:p>
        </p:txBody>
      </p:sp>
      <p:sp>
        <p:nvSpPr>
          <p:cNvPr id="89" name="Rettangolo 88">
            <a:extLst>
              <a:ext uri="{FF2B5EF4-FFF2-40B4-BE49-F238E27FC236}">
                <a16:creationId xmlns:a16="http://schemas.microsoft.com/office/drawing/2014/main" id="{ABDEB007-5D5E-4BDA-88A4-9AE185C24E3B}"/>
              </a:ext>
            </a:extLst>
          </p:cNvPr>
          <p:cNvSpPr/>
          <p:nvPr/>
        </p:nvSpPr>
        <p:spPr bwMode="auto">
          <a:xfrm>
            <a:off x="566459" y="2360400"/>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0" name="CasellaDiTesto 9">
            <a:extLst>
              <a:ext uri="{FF2B5EF4-FFF2-40B4-BE49-F238E27FC236}">
                <a16:creationId xmlns:a16="http://schemas.microsoft.com/office/drawing/2014/main" id="{645FB03C-D2A2-486A-95C7-77366CA83416}"/>
              </a:ext>
            </a:extLst>
          </p:cNvPr>
          <p:cNvSpPr txBox="1">
            <a:spLocks noChangeArrowheads="1"/>
          </p:cNvSpPr>
          <p:nvPr/>
        </p:nvSpPr>
        <p:spPr bwMode="auto">
          <a:xfrm>
            <a:off x="785014" y="2283399"/>
            <a:ext cx="161053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Settore di attività economica</a:t>
            </a:r>
          </a:p>
        </p:txBody>
      </p:sp>
      <p:sp>
        <p:nvSpPr>
          <p:cNvPr id="92" name="Rettangolo 91">
            <a:extLst>
              <a:ext uri="{FF2B5EF4-FFF2-40B4-BE49-F238E27FC236}">
                <a16:creationId xmlns:a16="http://schemas.microsoft.com/office/drawing/2014/main" id="{2FB76895-511B-44C7-9F38-A6B8883A11F1}"/>
              </a:ext>
            </a:extLst>
          </p:cNvPr>
          <p:cNvSpPr/>
          <p:nvPr/>
        </p:nvSpPr>
        <p:spPr bwMode="auto">
          <a:xfrm>
            <a:off x="566459" y="3004378"/>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5" name="CasellaDiTesto 9">
            <a:extLst>
              <a:ext uri="{FF2B5EF4-FFF2-40B4-BE49-F238E27FC236}">
                <a16:creationId xmlns:a16="http://schemas.microsoft.com/office/drawing/2014/main" id="{5B2707AF-74A3-41DB-938C-D6A19DE1D037}"/>
              </a:ext>
            </a:extLst>
          </p:cNvPr>
          <p:cNvSpPr txBox="1">
            <a:spLocks noChangeArrowheads="1"/>
          </p:cNvSpPr>
          <p:nvPr/>
        </p:nvSpPr>
        <p:spPr bwMode="auto">
          <a:xfrm>
            <a:off x="785014" y="2955837"/>
            <a:ext cx="1610538"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Totale Terziario</a:t>
            </a:r>
          </a:p>
        </p:txBody>
      </p:sp>
    </p:spTree>
    <p:extLst>
      <p:ext uri="{BB962C8B-B14F-4D97-AF65-F5344CB8AC3E}">
        <p14:creationId xmlns:p14="http://schemas.microsoft.com/office/powerpoint/2010/main" val="2571821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Immagine 70">
            <a:extLst>
              <a:ext uri="{FF2B5EF4-FFF2-40B4-BE49-F238E27FC236}">
                <a16:creationId xmlns:a16="http://schemas.microsoft.com/office/drawing/2014/main" id="{26868717-5DCA-43E6-8179-577406E496B4}"/>
              </a:ext>
            </a:extLst>
          </p:cNvPr>
          <p:cNvPicPr>
            <a:picLocks noChangeAspect="1"/>
          </p:cNvPicPr>
          <p:nvPr/>
        </p:nvPicPr>
        <p:blipFill>
          <a:blip r:embed="rId2"/>
          <a:stretch>
            <a:fillRect/>
          </a:stretch>
        </p:blipFill>
        <p:spPr>
          <a:xfrm>
            <a:off x="6491971" y="893570"/>
            <a:ext cx="5081016" cy="2558796"/>
          </a:xfrm>
          <a:prstGeom prst="rect">
            <a:avLst/>
          </a:prstGeom>
        </p:spPr>
      </p:pic>
      <p:pic>
        <p:nvPicPr>
          <p:cNvPr id="72" name="Immagine 71">
            <a:extLst>
              <a:ext uri="{FF2B5EF4-FFF2-40B4-BE49-F238E27FC236}">
                <a16:creationId xmlns:a16="http://schemas.microsoft.com/office/drawing/2014/main" id="{EF2951B0-EAF2-4D9D-9A1E-C9CD3036E59B}"/>
              </a:ext>
            </a:extLst>
          </p:cNvPr>
          <p:cNvPicPr>
            <a:picLocks noChangeAspect="1"/>
          </p:cNvPicPr>
          <p:nvPr/>
        </p:nvPicPr>
        <p:blipFill>
          <a:blip r:embed="rId3"/>
          <a:stretch>
            <a:fillRect/>
          </a:stretch>
        </p:blipFill>
        <p:spPr>
          <a:xfrm>
            <a:off x="6491971" y="3614424"/>
            <a:ext cx="5081016" cy="2558796"/>
          </a:xfrm>
          <a:prstGeom prst="rect">
            <a:avLst/>
          </a:prstGeom>
        </p:spPr>
      </p:pic>
      <p:pic>
        <p:nvPicPr>
          <p:cNvPr id="59" name="Immagine 58">
            <a:extLst>
              <a:ext uri="{FF2B5EF4-FFF2-40B4-BE49-F238E27FC236}">
                <a16:creationId xmlns:a16="http://schemas.microsoft.com/office/drawing/2014/main" id="{BB54E631-AA32-42C0-8607-079ED249C00C}"/>
              </a:ext>
            </a:extLst>
          </p:cNvPr>
          <p:cNvPicPr>
            <a:picLocks noChangeAspect="1"/>
          </p:cNvPicPr>
          <p:nvPr/>
        </p:nvPicPr>
        <p:blipFill>
          <a:blip r:embed="rId4"/>
          <a:stretch>
            <a:fillRect/>
          </a:stretch>
        </p:blipFill>
        <p:spPr>
          <a:xfrm>
            <a:off x="698849" y="895608"/>
            <a:ext cx="5081016" cy="2558796"/>
          </a:xfrm>
          <a:prstGeom prst="rect">
            <a:avLst/>
          </a:prstGeom>
        </p:spPr>
      </p:pic>
      <p:pic>
        <p:nvPicPr>
          <p:cNvPr id="68" name="Immagine 67">
            <a:extLst>
              <a:ext uri="{FF2B5EF4-FFF2-40B4-BE49-F238E27FC236}">
                <a16:creationId xmlns:a16="http://schemas.microsoft.com/office/drawing/2014/main" id="{3F6A176A-6723-4625-B4C9-6E052251F697}"/>
              </a:ext>
            </a:extLst>
          </p:cNvPr>
          <p:cNvPicPr>
            <a:picLocks noChangeAspect="1"/>
          </p:cNvPicPr>
          <p:nvPr/>
        </p:nvPicPr>
        <p:blipFill>
          <a:blip r:embed="rId5"/>
          <a:stretch>
            <a:fillRect/>
          </a:stretch>
        </p:blipFill>
        <p:spPr>
          <a:xfrm>
            <a:off x="695955" y="3629220"/>
            <a:ext cx="5081016" cy="2558796"/>
          </a:xfrm>
          <a:prstGeom prst="rect">
            <a:avLst/>
          </a:prstGeom>
        </p:spPr>
      </p:pic>
      <p:sp>
        <p:nvSpPr>
          <p:cNvPr id="37" name="Rettangolo 36">
            <a:extLst>
              <a:ext uri="{FF2B5EF4-FFF2-40B4-BE49-F238E27FC236}">
                <a16:creationId xmlns:a16="http://schemas.microsoft.com/office/drawing/2014/main" id="{5BF087BC-EDD1-45EB-845B-2D6BD9F6AD6D}"/>
              </a:ext>
            </a:extLst>
          </p:cNvPr>
          <p:cNvSpPr/>
          <p:nvPr/>
        </p:nvSpPr>
        <p:spPr bwMode="auto">
          <a:xfrm>
            <a:off x="671912" y="1081151"/>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41" name="CasellaDiTesto 40">
            <a:extLst>
              <a:ext uri="{FF2B5EF4-FFF2-40B4-BE49-F238E27FC236}">
                <a16:creationId xmlns:a16="http://schemas.microsoft.com/office/drawing/2014/main" id="{8EE0C1B4-F3DC-4C22-A6F4-B758E9F32279}"/>
              </a:ext>
            </a:extLst>
          </p:cNvPr>
          <p:cNvSpPr txBox="1"/>
          <p:nvPr/>
        </p:nvSpPr>
        <p:spPr>
          <a:xfrm>
            <a:off x="460156" y="896699"/>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Gorizia</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pic>
        <p:nvPicPr>
          <p:cNvPr id="45" name="Elemento grafico 44" descr="Professore">
            <a:extLst>
              <a:ext uri="{FF2B5EF4-FFF2-40B4-BE49-F238E27FC236}">
                <a16:creationId xmlns:a16="http://schemas.microsoft.com/office/drawing/2014/main" id="{E44F6F1F-A766-43B0-B2D9-B15B92A361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56529" y="6237312"/>
            <a:ext cx="387795" cy="387795"/>
          </a:xfrm>
          <a:prstGeom prst="rect">
            <a:avLst/>
          </a:prstGeom>
        </p:spPr>
      </p:pic>
      <p:sp>
        <p:nvSpPr>
          <p:cNvPr id="46" name="Text Box 18">
            <a:extLst>
              <a:ext uri="{FF2B5EF4-FFF2-40B4-BE49-F238E27FC236}">
                <a16:creationId xmlns:a16="http://schemas.microsoft.com/office/drawing/2014/main" id="{B422B959-4962-4BEF-A71F-4B9B9C1253F4}"/>
              </a:ext>
            </a:extLst>
          </p:cNvPr>
          <p:cNvSpPr txBox="1">
            <a:spLocks noChangeArrowheads="1"/>
          </p:cNvSpPr>
          <p:nvPr/>
        </p:nvSpPr>
        <p:spPr bwMode="auto">
          <a:xfrm>
            <a:off x="1631504" y="6312800"/>
            <a:ext cx="5819020" cy="294569"/>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1300" b="1">
                <a:solidFill>
                  <a:schemeClr val="tx1"/>
                </a:solidFill>
              </a:rPr>
              <a:t>Sono riportati gli indicatori congiunturali per ciascuna provincia:</a:t>
            </a:r>
            <a:endParaRPr lang="it-IT" altLang="it-IT" sz="1300" b="1" i="1">
              <a:solidFill>
                <a:schemeClr val="tx1"/>
              </a:solidFill>
            </a:endParaRPr>
          </a:p>
        </p:txBody>
      </p:sp>
      <p:sp>
        <p:nvSpPr>
          <p:cNvPr id="47" name="Rettangolo 46">
            <a:extLst>
              <a:ext uri="{FF2B5EF4-FFF2-40B4-BE49-F238E27FC236}">
                <a16:creationId xmlns:a16="http://schemas.microsoft.com/office/drawing/2014/main" id="{F248DBB0-32F2-4CB2-BD18-94BE0D4DF300}"/>
              </a:ext>
            </a:extLst>
          </p:cNvPr>
          <p:cNvSpPr/>
          <p:nvPr/>
        </p:nvSpPr>
        <p:spPr bwMode="auto">
          <a:xfrm>
            <a:off x="7199406" y="6362431"/>
            <a:ext cx="193896" cy="195307"/>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cap="none" normalizeH="0" baseline="0">
              <a:ln>
                <a:noFill/>
              </a:ln>
              <a:solidFill>
                <a:schemeClr val="tx1"/>
              </a:solidFill>
              <a:effectLst/>
              <a:latin typeface="Arial" charset="0"/>
            </a:endParaRPr>
          </a:p>
        </p:txBody>
      </p:sp>
      <p:sp>
        <p:nvSpPr>
          <p:cNvPr id="48" name="CasellaDiTesto 9">
            <a:extLst>
              <a:ext uri="{FF2B5EF4-FFF2-40B4-BE49-F238E27FC236}">
                <a16:creationId xmlns:a16="http://schemas.microsoft.com/office/drawing/2014/main" id="{C056E2FB-CEFB-472B-992A-21AEF3A30DB3}"/>
              </a:ext>
            </a:extLst>
          </p:cNvPr>
          <p:cNvSpPr txBox="1">
            <a:spLocks noChangeArrowheads="1"/>
          </p:cNvSpPr>
          <p:nvPr/>
        </p:nvSpPr>
        <p:spPr bwMode="auto">
          <a:xfrm>
            <a:off x="7389085" y="6313890"/>
            <a:ext cx="1918681"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008000"/>
                </a:solidFill>
                <a:latin typeface="Century Gothic" panose="020B0502020202020204" pitchFamily="34" charset="0"/>
              </a:rPr>
              <a:t>Terziario Provincia</a:t>
            </a:r>
          </a:p>
        </p:txBody>
      </p:sp>
      <p:sp>
        <p:nvSpPr>
          <p:cNvPr id="49" name="Rettangolo 48">
            <a:extLst>
              <a:ext uri="{FF2B5EF4-FFF2-40B4-BE49-F238E27FC236}">
                <a16:creationId xmlns:a16="http://schemas.microsoft.com/office/drawing/2014/main" id="{B59552F0-D9C3-4D65-BA14-AD1AD4F3A7C4}"/>
              </a:ext>
            </a:extLst>
          </p:cNvPr>
          <p:cNvSpPr/>
          <p:nvPr/>
        </p:nvSpPr>
        <p:spPr bwMode="auto">
          <a:xfrm>
            <a:off x="9264352" y="6362431"/>
            <a:ext cx="193896" cy="195307"/>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cap="none" normalizeH="0" baseline="0">
              <a:ln>
                <a:noFill/>
              </a:ln>
              <a:solidFill>
                <a:schemeClr val="tx1"/>
              </a:solidFill>
              <a:effectLst/>
              <a:latin typeface="Arial" charset="0"/>
            </a:endParaRPr>
          </a:p>
        </p:txBody>
      </p:sp>
      <p:sp>
        <p:nvSpPr>
          <p:cNvPr id="50" name="CasellaDiTesto 9">
            <a:extLst>
              <a:ext uri="{FF2B5EF4-FFF2-40B4-BE49-F238E27FC236}">
                <a16:creationId xmlns:a16="http://schemas.microsoft.com/office/drawing/2014/main" id="{BFAEA87A-8404-4673-A760-BBEFCFC8EC07}"/>
              </a:ext>
            </a:extLst>
          </p:cNvPr>
          <p:cNvSpPr txBox="1">
            <a:spLocks noChangeArrowheads="1"/>
          </p:cNvSpPr>
          <p:nvPr/>
        </p:nvSpPr>
        <p:spPr bwMode="auto">
          <a:xfrm>
            <a:off x="9454032" y="6313890"/>
            <a:ext cx="1610538"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300">
                <a:solidFill>
                  <a:srgbClr val="203864"/>
                </a:solidFill>
                <a:latin typeface="Century Gothic" panose="020B0502020202020204" pitchFamily="34" charset="0"/>
              </a:rPr>
              <a:t>Terziario FVG</a:t>
            </a:r>
          </a:p>
        </p:txBody>
      </p:sp>
      <p:cxnSp>
        <p:nvCxnSpPr>
          <p:cNvPr id="51" name="Connettore diritto 50">
            <a:extLst>
              <a:ext uri="{FF2B5EF4-FFF2-40B4-BE49-F238E27FC236}">
                <a16:creationId xmlns:a16="http://schemas.microsoft.com/office/drawing/2014/main" id="{C1E1CC2C-7B2F-45E1-B528-B07C68B2EA52}"/>
              </a:ext>
            </a:extLst>
          </p:cNvPr>
          <p:cNvCxnSpPr>
            <a:cxnSpLocks/>
          </p:cNvCxnSpPr>
          <p:nvPr/>
        </p:nvCxnSpPr>
        <p:spPr bwMode="auto">
          <a:xfrm>
            <a:off x="3260034" y="1332125"/>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52" name="Rettangolo 51">
            <a:extLst>
              <a:ext uri="{FF2B5EF4-FFF2-40B4-BE49-F238E27FC236}">
                <a16:creationId xmlns:a16="http://schemas.microsoft.com/office/drawing/2014/main" id="{3F18B398-8439-411A-82E6-3B4977657DE2}"/>
              </a:ext>
            </a:extLst>
          </p:cNvPr>
          <p:cNvSpPr/>
          <p:nvPr/>
        </p:nvSpPr>
        <p:spPr>
          <a:xfrm>
            <a:off x="2199007" y="1350331"/>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sp>
        <p:nvSpPr>
          <p:cNvPr id="54" name="Rettangolo 53">
            <a:extLst>
              <a:ext uri="{FF2B5EF4-FFF2-40B4-BE49-F238E27FC236}">
                <a16:creationId xmlns:a16="http://schemas.microsoft.com/office/drawing/2014/main" id="{CAF53486-6DB4-4245-BC0F-7A7FB289F807}"/>
              </a:ext>
            </a:extLst>
          </p:cNvPr>
          <p:cNvSpPr/>
          <p:nvPr/>
        </p:nvSpPr>
        <p:spPr>
          <a:xfrm>
            <a:off x="4698343" y="2213346"/>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40</a:t>
            </a:r>
          </a:p>
        </p:txBody>
      </p:sp>
      <p:sp>
        <p:nvSpPr>
          <p:cNvPr id="55" name="CasellaDiTesto 9">
            <a:extLst>
              <a:ext uri="{FF2B5EF4-FFF2-40B4-BE49-F238E27FC236}">
                <a16:creationId xmlns:a16="http://schemas.microsoft.com/office/drawing/2014/main" id="{75761C2F-33AA-4F32-AE24-FA66D96D1299}"/>
              </a:ext>
            </a:extLst>
          </p:cNvPr>
          <p:cNvSpPr txBox="1">
            <a:spLocks noChangeArrowheads="1"/>
          </p:cNvSpPr>
          <p:nvPr/>
        </p:nvSpPr>
        <p:spPr bwMode="auto">
          <a:xfrm>
            <a:off x="825085" y="1430896"/>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56" name="CasellaDiTesto 9">
            <a:extLst>
              <a:ext uri="{FF2B5EF4-FFF2-40B4-BE49-F238E27FC236}">
                <a16:creationId xmlns:a16="http://schemas.microsoft.com/office/drawing/2014/main" id="{D5C36102-E4F4-4B32-974B-D74E9EDAC3CC}"/>
              </a:ext>
            </a:extLst>
          </p:cNvPr>
          <p:cNvSpPr txBox="1">
            <a:spLocks noChangeArrowheads="1"/>
          </p:cNvSpPr>
          <p:nvPr/>
        </p:nvSpPr>
        <p:spPr bwMode="auto">
          <a:xfrm>
            <a:off x="1204473" y="2098683"/>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GO</a:t>
            </a:r>
          </a:p>
        </p:txBody>
      </p:sp>
      <p:sp>
        <p:nvSpPr>
          <p:cNvPr id="58" name="Rettangolo 57">
            <a:extLst>
              <a:ext uri="{FF2B5EF4-FFF2-40B4-BE49-F238E27FC236}">
                <a16:creationId xmlns:a16="http://schemas.microsoft.com/office/drawing/2014/main" id="{9C7424EA-1A8A-4E5A-9A3A-29FB4507511F}"/>
              </a:ext>
            </a:extLst>
          </p:cNvPr>
          <p:cNvSpPr/>
          <p:nvPr/>
        </p:nvSpPr>
        <p:spPr>
          <a:xfrm>
            <a:off x="5028348" y="2078144"/>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46</a:t>
            </a:r>
          </a:p>
        </p:txBody>
      </p:sp>
      <p:sp>
        <p:nvSpPr>
          <p:cNvPr id="57" name="Rettangolo 56">
            <a:extLst>
              <a:ext uri="{FF2B5EF4-FFF2-40B4-BE49-F238E27FC236}">
                <a16:creationId xmlns:a16="http://schemas.microsoft.com/office/drawing/2014/main" id="{27B8751E-4157-490C-ADD4-5DB096B66ABE}"/>
              </a:ext>
            </a:extLst>
          </p:cNvPr>
          <p:cNvSpPr/>
          <p:nvPr/>
        </p:nvSpPr>
        <p:spPr>
          <a:xfrm>
            <a:off x="2942103" y="2040973"/>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51</a:t>
            </a:r>
          </a:p>
        </p:txBody>
      </p:sp>
      <p:sp>
        <p:nvSpPr>
          <p:cNvPr id="61" name="Rettangolo 60">
            <a:extLst>
              <a:ext uri="{FF2B5EF4-FFF2-40B4-BE49-F238E27FC236}">
                <a16:creationId xmlns:a16="http://schemas.microsoft.com/office/drawing/2014/main" id="{CC040FB3-6544-4969-B40F-2BF078AA501C}"/>
              </a:ext>
            </a:extLst>
          </p:cNvPr>
          <p:cNvSpPr/>
          <p:nvPr/>
        </p:nvSpPr>
        <p:spPr bwMode="auto">
          <a:xfrm>
            <a:off x="6379764" y="1080060"/>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62" name="CasellaDiTesto 61">
            <a:extLst>
              <a:ext uri="{FF2B5EF4-FFF2-40B4-BE49-F238E27FC236}">
                <a16:creationId xmlns:a16="http://schemas.microsoft.com/office/drawing/2014/main" id="{77B74A4A-6B6A-40DE-A5DE-9D34A6E4D7C5}"/>
              </a:ext>
            </a:extLst>
          </p:cNvPr>
          <p:cNvSpPr txBox="1"/>
          <p:nvPr/>
        </p:nvSpPr>
        <p:spPr>
          <a:xfrm>
            <a:off x="6168008" y="895608"/>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Udine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cxnSp>
        <p:nvCxnSpPr>
          <p:cNvPr id="63" name="Connettore diritto 62">
            <a:extLst>
              <a:ext uri="{FF2B5EF4-FFF2-40B4-BE49-F238E27FC236}">
                <a16:creationId xmlns:a16="http://schemas.microsoft.com/office/drawing/2014/main" id="{7034F51D-FBA0-4273-9851-D83B23C2D156}"/>
              </a:ext>
            </a:extLst>
          </p:cNvPr>
          <p:cNvCxnSpPr>
            <a:cxnSpLocks/>
          </p:cNvCxnSpPr>
          <p:nvPr/>
        </p:nvCxnSpPr>
        <p:spPr bwMode="auto">
          <a:xfrm>
            <a:off x="9038644" y="1331034"/>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64" name="Rettangolo 63">
            <a:extLst>
              <a:ext uri="{FF2B5EF4-FFF2-40B4-BE49-F238E27FC236}">
                <a16:creationId xmlns:a16="http://schemas.microsoft.com/office/drawing/2014/main" id="{E06B1716-5B93-4FD3-A57A-84A834A9A14F}"/>
              </a:ext>
            </a:extLst>
          </p:cNvPr>
          <p:cNvSpPr/>
          <p:nvPr/>
        </p:nvSpPr>
        <p:spPr>
          <a:xfrm>
            <a:off x="7993942" y="1360126"/>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sp>
        <p:nvSpPr>
          <p:cNvPr id="66" name="Rettangolo 65">
            <a:extLst>
              <a:ext uri="{FF2B5EF4-FFF2-40B4-BE49-F238E27FC236}">
                <a16:creationId xmlns:a16="http://schemas.microsoft.com/office/drawing/2014/main" id="{7313C4C5-F373-4BCC-8363-5938F9EC4B8F}"/>
              </a:ext>
            </a:extLst>
          </p:cNvPr>
          <p:cNvSpPr/>
          <p:nvPr/>
        </p:nvSpPr>
        <p:spPr>
          <a:xfrm>
            <a:off x="10350405" y="1928639"/>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43</a:t>
            </a:r>
          </a:p>
        </p:txBody>
      </p:sp>
      <p:sp>
        <p:nvSpPr>
          <p:cNvPr id="69" name="CasellaDiTesto 9">
            <a:extLst>
              <a:ext uri="{FF2B5EF4-FFF2-40B4-BE49-F238E27FC236}">
                <a16:creationId xmlns:a16="http://schemas.microsoft.com/office/drawing/2014/main" id="{3F9457E5-4244-4613-BD3C-A0E8E159AB53}"/>
              </a:ext>
            </a:extLst>
          </p:cNvPr>
          <p:cNvSpPr txBox="1">
            <a:spLocks noChangeArrowheads="1"/>
          </p:cNvSpPr>
          <p:nvPr/>
        </p:nvSpPr>
        <p:spPr bwMode="auto">
          <a:xfrm>
            <a:off x="6828681" y="1814619"/>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73" name="CasellaDiTesto 9">
            <a:extLst>
              <a:ext uri="{FF2B5EF4-FFF2-40B4-BE49-F238E27FC236}">
                <a16:creationId xmlns:a16="http://schemas.microsoft.com/office/drawing/2014/main" id="{0F0E05D7-C6B2-4AF0-938D-D284D21CA9D7}"/>
              </a:ext>
            </a:extLst>
          </p:cNvPr>
          <p:cNvSpPr txBox="1">
            <a:spLocks noChangeArrowheads="1"/>
          </p:cNvSpPr>
          <p:nvPr/>
        </p:nvSpPr>
        <p:spPr bwMode="auto">
          <a:xfrm>
            <a:off x="6630285" y="1337140"/>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UD</a:t>
            </a:r>
          </a:p>
        </p:txBody>
      </p:sp>
      <p:sp>
        <p:nvSpPr>
          <p:cNvPr id="75" name="Rettangolo 74">
            <a:extLst>
              <a:ext uri="{FF2B5EF4-FFF2-40B4-BE49-F238E27FC236}">
                <a16:creationId xmlns:a16="http://schemas.microsoft.com/office/drawing/2014/main" id="{8F2BD93A-A51B-466F-BC07-8309B3F54A02}"/>
              </a:ext>
            </a:extLst>
          </p:cNvPr>
          <p:cNvSpPr/>
          <p:nvPr/>
        </p:nvSpPr>
        <p:spPr>
          <a:xfrm>
            <a:off x="10747086" y="1745723"/>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52</a:t>
            </a:r>
          </a:p>
        </p:txBody>
      </p:sp>
      <p:sp>
        <p:nvSpPr>
          <p:cNvPr id="77" name="Rettangolo 76">
            <a:extLst>
              <a:ext uri="{FF2B5EF4-FFF2-40B4-BE49-F238E27FC236}">
                <a16:creationId xmlns:a16="http://schemas.microsoft.com/office/drawing/2014/main" id="{3F0BD421-7F81-4FE1-AD50-A3D5CB22D409}"/>
              </a:ext>
            </a:extLst>
          </p:cNvPr>
          <p:cNvSpPr/>
          <p:nvPr/>
        </p:nvSpPr>
        <p:spPr>
          <a:xfrm>
            <a:off x="9004895" y="1551886"/>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66</a:t>
            </a:r>
          </a:p>
        </p:txBody>
      </p:sp>
      <p:sp>
        <p:nvSpPr>
          <p:cNvPr id="119" name="Rettangolo 118">
            <a:extLst>
              <a:ext uri="{FF2B5EF4-FFF2-40B4-BE49-F238E27FC236}">
                <a16:creationId xmlns:a16="http://schemas.microsoft.com/office/drawing/2014/main" id="{82992276-2226-41BC-85A0-83886D11C425}"/>
              </a:ext>
            </a:extLst>
          </p:cNvPr>
          <p:cNvSpPr/>
          <p:nvPr/>
        </p:nvSpPr>
        <p:spPr bwMode="auto">
          <a:xfrm>
            <a:off x="669506" y="3779645"/>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20" name="CasellaDiTesto 119">
            <a:extLst>
              <a:ext uri="{FF2B5EF4-FFF2-40B4-BE49-F238E27FC236}">
                <a16:creationId xmlns:a16="http://schemas.microsoft.com/office/drawing/2014/main" id="{46C1A794-DBEB-40CE-800B-D3A725818C09}"/>
              </a:ext>
            </a:extLst>
          </p:cNvPr>
          <p:cNvSpPr txBox="1"/>
          <p:nvPr/>
        </p:nvSpPr>
        <p:spPr>
          <a:xfrm>
            <a:off x="457750" y="3595193"/>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Pordenone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cxnSp>
        <p:nvCxnSpPr>
          <p:cNvPr id="121" name="Connettore diritto 120">
            <a:extLst>
              <a:ext uri="{FF2B5EF4-FFF2-40B4-BE49-F238E27FC236}">
                <a16:creationId xmlns:a16="http://schemas.microsoft.com/office/drawing/2014/main" id="{AA5040B2-3237-473E-879E-AF9922104561}"/>
              </a:ext>
            </a:extLst>
          </p:cNvPr>
          <p:cNvCxnSpPr>
            <a:cxnSpLocks/>
          </p:cNvCxnSpPr>
          <p:nvPr/>
        </p:nvCxnSpPr>
        <p:spPr bwMode="auto">
          <a:xfrm>
            <a:off x="3257628" y="4030619"/>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22" name="Rettangolo 121">
            <a:extLst>
              <a:ext uri="{FF2B5EF4-FFF2-40B4-BE49-F238E27FC236}">
                <a16:creationId xmlns:a16="http://schemas.microsoft.com/office/drawing/2014/main" id="{244A4083-F83E-4504-8475-4AD29517E06F}"/>
              </a:ext>
            </a:extLst>
          </p:cNvPr>
          <p:cNvSpPr/>
          <p:nvPr/>
        </p:nvSpPr>
        <p:spPr>
          <a:xfrm>
            <a:off x="2196601" y="4048825"/>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sp>
        <p:nvSpPr>
          <p:cNvPr id="123" name="Rettangolo 122">
            <a:extLst>
              <a:ext uri="{FF2B5EF4-FFF2-40B4-BE49-F238E27FC236}">
                <a16:creationId xmlns:a16="http://schemas.microsoft.com/office/drawing/2014/main" id="{D37B759C-42D8-41B7-9CC7-5D0AC77E15EA}"/>
              </a:ext>
            </a:extLst>
          </p:cNvPr>
          <p:cNvSpPr/>
          <p:nvPr/>
        </p:nvSpPr>
        <p:spPr>
          <a:xfrm>
            <a:off x="4709544" y="4918037"/>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43</a:t>
            </a:r>
          </a:p>
        </p:txBody>
      </p:sp>
      <p:sp>
        <p:nvSpPr>
          <p:cNvPr id="124" name="CasellaDiTesto 9">
            <a:extLst>
              <a:ext uri="{FF2B5EF4-FFF2-40B4-BE49-F238E27FC236}">
                <a16:creationId xmlns:a16="http://schemas.microsoft.com/office/drawing/2014/main" id="{733CF2FB-0EBF-4B4D-ABD4-A24AAC162F41}"/>
              </a:ext>
            </a:extLst>
          </p:cNvPr>
          <p:cNvSpPr txBox="1">
            <a:spLocks noChangeArrowheads="1"/>
          </p:cNvSpPr>
          <p:nvPr/>
        </p:nvSpPr>
        <p:spPr bwMode="auto">
          <a:xfrm>
            <a:off x="941927" y="4153092"/>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125" name="CasellaDiTesto 9">
            <a:extLst>
              <a:ext uri="{FF2B5EF4-FFF2-40B4-BE49-F238E27FC236}">
                <a16:creationId xmlns:a16="http://schemas.microsoft.com/office/drawing/2014/main" id="{B584A073-BAB1-4370-AD31-980C85584D44}"/>
              </a:ext>
            </a:extLst>
          </p:cNvPr>
          <p:cNvSpPr txBox="1">
            <a:spLocks noChangeArrowheads="1"/>
          </p:cNvSpPr>
          <p:nvPr/>
        </p:nvSpPr>
        <p:spPr bwMode="auto">
          <a:xfrm>
            <a:off x="964086" y="4651854"/>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PN</a:t>
            </a:r>
          </a:p>
        </p:txBody>
      </p:sp>
      <p:sp>
        <p:nvSpPr>
          <p:cNvPr id="126" name="Rettangolo 125">
            <a:extLst>
              <a:ext uri="{FF2B5EF4-FFF2-40B4-BE49-F238E27FC236}">
                <a16:creationId xmlns:a16="http://schemas.microsoft.com/office/drawing/2014/main" id="{FB735E37-5FD1-4697-9E03-E0C0F2A0DCC9}"/>
              </a:ext>
            </a:extLst>
          </p:cNvPr>
          <p:cNvSpPr/>
          <p:nvPr/>
        </p:nvSpPr>
        <p:spPr>
          <a:xfrm>
            <a:off x="5040065" y="4725652"/>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50</a:t>
            </a:r>
          </a:p>
        </p:txBody>
      </p:sp>
      <p:sp>
        <p:nvSpPr>
          <p:cNvPr id="128" name="Rettangolo 127">
            <a:extLst>
              <a:ext uri="{FF2B5EF4-FFF2-40B4-BE49-F238E27FC236}">
                <a16:creationId xmlns:a16="http://schemas.microsoft.com/office/drawing/2014/main" id="{335BA7EF-A252-406D-AB2B-97B243448D78}"/>
              </a:ext>
            </a:extLst>
          </p:cNvPr>
          <p:cNvSpPr/>
          <p:nvPr/>
        </p:nvSpPr>
        <p:spPr>
          <a:xfrm>
            <a:off x="2895215" y="4563164"/>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58</a:t>
            </a:r>
          </a:p>
        </p:txBody>
      </p:sp>
      <p:sp>
        <p:nvSpPr>
          <p:cNvPr id="131" name="Rettangolo 130">
            <a:extLst>
              <a:ext uri="{FF2B5EF4-FFF2-40B4-BE49-F238E27FC236}">
                <a16:creationId xmlns:a16="http://schemas.microsoft.com/office/drawing/2014/main" id="{869B22CC-9488-4060-9FA4-DF5A54B0EE8D}"/>
              </a:ext>
            </a:extLst>
          </p:cNvPr>
          <p:cNvSpPr/>
          <p:nvPr/>
        </p:nvSpPr>
        <p:spPr bwMode="auto">
          <a:xfrm>
            <a:off x="6377358" y="3778554"/>
            <a:ext cx="5097058" cy="2385659"/>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32" name="CasellaDiTesto 131">
            <a:extLst>
              <a:ext uri="{FF2B5EF4-FFF2-40B4-BE49-F238E27FC236}">
                <a16:creationId xmlns:a16="http://schemas.microsoft.com/office/drawing/2014/main" id="{3E4913B6-02A6-4B03-AE86-A9B3320C8B26}"/>
              </a:ext>
            </a:extLst>
          </p:cNvPr>
          <p:cNvSpPr txBox="1"/>
          <p:nvPr/>
        </p:nvSpPr>
        <p:spPr>
          <a:xfrm>
            <a:off x="6165602" y="3594102"/>
            <a:ext cx="3724793" cy="340734"/>
          </a:xfrm>
          <a:prstGeom prst="rect">
            <a:avLst/>
          </a:prstGeom>
          <a:solidFill>
            <a:schemeClr val="tx1"/>
          </a:solidFill>
          <a:ln>
            <a:solidFill>
              <a:schemeClr val="tx2">
                <a:lumMod val="65000"/>
                <a:lumOff val="35000"/>
              </a:schemeClr>
            </a:solidFill>
          </a:ln>
        </p:spPr>
        <p:txBody>
          <a:bodyPr wrap="square" rtlCol="0">
            <a:spAutoFit/>
          </a:bodyPr>
          <a:lstStyle/>
          <a:p>
            <a:pPr>
              <a:lnSpc>
                <a:spcPct val="110000"/>
              </a:lnSpc>
              <a:spcBef>
                <a:spcPts val="600"/>
              </a:spcBef>
            </a:pPr>
            <a:r>
              <a:rPr lang="it-IT" sz="1600" i="1">
                <a:solidFill>
                  <a:schemeClr val="bg1"/>
                </a:solidFill>
                <a:latin typeface="Century Gothic" panose="020B0502020202020204" pitchFamily="34" charset="0"/>
              </a:rPr>
              <a:t>Trieste</a:t>
            </a:r>
            <a:r>
              <a:rPr lang="it-IT" sz="1600" i="1" u="sng">
                <a:solidFill>
                  <a:schemeClr val="bg1"/>
                </a:solidFill>
                <a:latin typeface="Century Gothic" panose="020B0502020202020204" pitchFamily="34" charset="0"/>
              </a:rPr>
              <a:t> </a:t>
            </a:r>
            <a:endParaRPr lang="it-IT" sz="1100" b="0" i="1">
              <a:solidFill>
                <a:schemeClr val="bg1"/>
              </a:solidFill>
              <a:latin typeface="Century Gothic" panose="020B0502020202020204" pitchFamily="34" charset="0"/>
            </a:endParaRPr>
          </a:p>
        </p:txBody>
      </p:sp>
      <p:cxnSp>
        <p:nvCxnSpPr>
          <p:cNvPr id="133" name="Connettore diritto 132">
            <a:extLst>
              <a:ext uri="{FF2B5EF4-FFF2-40B4-BE49-F238E27FC236}">
                <a16:creationId xmlns:a16="http://schemas.microsoft.com/office/drawing/2014/main" id="{A61A5F5F-CCF9-4E47-A752-F0EC9DB3C417}"/>
              </a:ext>
            </a:extLst>
          </p:cNvPr>
          <p:cNvCxnSpPr>
            <a:cxnSpLocks/>
          </p:cNvCxnSpPr>
          <p:nvPr/>
        </p:nvCxnSpPr>
        <p:spPr bwMode="auto">
          <a:xfrm>
            <a:off x="9036238" y="4029528"/>
            <a:ext cx="0" cy="1826959"/>
          </a:xfrm>
          <a:prstGeom prst="line">
            <a:avLst/>
          </a:prstGeom>
          <a:noFill/>
          <a:ln w="6350" cap="flat" cmpd="sng" algn="ctr">
            <a:solidFill>
              <a:schemeClr val="tx2">
                <a:lumMod val="65000"/>
                <a:lumOff val="35000"/>
              </a:schemeClr>
            </a:solidFill>
            <a:prstDash val="solid"/>
            <a:round/>
            <a:headEnd type="none" w="med" len="med"/>
            <a:tailEnd type="none" w="med" len="med"/>
          </a:ln>
          <a:effectLst/>
        </p:spPr>
      </p:cxnSp>
      <p:sp>
        <p:nvSpPr>
          <p:cNvPr id="134" name="Rettangolo 133">
            <a:extLst>
              <a:ext uri="{FF2B5EF4-FFF2-40B4-BE49-F238E27FC236}">
                <a16:creationId xmlns:a16="http://schemas.microsoft.com/office/drawing/2014/main" id="{5124E143-7762-4439-9734-ACBD114FB1D7}"/>
              </a:ext>
            </a:extLst>
          </p:cNvPr>
          <p:cNvSpPr/>
          <p:nvPr/>
        </p:nvSpPr>
        <p:spPr>
          <a:xfrm>
            <a:off x="7991536" y="4058620"/>
            <a:ext cx="1044697" cy="246221"/>
          </a:xfrm>
          <a:prstGeom prst="rect">
            <a:avLst/>
          </a:prstGeom>
        </p:spPr>
        <p:txBody>
          <a:bodyPr wrap="square">
            <a:spAutoFit/>
          </a:bodyPr>
          <a:lstStyle/>
          <a:p>
            <a:pPr algn="r"/>
            <a:r>
              <a:rPr lang="it-IT" sz="1000" i="1" err="1">
                <a:solidFill>
                  <a:schemeClr val="tx2">
                    <a:lumMod val="65000"/>
                    <a:lumOff val="35000"/>
                  </a:schemeClr>
                </a:solidFill>
                <a:latin typeface="Century Gothic" panose="020B0502020202020204" pitchFamily="34" charset="0"/>
              </a:rPr>
              <a:t>Pre</a:t>
            </a:r>
            <a:r>
              <a:rPr lang="it-IT" sz="1000" i="1">
                <a:solidFill>
                  <a:schemeClr val="tx2">
                    <a:lumMod val="65000"/>
                    <a:lumOff val="35000"/>
                  </a:schemeClr>
                </a:solidFill>
                <a:latin typeface="Century Gothic" panose="020B0502020202020204" pitchFamily="34" charset="0"/>
              </a:rPr>
              <a:t> lockdown</a:t>
            </a:r>
            <a:endParaRPr lang="it-IT" sz="700" i="1">
              <a:solidFill>
                <a:schemeClr val="tx2">
                  <a:lumMod val="65000"/>
                  <a:lumOff val="35000"/>
                </a:schemeClr>
              </a:solidFill>
              <a:latin typeface="Century Gothic" panose="020B0502020202020204" pitchFamily="34" charset="0"/>
            </a:endParaRPr>
          </a:p>
        </p:txBody>
      </p:sp>
      <p:sp>
        <p:nvSpPr>
          <p:cNvPr id="135" name="Rettangolo 134">
            <a:extLst>
              <a:ext uri="{FF2B5EF4-FFF2-40B4-BE49-F238E27FC236}">
                <a16:creationId xmlns:a16="http://schemas.microsoft.com/office/drawing/2014/main" id="{406B1B7E-C921-4889-B1EE-2EA6A1F26E82}"/>
              </a:ext>
            </a:extLst>
          </p:cNvPr>
          <p:cNvSpPr/>
          <p:nvPr/>
        </p:nvSpPr>
        <p:spPr>
          <a:xfrm>
            <a:off x="10504479" y="4903248"/>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41</a:t>
            </a:r>
          </a:p>
        </p:txBody>
      </p:sp>
      <p:sp>
        <p:nvSpPr>
          <p:cNvPr id="136" name="CasellaDiTesto 9">
            <a:extLst>
              <a:ext uri="{FF2B5EF4-FFF2-40B4-BE49-F238E27FC236}">
                <a16:creationId xmlns:a16="http://schemas.microsoft.com/office/drawing/2014/main" id="{4017C5B1-46B8-467A-90CB-4FFE6B2CDB75}"/>
              </a:ext>
            </a:extLst>
          </p:cNvPr>
          <p:cNvSpPr txBox="1">
            <a:spLocks noChangeArrowheads="1"/>
          </p:cNvSpPr>
          <p:nvPr/>
        </p:nvSpPr>
        <p:spPr bwMode="auto">
          <a:xfrm>
            <a:off x="6572829" y="4096894"/>
            <a:ext cx="13570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203864"/>
                </a:solidFill>
                <a:latin typeface="Century Gothic" panose="020B0502020202020204" pitchFamily="34" charset="0"/>
              </a:rPr>
              <a:t>Terziario FVG</a:t>
            </a:r>
          </a:p>
        </p:txBody>
      </p:sp>
      <p:sp>
        <p:nvSpPr>
          <p:cNvPr id="137" name="CasellaDiTesto 9">
            <a:extLst>
              <a:ext uri="{FF2B5EF4-FFF2-40B4-BE49-F238E27FC236}">
                <a16:creationId xmlns:a16="http://schemas.microsoft.com/office/drawing/2014/main" id="{F357DBDC-F5B2-4B51-8DFC-F7411724A570}"/>
              </a:ext>
            </a:extLst>
          </p:cNvPr>
          <p:cNvSpPr txBox="1">
            <a:spLocks noChangeArrowheads="1"/>
          </p:cNvSpPr>
          <p:nvPr/>
        </p:nvSpPr>
        <p:spPr bwMode="auto">
          <a:xfrm>
            <a:off x="6705705" y="4564586"/>
            <a:ext cx="12776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1400">
                <a:solidFill>
                  <a:srgbClr val="008000"/>
                </a:solidFill>
                <a:latin typeface="Century Gothic" panose="020B0502020202020204" pitchFamily="34" charset="0"/>
              </a:rPr>
              <a:t>Terziario TS</a:t>
            </a:r>
          </a:p>
        </p:txBody>
      </p:sp>
      <p:sp>
        <p:nvSpPr>
          <p:cNvPr id="138" name="Rettangolo 137">
            <a:extLst>
              <a:ext uri="{FF2B5EF4-FFF2-40B4-BE49-F238E27FC236}">
                <a16:creationId xmlns:a16="http://schemas.microsoft.com/office/drawing/2014/main" id="{F5DA356E-3283-4F79-BB14-48EBB472CAE4}"/>
              </a:ext>
            </a:extLst>
          </p:cNvPr>
          <p:cNvSpPr/>
          <p:nvPr/>
        </p:nvSpPr>
        <p:spPr>
          <a:xfrm>
            <a:off x="10827684" y="4767588"/>
            <a:ext cx="393958" cy="292388"/>
          </a:xfrm>
          <a:prstGeom prst="rect">
            <a:avLst/>
          </a:prstGeom>
        </p:spPr>
        <p:txBody>
          <a:bodyPr wrap="square">
            <a:spAutoFit/>
          </a:bodyPr>
          <a:lstStyle/>
          <a:p>
            <a:pPr algn="ctr"/>
            <a:r>
              <a:rPr lang="it-IT" sz="1300">
                <a:solidFill>
                  <a:srgbClr val="008000"/>
                </a:solidFill>
                <a:latin typeface="Century Gothic" panose="020B0502020202020204" pitchFamily="34" charset="0"/>
              </a:rPr>
              <a:t>48</a:t>
            </a:r>
          </a:p>
        </p:txBody>
      </p:sp>
      <p:sp>
        <p:nvSpPr>
          <p:cNvPr id="140" name="Rettangolo 139">
            <a:extLst>
              <a:ext uri="{FF2B5EF4-FFF2-40B4-BE49-F238E27FC236}">
                <a16:creationId xmlns:a16="http://schemas.microsoft.com/office/drawing/2014/main" id="{BA1B76AB-EA40-43FA-9194-B37B372773F4}"/>
              </a:ext>
            </a:extLst>
          </p:cNvPr>
          <p:cNvSpPr/>
          <p:nvPr/>
        </p:nvSpPr>
        <p:spPr>
          <a:xfrm>
            <a:off x="8717069" y="4514468"/>
            <a:ext cx="393958" cy="292388"/>
          </a:xfrm>
          <a:prstGeom prst="rect">
            <a:avLst/>
          </a:prstGeom>
        </p:spPr>
        <p:txBody>
          <a:bodyPr wrap="square">
            <a:spAutoFit/>
          </a:bodyPr>
          <a:lstStyle/>
          <a:p>
            <a:pPr algn="ctr"/>
            <a:r>
              <a:rPr lang="it-IT" sz="1300" dirty="0">
                <a:solidFill>
                  <a:srgbClr val="008000"/>
                </a:solidFill>
                <a:latin typeface="Century Gothic" panose="020B0502020202020204" pitchFamily="34" charset="0"/>
              </a:rPr>
              <a:t>59</a:t>
            </a:r>
          </a:p>
        </p:txBody>
      </p:sp>
      <p:sp>
        <p:nvSpPr>
          <p:cNvPr id="60" name="Titolo 1">
            <a:extLst>
              <a:ext uri="{FF2B5EF4-FFF2-40B4-BE49-F238E27FC236}">
                <a16:creationId xmlns:a16="http://schemas.microsoft.com/office/drawing/2014/main" id="{CD20E352-7153-482A-B98A-B573748F8E8E}"/>
              </a:ext>
            </a:extLst>
          </p:cNvPr>
          <p:cNvSpPr txBox="1">
            <a:spLocks/>
          </p:cNvSpPr>
          <p:nvPr/>
        </p:nvSpPr>
        <p:spPr>
          <a:xfrm>
            <a:off x="335360" y="248643"/>
            <a:ext cx="11809312" cy="409440"/>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Fabbisogno finanziario | </a:t>
            </a:r>
            <a:r>
              <a:rPr lang="it-IT" sz="2200" dirty="0">
                <a:latin typeface="Century Gothic" panose="020B0502020202020204" pitchFamily="34" charset="0"/>
                <a:cs typeface="Arial"/>
              </a:rPr>
              <a:t>La ripresa è generalizzata per tutti i territori del FVG.</a:t>
            </a:r>
            <a:endParaRPr lang="it-IT" sz="2200" strike="sngStrike" dirty="0">
              <a:solidFill>
                <a:srgbClr val="FF0000"/>
              </a:solidFill>
              <a:latin typeface="Century Gothic" panose="020B0502020202020204" pitchFamily="34" charset="0"/>
              <a:cs typeface="Arial"/>
            </a:endParaRPr>
          </a:p>
        </p:txBody>
      </p:sp>
    </p:spTree>
    <p:extLst>
      <p:ext uri="{BB962C8B-B14F-4D97-AF65-F5344CB8AC3E}">
        <p14:creationId xmlns:p14="http://schemas.microsoft.com/office/powerpoint/2010/main" val="2675926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tangolo 27">
            <a:extLst>
              <a:ext uri="{FF2B5EF4-FFF2-40B4-BE49-F238E27FC236}">
                <a16:creationId xmlns:a16="http://schemas.microsoft.com/office/drawing/2014/main" id="{11204AF3-579B-41FE-8FCF-1AA10D6302C5}"/>
              </a:ext>
            </a:extLst>
          </p:cNvPr>
          <p:cNvSpPr/>
          <p:nvPr/>
        </p:nvSpPr>
        <p:spPr bwMode="auto">
          <a:xfrm>
            <a:off x="877840" y="1843732"/>
            <a:ext cx="5001915" cy="2027435"/>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39" name="CasellaDiTesto 15">
            <a:extLst>
              <a:ext uri="{FF2B5EF4-FFF2-40B4-BE49-F238E27FC236}">
                <a16:creationId xmlns:a16="http://schemas.microsoft.com/office/drawing/2014/main" id="{9EDC971C-A7FA-4B26-A960-A05367D5497C}"/>
              </a:ext>
            </a:extLst>
          </p:cNvPr>
          <p:cNvSpPr txBox="1">
            <a:spLocks noChangeArrowheads="1"/>
          </p:cNvSpPr>
          <p:nvPr/>
        </p:nvSpPr>
        <p:spPr bwMode="auto">
          <a:xfrm>
            <a:off x="5576381" y="2382800"/>
            <a:ext cx="415499" cy="338554"/>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600">
                <a:solidFill>
                  <a:srgbClr val="666666"/>
                </a:solidFill>
                <a:latin typeface="Century Gothic" panose="020B0502020202020204" pitchFamily="34" charset="0"/>
              </a:rPr>
              <a:t>39</a:t>
            </a:r>
          </a:p>
        </p:txBody>
      </p:sp>
      <p:pic>
        <p:nvPicPr>
          <p:cNvPr id="7" name="Immagine 6">
            <a:extLst>
              <a:ext uri="{FF2B5EF4-FFF2-40B4-BE49-F238E27FC236}">
                <a16:creationId xmlns:a16="http://schemas.microsoft.com/office/drawing/2014/main" id="{5653FF0B-7B29-4D17-B772-2A7B9D9B3D38}"/>
              </a:ext>
            </a:extLst>
          </p:cNvPr>
          <p:cNvPicPr>
            <a:picLocks noChangeAspect="1"/>
          </p:cNvPicPr>
          <p:nvPr/>
        </p:nvPicPr>
        <p:blipFill>
          <a:blip r:embed="rId2"/>
          <a:stretch>
            <a:fillRect/>
          </a:stretch>
        </p:blipFill>
        <p:spPr>
          <a:xfrm>
            <a:off x="979200" y="1720800"/>
            <a:ext cx="4730906" cy="2192400"/>
          </a:xfrm>
          <a:prstGeom prst="rect">
            <a:avLst/>
          </a:prstGeom>
        </p:spPr>
      </p:pic>
      <p:pic>
        <p:nvPicPr>
          <p:cNvPr id="4" name="Immagine 3">
            <a:extLst>
              <a:ext uri="{FF2B5EF4-FFF2-40B4-BE49-F238E27FC236}">
                <a16:creationId xmlns:a16="http://schemas.microsoft.com/office/drawing/2014/main" id="{727E8F5C-6524-4FB1-93E9-0FCFD93D9E92}"/>
              </a:ext>
            </a:extLst>
          </p:cNvPr>
          <p:cNvPicPr>
            <a:picLocks noChangeAspect="1"/>
          </p:cNvPicPr>
          <p:nvPr/>
        </p:nvPicPr>
        <p:blipFill>
          <a:blip r:embed="rId3"/>
          <a:stretch>
            <a:fillRect/>
          </a:stretch>
        </p:blipFill>
        <p:spPr>
          <a:xfrm>
            <a:off x="6386400" y="1328400"/>
            <a:ext cx="4874930" cy="4557600"/>
          </a:xfrm>
          <a:prstGeom prst="rect">
            <a:avLst/>
          </a:prstGeom>
        </p:spPr>
      </p:pic>
      <p:sp>
        <p:nvSpPr>
          <p:cNvPr id="33" name="Rettangolo 32">
            <a:extLst>
              <a:ext uri="{FF2B5EF4-FFF2-40B4-BE49-F238E27FC236}">
                <a16:creationId xmlns:a16="http://schemas.microsoft.com/office/drawing/2014/main" id="{3910BAB0-3213-4F1A-9CA4-C107D4BAC627}"/>
              </a:ext>
            </a:extLst>
          </p:cNvPr>
          <p:cNvSpPr/>
          <p:nvPr/>
        </p:nvSpPr>
        <p:spPr bwMode="auto">
          <a:xfrm>
            <a:off x="878061" y="4117495"/>
            <a:ext cx="5001915" cy="1667327"/>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37" name="Text Box 22">
            <a:extLst>
              <a:ext uri="{FF2B5EF4-FFF2-40B4-BE49-F238E27FC236}">
                <a16:creationId xmlns:a16="http://schemas.microsoft.com/office/drawing/2014/main" id="{05AFBB14-6520-4F45-BEF7-6C92FA67DDBA}"/>
              </a:ext>
            </a:extLst>
          </p:cNvPr>
          <p:cNvSpPr txBox="1">
            <a:spLocks noChangeArrowheads="1"/>
          </p:cNvSpPr>
          <p:nvPr/>
        </p:nvSpPr>
        <p:spPr bwMode="auto">
          <a:xfrm>
            <a:off x="551384" y="1459317"/>
            <a:ext cx="3968179" cy="461665"/>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200" b="0">
                <a:solidFill>
                  <a:srgbClr val="203864"/>
                </a:solidFill>
                <a:latin typeface="Century Gothic" panose="020B0502020202020204" pitchFamily="34" charset="0"/>
              </a:rPr>
              <a:t>Percentuali di </a:t>
            </a:r>
            <a:r>
              <a:rPr lang="it-IT" altLang="it-IT" sz="1200" u="sng">
                <a:solidFill>
                  <a:srgbClr val="203864"/>
                </a:solidFill>
                <a:latin typeface="Century Gothic" panose="020B0502020202020204" pitchFamily="34" charset="0"/>
              </a:rPr>
              <a:t>imprese che hanno chiesto credito</a:t>
            </a:r>
            <a:r>
              <a:rPr lang="it-IT" altLang="it-IT" sz="1200">
                <a:solidFill>
                  <a:srgbClr val="203864"/>
                </a:solidFill>
                <a:latin typeface="Century Gothic" panose="020B0502020202020204" pitchFamily="34" charset="0"/>
              </a:rPr>
              <a:t> </a:t>
            </a:r>
            <a:r>
              <a:rPr lang="it-IT" altLang="it-IT" sz="1200" b="0">
                <a:solidFill>
                  <a:srgbClr val="203864"/>
                </a:solidFill>
                <a:latin typeface="Century Gothic" panose="020B0502020202020204" pitchFamily="34" charset="0"/>
              </a:rPr>
              <a:t>al sistema bancario nel corso dei trimestri</a:t>
            </a:r>
          </a:p>
        </p:txBody>
      </p:sp>
      <p:sp>
        <p:nvSpPr>
          <p:cNvPr id="38" name="Text Box 22">
            <a:extLst>
              <a:ext uri="{FF2B5EF4-FFF2-40B4-BE49-F238E27FC236}">
                <a16:creationId xmlns:a16="http://schemas.microsoft.com/office/drawing/2014/main" id="{C71DEADC-DD1D-4DB2-A294-125F76E81852}"/>
              </a:ext>
            </a:extLst>
          </p:cNvPr>
          <p:cNvSpPr txBox="1">
            <a:spLocks noChangeArrowheads="1"/>
          </p:cNvSpPr>
          <p:nvPr/>
        </p:nvSpPr>
        <p:spPr bwMode="auto">
          <a:xfrm>
            <a:off x="551384" y="3985617"/>
            <a:ext cx="3812296" cy="276999"/>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eaLnBrk="1" hangingPunct="1">
              <a:spcBef>
                <a:spcPct val="50000"/>
              </a:spcBef>
            </a:pPr>
            <a:r>
              <a:rPr lang="it-IT" altLang="it-IT" sz="1200" u="sng">
                <a:solidFill>
                  <a:srgbClr val="203864"/>
                </a:solidFill>
                <a:latin typeface="Century Gothic" panose="020B0502020202020204" pitchFamily="34" charset="0"/>
              </a:rPr>
              <a:t>Esito della domanda di credito</a:t>
            </a:r>
            <a:r>
              <a:rPr lang="it-IT" altLang="it-IT" sz="1200" b="0">
                <a:solidFill>
                  <a:srgbClr val="203864"/>
                </a:solidFill>
                <a:latin typeface="Century Gothic" panose="020B0502020202020204" pitchFamily="34" charset="0"/>
              </a:rPr>
              <a:t> </a:t>
            </a:r>
            <a:r>
              <a:rPr lang="it-IT" altLang="it-IT" sz="1050" b="0">
                <a:solidFill>
                  <a:srgbClr val="203864"/>
                </a:solidFill>
                <a:latin typeface="Century Gothic" panose="020B0502020202020204" pitchFamily="34" charset="0"/>
              </a:rPr>
              <a:t>(2021 I TRIM)</a:t>
            </a:r>
            <a:endParaRPr lang="it-IT" altLang="it-IT" sz="1200" b="0">
              <a:solidFill>
                <a:srgbClr val="203864"/>
              </a:solidFill>
              <a:latin typeface="Century Gothic" panose="020B0502020202020204" pitchFamily="34" charset="0"/>
            </a:endParaRPr>
          </a:p>
        </p:txBody>
      </p:sp>
      <p:sp>
        <p:nvSpPr>
          <p:cNvPr id="40" name="CasellaDiTesto 15">
            <a:extLst>
              <a:ext uri="{FF2B5EF4-FFF2-40B4-BE49-F238E27FC236}">
                <a16:creationId xmlns:a16="http://schemas.microsoft.com/office/drawing/2014/main" id="{512926F7-AB33-4BCE-A3EF-9C3864E4B35B}"/>
              </a:ext>
            </a:extLst>
          </p:cNvPr>
          <p:cNvSpPr txBox="1">
            <a:spLocks noChangeArrowheads="1"/>
          </p:cNvSpPr>
          <p:nvPr/>
        </p:nvSpPr>
        <p:spPr bwMode="auto">
          <a:xfrm>
            <a:off x="5302780" y="2477304"/>
            <a:ext cx="45878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100" b="0">
                <a:solidFill>
                  <a:srgbClr val="666666"/>
                </a:solidFill>
                <a:latin typeface="Century Gothic" panose="020B0502020202020204" pitchFamily="34" charset="0"/>
              </a:rPr>
              <a:t>39</a:t>
            </a:r>
          </a:p>
        </p:txBody>
      </p:sp>
      <p:sp>
        <p:nvSpPr>
          <p:cNvPr id="41" name="Text Box 22">
            <a:extLst>
              <a:ext uri="{FF2B5EF4-FFF2-40B4-BE49-F238E27FC236}">
                <a16:creationId xmlns:a16="http://schemas.microsoft.com/office/drawing/2014/main" id="{378C5592-6326-42EB-B294-04C64117201D}"/>
              </a:ext>
            </a:extLst>
          </p:cNvPr>
          <p:cNvSpPr txBox="1">
            <a:spLocks noChangeArrowheads="1"/>
          </p:cNvSpPr>
          <p:nvPr/>
        </p:nvSpPr>
        <p:spPr bwMode="auto">
          <a:xfrm>
            <a:off x="6903663" y="1457671"/>
            <a:ext cx="3584825" cy="276999"/>
          </a:xfrm>
          <a:prstGeom prst="rect">
            <a:avLst/>
          </a:prstGeom>
          <a:solidFill>
            <a:schemeClr val="bg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spcBef>
                <a:spcPct val="50000"/>
              </a:spcBef>
            </a:pPr>
            <a:r>
              <a:rPr lang="it-IT" altLang="it-IT" sz="1200" u="sng">
                <a:solidFill>
                  <a:srgbClr val="203864"/>
                </a:solidFill>
                <a:latin typeface="Century Gothic" panose="020B0502020202020204" pitchFamily="34" charset="0"/>
              </a:rPr>
              <a:t>Esito della domanda di credito</a:t>
            </a:r>
            <a:r>
              <a:rPr lang="it-IT" altLang="it-IT" sz="1200">
                <a:solidFill>
                  <a:srgbClr val="203864"/>
                </a:solidFill>
                <a:latin typeface="Century Gothic" panose="020B0502020202020204" pitchFamily="34" charset="0"/>
              </a:rPr>
              <a:t> </a:t>
            </a:r>
            <a:r>
              <a:rPr lang="it-IT" altLang="it-IT" sz="1200" b="0">
                <a:solidFill>
                  <a:srgbClr val="203864"/>
                </a:solidFill>
                <a:latin typeface="Century Gothic" panose="020B0502020202020204" pitchFamily="34" charset="0"/>
              </a:rPr>
              <a:t>(serie storica)</a:t>
            </a:r>
          </a:p>
        </p:txBody>
      </p:sp>
      <p:sp>
        <p:nvSpPr>
          <p:cNvPr id="43" name="Text Box 39">
            <a:extLst>
              <a:ext uri="{FF2B5EF4-FFF2-40B4-BE49-F238E27FC236}">
                <a16:creationId xmlns:a16="http://schemas.microsoft.com/office/drawing/2014/main" id="{04FCAEE1-6B0A-4AAA-A742-79DBEA7D1966}"/>
              </a:ext>
            </a:extLst>
          </p:cNvPr>
          <p:cNvSpPr txBox="1">
            <a:spLocks noChangeArrowheads="1"/>
          </p:cNvSpPr>
          <p:nvPr/>
        </p:nvSpPr>
        <p:spPr bwMode="auto">
          <a:xfrm>
            <a:off x="8036422" y="4365104"/>
            <a:ext cx="19955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Irrigidimento</a:t>
            </a:r>
          </a:p>
        </p:txBody>
      </p:sp>
      <p:sp>
        <p:nvSpPr>
          <p:cNvPr id="44" name="Text Box 40">
            <a:extLst>
              <a:ext uri="{FF2B5EF4-FFF2-40B4-BE49-F238E27FC236}">
                <a16:creationId xmlns:a16="http://schemas.microsoft.com/office/drawing/2014/main" id="{A9AF2FD0-5561-482B-BAC0-17C8B988C333}"/>
              </a:ext>
            </a:extLst>
          </p:cNvPr>
          <p:cNvSpPr txBox="1">
            <a:spLocks noChangeArrowheads="1"/>
          </p:cNvSpPr>
          <p:nvPr/>
        </p:nvSpPr>
        <p:spPr bwMode="auto">
          <a:xfrm>
            <a:off x="8165569" y="2924944"/>
            <a:ext cx="173727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1600">
                <a:solidFill>
                  <a:srgbClr val="1F497D"/>
                </a:solidFill>
                <a:latin typeface="Century Gothic" panose="020B0502020202020204" pitchFamily="34" charset="0"/>
                <a:cs typeface="Arial" panose="020B0604020202020204" pitchFamily="34" charset="0"/>
              </a:rPr>
              <a:t>Stabilità e/o allentamento</a:t>
            </a:r>
          </a:p>
        </p:txBody>
      </p:sp>
      <p:sp>
        <p:nvSpPr>
          <p:cNvPr id="47" name="CasellaDiTesto 2">
            <a:extLst>
              <a:ext uri="{FF2B5EF4-FFF2-40B4-BE49-F238E27FC236}">
                <a16:creationId xmlns:a16="http://schemas.microsoft.com/office/drawing/2014/main" id="{64336030-73C6-4444-97A4-2F83B4D2ADE1}"/>
              </a:ext>
            </a:extLst>
          </p:cNvPr>
          <p:cNvSpPr txBox="1">
            <a:spLocks noChangeArrowheads="1"/>
          </p:cNvSpPr>
          <p:nvPr/>
        </p:nvSpPr>
        <p:spPr bwMode="auto">
          <a:xfrm>
            <a:off x="10432443" y="4776764"/>
            <a:ext cx="598284" cy="246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000" b="0">
                <a:solidFill>
                  <a:srgbClr val="C00000"/>
                </a:solidFill>
                <a:latin typeface="Century Gothic" panose="020B0502020202020204" pitchFamily="34" charset="0"/>
              </a:rPr>
              <a:t>17</a:t>
            </a:r>
          </a:p>
        </p:txBody>
      </p:sp>
      <p:sp>
        <p:nvSpPr>
          <p:cNvPr id="48" name="CasellaDiTesto 3">
            <a:extLst>
              <a:ext uri="{FF2B5EF4-FFF2-40B4-BE49-F238E27FC236}">
                <a16:creationId xmlns:a16="http://schemas.microsoft.com/office/drawing/2014/main" id="{BA63B854-B745-4D7C-91C0-E6FBCDEA120A}"/>
              </a:ext>
            </a:extLst>
          </p:cNvPr>
          <p:cNvSpPr txBox="1">
            <a:spLocks noChangeArrowheads="1"/>
          </p:cNvSpPr>
          <p:nvPr/>
        </p:nvSpPr>
        <p:spPr bwMode="auto">
          <a:xfrm>
            <a:off x="10524469" y="2572253"/>
            <a:ext cx="598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600">
                <a:solidFill>
                  <a:srgbClr val="1F497D"/>
                </a:solidFill>
                <a:latin typeface="Century Gothic" panose="020B0502020202020204" pitchFamily="34" charset="0"/>
              </a:rPr>
              <a:t>72</a:t>
            </a:r>
          </a:p>
        </p:txBody>
      </p:sp>
      <p:sp>
        <p:nvSpPr>
          <p:cNvPr id="52" name="CasellaDiTesto 51">
            <a:extLst>
              <a:ext uri="{FF2B5EF4-FFF2-40B4-BE49-F238E27FC236}">
                <a16:creationId xmlns:a16="http://schemas.microsoft.com/office/drawing/2014/main" id="{3B24334C-3062-419E-B9ED-1C71621637EF}"/>
              </a:ext>
            </a:extLst>
          </p:cNvPr>
          <p:cNvSpPr txBox="1">
            <a:spLocks noChangeArrowheads="1"/>
          </p:cNvSpPr>
          <p:nvPr/>
        </p:nvSpPr>
        <p:spPr bwMode="auto">
          <a:xfrm>
            <a:off x="10462162" y="3018990"/>
            <a:ext cx="32573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000" b="0">
                <a:solidFill>
                  <a:srgbClr val="1F497D"/>
                </a:solidFill>
                <a:latin typeface="Century Gothic" panose="020B0502020202020204" pitchFamily="34" charset="0"/>
              </a:rPr>
              <a:t>70</a:t>
            </a:r>
          </a:p>
        </p:txBody>
      </p:sp>
      <p:sp>
        <p:nvSpPr>
          <p:cNvPr id="55" name="CasellaDiTesto 54">
            <a:extLst>
              <a:ext uri="{FF2B5EF4-FFF2-40B4-BE49-F238E27FC236}">
                <a16:creationId xmlns:a16="http://schemas.microsoft.com/office/drawing/2014/main" id="{EE9EAFEE-11D8-4554-A0A9-D54713484509}"/>
              </a:ext>
            </a:extLst>
          </p:cNvPr>
          <p:cNvSpPr txBox="1">
            <a:spLocks noChangeArrowheads="1"/>
          </p:cNvSpPr>
          <p:nvPr/>
        </p:nvSpPr>
        <p:spPr bwMode="auto">
          <a:xfrm>
            <a:off x="10641784" y="4413038"/>
            <a:ext cx="41549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sz="1600">
                <a:solidFill>
                  <a:srgbClr val="C00000"/>
                </a:solidFill>
                <a:latin typeface="Century Gothic" panose="020B0502020202020204" pitchFamily="34" charset="0"/>
              </a:rPr>
              <a:t>20</a:t>
            </a:r>
          </a:p>
        </p:txBody>
      </p:sp>
      <p:sp>
        <p:nvSpPr>
          <p:cNvPr id="60" name="Titolo 1">
            <a:extLst>
              <a:ext uri="{FF2B5EF4-FFF2-40B4-BE49-F238E27FC236}">
                <a16:creationId xmlns:a16="http://schemas.microsoft.com/office/drawing/2014/main" id="{8385D4F4-56FD-4AD1-9FB9-9FCD9C23428E}"/>
              </a:ext>
            </a:extLst>
          </p:cNvPr>
          <p:cNvSpPr txBox="1">
            <a:spLocks/>
          </p:cNvSpPr>
          <p:nvPr/>
        </p:nvSpPr>
        <p:spPr>
          <a:xfrm>
            <a:off x="335360" y="248643"/>
            <a:ext cx="11779020" cy="747994"/>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Domanda e offerta di credito (</a:t>
            </a:r>
            <a:r>
              <a:rPr lang="it-IT" sz="2200" u="sng" dirty="0">
                <a:solidFill>
                  <a:srgbClr val="203864"/>
                </a:solidFill>
                <a:latin typeface="Century Gothic" panose="020B0502020202020204" pitchFamily="34" charset="0"/>
                <a:cs typeface="Arial"/>
              </a:rPr>
              <a:t>FVG</a:t>
            </a:r>
            <a:r>
              <a:rPr lang="it-IT" sz="2200" dirty="0">
                <a:solidFill>
                  <a:srgbClr val="203864"/>
                </a:solidFill>
                <a:latin typeface="Century Gothic" panose="020B0502020202020204" pitchFamily="34" charset="0"/>
                <a:cs typeface="Arial"/>
              </a:rPr>
              <a:t>) | </a:t>
            </a:r>
            <a:r>
              <a:rPr lang="it-IT" sz="2200" dirty="0">
                <a:latin typeface="Century Gothic" panose="020B0502020202020204" pitchFamily="34" charset="0"/>
                <a:cs typeface="Arial"/>
              </a:rPr>
              <a:t>Nel periodo di crisi è cresciuta la richiesta di credito da parte delle imprese, che nel 72% dei casi hanno ottenuto risposta positiva.</a:t>
            </a:r>
            <a:endParaRPr lang="it-IT" sz="2200" strike="sngStrike" dirty="0">
              <a:solidFill>
                <a:srgbClr val="FF0000"/>
              </a:solidFill>
              <a:latin typeface="Century Gothic" panose="020B0502020202020204" pitchFamily="34" charset="0"/>
              <a:cs typeface="Arial"/>
            </a:endParaRPr>
          </a:p>
        </p:txBody>
      </p:sp>
      <p:sp>
        <p:nvSpPr>
          <p:cNvPr id="23" name="Text Box 49">
            <a:extLst>
              <a:ext uri="{FF2B5EF4-FFF2-40B4-BE49-F238E27FC236}">
                <a16:creationId xmlns:a16="http://schemas.microsoft.com/office/drawing/2014/main" id="{53CCA881-7F5C-4A84-8AFB-08C897B240AE}"/>
              </a:ext>
            </a:extLst>
          </p:cNvPr>
          <p:cNvSpPr txBox="1">
            <a:spLocks noChangeArrowheads="1"/>
          </p:cNvSpPr>
          <p:nvPr/>
        </p:nvSpPr>
        <p:spPr bwMode="auto">
          <a:xfrm>
            <a:off x="342617" y="5891786"/>
            <a:ext cx="11374349" cy="723275"/>
          </a:xfrm>
          <a:prstGeom prst="rect">
            <a:avLst/>
          </a:prstGeom>
          <a:noFill/>
          <a:ln w="9525">
            <a:noFill/>
            <a:miter lim="800000"/>
            <a:headEnd/>
            <a:tailEnd/>
          </a:ln>
        </p:spPr>
        <p:txBody>
          <a:bodyPr wrap="square">
            <a:spAutoFit/>
          </a:bodyPr>
          <a:lstStyle/>
          <a:p>
            <a:pPr algn="just" eaLnBrk="1" hangingPunct="1">
              <a:spcBef>
                <a:spcPts val="600"/>
              </a:spcBef>
            </a:pPr>
            <a:r>
              <a:rPr lang="it-IT" altLang="it-IT">
                <a:latin typeface="Century Gothic" panose="020B0502020202020204" pitchFamily="34" charset="0"/>
              </a:rPr>
              <a:t>Base campione</a:t>
            </a:r>
            <a:r>
              <a:rPr lang="it-IT" altLang="it-IT" b="0">
                <a:latin typeface="Century Gothic" panose="020B0502020202020204" pitchFamily="34" charset="0"/>
              </a:rPr>
              <a:t>: 1.536 casi. Percentuali ricalcolate facendo =100,0 le imprese che nei trimestri considerati hanno chiesto un fido o un finanziamento, o hanno chiesto di rinegoziare un fido o un finanziamento esistente. (</a:t>
            </a:r>
            <a:r>
              <a:rPr lang="it-IT" altLang="it-IT">
                <a:latin typeface="Century Gothic" panose="020B0502020202020204" pitchFamily="34" charset="0"/>
              </a:rPr>
              <a:t>Irrigidimento</a:t>
            </a:r>
            <a:r>
              <a:rPr lang="it-IT" altLang="it-IT" b="0">
                <a:latin typeface="Century Gothic" panose="020B0502020202020204" pitchFamily="34" charset="0"/>
              </a:rPr>
              <a:t> = richiesta accolta con ammontare inferiore + richiesta non accolta). </a:t>
            </a:r>
            <a:r>
              <a:rPr lang="it-IT" altLang="it-IT">
                <a:latin typeface="Century Gothic" panose="020B0502020202020204" pitchFamily="34" charset="0"/>
              </a:rPr>
              <a:t>Testo originale della domanda</a:t>
            </a:r>
            <a:r>
              <a:rPr lang="it-IT" altLang="it-IT" b="0">
                <a:latin typeface="Century Gothic" panose="020B0502020202020204" pitchFamily="34" charset="0"/>
              </a:rPr>
              <a:t>: A prescindere dalle motivazioni e dalla  forma tecnica, la Sua impresa ha chiesto un fido  o un finanziamento, o ha chiesto di rinegoziare un fido o un finanziamento esistente, ad una delle banche con la quale intrattiene rapporti negli ultimi tre mesi?  Sì ha fatto richiesta ed è stata accolta con un ammontare pari o superiore a quello richiesto; Sì ha fatto richiesta ed è stata accolta con un ammontare inferiore a quello richiesto; Sì ha fatto richiesta ma non è stata accolta; Sì ha fatto richiesta, è in attesa di conoscere l’esito e non è intenzionata a rifarla nel prossimo trimestre; Sì, ha fatto richiesta, è in attesa di conoscere l’esito ed è intenzionata a formalizzarla nel prossimo trimestre; No non ha fatto richiesta</a:t>
            </a:r>
            <a:r>
              <a:rPr lang="it-IT" altLang="ja-JP" b="0">
                <a:latin typeface="Century Gothic" panose="020B0502020202020204" pitchFamily="34" charset="0"/>
              </a:rPr>
              <a:t>. </a:t>
            </a:r>
            <a:r>
              <a:rPr lang="it-IT" altLang="ja-JP">
                <a:latin typeface="Century Gothic" panose="020B0502020202020204" pitchFamily="34" charset="0"/>
              </a:rPr>
              <a:t>I dati sono riportati all’universo.</a:t>
            </a:r>
            <a:endParaRPr lang="it-IT" altLang="it-IT">
              <a:latin typeface="Century Gothic" panose="020B0502020202020204" pitchFamily="34" charset="0"/>
            </a:endParaRPr>
          </a:p>
        </p:txBody>
      </p:sp>
      <p:sp>
        <p:nvSpPr>
          <p:cNvPr id="20" name="Text Box 40">
            <a:extLst>
              <a:ext uri="{FF2B5EF4-FFF2-40B4-BE49-F238E27FC236}">
                <a16:creationId xmlns:a16="http://schemas.microsoft.com/office/drawing/2014/main" id="{FA984E4E-AB24-4669-B399-D263531BA1D8}"/>
              </a:ext>
            </a:extLst>
          </p:cNvPr>
          <p:cNvSpPr txBox="1">
            <a:spLocks noChangeArrowheads="1"/>
          </p:cNvSpPr>
          <p:nvPr/>
        </p:nvSpPr>
        <p:spPr bwMode="auto">
          <a:xfrm>
            <a:off x="887144" y="4603559"/>
            <a:ext cx="1576492"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1F497D"/>
                </a:solidFill>
                <a:latin typeface="Century Gothic" panose="020B0502020202020204" pitchFamily="34" charset="0"/>
                <a:cs typeface="Arial" panose="020B0604020202020204" pitchFamily="34" charset="0"/>
              </a:rPr>
              <a:t>Accolta</a:t>
            </a:r>
            <a:br>
              <a:rPr lang="it-IT" altLang="it-IT" sz="1600">
                <a:solidFill>
                  <a:srgbClr val="1F497D"/>
                </a:solidFill>
                <a:latin typeface="Century Gothic" panose="020B0502020202020204" pitchFamily="34" charset="0"/>
                <a:cs typeface="Arial" panose="020B0604020202020204" pitchFamily="34" charset="0"/>
              </a:rPr>
            </a:br>
            <a:r>
              <a:rPr lang="it-IT" altLang="it-IT" sz="1600">
                <a:solidFill>
                  <a:srgbClr val="1F497D"/>
                </a:solidFill>
                <a:latin typeface="Century Gothic" panose="020B0502020202020204" pitchFamily="34" charset="0"/>
                <a:cs typeface="Arial" panose="020B0604020202020204" pitchFamily="34" charset="0"/>
              </a:rPr>
              <a:t>(interamente)</a:t>
            </a:r>
            <a:br>
              <a:rPr lang="it-IT" altLang="it-IT" sz="1600">
                <a:solidFill>
                  <a:srgbClr val="1F497D"/>
                </a:solidFill>
                <a:latin typeface="Century Gothic" panose="020B0502020202020204" pitchFamily="34" charset="0"/>
                <a:cs typeface="Arial" panose="020B0604020202020204" pitchFamily="34" charset="0"/>
              </a:rPr>
            </a:br>
            <a:r>
              <a:rPr lang="it-IT" altLang="it-IT" sz="2400">
                <a:solidFill>
                  <a:srgbClr val="1F497D"/>
                </a:solidFill>
                <a:latin typeface="Century Gothic" panose="020B0502020202020204" pitchFamily="34" charset="0"/>
                <a:cs typeface="Arial" panose="020B0604020202020204" pitchFamily="34" charset="0"/>
              </a:rPr>
              <a:t>72%</a:t>
            </a:r>
            <a:endParaRPr lang="it-IT" altLang="it-IT" sz="1600">
              <a:solidFill>
                <a:srgbClr val="1F497D"/>
              </a:solidFill>
              <a:latin typeface="Century Gothic" panose="020B0502020202020204" pitchFamily="34" charset="0"/>
              <a:cs typeface="Arial" panose="020B0604020202020204" pitchFamily="34" charset="0"/>
            </a:endParaRPr>
          </a:p>
        </p:txBody>
      </p:sp>
      <p:sp>
        <p:nvSpPr>
          <p:cNvPr id="21" name="Text Box 40">
            <a:extLst>
              <a:ext uri="{FF2B5EF4-FFF2-40B4-BE49-F238E27FC236}">
                <a16:creationId xmlns:a16="http://schemas.microsoft.com/office/drawing/2014/main" id="{8A02362F-CCA0-42DB-85EF-340F499D1FAF}"/>
              </a:ext>
            </a:extLst>
          </p:cNvPr>
          <p:cNvSpPr txBox="1">
            <a:spLocks noChangeArrowheads="1"/>
          </p:cNvSpPr>
          <p:nvPr/>
        </p:nvSpPr>
        <p:spPr bwMode="auto">
          <a:xfrm>
            <a:off x="2428732" y="4603559"/>
            <a:ext cx="1207368"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Accolta (inferiore) </a:t>
            </a:r>
            <a:br>
              <a:rPr lang="it-IT" altLang="it-IT" sz="1600">
                <a:solidFill>
                  <a:srgbClr val="C00000"/>
                </a:solidFill>
                <a:latin typeface="Century Gothic" panose="020B0502020202020204" pitchFamily="34" charset="0"/>
                <a:cs typeface="Arial" panose="020B0604020202020204" pitchFamily="34" charset="0"/>
              </a:rPr>
            </a:br>
            <a:r>
              <a:rPr lang="it-IT" altLang="it-IT" sz="2400">
                <a:solidFill>
                  <a:srgbClr val="C00000"/>
                </a:solidFill>
                <a:latin typeface="Century Gothic" panose="020B0502020202020204" pitchFamily="34" charset="0"/>
                <a:cs typeface="Arial" panose="020B0604020202020204" pitchFamily="34" charset="0"/>
              </a:rPr>
              <a:t>14%</a:t>
            </a:r>
            <a:endParaRPr lang="it-IT" altLang="it-IT" sz="1600">
              <a:solidFill>
                <a:srgbClr val="C00000"/>
              </a:solidFill>
              <a:latin typeface="Century Gothic" panose="020B0502020202020204" pitchFamily="34" charset="0"/>
              <a:cs typeface="Arial" panose="020B0604020202020204" pitchFamily="34" charset="0"/>
            </a:endParaRPr>
          </a:p>
        </p:txBody>
      </p:sp>
      <p:sp>
        <p:nvSpPr>
          <p:cNvPr id="22" name="Text Box 40">
            <a:extLst>
              <a:ext uri="{FF2B5EF4-FFF2-40B4-BE49-F238E27FC236}">
                <a16:creationId xmlns:a16="http://schemas.microsoft.com/office/drawing/2014/main" id="{89C42206-9C88-4849-A7AC-98456D78CFA4}"/>
              </a:ext>
            </a:extLst>
          </p:cNvPr>
          <p:cNvSpPr txBox="1">
            <a:spLocks noChangeArrowheads="1"/>
          </p:cNvSpPr>
          <p:nvPr/>
        </p:nvSpPr>
        <p:spPr bwMode="auto">
          <a:xfrm>
            <a:off x="3480434" y="4603559"/>
            <a:ext cx="1207368"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rgbClr val="C00000"/>
                </a:solidFill>
                <a:latin typeface="Century Gothic" panose="020B0502020202020204" pitchFamily="34" charset="0"/>
                <a:cs typeface="Arial" panose="020B0604020202020204" pitchFamily="34" charset="0"/>
              </a:rPr>
              <a:t>Non accolta</a:t>
            </a:r>
            <a:br>
              <a:rPr lang="it-IT" altLang="it-IT" sz="1600">
                <a:solidFill>
                  <a:srgbClr val="C00000"/>
                </a:solidFill>
                <a:latin typeface="Century Gothic" panose="020B0502020202020204" pitchFamily="34" charset="0"/>
                <a:cs typeface="Arial" panose="020B0604020202020204" pitchFamily="34" charset="0"/>
              </a:rPr>
            </a:br>
            <a:r>
              <a:rPr lang="it-IT" altLang="it-IT" sz="2400">
                <a:solidFill>
                  <a:srgbClr val="C00000"/>
                </a:solidFill>
                <a:latin typeface="Century Gothic" panose="020B0502020202020204" pitchFamily="34" charset="0"/>
                <a:cs typeface="Arial" panose="020B0604020202020204" pitchFamily="34" charset="0"/>
              </a:rPr>
              <a:t>6%</a:t>
            </a:r>
            <a:endParaRPr lang="it-IT" altLang="it-IT" sz="1600">
              <a:solidFill>
                <a:srgbClr val="C00000"/>
              </a:solidFill>
              <a:latin typeface="Century Gothic" panose="020B0502020202020204" pitchFamily="34" charset="0"/>
              <a:cs typeface="Arial" panose="020B0604020202020204" pitchFamily="34" charset="0"/>
            </a:endParaRPr>
          </a:p>
        </p:txBody>
      </p:sp>
      <p:sp>
        <p:nvSpPr>
          <p:cNvPr id="24" name="Text Box 40">
            <a:extLst>
              <a:ext uri="{FF2B5EF4-FFF2-40B4-BE49-F238E27FC236}">
                <a16:creationId xmlns:a16="http://schemas.microsoft.com/office/drawing/2014/main" id="{B0605AF2-7D5D-4888-B703-F02F4FB0B946}"/>
              </a:ext>
            </a:extLst>
          </p:cNvPr>
          <p:cNvSpPr txBox="1">
            <a:spLocks noChangeArrowheads="1"/>
          </p:cNvSpPr>
          <p:nvPr/>
        </p:nvSpPr>
        <p:spPr bwMode="auto">
          <a:xfrm>
            <a:off x="4639865" y="4603559"/>
            <a:ext cx="1207368" cy="954107"/>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spcBef>
                <a:spcPct val="50000"/>
              </a:spcBef>
            </a:pPr>
            <a:r>
              <a:rPr lang="it-IT" altLang="it-IT" sz="1600">
                <a:solidFill>
                  <a:schemeClr val="tx1">
                    <a:lumMod val="65000"/>
                    <a:lumOff val="35000"/>
                  </a:schemeClr>
                </a:solidFill>
                <a:latin typeface="Century Gothic" panose="020B0502020202020204" pitchFamily="34" charset="0"/>
                <a:cs typeface="Arial" panose="020B0604020202020204" pitchFamily="34" charset="0"/>
              </a:rPr>
              <a:t>Ancora </a:t>
            </a:r>
            <a:br>
              <a:rPr lang="it-IT" altLang="it-IT" sz="1600">
                <a:solidFill>
                  <a:schemeClr val="tx1">
                    <a:lumMod val="65000"/>
                    <a:lumOff val="35000"/>
                  </a:schemeClr>
                </a:solidFill>
                <a:latin typeface="Century Gothic" panose="020B0502020202020204" pitchFamily="34" charset="0"/>
                <a:cs typeface="Arial" panose="020B0604020202020204" pitchFamily="34" charset="0"/>
              </a:rPr>
            </a:br>
            <a:r>
              <a:rPr lang="it-IT" altLang="it-IT" sz="1600">
                <a:solidFill>
                  <a:schemeClr val="tx1">
                    <a:lumMod val="65000"/>
                    <a:lumOff val="35000"/>
                  </a:schemeClr>
                </a:solidFill>
                <a:latin typeface="Century Gothic" panose="020B0502020202020204" pitchFamily="34" charset="0"/>
                <a:cs typeface="Arial" panose="020B0604020202020204" pitchFamily="34" charset="0"/>
              </a:rPr>
              <a:t>in attesa</a:t>
            </a:r>
            <a:br>
              <a:rPr lang="it-IT" altLang="it-IT" sz="1600">
                <a:solidFill>
                  <a:schemeClr val="tx1">
                    <a:lumMod val="65000"/>
                    <a:lumOff val="35000"/>
                  </a:schemeClr>
                </a:solidFill>
                <a:latin typeface="Century Gothic" panose="020B0502020202020204" pitchFamily="34" charset="0"/>
                <a:cs typeface="Arial" panose="020B0604020202020204" pitchFamily="34" charset="0"/>
              </a:rPr>
            </a:br>
            <a:r>
              <a:rPr lang="it-IT" altLang="it-IT" sz="2400">
                <a:solidFill>
                  <a:schemeClr val="tx1">
                    <a:lumMod val="65000"/>
                    <a:lumOff val="35000"/>
                  </a:schemeClr>
                </a:solidFill>
                <a:latin typeface="Century Gothic" panose="020B0502020202020204" pitchFamily="34" charset="0"/>
                <a:cs typeface="Arial" panose="020B0604020202020204" pitchFamily="34" charset="0"/>
              </a:rPr>
              <a:t>8%</a:t>
            </a:r>
            <a:endParaRPr lang="it-IT" altLang="it-IT" sz="1600">
              <a:solidFill>
                <a:schemeClr val="tx1">
                  <a:lumMod val="65000"/>
                  <a:lumOff val="3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041657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897F28F1-ECBA-40CD-AE1A-D4273BE94907}"/>
              </a:ext>
            </a:extLst>
          </p:cNvPr>
          <p:cNvPicPr>
            <a:picLocks noChangeAspect="1"/>
          </p:cNvPicPr>
          <p:nvPr/>
        </p:nvPicPr>
        <p:blipFill>
          <a:blip r:embed="rId2"/>
          <a:stretch>
            <a:fillRect/>
          </a:stretch>
        </p:blipFill>
        <p:spPr>
          <a:xfrm>
            <a:off x="431715" y="2109053"/>
            <a:ext cx="7993913" cy="3872484"/>
          </a:xfrm>
          <a:prstGeom prst="rect">
            <a:avLst/>
          </a:prstGeom>
        </p:spPr>
      </p:pic>
      <p:sp>
        <p:nvSpPr>
          <p:cNvPr id="2" name="Rettangolo 1">
            <a:extLst>
              <a:ext uri="{FF2B5EF4-FFF2-40B4-BE49-F238E27FC236}">
                <a16:creationId xmlns:a16="http://schemas.microsoft.com/office/drawing/2014/main" id="{CD88B54C-503B-4AEB-B845-F79EEFEAAFB1}"/>
              </a:ext>
            </a:extLst>
          </p:cNvPr>
          <p:cNvSpPr/>
          <p:nvPr/>
        </p:nvSpPr>
        <p:spPr bwMode="auto">
          <a:xfrm>
            <a:off x="8505438" y="4508702"/>
            <a:ext cx="3443573" cy="1636364"/>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7" name="Titolo 1">
            <a:extLst>
              <a:ext uri="{FF2B5EF4-FFF2-40B4-BE49-F238E27FC236}">
                <a16:creationId xmlns:a16="http://schemas.microsoft.com/office/drawing/2014/main" id="{1A15067C-5EAF-4C8A-BFB0-27811C6DB282}"/>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Offerta di credito </a:t>
            </a:r>
            <a:r>
              <a:rPr lang="it-IT" sz="2200" dirty="0">
                <a:solidFill>
                  <a:srgbClr val="203864"/>
                </a:solidFill>
                <a:latin typeface="Century Gothic" panose="020B0502020202020204" pitchFamily="34" charset="0"/>
                <a:ea typeface="+mj-ea"/>
                <a:cs typeface="Arial"/>
              </a:rPr>
              <a:t>| </a:t>
            </a:r>
            <a:r>
              <a:rPr lang="it-IT" sz="2200" dirty="0">
                <a:latin typeface="Century Gothic" panose="020B0502020202020204" pitchFamily="34" charset="0"/>
                <a:ea typeface="+mj-ea"/>
                <a:cs typeface="Arial"/>
              </a:rPr>
              <a:t>L’iniezione di liquidità da parte delle banche (+8% nell’anno del COVID rispetto all’anno precedente) è stata in gran parte utilizzata per coprire i costi fissi e si è rivelata fondamentale per mantenere a galla le imprese nei periodi più duri.</a:t>
            </a:r>
          </a:p>
        </p:txBody>
      </p:sp>
      <p:sp>
        <p:nvSpPr>
          <p:cNvPr id="28" name="Rettangolo 93">
            <a:extLst>
              <a:ext uri="{FF2B5EF4-FFF2-40B4-BE49-F238E27FC236}">
                <a16:creationId xmlns:a16="http://schemas.microsoft.com/office/drawing/2014/main" id="{FD5B1DB2-C820-407F-8063-6B7BF1E4F58E}"/>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spcBef>
                <a:spcPts val="600"/>
              </a:spcBef>
            </a:pPr>
            <a:r>
              <a:rPr lang="it-IT" sz="1000" b="1">
                <a:latin typeface="Century Gothic" panose="020B0502020202020204" pitchFamily="34" charset="0"/>
              </a:rPr>
              <a:t>Fonte: </a:t>
            </a:r>
            <a:r>
              <a:rPr lang="it-IT" sz="1000" b="0">
                <a:latin typeface="Century Gothic" panose="020B0502020202020204" pitchFamily="34" charset="0"/>
              </a:rPr>
              <a:t>Elaborazioni Format </a:t>
            </a:r>
            <a:r>
              <a:rPr lang="it-IT" sz="1000" b="0" err="1">
                <a:latin typeface="Century Gothic" panose="020B0502020202020204" pitchFamily="34" charset="0"/>
              </a:rPr>
              <a:t>Research</a:t>
            </a:r>
            <a:r>
              <a:rPr lang="it-IT" sz="1000" b="0">
                <a:latin typeface="Century Gothic" panose="020B0502020202020204" pitchFamily="34" charset="0"/>
              </a:rPr>
              <a:t> su dati </a:t>
            </a:r>
            <a:r>
              <a:rPr lang="it-IT" altLang="it-IT" sz="1000" b="0">
                <a:latin typeface="Century Gothic" panose="020B0502020202020204" pitchFamily="34" charset="0"/>
              </a:rPr>
              <a:t>Bankitalia.</a:t>
            </a:r>
            <a:endParaRPr lang="it-IT" sz="1000" b="0" i="1">
              <a:latin typeface="Century Gothic" panose="020B0502020202020204" pitchFamily="34" charset="0"/>
            </a:endParaRPr>
          </a:p>
        </p:txBody>
      </p:sp>
      <p:sp>
        <p:nvSpPr>
          <p:cNvPr id="29" name="Titolo 1">
            <a:extLst>
              <a:ext uri="{FF2B5EF4-FFF2-40B4-BE49-F238E27FC236}">
                <a16:creationId xmlns:a16="http://schemas.microsoft.com/office/drawing/2014/main" id="{94643CFB-D7A2-460D-A934-92E420A824AD}"/>
              </a:ext>
            </a:extLst>
          </p:cNvPr>
          <p:cNvSpPr txBox="1">
            <a:spLocks/>
          </p:cNvSpPr>
          <p:nvPr/>
        </p:nvSpPr>
        <p:spPr>
          <a:xfrm>
            <a:off x="423286" y="1691364"/>
            <a:ext cx="8004695" cy="655661"/>
          </a:xfrm>
          <a:prstGeom prst="rect">
            <a:avLst/>
          </a:prstGeom>
          <a:solidFill>
            <a:srgbClr val="203864"/>
          </a:solidFill>
          <a:ln>
            <a:noFill/>
          </a:ln>
        </p:spPr>
        <p:txBody>
          <a:bodyPr wrap="square" lIns="67500" tIns="35100" rIns="67500" bIns="35100">
            <a:spAutoFit/>
          </a:bodyPr>
          <a:lstStyle/>
          <a:p>
            <a:pPr>
              <a:defRPr/>
            </a:pPr>
            <a:r>
              <a:rPr lang="it-IT" sz="2000" dirty="0">
                <a:solidFill>
                  <a:schemeClr val="bg1"/>
                </a:solidFill>
                <a:latin typeface="Century Gothic" panose="020B0502020202020204" pitchFamily="34" charset="0"/>
                <a:ea typeface="+mj-ea"/>
                <a:cs typeface="Arial"/>
              </a:rPr>
              <a:t>Prestiti alle imprese del Terziario in FVG</a:t>
            </a:r>
            <a:endParaRPr lang="it-IT" sz="2000" i="1" dirty="0">
              <a:solidFill>
                <a:schemeClr val="bg1"/>
              </a:solidFill>
              <a:latin typeface="Century Gothic" panose="020B0502020202020204" pitchFamily="34" charset="0"/>
              <a:ea typeface="+mj-ea"/>
              <a:cs typeface="Arial"/>
            </a:endParaRPr>
          </a:p>
          <a:p>
            <a:pPr>
              <a:defRPr/>
            </a:pPr>
            <a:r>
              <a:rPr lang="it-IT" sz="1800" b="0" i="1" dirty="0">
                <a:solidFill>
                  <a:schemeClr val="bg1"/>
                </a:solidFill>
                <a:latin typeface="Century Gothic" panose="020B0502020202020204" pitchFamily="34" charset="0"/>
                <a:ea typeface="+mj-ea"/>
                <a:cs typeface="Arial"/>
              </a:rPr>
              <a:t>Valore dei prestiti erogati in base 100</a:t>
            </a:r>
          </a:p>
        </p:txBody>
      </p:sp>
      <p:sp>
        <p:nvSpPr>
          <p:cNvPr id="31" name="CasellaDiTesto 30">
            <a:extLst>
              <a:ext uri="{FF2B5EF4-FFF2-40B4-BE49-F238E27FC236}">
                <a16:creationId xmlns:a16="http://schemas.microsoft.com/office/drawing/2014/main" id="{A7EA221D-62BC-46D4-9567-71DF40470F24}"/>
              </a:ext>
            </a:extLst>
          </p:cNvPr>
          <p:cNvSpPr txBox="1"/>
          <p:nvPr/>
        </p:nvSpPr>
        <p:spPr>
          <a:xfrm>
            <a:off x="896565" y="5894352"/>
            <a:ext cx="7316241" cy="430887"/>
          </a:xfrm>
          <a:prstGeom prst="rect">
            <a:avLst/>
          </a:prstGeom>
          <a:noFill/>
        </p:spPr>
        <p:txBody>
          <a:bodyPr wrap="square" rtlCol="0">
            <a:spAutoFit/>
          </a:bodyPr>
          <a:lstStyle/>
          <a:p>
            <a:pPr algn="just"/>
            <a:r>
              <a:rPr lang="it-IT" sz="1100" b="0" i="1" dirty="0">
                <a:latin typeface="Century Gothic" panose="020B0502020202020204" pitchFamily="34" charset="0"/>
              </a:rPr>
              <a:t>Valori in base 2020 I TRIM=100. A valori superiori a 100 corrisponde un incremento dei presti erogati. </a:t>
            </a:r>
          </a:p>
          <a:p>
            <a:pPr algn="just"/>
            <a:r>
              <a:rPr lang="it-IT" sz="1100" b="0" i="1" dirty="0">
                <a:latin typeface="Century Gothic" panose="020B0502020202020204" pitchFamily="34" charset="0"/>
              </a:rPr>
              <a:t>A valori inferiori a 100 corrisponde un decremento dei presti erogati. </a:t>
            </a:r>
          </a:p>
        </p:txBody>
      </p:sp>
      <p:sp>
        <p:nvSpPr>
          <p:cNvPr id="32" name="CasellaDiTesto 31">
            <a:extLst>
              <a:ext uri="{FF2B5EF4-FFF2-40B4-BE49-F238E27FC236}">
                <a16:creationId xmlns:a16="http://schemas.microsoft.com/office/drawing/2014/main" id="{BBC82092-55E1-422A-ABB5-4D42A87D5042}"/>
              </a:ext>
            </a:extLst>
          </p:cNvPr>
          <p:cNvSpPr txBox="1"/>
          <p:nvPr/>
        </p:nvSpPr>
        <p:spPr>
          <a:xfrm>
            <a:off x="760450" y="3992043"/>
            <a:ext cx="612668" cy="400110"/>
          </a:xfrm>
          <a:prstGeom prst="rect">
            <a:avLst/>
          </a:prstGeom>
          <a:noFill/>
        </p:spPr>
        <p:txBody>
          <a:bodyPr wrap="square" rtlCol="0">
            <a:spAutoFit/>
          </a:bodyPr>
          <a:lstStyle/>
          <a:p>
            <a:r>
              <a:rPr lang="it-IT" sz="2000" dirty="0">
                <a:latin typeface="Century Gothic" panose="020B0502020202020204" pitchFamily="34" charset="0"/>
              </a:rPr>
              <a:t>100</a:t>
            </a:r>
          </a:p>
        </p:txBody>
      </p:sp>
      <p:sp>
        <p:nvSpPr>
          <p:cNvPr id="34" name="CasellaDiTesto 33">
            <a:extLst>
              <a:ext uri="{FF2B5EF4-FFF2-40B4-BE49-F238E27FC236}">
                <a16:creationId xmlns:a16="http://schemas.microsoft.com/office/drawing/2014/main" id="{D02466AE-F1D4-4FC5-8B2C-755CFD04C192}"/>
              </a:ext>
            </a:extLst>
          </p:cNvPr>
          <p:cNvSpPr txBox="1"/>
          <p:nvPr/>
        </p:nvSpPr>
        <p:spPr>
          <a:xfrm>
            <a:off x="7523803" y="2631116"/>
            <a:ext cx="785793" cy="523220"/>
          </a:xfrm>
          <a:prstGeom prst="rect">
            <a:avLst/>
          </a:prstGeom>
          <a:noFill/>
        </p:spPr>
        <p:txBody>
          <a:bodyPr wrap="none" rtlCol="0">
            <a:spAutoFit/>
          </a:bodyPr>
          <a:lstStyle/>
          <a:p>
            <a:r>
              <a:rPr lang="it-IT" sz="2800" dirty="0">
                <a:latin typeface="Century Gothic" panose="020B0502020202020204" pitchFamily="34" charset="0"/>
              </a:rPr>
              <a:t>108</a:t>
            </a:r>
          </a:p>
        </p:txBody>
      </p:sp>
      <p:sp>
        <p:nvSpPr>
          <p:cNvPr id="36" name="CasellaDiTesto 35">
            <a:extLst>
              <a:ext uri="{FF2B5EF4-FFF2-40B4-BE49-F238E27FC236}">
                <a16:creationId xmlns:a16="http://schemas.microsoft.com/office/drawing/2014/main" id="{F70A4B11-2FE5-4D56-B9CF-0DC00161B4DA}"/>
              </a:ext>
            </a:extLst>
          </p:cNvPr>
          <p:cNvSpPr txBox="1"/>
          <p:nvPr/>
        </p:nvSpPr>
        <p:spPr>
          <a:xfrm>
            <a:off x="8516855" y="2406301"/>
            <a:ext cx="3432156" cy="3801041"/>
          </a:xfrm>
          <a:prstGeom prst="rect">
            <a:avLst/>
          </a:prstGeom>
          <a:noFill/>
          <a:ln>
            <a:noFill/>
          </a:ln>
        </p:spPr>
        <p:txBody>
          <a:bodyPr wrap="square" rtlCol="0">
            <a:spAutoFit/>
          </a:bodyPr>
          <a:lstStyle/>
          <a:p>
            <a:pPr>
              <a:spcBef>
                <a:spcPts val="600"/>
              </a:spcBef>
            </a:pPr>
            <a:r>
              <a:rPr lang="it-IT" sz="2400" b="1" dirty="0">
                <a:latin typeface="Century Gothic" panose="020B0502020202020204" pitchFamily="34" charset="0"/>
              </a:rPr>
              <a:t>L’ammontare complessivo dei prestiti in essere ad inizio 2021 </a:t>
            </a:r>
            <a:r>
              <a:rPr lang="it-IT" sz="2400" dirty="0">
                <a:latin typeface="Century Gothic" panose="020B0502020202020204" pitchFamily="34" charset="0"/>
              </a:rPr>
              <a:t>è pari a </a:t>
            </a:r>
            <a:br>
              <a:rPr lang="it-IT" sz="2400" dirty="0">
                <a:latin typeface="Century Gothic" panose="020B0502020202020204" pitchFamily="34" charset="0"/>
              </a:rPr>
            </a:br>
            <a:r>
              <a:rPr lang="it-IT" sz="2800" dirty="0">
                <a:latin typeface="Century Gothic" panose="020B0502020202020204" pitchFamily="34" charset="0"/>
              </a:rPr>
              <a:t>5,6 MLD €.</a:t>
            </a:r>
          </a:p>
          <a:p>
            <a:pPr>
              <a:spcBef>
                <a:spcPts val="600"/>
              </a:spcBef>
            </a:pPr>
            <a:endParaRPr lang="it-IT" sz="600" dirty="0">
              <a:latin typeface="Century Gothic" panose="020B0502020202020204" pitchFamily="34" charset="0"/>
            </a:endParaRPr>
          </a:p>
          <a:p>
            <a:pPr>
              <a:spcBef>
                <a:spcPts val="600"/>
              </a:spcBef>
            </a:pPr>
            <a:r>
              <a:rPr lang="it-IT" sz="2000" dirty="0">
                <a:latin typeface="Century Gothic" panose="020B0502020202020204" pitchFamily="34" charset="0"/>
              </a:rPr>
              <a:t>La variazione dello stock rispetto al periodo </a:t>
            </a:r>
            <a:br>
              <a:rPr lang="it-IT" sz="2000" dirty="0">
                <a:latin typeface="Century Gothic" panose="020B0502020202020204" pitchFamily="34" charset="0"/>
              </a:rPr>
            </a:br>
            <a:r>
              <a:rPr lang="it-IT" sz="2000" dirty="0">
                <a:latin typeface="Century Gothic" panose="020B0502020202020204" pitchFamily="34" charset="0"/>
              </a:rPr>
              <a:t>pre-COVID è pari a</a:t>
            </a:r>
          </a:p>
          <a:p>
            <a:pPr>
              <a:spcBef>
                <a:spcPts val="600"/>
              </a:spcBef>
            </a:pPr>
            <a:r>
              <a:rPr lang="it-IT" sz="3200" i="1" dirty="0">
                <a:latin typeface="Century Gothic" panose="020B0502020202020204" pitchFamily="34" charset="0"/>
              </a:rPr>
              <a:t>+400 mln €</a:t>
            </a:r>
          </a:p>
        </p:txBody>
      </p:sp>
      <p:cxnSp>
        <p:nvCxnSpPr>
          <p:cNvPr id="35" name="Connettore 2 34">
            <a:extLst>
              <a:ext uri="{FF2B5EF4-FFF2-40B4-BE49-F238E27FC236}">
                <a16:creationId xmlns:a16="http://schemas.microsoft.com/office/drawing/2014/main" id="{0B92C64C-EFF0-4241-BE93-1F03FFCB3D8C}"/>
              </a:ext>
            </a:extLst>
          </p:cNvPr>
          <p:cNvCxnSpPr>
            <a:cxnSpLocks/>
          </p:cNvCxnSpPr>
          <p:nvPr/>
        </p:nvCxnSpPr>
        <p:spPr bwMode="auto">
          <a:xfrm flipV="1">
            <a:off x="1257284" y="2769890"/>
            <a:ext cx="6198657" cy="1079158"/>
          </a:xfrm>
          <a:prstGeom prst="straightConnector1">
            <a:avLst/>
          </a:prstGeom>
          <a:noFill/>
          <a:ln w="44450" cap="flat" cmpd="sng" algn="ctr">
            <a:solidFill>
              <a:schemeClr val="tx1"/>
            </a:solidFill>
            <a:prstDash val="solid"/>
            <a:round/>
            <a:headEnd type="none" w="med" len="med"/>
            <a:tailEnd type="triangle" w="lg" len="med"/>
          </a:ln>
          <a:effectLst/>
        </p:spPr>
      </p:cxnSp>
      <p:sp>
        <p:nvSpPr>
          <p:cNvPr id="44" name="Text Box 40">
            <a:extLst>
              <a:ext uri="{FF2B5EF4-FFF2-40B4-BE49-F238E27FC236}">
                <a16:creationId xmlns:a16="http://schemas.microsoft.com/office/drawing/2014/main" id="{1F21D2B0-E1A2-4C8E-AB0E-AC63852A3E99}"/>
              </a:ext>
            </a:extLst>
          </p:cNvPr>
          <p:cNvSpPr txBox="1">
            <a:spLocks noChangeArrowheads="1"/>
          </p:cNvSpPr>
          <p:nvPr/>
        </p:nvSpPr>
        <p:spPr bwMode="auto">
          <a:xfrm>
            <a:off x="1147044" y="2622096"/>
            <a:ext cx="2808507" cy="1015663"/>
          </a:xfrm>
          <a:prstGeom prst="rect">
            <a:avLst/>
          </a:prstGeom>
          <a:solidFill>
            <a:srgbClr val="FFFF0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2400">
                <a:latin typeface="Century Gothic" panose="020B0502020202020204" pitchFamily="34" charset="0"/>
                <a:cs typeface="Arial" panose="020B0604020202020204" pitchFamily="34" charset="0"/>
              </a:rPr>
              <a:t>+8% </a:t>
            </a:r>
            <a:br>
              <a:rPr lang="it-IT" altLang="it-IT" sz="1800">
                <a:latin typeface="Century Gothic" panose="020B0502020202020204" pitchFamily="34" charset="0"/>
                <a:cs typeface="Arial" panose="020B0604020202020204" pitchFamily="34" charset="0"/>
              </a:rPr>
            </a:br>
            <a:r>
              <a:rPr lang="it-IT" altLang="it-IT" sz="1800">
                <a:latin typeface="Century Gothic" panose="020B0502020202020204" pitchFamily="34" charset="0"/>
                <a:cs typeface="Arial" panose="020B0604020202020204" pitchFamily="34" charset="0"/>
              </a:rPr>
              <a:t>da quando è scoppiata la pandemia</a:t>
            </a:r>
          </a:p>
        </p:txBody>
      </p:sp>
    </p:spTree>
    <p:extLst>
      <p:ext uri="{BB962C8B-B14F-4D97-AF65-F5344CB8AC3E}">
        <p14:creationId xmlns:p14="http://schemas.microsoft.com/office/powerpoint/2010/main" val="3074456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mmagine 47">
            <a:extLst>
              <a:ext uri="{FF2B5EF4-FFF2-40B4-BE49-F238E27FC236}">
                <a16:creationId xmlns:a16="http://schemas.microsoft.com/office/drawing/2014/main" id="{638E44C6-7989-437F-A037-9FD872B1858C}"/>
              </a:ext>
            </a:extLst>
          </p:cNvPr>
          <p:cNvPicPr>
            <a:picLocks noChangeAspect="1"/>
          </p:cNvPicPr>
          <p:nvPr/>
        </p:nvPicPr>
        <p:blipFill>
          <a:blip r:embed="rId2"/>
          <a:stretch>
            <a:fillRect/>
          </a:stretch>
        </p:blipFill>
        <p:spPr>
          <a:xfrm>
            <a:off x="424800" y="2278800"/>
            <a:ext cx="6043797" cy="3092400"/>
          </a:xfrm>
          <a:prstGeom prst="rect">
            <a:avLst/>
          </a:prstGeom>
        </p:spPr>
      </p:pic>
      <p:sp>
        <p:nvSpPr>
          <p:cNvPr id="30" name="Titolo 1">
            <a:extLst>
              <a:ext uri="{FF2B5EF4-FFF2-40B4-BE49-F238E27FC236}">
                <a16:creationId xmlns:a16="http://schemas.microsoft.com/office/drawing/2014/main" id="{022DB523-2F02-4586-A69F-BE73338A22BD}"/>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Durata temporale del credito | </a:t>
            </a:r>
            <a:r>
              <a:rPr lang="it-IT" sz="2200" dirty="0">
                <a:latin typeface="Century Gothic" panose="020B0502020202020204" pitchFamily="34" charset="0"/>
                <a:ea typeface="+mj-ea"/>
                <a:cs typeface="Arial"/>
              </a:rPr>
              <a:t>In peggioramento la situazione dal punto di vista della «durata» dei finanziamenti concessi per </a:t>
            </a:r>
            <a:r>
              <a:rPr lang="it-IT" sz="2200" dirty="0">
                <a:latin typeface="Century Gothic" panose="020B0502020202020204" pitchFamily="34" charset="0"/>
                <a:cs typeface="Arial"/>
              </a:rPr>
              <a:t>la restituzione del prestito: è questo uno dei punti di maggiore attenzione per le imprese del terziario del FVG.</a:t>
            </a:r>
            <a:endParaRPr lang="it-IT" sz="2200" b="0" dirty="0">
              <a:solidFill>
                <a:srgbClr val="FF0000"/>
              </a:solidFill>
              <a:latin typeface="Century Gothic" panose="020B0502020202020204" pitchFamily="34" charset="0"/>
              <a:ea typeface="+mj-ea"/>
              <a:cs typeface="Arial"/>
            </a:endParaRPr>
          </a:p>
        </p:txBody>
      </p:sp>
      <p:sp>
        <p:nvSpPr>
          <p:cNvPr id="24" name="CasellaDiTesto 9">
            <a:extLst>
              <a:ext uri="{FF2B5EF4-FFF2-40B4-BE49-F238E27FC236}">
                <a16:creationId xmlns:a16="http://schemas.microsoft.com/office/drawing/2014/main" id="{A30B8014-29AF-4B78-88C5-FBE4850BFC60}"/>
              </a:ext>
            </a:extLst>
          </p:cNvPr>
          <p:cNvSpPr txBox="1">
            <a:spLocks noChangeArrowheads="1"/>
          </p:cNvSpPr>
          <p:nvPr/>
        </p:nvSpPr>
        <p:spPr bwMode="auto">
          <a:xfrm>
            <a:off x="1544154" y="4371201"/>
            <a:ext cx="1728192"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graphicFrame>
        <p:nvGraphicFramePr>
          <p:cNvPr id="28" name="Tabella 11">
            <a:extLst>
              <a:ext uri="{FF2B5EF4-FFF2-40B4-BE49-F238E27FC236}">
                <a16:creationId xmlns:a16="http://schemas.microsoft.com/office/drawing/2014/main" id="{B9A79F97-2B6B-401B-843D-2911BA361466}"/>
              </a:ext>
            </a:extLst>
          </p:cNvPr>
          <p:cNvGraphicFramePr>
            <a:graphicFrameLocks noGrp="1"/>
          </p:cNvGraphicFramePr>
          <p:nvPr>
            <p:extLst>
              <p:ext uri="{D42A27DB-BD31-4B8C-83A1-F6EECF244321}">
                <p14:modId xmlns:p14="http://schemas.microsoft.com/office/powerpoint/2010/main" val="3832068349"/>
              </p:ext>
            </p:extLst>
          </p:nvPr>
        </p:nvGraphicFramePr>
        <p:xfrm>
          <a:off x="7526635" y="3147844"/>
          <a:ext cx="3321605" cy="250061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357230">
                <a:tc>
                  <a:txBody>
                    <a:bodyPr/>
                    <a:lstStyle/>
                    <a:p>
                      <a:pPr algn="l" fontAlgn="ctr"/>
                      <a:r>
                        <a:rPr lang="it-IT" sz="1200" b="1" i="0" u="none" strike="noStrike">
                          <a:effectLst/>
                          <a:latin typeface="Century Gothic" panose="020B0502020202020204" pitchFamily="34" charset="0"/>
                        </a:rPr>
                        <a:t>DIC ’19</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4%</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71%</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25%</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40</a:t>
                      </a:r>
                    </a:p>
                  </a:txBody>
                  <a:tcPr marL="7620" marR="7620" marT="7620" marB="0" anchor="ctr"/>
                </a:tc>
                <a:extLst>
                  <a:ext uri="{0D108BD9-81ED-4DB2-BD59-A6C34878D82A}">
                    <a16:rowId xmlns:a16="http://schemas.microsoft.com/office/drawing/2014/main" val="2739780088"/>
                  </a:ext>
                </a:extLst>
              </a:tr>
              <a:tr h="357230">
                <a:tc>
                  <a:txBody>
                    <a:bodyPr/>
                    <a:lstStyle/>
                    <a:p>
                      <a:pPr algn="l" fontAlgn="ctr"/>
                      <a:r>
                        <a:rPr lang="it-IT" sz="1200" b="1" i="0" u="none" strike="noStrike">
                          <a:effectLst/>
                          <a:latin typeface="Century Gothic" panose="020B0502020202020204" pitchFamily="34" charset="0"/>
                        </a:rPr>
                        <a:t>MAR ’20</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0%</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60%</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40%</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30</a:t>
                      </a:r>
                    </a:p>
                  </a:txBody>
                  <a:tcPr marL="7620" marR="7620" marT="7620" marB="0" anchor="ctr"/>
                </a:tc>
                <a:extLst>
                  <a:ext uri="{0D108BD9-81ED-4DB2-BD59-A6C34878D82A}">
                    <a16:rowId xmlns:a16="http://schemas.microsoft.com/office/drawing/2014/main" val="2546973793"/>
                  </a:ext>
                </a:extLst>
              </a:tr>
              <a:tr h="357230">
                <a:tc>
                  <a:txBody>
                    <a:bodyPr/>
                    <a:lstStyle/>
                    <a:p>
                      <a:pPr algn="l" fontAlgn="ctr"/>
                      <a:r>
                        <a:rPr lang="it-IT" sz="1200" b="1" i="0" u="none" strike="noStrike">
                          <a:effectLst/>
                          <a:latin typeface="Century Gothic" panose="020B0502020202020204" pitchFamily="34" charset="0"/>
                        </a:rPr>
                        <a:t>GIU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3%</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63%</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34%</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35</a:t>
                      </a:r>
                    </a:p>
                  </a:txBody>
                  <a:tcPr marL="7620" marR="7620" marT="7620" marB="0" anchor="ctr"/>
                </a:tc>
                <a:extLst>
                  <a:ext uri="{0D108BD9-81ED-4DB2-BD59-A6C34878D82A}">
                    <a16:rowId xmlns:a16="http://schemas.microsoft.com/office/drawing/2014/main" val="3752504863"/>
                  </a:ext>
                </a:extLst>
              </a:tr>
              <a:tr h="357230">
                <a:tc>
                  <a:txBody>
                    <a:bodyPr/>
                    <a:lstStyle/>
                    <a:p>
                      <a:pPr algn="l" fontAlgn="ctr"/>
                      <a:r>
                        <a:rPr lang="it-IT" sz="1200" b="1" i="0" u="none" strike="noStrike">
                          <a:effectLst/>
                          <a:latin typeface="Century Gothic" panose="020B0502020202020204" pitchFamily="34" charset="0"/>
                        </a:rPr>
                        <a:t>SET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3%</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62%</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35%</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34</a:t>
                      </a:r>
                    </a:p>
                  </a:txBody>
                  <a:tcPr marL="7620" marR="7620" marT="7620" marB="0" anchor="ctr"/>
                </a:tc>
                <a:extLst>
                  <a:ext uri="{0D108BD9-81ED-4DB2-BD59-A6C34878D82A}">
                    <a16:rowId xmlns:a16="http://schemas.microsoft.com/office/drawing/2014/main" val="4271376257"/>
                  </a:ext>
                </a:extLst>
              </a:tr>
              <a:tr h="357230">
                <a:tc>
                  <a:txBody>
                    <a:bodyPr/>
                    <a:lstStyle/>
                    <a:p>
                      <a:pPr algn="l" fontAlgn="ctr"/>
                      <a:r>
                        <a:rPr lang="it-IT" sz="1200" b="1" i="0" u="none" strike="noStrike">
                          <a:effectLst/>
                          <a:latin typeface="Century Gothic" panose="020B0502020202020204" pitchFamily="34" charset="0"/>
                        </a:rPr>
                        <a:t>DIC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2%</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60%</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38%</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32</a:t>
                      </a:r>
                    </a:p>
                  </a:txBody>
                  <a:tcPr marL="7620" marR="7620" marT="7620" marB="0" anchor="ctr"/>
                </a:tc>
                <a:extLst>
                  <a:ext uri="{0D108BD9-81ED-4DB2-BD59-A6C34878D82A}">
                    <a16:rowId xmlns:a16="http://schemas.microsoft.com/office/drawing/2014/main" val="3559385142"/>
                  </a:ext>
                </a:extLst>
              </a:tr>
              <a:tr h="357230">
                <a:tc>
                  <a:txBody>
                    <a:bodyPr/>
                    <a:lstStyle/>
                    <a:p>
                      <a:pPr algn="l" fontAlgn="ctr"/>
                      <a:r>
                        <a:rPr lang="it-IT" sz="1200" b="1" i="0" u="none" strike="noStrike">
                          <a:effectLst/>
                          <a:latin typeface="Century Gothic" panose="020B0502020202020204" pitchFamily="34" charset="0"/>
                        </a:rPr>
                        <a:t>MAR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3%</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56%</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41%</a:t>
                      </a:r>
                    </a:p>
                  </a:txBody>
                  <a:tcPr marL="7620" marR="7620" marT="7620" marB="0" anchor="ctr"/>
                </a:tc>
                <a:tc>
                  <a:txBody>
                    <a:bodyPr/>
                    <a:lstStyle/>
                    <a:p>
                      <a:pPr algn="ctr" fontAlgn="ctr"/>
                      <a:r>
                        <a:rPr lang="it-IT" sz="1600" b="1" i="0" u="none" strike="noStrike" dirty="0">
                          <a:solidFill>
                            <a:srgbClr val="1F497D"/>
                          </a:solidFill>
                          <a:effectLst/>
                          <a:latin typeface="Century Gothic" panose="020B0502020202020204" pitchFamily="34" charset="0"/>
                        </a:rPr>
                        <a:t>31</a:t>
                      </a:r>
                    </a:p>
                  </a:txBody>
                  <a:tcPr marL="7620" marR="7620" marT="7620" marB="0" anchor="ctr"/>
                </a:tc>
                <a:extLst>
                  <a:ext uri="{0D108BD9-81ED-4DB2-BD59-A6C34878D82A}">
                    <a16:rowId xmlns:a16="http://schemas.microsoft.com/office/drawing/2014/main" val="3790754751"/>
                  </a:ext>
                </a:extLst>
              </a:tr>
            </a:tbl>
          </a:graphicData>
        </a:graphic>
      </p:graphicFrame>
      <p:cxnSp>
        <p:nvCxnSpPr>
          <p:cNvPr id="29" name="Connettore 2 28">
            <a:extLst>
              <a:ext uri="{FF2B5EF4-FFF2-40B4-BE49-F238E27FC236}">
                <a16:creationId xmlns:a16="http://schemas.microsoft.com/office/drawing/2014/main" id="{F6409FFB-DE74-45BB-B370-86108C93BE3F}"/>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31" name="CasellaDiTesto 30">
            <a:extLst>
              <a:ext uri="{FF2B5EF4-FFF2-40B4-BE49-F238E27FC236}">
                <a16:creationId xmlns:a16="http://schemas.microsoft.com/office/drawing/2014/main" id="{6DA334CB-BBC7-4CFE-8CE9-F4575E4C142E}"/>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35" name="Connettore 2 34">
            <a:extLst>
              <a:ext uri="{FF2B5EF4-FFF2-40B4-BE49-F238E27FC236}">
                <a16:creationId xmlns:a16="http://schemas.microsoft.com/office/drawing/2014/main" id="{D8F34ADB-9159-4C3E-BB24-804501ABAB25}"/>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38" name="CasellaDiTesto 37">
            <a:extLst>
              <a:ext uri="{FF2B5EF4-FFF2-40B4-BE49-F238E27FC236}">
                <a16:creationId xmlns:a16="http://schemas.microsoft.com/office/drawing/2014/main" id="{A26EA7D1-0AB1-4A1C-93EF-A584CDF130EC}"/>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graphicFrame>
        <p:nvGraphicFramePr>
          <p:cNvPr id="39" name="Tabella 38">
            <a:extLst>
              <a:ext uri="{FF2B5EF4-FFF2-40B4-BE49-F238E27FC236}">
                <a16:creationId xmlns:a16="http://schemas.microsoft.com/office/drawing/2014/main" id="{81311B51-1925-4EAC-84FF-72C6DD8EDCDA}"/>
              </a:ext>
            </a:extLst>
          </p:cNvPr>
          <p:cNvGraphicFramePr>
            <a:graphicFrameLocks noGrp="1"/>
          </p:cNvGraphicFramePr>
          <p:nvPr>
            <p:extLst>
              <p:ext uri="{D42A27DB-BD31-4B8C-83A1-F6EECF244321}">
                <p14:modId xmlns:p14="http://schemas.microsoft.com/office/powerpoint/2010/main" val="1928594819"/>
              </p:ext>
            </p:extLst>
          </p:nvPr>
        </p:nvGraphicFramePr>
        <p:xfrm>
          <a:off x="11147607" y="3147844"/>
          <a:ext cx="648000" cy="250061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357230">
                <a:tc>
                  <a:txBody>
                    <a:bodyPr/>
                    <a:lstStyle/>
                    <a:p>
                      <a:pPr algn="ctr" fontAlgn="ctr"/>
                      <a:r>
                        <a:rPr lang="it-IT" sz="1600" b="1" i="0" u="none" strike="noStrike">
                          <a:solidFill>
                            <a:srgbClr val="F79646"/>
                          </a:solidFill>
                          <a:effectLst/>
                          <a:latin typeface="Century Gothic" panose="020B0502020202020204" pitchFamily="34" charset="0"/>
                        </a:rPr>
                        <a:t>40</a:t>
                      </a:r>
                    </a:p>
                  </a:txBody>
                  <a:tcPr marL="7620" marR="7620" marT="7620" marB="0" anchor="ctr"/>
                </a:tc>
                <a:extLst>
                  <a:ext uri="{0D108BD9-81ED-4DB2-BD59-A6C34878D82A}">
                    <a16:rowId xmlns:a16="http://schemas.microsoft.com/office/drawing/2014/main" val="384464165"/>
                  </a:ext>
                </a:extLst>
              </a:tr>
              <a:tr h="357230">
                <a:tc>
                  <a:txBody>
                    <a:bodyPr/>
                    <a:lstStyle/>
                    <a:p>
                      <a:pPr algn="ctr" fontAlgn="ctr"/>
                      <a:r>
                        <a:rPr lang="it-IT" sz="1600" b="1" i="0" u="none" strike="noStrike">
                          <a:solidFill>
                            <a:srgbClr val="F79646"/>
                          </a:solidFill>
                          <a:effectLst/>
                          <a:latin typeface="Century Gothic" panose="020B0502020202020204" pitchFamily="34" charset="0"/>
                        </a:rPr>
                        <a:t>29</a:t>
                      </a:r>
                    </a:p>
                  </a:txBody>
                  <a:tcPr marL="7620" marR="7620" marT="7620" marB="0" anchor="ctr"/>
                </a:tc>
                <a:extLst>
                  <a:ext uri="{0D108BD9-81ED-4DB2-BD59-A6C34878D82A}">
                    <a16:rowId xmlns:a16="http://schemas.microsoft.com/office/drawing/2014/main" val="51798999"/>
                  </a:ext>
                </a:extLst>
              </a:tr>
              <a:tr h="357230">
                <a:tc>
                  <a:txBody>
                    <a:bodyPr/>
                    <a:lstStyle/>
                    <a:p>
                      <a:pPr algn="ctr" fontAlgn="ctr"/>
                      <a:r>
                        <a:rPr lang="it-IT" sz="1600" b="1" i="0" u="none" strike="noStrike">
                          <a:solidFill>
                            <a:srgbClr val="F79646"/>
                          </a:solidFill>
                          <a:effectLst/>
                          <a:latin typeface="Century Gothic" panose="020B0502020202020204" pitchFamily="34" charset="0"/>
                        </a:rPr>
                        <a:t>30</a:t>
                      </a:r>
                    </a:p>
                  </a:txBody>
                  <a:tcPr marL="7620" marR="7620" marT="7620" marB="0" anchor="ctr"/>
                </a:tc>
                <a:extLst>
                  <a:ext uri="{0D108BD9-81ED-4DB2-BD59-A6C34878D82A}">
                    <a16:rowId xmlns:a16="http://schemas.microsoft.com/office/drawing/2014/main" val="2113083857"/>
                  </a:ext>
                </a:extLst>
              </a:tr>
              <a:tr h="357230">
                <a:tc>
                  <a:txBody>
                    <a:bodyPr/>
                    <a:lstStyle/>
                    <a:p>
                      <a:pPr algn="ctr" fontAlgn="ctr"/>
                      <a:r>
                        <a:rPr lang="it-IT" sz="1600" b="1" i="0" u="none" strike="noStrike">
                          <a:solidFill>
                            <a:srgbClr val="F79646"/>
                          </a:solidFill>
                          <a:effectLst/>
                          <a:latin typeface="Century Gothic" panose="020B0502020202020204" pitchFamily="34" charset="0"/>
                        </a:rPr>
                        <a:t>29</a:t>
                      </a:r>
                    </a:p>
                  </a:txBody>
                  <a:tcPr marL="7620" marR="7620" marT="7620" marB="0" anchor="ctr"/>
                </a:tc>
                <a:extLst>
                  <a:ext uri="{0D108BD9-81ED-4DB2-BD59-A6C34878D82A}">
                    <a16:rowId xmlns:a16="http://schemas.microsoft.com/office/drawing/2014/main" val="1777035430"/>
                  </a:ext>
                </a:extLst>
              </a:tr>
              <a:tr h="357230">
                <a:tc>
                  <a:txBody>
                    <a:bodyPr/>
                    <a:lstStyle/>
                    <a:p>
                      <a:pPr algn="ctr" fontAlgn="ctr"/>
                      <a:r>
                        <a:rPr lang="it-IT" sz="1600" b="1" i="0" u="none" strike="noStrike">
                          <a:solidFill>
                            <a:srgbClr val="F79646"/>
                          </a:solidFill>
                          <a:effectLst/>
                          <a:latin typeface="Century Gothic" panose="020B0502020202020204" pitchFamily="34" charset="0"/>
                        </a:rPr>
                        <a:t>27</a:t>
                      </a:r>
                    </a:p>
                  </a:txBody>
                  <a:tcPr marL="7620" marR="7620" marT="7620" marB="0" anchor="ctr"/>
                </a:tc>
                <a:extLst>
                  <a:ext uri="{0D108BD9-81ED-4DB2-BD59-A6C34878D82A}">
                    <a16:rowId xmlns:a16="http://schemas.microsoft.com/office/drawing/2014/main" val="2964193220"/>
                  </a:ext>
                </a:extLst>
              </a:tr>
              <a:tr h="357230">
                <a:tc>
                  <a:txBody>
                    <a:bodyPr/>
                    <a:lstStyle/>
                    <a:p>
                      <a:pPr algn="ctr" fontAlgn="ctr"/>
                      <a:r>
                        <a:rPr lang="it-IT" sz="1600" b="1" i="0" u="none" strike="noStrike">
                          <a:solidFill>
                            <a:srgbClr val="F79646"/>
                          </a:solidFill>
                          <a:effectLst/>
                          <a:latin typeface="Century Gothic" panose="020B0502020202020204" pitchFamily="34" charset="0"/>
                        </a:rPr>
                        <a:t>26</a:t>
                      </a:r>
                    </a:p>
                  </a:txBody>
                  <a:tcPr marL="7620" marR="7620" marT="7620" marB="0" anchor="ctr"/>
                </a:tc>
                <a:extLst>
                  <a:ext uri="{0D108BD9-81ED-4DB2-BD59-A6C34878D82A}">
                    <a16:rowId xmlns:a16="http://schemas.microsoft.com/office/drawing/2014/main" val="3083891687"/>
                  </a:ext>
                </a:extLst>
              </a:tr>
            </a:tbl>
          </a:graphicData>
        </a:graphic>
      </p:graphicFrame>
      <p:sp>
        <p:nvSpPr>
          <p:cNvPr id="40" name="Ovale 39">
            <a:extLst>
              <a:ext uri="{FF2B5EF4-FFF2-40B4-BE49-F238E27FC236}">
                <a16:creationId xmlns:a16="http://schemas.microsoft.com/office/drawing/2014/main" id="{7717E014-523C-4391-BF86-F9143C03727D}"/>
              </a:ext>
            </a:extLst>
          </p:cNvPr>
          <p:cNvSpPr/>
          <p:nvPr/>
        </p:nvSpPr>
        <p:spPr bwMode="auto">
          <a:xfrm>
            <a:off x="10219506" y="4932024"/>
            <a:ext cx="647998" cy="752404"/>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1" name="Titolo 1">
            <a:extLst>
              <a:ext uri="{FF2B5EF4-FFF2-40B4-BE49-F238E27FC236}">
                <a16:creationId xmlns:a16="http://schemas.microsoft.com/office/drawing/2014/main" id="{1C126D1E-306E-4C0D-890E-E315FEE7051E}"/>
              </a:ext>
            </a:extLst>
          </p:cNvPr>
          <p:cNvSpPr txBox="1">
            <a:spLocks/>
          </p:cNvSpPr>
          <p:nvPr/>
        </p:nvSpPr>
        <p:spPr>
          <a:xfrm>
            <a:off x="423287" y="1815998"/>
            <a:ext cx="5891787"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DURATA TEMPORALE DEL CREDITO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cxnSp>
        <p:nvCxnSpPr>
          <p:cNvPr id="42" name="Connettore diritto 41">
            <a:extLst>
              <a:ext uri="{FF2B5EF4-FFF2-40B4-BE49-F238E27FC236}">
                <a16:creationId xmlns:a16="http://schemas.microsoft.com/office/drawing/2014/main" id="{4076F38C-C7EF-4F57-87C6-2642479A96F0}"/>
              </a:ext>
            </a:extLst>
          </p:cNvPr>
          <p:cNvCxnSpPr>
            <a:cxnSpLocks/>
          </p:cNvCxnSpPr>
          <p:nvPr/>
        </p:nvCxnSpPr>
        <p:spPr bwMode="auto">
          <a:xfrm>
            <a:off x="7248128" y="1835048"/>
            <a:ext cx="0" cy="3996000"/>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pic>
        <p:nvPicPr>
          <p:cNvPr id="43" name="Elemento grafico 42" descr="Freccia linea: curva antioraria">
            <a:extLst>
              <a:ext uri="{FF2B5EF4-FFF2-40B4-BE49-F238E27FC236}">
                <a16:creationId xmlns:a16="http://schemas.microsoft.com/office/drawing/2014/main" id="{59C45430-34D9-4C65-864C-25A87AEFC7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44" name="CasellaDiTesto 9">
            <a:extLst>
              <a:ext uri="{FF2B5EF4-FFF2-40B4-BE49-F238E27FC236}">
                <a16:creationId xmlns:a16="http://schemas.microsoft.com/office/drawing/2014/main" id="{7BE745F2-318F-45F1-8DBC-AFAC5C671D9A}"/>
              </a:ext>
            </a:extLst>
          </p:cNvPr>
          <p:cNvSpPr txBox="1">
            <a:spLocks noChangeArrowheads="1"/>
          </p:cNvSpPr>
          <p:nvPr/>
        </p:nvSpPr>
        <p:spPr bwMode="auto">
          <a:xfrm>
            <a:off x="7339534" y="1797318"/>
            <a:ext cx="4586972" cy="109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dirty="0">
                <a:latin typeface="Century Gothic" panose="020B0502020202020204" pitchFamily="34" charset="0"/>
              </a:rPr>
              <a:t>Per quanto concerne l’offerta dei fidi o dei finanziamenti da parte delle banche negli ultimi tre mesi, ritiene che la situazione sia migliorata, rimasta invariata o peggiorata con riferimento alla durata temporale del credito?</a:t>
            </a:r>
            <a:endParaRPr lang="it-IT" altLang="it-IT" sz="1300" b="0" dirty="0">
              <a:solidFill>
                <a:schemeClr val="accent2"/>
              </a:solidFill>
              <a:latin typeface="Century Gothic" panose="020B0502020202020204" pitchFamily="34" charset="0"/>
            </a:endParaRPr>
          </a:p>
        </p:txBody>
      </p:sp>
      <p:cxnSp>
        <p:nvCxnSpPr>
          <p:cNvPr id="45" name="Connettore diritto 44">
            <a:extLst>
              <a:ext uri="{FF2B5EF4-FFF2-40B4-BE49-F238E27FC236}">
                <a16:creationId xmlns:a16="http://schemas.microsoft.com/office/drawing/2014/main" id="{80F7E104-36B5-455A-995E-71024CFBE926}"/>
              </a:ext>
            </a:extLst>
          </p:cNvPr>
          <p:cNvCxnSpPr/>
          <p:nvPr/>
        </p:nvCxnSpPr>
        <p:spPr bwMode="auto">
          <a:xfrm>
            <a:off x="5114455"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46" name="Rettangolo 45">
            <a:extLst>
              <a:ext uri="{FF2B5EF4-FFF2-40B4-BE49-F238E27FC236}">
                <a16:creationId xmlns:a16="http://schemas.microsoft.com/office/drawing/2014/main" id="{6AA0E513-A184-4BA1-BC68-59D87A819957}"/>
              </a:ext>
            </a:extLst>
          </p:cNvPr>
          <p:cNvSpPr/>
          <p:nvPr/>
        </p:nvSpPr>
        <p:spPr>
          <a:xfrm>
            <a:off x="4084854" y="2478476"/>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sp>
        <p:nvSpPr>
          <p:cNvPr id="50" name="Text Box 49">
            <a:extLst>
              <a:ext uri="{FF2B5EF4-FFF2-40B4-BE49-F238E27FC236}">
                <a16:creationId xmlns:a16="http://schemas.microsoft.com/office/drawing/2014/main" id="{377B90FB-87A6-4E9D-A2D0-719610FAC587}"/>
              </a:ext>
            </a:extLst>
          </p:cNvPr>
          <p:cNvSpPr txBox="1">
            <a:spLocks noChangeArrowheads="1"/>
          </p:cNvSpPr>
          <p:nvPr/>
        </p:nvSpPr>
        <p:spPr bwMode="auto">
          <a:xfrm>
            <a:off x="335360" y="6060923"/>
            <a:ext cx="11665296" cy="536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entury Gothic" panose="020B0502020202020204" pitchFamily="34" charset="0"/>
              </a:rPr>
              <a:t>Base campione: </a:t>
            </a:r>
            <a:r>
              <a:rPr lang="it-IT" altLang="it-IT" sz="900" b="0" dirty="0">
                <a:latin typeface="Century Gothic" panose="020B0502020202020204" pitchFamily="34" charset="0"/>
              </a:rPr>
              <a:t>821 casi. Esclusivamente le imprese che hanno dei fidi o finanziamenti da oltre sei mesi. </a:t>
            </a:r>
            <a:r>
              <a:rPr lang="it-IT" altLang="ja-JP" sz="900" b="0" dirty="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entury Gothic" panose="020B0502020202020204" pitchFamily="34" charset="0"/>
              </a:rPr>
              <a:t>I dati sono riportati all’universo.	</a:t>
            </a:r>
            <a:endParaRPr lang="it-IT" altLang="it-IT" sz="900" dirty="0">
              <a:latin typeface="Century Gothic" panose="020B0502020202020204" pitchFamily="34" charset="0"/>
            </a:endParaRPr>
          </a:p>
        </p:txBody>
      </p:sp>
      <p:sp>
        <p:nvSpPr>
          <p:cNvPr id="51" name="CasellaDiTesto 9">
            <a:extLst>
              <a:ext uri="{FF2B5EF4-FFF2-40B4-BE49-F238E27FC236}">
                <a16:creationId xmlns:a16="http://schemas.microsoft.com/office/drawing/2014/main" id="{004C232E-09E8-4B1D-AA7D-9437C20547BB}"/>
              </a:ext>
            </a:extLst>
          </p:cNvPr>
          <p:cNvSpPr txBox="1">
            <a:spLocks noChangeArrowheads="1"/>
          </p:cNvSpPr>
          <p:nvPr/>
        </p:nvSpPr>
        <p:spPr bwMode="auto">
          <a:xfrm>
            <a:off x="849872" y="3613319"/>
            <a:ext cx="1919755"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spTree>
    <p:extLst>
      <p:ext uri="{BB962C8B-B14F-4D97-AF65-F5344CB8AC3E}">
        <p14:creationId xmlns:p14="http://schemas.microsoft.com/office/powerpoint/2010/main" val="2270830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Immagine 57">
            <a:extLst>
              <a:ext uri="{FF2B5EF4-FFF2-40B4-BE49-F238E27FC236}">
                <a16:creationId xmlns:a16="http://schemas.microsoft.com/office/drawing/2014/main" id="{FDA3378D-AF08-4761-AD4C-A5D404936EEC}"/>
              </a:ext>
            </a:extLst>
          </p:cNvPr>
          <p:cNvPicPr>
            <a:picLocks noChangeAspect="1"/>
          </p:cNvPicPr>
          <p:nvPr/>
        </p:nvPicPr>
        <p:blipFill>
          <a:blip r:embed="rId2"/>
          <a:stretch>
            <a:fillRect/>
          </a:stretch>
        </p:blipFill>
        <p:spPr>
          <a:xfrm>
            <a:off x="6512480" y="3301329"/>
            <a:ext cx="5366156" cy="3019196"/>
          </a:xfrm>
          <a:prstGeom prst="rect">
            <a:avLst/>
          </a:prstGeom>
        </p:spPr>
      </p:pic>
      <p:pic>
        <p:nvPicPr>
          <p:cNvPr id="57" name="Immagine 56">
            <a:extLst>
              <a:ext uri="{FF2B5EF4-FFF2-40B4-BE49-F238E27FC236}">
                <a16:creationId xmlns:a16="http://schemas.microsoft.com/office/drawing/2014/main" id="{EBC477F6-02BD-431F-8375-00399D508753}"/>
              </a:ext>
            </a:extLst>
          </p:cNvPr>
          <p:cNvPicPr>
            <a:picLocks noChangeAspect="1"/>
          </p:cNvPicPr>
          <p:nvPr/>
        </p:nvPicPr>
        <p:blipFill>
          <a:blip r:embed="rId3"/>
          <a:stretch>
            <a:fillRect/>
          </a:stretch>
        </p:blipFill>
        <p:spPr>
          <a:xfrm>
            <a:off x="537391" y="3301329"/>
            <a:ext cx="5366156" cy="3019196"/>
          </a:xfrm>
          <a:prstGeom prst="rect">
            <a:avLst/>
          </a:prstGeom>
        </p:spPr>
      </p:pic>
      <p:sp>
        <p:nvSpPr>
          <p:cNvPr id="7" name="Titolo 1">
            <a:extLst>
              <a:ext uri="{FF2B5EF4-FFF2-40B4-BE49-F238E27FC236}">
                <a16:creationId xmlns:a16="http://schemas.microsoft.com/office/drawing/2014/main" id="{82BAA81D-D55C-40BC-8FB7-47653BF6AB4F}"/>
              </a:ext>
            </a:extLst>
          </p:cNvPr>
          <p:cNvSpPr txBox="1">
            <a:spLocks/>
          </p:cNvSpPr>
          <p:nvPr/>
        </p:nvSpPr>
        <p:spPr>
          <a:xfrm>
            <a:off x="335360" y="248643"/>
            <a:ext cx="11751865"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Misure contro la crisi SANITARIA (</a:t>
            </a:r>
            <a:r>
              <a:rPr lang="it-IT" sz="2200" u="sng" dirty="0">
                <a:solidFill>
                  <a:srgbClr val="203864"/>
                </a:solidFill>
                <a:latin typeface="Century Gothic" panose="020B0502020202020204" pitchFamily="34" charset="0"/>
                <a:cs typeface="Arial"/>
              </a:rPr>
              <a:t>GOVERNO CENTRALE</a:t>
            </a:r>
            <a:r>
              <a:rPr lang="it-IT" sz="2200" dirty="0">
                <a:solidFill>
                  <a:srgbClr val="203864"/>
                </a:solidFill>
                <a:latin typeface="Century Gothic" panose="020B0502020202020204" pitchFamily="34" charset="0"/>
                <a:cs typeface="Arial"/>
              </a:rPr>
              <a:t>) | </a:t>
            </a:r>
            <a:r>
              <a:rPr lang="it-IT" sz="2200" dirty="0">
                <a:latin typeface="Century Gothic" panose="020B0502020202020204" pitchFamily="34" charset="0"/>
                <a:cs typeface="Arial"/>
              </a:rPr>
              <a:t>Il giudizio nei confronti del Governo Conte (prima) e, soprattutto, del Governo Draghi (ora) è piuttosto positivo con riferimento alla gestione della crisi dal punto di vista prettamente sanitario.</a:t>
            </a:r>
          </a:p>
        </p:txBody>
      </p:sp>
      <p:sp>
        <p:nvSpPr>
          <p:cNvPr id="10" name="CasellaDiTesto 9">
            <a:extLst>
              <a:ext uri="{FF2B5EF4-FFF2-40B4-BE49-F238E27FC236}">
                <a16:creationId xmlns:a16="http://schemas.microsoft.com/office/drawing/2014/main" id="{DBD77F3E-57CB-4C71-9049-352359FCDBBE}"/>
              </a:ext>
            </a:extLst>
          </p:cNvPr>
          <p:cNvSpPr txBox="1">
            <a:spLocks noChangeArrowheads="1"/>
          </p:cNvSpPr>
          <p:nvPr/>
        </p:nvSpPr>
        <p:spPr bwMode="auto">
          <a:xfrm>
            <a:off x="335359" y="1492399"/>
            <a:ext cx="11665295" cy="109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1200"/>
              </a:spcBef>
            </a:pPr>
            <a:r>
              <a:rPr lang="it-IT" altLang="ja-JP" sz="1700" b="0">
                <a:latin typeface="Century Gothic" panose="020B0502020202020204" pitchFamily="34" charset="0"/>
              </a:rPr>
              <a:t>Lei considera «efficaci» le misure adottate dal Governo centrale a contrasto dell’emergenza da COVID-19… …</a:t>
            </a:r>
            <a:r>
              <a:rPr lang="it-IT" altLang="ja-JP" sz="2000" b="0" u="sng">
                <a:latin typeface="Century Gothic" panose="020B0502020202020204" pitchFamily="34" charset="0"/>
              </a:rPr>
              <a:t>dal punto di vista SANITARIO</a:t>
            </a:r>
            <a:r>
              <a:rPr lang="it-IT" altLang="ja-JP" sz="2000" b="0">
                <a:latin typeface="Century Gothic" panose="020B0502020202020204" pitchFamily="34" charset="0"/>
              </a:rPr>
              <a:t>?</a:t>
            </a:r>
            <a:br>
              <a:rPr lang="it-IT" altLang="ja-JP" sz="2000" b="0">
                <a:latin typeface="Century Gothic" panose="020B0502020202020204" pitchFamily="34" charset="0"/>
              </a:rPr>
            </a:br>
            <a:br>
              <a:rPr lang="it-IT" altLang="ja-JP" sz="1050" b="0">
                <a:latin typeface="Century Gothic" panose="020B0502020202020204" pitchFamily="34" charset="0"/>
              </a:rPr>
            </a:br>
            <a:r>
              <a:rPr lang="it-IT" altLang="ja-JP" sz="1600" i="1">
                <a:solidFill>
                  <a:srgbClr val="203864"/>
                </a:solidFill>
                <a:latin typeface="Century Gothic" panose="020B0502020202020204" pitchFamily="34" charset="0"/>
              </a:rPr>
              <a:t>Considerano «efficaci» le misure dal punto di vista SANITARIO… </a:t>
            </a:r>
          </a:p>
        </p:txBody>
      </p:sp>
      <p:sp>
        <p:nvSpPr>
          <p:cNvPr id="18" name="CasellaDiTesto 17">
            <a:extLst>
              <a:ext uri="{FF2B5EF4-FFF2-40B4-BE49-F238E27FC236}">
                <a16:creationId xmlns:a16="http://schemas.microsoft.com/office/drawing/2014/main" id="{E2CCDEBA-0744-4E60-B3DD-D2E17CA5DFF3}"/>
              </a:ext>
            </a:extLst>
          </p:cNvPr>
          <p:cNvSpPr txBox="1"/>
          <p:nvPr/>
        </p:nvSpPr>
        <p:spPr>
          <a:xfrm>
            <a:off x="730130" y="3104018"/>
            <a:ext cx="1409360" cy="276999"/>
          </a:xfrm>
          <a:prstGeom prst="rect">
            <a:avLst/>
          </a:prstGeom>
          <a:noFill/>
        </p:spPr>
        <p:txBody>
          <a:bodyPr wrap="none" rtlCol="0">
            <a:spAutoFit/>
          </a:bodyPr>
          <a:lstStyle/>
          <a:p>
            <a:r>
              <a:rPr lang="it-IT" sz="1200" dirty="0">
                <a:latin typeface="Century Gothic" panose="020B0502020202020204" pitchFamily="34" charset="0"/>
              </a:rPr>
              <a:t>Governo CONTE</a:t>
            </a:r>
          </a:p>
        </p:txBody>
      </p:sp>
      <p:sp>
        <p:nvSpPr>
          <p:cNvPr id="24" name="CasellaDiTesto 23">
            <a:extLst>
              <a:ext uri="{FF2B5EF4-FFF2-40B4-BE49-F238E27FC236}">
                <a16:creationId xmlns:a16="http://schemas.microsoft.com/office/drawing/2014/main" id="{9369ADB5-79D8-4B98-8914-98BA42E1265C}"/>
              </a:ext>
            </a:extLst>
          </p:cNvPr>
          <p:cNvSpPr txBox="1"/>
          <p:nvPr/>
        </p:nvSpPr>
        <p:spPr>
          <a:xfrm>
            <a:off x="4382295" y="3104018"/>
            <a:ext cx="1468672" cy="276999"/>
          </a:xfrm>
          <a:prstGeom prst="rect">
            <a:avLst/>
          </a:prstGeom>
          <a:noFill/>
        </p:spPr>
        <p:txBody>
          <a:bodyPr wrap="none" rtlCol="0">
            <a:spAutoFit/>
          </a:bodyPr>
          <a:lstStyle/>
          <a:p>
            <a:r>
              <a:rPr lang="it-IT" sz="1200" dirty="0">
                <a:latin typeface="Century Gothic" panose="020B0502020202020204" pitchFamily="34" charset="0"/>
              </a:rPr>
              <a:t>Governo DRAGHI</a:t>
            </a:r>
          </a:p>
        </p:txBody>
      </p:sp>
      <p:sp>
        <p:nvSpPr>
          <p:cNvPr id="39" name="CasellaDiTesto 38">
            <a:extLst>
              <a:ext uri="{FF2B5EF4-FFF2-40B4-BE49-F238E27FC236}">
                <a16:creationId xmlns:a16="http://schemas.microsoft.com/office/drawing/2014/main" id="{070AEA20-4C5B-4139-A618-F791241FB0C6}"/>
              </a:ext>
            </a:extLst>
          </p:cNvPr>
          <p:cNvSpPr txBox="1"/>
          <p:nvPr/>
        </p:nvSpPr>
        <p:spPr>
          <a:xfrm>
            <a:off x="410014" y="2714088"/>
            <a:ext cx="5508000" cy="338554"/>
          </a:xfrm>
          <a:prstGeom prst="rect">
            <a:avLst/>
          </a:prstGeom>
          <a:solidFill>
            <a:schemeClr val="tx1"/>
          </a:solidFill>
        </p:spPr>
        <p:txBody>
          <a:bodyPr wrap="square" rtlCol="0">
            <a:spAutoFit/>
          </a:bodyPr>
          <a:lstStyle/>
          <a:p>
            <a:r>
              <a:rPr lang="it-IT" sz="1600" dirty="0">
                <a:solidFill>
                  <a:schemeClr val="bg1"/>
                </a:solidFill>
                <a:latin typeface="Century Gothic" panose="020B0502020202020204" pitchFamily="34" charset="0"/>
              </a:rPr>
              <a:t>CITTADINI FVG</a:t>
            </a:r>
            <a:endParaRPr lang="it-IT" sz="1600" u="sng" dirty="0">
              <a:solidFill>
                <a:schemeClr val="bg1"/>
              </a:solidFill>
              <a:latin typeface="Century Gothic" panose="020B0502020202020204" pitchFamily="34" charset="0"/>
            </a:endParaRPr>
          </a:p>
        </p:txBody>
      </p:sp>
      <p:cxnSp>
        <p:nvCxnSpPr>
          <p:cNvPr id="43" name="Connettore 2 42">
            <a:extLst>
              <a:ext uri="{FF2B5EF4-FFF2-40B4-BE49-F238E27FC236}">
                <a16:creationId xmlns:a16="http://schemas.microsoft.com/office/drawing/2014/main" id="{4A86894B-ED44-48BE-97C1-7E9E782C1546}"/>
              </a:ext>
            </a:extLst>
          </p:cNvPr>
          <p:cNvCxnSpPr>
            <a:cxnSpLocks/>
          </p:cNvCxnSpPr>
          <p:nvPr/>
        </p:nvCxnSpPr>
        <p:spPr>
          <a:xfrm flipH="1">
            <a:off x="739655" y="3415408"/>
            <a:ext cx="3435930"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4" name="Connettore 2 43">
            <a:extLst>
              <a:ext uri="{FF2B5EF4-FFF2-40B4-BE49-F238E27FC236}">
                <a16:creationId xmlns:a16="http://schemas.microsoft.com/office/drawing/2014/main" id="{25C33713-3CD3-40BD-8D70-A3249C106D20}"/>
              </a:ext>
            </a:extLst>
          </p:cNvPr>
          <p:cNvCxnSpPr>
            <a:cxnSpLocks/>
          </p:cNvCxnSpPr>
          <p:nvPr/>
        </p:nvCxnSpPr>
        <p:spPr>
          <a:xfrm flipH="1">
            <a:off x="4400551" y="3415408"/>
            <a:ext cx="1548000"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45" name="CasellaDiTesto 44">
            <a:extLst>
              <a:ext uri="{FF2B5EF4-FFF2-40B4-BE49-F238E27FC236}">
                <a16:creationId xmlns:a16="http://schemas.microsoft.com/office/drawing/2014/main" id="{254BC02D-56F3-457E-96CA-E34C67A633B8}"/>
              </a:ext>
            </a:extLst>
          </p:cNvPr>
          <p:cNvSpPr txBox="1"/>
          <p:nvPr/>
        </p:nvSpPr>
        <p:spPr>
          <a:xfrm>
            <a:off x="6778505" y="3103612"/>
            <a:ext cx="1409360" cy="276999"/>
          </a:xfrm>
          <a:prstGeom prst="rect">
            <a:avLst/>
          </a:prstGeom>
          <a:noFill/>
        </p:spPr>
        <p:txBody>
          <a:bodyPr wrap="none" rtlCol="0">
            <a:spAutoFit/>
          </a:bodyPr>
          <a:lstStyle/>
          <a:p>
            <a:r>
              <a:rPr lang="it-IT" sz="1200" dirty="0">
                <a:latin typeface="Century Gothic" panose="020B0502020202020204" pitchFamily="34" charset="0"/>
              </a:rPr>
              <a:t>Governo CONTE</a:t>
            </a:r>
          </a:p>
        </p:txBody>
      </p:sp>
      <p:sp>
        <p:nvSpPr>
          <p:cNvPr id="46" name="CasellaDiTesto 45">
            <a:extLst>
              <a:ext uri="{FF2B5EF4-FFF2-40B4-BE49-F238E27FC236}">
                <a16:creationId xmlns:a16="http://schemas.microsoft.com/office/drawing/2014/main" id="{BE9E671E-F6AD-44CC-AC9C-BB038D0B64DD}"/>
              </a:ext>
            </a:extLst>
          </p:cNvPr>
          <p:cNvSpPr txBox="1"/>
          <p:nvPr/>
        </p:nvSpPr>
        <p:spPr>
          <a:xfrm>
            <a:off x="10430670" y="3103612"/>
            <a:ext cx="1468672" cy="276999"/>
          </a:xfrm>
          <a:prstGeom prst="rect">
            <a:avLst/>
          </a:prstGeom>
          <a:noFill/>
        </p:spPr>
        <p:txBody>
          <a:bodyPr wrap="none" rtlCol="0">
            <a:spAutoFit/>
          </a:bodyPr>
          <a:lstStyle/>
          <a:p>
            <a:r>
              <a:rPr lang="it-IT" sz="1200" dirty="0">
                <a:latin typeface="Century Gothic" panose="020B0502020202020204" pitchFamily="34" charset="0"/>
              </a:rPr>
              <a:t>Governo DRAGHI</a:t>
            </a:r>
          </a:p>
        </p:txBody>
      </p:sp>
      <p:cxnSp>
        <p:nvCxnSpPr>
          <p:cNvPr id="47" name="Connettore 2 46">
            <a:extLst>
              <a:ext uri="{FF2B5EF4-FFF2-40B4-BE49-F238E27FC236}">
                <a16:creationId xmlns:a16="http://schemas.microsoft.com/office/drawing/2014/main" id="{8EACC265-8A94-4931-B2C6-4DAA9DD69AAA}"/>
              </a:ext>
            </a:extLst>
          </p:cNvPr>
          <p:cNvCxnSpPr>
            <a:cxnSpLocks/>
          </p:cNvCxnSpPr>
          <p:nvPr/>
        </p:nvCxnSpPr>
        <p:spPr>
          <a:xfrm flipH="1">
            <a:off x="6788030" y="3415002"/>
            <a:ext cx="3435930"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8" name="Connettore 2 47">
            <a:extLst>
              <a:ext uri="{FF2B5EF4-FFF2-40B4-BE49-F238E27FC236}">
                <a16:creationId xmlns:a16="http://schemas.microsoft.com/office/drawing/2014/main" id="{0F7B7EBB-FEDC-4BB7-BA1C-CF58D71DE24F}"/>
              </a:ext>
            </a:extLst>
          </p:cNvPr>
          <p:cNvCxnSpPr>
            <a:cxnSpLocks/>
          </p:cNvCxnSpPr>
          <p:nvPr/>
        </p:nvCxnSpPr>
        <p:spPr>
          <a:xfrm flipH="1">
            <a:off x="10448926" y="3415002"/>
            <a:ext cx="1548000"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51" name="CasellaDiTesto 50">
            <a:extLst>
              <a:ext uri="{FF2B5EF4-FFF2-40B4-BE49-F238E27FC236}">
                <a16:creationId xmlns:a16="http://schemas.microsoft.com/office/drawing/2014/main" id="{44553EA0-10C6-4902-BFC9-3783AF1177B1}"/>
              </a:ext>
            </a:extLst>
          </p:cNvPr>
          <p:cNvSpPr txBox="1"/>
          <p:nvPr/>
        </p:nvSpPr>
        <p:spPr>
          <a:xfrm>
            <a:off x="6433542" y="2714088"/>
            <a:ext cx="5508000" cy="338554"/>
          </a:xfrm>
          <a:prstGeom prst="rect">
            <a:avLst/>
          </a:prstGeom>
          <a:solidFill>
            <a:schemeClr val="tx1"/>
          </a:solidFill>
        </p:spPr>
        <p:txBody>
          <a:bodyPr wrap="square" rtlCol="0">
            <a:spAutoFit/>
          </a:bodyPr>
          <a:lstStyle/>
          <a:p>
            <a:r>
              <a:rPr lang="it-IT" sz="1600" dirty="0">
                <a:solidFill>
                  <a:schemeClr val="bg1"/>
                </a:solidFill>
                <a:latin typeface="Century Gothic" panose="020B0502020202020204" pitchFamily="34" charset="0"/>
              </a:rPr>
              <a:t>IMPRESE DEL TERZIARIO FVG</a:t>
            </a:r>
            <a:endParaRPr lang="it-IT" sz="1600" u="sng" dirty="0">
              <a:solidFill>
                <a:schemeClr val="bg1"/>
              </a:solidFill>
              <a:latin typeface="Century Gothic" panose="020B0502020202020204" pitchFamily="34" charset="0"/>
            </a:endParaRPr>
          </a:p>
        </p:txBody>
      </p:sp>
      <p:sp>
        <p:nvSpPr>
          <p:cNvPr id="54" name="Ovale 53">
            <a:extLst>
              <a:ext uri="{FF2B5EF4-FFF2-40B4-BE49-F238E27FC236}">
                <a16:creationId xmlns:a16="http://schemas.microsoft.com/office/drawing/2014/main" id="{922A3F1B-4D77-4BA7-A973-C7ACE2BF95BE}"/>
              </a:ext>
            </a:extLst>
          </p:cNvPr>
          <p:cNvSpPr/>
          <p:nvPr/>
        </p:nvSpPr>
        <p:spPr bwMode="auto">
          <a:xfrm rot="3363593">
            <a:off x="4410426" y="3687669"/>
            <a:ext cx="1289807" cy="1127481"/>
          </a:xfrm>
          <a:prstGeom prst="ellipse">
            <a:avLst/>
          </a:prstGeom>
          <a:noFill/>
          <a:ln w="38100" cap="flat" cmpd="sng" algn="ctr">
            <a:solidFill>
              <a:srgbClr val="20386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5" name="Ovale 54">
            <a:extLst>
              <a:ext uri="{FF2B5EF4-FFF2-40B4-BE49-F238E27FC236}">
                <a16:creationId xmlns:a16="http://schemas.microsoft.com/office/drawing/2014/main" id="{C6CFD46C-9018-43B6-9CEE-9877E7C59998}"/>
              </a:ext>
            </a:extLst>
          </p:cNvPr>
          <p:cNvSpPr/>
          <p:nvPr/>
        </p:nvSpPr>
        <p:spPr bwMode="auto">
          <a:xfrm rot="3363593">
            <a:off x="10478406" y="3528146"/>
            <a:ext cx="1289807" cy="1127481"/>
          </a:xfrm>
          <a:prstGeom prst="ellipse">
            <a:avLst/>
          </a:prstGeom>
          <a:noFill/>
          <a:ln w="38100" cap="flat" cmpd="sng" algn="ctr">
            <a:solidFill>
              <a:srgbClr val="20386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6" name="Text Box 49">
            <a:extLst>
              <a:ext uri="{FF2B5EF4-FFF2-40B4-BE49-F238E27FC236}">
                <a16:creationId xmlns:a16="http://schemas.microsoft.com/office/drawing/2014/main" id="{F598F9EA-B533-49E8-9FE0-EDD9B79AC346}"/>
              </a:ext>
            </a:extLst>
          </p:cNvPr>
          <p:cNvSpPr txBox="1">
            <a:spLocks noChangeArrowheads="1"/>
          </p:cNvSpPr>
          <p:nvPr/>
        </p:nvSpPr>
        <p:spPr bwMode="auto">
          <a:xfrm>
            <a:off x="335360" y="6365237"/>
            <a:ext cx="11665296" cy="232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1.000 casi (Cittadini residenti in FVG). 1.536 casi (Imprese del terziario FVG). </a:t>
            </a:r>
            <a:r>
              <a:rPr lang="it-IT" altLang="it-IT" sz="900">
                <a:latin typeface="Century Gothic" panose="020B0502020202020204" pitchFamily="34" charset="0"/>
              </a:rPr>
              <a:t>I dati sono riportati all’universo.</a:t>
            </a:r>
            <a:r>
              <a:rPr lang="it-IT" altLang="it-IT" sz="900" b="0">
                <a:latin typeface="Century Gothic" panose="020B0502020202020204" pitchFamily="34" charset="0"/>
              </a:rPr>
              <a:t> </a:t>
            </a:r>
            <a:endParaRPr lang="it-IT" altLang="it-IT" sz="900">
              <a:latin typeface="Century Gothic" panose="020B0502020202020204" pitchFamily="34" charset="0"/>
            </a:endParaRPr>
          </a:p>
        </p:txBody>
      </p:sp>
      <p:sp>
        <p:nvSpPr>
          <p:cNvPr id="3" name="Rettangolo 2">
            <a:extLst>
              <a:ext uri="{FF2B5EF4-FFF2-40B4-BE49-F238E27FC236}">
                <a16:creationId xmlns:a16="http://schemas.microsoft.com/office/drawing/2014/main" id="{157EC842-169D-43F0-B147-FDCEC293E4A5}"/>
              </a:ext>
            </a:extLst>
          </p:cNvPr>
          <p:cNvSpPr/>
          <p:nvPr/>
        </p:nvSpPr>
        <p:spPr bwMode="auto">
          <a:xfrm>
            <a:off x="0" y="0"/>
            <a:ext cx="6084000" cy="2160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it-IT" sz="1050" i="0" strike="noStrike" cap="none" normalizeH="0" baseline="0">
                <a:ln>
                  <a:noFill/>
                </a:ln>
                <a:solidFill>
                  <a:schemeClr val="tx1"/>
                </a:solidFill>
                <a:effectLst/>
                <a:latin typeface="Century Gothic" panose="020B0502020202020204" pitchFamily="34" charset="0"/>
              </a:rPr>
              <a:t>ANALISI PRESSO I </a:t>
            </a:r>
            <a:r>
              <a:rPr kumimoji="0" lang="it-IT" sz="1050" i="0" u="sng" strike="noStrike" cap="none" normalizeH="0" baseline="0">
                <a:ln>
                  <a:noFill/>
                </a:ln>
                <a:solidFill>
                  <a:schemeClr val="tx1"/>
                </a:solidFill>
                <a:effectLst/>
                <a:latin typeface="Century Gothic" panose="020B0502020202020204" pitchFamily="34" charset="0"/>
              </a:rPr>
              <a:t>CITTADINI DEL FVG</a:t>
            </a:r>
          </a:p>
        </p:txBody>
      </p:sp>
      <p:sp>
        <p:nvSpPr>
          <p:cNvPr id="21" name="Rettangolo 20">
            <a:extLst>
              <a:ext uri="{FF2B5EF4-FFF2-40B4-BE49-F238E27FC236}">
                <a16:creationId xmlns:a16="http://schemas.microsoft.com/office/drawing/2014/main" id="{7AA3A371-5759-4C4F-B921-A33B801A20B9}"/>
              </a:ext>
            </a:extLst>
          </p:cNvPr>
          <p:cNvSpPr/>
          <p:nvPr/>
        </p:nvSpPr>
        <p:spPr bwMode="auto">
          <a:xfrm>
            <a:off x="6098477" y="0"/>
            <a:ext cx="6084000" cy="2160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it-IT" sz="1050" i="0" strike="noStrike" cap="none" normalizeH="0" baseline="0">
                <a:ln>
                  <a:noFill/>
                </a:ln>
                <a:solidFill>
                  <a:schemeClr val="bg1"/>
                </a:solidFill>
                <a:effectLst/>
                <a:latin typeface="Century Gothic" panose="020B0502020202020204" pitchFamily="34" charset="0"/>
              </a:rPr>
              <a:t>ANALISI PRESSO LE </a:t>
            </a:r>
            <a:r>
              <a:rPr kumimoji="0" lang="it-IT" sz="1050" i="0" u="sng" strike="noStrike" cap="none" normalizeH="0" baseline="0">
                <a:ln>
                  <a:noFill/>
                </a:ln>
                <a:solidFill>
                  <a:schemeClr val="bg1"/>
                </a:solidFill>
                <a:effectLst/>
                <a:latin typeface="Century Gothic" panose="020B0502020202020204" pitchFamily="34" charset="0"/>
              </a:rPr>
              <a:t>IMPRESE DEL TERZIARIO DEL FVG</a:t>
            </a:r>
          </a:p>
        </p:txBody>
      </p:sp>
    </p:spTree>
    <p:extLst>
      <p:ext uri="{BB962C8B-B14F-4D97-AF65-F5344CB8AC3E}">
        <p14:creationId xmlns:p14="http://schemas.microsoft.com/office/powerpoint/2010/main" val="2683989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olo 1">
            <a:extLst>
              <a:ext uri="{FF2B5EF4-FFF2-40B4-BE49-F238E27FC236}">
                <a16:creationId xmlns:a16="http://schemas.microsoft.com/office/drawing/2014/main" id="{A182E0FC-EB6A-4221-B86B-13857F998101}"/>
              </a:ext>
            </a:extLst>
          </p:cNvPr>
          <p:cNvSpPr txBox="1">
            <a:spLocks/>
          </p:cNvSpPr>
          <p:nvPr/>
        </p:nvSpPr>
        <p:spPr>
          <a:xfrm>
            <a:off x="335360" y="248643"/>
            <a:ext cx="11717042" cy="747994"/>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Universo delle imprese | </a:t>
            </a:r>
            <a:r>
              <a:rPr lang="it-IT" sz="2200" dirty="0">
                <a:latin typeface="Century Gothic" panose="020B0502020202020204" pitchFamily="34" charset="0"/>
                <a:cs typeface="Arial"/>
              </a:rPr>
              <a:t>In Friuli Venezia Giulia esistono oltre 77 mila imprese extra agricole, di cui più di 51 mila sono operative nel terziario (66% del totale).</a:t>
            </a:r>
            <a:endParaRPr lang="it-IT" sz="2200" dirty="0">
              <a:latin typeface="Century Gothic" panose="020B0502020202020204" pitchFamily="34" charset="0"/>
              <a:ea typeface="+mj-ea"/>
              <a:cs typeface="Arial"/>
            </a:endParaRPr>
          </a:p>
        </p:txBody>
      </p:sp>
      <p:sp>
        <p:nvSpPr>
          <p:cNvPr id="44" name="Rettangolo 43">
            <a:extLst>
              <a:ext uri="{FF2B5EF4-FFF2-40B4-BE49-F238E27FC236}">
                <a16:creationId xmlns:a16="http://schemas.microsoft.com/office/drawing/2014/main" id="{C57C3217-1415-4380-AA0B-0C0767A46361}"/>
              </a:ext>
            </a:extLst>
          </p:cNvPr>
          <p:cNvSpPr/>
          <p:nvPr/>
        </p:nvSpPr>
        <p:spPr>
          <a:xfrm>
            <a:off x="962571" y="5897300"/>
            <a:ext cx="10995793" cy="430887"/>
          </a:xfrm>
          <a:prstGeom prst="rect">
            <a:avLst/>
          </a:prstGeom>
        </p:spPr>
        <p:txBody>
          <a:bodyPr wrap="square">
            <a:spAutoFit/>
          </a:bodyPr>
          <a:lstStyle/>
          <a:p>
            <a:r>
              <a:rPr lang="it-IT" sz="1100" i="1" dirty="0">
                <a:latin typeface="Century Gothic" panose="020B0502020202020204" pitchFamily="34" charset="0"/>
              </a:rPr>
              <a:t>* </a:t>
            </a:r>
            <a:r>
              <a:rPr lang="it-IT" sz="1100" b="0" i="1" dirty="0">
                <a:latin typeface="Century Gothic" panose="020B0502020202020204" pitchFamily="34" charset="0"/>
              </a:rPr>
              <a:t>Si tratta di tutte le imprese extra agricole «</a:t>
            </a:r>
            <a:r>
              <a:rPr lang="it-IT" sz="1100" i="1" dirty="0">
                <a:latin typeface="Century Gothic" panose="020B0502020202020204" pitchFamily="34" charset="0"/>
              </a:rPr>
              <a:t>REGISTRATE</a:t>
            </a:r>
            <a:r>
              <a:rPr lang="it-IT" sz="1100" b="0" i="1" dirty="0">
                <a:latin typeface="Century Gothic" panose="020B0502020202020204" pitchFamily="34" charset="0"/>
              </a:rPr>
              <a:t>» al 31 marzo 2021, </a:t>
            </a:r>
            <a:r>
              <a:rPr lang="it-IT" sz="1100" i="1" u="sng" dirty="0">
                <a:latin typeface="Century Gothic" panose="020B0502020202020204" pitchFamily="34" charset="0"/>
              </a:rPr>
              <a:t>al netto</a:t>
            </a:r>
            <a:r>
              <a:rPr lang="it-IT" sz="1100" b="0" i="1" dirty="0">
                <a:latin typeface="Century Gothic" panose="020B0502020202020204" pitchFamily="34" charset="0"/>
              </a:rPr>
              <a:t> delle Attività finanziarie e assicurative, delle altre attività di servizi, delle attività di servizi domestici, degli organismi extraterritoriali, delle imprese «non classificate».</a:t>
            </a:r>
          </a:p>
        </p:txBody>
      </p:sp>
      <p:pic>
        <p:nvPicPr>
          <p:cNvPr id="45" name="Elemento grafico 44" descr="Insegnante">
            <a:extLst>
              <a:ext uri="{FF2B5EF4-FFF2-40B4-BE49-F238E27FC236}">
                <a16:creationId xmlns:a16="http://schemas.microsoft.com/office/drawing/2014/main" id="{32CECD96-A9D2-493C-A898-E93AB6A6BAD5}"/>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3369" y="5803375"/>
            <a:ext cx="567771" cy="567771"/>
          </a:xfrm>
          <a:prstGeom prst="rect">
            <a:avLst/>
          </a:prstGeom>
        </p:spPr>
      </p:pic>
      <p:sp>
        <p:nvSpPr>
          <p:cNvPr id="104" name="Rettangolo 103">
            <a:extLst>
              <a:ext uri="{FF2B5EF4-FFF2-40B4-BE49-F238E27FC236}">
                <a16:creationId xmlns:a16="http://schemas.microsoft.com/office/drawing/2014/main" id="{D9F57135-B313-4698-B4B6-E5B9BB68DE1E}"/>
              </a:ext>
            </a:extLst>
          </p:cNvPr>
          <p:cNvSpPr/>
          <p:nvPr/>
        </p:nvSpPr>
        <p:spPr>
          <a:xfrm>
            <a:off x="1928270" y="2390462"/>
            <a:ext cx="3929674" cy="1107996"/>
          </a:xfrm>
          <a:prstGeom prst="rect">
            <a:avLst/>
          </a:prstGeom>
        </p:spPr>
        <p:txBody>
          <a:bodyPr wrap="square">
            <a:spAutoFit/>
          </a:bodyPr>
          <a:lstStyle/>
          <a:p>
            <a:r>
              <a:rPr lang="it-IT" sz="6600" b="0" dirty="0">
                <a:latin typeface="Century Gothic" panose="020B0502020202020204" pitchFamily="34" charset="0"/>
              </a:rPr>
              <a:t>77.557</a:t>
            </a:r>
            <a:r>
              <a:rPr lang="it-IT" sz="5400" b="0" dirty="0">
                <a:latin typeface="Century Gothic" panose="020B0502020202020204" pitchFamily="34" charset="0"/>
              </a:rPr>
              <a:t>*</a:t>
            </a:r>
            <a:r>
              <a:rPr lang="it-IT" sz="6600" b="0" dirty="0">
                <a:latin typeface="Century Gothic" panose="020B0502020202020204" pitchFamily="34" charset="0"/>
              </a:rPr>
              <a:t>	</a:t>
            </a:r>
          </a:p>
        </p:txBody>
      </p:sp>
      <p:sp>
        <p:nvSpPr>
          <p:cNvPr id="105" name="Rettangolo 104">
            <a:extLst>
              <a:ext uri="{FF2B5EF4-FFF2-40B4-BE49-F238E27FC236}">
                <a16:creationId xmlns:a16="http://schemas.microsoft.com/office/drawing/2014/main" id="{F19CEF87-BC51-41ED-AE40-EF1680ACC925}"/>
              </a:ext>
            </a:extLst>
          </p:cNvPr>
          <p:cNvSpPr/>
          <p:nvPr/>
        </p:nvSpPr>
        <p:spPr>
          <a:xfrm>
            <a:off x="408622" y="1307214"/>
            <a:ext cx="4832017" cy="1077218"/>
          </a:xfrm>
          <a:prstGeom prst="rect">
            <a:avLst/>
          </a:prstGeom>
        </p:spPr>
        <p:txBody>
          <a:bodyPr wrap="square">
            <a:spAutoFit/>
          </a:bodyPr>
          <a:lstStyle/>
          <a:p>
            <a:r>
              <a:rPr lang="it-IT" sz="3200" b="0" dirty="0">
                <a:latin typeface="Century Gothic" panose="020B0502020202020204" pitchFamily="34" charset="0"/>
              </a:rPr>
              <a:t>Imprese registrate in </a:t>
            </a:r>
            <a:r>
              <a:rPr lang="it-IT" sz="3200" dirty="0">
                <a:latin typeface="Century Gothic" panose="020B0502020202020204" pitchFamily="34" charset="0"/>
              </a:rPr>
              <a:t>Friuli Venezia Giulia</a:t>
            </a:r>
          </a:p>
        </p:txBody>
      </p:sp>
      <p:pic>
        <p:nvPicPr>
          <p:cNvPr id="108" name="Elemento grafico 107" descr="Freccia linea, curva antioraria">
            <a:extLst>
              <a:ext uri="{FF2B5EF4-FFF2-40B4-BE49-F238E27FC236}">
                <a16:creationId xmlns:a16="http://schemas.microsoft.com/office/drawing/2014/main" id="{9AEBE496-B502-45FF-92CB-2C6FE3FFD8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7828692">
            <a:off x="4606696" y="3236014"/>
            <a:ext cx="1106424" cy="1106424"/>
          </a:xfrm>
          <a:prstGeom prst="rect">
            <a:avLst/>
          </a:prstGeom>
        </p:spPr>
      </p:pic>
      <p:sp>
        <p:nvSpPr>
          <p:cNvPr id="109" name="Text Box 18">
            <a:extLst>
              <a:ext uri="{FF2B5EF4-FFF2-40B4-BE49-F238E27FC236}">
                <a16:creationId xmlns:a16="http://schemas.microsoft.com/office/drawing/2014/main" id="{6BC384AC-B48E-4491-81B7-5883CAA53E73}"/>
              </a:ext>
            </a:extLst>
          </p:cNvPr>
          <p:cNvSpPr txBox="1">
            <a:spLocks noChangeArrowheads="1"/>
          </p:cNvSpPr>
          <p:nvPr/>
        </p:nvSpPr>
        <p:spPr bwMode="auto">
          <a:xfrm>
            <a:off x="6876443" y="2690102"/>
            <a:ext cx="1849105"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a:solidFill>
                  <a:srgbClr val="F79646"/>
                </a:solidFill>
              </a:rPr>
              <a:t>Manifattura</a:t>
            </a:r>
          </a:p>
        </p:txBody>
      </p:sp>
      <p:sp>
        <p:nvSpPr>
          <p:cNvPr id="110" name="Text Box 18">
            <a:extLst>
              <a:ext uri="{FF2B5EF4-FFF2-40B4-BE49-F238E27FC236}">
                <a16:creationId xmlns:a16="http://schemas.microsoft.com/office/drawing/2014/main" id="{D9227D89-75D1-4C94-B815-98C6877C956F}"/>
              </a:ext>
            </a:extLst>
          </p:cNvPr>
          <p:cNvSpPr txBox="1">
            <a:spLocks noChangeArrowheads="1"/>
          </p:cNvSpPr>
          <p:nvPr/>
        </p:nvSpPr>
        <p:spPr bwMode="auto">
          <a:xfrm>
            <a:off x="8676205" y="2690102"/>
            <a:ext cx="1157397" cy="396927"/>
          </a:xfrm>
          <a:prstGeom prst="rect">
            <a:avLst/>
          </a:prstGeom>
          <a:noFill/>
          <a:ln>
            <a:noFill/>
          </a:ln>
          <a:effectLst/>
        </p:spPr>
        <p:txBody>
          <a:bodyPr wrap="square" lIns="90000" tIns="46800" rIns="90000" bIns="46800" anchor="ctr">
            <a:noAutofit/>
          </a:bodyPr>
          <a:lstStyle>
            <a:defPPr>
              <a:defRPr lang="it-IT"/>
            </a:defPPr>
            <a:lvl1pPr algn="ctr">
              <a:lnSpc>
                <a:spcPct val="110000"/>
              </a:lnSpc>
              <a:spcBef>
                <a:spcPts val="600"/>
              </a:spcBef>
              <a:defRPr sz="2000" b="1" i="1">
                <a:solidFill>
                  <a:schemeClr val="bg1"/>
                </a:solidFill>
                <a:latin typeface="Calibri" panose="020F050202020403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gn="r"/>
            <a:r>
              <a:rPr lang="it-IT" altLang="it-IT" b="0" i="0" dirty="0">
                <a:solidFill>
                  <a:srgbClr val="F79646"/>
                </a:solidFill>
                <a:latin typeface="Century Gothic" panose="020B0502020202020204" pitchFamily="34" charset="0"/>
              </a:rPr>
              <a:t>11.122</a:t>
            </a:r>
          </a:p>
        </p:txBody>
      </p:sp>
      <p:sp>
        <p:nvSpPr>
          <p:cNvPr id="111" name="Text Box 18">
            <a:extLst>
              <a:ext uri="{FF2B5EF4-FFF2-40B4-BE49-F238E27FC236}">
                <a16:creationId xmlns:a16="http://schemas.microsoft.com/office/drawing/2014/main" id="{932C8FB5-1C1C-4015-A5DA-E7BF3FFF2446}"/>
              </a:ext>
            </a:extLst>
          </p:cNvPr>
          <p:cNvSpPr txBox="1">
            <a:spLocks noChangeArrowheads="1"/>
          </p:cNvSpPr>
          <p:nvPr/>
        </p:nvSpPr>
        <p:spPr bwMode="auto">
          <a:xfrm>
            <a:off x="6876443" y="3911329"/>
            <a:ext cx="1679123"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b="1"/>
              <a:t>Commercio</a:t>
            </a:r>
          </a:p>
        </p:txBody>
      </p:sp>
      <p:sp>
        <p:nvSpPr>
          <p:cNvPr id="112" name="Text Box 18">
            <a:extLst>
              <a:ext uri="{FF2B5EF4-FFF2-40B4-BE49-F238E27FC236}">
                <a16:creationId xmlns:a16="http://schemas.microsoft.com/office/drawing/2014/main" id="{A87BC32E-C067-47BF-8086-3B21DA4A5098}"/>
              </a:ext>
            </a:extLst>
          </p:cNvPr>
          <p:cNvSpPr txBox="1">
            <a:spLocks noChangeArrowheads="1"/>
          </p:cNvSpPr>
          <p:nvPr/>
        </p:nvSpPr>
        <p:spPr bwMode="auto">
          <a:xfrm>
            <a:off x="8676205" y="3911329"/>
            <a:ext cx="1157397" cy="396927"/>
          </a:xfrm>
          <a:prstGeom prst="rect">
            <a:avLst/>
          </a:prstGeom>
          <a:noFill/>
          <a:ln>
            <a:noFill/>
          </a:ln>
          <a:effectLst/>
        </p:spPr>
        <p:txBody>
          <a:bodyPr wrap="square" lIns="90000" tIns="46800" rIns="90000" bIns="46800" anchor="ctr">
            <a:noAutofit/>
          </a:bodyPr>
          <a:lstStyle>
            <a:defPPr>
              <a:defRPr lang="it-IT"/>
            </a:defPPr>
            <a:lvl1pPr algn="ctr">
              <a:lnSpc>
                <a:spcPct val="110000"/>
              </a:lnSpc>
              <a:spcBef>
                <a:spcPts val="600"/>
              </a:spcBef>
              <a:defRPr sz="2000" b="1" i="1">
                <a:solidFill>
                  <a:schemeClr val="bg1"/>
                </a:solidFill>
                <a:latin typeface="Calibri" panose="020F050202020403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gn="r"/>
            <a:r>
              <a:rPr lang="it-IT" altLang="it-IT" i="0" dirty="0">
                <a:solidFill>
                  <a:srgbClr val="203864"/>
                </a:solidFill>
                <a:latin typeface="Century Gothic" panose="020B0502020202020204" pitchFamily="34" charset="0"/>
              </a:rPr>
              <a:t>21.811</a:t>
            </a:r>
          </a:p>
        </p:txBody>
      </p:sp>
      <p:sp>
        <p:nvSpPr>
          <p:cNvPr id="113" name="Text Box 18">
            <a:extLst>
              <a:ext uri="{FF2B5EF4-FFF2-40B4-BE49-F238E27FC236}">
                <a16:creationId xmlns:a16="http://schemas.microsoft.com/office/drawing/2014/main" id="{52C4A80B-F773-43FF-9530-2A2E815B8F29}"/>
              </a:ext>
            </a:extLst>
          </p:cNvPr>
          <p:cNvSpPr txBox="1">
            <a:spLocks noChangeArrowheads="1"/>
          </p:cNvSpPr>
          <p:nvPr/>
        </p:nvSpPr>
        <p:spPr bwMode="auto">
          <a:xfrm>
            <a:off x="6876443" y="3238803"/>
            <a:ext cx="1706796"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a:solidFill>
                  <a:srgbClr val="F79646"/>
                </a:solidFill>
              </a:rPr>
              <a:t>Costruzioni</a:t>
            </a:r>
          </a:p>
        </p:txBody>
      </p:sp>
      <p:sp>
        <p:nvSpPr>
          <p:cNvPr id="114" name="Text Box 18">
            <a:extLst>
              <a:ext uri="{FF2B5EF4-FFF2-40B4-BE49-F238E27FC236}">
                <a16:creationId xmlns:a16="http://schemas.microsoft.com/office/drawing/2014/main" id="{9BE7E90F-8478-4086-8800-C18AEA4C5140}"/>
              </a:ext>
            </a:extLst>
          </p:cNvPr>
          <p:cNvSpPr txBox="1">
            <a:spLocks noChangeArrowheads="1"/>
          </p:cNvSpPr>
          <p:nvPr/>
        </p:nvSpPr>
        <p:spPr bwMode="auto">
          <a:xfrm>
            <a:off x="8676205" y="3238803"/>
            <a:ext cx="1157397" cy="396927"/>
          </a:xfrm>
          <a:prstGeom prst="rect">
            <a:avLst/>
          </a:prstGeom>
          <a:noFill/>
          <a:ln>
            <a:noFill/>
          </a:ln>
          <a:effectLst/>
        </p:spPr>
        <p:txBody>
          <a:bodyPr wrap="square" lIns="90000" tIns="46800" rIns="90000" bIns="46800" anchor="ctr">
            <a:noAutofit/>
          </a:bodyPr>
          <a:lstStyle>
            <a:defPPr>
              <a:defRPr lang="it-IT"/>
            </a:defPPr>
            <a:lvl1pPr algn="ctr">
              <a:lnSpc>
                <a:spcPct val="110000"/>
              </a:lnSpc>
              <a:spcBef>
                <a:spcPts val="600"/>
              </a:spcBef>
              <a:defRPr sz="2000" b="1" i="1">
                <a:solidFill>
                  <a:schemeClr val="bg1"/>
                </a:solidFill>
                <a:latin typeface="Calibri" panose="020F050202020403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gn="r"/>
            <a:r>
              <a:rPr lang="it-IT" altLang="it-IT" b="0" i="0" dirty="0">
                <a:solidFill>
                  <a:srgbClr val="F79646"/>
                </a:solidFill>
                <a:latin typeface="Century Gothic" panose="020B0502020202020204" pitchFamily="34" charset="0"/>
              </a:rPr>
              <a:t>15.202</a:t>
            </a:r>
          </a:p>
        </p:txBody>
      </p:sp>
      <p:sp>
        <p:nvSpPr>
          <p:cNvPr id="115" name="Text Box 18">
            <a:extLst>
              <a:ext uri="{FF2B5EF4-FFF2-40B4-BE49-F238E27FC236}">
                <a16:creationId xmlns:a16="http://schemas.microsoft.com/office/drawing/2014/main" id="{C7C97352-1AB4-4E25-8C80-D791F43BB298}"/>
              </a:ext>
            </a:extLst>
          </p:cNvPr>
          <p:cNvSpPr txBox="1">
            <a:spLocks noChangeArrowheads="1"/>
          </p:cNvSpPr>
          <p:nvPr/>
        </p:nvSpPr>
        <p:spPr bwMode="auto">
          <a:xfrm>
            <a:off x="6876444" y="4488605"/>
            <a:ext cx="1571610"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b="1"/>
              <a:t>Turismo</a:t>
            </a:r>
          </a:p>
        </p:txBody>
      </p:sp>
      <p:sp>
        <p:nvSpPr>
          <p:cNvPr id="116" name="Text Box 18">
            <a:extLst>
              <a:ext uri="{FF2B5EF4-FFF2-40B4-BE49-F238E27FC236}">
                <a16:creationId xmlns:a16="http://schemas.microsoft.com/office/drawing/2014/main" id="{B67C27D8-C4D0-41C2-895D-AAE2A908722D}"/>
              </a:ext>
            </a:extLst>
          </p:cNvPr>
          <p:cNvSpPr txBox="1">
            <a:spLocks noChangeArrowheads="1"/>
          </p:cNvSpPr>
          <p:nvPr/>
        </p:nvSpPr>
        <p:spPr bwMode="auto">
          <a:xfrm>
            <a:off x="8676205" y="4488605"/>
            <a:ext cx="1157397" cy="396927"/>
          </a:xfrm>
          <a:prstGeom prst="rect">
            <a:avLst/>
          </a:prstGeom>
          <a:noFill/>
          <a:ln>
            <a:noFill/>
          </a:ln>
          <a:effectLst/>
        </p:spPr>
        <p:txBody>
          <a:bodyPr wrap="square" lIns="90000" tIns="46800" rIns="90000" bIns="46800" anchor="ctr">
            <a:noAutofit/>
          </a:bodyPr>
          <a:lstStyle>
            <a:defPPr>
              <a:defRPr lang="it-IT"/>
            </a:defPPr>
            <a:lvl1pPr algn="ctr">
              <a:lnSpc>
                <a:spcPct val="110000"/>
              </a:lnSpc>
              <a:spcBef>
                <a:spcPts val="600"/>
              </a:spcBef>
              <a:defRPr sz="2000" b="1" i="1">
                <a:solidFill>
                  <a:schemeClr val="bg1"/>
                </a:solidFill>
                <a:latin typeface="Calibri" panose="020F050202020403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gn="r"/>
            <a:r>
              <a:rPr lang="it-IT" altLang="it-IT" i="0" dirty="0">
                <a:solidFill>
                  <a:srgbClr val="203864"/>
                </a:solidFill>
                <a:latin typeface="Century Gothic" panose="020B0502020202020204" pitchFamily="34" charset="0"/>
              </a:rPr>
              <a:t>9.498</a:t>
            </a:r>
          </a:p>
        </p:txBody>
      </p:sp>
      <p:sp>
        <p:nvSpPr>
          <p:cNvPr id="117" name="Text Box 18">
            <a:extLst>
              <a:ext uri="{FF2B5EF4-FFF2-40B4-BE49-F238E27FC236}">
                <a16:creationId xmlns:a16="http://schemas.microsoft.com/office/drawing/2014/main" id="{8F866266-8CA3-4339-B57C-7B101CEA6663}"/>
              </a:ext>
            </a:extLst>
          </p:cNvPr>
          <p:cNvSpPr txBox="1">
            <a:spLocks noChangeArrowheads="1"/>
          </p:cNvSpPr>
          <p:nvPr/>
        </p:nvSpPr>
        <p:spPr bwMode="auto">
          <a:xfrm>
            <a:off x="6876443" y="5065881"/>
            <a:ext cx="1450657"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b="1"/>
              <a:t>Servizi</a:t>
            </a:r>
          </a:p>
        </p:txBody>
      </p:sp>
      <p:sp>
        <p:nvSpPr>
          <p:cNvPr id="118" name="Text Box 18">
            <a:extLst>
              <a:ext uri="{FF2B5EF4-FFF2-40B4-BE49-F238E27FC236}">
                <a16:creationId xmlns:a16="http://schemas.microsoft.com/office/drawing/2014/main" id="{B8CED339-5B8B-4AC9-ABB7-1FFA558A02AA}"/>
              </a:ext>
            </a:extLst>
          </p:cNvPr>
          <p:cNvSpPr txBox="1">
            <a:spLocks noChangeArrowheads="1"/>
          </p:cNvSpPr>
          <p:nvPr/>
        </p:nvSpPr>
        <p:spPr bwMode="auto">
          <a:xfrm>
            <a:off x="8676205" y="5065881"/>
            <a:ext cx="1157397" cy="396927"/>
          </a:xfrm>
          <a:prstGeom prst="rect">
            <a:avLst/>
          </a:prstGeom>
          <a:noFill/>
          <a:ln>
            <a:noFill/>
          </a:ln>
          <a:effectLst/>
        </p:spPr>
        <p:txBody>
          <a:bodyPr wrap="square" lIns="90000" tIns="46800" rIns="90000" bIns="46800" anchor="ctr">
            <a:noAutofit/>
          </a:bodyPr>
          <a:lstStyle>
            <a:defPPr>
              <a:defRPr lang="it-IT"/>
            </a:defPPr>
            <a:lvl1pPr algn="ctr">
              <a:lnSpc>
                <a:spcPct val="110000"/>
              </a:lnSpc>
              <a:spcBef>
                <a:spcPts val="600"/>
              </a:spcBef>
              <a:defRPr sz="2000" b="1" i="1">
                <a:solidFill>
                  <a:schemeClr val="bg1"/>
                </a:solidFill>
                <a:latin typeface="Calibri" panose="020F050202020403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gn="r"/>
            <a:r>
              <a:rPr lang="it-IT" altLang="it-IT" i="0" dirty="0">
                <a:solidFill>
                  <a:srgbClr val="203864"/>
                </a:solidFill>
                <a:latin typeface="Century Gothic" panose="020B0502020202020204" pitchFamily="34" charset="0"/>
              </a:rPr>
              <a:t>19.924</a:t>
            </a:r>
          </a:p>
        </p:txBody>
      </p:sp>
      <p:pic>
        <p:nvPicPr>
          <p:cNvPr id="119" name="Elemento grafico 118" descr="Gru">
            <a:extLst>
              <a:ext uri="{FF2B5EF4-FFF2-40B4-BE49-F238E27FC236}">
                <a16:creationId xmlns:a16="http://schemas.microsoft.com/office/drawing/2014/main" id="{4A28B43D-1988-47C9-A982-8E7CB3C90BB5}"/>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24612" y="3158555"/>
            <a:ext cx="469233" cy="469233"/>
          </a:xfrm>
          <a:prstGeom prst="rect">
            <a:avLst/>
          </a:prstGeom>
        </p:spPr>
      </p:pic>
      <p:pic>
        <p:nvPicPr>
          <p:cNvPr id="120" name="Elemento grafico 119" descr="Fabbrica">
            <a:extLst>
              <a:ext uri="{FF2B5EF4-FFF2-40B4-BE49-F238E27FC236}">
                <a16:creationId xmlns:a16="http://schemas.microsoft.com/office/drawing/2014/main" id="{EA4E42B6-215F-4095-B2B6-95FA4F34763B}"/>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01151" y="2609986"/>
            <a:ext cx="516155" cy="516155"/>
          </a:xfrm>
          <a:prstGeom prst="rect">
            <a:avLst/>
          </a:prstGeom>
        </p:spPr>
      </p:pic>
      <p:pic>
        <p:nvPicPr>
          <p:cNvPr id="121" name="Elemento grafico 120" descr="Carrello della spesa">
            <a:extLst>
              <a:ext uri="{FF2B5EF4-FFF2-40B4-BE49-F238E27FC236}">
                <a16:creationId xmlns:a16="http://schemas.microsoft.com/office/drawing/2014/main" id="{67C3CBC0-7A08-47D8-8600-560577702BF4}"/>
              </a:ext>
            </a:extLst>
          </p:cNvPr>
          <p:cNvPicPr>
            <a:picLocks noChangeAspect="1"/>
          </p:cNvPicPr>
          <p:nvPr/>
        </p:nvPicPr>
        <p:blipFill>
          <a:blip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24612" y="3879762"/>
            <a:ext cx="469233" cy="469233"/>
          </a:xfrm>
          <a:prstGeom prst="rect">
            <a:avLst/>
          </a:prstGeom>
        </p:spPr>
      </p:pic>
      <p:pic>
        <p:nvPicPr>
          <p:cNvPr id="122" name="Elemento grafico 121" descr="Ingranaggi">
            <a:extLst>
              <a:ext uri="{FF2B5EF4-FFF2-40B4-BE49-F238E27FC236}">
                <a16:creationId xmlns:a16="http://schemas.microsoft.com/office/drawing/2014/main" id="{955C977A-B858-4E2E-AC76-3252148DE05F}"/>
              </a:ext>
            </a:extLst>
          </p:cNvPr>
          <p:cNvPicPr>
            <a:picLocks noChangeAspect="1"/>
          </p:cNvPicPr>
          <p:nvPr/>
        </p:nvPicPr>
        <p:blipFill>
          <a:blip r:embed="rId13" cstate="email">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01150" y="5014435"/>
            <a:ext cx="516156" cy="516156"/>
          </a:xfrm>
          <a:prstGeom prst="rect">
            <a:avLst/>
          </a:prstGeom>
        </p:spPr>
      </p:pic>
      <p:pic>
        <p:nvPicPr>
          <p:cNvPr id="123" name="Elemento grafico 122" descr="Edificio">
            <a:extLst>
              <a:ext uri="{FF2B5EF4-FFF2-40B4-BE49-F238E27FC236}">
                <a16:creationId xmlns:a16="http://schemas.microsoft.com/office/drawing/2014/main" id="{5FEE2478-E221-43B9-B0B1-8AED69033EC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345941" y="4476924"/>
            <a:ext cx="426575" cy="426575"/>
          </a:xfrm>
          <a:prstGeom prst="rect">
            <a:avLst/>
          </a:prstGeom>
        </p:spPr>
      </p:pic>
      <p:sp>
        <p:nvSpPr>
          <p:cNvPr id="124" name="Ovale 123">
            <a:extLst>
              <a:ext uri="{FF2B5EF4-FFF2-40B4-BE49-F238E27FC236}">
                <a16:creationId xmlns:a16="http://schemas.microsoft.com/office/drawing/2014/main" id="{7FBFB0FE-E366-493A-8FB9-84645B27D792}"/>
              </a:ext>
            </a:extLst>
          </p:cNvPr>
          <p:cNvSpPr/>
          <p:nvPr/>
        </p:nvSpPr>
        <p:spPr bwMode="auto">
          <a:xfrm rot="845392">
            <a:off x="8575239" y="3780202"/>
            <a:ext cx="1560667" cy="1815820"/>
          </a:xfrm>
          <a:prstGeom prst="ellipse">
            <a:avLst/>
          </a:prstGeom>
          <a:noFill/>
          <a:ln w="38100" cap="flat" cmpd="sng" algn="ctr">
            <a:solidFill>
              <a:srgbClr val="20386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26" name="Text Box 18">
            <a:extLst>
              <a:ext uri="{FF2B5EF4-FFF2-40B4-BE49-F238E27FC236}">
                <a16:creationId xmlns:a16="http://schemas.microsoft.com/office/drawing/2014/main" id="{2727FA92-F7D3-4761-B50E-57F61A817D6B}"/>
              </a:ext>
            </a:extLst>
          </p:cNvPr>
          <p:cNvSpPr txBox="1">
            <a:spLocks noChangeArrowheads="1"/>
          </p:cNvSpPr>
          <p:nvPr/>
        </p:nvSpPr>
        <p:spPr bwMode="auto">
          <a:xfrm>
            <a:off x="10213511" y="3596144"/>
            <a:ext cx="1725118" cy="1771896"/>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2400" b="1" i="1" dirty="0"/>
              <a:t>TERZIARIO</a:t>
            </a:r>
            <a:r>
              <a:rPr lang="it-IT" altLang="it-IT" sz="1800" b="1" i="1" dirty="0"/>
              <a:t> </a:t>
            </a:r>
            <a:r>
              <a:rPr lang="it-IT" altLang="it-IT" sz="3200" b="1" i="1" dirty="0"/>
              <a:t>51.233</a:t>
            </a:r>
            <a:endParaRPr lang="it-IT" altLang="it-IT" sz="1800" b="1" i="1" dirty="0"/>
          </a:p>
          <a:p>
            <a:pPr>
              <a:lnSpc>
                <a:spcPct val="100000"/>
              </a:lnSpc>
            </a:pPr>
            <a:r>
              <a:rPr lang="it-IT" altLang="it-IT" sz="1600" i="1" dirty="0"/>
              <a:t>(66% delle imprese extra agricole)</a:t>
            </a:r>
          </a:p>
        </p:txBody>
      </p:sp>
      <p:sp>
        <p:nvSpPr>
          <p:cNvPr id="100" name="Rettangolo 93">
            <a:extLst>
              <a:ext uri="{FF2B5EF4-FFF2-40B4-BE49-F238E27FC236}">
                <a16:creationId xmlns:a16="http://schemas.microsoft.com/office/drawing/2014/main" id="{E59B99D3-A208-49A7-BA68-FC9EEBEFA991}"/>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spcBef>
                <a:spcPts val="600"/>
              </a:spcBef>
            </a:pPr>
            <a:r>
              <a:rPr lang="it-IT" sz="1000" b="1">
                <a:latin typeface="Century Gothic" panose="020B0502020202020204" pitchFamily="34" charset="0"/>
              </a:rPr>
              <a:t>Fonte: </a:t>
            </a:r>
            <a:r>
              <a:rPr lang="it-IT" sz="1000" b="0">
                <a:latin typeface="Century Gothic" panose="020B0502020202020204" pitchFamily="34" charset="0"/>
              </a:rPr>
              <a:t>Elaborazioni Format Research su dati </a:t>
            </a:r>
            <a:r>
              <a:rPr lang="it-IT" altLang="it-IT" sz="1000" b="0">
                <a:latin typeface="Century Gothic" panose="020B0502020202020204" pitchFamily="34" charset="0"/>
              </a:rPr>
              <a:t>Infocamere (Movimprese).</a:t>
            </a:r>
            <a:endParaRPr lang="it-IT" sz="1000" b="0" i="1">
              <a:latin typeface="Century Gothic" panose="020B0502020202020204" pitchFamily="34" charset="0"/>
            </a:endParaRPr>
          </a:p>
        </p:txBody>
      </p:sp>
      <p:cxnSp>
        <p:nvCxnSpPr>
          <p:cNvPr id="38" name="Connettore diritto 37">
            <a:extLst>
              <a:ext uri="{FF2B5EF4-FFF2-40B4-BE49-F238E27FC236}">
                <a16:creationId xmlns:a16="http://schemas.microsoft.com/office/drawing/2014/main" id="{0A1DDB91-8B76-405A-9C71-719C5BAD6414}"/>
              </a:ext>
            </a:extLst>
          </p:cNvPr>
          <p:cNvCxnSpPr>
            <a:cxnSpLocks/>
          </p:cNvCxnSpPr>
          <p:nvPr/>
        </p:nvCxnSpPr>
        <p:spPr bwMode="auto">
          <a:xfrm flipH="1">
            <a:off x="5911258" y="2567302"/>
            <a:ext cx="0" cy="3096000"/>
          </a:xfrm>
          <a:prstGeom prst="line">
            <a:avLst/>
          </a:prstGeom>
          <a:noFill/>
          <a:ln w="38100" cap="flat" cmpd="sng" algn="ctr">
            <a:solidFill>
              <a:schemeClr val="tx1"/>
            </a:solidFill>
            <a:prstDash val="solid"/>
            <a:round/>
            <a:headEnd type="none" w="med" len="med"/>
            <a:tailEnd type="none" w="med" len="med"/>
          </a:ln>
          <a:effectLst/>
        </p:spPr>
      </p:cxnSp>
      <p:sp>
        <p:nvSpPr>
          <p:cNvPr id="47" name="Rettangolo 46">
            <a:extLst>
              <a:ext uri="{FF2B5EF4-FFF2-40B4-BE49-F238E27FC236}">
                <a16:creationId xmlns:a16="http://schemas.microsoft.com/office/drawing/2014/main" id="{2B59D282-91DD-4DDF-87D9-703A8B558092}"/>
              </a:ext>
            </a:extLst>
          </p:cNvPr>
          <p:cNvSpPr/>
          <p:nvPr/>
        </p:nvSpPr>
        <p:spPr>
          <a:xfrm>
            <a:off x="6047406" y="2173246"/>
            <a:ext cx="4832017" cy="400110"/>
          </a:xfrm>
          <a:prstGeom prst="rect">
            <a:avLst/>
          </a:prstGeom>
        </p:spPr>
        <p:txBody>
          <a:bodyPr wrap="square">
            <a:spAutoFit/>
          </a:bodyPr>
          <a:lstStyle/>
          <a:p>
            <a:r>
              <a:rPr lang="it-IT" sz="2000" i="1" u="sng">
                <a:latin typeface="Century Gothic" panose="020B0502020202020204" pitchFamily="34" charset="0"/>
              </a:rPr>
              <a:t>Analisi per settore di attività</a:t>
            </a:r>
          </a:p>
        </p:txBody>
      </p:sp>
      <p:pic>
        <p:nvPicPr>
          <p:cNvPr id="33" name="Immagine 32">
            <a:extLst>
              <a:ext uri="{FF2B5EF4-FFF2-40B4-BE49-F238E27FC236}">
                <a16:creationId xmlns:a16="http://schemas.microsoft.com/office/drawing/2014/main" id="{65EC7E28-A64D-4087-A573-0F32E5537ACF}"/>
              </a:ext>
            </a:extLst>
          </p:cNvPr>
          <p:cNvPicPr>
            <a:picLocks noChangeAspect="1"/>
          </p:cNvPicPr>
          <p:nvPr/>
        </p:nvPicPr>
        <p:blipFill>
          <a:blip r:embed="rId17"/>
          <a:stretch>
            <a:fillRect/>
          </a:stretch>
        </p:blipFill>
        <p:spPr>
          <a:xfrm>
            <a:off x="335359" y="2388020"/>
            <a:ext cx="1830233" cy="1830233"/>
          </a:xfrm>
          <a:prstGeom prst="rect">
            <a:avLst/>
          </a:prstGeom>
        </p:spPr>
      </p:pic>
    </p:spTree>
    <p:extLst>
      <p:ext uri="{BB962C8B-B14F-4D97-AF65-F5344CB8AC3E}">
        <p14:creationId xmlns:p14="http://schemas.microsoft.com/office/powerpoint/2010/main" val="3479693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36218C17-D287-45E4-928B-23F6C7AE14C1}"/>
              </a:ext>
            </a:extLst>
          </p:cNvPr>
          <p:cNvPicPr>
            <a:picLocks noChangeAspect="1"/>
          </p:cNvPicPr>
          <p:nvPr/>
        </p:nvPicPr>
        <p:blipFill>
          <a:blip r:embed="rId2"/>
          <a:stretch>
            <a:fillRect/>
          </a:stretch>
        </p:blipFill>
        <p:spPr>
          <a:xfrm>
            <a:off x="6512400" y="3301200"/>
            <a:ext cx="5366156" cy="3019196"/>
          </a:xfrm>
          <a:prstGeom prst="rect">
            <a:avLst/>
          </a:prstGeom>
        </p:spPr>
      </p:pic>
      <p:pic>
        <p:nvPicPr>
          <p:cNvPr id="9" name="Immagine 8">
            <a:extLst>
              <a:ext uri="{FF2B5EF4-FFF2-40B4-BE49-F238E27FC236}">
                <a16:creationId xmlns:a16="http://schemas.microsoft.com/office/drawing/2014/main" id="{6CA72FA3-56DA-47A5-81BF-9EC3CC32A63B}"/>
              </a:ext>
            </a:extLst>
          </p:cNvPr>
          <p:cNvPicPr>
            <a:picLocks noChangeAspect="1"/>
          </p:cNvPicPr>
          <p:nvPr/>
        </p:nvPicPr>
        <p:blipFill>
          <a:blip r:embed="rId3"/>
          <a:stretch>
            <a:fillRect/>
          </a:stretch>
        </p:blipFill>
        <p:spPr>
          <a:xfrm>
            <a:off x="536400" y="3301200"/>
            <a:ext cx="5366156" cy="3019196"/>
          </a:xfrm>
          <a:prstGeom prst="rect">
            <a:avLst/>
          </a:prstGeom>
        </p:spPr>
      </p:pic>
      <p:sp>
        <p:nvSpPr>
          <p:cNvPr id="14" name="Titolo 1">
            <a:extLst>
              <a:ext uri="{FF2B5EF4-FFF2-40B4-BE49-F238E27FC236}">
                <a16:creationId xmlns:a16="http://schemas.microsoft.com/office/drawing/2014/main" id="{83DAAFBC-54BA-4220-BCAD-B786DE3A4580}"/>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Misure contro la crisi ECONOMICA (</a:t>
            </a:r>
            <a:r>
              <a:rPr lang="it-IT" sz="2200" u="sng" dirty="0">
                <a:solidFill>
                  <a:srgbClr val="203864"/>
                </a:solidFill>
                <a:latin typeface="Century Gothic" panose="020B0502020202020204" pitchFamily="34" charset="0"/>
                <a:cs typeface="Arial"/>
              </a:rPr>
              <a:t>GOVERNO CENTRALE</a:t>
            </a:r>
            <a:r>
              <a:rPr lang="it-IT" sz="2200" dirty="0">
                <a:solidFill>
                  <a:srgbClr val="203864"/>
                </a:solidFill>
                <a:latin typeface="Century Gothic" panose="020B0502020202020204" pitchFamily="34" charset="0"/>
                <a:cs typeface="Arial"/>
              </a:rPr>
              <a:t>) | </a:t>
            </a:r>
            <a:r>
              <a:rPr lang="it-IT" sz="2200" dirty="0">
                <a:latin typeface="Century Gothic" panose="020B0502020202020204" pitchFamily="34" charset="0"/>
                <a:cs typeface="Arial"/>
              </a:rPr>
              <a:t>Più severo il riscontro circa gli interventi a sfondo economico, ma aumentano i </a:t>
            </a:r>
            <a:r>
              <a:rPr lang="it-IT" sz="2200" i="1" dirty="0">
                <a:latin typeface="Century Gothic" panose="020B0502020202020204" pitchFamily="34" charset="0"/>
                <a:cs typeface="Arial"/>
              </a:rPr>
              <a:t>feedback</a:t>
            </a:r>
            <a:r>
              <a:rPr lang="it-IT" sz="2200" dirty="0">
                <a:latin typeface="Century Gothic" panose="020B0502020202020204" pitchFamily="34" charset="0"/>
                <a:cs typeface="Arial"/>
              </a:rPr>
              <a:t> positivi dopo le prime misure del nuovo Governo Draghi (sia presso i cittadini, sia presso gli imprenditori).</a:t>
            </a:r>
          </a:p>
        </p:txBody>
      </p:sp>
      <p:sp>
        <p:nvSpPr>
          <p:cNvPr id="31" name="CasellaDiTesto 30">
            <a:extLst>
              <a:ext uri="{FF2B5EF4-FFF2-40B4-BE49-F238E27FC236}">
                <a16:creationId xmlns:a16="http://schemas.microsoft.com/office/drawing/2014/main" id="{D953A6D6-AB0C-4736-BE24-594F7DF9920A}"/>
              </a:ext>
            </a:extLst>
          </p:cNvPr>
          <p:cNvSpPr txBox="1">
            <a:spLocks noChangeArrowheads="1"/>
          </p:cNvSpPr>
          <p:nvPr/>
        </p:nvSpPr>
        <p:spPr bwMode="auto">
          <a:xfrm>
            <a:off x="335359" y="1492399"/>
            <a:ext cx="11665295" cy="109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1200"/>
              </a:spcBef>
            </a:pPr>
            <a:r>
              <a:rPr lang="it-IT" altLang="ja-JP" sz="1700" b="0">
                <a:latin typeface="Century Gothic" panose="020B0502020202020204" pitchFamily="34" charset="0"/>
              </a:rPr>
              <a:t>Lei considera «efficaci» le misure adottate dal Governo centrale a contrasto dell’emergenza da COVID-19… …</a:t>
            </a:r>
            <a:r>
              <a:rPr lang="it-IT" altLang="ja-JP" sz="2000" b="0" u="sng">
                <a:latin typeface="Century Gothic" panose="020B0502020202020204" pitchFamily="34" charset="0"/>
              </a:rPr>
              <a:t>dal punto di vista ECONOMICO</a:t>
            </a:r>
            <a:r>
              <a:rPr lang="it-IT" altLang="ja-JP" sz="2000" b="0">
                <a:latin typeface="Century Gothic" panose="020B0502020202020204" pitchFamily="34" charset="0"/>
              </a:rPr>
              <a:t>?</a:t>
            </a:r>
            <a:br>
              <a:rPr lang="it-IT" altLang="ja-JP" sz="2000" b="0">
                <a:latin typeface="Century Gothic" panose="020B0502020202020204" pitchFamily="34" charset="0"/>
              </a:rPr>
            </a:br>
            <a:br>
              <a:rPr lang="it-IT" altLang="ja-JP" sz="1050" b="0">
                <a:latin typeface="Century Gothic" panose="020B0502020202020204" pitchFamily="34" charset="0"/>
              </a:rPr>
            </a:br>
            <a:r>
              <a:rPr lang="it-IT" altLang="ja-JP" sz="1600" i="1">
                <a:solidFill>
                  <a:srgbClr val="203864"/>
                </a:solidFill>
                <a:latin typeface="Century Gothic" panose="020B0502020202020204" pitchFamily="34" charset="0"/>
              </a:rPr>
              <a:t>Considerano «efficaci» le misure dal punto di vista ECONOMICO… </a:t>
            </a:r>
          </a:p>
        </p:txBody>
      </p:sp>
      <p:sp>
        <p:nvSpPr>
          <p:cNvPr id="32" name="CasellaDiTesto 31">
            <a:extLst>
              <a:ext uri="{FF2B5EF4-FFF2-40B4-BE49-F238E27FC236}">
                <a16:creationId xmlns:a16="http://schemas.microsoft.com/office/drawing/2014/main" id="{D9C1F8CB-E8CE-40B9-9425-0EAD4EE26BF3}"/>
              </a:ext>
            </a:extLst>
          </p:cNvPr>
          <p:cNvSpPr txBox="1"/>
          <p:nvPr/>
        </p:nvSpPr>
        <p:spPr>
          <a:xfrm>
            <a:off x="730130" y="3104018"/>
            <a:ext cx="1409360" cy="276999"/>
          </a:xfrm>
          <a:prstGeom prst="rect">
            <a:avLst/>
          </a:prstGeom>
          <a:noFill/>
        </p:spPr>
        <p:txBody>
          <a:bodyPr wrap="none" rtlCol="0">
            <a:spAutoFit/>
          </a:bodyPr>
          <a:lstStyle/>
          <a:p>
            <a:r>
              <a:rPr lang="it-IT" sz="1200" dirty="0">
                <a:latin typeface="Century Gothic" panose="020B0502020202020204" pitchFamily="34" charset="0"/>
              </a:rPr>
              <a:t>Governo CONTE</a:t>
            </a:r>
          </a:p>
        </p:txBody>
      </p:sp>
      <p:sp>
        <p:nvSpPr>
          <p:cNvPr id="33" name="CasellaDiTesto 32">
            <a:extLst>
              <a:ext uri="{FF2B5EF4-FFF2-40B4-BE49-F238E27FC236}">
                <a16:creationId xmlns:a16="http://schemas.microsoft.com/office/drawing/2014/main" id="{35191C5A-CF68-499D-B937-EE3C56AE3EA9}"/>
              </a:ext>
            </a:extLst>
          </p:cNvPr>
          <p:cNvSpPr txBox="1"/>
          <p:nvPr/>
        </p:nvSpPr>
        <p:spPr>
          <a:xfrm>
            <a:off x="4382295" y="3104018"/>
            <a:ext cx="1468672" cy="276999"/>
          </a:xfrm>
          <a:prstGeom prst="rect">
            <a:avLst/>
          </a:prstGeom>
          <a:noFill/>
        </p:spPr>
        <p:txBody>
          <a:bodyPr wrap="none" rtlCol="0">
            <a:spAutoFit/>
          </a:bodyPr>
          <a:lstStyle/>
          <a:p>
            <a:r>
              <a:rPr lang="it-IT" sz="1200" dirty="0">
                <a:latin typeface="Century Gothic" panose="020B0502020202020204" pitchFamily="34" charset="0"/>
              </a:rPr>
              <a:t>Governo DRAGHI</a:t>
            </a:r>
          </a:p>
        </p:txBody>
      </p:sp>
      <p:cxnSp>
        <p:nvCxnSpPr>
          <p:cNvPr id="35" name="Connettore 2 34">
            <a:extLst>
              <a:ext uri="{FF2B5EF4-FFF2-40B4-BE49-F238E27FC236}">
                <a16:creationId xmlns:a16="http://schemas.microsoft.com/office/drawing/2014/main" id="{D6772A7A-FAB6-45C6-8F6F-C5697C93DA66}"/>
              </a:ext>
            </a:extLst>
          </p:cNvPr>
          <p:cNvCxnSpPr>
            <a:cxnSpLocks/>
          </p:cNvCxnSpPr>
          <p:nvPr/>
        </p:nvCxnSpPr>
        <p:spPr>
          <a:xfrm flipH="1">
            <a:off x="739655" y="3415408"/>
            <a:ext cx="3435930"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Connettore 2 35">
            <a:extLst>
              <a:ext uri="{FF2B5EF4-FFF2-40B4-BE49-F238E27FC236}">
                <a16:creationId xmlns:a16="http://schemas.microsoft.com/office/drawing/2014/main" id="{C0B98DE0-6087-4E36-99E8-6782892CB27D}"/>
              </a:ext>
            </a:extLst>
          </p:cNvPr>
          <p:cNvCxnSpPr>
            <a:cxnSpLocks/>
          </p:cNvCxnSpPr>
          <p:nvPr/>
        </p:nvCxnSpPr>
        <p:spPr>
          <a:xfrm flipH="1">
            <a:off x="4400551" y="3415408"/>
            <a:ext cx="1548000"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37" name="CasellaDiTesto 36">
            <a:extLst>
              <a:ext uri="{FF2B5EF4-FFF2-40B4-BE49-F238E27FC236}">
                <a16:creationId xmlns:a16="http://schemas.microsoft.com/office/drawing/2014/main" id="{C255D4A0-801F-4C8E-919F-237A27B3D991}"/>
              </a:ext>
            </a:extLst>
          </p:cNvPr>
          <p:cNvSpPr txBox="1"/>
          <p:nvPr/>
        </p:nvSpPr>
        <p:spPr>
          <a:xfrm>
            <a:off x="6778505" y="3103612"/>
            <a:ext cx="1409360" cy="276999"/>
          </a:xfrm>
          <a:prstGeom prst="rect">
            <a:avLst/>
          </a:prstGeom>
          <a:noFill/>
        </p:spPr>
        <p:txBody>
          <a:bodyPr wrap="none" rtlCol="0">
            <a:spAutoFit/>
          </a:bodyPr>
          <a:lstStyle/>
          <a:p>
            <a:r>
              <a:rPr lang="it-IT" sz="1200" dirty="0">
                <a:latin typeface="Century Gothic" panose="020B0502020202020204" pitchFamily="34" charset="0"/>
              </a:rPr>
              <a:t>Governo CONTE</a:t>
            </a:r>
          </a:p>
        </p:txBody>
      </p:sp>
      <p:sp>
        <p:nvSpPr>
          <p:cNvPr id="38" name="CasellaDiTesto 37">
            <a:extLst>
              <a:ext uri="{FF2B5EF4-FFF2-40B4-BE49-F238E27FC236}">
                <a16:creationId xmlns:a16="http://schemas.microsoft.com/office/drawing/2014/main" id="{EEFCE443-ED71-4915-8892-1C15ADFD0587}"/>
              </a:ext>
            </a:extLst>
          </p:cNvPr>
          <p:cNvSpPr txBox="1"/>
          <p:nvPr/>
        </p:nvSpPr>
        <p:spPr>
          <a:xfrm>
            <a:off x="10430670" y="3103612"/>
            <a:ext cx="1468672" cy="276999"/>
          </a:xfrm>
          <a:prstGeom prst="rect">
            <a:avLst/>
          </a:prstGeom>
          <a:noFill/>
        </p:spPr>
        <p:txBody>
          <a:bodyPr wrap="none" rtlCol="0">
            <a:spAutoFit/>
          </a:bodyPr>
          <a:lstStyle/>
          <a:p>
            <a:r>
              <a:rPr lang="it-IT" sz="1200" dirty="0">
                <a:latin typeface="Century Gothic" panose="020B0502020202020204" pitchFamily="34" charset="0"/>
              </a:rPr>
              <a:t>Governo DRAGHI</a:t>
            </a:r>
          </a:p>
        </p:txBody>
      </p:sp>
      <p:cxnSp>
        <p:nvCxnSpPr>
          <p:cNvPr id="39" name="Connettore 2 38">
            <a:extLst>
              <a:ext uri="{FF2B5EF4-FFF2-40B4-BE49-F238E27FC236}">
                <a16:creationId xmlns:a16="http://schemas.microsoft.com/office/drawing/2014/main" id="{F5010D2B-321E-4A10-B817-D0520ACDB370}"/>
              </a:ext>
            </a:extLst>
          </p:cNvPr>
          <p:cNvCxnSpPr>
            <a:cxnSpLocks/>
          </p:cNvCxnSpPr>
          <p:nvPr/>
        </p:nvCxnSpPr>
        <p:spPr>
          <a:xfrm flipH="1">
            <a:off x="6788030" y="3415002"/>
            <a:ext cx="3435930"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0" name="Connettore 2 39">
            <a:extLst>
              <a:ext uri="{FF2B5EF4-FFF2-40B4-BE49-F238E27FC236}">
                <a16:creationId xmlns:a16="http://schemas.microsoft.com/office/drawing/2014/main" id="{BC119C9E-B1D5-4068-9431-72E16FC051E8}"/>
              </a:ext>
            </a:extLst>
          </p:cNvPr>
          <p:cNvCxnSpPr>
            <a:cxnSpLocks/>
          </p:cNvCxnSpPr>
          <p:nvPr/>
        </p:nvCxnSpPr>
        <p:spPr>
          <a:xfrm flipH="1">
            <a:off x="10448926" y="3415002"/>
            <a:ext cx="1548000"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46" name="Ovale 45">
            <a:extLst>
              <a:ext uri="{FF2B5EF4-FFF2-40B4-BE49-F238E27FC236}">
                <a16:creationId xmlns:a16="http://schemas.microsoft.com/office/drawing/2014/main" id="{B22E14F1-B7F1-4516-B18D-58475DC1FBB9}"/>
              </a:ext>
            </a:extLst>
          </p:cNvPr>
          <p:cNvSpPr/>
          <p:nvPr/>
        </p:nvSpPr>
        <p:spPr bwMode="auto">
          <a:xfrm rot="3363593">
            <a:off x="4410426" y="3840069"/>
            <a:ext cx="1289807" cy="1127481"/>
          </a:xfrm>
          <a:prstGeom prst="ellipse">
            <a:avLst/>
          </a:prstGeom>
          <a:noFill/>
          <a:ln w="38100" cap="flat" cmpd="sng" algn="ctr">
            <a:solidFill>
              <a:srgbClr val="20386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7" name="Ovale 46">
            <a:extLst>
              <a:ext uri="{FF2B5EF4-FFF2-40B4-BE49-F238E27FC236}">
                <a16:creationId xmlns:a16="http://schemas.microsoft.com/office/drawing/2014/main" id="{76492523-D349-4C72-ADE7-9F33D2B9F9CD}"/>
              </a:ext>
            </a:extLst>
          </p:cNvPr>
          <p:cNvSpPr/>
          <p:nvPr/>
        </p:nvSpPr>
        <p:spPr bwMode="auto">
          <a:xfrm rot="3363593">
            <a:off x="10478406" y="3918671"/>
            <a:ext cx="1289807" cy="1127481"/>
          </a:xfrm>
          <a:prstGeom prst="ellipse">
            <a:avLst/>
          </a:prstGeom>
          <a:noFill/>
          <a:ln w="38100" cap="flat" cmpd="sng" algn="ctr">
            <a:solidFill>
              <a:srgbClr val="20386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8" name="Text Box 18">
            <a:extLst>
              <a:ext uri="{FF2B5EF4-FFF2-40B4-BE49-F238E27FC236}">
                <a16:creationId xmlns:a16="http://schemas.microsoft.com/office/drawing/2014/main" id="{DDED8607-A418-44C2-AD88-4BA08E78EC3D}"/>
              </a:ext>
            </a:extLst>
          </p:cNvPr>
          <p:cNvSpPr txBox="1">
            <a:spLocks noChangeArrowheads="1"/>
          </p:cNvSpPr>
          <p:nvPr/>
        </p:nvSpPr>
        <p:spPr bwMode="auto">
          <a:xfrm>
            <a:off x="9124950" y="5138505"/>
            <a:ext cx="2477100" cy="602345"/>
          </a:xfrm>
          <a:prstGeom prst="rect">
            <a:avLst/>
          </a:prstGeom>
          <a:solidFill>
            <a:srgbClr val="C00000"/>
          </a:solid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gn="r">
              <a:lnSpc>
                <a:spcPct val="100000"/>
              </a:lnSpc>
              <a:spcBef>
                <a:spcPts val="0"/>
              </a:spcBef>
            </a:pPr>
            <a:r>
              <a:rPr lang="it-IT" altLang="it-IT" sz="1100" b="1" u="sng" dirty="0">
                <a:solidFill>
                  <a:schemeClr val="bg1"/>
                </a:solidFill>
              </a:rPr>
              <a:t>Nota</a:t>
            </a:r>
            <a:r>
              <a:rPr lang="it-IT" altLang="it-IT" sz="1100" b="1" dirty="0">
                <a:solidFill>
                  <a:schemeClr val="bg1"/>
                </a:solidFill>
              </a:rPr>
              <a:t>. Il 45% degli imprenditori giudica comunque ancora insufficienti i sostegni economici. </a:t>
            </a:r>
            <a:endParaRPr lang="it-IT" altLang="it-IT" sz="1100" dirty="0">
              <a:solidFill>
                <a:schemeClr val="bg1"/>
              </a:solidFill>
            </a:endParaRPr>
          </a:p>
        </p:txBody>
      </p:sp>
      <p:pic>
        <p:nvPicPr>
          <p:cNvPr id="6" name="Elemento grafico 5" descr="Freccia linea: rotazione a destra con riempimento a tinta unita">
            <a:extLst>
              <a:ext uri="{FF2B5EF4-FFF2-40B4-BE49-F238E27FC236}">
                <a16:creationId xmlns:a16="http://schemas.microsoft.com/office/drawing/2014/main" id="{5173922B-08A2-4AFF-9241-20AF72CBC7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11277600" y="4543442"/>
            <a:ext cx="914400" cy="914400"/>
          </a:xfrm>
          <a:prstGeom prst="rect">
            <a:avLst/>
          </a:prstGeom>
        </p:spPr>
      </p:pic>
      <p:sp>
        <p:nvSpPr>
          <p:cNvPr id="50" name="CasellaDiTesto 49">
            <a:extLst>
              <a:ext uri="{FF2B5EF4-FFF2-40B4-BE49-F238E27FC236}">
                <a16:creationId xmlns:a16="http://schemas.microsoft.com/office/drawing/2014/main" id="{6C816FEB-4660-4A57-9662-FCE1D1C6AD88}"/>
              </a:ext>
            </a:extLst>
          </p:cNvPr>
          <p:cNvSpPr txBox="1"/>
          <p:nvPr/>
        </p:nvSpPr>
        <p:spPr>
          <a:xfrm>
            <a:off x="410014" y="2714088"/>
            <a:ext cx="5508000" cy="338554"/>
          </a:xfrm>
          <a:prstGeom prst="rect">
            <a:avLst/>
          </a:prstGeom>
          <a:solidFill>
            <a:schemeClr val="tx1"/>
          </a:solidFill>
        </p:spPr>
        <p:txBody>
          <a:bodyPr wrap="square" rtlCol="0">
            <a:spAutoFit/>
          </a:bodyPr>
          <a:lstStyle/>
          <a:p>
            <a:r>
              <a:rPr lang="it-IT" sz="1600" dirty="0">
                <a:solidFill>
                  <a:schemeClr val="bg1"/>
                </a:solidFill>
                <a:latin typeface="Century Gothic" panose="020B0502020202020204" pitchFamily="34" charset="0"/>
              </a:rPr>
              <a:t>CITTADINI FVG</a:t>
            </a:r>
            <a:endParaRPr lang="it-IT" sz="1600" u="sng" dirty="0">
              <a:solidFill>
                <a:schemeClr val="bg1"/>
              </a:solidFill>
              <a:latin typeface="Century Gothic" panose="020B0502020202020204" pitchFamily="34" charset="0"/>
            </a:endParaRPr>
          </a:p>
        </p:txBody>
      </p:sp>
      <p:sp>
        <p:nvSpPr>
          <p:cNvPr id="51" name="CasellaDiTesto 50">
            <a:extLst>
              <a:ext uri="{FF2B5EF4-FFF2-40B4-BE49-F238E27FC236}">
                <a16:creationId xmlns:a16="http://schemas.microsoft.com/office/drawing/2014/main" id="{2287E6F1-B0D4-4D99-B62D-63E6B1E66A84}"/>
              </a:ext>
            </a:extLst>
          </p:cNvPr>
          <p:cNvSpPr txBox="1"/>
          <p:nvPr/>
        </p:nvSpPr>
        <p:spPr>
          <a:xfrm>
            <a:off x="6433542" y="2714088"/>
            <a:ext cx="5508000" cy="338554"/>
          </a:xfrm>
          <a:prstGeom prst="rect">
            <a:avLst/>
          </a:prstGeom>
          <a:solidFill>
            <a:schemeClr val="tx1"/>
          </a:solidFill>
        </p:spPr>
        <p:txBody>
          <a:bodyPr wrap="square" rtlCol="0">
            <a:spAutoFit/>
          </a:bodyPr>
          <a:lstStyle/>
          <a:p>
            <a:r>
              <a:rPr lang="it-IT" sz="1600" dirty="0">
                <a:solidFill>
                  <a:schemeClr val="bg1"/>
                </a:solidFill>
                <a:latin typeface="Century Gothic" panose="020B0502020202020204" pitchFamily="34" charset="0"/>
              </a:rPr>
              <a:t>IMPRESE DEL TERZIARIO FVG</a:t>
            </a:r>
            <a:endParaRPr lang="it-IT" sz="1600" u="sng" dirty="0">
              <a:solidFill>
                <a:schemeClr val="bg1"/>
              </a:solidFill>
              <a:latin typeface="Century Gothic" panose="020B0502020202020204" pitchFamily="34" charset="0"/>
            </a:endParaRPr>
          </a:p>
        </p:txBody>
      </p:sp>
      <p:sp>
        <p:nvSpPr>
          <p:cNvPr id="52" name="Text Box 49">
            <a:extLst>
              <a:ext uri="{FF2B5EF4-FFF2-40B4-BE49-F238E27FC236}">
                <a16:creationId xmlns:a16="http://schemas.microsoft.com/office/drawing/2014/main" id="{1142A2D7-43C1-4F9B-B5F6-059F337BFEB6}"/>
              </a:ext>
            </a:extLst>
          </p:cNvPr>
          <p:cNvSpPr txBox="1">
            <a:spLocks noChangeArrowheads="1"/>
          </p:cNvSpPr>
          <p:nvPr/>
        </p:nvSpPr>
        <p:spPr bwMode="auto">
          <a:xfrm>
            <a:off x="335360" y="6365237"/>
            <a:ext cx="11665296" cy="232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1.000 casi (Cittadini residenti in FVG). 1.536 casi (Imprese del terziario FVG). </a:t>
            </a:r>
            <a:r>
              <a:rPr lang="it-IT" altLang="it-IT" sz="900">
                <a:latin typeface="Century Gothic" panose="020B0502020202020204" pitchFamily="34" charset="0"/>
              </a:rPr>
              <a:t>I dati sono riportati all’universo.</a:t>
            </a:r>
            <a:r>
              <a:rPr lang="it-IT" altLang="it-IT" sz="900" b="0">
                <a:latin typeface="Century Gothic" panose="020B0502020202020204" pitchFamily="34" charset="0"/>
              </a:rPr>
              <a:t> </a:t>
            </a:r>
            <a:endParaRPr lang="it-IT" altLang="it-IT" sz="900">
              <a:latin typeface="Century Gothic" panose="020B0502020202020204" pitchFamily="34" charset="0"/>
            </a:endParaRPr>
          </a:p>
        </p:txBody>
      </p:sp>
      <p:sp>
        <p:nvSpPr>
          <p:cNvPr id="21" name="Rettangolo 20">
            <a:extLst>
              <a:ext uri="{FF2B5EF4-FFF2-40B4-BE49-F238E27FC236}">
                <a16:creationId xmlns:a16="http://schemas.microsoft.com/office/drawing/2014/main" id="{C8982703-456C-4113-A858-42A1E4FE59BA}"/>
              </a:ext>
            </a:extLst>
          </p:cNvPr>
          <p:cNvSpPr/>
          <p:nvPr/>
        </p:nvSpPr>
        <p:spPr bwMode="auto">
          <a:xfrm>
            <a:off x="0" y="0"/>
            <a:ext cx="6084000" cy="2160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it-IT" sz="1050" i="0" strike="noStrike" cap="none" normalizeH="0" baseline="0">
                <a:ln>
                  <a:noFill/>
                </a:ln>
                <a:solidFill>
                  <a:schemeClr val="tx1"/>
                </a:solidFill>
                <a:effectLst/>
                <a:latin typeface="Century Gothic" panose="020B0502020202020204" pitchFamily="34" charset="0"/>
              </a:rPr>
              <a:t>ANALISI PRESSO I </a:t>
            </a:r>
            <a:r>
              <a:rPr kumimoji="0" lang="it-IT" sz="1050" i="0" u="sng" strike="noStrike" cap="none" normalizeH="0" baseline="0">
                <a:ln>
                  <a:noFill/>
                </a:ln>
                <a:solidFill>
                  <a:schemeClr val="tx1"/>
                </a:solidFill>
                <a:effectLst/>
                <a:latin typeface="Century Gothic" panose="020B0502020202020204" pitchFamily="34" charset="0"/>
              </a:rPr>
              <a:t>CITTADINI DEL FVG</a:t>
            </a:r>
          </a:p>
        </p:txBody>
      </p:sp>
      <p:sp>
        <p:nvSpPr>
          <p:cNvPr id="22" name="Rettangolo 21">
            <a:extLst>
              <a:ext uri="{FF2B5EF4-FFF2-40B4-BE49-F238E27FC236}">
                <a16:creationId xmlns:a16="http://schemas.microsoft.com/office/drawing/2014/main" id="{4F0988E2-6901-4B50-AF84-6AB8F651B47C}"/>
              </a:ext>
            </a:extLst>
          </p:cNvPr>
          <p:cNvSpPr/>
          <p:nvPr/>
        </p:nvSpPr>
        <p:spPr bwMode="auto">
          <a:xfrm>
            <a:off x="6098477" y="0"/>
            <a:ext cx="6084000" cy="2160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it-IT" sz="1050" i="0" strike="noStrike" cap="none" normalizeH="0" baseline="0">
                <a:ln>
                  <a:noFill/>
                </a:ln>
                <a:solidFill>
                  <a:schemeClr val="bg1"/>
                </a:solidFill>
                <a:effectLst/>
                <a:latin typeface="Century Gothic" panose="020B0502020202020204" pitchFamily="34" charset="0"/>
              </a:rPr>
              <a:t>ANALISI PRESSO LE </a:t>
            </a:r>
            <a:r>
              <a:rPr kumimoji="0" lang="it-IT" sz="1050" i="0" u="sng" strike="noStrike" cap="none" normalizeH="0" baseline="0">
                <a:ln>
                  <a:noFill/>
                </a:ln>
                <a:solidFill>
                  <a:schemeClr val="bg1"/>
                </a:solidFill>
                <a:effectLst/>
                <a:latin typeface="Century Gothic" panose="020B0502020202020204" pitchFamily="34" charset="0"/>
              </a:rPr>
              <a:t>IMPRESE DEL TERZIARIO DEL FVG</a:t>
            </a:r>
          </a:p>
        </p:txBody>
      </p:sp>
    </p:spTree>
    <p:extLst>
      <p:ext uri="{BB962C8B-B14F-4D97-AF65-F5344CB8AC3E}">
        <p14:creationId xmlns:p14="http://schemas.microsoft.com/office/powerpoint/2010/main" val="2635283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9F9D8E2-4EE0-431C-B354-D9B991B97E2C}"/>
              </a:ext>
            </a:extLst>
          </p:cNvPr>
          <p:cNvPicPr>
            <a:picLocks noChangeAspect="1"/>
          </p:cNvPicPr>
          <p:nvPr/>
        </p:nvPicPr>
        <p:blipFill>
          <a:blip r:embed="rId3"/>
          <a:stretch>
            <a:fillRect/>
          </a:stretch>
        </p:blipFill>
        <p:spPr>
          <a:xfrm rot="19833750">
            <a:off x="4215720" y="2801196"/>
            <a:ext cx="4199382" cy="3019196"/>
          </a:xfrm>
          <a:prstGeom prst="rect">
            <a:avLst/>
          </a:prstGeom>
        </p:spPr>
      </p:pic>
      <p:sp>
        <p:nvSpPr>
          <p:cNvPr id="14" name="Titolo 1">
            <a:extLst>
              <a:ext uri="{FF2B5EF4-FFF2-40B4-BE49-F238E27FC236}">
                <a16:creationId xmlns:a16="http://schemas.microsoft.com/office/drawing/2014/main" id="{83DAAFBC-54BA-4220-BCAD-B786DE3A4580}"/>
              </a:ext>
            </a:extLst>
          </p:cNvPr>
          <p:cNvSpPr txBox="1">
            <a:spLocks/>
          </p:cNvSpPr>
          <p:nvPr/>
        </p:nvSpPr>
        <p:spPr>
          <a:xfrm>
            <a:off x="335360" y="248643"/>
            <a:ext cx="117804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Giudizio sul Governo Draghi | </a:t>
            </a:r>
            <a:r>
              <a:rPr lang="it-IT" sz="2200" dirty="0">
                <a:latin typeface="Century Gothic" panose="020B0502020202020204" pitchFamily="34" charset="0"/>
                <a:cs typeface="Arial"/>
              </a:rPr>
              <a:t>Nel complesso, ben il 44% delle imprese del terziario del FVG riscontra un effettivo cambio di passo ad opera del Governo a guida Draghi rispetto al precedente esecutivo.</a:t>
            </a:r>
          </a:p>
        </p:txBody>
      </p:sp>
      <p:sp>
        <p:nvSpPr>
          <p:cNvPr id="24" name="CasellaDiTesto 23">
            <a:extLst>
              <a:ext uri="{FF2B5EF4-FFF2-40B4-BE49-F238E27FC236}">
                <a16:creationId xmlns:a16="http://schemas.microsoft.com/office/drawing/2014/main" id="{CB5FCED9-0FAD-4E8D-85A1-B14D308C2E0C}"/>
              </a:ext>
            </a:extLst>
          </p:cNvPr>
          <p:cNvSpPr txBox="1">
            <a:spLocks noChangeArrowheads="1"/>
          </p:cNvSpPr>
          <p:nvPr/>
        </p:nvSpPr>
        <p:spPr bwMode="auto">
          <a:xfrm>
            <a:off x="335359" y="1673374"/>
            <a:ext cx="11665295" cy="87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1200"/>
              </a:spcBef>
            </a:pPr>
            <a:r>
              <a:rPr lang="it-IT" altLang="ja-JP" sz="1700" b="0">
                <a:latin typeface="Century Gothic" panose="020B0502020202020204" pitchFamily="34" charset="0"/>
              </a:rPr>
              <a:t>In generale, alla luce delle misure fin qui adottate a contrasto del virus (sul fronte sanitario e sul fronte economico) dal nuovo Governo a guida Draghi, Lei direbbe che siamo davanti ad un cambiamento rispetto al precedente Governo a guida Conte?</a:t>
            </a:r>
            <a:endParaRPr lang="it-IT" altLang="ja-JP" sz="1600" i="1">
              <a:solidFill>
                <a:srgbClr val="203864"/>
              </a:solidFill>
              <a:latin typeface="Century Gothic" panose="020B0502020202020204" pitchFamily="34" charset="0"/>
            </a:endParaRPr>
          </a:p>
        </p:txBody>
      </p:sp>
      <p:sp>
        <p:nvSpPr>
          <p:cNvPr id="25" name="Rettangolo 24">
            <a:extLst>
              <a:ext uri="{FF2B5EF4-FFF2-40B4-BE49-F238E27FC236}">
                <a16:creationId xmlns:a16="http://schemas.microsoft.com/office/drawing/2014/main" id="{0B6E5492-C111-4E9E-80FD-D70947A873B0}"/>
              </a:ext>
            </a:extLst>
          </p:cNvPr>
          <p:cNvSpPr/>
          <p:nvPr/>
        </p:nvSpPr>
        <p:spPr>
          <a:xfrm>
            <a:off x="885557" y="4125692"/>
            <a:ext cx="3529555" cy="1815882"/>
          </a:xfrm>
          <a:prstGeom prst="rect">
            <a:avLst/>
          </a:prstGeom>
        </p:spPr>
        <p:txBody>
          <a:bodyPr wrap="square">
            <a:spAutoFit/>
          </a:bodyPr>
          <a:lstStyle/>
          <a:p>
            <a:pPr algn="r"/>
            <a:r>
              <a:rPr lang="it-IT" sz="4000" b="0" dirty="0">
                <a:solidFill>
                  <a:srgbClr val="203864"/>
                </a:solidFill>
                <a:latin typeface="Century Gothic" panose="020B0502020202020204" pitchFamily="34" charset="0"/>
              </a:rPr>
              <a:t>51%</a:t>
            </a:r>
          </a:p>
          <a:p>
            <a:pPr algn="r"/>
            <a:r>
              <a:rPr lang="it-IT" sz="2400" b="0" dirty="0">
                <a:solidFill>
                  <a:srgbClr val="203864"/>
                </a:solidFill>
                <a:latin typeface="Century Gothic" panose="020B0502020202020204" pitchFamily="34" charset="0"/>
              </a:rPr>
              <a:t>Non ci sono differenze rispetto al Governo a guida Conte</a:t>
            </a:r>
          </a:p>
        </p:txBody>
      </p:sp>
      <p:sp>
        <p:nvSpPr>
          <p:cNvPr id="26" name="Rettangolo 25">
            <a:extLst>
              <a:ext uri="{FF2B5EF4-FFF2-40B4-BE49-F238E27FC236}">
                <a16:creationId xmlns:a16="http://schemas.microsoft.com/office/drawing/2014/main" id="{558A54CA-306D-4290-AEB8-7B88E36C3844}"/>
              </a:ext>
            </a:extLst>
          </p:cNvPr>
          <p:cNvSpPr/>
          <p:nvPr/>
        </p:nvSpPr>
        <p:spPr>
          <a:xfrm>
            <a:off x="8166871" y="4858604"/>
            <a:ext cx="3287756" cy="1446550"/>
          </a:xfrm>
          <a:prstGeom prst="rect">
            <a:avLst/>
          </a:prstGeom>
        </p:spPr>
        <p:txBody>
          <a:bodyPr wrap="square">
            <a:spAutoFit/>
          </a:bodyPr>
          <a:lstStyle/>
          <a:p>
            <a:r>
              <a:rPr lang="it-IT" sz="4000" b="0" dirty="0">
                <a:solidFill>
                  <a:srgbClr val="C00000"/>
                </a:solidFill>
                <a:latin typeface="Century Gothic" panose="020B0502020202020204" pitchFamily="34" charset="0"/>
              </a:rPr>
              <a:t>5%</a:t>
            </a:r>
          </a:p>
          <a:p>
            <a:r>
              <a:rPr lang="it-IT" sz="2400" b="0" dirty="0">
                <a:solidFill>
                  <a:srgbClr val="C00000"/>
                </a:solidFill>
                <a:latin typeface="Century Gothic" panose="020B0502020202020204" pitchFamily="34" charset="0"/>
              </a:rPr>
              <a:t>Il cambiamento è in NEGATIVO</a:t>
            </a:r>
          </a:p>
        </p:txBody>
      </p:sp>
      <p:pic>
        <p:nvPicPr>
          <p:cNvPr id="27" name="Elemento grafico 26" descr="Freccia linea: curva antioraria">
            <a:extLst>
              <a:ext uri="{FF2B5EF4-FFF2-40B4-BE49-F238E27FC236}">
                <a16:creationId xmlns:a16="http://schemas.microsoft.com/office/drawing/2014/main" id="{C4317DC7-D2FC-4DBD-9535-19F9D46839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3825921" flipH="1">
            <a:off x="7003823" y="2758575"/>
            <a:ext cx="1088369" cy="1106424"/>
          </a:xfrm>
          <a:prstGeom prst="rect">
            <a:avLst/>
          </a:prstGeom>
        </p:spPr>
      </p:pic>
      <p:pic>
        <p:nvPicPr>
          <p:cNvPr id="42" name="Elemento grafico 41" descr="Freccia linea: curva antioraria">
            <a:extLst>
              <a:ext uri="{FF2B5EF4-FFF2-40B4-BE49-F238E27FC236}">
                <a16:creationId xmlns:a16="http://schemas.microsoft.com/office/drawing/2014/main" id="{CF9480DE-D5E3-4F03-9649-D4B710EFD3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734293" flipH="1" flipV="1">
            <a:off x="4135010" y="3283159"/>
            <a:ext cx="1127395" cy="1153157"/>
          </a:xfrm>
          <a:prstGeom prst="rect">
            <a:avLst/>
          </a:prstGeom>
        </p:spPr>
      </p:pic>
      <p:sp>
        <p:nvSpPr>
          <p:cNvPr id="43" name="Rettangolo 42">
            <a:extLst>
              <a:ext uri="{FF2B5EF4-FFF2-40B4-BE49-F238E27FC236}">
                <a16:creationId xmlns:a16="http://schemas.microsoft.com/office/drawing/2014/main" id="{3AB3B6ED-EAA3-4EBE-99AF-5C4790BCCCCD}"/>
              </a:ext>
            </a:extLst>
          </p:cNvPr>
          <p:cNvSpPr/>
          <p:nvPr/>
        </p:nvSpPr>
        <p:spPr>
          <a:xfrm>
            <a:off x="8166871" y="2679142"/>
            <a:ext cx="3287756" cy="1446550"/>
          </a:xfrm>
          <a:prstGeom prst="rect">
            <a:avLst/>
          </a:prstGeom>
        </p:spPr>
        <p:txBody>
          <a:bodyPr wrap="square">
            <a:spAutoFit/>
          </a:bodyPr>
          <a:lstStyle/>
          <a:p>
            <a:r>
              <a:rPr lang="it-IT" sz="4000" b="0" dirty="0">
                <a:solidFill>
                  <a:srgbClr val="008000"/>
                </a:solidFill>
                <a:latin typeface="Century Gothic" panose="020B0502020202020204" pitchFamily="34" charset="0"/>
              </a:rPr>
              <a:t>44%</a:t>
            </a:r>
          </a:p>
          <a:p>
            <a:r>
              <a:rPr lang="it-IT" sz="2400" b="0" dirty="0">
                <a:solidFill>
                  <a:srgbClr val="008000"/>
                </a:solidFill>
                <a:latin typeface="Century Gothic" panose="020B0502020202020204" pitchFamily="34" charset="0"/>
              </a:rPr>
              <a:t>Il cambiamento è in POSITIVO</a:t>
            </a:r>
          </a:p>
        </p:txBody>
      </p:sp>
      <p:pic>
        <p:nvPicPr>
          <p:cNvPr id="17" name="Elemento grafico 16" descr="Freccia linea: curva antioraria">
            <a:extLst>
              <a:ext uri="{FF2B5EF4-FFF2-40B4-BE49-F238E27FC236}">
                <a16:creationId xmlns:a16="http://schemas.microsoft.com/office/drawing/2014/main" id="{63F56E93-28E5-47F0-98D6-AF4EF24D2D4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7338995">
            <a:off x="7008020" y="4844108"/>
            <a:ext cx="1163416" cy="1106424"/>
          </a:xfrm>
          <a:prstGeom prst="rect">
            <a:avLst/>
          </a:prstGeom>
        </p:spPr>
      </p:pic>
      <p:sp>
        <p:nvSpPr>
          <p:cNvPr id="19" name="CasellaDiTesto 18">
            <a:extLst>
              <a:ext uri="{FF2B5EF4-FFF2-40B4-BE49-F238E27FC236}">
                <a16:creationId xmlns:a16="http://schemas.microsoft.com/office/drawing/2014/main" id="{B3386A21-E30B-4B91-9ABF-E39360110CD9}"/>
              </a:ext>
            </a:extLst>
          </p:cNvPr>
          <p:cNvSpPr txBox="1"/>
          <p:nvPr/>
        </p:nvSpPr>
        <p:spPr>
          <a:xfrm>
            <a:off x="410014" y="2714088"/>
            <a:ext cx="4248000" cy="338554"/>
          </a:xfrm>
          <a:prstGeom prst="rect">
            <a:avLst/>
          </a:prstGeom>
          <a:solidFill>
            <a:schemeClr val="tx1"/>
          </a:solidFill>
        </p:spPr>
        <p:txBody>
          <a:bodyPr wrap="square" rtlCol="0">
            <a:spAutoFit/>
          </a:bodyPr>
          <a:lstStyle/>
          <a:p>
            <a:r>
              <a:rPr lang="it-IT" sz="1600" dirty="0">
                <a:solidFill>
                  <a:schemeClr val="bg1"/>
                </a:solidFill>
                <a:latin typeface="Century Gothic" panose="020B0502020202020204" pitchFamily="34" charset="0"/>
              </a:rPr>
              <a:t>IMPRESE DEL TERZIARIO FVG</a:t>
            </a:r>
            <a:endParaRPr lang="it-IT" sz="1600" u="sng" dirty="0">
              <a:solidFill>
                <a:schemeClr val="bg1"/>
              </a:solidFill>
              <a:latin typeface="Century Gothic" panose="020B0502020202020204" pitchFamily="34" charset="0"/>
            </a:endParaRPr>
          </a:p>
        </p:txBody>
      </p:sp>
      <p:sp>
        <p:nvSpPr>
          <p:cNvPr id="20" name="Text Box 49">
            <a:extLst>
              <a:ext uri="{FF2B5EF4-FFF2-40B4-BE49-F238E27FC236}">
                <a16:creationId xmlns:a16="http://schemas.microsoft.com/office/drawing/2014/main" id="{EA6A6E70-025A-4C7E-A5B3-1E66278B4DC6}"/>
              </a:ext>
            </a:extLst>
          </p:cNvPr>
          <p:cNvSpPr txBox="1">
            <a:spLocks noChangeArrowheads="1"/>
          </p:cNvSpPr>
          <p:nvPr/>
        </p:nvSpPr>
        <p:spPr bwMode="auto">
          <a:xfrm>
            <a:off x="335360" y="6365237"/>
            <a:ext cx="11665296" cy="232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1.536 casi (Imprese del terziario FVG). </a:t>
            </a:r>
            <a:r>
              <a:rPr lang="it-IT" altLang="it-IT" sz="900">
                <a:latin typeface="Century Gothic" panose="020B0502020202020204" pitchFamily="34" charset="0"/>
              </a:rPr>
              <a:t>I dati sono riportati all’universo.</a:t>
            </a:r>
            <a:r>
              <a:rPr lang="it-IT" altLang="it-IT" sz="900" b="0">
                <a:latin typeface="Century Gothic" panose="020B0502020202020204" pitchFamily="34" charset="0"/>
              </a:rPr>
              <a:t> </a:t>
            </a:r>
            <a:endParaRPr lang="it-IT" altLang="it-IT" sz="900">
              <a:latin typeface="Century Gothic" panose="020B0502020202020204" pitchFamily="34" charset="0"/>
            </a:endParaRPr>
          </a:p>
        </p:txBody>
      </p:sp>
      <p:sp>
        <p:nvSpPr>
          <p:cNvPr id="15" name="Rettangolo 14">
            <a:extLst>
              <a:ext uri="{FF2B5EF4-FFF2-40B4-BE49-F238E27FC236}">
                <a16:creationId xmlns:a16="http://schemas.microsoft.com/office/drawing/2014/main" id="{E674412F-C4C2-4C75-A373-4CE3D6117687}"/>
              </a:ext>
            </a:extLst>
          </p:cNvPr>
          <p:cNvSpPr/>
          <p:nvPr/>
        </p:nvSpPr>
        <p:spPr bwMode="auto">
          <a:xfrm>
            <a:off x="0" y="-1"/>
            <a:ext cx="12182477" cy="2160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it-IT" sz="1050" i="0" strike="noStrike" cap="none" normalizeH="0" baseline="0">
                <a:ln>
                  <a:noFill/>
                </a:ln>
                <a:solidFill>
                  <a:schemeClr val="bg1"/>
                </a:solidFill>
                <a:effectLst/>
                <a:latin typeface="Century Gothic" panose="020B0502020202020204" pitchFamily="34" charset="0"/>
              </a:rPr>
              <a:t>ANALISI PRESSO LE </a:t>
            </a:r>
            <a:r>
              <a:rPr kumimoji="0" lang="it-IT" sz="1050" i="0" u="sng" strike="noStrike" cap="none" normalizeH="0" baseline="0">
                <a:ln>
                  <a:noFill/>
                </a:ln>
                <a:solidFill>
                  <a:schemeClr val="bg1"/>
                </a:solidFill>
                <a:effectLst/>
                <a:latin typeface="Century Gothic" panose="020B0502020202020204" pitchFamily="34" charset="0"/>
              </a:rPr>
              <a:t>IMPRESE DEL TERZIARIO DEL FVG</a:t>
            </a:r>
          </a:p>
        </p:txBody>
      </p:sp>
    </p:spTree>
    <p:extLst>
      <p:ext uri="{BB962C8B-B14F-4D97-AF65-F5344CB8AC3E}">
        <p14:creationId xmlns:p14="http://schemas.microsoft.com/office/powerpoint/2010/main" val="1439472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105C173-8D70-4358-98E3-EE1F79B2290A}"/>
              </a:ext>
            </a:extLst>
          </p:cNvPr>
          <p:cNvPicPr>
            <a:picLocks noChangeAspect="1"/>
          </p:cNvPicPr>
          <p:nvPr/>
        </p:nvPicPr>
        <p:blipFill>
          <a:blip r:embed="rId3"/>
          <a:stretch>
            <a:fillRect/>
          </a:stretch>
        </p:blipFill>
        <p:spPr>
          <a:xfrm>
            <a:off x="331200" y="2538000"/>
            <a:ext cx="6493049" cy="3651199"/>
          </a:xfrm>
          <a:prstGeom prst="rect">
            <a:avLst/>
          </a:prstGeom>
        </p:spPr>
      </p:pic>
      <p:sp>
        <p:nvSpPr>
          <p:cNvPr id="4" name="btfpLayoutConfig" hidden="1"/>
          <p:cNvSpPr txBox="1"/>
          <p:nvPr/>
        </p:nvSpPr>
        <p:spPr>
          <a:xfrm>
            <a:off x="16934" y="16933"/>
            <a:ext cx="11853333" cy="112788"/>
          </a:xfrm>
          <a:prstGeom prst="rect">
            <a:avLst/>
          </a:prstGeom>
          <a:noFill/>
        </p:spPr>
        <p:txBody>
          <a:bodyPr vert="horz" rtlCol="0">
            <a:spAutoFit/>
          </a:bodyPr>
          <a:lstStyle/>
          <a:p>
            <a:r>
              <a:rPr lang="en-US" sz="133">
                <a:solidFill>
                  <a:srgbClr val="FFFFFF">
                    <a:alpha val="0"/>
                  </a:srgbClr>
                </a:solidFill>
              </a:rPr>
              <a:t>overall_1_132011002193255441 columns_1_132011002193255441 50_0_132011092182416959 52_1_132011092182416959 69_0_132011093215249131 70_0_132011093242872830 71_0_132011093338424163 72_0_132011093503736795 73_0_132011093503736795 76_0_132011093563752644 77_0_132011093834278523 78_0_132011093922192518 79_0_132011094007440875 80_0_132011094075376047 81_0_132011094175676276 108_1_132011103571698851 </a:t>
            </a:r>
            <a:endParaRPr lang="it-IT" sz="133">
              <a:solidFill>
                <a:srgbClr val="FFFFFF">
                  <a:alpha val="0"/>
                </a:srgbClr>
              </a:solidFill>
            </a:endParaRPr>
          </a:p>
        </p:txBody>
      </p:sp>
      <p:sp>
        <p:nvSpPr>
          <p:cNvPr id="18" name="Text Box 49">
            <a:extLst>
              <a:ext uri="{FF2B5EF4-FFF2-40B4-BE49-F238E27FC236}">
                <a16:creationId xmlns:a16="http://schemas.microsoft.com/office/drawing/2014/main" id="{27E8D0A0-77FC-4F50-8621-54C63674E708}"/>
              </a:ext>
            </a:extLst>
          </p:cNvPr>
          <p:cNvSpPr txBox="1">
            <a:spLocks noChangeArrowheads="1"/>
          </p:cNvSpPr>
          <p:nvPr/>
        </p:nvSpPr>
        <p:spPr bwMode="auto">
          <a:xfrm>
            <a:off x="335360" y="6365237"/>
            <a:ext cx="11665296" cy="232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1.000 casi (Cittadini residenti in FVG). </a:t>
            </a:r>
            <a:r>
              <a:rPr lang="it-IT" altLang="it-IT" sz="900">
                <a:latin typeface="Century Gothic" panose="020B0502020202020204" pitchFamily="34" charset="0"/>
              </a:rPr>
              <a:t>I dati sono riportati all’universo.</a:t>
            </a:r>
            <a:r>
              <a:rPr lang="it-IT" altLang="it-IT" sz="900" b="0">
                <a:latin typeface="Century Gothic" panose="020B0502020202020204" pitchFamily="34" charset="0"/>
              </a:rPr>
              <a:t> </a:t>
            </a:r>
            <a:endParaRPr lang="it-IT" altLang="it-IT" sz="900">
              <a:latin typeface="Century Gothic" panose="020B0502020202020204" pitchFamily="34" charset="0"/>
            </a:endParaRPr>
          </a:p>
        </p:txBody>
      </p:sp>
      <p:sp>
        <p:nvSpPr>
          <p:cNvPr id="58" name="CasellaDiTesto 57">
            <a:extLst>
              <a:ext uri="{FF2B5EF4-FFF2-40B4-BE49-F238E27FC236}">
                <a16:creationId xmlns:a16="http://schemas.microsoft.com/office/drawing/2014/main" id="{491BC096-EF13-4903-BA96-0D4B245F1CBA}"/>
              </a:ext>
            </a:extLst>
          </p:cNvPr>
          <p:cNvSpPr txBox="1">
            <a:spLocks noChangeArrowheads="1"/>
          </p:cNvSpPr>
          <p:nvPr/>
        </p:nvSpPr>
        <p:spPr bwMode="auto">
          <a:xfrm>
            <a:off x="335359" y="1464265"/>
            <a:ext cx="11665297" cy="10233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1200"/>
              </a:spcBef>
            </a:pPr>
            <a:r>
              <a:rPr lang="it-IT" altLang="ja-JP" sz="1700" b="0">
                <a:latin typeface="Century Gothic" panose="020B0502020202020204" pitchFamily="34" charset="0"/>
              </a:rPr>
              <a:t>Lei considera «efficaci» le misure adottate dal Governo della Regione FVG a guida Fedriga a contrasto dell’emergenza da COVID-19 dal punto di vista ECONOMICO?</a:t>
            </a:r>
            <a:br>
              <a:rPr lang="it-IT" altLang="ja-JP" sz="1700" b="0">
                <a:latin typeface="Century Gothic" panose="020B0502020202020204" pitchFamily="34" charset="0"/>
              </a:rPr>
            </a:br>
            <a:br>
              <a:rPr lang="it-IT" altLang="ja-JP" sz="1050" b="0">
                <a:latin typeface="Century Gothic" panose="020B0502020202020204" pitchFamily="34" charset="0"/>
              </a:rPr>
            </a:br>
            <a:r>
              <a:rPr lang="it-IT" altLang="ja-JP" sz="1600" i="1">
                <a:solidFill>
                  <a:srgbClr val="203864"/>
                </a:solidFill>
                <a:latin typeface="Century Gothic" panose="020B0502020202020204" pitchFamily="34" charset="0"/>
              </a:rPr>
              <a:t>Considerano «efficaci» le misure dal punto di vista ECONOMICO… </a:t>
            </a:r>
          </a:p>
        </p:txBody>
      </p:sp>
      <p:sp>
        <p:nvSpPr>
          <p:cNvPr id="59" name="CasellaDiTesto 58">
            <a:extLst>
              <a:ext uri="{FF2B5EF4-FFF2-40B4-BE49-F238E27FC236}">
                <a16:creationId xmlns:a16="http://schemas.microsoft.com/office/drawing/2014/main" id="{B51348FB-B257-4443-AF72-C31FCF296FDD}"/>
              </a:ext>
            </a:extLst>
          </p:cNvPr>
          <p:cNvSpPr txBox="1"/>
          <p:nvPr/>
        </p:nvSpPr>
        <p:spPr>
          <a:xfrm>
            <a:off x="410014" y="2552163"/>
            <a:ext cx="6192000" cy="338554"/>
          </a:xfrm>
          <a:prstGeom prst="rect">
            <a:avLst/>
          </a:prstGeom>
          <a:solidFill>
            <a:schemeClr val="tx1"/>
          </a:solidFill>
        </p:spPr>
        <p:txBody>
          <a:bodyPr wrap="square" rtlCol="0">
            <a:spAutoFit/>
          </a:bodyPr>
          <a:lstStyle/>
          <a:p>
            <a:r>
              <a:rPr lang="it-IT" sz="1600" dirty="0">
                <a:solidFill>
                  <a:schemeClr val="bg1"/>
                </a:solidFill>
                <a:latin typeface="Century Gothic" panose="020B0502020202020204" pitchFamily="34" charset="0"/>
              </a:rPr>
              <a:t>CITTADINI FVG</a:t>
            </a:r>
            <a:endParaRPr lang="it-IT" sz="1600" u="sng" dirty="0">
              <a:solidFill>
                <a:schemeClr val="bg1"/>
              </a:solidFill>
              <a:latin typeface="Century Gothic" panose="020B0502020202020204" pitchFamily="34" charset="0"/>
            </a:endParaRPr>
          </a:p>
        </p:txBody>
      </p:sp>
      <p:sp>
        <p:nvSpPr>
          <p:cNvPr id="6" name="Rettangolo 5">
            <a:extLst>
              <a:ext uri="{FF2B5EF4-FFF2-40B4-BE49-F238E27FC236}">
                <a16:creationId xmlns:a16="http://schemas.microsoft.com/office/drawing/2014/main" id="{8889C532-9D6D-4F40-A9C4-378C8E7B44EA}"/>
              </a:ext>
            </a:extLst>
          </p:cNvPr>
          <p:cNvSpPr/>
          <p:nvPr/>
        </p:nvSpPr>
        <p:spPr bwMode="auto">
          <a:xfrm>
            <a:off x="7123425" y="3419227"/>
            <a:ext cx="237600" cy="239227"/>
          </a:xfrm>
          <a:prstGeom prst="rect">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0" name="Rettangolo 59">
            <a:extLst>
              <a:ext uri="{FF2B5EF4-FFF2-40B4-BE49-F238E27FC236}">
                <a16:creationId xmlns:a16="http://schemas.microsoft.com/office/drawing/2014/main" id="{E616C0BA-F68D-444A-9F9D-527A354B85DC}"/>
              </a:ext>
            </a:extLst>
          </p:cNvPr>
          <p:cNvSpPr/>
          <p:nvPr/>
        </p:nvSpPr>
        <p:spPr bwMode="auto">
          <a:xfrm>
            <a:off x="7123425" y="4850133"/>
            <a:ext cx="237600" cy="239227"/>
          </a:xfrm>
          <a:prstGeom prst="rect">
            <a:avLst/>
          </a:prstGeom>
          <a:solidFill>
            <a:srgbClr val="20386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1" name="Rettangolo 60">
            <a:extLst>
              <a:ext uri="{FF2B5EF4-FFF2-40B4-BE49-F238E27FC236}">
                <a16:creationId xmlns:a16="http://schemas.microsoft.com/office/drawing/2014/main" id="{A14F5381-CC9E-4F29-AD44-9FAB897B2D19}"/>
              </a:ext>
            </a:extLst>
          </p:cNvPr>
          <p:cNvSpPr/>
          <p:nvPr/>
        </p:nvSpPr>
        <p:spPr>
          <a:xfrm>
            <a:off x="7519171" y="3323977"/>
            <a:ext cx="4032670" cy="1200329"/>
          </a:xfrm>
          <a:prstGeom prst="rect">
            <a:avLst/>
          </a:prstGeom>
        </p:spPr>
        <p:txBody>
          <a:bodyPr wrap="square">
            <a:spAutoFit/>
          </a:bodyPr>
          <a:lstStyle/>
          <a:p>
            <a:r>
              <a:rPr lang="it-IT" sz="2400" b="0" dirty="0">
                <a:solidFill>
                  <a:srgbClr val="008000"/>
                </a:solidFill>
                <a:latin typeface="Century Gothic" panose="020B0502020202020204" pitchFamily="34" charset="0"/>
              </a:rPr>
              <a:t>Soddisfazione per le misure adottate dal Governo Regionale FVG </a:t>
            </a:r>
          </a:p>
        </p:txBody>
      </p:sp>
      <p:sp>
        <p:nvSpPr>
          <p:cNvPr id="62" name="Rettangolo 61">
            <a:extLst>
              <a:ext uri="{FF2B5EF4-FFF2-40B4-BE49-F238E27FC236}">
                <a16:creationId xmlns:a16="http://schemas.microsoft.com/office/drawing/2014/main" id="{4AB4181D-0993-4B67-B8E1-6129285A50E3}"/>
              </a:ext>
            </a:extLst>
          </p:cNvPr>
          <p:cNvSpPr/>
          <p:nvPr/>
        </p:nvSpPr>
        <p:spPr>
          <a:xfrm>
            <a:off x="7519171" y="4754883"/>
            <a:ext cx="3287756" cy="1200329"/>
          </a:xfrm>
          <a:prstGeom prst="rect">
            <a:avLst/>
          </a:prstGeom>
        </p:spPr>
        <p:txBody>
          <a:bodyPr wrap="square">
            <a:spAutoFit/>
          </a:bodyPr>
          <a:lstStyle/>
          <a:p>
            <a:r>
              <a:rPr lang="it-IT" sz="2400" b="0" dirty="0">
                <a:solidFill>
                  <a:srgbClr val="203864"/>
                </a:solidFill>
                <a:latin typeface="Century Gothic" panose="020B0502020202020204" pitchFamily="34" charset="0"/>
              </a:rPr>
              <a:t>Soddisfazione per le misure adottate dal Governo centrale</a:t>
            </a:r>
          </a:p>
        </p:txBody>
      </p:sp>
      <p:pic>
        <p:nvPicPr>
          <p:cNvPr id="14" name="Immagine 13" descr="Immagine che contiene testo&#10;&#10;Descrizione generata automaticamente">
            <a:extLst>
              <a:ext uri="{FF2B5EF4-FFF2-40B4-BE49-F238E27FC236}">
                <a16:creationId xmlns:a16="http://schemas.microsoft.com/office/drawing/2014/main" id="{BC257DB9-1619-44EA-920E-0BD348EB0318}"/>
              </a:ext>
            </a:extLst>
          </p:cNvPr>
          <p:cNvPicPr>
            <a:picLocks noChangeAspect="1"/>
          </p:cNvPicPr>
          <p:nvPr/>
        </p:nvPicPr>
        <p:blipFill rotWithShape="1">
          <a:blip r:embed="rId4">
            <a:extLst>
              <a:ext uri="{28A0092B-C50C-407E-A947-70E740481C1C}">
                <a14:useLocalDpi xmlns:a14="http://schemas.microsoft.com/office/drawing/2010/main" val="0"/>
              </a:ext>
            </a:extLst>
          </a:blip>
          <a:srcRect t="-737" r="78736"/>
          <a:stretch/>
        </p:blipFill>
        <p:spPr>
          <a:xfrm>
            <a:off x="6179406" y="3217958"/>
            <a:ext cx="654715" cy="698967"/>
          </a:xfrm>
          <a:prstGeom prst="rect">
            <a:avLst/>
          </a:prstGeom>
        </p:spPr>
      </p:pic>
      <p:sp>
        <p:nvSpPr>
          <p:cNvPr id="13" name="Titolo 1">
            <a:extLst>
              <a:ext uri="{FF2B5EF4-FFF2-40B4-BE49-F238E27FC236}">
                <a16:creationId xmlns:a16="http://schemas.microsoft.com/office/drawing/2014/main" id="{9E5C90C0-A276-48F9-93FB-A674DC3612BF}"/>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Misure contro la crisi ECONOMICA: l’opinione dei CITTADINI | </a:t>
            </a:r>
            <a:r>
              <a:rPr lang="it-IT" sz="2200">
                <a:latin typeface="Century Gothic" panose="020B0502020202020204" pitchFamily="34" charset="0"/>
                <a:cs typeface="Arial"/>
              </a:rPr>
              <a:t>Il livello di soddisfazione appare più elevato con riferimento all’operato del Governo della Regione a guida Fedriga: il 70% dei cittadini giudica «efficaci» le misure economiche adottate.</a:t>
            </a:r>
          </a:p>
        </p:txBody>
      </p:sp>
      <p:sp>
        <p:nvSpPr>
          <p:cNvPr id="15" name="Rettangolo 14">
            <a:extLst>
              <a:ext uri="{FF2B5EF4-FFF2-40B4-BE49-F238E27FC236}">
                <a16:creationId xmlns:a16="http://schemas.microsoft.com/office/drawing/2014/main" id="{0DA5A865-3CC8-440F-936D-B7EC33654144}"/>
              </a:ext>
            </a:extLst>
          </p:cNvPr>
          <p:cNvSpPr/>
          <p:nvPr/>
        </p:nvSpPr>
        <p:spPr bwMode="auto">
          <a:xfrm>
            <a:off x="0" y="-1"/>
            <a:ext cx="12182477" cy="2160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it-IT" sz="1050" i="0" strike="noStrike" cap="none" normalizeH="0" baseline="0">
                <a:ln>
                  <a:noFill/>
                </a:ln>
                <a:solidFill>
                  <a:schemeClr val="tx1"/>
                </a:solidFill>
                <a:effectLst/>
                <a:latin typeface="Century Gothic" panose="020B0502020202020204" pitchFamily="34" charset="0"/>
              </a:rPr>
              <a:t>ANALISI PRESSO I </a:t>
            </a:r>
            <a:r>
              <a:rPr kumimoji="0" lang="it-IT" sz="1050" i="0" u="sng" strike="noStrike" cap="none" normalizeH="0" baseline="0">
                <a:ln>
                  <a:noFill/>
                </a:ln>
                <a:solidFill>
                  <a:schemeClr val="tx1"/>
                </a:solidFill>
                <a:effectLst/>
                <a:latin typeface="Century Gothic" panose="020B0502020202020204" pitchFamily="34" charset="0"/>
              </a:rPr>
              <a:t>CITTADINI DEL FVG</a:t>
            </a:r>
          </a:p>
        </p:txBody>
      </p:sp>
    </p:spTree>
    <p:extLst>
      <p:ext uri="{BB962C8B-B14F-4D97-AF65-F5344CB8AC3E}">
        <p14:creationId xmlns:p14="http://schemas.microsoft.com/office/powerpoint/2010/main" val="354079636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9F01DC0-CCFC-4C68-A194-6970A6EE5642}"/>
              </a:ext>
            </a:extLst>
          </p:cNvPr>
          <p:cNvPicPr>
            <a:picLocks noChangeAspect="1"/>
          </p:cNvPicPr>
          <p:nvPr/>
        </p:nvPicPr>
        <p:blipFill>
          <a:blip r:embed="rId3"/>
          <a:stretch>
            <a:fillRect/>
          </a:stretch>
        </p:blipFill>
        <p:spPr>
          <a:xfrm>
            <a:off x="331200" y="2538073"/>
            <a:ext cx="6493049" cy="3651199"/>
          </a:xfrm>
          <a:prstGeom prst="rect">
            <a:avLst/>
          </a:prstGeom>
        </p:spPr>
      </p:pic>
      <p:sp>
        <p:nvSpPr>
          <p:cNvPr id="4" name="btfpLayoutConfig" hidden="1"/>
          <p:cNvSpPr txBox="1"/>
          <p:nvPr/>
        </p:nvSpPr>
        <p:spPr>
          <a:xfrm>
            <a:off x="16934" y="16933"/>
            <a:ext cx="11853333" cy="112788"/>
          </a:xfrm>
          <a:prstGeom prst="rect">
            <a:avLst/>
          </a:prstGeom>
          <a:noFill/>
        </p:spPr>
        <p:txBody>
          <a:bodyPr vert="horz" rtlCol="0">
            <a:spAutoFit/>
          </a:bodyPr>
          <a:lstStyle/>
          <a:p>
            <a:r>
              <a:rPr lang="en-US" sz="133">
                <a:solidFill>
                  <a:srgbClr val="FFFFFF">
                    <a:alpha val="0"/>
                  </a:srgbClr>
                </a:solidFill>
              </a:rPr>
              <a:t>overall_1_132011002193255441 columns_1_132011002193255441 50_0_132011092182416959 52_1_132011092182416959 69_0_132011093215249131 70_0_132011093242872830 71_0_132011093338424163 72_0_132011093503736795 73_0_132011093503736795 76_0_132011093563752644 77_0_132011093834278523 78_0_132011093922192518 79_0_132011094007440875 80_0_132011094075376047 81_0_132011094175676276 108_1_132011103571698851 </a:t>
            </a:r>
            <a:endParaRPr lang="it-IT" sz="133">
              <a:solidFill>
                <a:srgbClr val="FFFFFF">
                  <a:alpha val="0"/>
                </a:srgbClr>
              </a:solidFill>
            </a:endParaRPr>
          </a:p>
        </p:txBody>
      </p:sp>
      <p:sp>
        <p:nvSpPr>
          <p:cNvPr id="18" name="Text Box 49">
            <a:extLst>
              <a:ext uri="{FF2B5EF4-FFF2-40B4-BE49-F238E27FC236}">
                <a16:creationId xmlns:a16="http://schemas.microsoft.com/office/drawing/2014/main" id="{27E8D0A0-77FC-4F50-8621-54C63674E708}"/>
              </a:ext>
            </a:extLst>
          </p:cNvPr>
          <p:cNvSpPr txBox="1">
            <a:spLocks noChangeArrowheads="1"/>
          </p:cNvSpPr>
          <p:nvPr/>
        </p:nvSpPr>
        <p:spPr bwMode="auto">
          <a:xfrm>
            <a:off x="335360" y="6365237"/>
            <a:ext cx="11665296" cy="232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1.536 casi (Imprese del terziario FVG). </a:t>
            </a:r>
            <a:r>
              <a:rPr lang="it-IT" altLang="it-IT" sz="900">
                <a:latin typeface="Century Gothic" panose="020B0502020202020204" pitchFamily="34" charset="0"/>
              </a:rPr>
              <a:t>I dati sono riportati all’universo.</a:t>
            </a:r>
            <a:r>
              <a:rPr lang="it-IT" altLang="it-IT" sz="900" b="0">
                <a:latin typeface="Century Gothic" panose="020B0502020202020204" pitchFamily="34" charset="0"/>
              </a:rPr>
              <a:t> </a:t>
            </a:r>
            <a:endParaRPr lang="it-IT" altLang="it-IT" sz="900">
              <a:latin typeface="Century Gothic" panose="020B0502020202020204" pitchFamily="34" charset="0"/>
            </a:endParaRPr>
          </a:p>
        </p:txBody>
      </p:sp>
      <p:sp>
        <p:nvSpPr>
          <p:cNvPr id="56" name="Titolo 1">
            <a:extLst>
              <a:ext uri="{FF2B5EF4-FFF2-40B4-BE49-F238E27FC236}">
                <a16:creationId xmlns:a16="http://schemas.microsoft.com/office/drawing/2014/main" id="{C2469829-66EF-4A8E-8E20-C57B128E03C7}"/>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Misure contro la crisi ECONOMICA: l’opinione delle IMPRESE | </a:t>
            </a:r>
            <a:r>
              <a:rPr lang="it-IT" sz="2200" dirty="0">
                <a:latin typeface="Century Gothic" panose="020B0502020202020204" pitchFamily="34" charset="0"/>
                <a:cs typeface="Arial"/>
              </a:rPr>
              <a:t>Il </a:t>
            </a:r>
            <a:r>
              <a:rPr lang="it-IT" sz="2200" i="1" dirty="0">
                <a:latin typeface="Century Gothic" panose="020B0502020202020204" pitchFamily="34" charset="0"/>
                <a:cs typeface="Arial"/>
              </a:rPr>
              <a:t>feedback</a:t>
            </a:r>
            <a:r>
              <a:rPr lang="it-IT" sz="2200" dirty="0">
                <a:latin typeface="Century Gothic" panose="020B0502020202020204" pitchFamily="34" charset="0"/>
                <a:cs typeface="Arial"/>
              </a:rPr>
              <a:t> per le misure economiche adottate a livello regionale migliora presso le imprese: </a:t>
            </a:r>
          </a:p>
          <a:p>
            <a:pPr>
              <a:defRPr/>
            </a:pPr>
            <a:r>
              <a:rPr lang="it-IT" sz="2200" dirty="0">
                <a:latin typeface="Century Gothic" panose="020B0502020202020204" pitchFamily="34" charset="0"/>
                <a:cs typeface="Arial"/>
              </a:rPr>
              <a:t>nell’arco dei mesi della crisi è cresciuta di 9 punti la quota di imprenditori «soddisfatti».</a:t>
            </a:r>
            <a:endParaRPr lang="it-IT" sz="2200" i="1" dirty="0">
              <a:latin typeface="Century Gothic" panose="020B0502020202020204" pitchFamily="34" charset="0"/>
              <a:cs typeface="Arial"/>
            </a:endParaRPr>
          </a:p>
        </p:txBody>
      </p:sp>
      <p:sp>
        <p:nvSpPr>
          <p:cNvPr id="59" name="CasellaDiTesto 58">
            <a:extLst>
              <a:ext uri="{FF2B5EF4-FFF2-40B4-BE49-F238E27FC236}">
                <a16:creationId xmlns:a16="http://schemas.microsoft.com/office/drawing/2014/main" id="{B51348FB-B257-4443-AF72-C31FCF296FDD}"/>
              </a:ext>
            </a:extLst>
          </p:cNvPr>
          <p:cNvSpPr txBox="1"/>
          <p:nvPr/>
        </p:nvSpPr>
        <p:spPr>
          <a:xfrm>
            <a:off x="410014" y="2552163"/>
            <a:ext cx="6192000" cy="338554"/>
          </a:xfrm>
          <a:prstGeom prst="rect">
            <a:avLst/>
          </a:prstGeom>
          <a:solidFill>
            <a:schemeClr val="tx1"/>
          </a:solidFill>
        </p:spPr>
        <p:txBody>
          <a:bodyPr wrap="square" rtlCol="0">
            <a:spAutoFit/>
          </a:bodyPr>
          <a:lstStyle/>
          <a:p>
            <a:r>
              <a:rPr lang="it-IT" sz="1600" dirty="0">
                <a:solidFill>
                  <a:schemeClr val="bg1"/>
                </a:solidFill>
                <a:latin typeface="Century Gothic" panose="020B0502020202020204" pitchFamily="34" charset="0"/>
              </a:rPr>
              <a:t>IMPRESE DEL TERZIARIO FVG</a:t>
            </a:r>
            <a:endParaRPr lang="it-IT" sz="1600" u="sng" dirty="0">
              <a:solidFill>
                <a:schemeClr val="bg1"/>
              </a:solidFill>
              <a:latin typeface="Century Gothic" panose="020B0502020202020204" pitchFamily="34" charset="0"/>
            </a:endParaRPr>
          </a:p>
        </p:txBody>
      </p:sp>
      <p:sp>
        <p:nvSpPr>
          <p:cNvPr id="6" name="Rettangolo 5">
            <a:extLst>
              <a:ext uri="{FF2B5EF4-FFF2-40B4-BE49-F238E27FC236}">
                <a16:creationId xmlns:a16="http://schemas.microsoft.com/office/drawing/2014/main" id="{8889C532-9D6D-4F40-A9C4-378C8E7B44EA}"/>
              </a:ext>
            </a:extLst>
          </p:cNvPr>
          <p:cNvSpPr/>
          <p:nvPr/>
        </p:nvSpPr>
        <p:spPr bwMode="auto">
          <a:xfrm>
            <a:off x="7123425" y="3419227"/>
            <a:ext cx="237600" cy="239227"/>
          </a:xfrm>
          <a:prstGeom prst="rect">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0" name="Rettangolo 59">
            <a:extLst>
              <a:ext uri="{FF2B5EF4-FFF2-40B4-BE49-F238E27FC236}">
                <a16:creationId xmlns:a16="http://schemas.microsoft.com/office/drawing/2014/main" id="{E616C0BA-F68D-444A-9F9D-527A354B85DC}"/>
              </a:ext>
            </a:extLst>
          </p:cNvPr>
          <p:cNvSpPr/>
          <p:nvPr/>
        </p:nvSpPr>
        <p:spPr bwMode="auto">
          <a:xfrm>
            <a:off x="7123425" y="4850133"/>
            <a:ext cx="237600" cy="239227"/>
          </a:xfrm>
          <a:prstGeom prst="rect">
            <a:avLst/>
          </a:prstGeom>
          <a:solidFill>
            <a:srgbClr val="20386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1" name="Rettangolo 60">
            <a:extLst>
              <a:ext uri="{FF2B5EF4-FFF2-40B4-BE49-F238E27FC236}">
                <a16:creationId xmlns:a16="http://schemas.microsoft.com/office/drawing/2014/main" id="{A14F5381-CC9E-4F29-AD44-9FAB897B2D19}"/>
              </a:ext>
            </a:extLst>
          </p:cNvPr>
          <p:cNvSpPr/>
          <p:nvPr/>
        </p:nvSpPr>
        <p:spPr>
          <a:xfrm>
            <a:off x="7519171" y="3323977"/>
            <a:ext cx="4032670" cy="1200329"/>
          </a:xfrm>
          <a:prstGeom prst="rect">
            <a:avLst/>
          </a:prstGeom>
        </p:spPr>
        <p:txBody>
          <a:bodyPr wrap="square">
            <a:spAutoFit/>
          </a:bodyPr>
          <a:lstStyle/>
          <a:p>
            <a:r>
              <a:rPr lang="it-IT" sz="2400" b="0" dirty="0">
                <a:solidFill>
                  <a:srgbClr val="008000"/>
                </a:solidFill>
                <a:latin typeface="Century Gothic" panose="020B0502020202020204" pitchFamily="34" charset="0"/>
              </a:rPr>
              <a:t>Soddisfazione per le misure adottate dal Governo Regionale FVG </a:t>
            </a:r>
          </a:p>
        </p:txBody>
      </p:sp>
      <p:sp>
        <p:nvSpPr>
          <p:cNvPr id="62" name="Rettangolo 61">
            <a:extLst>
              <a:ext uri="{FF2B5EF4-FFF2-40B4-BE49-F238E27FC236}">
                <a16:creationId xmlns:a16="http://schemas.microsoft.com/office/drawing/2014/main" id="{4AB4181D-0993-4B67-B8E1-6129285A50E3}"/>
              </a:ext>
            </a:extLst>
          </p:cNvPr>
          <p:cNvSpPr/>
          <p:nvPr/>
        </p:nvSpPr>
        <p:spPr>
          <a:xfrm>
            <a:off x="7519171" y="4754883"/>
            <a:ext cx="3287756" cy="1200329"/>
          </a:xfrm>
          <a:prstGeom prst="rect">
            <a:avLst/>
          </a:prstGeom>
        </p:spPr>
        <p:txBody>
          <a:bodyPr wrap="square">
            <a:spAutoFit/>
          </a:bodyPr>
          <a:lstStyle/>
          <a:p>
            <a:r>
              <a:rPr lang="it-IT" sz="2400" b="0" dirty="0">
                <a:solidFill>
                  <a:srgbClr val="203864"/>
                </a:solidFill>
                <a:latin typeface="Century Gothic" panose="020B0502020202020204" pitchFamily="34" charset="0"/>
              </a:rPr>
              <a:t>Soddisfazione per le misure adottate dal Governo centrale</a:t>
            </a:r>
          </a:p>
        </p:txBody>
      </p:sp>
      <p:sp>
        <p:nvSpPr>
          <p:cNvPr id="13" name="CasellaDiTesto 12">
            <a:extLst>
              <a:ext uri="{FF2B5EF4-FFF2-40B4-BE49-F238E27FC236}">
                <a16:creationId xmlns:a16="http://schemas.microsoft.com/office/drawing/2014/main" id="{272BAC90-6521-48C9-B3A6-8F60F07ECDE2}"/>
              </a:ext>
            </a:extLst>
          </p:cNvPr>
          <p:cNvSpPr txBox="1">
            <a:spLocks noChangeArrowheads="1"/>
          </p:cNvSpPr>
          <p:nvPr/>
        </p:nvSpPr>
        <p:spPr bwMode="auto">
          <a:xfrm>
            <a:off x="335359" y="1464265"/>
            <a:ext cx="11665297" cy="10233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1200"/>
              </a:spcBef>
            </a:pPr>
            <a:r>
              <a:rPr lang="it-IT" altLang="ja-JP" sz="1700" b="0">
                <a:latin typeface="Century Gothic" panose="020B0502020202020204" pitchFamily="34" charset="0"/>
              </a:rPr>
              <a:t>Lei considera «efficaci» le misure adottate dal Governo della Regione FVG a guida Fedriga a contrasto dell’emergenza da COVID-19 dal punto di vista ECONOMICO?</a:t>
            </a:r>
            <a:br>
              <a:rPr lang="it-IT" altLang="ja-JP" sz="1700" b="0">
                <a:latin typeface="Century Gothic" panose="020B0502020202020204" pitchFamily="34" charset="0"/>
              </a:rPr>
            </a:br>
            <a:br>
              <a:rPr lang="it-IT" altLang="ja-JP" sz="1050" b="0">
                <a:latin typeface="Century Gothic" panose="020B0502020202020204" pitchFamily="34" charset="0"/>
              </a:rPr>
            </a:br>
            <a:r>
              <a:rPr lang="it-IT" altLang="ja-JP" sz="1600" i="1">
                <a:solidFill>
                  <a:srgbClr val="203864"/>
                </a:solidFill>
                <a:latin typeface="Century Gothic" panose="020B0502020202020204" pitchFamily="34" charset="0"/>
              </a:rPr>
              <a:t>Considerano «efficaci» le misure dal punto di vista ECONOMICO… </a:t>
            </a:r>
          </a:p>
        </p:txBody>
      </p:sp>
      <p:pic>
        <p:nvPicPr>
          <p:cNvPr id="8" name="Immagine 7" descr="Immagine che contiene testo&#10;&#10;Descrizione generata automaticamente">
            <a:extLst>
              <a:ext uri="{FF2B5EF4-FFF2-40B4-BE49-F238E27FC236}">
                <a16:creationId xmlns:a16="http://schemas.microsoft.com/office/drawing/2014/main" id="{88FE4B81-5595-40AF-970A-FA60A8374635}"/>
              </a:ext>
            </a:extLst>
          </p:cNvPr>
          <p:cNvPicPr>
            <a:picLocks noChangeAspect="1"/>
          </p:cNvPicPr>
          <p:nvPr/>
        </p:nvPicPr>
        <p:blipFill rotWithShape="1">
          <a:blip r:embed="rId4">
            <a:extLst>
              <a:ext uri="{28A0092B-C50C-407E-A947-70E740481C1C}">
                <a14:useLocalDpi xmlns:a14="http://schemas.microsoft.com/office/drawing/2010/main" val="0"/>
              </a:ext>
            </a:extLst>
          </a:blip>
          <a:srcRect t="-737" r="78736"/>
          <a:stretch/>
        </p:blipFill>
        <p:spPr>
          <a:xfrm>
            <a:off x="6274656" y="2951258"/>
            <a:ext cx="654715" cy="698967"/>
          </a:xfrm>
          <a:prstGeom prst="rect">
            <a:avLst/>
          </a:prstGeom>
        </p:spPr>
      </p:pic>
      <p:sp>
        <p:nvSpPr>
          <p:cNvPr id="14" name="Rettangolo 13">
            <a:extLst>
              <a:ext uri="{FF2B5EF4-FFF2-40B4-BE49-F238E27FC236}">
                <a16:creationId xmlns:a16="http://schemas.microsoft.com/office/drawing/2014/main" id="{39DAA61F-35FB-4246-809E-7F393929AA5C}"/>
              </a:ext>
            </a:extLst>
          </p:cNvPr>
          <p:cNvSpPr/>
          <p:nvPr/>
        </p:nvSpPr>
        <p:spPr bwMode="auto">
          <a:xfrm>
            <a:off x="0" y="-1"/>
            <a:ext cx="12182477" cy="2160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it-IT" sz="1050" i="0" strike="noStrike" cap="none" normalizeH="0" baseline="0">
                <a:ln>
                  <a:noFill/>
                </a:ln>
                <a:solidFill>
                  <a:schemeClr val="bg1"/>
                </a:solidFill>
                <a:effectLst/>
                <a:latin typeface="Century Gothic" panose="020B0502020202020204" pitchFamily="34" charset="0"/>
              </a:rPr>
              <a:t>ANALISI PRESSO LE </a:t>
            </a:r>
            <a:r>
              <a:rPr kumimoji="0" lang="it-IT" sz="1050" i="0" u="sng" strike="noStrike" cap="none" normalizeH="0" baseline="0">
                <a:ln>
                  <a:noFill/>
                </a:ln>
                <a:solidFill>
                  <a:schemeClr val="bg1"/>
                </a:solidFill>
                <a:effectLst/>
                <a:latin typeface="Century Gothic" panose="020B0502020202020204" pitchFamily="34" charset="0"/>
              </a:rPr>
              <a:t>IMPRESE DEL TERZIARIO DEL FVG</a:t>
            </a:r>
          </a:p>
        </p:txBody>
      </p:sp>
    </p:spTree>
    <p:extLst>
      <p:ext uri="{BB962C8B-B14F-4D97-AF65-F5344CB8AC3E}">
        <p14:creationId xmlns:p14="http://schemas.microsoft.com/office/powerpoint/2010/main" val="117410673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D9002E3-65CD-433B-AD2D-CB94082146CE}"/>
              </a:ext>
            </a:extLst>
          </p:cNvPr>
          <p:cNvPicPr>
            <a:picLocks noChangeAspect="1"/>
          </p:cNvPicPr>
          <p:nvPr/>
        </p:nvPicPr>
        <p:blipFill>
          <a:blip r:embed="rId3"/>
          <a:stretch>
            <a:fillRect/>
          </a:stretch>
        </p:blipFill>
        <p:spPr>
          <a:xfrm>
            <a:off x="7597944" y="4572538"/>
            <a:ext cx="3519741" cy="2002612"/>
          </a:xfrm>
          <a:prstGeom prst="rect">
            <a:avLst/>
          </a:prstGeom>
          <a:solidFill>
            <a:schemeClr val="bg1">
              <a:lumMod val="95000"/>
            </a:schemeClr>
          </a:solidFill>
          <a:ln>
            <a:solidFill>
              <a:schemeClr val="tx1">
                <a:lumMod val="65000"/>
                <a:lumOff val="35000"/>
              </a:schemeClr>
            </a:solidFill>
          </a:ln>
        </p:spPr>
      </p:pic>
      <p:sp>
        <p:nvSpPr>
          <p:cNvPr id="4" name="btfpLayoutConfig" hidden="1"/>
          <p:cNvSpPr txBox="1"/>
          <p:nvPr/>
        </p:nvSpPr>
        <p:spPr>
          <a:xfrm>
            <a:off x="16934" y="16933"/>
            <a:ext cx="11853333" cy="112788"/>
          </a:xfrm>
          <a:prstGeom prst="rect">
            <a:avLst/>
          </a:prstGeom>
          <a:noFill/>
        </p:spPr>
        <p:txBody>
          <a:bodyPr vert="horz" rtlCol="0">
            <a:spAutoFit/>
          </a:bodyPr>
          <a:lstStyle/>
          <a:p>
            <a:r>
              <a:rPr lang="en-US" sz="133">
                <a:solidFill>
                  <a:srgbClr val="FFFFFF">
                    <a:alpha val="0"/>
                  </a:srgbClr>
                </a:solidFill>
              </a:rPr>
              <a:t>overall_1_132011002193255441 columns_1_132011002193255441 50_0_132011092182416959 52_1_132011092182416959 69_0_132011093215249131 70_0_132011093242872830 71_0_132011093338424163 72_0_132011093503736795 73_0_132011093503736795 76_0_132011093563752644 77_0_132011093834278523 78_0_132011093922192518 79_0_132011094007440875 80_0_132011094075376047 81_0_132011094175676276 108_1_132011103571698851 </a:t>
            </a:r>
            <a:endParaRPr lang="it-IT" sz="133">
              <a:solidFill>
                <a:srgbClr val="FFFFFF">
                  <a:alpha val="0"/>
                </a:srgbClr>
              </a:solidFill>
            </a:endParaRPr>
          </a:p>
        </p:txBody>
      </p:sp>
      <p:sp>
        <p:nvSpPr>
          <p:cNvPr id="3" name="Titolo 1">
            <a:extLst>
              <a:ext uri="{FF2B5EF4-FFF2-40B4-BE49-F238E27FC236}">
                <a16:creationId xmlns:a16="http://schemas.microsoft.com/office/drawing/2014/main" id="{B98BBCE4-3836-4F88-8F46-9CF9A8326E88}"/>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Giudizio complessivo sul </a:t>
            </a:r>
            <a:r>
              <a:rPr lang="it-IT" sz="2200" u="sng" dirty="0">
                <a:solidFill>
                  <a:srgbClr val="203864"/>
                </a:solidFill>
                <a:latin typeface="Century Gothic" panose="020B0502020202020204" pitchFamily="34" charset="0"/>
                <a:cs typeface="Arial"/>
              </a:rPr>
              <a:t>GOVERNO FVG</a:t>
            </a:r>
            <a:r>
              <a:rPr lang="it-IT" sz="2200" dirty="0">
                <a:solidFill>
                  <a:srgbClr val="203864"/>
                </a:solidFill>
                <a:latin typeface="Century Gothic" panose="020B0502020202020204" pitchFamily="34" charset="0"/>
                <a:ea typeface="+mj-ea"/>
                <a:cs typeface="Arial"/>
              </a:rPr>
              <a:t> | </a:t>
            </a:r>
            <a:r>
              <a:rPr lang="it-IT" sz="2200" dirty="0">
                <a:latin typeface="Century Gothic" panose="020B0502020202020204" pitchFamily="34" charset="0"/>
                <a:cs typeface="Arial"/>
              </a:rPr>
              <a:t>Nello specifico, è in forte crescita l’apprezzamento per l’azione del Governo FVG a sostegno dell’economia, delle imprese, del lavoro e del turismo.</a:t>
            </a:r>
            <a:endParaRPr lang="it-IT" sz="2200" dirty="0">
              <a:latin typeface="Century Gothic" panose="020B0502020202020204" pitchFamily="34" charset="0"/>
              <a:ea typeface="+mj-ea"/>
              <a:cs typeface="Arial"/>
            </a:endParaRPr>
          </a:p>
        </p:txBody>
      </p:sp>
      <p:sp>
        <p:nvSpPr>
          <p:cNvPr id="24" name="CasellaDiTesto 23">
            <a:extLst>
              <a:ext uri="{FF2B5EF4-FFF2-40B4-BE49-F238E27FC236}">
                <a16:creationId xmlns:a16="http://schemas.microsoft.com/office/drawing/2014/main" id="{347F282C-0A4B-4420-92EF-2B1EECE1B02D}"/>
              </a:ext>
            </a:extLst>
          </p:cNvPr>
          <p:cNvSpPr txBox="1">
            <a:spLocks noChangeArrowheads="1"/>
          </p:cNvSpPr>
          <p:nvPr/>
        </p:nvSpPr>
        <p:spPr bwMode="auto">
          <a:xfrm>
            <a:off x="1583403" y="2055473"/>
            <a:ext cx="2651557"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1200"/>
              </a:spcBef>
            </a:pPr>
            <a:r>
              <a:rPr lang="it-IT" altLang="ja-JP" sz="1500">
                <a:latin typeface="Century Gothic" panose="020B0502020202020204" pitchFamily="34" charset="0"/>
              </a:rPr>
              <a:t>Sostegno all’economia, alle imprese, al lavoro</a:t>
            </a:r>
          </a:p>
        </p:txBody>
      </p:sp>
      <p:sp>
        <p:nvSpPr>
          <p:cNvPr id="41" name="CasellaDiTesto 40">
            <a:extLst>
              <a:ext uri="{FF2B5EF4-FFF2-40B4-BE49-F238E27FC236}">
                <a16:creationId xmlns:a16="http://schemas.microsoft.com/office/drawing/2014/main" id="{93A9A0ED-973B-4E25-8685-91A8B7976562}"/>
              </a:ext>
            </a:extLst>
          </p:cNvPr>
          <p:cNvSpPr txBox="1"/>
          <p:nvPr/>
        </p:nvSpPr>
        <p:spPr>
          <a:xfrm>
            <a:off x="354610" y="2070862"/>
            <a:ext cx="1140433" cy="523220"/>
          </a:xfrm>
          <a:prstGeom prst="rect">
            <a:avLst/>
          </a:prstGeom>
          <a:noFill/>
        </p:spPr>
        <p:txBody>
          <a:bodyPr wrap="square">
            <a:spAutoFit/>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8000"/>
                </a:solidFill>
                <a:effectLst/>
                <a:uLnTx/>
                <a:uFillTx/>
                <a:latin typeface="Century Gothic" panose="020B0502020202020204" pitchFamily="34" charset="0"/>
                <a:ea typeface="+mn-ea"/>
                <a:cs typeface="+mn-cs"/>
              </a:rPr>
              <a:t>88</a:t>
            </a:r>
            <a:r>
              <a:rPr kumimoji="0" lang="it-IT" sz="2000" b="1" i="0" u="none" strike="noStrike" kern="1200" cap="none" spc="0" normalizeH="0" baseline="0" noProof="0" dirty="0">
                <a:ln>
                  <a:noFill/>
                </a:ln>
                <a:solidFill>
                  <a:srgbClr val="008000"/>
                </a:solidFill>
                <a:effectLst/>
                <a:uLnTx/>
                <a:uFillTx/>
                <a:latin typeface="Century Gothic" panose="020B0502020202020204" pitchFamily="34" charset="0"/>
                <a:ea typeface="+mn-ea"/>
                <a:cs typeface="+mn-cs"/>
              </a:rPr>
              <a:t>%</a:t>
            </a:r>
            <a:endParaRPr kumimoji="0" lang="it-IT" sz="1600" b="1" i="1" u="none" strike="noStrike" kern="1200" cap="none" spc="0" normalizeH="0" baseline="0" noProof="0" dirty="0">
              <a:ln>
                <a:noFill/>
              </a:ln>
              <a:solidFill>
                <a:srgbClr val="008000"/>
              </a:solidFill>
              <a:effectLst/>
              <a:uLnTx/>
              <a:uFillTx/>
              <a:latin typeface="Century Gothic" panose="020B0502020202020204" pitchFamily="34" charset="0"/>
              <a:ea typeface="+mn-ea"/>
              <a:cs typeface="+mn-cs"/>
            </a:endParaRPr>
          </a:p>
        </p:txBody>
      </p:sp>
      <p:sp>
        <p:nvSpPr>
          <p:cNvPr id="28" name="CasellaDiTesto 27">
            <a:extLst>
              <a:ext uri="{FF2B5EF4-FFF2-40B4-BE49-F238E27FC236}">
                <a16:creationId xmlns:a16="http://schemas.microsoft.com/office/drawing/2014/main" id="{B7232E65-0697-4236-8B8A-91F0D1C517C6}"/>
              </a:ext>
            </a:extLst>
          </p:cNvPr>
          <p:cNvSpPr txBox="1">
            <a:spLocks noChangeArrowheads="1"/>
          </p:cNvSpPr>
          <p:nvPr/>
        </p:nvSpPr>
        <p:spPr bwMode="auto">
          <a:xfrm>
            <a:off x="1583403" y="2674877"/>
            <a:ext cx="2808313"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1200"/>
              </a:spcBef>
            </a:pPr>
            <a:r>
              <a:rPr lang="it-IT" altLang="ja-JP" sz="1500">
                <a:latin typeface="Century Gothic" panose="020B0502020202020204" pitchFamily="34" charset="0"/>
              </a:rPr>
              <a:t>Sostegno al turismo e all’immagine della Regione</a:t>
            </a:r>
          </a:p>
        </p:txBody>
      </p:sp>
      <p:sp>
        <p:nvSpPr>
          <p:cNvPr id="49" name="CasellaDiTesto 48">
            <a:extLst>
              <a:ext uri="{FF2B5EF4-FFF2-40B4-BE49-F238E27FC236}">
                <a16:creationId xmlns:a16="http://schemas.microsoft.com/office/drawing/2014/main" id="{FE4A2D51-8B9F-47A6-8A95-1DAF49466FF0}"/>
              </a:ext>
            </a:extLst>
          </p:cNvPr>
          <p:cNvSpPr txBox="1"/>
          <p:nvPr/>
        </p:nvSpPr>
        <p:spPr>
          <a:xfrm>
            <a:off x="354610" y="2690266"/>
            <a:ext cx="1140433" cy="523220"/>
          </a:xfrm>
          <a:prstGeom prst="rect">
            <a:avLst/>
          </a:prstGeom>
          <a:noFill/>
        </p:spPr>
        <p:txBody>
          <a:bodyPr wrap="square">
            <a:spAutoFit/>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8000"/>
                </a:solidFill>
                <a:effectLst/>
                <a:uLnTx/>
                <a:uFillTx/>
                <a:latin typeface="Century Gothic" panose="020B0502020202020204" pitchFamily="34" charset="0"/>
                <a:ea typeface="+mn-ea"/>
                <a:cs typeface="+mn-cs"/>
              </a:rPr>
              <a:t>85</a:t>
            </a:r>
            <a:r>
              <a:rPr kumimoji="0" lang="it-IT" sz="2000" b="1" i="0" u="none" strike="noStrike" kern="1200" cap="none" spc="0" normalizeH="0" baseline="0" noProof="0" dirty="0">
                <a:ln>
                  <a:noFill/>
                </a:ln>
                <a:solidFill>
                  <a:srgbClr val="008000"/>
                </a:solidFill>
                <a:effectLst/>
                <a:uLnTx/>
                <a:uFillTx/>
                <a:latin typeface="Century Gothic" panose="020B0502020202020204" pitchFamily="34" charset="0"/>
                <a:ea typeface="+mn-ea"/>
                <a:cs typeface="+mn-cs"/>
              </a:rPr>
              <a:t>%</a:t>
            </a:r>
            <a:endParaRPr kumimoji="0" lang="it-IT" sz="1600" b="1" i="1" u="none" strike="noStrike" kern="1200" cap="none" spc="0" normalizeH="0" baseline="0" noProof="0" dirty="0">
              <a:ln>
                <a:noFill/>
              </a:ln>
              <a:solidFill>
                <a:srgbClr val="008000"/>
              </a:solidFill>
              <a:effectLst/>
              <a:uLnTx/>
              <a:uFillTx/>
              <a:latin typeface="Century Gothic" panose="020B0502020202020204" pitchFamily="34" charset="0"/>
              <a:ea typeface="+mn-ea"/>
              <a:cs typeface="+mn-cs"/>
            </a:endParaRPr>
          </a:p>
        </p:txBody>
      </p:sp>
      <p:sp>
        <p:nvSpPr>
          <p:cNvPr id="38" name="CasellaDiTesto 37">
            <a:extLst>
              <a:ext uri="{FF2B5EF4-FFF2-40B4-BE49-F238E27FC236}">
                <a16:creationId xmlns:a16="http://schemas.microsoft.com/office/drawing/2014/main" id="{604273E7-0EFF-4CE9-834D-9DEDE07481C7}"/>
              </a:ext>
            </a:extLst>
          </p:cNvPr>
          <p:cNvSpPr txBox="1">
            <a:spLocks noChangeArrowheads="1"/>
          </p:cNvSpPr>
          <p:nvPr/>
        </p:nvSpPr>
        <p:spPr bwMode="auto">
          <a:xfrm>
            <a:off x="1583403" y="3294281"/>
            <a:ext cx="2727237"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1200"/>
              </a:spcBef>
            </a:pPr>
            <a:r>
              <a:rPr lang="it-IT" altLang="ja-JP" sz="1500" b="0">
                <a:latin typeface="Century Gothic" panose="020B0502020202020204" pitchFamily="34" charset="0"/>
              </a:rPr>
              <a:t>Sicurezza, legalità, contrasto alla criminalità</a:t>
            </a:r>
          </a:p>
        </p:txBody>
      </p:sp>
      <p:sp>
        <p:nvSpPr>
          <p:cNvPr id="105" name="CasellaDiTesto 104">
            <a:extLst>
              <a:ext uri="{FF2B5EF4-FFF2-40B4-BE49-F238E27FC236}">
                <a16:creationId xmlns:a16="http://schemas.microsoft.com/office/drawing/2014/main" id="{B4BB6778-4BAD-46E6-8057-13A5673907F2}"/>
              </a:ext>
            </a:extLst>
          </p:cNvPr>
          <p:cNvSpPr txBox="1"/>
          <p:nvPr/>
        </p:nvSpPr>
        <p:spPr>
          <a:xfrm>
            <a:off x="354610" y="3309670"/>
            <a:ext cx="1140433" cy="523220"/>
          </a:xfrm>
          <a:prstGeom prst="rect">
            <a:avLst/>
          </a:prstGeom>
          <a:noFill/>
        </p:spPr>
        <p:txBody>
          <a:bodyPr wrap="square">
            <a:spAutoFit/>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it-IT" sz="2800" dirty="0">
                <a:solidFill>
                  <a:srgbClr val="008000"/>
                </a:solidFill>
                <a:latin typeface="Century Gothic" panose="020B0502020202020204" pitchFamily="34" charset="0"/>
                <a:ea typeface="+mn-ea"/>
              </a:rPr>
              <a:t>75</a:t>
            </a:r>
            <a:r>
              <a:rPr kumimoji="0" lang="it-IT" sz="2000" b="1" i="0" u="none" strike="noStrike" kern="1200" cap="none" spc="0" normalizeH="0" baseline="0" noProof="0" dirty="0">
                <a:ln>
                  <a:noFill/>
                </a:ln>
                <a:solidFill>
                  <a:srgbClr val="008000"/>
                </a:solidFill>
                <a:effectLst/>
                <a:uLnTx/>
                <a:uFillTx/>
                <a:latin typeface="Century Gothic" panose="020B0502020202020204" pitchFamily="34" charset="0"/>
                <a:ea typeface="+mn-ea"/>
                <a:cs typeface="+mn-cs"/>
              </a:rPr>
              <a:t>%</a:t>
            </a:r>
            <a:endParaRPr kumimoji="0" lang="it-IT" sz="1600" b="1" i="1" u="none" strike="noStrike" kern="1200" cap="none" spc="0" normalizeH="0" baseline="0" noProof="0" dirty="0">
              <a:ln>
                <a:noFill/>
              </a:ln>
              <a:solidFill>
                <a:srgbClr val="008000"/>
              </a:solidFill>
              <a:effectLst/>
              <a:uLnTx/>
              <a:uFillTx/>
              <a:latin typeface="Century Gothic" panose="020B0502020202020204" pitchFamily="34" charset="0"/>
              <a:ea typeface="+mn-ea"/>
              <a:cs typeface="+mn-cs"/>
            </a:endParaRPr>
          </a:p>
        </p:txBody>
      </p:sp>
      <p:sp>
        <p:nvSpPr>
          <p:cNvPr id="32" name="CasellaDiTesto 31">
            <a:extLst>
              <a:ext uri="{FF2B5EF4-FFF2-40B4-BE49-F238E27FC236}">
                <a16:creationId xmlns:a16="http://schemas.microsoft.com/office/drawing/2014/main" id="{59A0B0B2-3971-4B38-B636-4B586472A771}"/>
              </a:ext>
            </a:extLst>
          </p:cNvPr>
          <p:cNvSpPr txBox="1">
            <a:spLocks noChangeArrowheads="1"/>
          </p:cNvSpPr>
          <p:nvPr/>
        </p:nvSpPr>
        <p:spPr bwMode="auto">
          <a:xfrm>
            <a:off x="1583403" y="4648506"/>
            <a:ext cx="2808313"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1200"/>
              </a:spcBef>
            </a:pPr>
            <a:r>
              <a:rPr lang="it-IT" altLang="ja-JP" sz="1500" b="0">
                <a:latin typeface="Century Gothic" panose="020B0502020202020204" pitchFamily="34" charset="0"/>
              </a:rPr>
              <a:t>Qualità della vita</a:t>
            </a:r>
          </a:p>
        </p:txBody>
      </p:sp>
      <p:sp>
        <p:nvSpPr>
          <p:cNvPr id="109" name="CasellaDiTesto 108">
            <a:extLst>
              <a:ext uri="{FF2B5EF4-FFF2-40B4-BE49-F238E27FC236}">
                <a16:creationId xmlns:a16="http://schemas.microsoft.com/office/drawing/2014/main" id="{D660A0C1-E8F8-4C4E-A6EE-7FC394BCF369}"/>
              </a:ext>
            </a:extLst>
          </p:cNvPr>
          <p:cNvSpPr txBox="1"/>
          <p:nvPr/>
        </p:nvSpPr>
        <p:spPr>
          <a:xfrm>
            <a:off x="520181" y="4548478"/>
            <a:ext cx="974862" cy="523220"/>
          </a:xfrm>
          <a:prstGeom prst="rect">
            <a:avLst/>
          </a:prstGeom>
          <a:noFill/>
        </p:spPr>
        <p:txBody>
          <a:bodyPr wrap="square">
            <a:spAutoFit/>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8000"/>
                </a:solidFill>
                <a:effectLst/>
                <a:uLnTx/>
                <a:uFillTx/>
                <a:latin typeface="Century Gothic" panose="020B0502020202020204" pitchFamily="34" charset="0"/>
                <a:ea typeface="+mn-ea"/>
                <a:cs typeface="+mn-cs"/>
              </a:rPr>
              <a:t>70</a:t>
            </a:r>
            <a:r>
              <a:rPr kumimoji="0" lang="it-IT" sz="2000" b="1" i="0" u="none" strike="noStrike" kern="1200" cap="none" spc="0" normalizeH="0" baseline="0" noProof="0" dirty="0">
                <a:ln>
                  <a:noFill/>
                </a:ln>
                <a:solidFill>
                  <a:srgbClr val="008000"/>
                </a:solidFill>
                <a:effectLst/>
                <a:uLnTx/>
                <a:uFillTx/>
                <a:latin typeface="Century Gothic" panose="020B0502020202020204" pitchFamily="34" charset="0"/>
                <a:ea typeface="+mn-ea"/>
                <a:cs typeface="+mn-cs"/>
              </a:rPr>
              <a:t>%</a:t>
            </a:r>
            <a:endParaRPr kumimoji="0" lang="it-IT" sz="1600" b="1" i="1" u="none" strike="noStrike" kern="1200" cap="none" spc="0" normalizeH="0" baseline="0" noProof="0" dirty="0">
              <a:ln>
                <a:noFill/>
              </a:ln>
              <a:solidFill>
                <a:srgbClr val="008000"/>
              </a:solidFill>
              <a:effectLst/>
              <a:uLnTx/>
              <a:uFillTx/>
              <a:latin typeface="Century Gothic" panose="020B0502020202020204" pitchFamily="34" charset="0"/>
              <a:ea typeface="+mn-ea"/>
              <a:cs typeface="+mn-cs"/>
            </a:endParaRPr>
          </a:p>
        </p:txBody>
      </p:sp>
      <p:sp>
        <p:nvSpPr>
          <p:cNvPr id="34" name="CasellaDiTesto 33">
            <a:extLst>
              <a:ext uri="{FF2B5EF4-FFF2-40B4-BE49-F238E27FC236}">
                <a16:creationId xmlns:a16="http://schemas.microsoft.com/office/drawing/2014/main" id="{C6B9E309-3579-4C02-92BD-A5DF30332FC9}"/>
              </a:ext>
            </a:extLst>
          </p:cNvPr>
          <p:cNvSpPr txBox="1">
            <a:spLocks noChangeArrowheads="1"/>
          </p:cNvSpPr>
          <p:nvPr/>
        </p:nvSpPr>
        <p:spPr bwMode="auto">
          <a:xfrm>
            <a:off x="1583403" y="5152494"/>
            <a:ext cx="2808313"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1200"/>
              </a:spcBef>
            </a:pPr>
            <a:r>
              <a:rPr lang="it-IT" altLang="ja-JP" sz="1500" b="0">
                <a:latin typeface="Century Gothic" panose="020B0502020202020204" pitchFamily="34" charset="0"/>
              </a:rPr>
              <a:t>Infrastrutture (strade, ferrovie, porti, aeroporti)</a:t>
            </a:r>
          </a:p>
        </p:txBody>
      </p:sp>
      <p:sp>
        <p:nvSpPr>
          <p:cNvPr id="113" name="CasellaDiTesto 112">
            <a:extLst>
              <a:ext uri="{FF2B5EF4-FFF2-40B4-BE49-F238E27FC236}">
                <a16:creationId xmlns:a16="http://schemas.microsoft.com/office/drawing/2014/main" id="{A170C7F7-6199-44DC-8BD2-0D8628C11499}"/>
              </a:ext>
            </a:extLst>
          </p:cNvPr>
          <p:cNvSpPr txBox="1"/>
          <p:nvPr/>
        </p:nvSpPr>
        <p:spPr>
          <a:xfrm>
            <a:off x="354610" y="5167883"/>
            <a:ext cx="1140433" cy="523220"/>
          </a:xfrm>
          <a:prstGeom prst="rect">
            <a:avLst/>
          </a:prstGeom>
          <a:noFill/>
        </p:spPr>
        <p:txBody>
          <a:bodyPr wrap="square">
            <a:spAutoFit/>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8000"/>
                </a:solidFill>
                <a:effectLst/>
                <a:uLnTx/>
                <a:uFillTx/>
                <a:latin typeface="Century Gothic" panose="020B0502020202020204" pitchFamily="34" charset="0"/>
                <a:ea typeface="+mn-ea"/>
                <a:cs typeface="+mn-cs"/>
              </a:rPr>
              <a:t>67</a:t>
            </a:r>
            <a:r>
              <a:rPr kumimoji="0" lang="it-IT" sz="2000" b="1" i="0" u="none" strike="noStrike" kern="1200" cap="none" spc="0" normalizeH="0" baseline="0" noProof="0" dirty="0">
                <a:ln>
                  <a:noFill/>
                </a:ln>
                <a:solidFill>
                  <a:srgbClr val="008000"/>
                </a:solidFill>
                <a:effectLst/>
                <a:uLnTx/>
                <a:uFillTx/>
                <a:latin typeface="Century Gothic" panose="020B0502020202020204" pitchFamily="34" charset="0"/>
                <a:ea typeface="+mn-ea"/>
                <a:cs typeface="+mn-cs"/>
              </a:rPr>
              <a:t>%</a:t>
            </a:r>
            <a:endParaRPr kumimoji="0" lang="it-IT" sz="1600" b="1" i="1" u="none" strike="noStrike" kern="1200" cap="none" spc="0" normalizeH="0" baseline="0" noProof="0" dirty="0">
              <a:ln>
                <a:noFill/>
              </a:ln>
              <a:solidFill>
                <a:srgbClr val="008000"/>
              </a:solidFill>
              <a:effectLst/>
              <a:uLnTx/>
              <a:uFillTx/>
              <a:latin typeface="Century Gothic" panose="020B0502020202020204" pitchFamily="34" charset="0"/>
              <a:ea typeface="+mn-ea"/>
              <a:cs typeface="+mn-cs"/>
            </a:endParaRPr>
          </a:p>
        </p:txBody>
      </p:sp>
      <p:sp>
        <p:nvSpPr>
          <p:cNvPr id="36" name="CasellaDiTesto 35">
            <a:extLst>
              <a:ext uri="{FF2B5EF4-FFF2-40B4-BE49-F238E27FC236}">
                <a16:creationId xmlns:a16="http://schemas.microsoft.com/office/drawing/2014/main" id="{B718D7E7-609C-4340-A0B9-EEA331C01727}"/>
              </a:ext>
            </a:extLst>
          </p:cNvPr>
          <p:cNvSpPr txBox="1">
            <a:spLocks noChangeArrowheads="1"/>
          </p:cNvSpPr>
          <p:nvPr/>
        </p:nvSpPr>
        <p:spPr bwMode="auto">
          <a:xfrm>
            <a:off x="1583403" y="5771900"/>
            <a:ext cx="2808313"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1200"/>
              </a:spcBef>
            </a:pPr>
            <a:r>
              <a:rPr lang="it-IT" altLang="ja-JP" sz="1500" b="0">
                <a:latin typeface="Century Gothic" panose="020B0502020202020204" pitchFamily="34" charset="0"/>
              </a:rPr>
              <a:t>Sostegno delle città e dei centri storici</a:t>
            </a:r>
          </a:p>
        </p:txBody>
      </p:sp>
      <p:sp>
        <p:nvSpPr>
          <p:cNvPr id="117" name="CasellaDiTesto 116">
            <a:extLst>
              <a:ext uri="{FF2B5EF4-FFF2-40B4-BE49-F238E27FC236}">
                <a16:creationId xmlns:a16="http://schemas.microsoft.com/office/drawing/2014/main" id="{7A9D384D-0939-435C-B80C-A0CB0203EE2B}"/>
              </a:ext>
            </a:extLst>
          </p:cNvPr>
          <p:cNvSpPr txBox="1"/>
          <p:nvPr/>
        </p:nvSpPr>
        <p:spPr>
          <a:xfrm>
            <a:off x="354610" y="5787289"/>
            <a:ext cx="1140433" cy="523220"/>
          </a:xfrm>
          <a:prstGeom prst="rect">
            <a:avLst/>
          </a:prstGeom>
          <a:noFill/>
        </p:spPr>
        <p:txBody>
          <a:bodyPr wrap="square">
            <a:spAutoFit/>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8000"/>
                </a:solidFill>
                <a:effectLst/>
                <a:uLnTx/>
                <a:uFillTx/>
                <a:latin typeface="Century Gothic" panose="020B0502020202020204" pitchFamily="34" charset="0"/>
                <a:ea typeface="+mn-ea"/>
                <a:cs typeface="+mn-cs"/>
              </a:rPr>
              <a:t>65</a:t>
            </a:r>
            <a:r>
              <a:rPr kumimoji="0" lang="it-IT" sz="2000" b="1" i="0" u="none" strike="noStrike" kern="1200" cap="none" spc="0" normalizeH="0" baseline="0" noProof="0" dirty="0">
                <a:ln>
                  <a:noFill/>
                </a:ln>
                <a:solidFill>
                  <a:srgbClr val="008000"/>
                </a:solidFill>
                <a:effectLst/>
                <a:uLnTx/>
                <a:uFillTx/>
                <a:latin typeface="Century Gothic" panose="020B0502020202020204" pitchFamily="34" charset="0"/>
                <a:ea typeface="+mn-ea"/>
                <a:cs typeface="+mn-cs"/>
              </a:rPr>
              <a:t>%</a:t>
            </a:r>
            <a:endParaRPr kumimoji="0" lang="it-IT" sz="1600" b="1" i="1" u="none" strike="noStrike" kern="1200" cap="none" spc="0" normalizeH="0" baseline="0" noProof="0" dirty="0">
              <a:ln>
                <a:noFill/>
              </a:ln>
              <a:solidFill>
                <a:srgbClr val="008000"/>
              </a:solidFill>
              <a:effectLst/>
              <a:uLnTx/>
              <a:uFillTx/>
              <a:latin typeface="Century Gothic" panose="020B0502020202020204" pitchFamily="34" charset="0"/>
              <a:ea typeface="+mn-ea"/>
              <a:cs typeface="+mn-cs"/>
            </a:endParaRPr>
          </a:p>
        </p:txBody>
      </p:sp>
      <p:sp>
        <p:nvSpPr>
          <p:cNvPr id="30" name="CasellaDiTesto 29">
            <a:extLst>
              <a:ext uri="{FF2B5EF4-FFF2-40B4-BE49-F238E27FC236}">
                <a16:creationId xmlns:a16="http://schemas.microsoft.com/office/drawing/2014/main" id="{99769537-1CC7-429C-B2F8-FA79CD8ABA72}"/>
              </a:ext>
            </a:extLst>
          </p:cNvPr>
          <p:cNvSpPr txBox="1">
            <a:spLocks noChangeArrowheads="1"/>
          </p:cNvSpPr>
          <p:nvPr/>
        </p:nvSpPr>
        <p:spPr bwMode="auto">
          <a:xfrm>
            <a:off x="1583403" y="4029102"/>
            <a:ext cx="2808313"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1200"/>
              </a:spcBef>
            </a:pPr>
            <a:r>
              <a:rPr lang="it-IT" altLang="ja-JP" sz="1500" b="0">
                <a:latin typeface="Century Gothic" panose="020B0502020202020204" pitchFamily="34" charset="0"/>
              </a:rPr>
              <a:t>Sanità</a:t>
            </a:r>
          </a:p>
        </p:txBody>
      </p:sp>
      <p:sp>
        <p:nvSpPr>
          <p:cNvPr id="121" name="CasellaDiTesto 120">
            <a:extLst>
              <a:ext uri="{FF2B5EF4-FFF2-40B4-BE49-F238E27FC236}">
                <a16:creationId xmlns:a16="http://schemas.microsoft.com/office/drawing/2014/main" id="{A33D0582-7336-4831-87B3-972C69237447}"/>
              </a:ext>
            </a:extLst>
          </p:cNvPr>
          <p:cNvSpPr txBox="1"/>
          <p:nvPr/>
        </p:nvSpPr>
        <p:spPr>
          <a:xfrm>
            <a:off x="354610" y="3929074"/>
            <a:ext cx="1140433" cy="523220"/>
          </a:xfrm>
          <a:prstGeom prst="rect">
            <a:avLst/>
          </a:prstGeom>
          <a:noFill/>
        </p:spPr>
        <p:txBody>
          <a:bodyPr wrap="square">
            <a:spAutoFit/>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8000"/>
                </a:solidFill>
                <a:effectLst/>
                <a:uLnTx/>
                <a:uFillTx/>
                <a:latin typeface="Century Gothic" panose="020B0502020202020204" pitchFamily="34" charset="0"/>
                <a:ea typeface="+mn-ea"/>
                <a:cs typeface="+mn-cs"/>
              </a:rPr>
              <a:t>71</a:t>
            </a:r>
            <a:r>
              <a:rPr kumimoji="0" lang="it-IT" sz="2000" b="1" i="0" u="none" strike="noStrike" kern="1200" cap="none" spc="0" normalizeH="0" baseline="0" noProof="0" dirty="0">
                <a:ln>
                  <a:noFill/>
                </a:ln>
                <a:solidFill>
                  <a:srgbClr val="008000"/>
                </a:solidFill>
                <a:effectLst/>
                <a:uLnTx/>
                <a:uFillTx/>
                <a:latin typeface="Century Gothic" panose="020B0502020202020204" pitchFamily="34" charset="0"/>
                <a:ea typeface="+mn-ea"/>
                <a:cs typeface="+mn-cs"/>
              </a:rPr>
              <a:t>%</a:t>
            </a:r>
            <a:endParaRPr kumimoji="0" lang="it-IT" sz="1600" b="1" i="1" u="none" strike="noStrike" kern="1200" cap="none" spc="0" normalizeH="0" baseline="0" noProof="0" dirty="0">
              <a:ln>
                <a:noFill/>
              </a:ln>
              <a:solidFill>
                <a:srgbClr val="008000"/>
              </a:solidFill>
              <a:effectLst/>
              <a:uLnTx/>
              <a:uFillTx/>
              <a:latin typeface="Century Gothic" panose="020B0502020202020204" pitchFamily="34" charset="0"/>
              <a:ea typeface="+mn-ea"/>
              <a:cs typeface="+mn-cs"/>
            </a:endParaRPr>
          </a:p>
        </p:txBody>
      </p:sp>
      <p:sp>
        <p:nvSpPr>
          <p:cNvPr id="50" name="Text Box 49">
            <a:extLst>
              <a:ext uri="{FF2B5EF4-FFF2-40B4-BE49-F238E27FC236}">
                <a16:creationId xmlns:a16="http://schemas.microsoft.com/office/drawing/2014/main" id="{3757C6E7-D574-4A27-8AE2-059C98DDBAE1}"/>
              </a:ext>
            </a:extLst>
          </p:cNvPr>
          <p:cNvSpPr txBox="1">
            <a:spLocks noChangeArrowheads="1"/>
          </p:cNvSpPr>
          <p:nvPr/>
        </p:nvSpPr>
        <p:spPr bwMode="auto">
          <a:xfrm>
            <a:off x="335360" y="6365237"/>
            <a:ext cx="11665296" cy="232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1.536 casi (Imprese del terziario FVG). </a:t>
            </a:r>
            <a:r>
              <a:rPr lang="it-IT" altLang="it-IT" sz="900">
                <a:latin typeface="Century Gothic" panose="020B0502020202020204" pitchFamily="34" charset="0"/>
              </a:rPr>
              <a:t>I dati sono riportati all’universo.</a:t>
            </a:r>
            <a:r>
              <a:rPr lang="it-IT" altLang="it-IT" sz="900" b="0">
                <a:latin typeface="Century Gothic" panose="020B0502020202020204" pitchFamily="34" charset="0"/>
              </a:rPr>
              <a:t> </a:t>
            </a:r>
            <a:endParaRPr lang="it-IT" altLang="it-IT" sz="900">
              <a:latin typeface="Century Gothic" panose="020B0502020202020204" pitchFamily="34" charset="0"/>
            </a:endParaRPr>
          </a:p>
        </p:txBody>
      </p:sp>
      <p:pic>
        <p:nvPicPr>
          <p:cNvPr id="21" name="Immagine 20">
            <a:extLst>
              <a:ext uri="{FF2B5EF4-FFF2-40B4-BE49-F238E27FC236}">
                <a16:creationId xmlns:a16="http://schemas.microsoft.com/office/drawing/2014/main" id="{D5BF9B48-24C5-48F3-8BE9-FA4A41F480DC}"/>
              </a:ext>
            </a:extLst>
          </p:cNvPr>
          <p:cNvPicPr>
            <a:picLocks noChangeAspect="1"/>
          </p:cNvPicPr>
          <p:nvPr/>
        </p:nvPicPr>
        <p:blipFill>
          <a:blip r:embed="rId4"/>
          <a:stretch>
            <a:fillRect/>
          </a:stretch>
        </p:blipFill>
        <p:spPr>
          <a:xfrm>
            <a:off x="6149484" y="1892623"/>
            <a:ext cx="3519741" cy="2002612"/>
          </a:xfrm>
          <a:prstGeom prst="rect">
            <a:avLst/>
          </a:prstGeom>
          <a:solidFill>
            <a:schemeClr val="bg1">
              <a:lumMod val="95000"/>
            </a:schemeClr>
          </a:solidFill>
          <a:ln>
            <a:solidFill>
              <a:schemeClr val="tx1">
                <a:lumMod val="65000"/>
                <a:lumOff val="35000"/>
              </a:schemeClr>
            </a:solidFill>
          </a:ln>
        </p:spPr>
      </p:pic>
      <p:sp>
        <p:nvSpPr>
          <p:cNvPr id="47" name="CasellaDiTesto 46">
            <a:extLst>
              <a:ext uri="{FF2B5EF4-FFF2-40B4-BE49-F238E27FC236}">
                <a16:creationId xmlns:a16="http://schemas.microsoft.com/office/drawing/2014/main" id="{746F55C5-1A4D-48F9-8FEC-07BF9BE501EE}"/>
              </a:ext>
            </a:extLst>
          </p:cNvPr>
          <p:cNvSpPr txBox="1">
            <a:spLocks noChangeArrowheads="1"/>
          </p:cNvSpPr>
          <p:nvPr/>
        </p:nvSpPr>
        <p:spPr bwMode="auto">
          <a:xfrm>
            <a:off x="6042517" y="1240702"/>
            <a:ext cx="407303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1200"/>
              </a:spcBef>
            </a:pPr>
            <a:r>
              <a:rPr lang="it-IT" altLang="ja-JP" sz="1200" dirty="0">
                <a:latin typeface="Century Gothic" panose="020B0502020202020204" pitchFamily="34" charset="0"/>
              </a:rPr>
              <a:t>Come è variata nel tempo l’opinione delle imprese riguardo le </a:t>
            </a:r>
            <a:r>
              <a:rPr lang="it-IT" altLang="ja-JP" sz="1200" u="sng" dirty="0">
                <a:latin typeface="Century Gothic" panose="020B0502020202020204" pitchFamily="34" charset="0"/>
              </a:rPr>
              <a:t>azioni del Governo FVG a sostegno dell’economia, delle imprese, e del lavoro</a:t>
            </a:r>
          </a:p>
        </p:txBody>
      </p:sp>
      <p:sp>
        <p:nvSpPr>
          <p:cNvPr id="48" name="CasellaDiTesto 47">
            <a:extLst>
              <a:ext uri="{FF2B5EF4-FFF2-40B4-BE49-F238E27FC236}">
                <a16:creationId xmlns:a16="http://schemas.microsoft.com/office/drawing/2014/main" id="{FB9C2E21-5B85-4A52-A390-70A667DFDD49}"/>
              </a:ext>
            </a:extLst>
          </p:cNvPr>
          <p:cNvSpPr txBox="1">
            <a:spLocks noChangeArrowheads="1"/>
          </p:cNvSpPr>
          <p:nvPr/>
        </p:nvSpPr>
        <p:spPr bwMode="auto">
          <a:xfrm>
            <a:off x="7525398" y="3917729"/>
            <a:ext cx="414642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1200"/>
              </a:spcBef>
            </a:pPr>
            <a:r>
              <a:rPr lang="it-IT" altLang="ja-JP" sz="1200" dirty="0">
                <a:latin typeface="Century Gothic" panose="020B0502020202020204" pitchFamily="34" charset="0"/>
              </a:rPr>
              <a:t>Come è variata nel tempo l’opinione delle imprese riguardo le </a:t>
            </a:r>
            <a:r>
              <a:rPr lang="it-IT" altLang="ja-JP" sz="1200" u="sng" dirty="0">
                <a:latin typeface="Century Gothic" panose="020B0502020202020204" pitchFamily="34" charset="0"/>
              </a:rPr>
              <a:t>azioni del Governo FVG a sostegno del turismo e dell’immagine della Regione</a:t>
            </a:r>
          </a:p>
        </p:txBody>
      </p:sp>
      <p:cxnSp>
        <p:nvCxnSpPr>
          <p:cNvPr id="26" name="Connettore diritto 25">
            <a:extLst>
              <a:ext uri="{FF2B5EF4-FFF2-40B4-BE49-F238E27FC236}">
                <a16:creationId xmlns:a16="http://schemas.microsoft.com/office/drawing/2014/main" id="{9B1A6775-9402-4283-888D-CB0FC70F62B7}"/>
              </a:ext>
            </a:extLst>
          </p:cNvPr>
          <p:cNvCxnSpPr/>
          <p:nvPr/>
        </p:nvCxnSpPr>
        <p:spPr bwMode="auto">
          <a:xfrm>
            <a:off x="4031507" y="2065077"/>
            <a:ext cx="0" cy="577085"/>
          </a:xfrm>
          <a:prstGeom prst="line">
            <a:avLst/>
          </a:prstGeom>
          <a:noFill/>
          <a:ln w="38100" cap="flat" cmpd="sng" algn="ctr">
            <a:solidFill>
              <a:srgbClr val="008000"/>
            </a:solidFill>
            <a:prstDash val="solid"/>
            <a:round/>
            <a:headEnd type="none" w="med" len="med"/>
            <a:tailEnd type="none" w="med" len="med"/>
          </a:ln>
          <a:effectLst/>
        </p:spPr>
      </p:cxnSp>
      <p:cxnSp>
        <p:nvCxnSpPr>
          <p:cNvPr id="29" name="Connettore 2 28">
            <a:extLst>
              <a:ext uri="{FF2B5EF4-FFF2-40B4-BE49-F238E27FC236}">
                <a16:creationId xmlns:a16="http://schemas.microsoft.com/office/drawing/2014/main" id="{E6843B12-DDD5-419A-80B6-3E74D010909C}"/>
              </a:ext>
            </a:extLst>
          </p:cNvPr>
          <p:cNvCxnSpPr>
            <a:cxnSpLocks/>
          </p:cNvCxnSpPr>
          <p:nvPr/>
        </p:nvCxnSpPr>
        <p:spPr bwMode="auto">
          <a:xfrm>
            <a:off x="4041432" y="2346305"/>
            <a:ext cx="2108052" cy="289233"/>
          </a:xfrm>
          <a:prstGeom prst="straightConnector1">
            <a:avLst/>
          </a:prstGeom>
          <a:ln w="38100">
            <a:solidFill>
              <a:srgbClr val="008000"/>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5" name="Connettore diritto 54">
            <a:extLst>
              <a:ext uri="{FF2B5EF4-FFF2-40B4-BE49-F238E27FC236}">
                <a16:creationId xmlns:a16="http://schemas.microsoft.com/office/drawing/2014/main" id="{F82685F3-CD24-4640-B2F9-2B51D2A5C060}"/>
              </a:ext>
            </a:extLst>
          </p:cNvPr>
          <p:cNvCxnSpPr/>
          <p:nvPr/>
        </p:nvCxnSpPr>
        <p:spPr bwMode="auto">
          <a:xfrm>
            <a:off x="4323465" y="2704242"/>
            <a:ext cx="0" cy="577085"/>
          </a:xfrm>
          <a:prstGeom prst="line">
            <a:avLst/>
          </a:prstGeom>
          <a:noFill/>
          <a:ln w="38100" cap="flat" cmpd="sng" algn="ctr">
            <a:solidFill>
              <a:srgbClr val="008000"/>
            </a:solidFill>
            <a:prstDash val="solid"/>
            <a:round/>
            <a:headEnd type="none" w="med" len="med"/>
            <a:tailEnd type="none" w="med" len="med"/>
          </a:ln>
          <a:effectLst/>
        </p:spPr>
      </p:cxnSp>
      <p:cxnSp>
        <p:nvCxnSpPr>
          <p:cNvPr id="56" name="Connettore 2 55">
            <a:extLst>
              <a:ext uri="{FF2B5EF4-FFF2-40B4-BE49-F238E27FC236}">
                <a16:creationId xmlns:a16="http://schemas.microsoft.com/office/drawing/2014/main" id="{CA7C17B0-339B-44EE-90F7-1A6697EF2BFD}"/>
              </a:ext>
            </a:extLst>
          </p:cNvPr>
          <p:cNvCxnSpPr>
            <a:cxnSpLocks/>
          </p:cNvCxnSpPr>
          <p:nvPr/>
        </p:nvCxnSpPr>
        <p:spPr bwMode="auto">
          <a:xfrm>
            <a:off x="4310640" y="2959126"/>
            <a:ext cx="3287304" cy="2291156"/>
          </a:xfrm>
          <a:prstGeom prst="straightConnector1">
            <a:avLst/>
          </a:prstGeom>
          <a:ln w="38100">
            <a:solidFill>
              <a:srgbClr val="008000"/>
            </a:solidFill>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62" name="CasellaDiTesto 61">
            <a:extLst>
              <a:ext uri="{FF2B5EF4-FFF2-40B4-BE49-F238E27FC236}">
                <a16:creationId xmlns:a16="http://schemas.microsoft.com/office/drawing/2014/main" id="{F32E892A-45D4-4B72-8671-0D9EC6F80CA7}"/>
              </a:ext>
            </a:extLst>
          </p:cNvPr>
          <p:cNvSpPr txBox="1"/>
          <p:nvPr/>
        </p:nvSpPr>
        <p:spPr>
          <a:xfrm>
            <a:off x="380838" y="1426649"/>
            <a:ext cx="4962881" cy="523220"/>
          </a:xfrm>
          <a:prstGeom prst="rect">
            <a:avLst/>
          </a:prstGeom>
          <a:solidFill>
            <a:schemeClr val="tx1"/>
          </a:solidFill>
        </p:spPr>
        <p:txBody>
          <a:bodyPr wrap="square" rtlCol="0">
            <a:spAutoFit/>
          </a:bodyPr>
          <a:lstStyle/>
          <a:p>
            <a:r>
              <a:rPr lang="it-IT" sz="1400" dirty="0">
                <a:solidFill>
                  <a:schemeClr val="bg1"/>
                </a:solidFill>
                <a:latin typeface="Century Gothic" panose="020B0502020202020204" pitchFamily="34" charset="0"/>
              </a:rPr>
              <a:t>IMPRESE DEL TERZIARIO FVG CHE GIUDICANO EFFICACE L’AZIONE DEL GOVERNO FVG SULLE SEGUENTI AREE</a:t>
            </a:r>
            <a:endParaRPr lang="it-IT" sz="1400" u="sng" dirty="0">
              <a:solidFill>
                <a:schemeClr val="bg1"/>
              </a:solidFill>
              <a:latin typeface="Century Gothic" panose="020B0502020202020204" pitchFamily="34" charset="0"/>
            </a:endParaRPr>
          </a:p>
        </p:txBody>
      </p:sp>
      <p:sp>
        <p:nvSpPr>
          <p:cNvPr id="2" name="CasellaDiTesto 1">
            <a:extLst>
              <a:ext uri="{FF2B5EF4-FFF2-40B4-BE49-F238E27FC236}">
                <a16:creationId xmlns:a16="http://schemas.microsoft.com/office/drawing/2014/main" id="{7FACB22E-A8F9-4BFE-84A9-8C0CA8419B80}"/>
              </a:ext>
            </a:extLst>
          </p:cNvPr>
          <p:cNvSpPr txBox="1"/>
          <p:nvPr/>
        </p:nvSpPr>
        <p:spPr>
          <a:xfrm rot="20671731">
            <a:off x="9503850" y="2115808"/>
            <a:ext cx="1340251" cy="738664"/>
          </a:xfrm>
          <a:prstGeom prst="rect">
            <a:avLst/>
          </a:prstGeom>
          <a:solidFill>
            <a:srgbClr val="FFFF00"/>
          </a:solidFill>
          <a:ln>
            <a:solidFill>
              <a:schemeClr val="tx1">
                <a:lumMod val="65000"/>
                <a:lumOff val="35000"/>
              </a:schemeClr>
            </a:solidFill>
          </a:ln>
        </p:spPr>
        <p:txBody>
          <a:bodyPr wrap="square" rtlCol="0">
            <a:spAutoFit/>
          </a:bodyPr>
          <a:lstStyle/>
          <a:p>
            <a:pPr algn="ctr"/>
            <a:r>
              <a:rPr lang="it-IT" sz="1400" dirty="0">
                <a:latin typeface="Century Gothic" panose="020B0502020202020204" pitchFamily="34" charset="0"/>
              </a:rPr>
              <a:t>+17 punti negli ultimi sei mesi</a:t>
            </a:r>
          </a:p>
        </p:txBody>
      </p:sp>
      <p:sp>
        <p:nvSpPr>
          <p:cNvPr id="31" name="CasellaDiTesto 30">
            <a:extLst>
              <a:ext uri="{FF2B5EF4-FFF2-40B4-BE49-F238E27FC236}">
                <a16:creationId xmlns:a16="http://schemas.microsoft.com/office/drawing/2014/main" id="{A6A67CF6-DD8A-46EB-93D5-33303E9B6CFC}"/>
              </a:ext>
            </a:extLst>
          </p:cNvPr>
          <p:cNvSpPr txBox="1"/>
          <p:nvPr/>
        </p:nvSpPr>
        <p:spPr>
          <a:xfrm rot="20671731">
            <a:off x="10656950" y="5102122"/>
            <a:ext cx="1340251" cy="738664"/>
          </a:xfrm>
          <a:prstGeom prst="rect">
            <a:avLst/>
          </a:prstGeom>
          <a:solidFill>
            <a:srgbClr val="FFFF00"/>
          </a:solidFill>
          <a:ln>
            <a:solidFill>
              <a:schemeClr val="tx1">
                <a:lumMod val="65000"/>
                <a:lumOff val="35000"/>
              </a:schemeClr>
            </a:solidFill>
          </a:ln>
        </p:spPr>
        <p:txBody>
          <a:bodyPr wrap="square" rtlCol="0">
            <a:spAutoFit/>
          </a:bodyPr>
          <a:lstStyle/>
          <a:p>
            <a:pPr algn="ctr"/>
            <a:r>
              <a:rPr lang="it-IT" sz="1400" dirty="0">
                <a:latin typeface="Century Gothic" panose="020B0502020202020204" pitchFamily="34" charset="0"/>
              </a:rPr>
              <a:t>+15 punti negli ultimi sei mesi</a:t>
            </a:r>
          </a:p>
        </p:txBody>
      </p:sp>
      <p:pic>
        <p:nvPicPr>
          <p:cNvPr id="33" name="Immagine 32" descr="Immagine che contiene testo&#10;&#10;Descrizione generata automaticamente">
            <a:extLst>
              <a:ext uri="{FF2B5EF4-FFF2-40B4-BE49-F238E27FC236}">
                <a16:creationId xmlns:a16="http://schemas.microsoft.com/office/drawing/2014/main" id="{39B9F03C-AC7A-42F8-BE14-29FC5B4EB53A}"/>
              </a:ext>
            </a:extLst>
          </p:cNvPr>
          <p:cNvPicPr>
            <a:picLocks noChangeAspect="1"/>
          </p:cNvPicPr>
          <p:nvPr/>
        </p:nvPicPr>
        <p:blipFill rotWithShape="1">
          <a:blip r:embed="rId5">
            <a:extLst>
              <a:ext uri="{28A0092B-C50C-407E-A947-70E740481C1C}">
                <a14:useLocalDpi xmlns:a14="http://schemas.microsoft.com/office/drawing/2010/main" val="0"/>
              </a:ext>
            </a:extLst>
          </a:blip>
          <a:srcRect t="-737" r="78736"/>
          <a:stretch/>
        </p:blipFill>
        <p:spPr>
          <a:xfrm>
            <a:off x="5441285" y="1453200"/>
            <a:ext cx="654715" cy="698967"/>
          </a:xfrm>
          <a:prstGeom prst="rect">
            <a:avLst/>
          </a:prstGeom>
        </p:spPr>
      </p:pic>
      <p:pic>
        <p:nvPicPr>
          <p:cNvPr id="35" name="Immagine 34" descr="Immagine che contiene testo&#10;&#10;Descrizione generata automaticamente">
            <a:extLst>
              <a:ext uri="{FF2B5EF4-FFF2-40B4-BE49-F238E27FC236}">
                <a16:creationId xmlns:a16="http://schemas.microsoft.com/office/drawing/2014/main" id="{7F753E18-00EF-4DA7-884E-DC453D3C8D2F}"/>
              </a:ext>
            </a:extLst>
          </p:cNvPr>
          <p:cNvPicPr>
            <a:picLocks noChangeAspect="1"/>
          </p:cNvPicPr>
          <p:nvPr/>
        </p:nvPicPr>
        <p:blipFill rotWithShape="1">
          <a:blip r:embed="rId5">
            <a:extLst>
              <a:ext uri="{28A0092B-C50C-407E-A947-70E740481C1C}">
                <a14:useLocalDpi xmlns:a14="http://schemas.microsoft.com/office/drawing/2010/main" val="0"/>
              </a:ext>
            </a:extLst>
          </a:blip>
          <a:srcRect t="-737" r="78736"/>
          <a:stretch/>
        </p:blipFill>
        <p:spPr>
          <a:xfrm>
            <a:off x="6879955" y="4216794"/>
            <a:ext cx="654715" cy="698967"/>
          </a:xfrm>
          <a:prstGeom prst="rect">
            <a:avLst/>
          </a:prstGeom>
        </p:spPr>
      </p:pic>
      <p:sp>
        <p:nvSpPr>
          <p:cNvPr id="37" name="Rettangolo 36">
            <a:extLst>
              <a:ext uri="{FF2B5EF4-FFF2-40B4-BE49-F238E27FC236}">
                <a16:creationId xmlns:a16="http://schemas.microsoft.com/office/drawing/2014/main" id="{F7351A57-12CE-49B2-ACAD-09D5DA05367F}"/>
              </a:ext>
            </a:extLst>
          </p:cNvPr>
          <p:cNvSpPr/>
          <p:nvPr/>
        </p:nvSpPr>
        <p:spPr bwMode="auto">
          <a:xfrm>
            <a:off x="0" y="-1"/>
            <a:ext cx="12182477" cy="2160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it-IT" sz="1050" i="0" strike="noStrike" cap="none" normalizeH="0" baseline="0">
                <a:ln>
                  <a:noFill/>
                </a:ln>
                <a:solidFill>
                  <a:schemeClr val="bg1"/>
                </a:solidFill>
                <a:effectLst/>
                <a:latin typeface="Century Gothic" panose="020B0502020202020204" pitchFamily="34" charset="0"/>
              </a:rPr>
              <a:t>ANALISI PRESSO LE </a:t>
            </a:r>
            <a:r>
              <a:rPr kumimoji="0" lang="it-IT" sz="1050" i="0" u="sng" strike="noStrike" cap="none" normalizeH="0" baseline="0">
                <a:ln>
                  <a:noFill/>
                </a:ln>
                <a:solidFill>
                  <a:schemeClr val="bg1"/>
                </a:solidFill>
                <a:effectLst/>
                <a:latin typeface="Century Gothic" panose="020B0502020202020204" pitchFamily="34" charset="0"/>
              </a:rPr>
              <a:t>IMPRESE DEL TERZIARIO DEL FVG</a:t>
            </a:r>
          </a:p>
        </p:txBody>
      </p:sp>
    </p:spTree>
    <p:extLst>
      <p:ext uri="{BB962C8B-B14F-4D97-AF65-F5344CB8AC3E}">
        <p14:creationId xmlns:p14="http://schemas.microsoft.com/office/powerpoint/2010/main" val="110689261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3DE678F6-E20F-4F0C-9A6E-0A9EA634D826}"/>
              </a:ext>
            </a:extLst>
          </p:cNvPr>
          <p:cNvSpPr txBox="1">
            <a:spLocks/>
          </p:cNvSpPr>
          <p:nvPr/>
        </p:nvSpPr>
        <p:spPr>
          <a:xfrm>
            <a:off x="335360" y="248643"/>
            <a:ext cx="11593288"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Metodo </a:t>
            </a:r>
            <a:r>
              <a:rPr lang="it-IT" sz="2200">
                <a:solidFill>
                  <a:srgbClr val="203864"/>
                </a:solidFill>
                <a:latin typeface="Century Gothic" panose="020B0502020202020204" pitchFamily="34" charset="0"/>
                <a:ea typeface="+mj-ea"/>
                <a:cs typeface="Arial"/>
              </a:rPr>
              <a:t>| </a:t>
            </a:r>
            <a:r>
              <a:rPr lang="it-IT" sz="2200">
                <a:latin typeface="Century Gothic" panose="020B0502020202020204" pitchFamily="34" charset="0"/>
                <a:cs typeface="Arial"/>
              </a:rPr>
              <a:t>Scheda tecnica della ricerca</a:t>
            </a:r>
            <a:endParaRPr lang="it-IT" sz="2200">
              <a:solidFill>
                <a:srgbClr val="C00000"/>
              </a:solidFill>
              <a:latin typeface="Century Gothic" panose="020B0502020202020204" pitchFamily="34" charset="0"/>
              <a:ea typeface="+mj-ea"/>
              <a:cs typeface="Arial"/>
            </a:endParaRPr>
          </a:p>
        </p:txBody>
      </p:sp>
      <p:sp>
        <p:nvSpPr>
          <p:cNvPr id="6" name="Rectangle 5">
            <a:extLst>
              <a:ext uri="{FF2B5EF4-FFF2-40B4-BE49-F238E27FC236}">
                <a16:creationId xmlns:a16="http://schemas.microsoft.com/office/drawing/2014/main" id="{56EF74B6-52A5-4B80-AD47-064CBF2E6FC3}"/>
              </a:ext>
            </a:extLst>
          </p:cNvPr>
          <p:cNvSpPr>
            <a:spLocks noChangeArrowheads="1"/>
          </p:cNvSpPr>
          <p:nvPr/>
        </p:nvSpPr>
        <p:spPr bwMode="auto">
          <a:xfrm>
            <a:off x="335360" y="837501"/>
            <a:ext cx="11521280" cy="5663089"/>
          </a:xfrm>
          <a:prstGeom prst="rect">
            <a:avLst/>
          </a:prstGeom>
          <a:noFill/>
          <a:ln w="9525">
            <a:noFill/>
            <a:miter lim="800000"/>
            <a:headEnd/>
            <a:tailEnd/>
          </a:ln>
        </p:spPr>
        <p:txBody>
          <a:bodyPr wrap="square">
            <a:spAutoFit/>
          </a:bodyPr>
          <a:lstStyle/>
          <a:p>
            <a:pPr algn="just"/>
            <a:r>
              <a:rPr lang="it-IT" sz="1100" dirty="0">
                <a:solidFill>
                  <a:srgbClr val="203864"/>
                </a:solidFill>
                <a:latin typeface="Century Gothic" panose="020B0502020202020204" pitchFamily="34" charset="0"/>
              </a:rPr>
              <a:t>COMMITTENTE</a:t>
            </a:r>
          </a:p>
          <a:p>
            <a:pPr algn="just"/>
            <a:r>
              <a:rPr lang="it-IT" altLang="it-IT" sz="1100" b="0" dirty="0">
                <a:latin typeface="Century Gothic" panose="020B0502020202020204" pitchFamily="34" charset="0"/>
              </a:rPr>
              <a:t>Unione Regionale del Commercio del Turismo e dei Servizi delle province del Friuli Venezia Giulia (Confcommercio Friuli Venezia Giulia).</a:t>
            </a:r>
          </a:p>
          <a:p>
            <a:pPr algn="just"/>
            <a:endParaRPr lang="it-IT" sz="600" b="0" dirty="0">
              <a:solidFill>
                <a:srgbClr val="333399"/>
              </a:solidFill>
              <a:latin typeface="Century Gothic" panose="020B0502020202020204" pitchFamily="34" charset="0"/>
            </a:endParaRPr>
          </a:p>
          <a:p>
            <a:pPr algn="just"/>
            <a:r>
              <a:rPr lang="it-IT" sz="1100" dirty="0">
                <a:solidFill>
                  <a:srgbClr val="203864"/>
                </a:solidFill>
                <a:latin typeface="Century Gothic" panose="020B0502020202020204" pitchFamily="34" charset="0"/>
              </a:rPr>
              <a:t>AUTORE</a:t>
            </a:r>
          </a:p>
          <a:p>
            <a:pPr algn="just" eaLnBrk="1" hangingPunct="1"/>
            <a:r>
              <a:rPr lang="it-IT" sz="1100" b="0" dirty="0">
                <a:solidFill>
                  <a:srgbClr val="000000"/>
                </a:solidFill>
                <a:latin typeface="Century Gothic" panose="020B0502020202020204" pitchFamily="34" charset="0"/>
              </a:rPr>
              <a:t>Format </a:t>
            </a:r>
            <a:r>
              <a:rPr lang="it-IT" sz="1100" b="0" dirty="0" err="1">
                <a:solidFill>
                  <a:srgbClr val="000000"/>
                </a:solidFill>
                <a:latin typeface="Century Gothic" panose="020B0502020202020204" pitchFamily="34" charset="0"/>
              </a:rPr>
              <a:t>Research</a:t>
            </a:r>
            <a:r>
              <a:rPr lang="it-IT" sz="1100" b="0" dirty="0">
                <a:solidFill>
                  <a:srgbClr val="000000"/>
                </a:solidFill>
                <a:latin typeface="Century Gothic" panose="020B0502020202020204" pitchFamily="34" charset="0"/>
              </a:rPr>
              <a:t> </a:t>
            </a:r>
            <a:r>
              <a:rPr lang="it-IT" sz="1100" b="0" dirty="0" err="1">
                <a:solidFill>
                  <a:srgbClr val="000000"/>
                </a:solidFill>
                <a:latin typeface="Century Gothic" panose="020B0502020202020204" pitchFamily="34" charset="0"/>
              </a:rPr>
              <a:t>Srl</a:t>
            </a:r>
            <a:r>
              <a:rPr lang="it-IT" sz="1100" b="0" dirty="0">
                <a:solidFill>
                  <a:srgbClr val="000000"/>
                </a:solidFill>
                <a:latin typeface="Century Gothic" panose="020B0502020202020204" pitchFamily="34" charset="0"/>
              </a:rPr>
              <a:t> (</a:t>
            </a:r>
            <a:r>
              <a:rPr lang="it-IT" sz="1100" b="0" dirty="0">
                <a:solidFill>
                  <a:srgbClr val="000000"/>
                </a:solidFill>
                <a:latin typeface="Century Gothic" panose="020B0502020202020204" pitchFamily="34" charset="0"/>
                <a:hlinkClick r:id="rId2"/>
              </a:rPr>
              <a:t>www.formatresearch.com</a:t>
            </a:r>
            <a:r>
              <a:rPr lang="it-IT" sz="1100" b="0" dirty="0">
                <a:solidFill>
                  <a:srgbClr val="000000"/>
                </a:solidFill>
                <a:latin typeface="Century Gothic" panose="020B0502020202020204" pitchFamily="34" charset="0"/>
              </a:rPr>
              <a:t>)</a:t>
            </a:r>
          </a:p>
          <a:p>
            <a:pPr algn="just"/>
            <a:endParaRPr lang="it-IT" sz="600" dirty="0">
              <a:solidFill>
                <a:srgbClr val="333399"/>
              </a:solidFill>
              <a:latin typeface="Century Gothic" panose="020B0502020202020204" pitchFamily="34" charset="0"/>
            </a:endParaRPr>
          </a:p>
          <a:p>
            <a:pPr algn="just"/>
            <a:r>
              <a:rPr lang="it-IT" sz="1100" dirty="0">
                <a:solidFill>
                  <a:srgbClr val="203864"/>
                </a:solidFill>
                <a:latin typeface="Century Gothic" panose="020B0502020202020204" pitchFamily="34" charset="0"/>
              </a:rPr>
              <a:t>OBIETTIVI DEL LAVORO</a:t>
            </a:r>
          </a:p>
          <a:p>
            <a:pPr algn="just"/>
            <a:r>
              <a:rPr lang="it-IT" altLang="it-IT" sz="1100" b="0" dirty="0">
                <a:latin typeface="Century Gothic" panose="020B0502020202020204" pitchFamily="34" charset="0"/>
                <a:ea typeface="MS Mincho" panose="02020609040205080304" pitchFamily="49" charset="-128"/>
              </a:rPr>
              <a:t>Indagine sull’andamento economico e sul fabbisogno del credito delle imprese del terziario del Friuli Venezia Giulia.</a:t>
            </a:r>
          </a:p>
          <a:p>
            <a:pPr algn="just"/>
            <a:endParaRPr lang="it-IT" sz="600" dirty="0">
              <a:solidFill>
                <a:srgbClr val="1F497D"/>
              </a:solidFill>
              <a:latin typeface="Century Gothic" panose="020B0502020202020204" pitchFamily="34" charset="0"/>
              <a:ea typeface="MS Mincho" pitchFamily="49" charset="-128"/>
            </a:endParaRPr>
          </a:p>
          <a:p>
            <a:pPr algn="just"/>
            <a:r>
              <a:rPr lang="it-IT" sz="1100" dirty="0">
                <a:solidFill>
                  <a:srgbClr val="203864"/>
                </a:solidFill>
                <a:latin typeface="Century Gothic" panose="020B0502020202020204" pitchFamily="34" charset="0"/>
                <a:ea typeface="MS Mincho" pitchFamily="49" charset="-128"/>
              </a:rPr>
              <a:t>DISEGNO DEL CAMPIONE</a:t>
            </a:r>
          </a:p>
          <a:p>
            <a:pPr algn="just"/>
            <a:r>
              <a:rPr lang="it-IT" altLang="ja-JP" sz="1100" u="sng" dirty="0">
                <a:latin typeface="Century Gothic" panose="020B0502020202020204" pitchFamily="34" charset="0"/>
                <a:ea typeface="MS Mincho" pitchFamily="49" charset="-128"/>
              </a:rPr>
              <a:t>IMPRESE</a:t>
            </a:r>
            <a:r>
              <a:rPr lang="it-IT" altLang="ja-JP" sz="1100" dirty="0">
                <a:latin typeface="Century Gothic" panose="020B0502020202020204" pitchFamily="34" charset="0"/>
                <a:ea typeface="MS Mincho" pitchFamily="49" charset="-128"/>
              </a:rPr>
              <a:t>:</a:t>
            </a:r>
            <a:r>
              <a:rPr lang="it-IT" altLang="ja-JP" sz="1100" b="0" dirty="0">
                <a:latin typeface="Century Gothic" panose="020B0502020202020204" pitchFamily="34" charset="0"/>
                <a:ea typeface="MS Mincho" pitchFamily="49" charset="-128"/>
              </a:rPr>
              <a:t> Campione rappresentativo dell’universo delle imprese del terziario del Friuli Venezia Giulia. Domini di studio del campione: Dimensione (1-9 addetti, 10-49 addetti, oltre 49 addetti), Settore di attività (commercio all’ingrosso, commercio al dettaglio, turismo, servizi), Territorio (Gorizia, Pordenone, Trieste, Udine).</a:t>
            </a:r>
          </a:p>
          <a:p>
            <a:pPr algn="just"/>
            <a:r>
              <a:rPr lang="it-IT" altLang="ja-JP" sz="1100" u="sng" dirty="0">
                <a:latin typeface="Century Gothic" panose="020B0502020202020204" pitchFamily="34" charset="0"/>
                <a:ea typeface="MS Mincho" pitchFamily="49" charset="-128"/>
              </a:rPr>
              <a:t>CITTADINI</a:t>
            </a:r>
            <a:r>
              <a:rPr lang="it-IT" altLang="ja-JP" sz="1100" dirty="0">
                <a:latin typeface="Century Gothic" panose="020B0502020202020204" pitchFamily="34" charset="0"/>
                <a:ea typeface="MS Mincho" pitchFamily="49" charset="-128"/>
              </a:rPr>
              <a:t>: </a:t>
            </a:r>
            <a:r>
              <a:rPr lang="it-IT" altLang="ja-JP" sz="1100" b="0" dirty="0">
                <a:latin typeface="Century Gothic" panose="020B0502020202020204" pitchFamily="34" charset="0"/>
                <a:ea typeface="MS Mincho" pitchFamily="49" charset="-128"/>
              </a:rPr>
              <a:t>Campione rappresentativo dell’universo dei cittadini del Friuli Venezia Giulia. Domini di studio del campione: Sesso (maschi, femmine), Età (18-24 anni, 25-34 anni, 35-44 anni, 45-54 anni, 55-64 anni, oltre 64 anni), Territorio (Gorizia, Pordenone, Trieste, Udine).</a:t>
            </a:r>
          </a:p>
          <a:p>
            <a:pPr algn="just"/>
            <a:endParaRPr lang="it-IT" sz="600" dirty="0">
              <a:solidFill>
                <a:srgbClr val="203864"/>
              </a:solidFill>
              <a:latin typeface="Century Gothic" panose="020B0502020202020204" pitchFamily="34" charset="0"/>
              <a:ea typeface="MS Mincho" pitchFamily="49" charset="-128"/>
            </a:endParaRPr>
          </a:p>
          <a:p>
            <a:pPr algn="just"/>
            <a:r>
              <a:rPr lang="it-IT" sz="1100" dirty="0">
                <a:solidFill>
                  <a:srgbClr val="203864"/>
                </a:solidFill>
                <a:latin typeface="Century Gothic" panose="020B0502020202020204" pitchFamily="34" charset="0"/>
                <a:ea typeface="MS Mincho" pitchFamily="49" charset="-128"/>
              </a:rPr>
              <a:t>NUMEROSITA’ CAMPIONARIA</a:t>
            </a:r>
          </a:p>
          <a:p>
            <a:pPr algn="just"/>
            <a:r>
              <a:rPr lang="it-IT" altLang="ja-JP" sz="1100" u="sng" dirty="0">
                <a:latin typeface="Century Gothic" panose="020B0502020202020204" pitchFamily="34" charset="0"/>
                <a:ea typeface="MS Mincho" pitchFamily="49" charset="-128"/>
              </a:rPr>
              <a:t>IMPRESE</a:t>
            </a:r>
            <a:r>
              <a:rPr lang="it-IT" altLang="ja-JP" sz="1100" dirty="0">
                <a:latin typeface="Century Gothic" panose="020B0502020202020204" pitchFamily="34" charset="0"/>
                <a:ea typeface="MS Mincho" pitchFamily="49" charset="-128"/>
              </a:rPr>
              <a:t>:</a:t>
            </a:r>
            <a:r>
              <a:rPr lang="it-IT" altLang="ja-JP" sz="1100" b="0" dirty="0">
                <a:latin typeface="Century Gothic" panose="020B0502020202020204" pitchFamily="34" charset="0"/>
                <a:ea typeface="MS Mincho" pitchFamily="49" charset="-128"/>
              </a:rPr>
              <a:t> Numerosità campionaria complessiva: 1.536 casi (1.536 interviste a buon fine). Anagrafiche «non reperibili»: 8.994 (74%); «rifiuti»: 1.654 (14%); </a:t>
            </a:r>
            <a:br>
              <a:rPr lang="it-IT" altLang="ja-JP" sz="1100" b="0" dirty="0">
                <a:latin typeface="Century Gothic" panose="020B0502020202020204" pitchFamily="34" charset="0"/>
                <a:ea typeface="MS Mincho" pitchFamily="49" charset="-128"/>
              </a:rPr>
            </a:br>
            <a:r>
              <a:rPr lang="it-IT" altLang="ja-JP" sz="1100" b="0" dirty="0">
                <a:latin typeface="Century Gothic" panose="020B0502020202020204" pitchFamily="34" charset="0"/>
                <a:ea typeface="MS Mincho" pitchFamily="49" charset="-128"/>
              </a:rPr>
              <a:t>«Sostituzioni»: 10.648 (87%). Intervallo di confidenza 95% (Errore </a:t>
            </a:r>
            <a:r>
              <a:rPr lang="it-IT" altLang="ja-JP" sz="1100" b="0" u="sng" dirty="0">
                <a:latin typeface="Century Gothic" panose="020B0502020202020204" pitchFamily="34" charset="0"/>
                <a:ea typeface="MS Mincho" pitchFamily="49" charset="-128"/>
              </a:rPr>
              <a:t>+</a:t>
            </a:r>
            <a:r>
              <a:rPr lang="it-IT" altLang="ja-JP" sz="1100" b="0" dirty="0">
                <a:latin typeface="Century Gothic" panose="020B0502020202020204" pitchFamily="34" charset="0"/>
                <a:ea typeface="MS Mincho" pitchFamily="49" charset="-128"/>
              </a:rPr>
              <a:t>2,6%). Fonte delle anagrafiche delle imprese: Registro delle imprese.</a:t>
            </a:r>
          </a:p>
          <a:p>
            <a:pPr algn="just"/>
            <a:r>
              <a:rPr lang="it-IT" altLang="ja-JP" sz="1100" u="sng" dirty="0">
                <a:latin typeface="Century Gothic" panose="020B0502020202020204" pitchFamily="34" charset="0"/>
                <a:ea typeface="MS Mincho" pitchFamily="49" charset="-128"/>
              </a:rPr>
              <a:t>CITTADINI</a:t>
            </a:r>
            <a:r>
              <a:rPr lang="it-IT" altLang="ja-JP" sz="1100" dirty="0">
                <a:latin typeface="Century Gothic" panose="020B0502020202020204" pitchFamily="34" charset="0"/>
                <a:ea typeface="MS Mincho" pitchFamily="49" charset="-128"/>
              </a:rPr>
              <a:t>: </a:t>
            </a:r>
            <a:r>
              <a:rPr lang="it-IT" altLang="ja-JP" sz="1100" b="0" dirty="0">
                <a:latin typeface="Century Gothic" panose="020B0502020202020204" pitchFamily="34" charset="0"/>
                <a:ea typeface="MS Mincho" pitchFamily="49" charset="-128"/>
              </a:rPr>
              <a:t>Numerosità campionaria complessiva: 1.000 casi (1.000 interviste a buon fine). Anagrafiche «non reperibili»: 7.876 (73%); «rifiuti»: 1.844 (17%); </a:t>
            </a:r>
            <a:br>
              <a:rPr lang="it-IT" altLang="ja-JP" sz="1100" b="0" dirty="0">
                <a:latin typeface="Century Gothic" panose="020B0502020202020204" pitchFamily="34" charset="0"/>
                <a:ea typeface="MS Mincho" pitchFamily="49" charset="-128"/>
              </a:rPr>
            </a:br>
            <a:r>
              <a:rPr lang="it-IT" altLang="ja-JP" sz="1100" b="0" dirty="0">
                <a:latin typeface="Century Gothic" panose="020B0502020202020204" pitchFamily="34" charset="0"/>
                <a:ea typeface="MS Mincho" pitchFamily="49" charset="-128"/>
              </a:rPr>
              <a:t>«Sostituzioni»: 9.720 (91%). Intervallo di confidenza 95% (Errore </a:t>
            </a:r>
            <a:r>
              <a:rPr lang="it-IT" altLang="ja-JP" sz="1100" b="0" u="sng" dirty="0">
                <a:latin typeface="Century Gothic" panose="020B0502020202020204" pitchFamily="34" charset="0"/>
                <a:ea typeface="MS Mincho" pitchFamily="49" charset="-128"/>
              </a:rPr>
              <a:t>+</a:t>
            </a:r>
            <a:r>
              <a:rPr lang="it-IT" altLang="ja-JP" sz="1100" b="0" dirty="0">
                <a:latin typeface="Century Gothic" panose="020B0502020202020204" pitchFamily="34" charset="0"/>
                <a:ea typeface="MS Mincho" pitchFamily="49" charset="-128"/>
              </a:rPr>
              <a:t>3,1%). Fonte delle anagrafiche delle imprese: Elenco abbonati agli elenchi telefonici.</a:t>
            </a:r>
          </a:p>
          <a:p>
            <a:pPr algn="just"/>
            <a:endParaRPr lang="it-IT" sz="600" b="0" dirty="0">
              <a:solidFill>
                <a:srgbClr val="203864"/>
              </a:solidFill>
              <a:highlight>
                <a:srgbClr val="FFFF00"/>
              </a:highlight>
              <a:latin typeface="Century Gothic" panose="020B0502020202020204" pitchFamily="34" charset="0"/>
              <a:ea typeface="MS Mincho" pitchFamily="49" charset="-128"/>
            </a:endParaRPr>
          </a:p>
          <a:p>
            <a:pPr algn="just"/>
            <a:r>
              <a:rPr lang="it-IT" sz="1100" dirty="0">
                <a:solidFill>
                  <a:srgbClr val="203864"/>
                </a:solidFill>
                <a:latin typeface="Century Gothic" panose="020B0502020202020204" pitchFamily="34" charset="0"/>
                <a:ea typeface="MS Mincho" pitchFamily="49" charset="-128"/>
              </a:rPr>
              <a:t>METODO DI CONTATTO</a:t>
            </a:r>
          </a:p>
          <a:p>
            <a:pPr algn="just"/>
            <a:r>
              <a:rPr lang="it-IT" sz="1100" b="0" dirty="0">
                <a:latin typeface="Century Gothic" panose="020B0502020202020204" pitchFamily="34" charset="0"/>
                <a:ea typeface="MS Mincho" pitchFamily="49" charset="-128"/>
              </a:rPr>
              <a:t>Interviste telefoniche somministrate con il Sistema Cati (</a:t>
            </a:r>
            <a:r>
              <a:rPr lang="it-IT" sz="1100" b="0" i="1" dirty="0">
                <a:latin typeface="Century Gothic" panose="020B0502020202020204" pitchFamily="34" charset="0"/>
                <a:ea typeface="MS Mincho" pitchFamily="49" charset="-128"/>
              </a:rPr>
              <a:t>Computer </a:t>
            </a:r>
            <a:r>
              <a:rPr lang="it-IT" sz="1100" b="0" i="1" dirty="0" err="1">
                <a:latin typeface="Century Gothic" panose="020B0502020202020204" pitchFamily="34" charset="0"/>
                <a:ea typeface="MS Mincho" pitchFamily="49" charset="-128"/>
              </a:rPr>
              <a:t>Assisted</a:t>
            </a:r>
            <a:r>
              <a:rPr lang="it-IT" sz="1100" b="0" i="1" dirty="0">
                <a:latin typeface="Century Gothic" panose="020B0502020202020204" pitchFamily="34" charset="0"/>
                <a:ea typeface="MS Mincho" pitchFamily="49" charset="-128"/>
              </a:rPr>
              <a:t> Telephone Interview</a:t>
            </a:r>
            <a:r>
              <a:rPr lang="it-IT" sz="1100" b="0" dirty="0">
                <a:latin typeface="Century Gothic" panose="020B0502020202020204" pitchFamily="34" charset="0"/>
                <a:ea typeface="MS Mincho" pitchFamily="49" charset="-128"/>
              </a:rPr>
              <a:t>).</a:t>
            </a:r>
          </a:p>
          <a:p>
            <a:pPr algn="just"/>
            <a:endParaRPr lang="it-IT" sz="600" b="0" dirty="0">
              <a:solidFill>
                <a:srgbClr val="1F497D"/>
              </a:solidFill>
              <a:latin typeface="Century Gothic" panose="020B0502020202020204" pitchFamily="34" charset="0"/>
              <a:ea typeface="MS Mincho" pitchFamily="49" charset="-128"/>
            </a:endParaRPr>
          </a:p>
          <a:p>
            <a:pPr algn="just"/>
            <a:r>
              <a:rPr lang="it-IT" sz="1100" dirty="0">
                <a:solidFill>
                  <a:srgbClr val="203864"/>
                </a:solidFill>
                <a:latin typeface="Century Gothic" panose="020B0502020202020204" pitchFamily="34" charset="0"/>
                <a:ea typeface="MS Mincho" pitchFamily="49" charset="-128"/>
              </a:rPr>
              <a:t>TECNICA DI RILEVAZIONE </a:t>
            </a:r>
          </a:p>
          <a:p>
            <a:pPr algn="just"/>
            <a:r>
              <a:rPr lang="it-IT" sz="1100" b="0" dirty="0">
                <a:latin typeface="Century Gothic" panose="020B0502020202020204" pitchFamily="34" charset="0"/>
                <a:ea typeface="MS Mincho" pitchFamily="49" charset="-128"/>
              </a:rPr>
              <a:t>Questionario strutturato. </a:t>
            </a:r>
          </a:p>
          <a:p>
            <a:pPr algn="just"/>
            <a:endParaRPr lang="it-IT" sz="600" b="0" dirty="0">
              <a:solidFill>
                <a:srgbClr val="203864"/>
              </a:solidFill>
              <a:latin typeface="Century Gothic" panose="020B0502020202020204" pitchFamily="34" charset="0"/>
              <a:ea typeface="MS Mincho" pitchFamily="49" charset="-128"/>
            </a:endParaRPr>
          </a:p>
          <a:p>
            <a:pPr algn="just"/>
            <a:r>
              <a:rPr lang="it-IT" sz="1100" dirty="0">
                <a:solidFill>
                  <a:srgbClr val="203864"/>
                </a:solidFill>
                <a:latin typeface="Century Gothic" panose="020B0502020202020204" pitchFamily="34" charset="0"/>
                <a:ea typeface="MS Mincho" pitchFamily="49" charset="-128"/>
              </a:rPr>
              <a:t>PERIODO DI EFFETTUAZIONE DELLE INTERVISTE </a:t>
            </a:r>
          </a:p>
          <a:p>
            <a:pPr algn="just"/>
            <a:r>
              <a:rPr lang="it-IT" altLang="it-IT" sz="1100" b="0" dirty="0">
                <a:latin typeface="Century Gothic" panose="020B0502020202020204" pitchFamily="34" charset="0"/>
                <a:ea typeface="MS Mincho" panose="02020609040205080304" pitchFamily="49" charset="-128"/>
              </a:rPr>
              <a:t>Dal 2 al 23 aprile 2021.</a:t>
            </a:r>
            <a:endParaRPr lang="it-IT" sz="1100" b="0" dirty="0">
              <a:latin typeface="Century Gothic" panose="020B0502020202020204" pitchFamily="34" charset="0"/>
              <a:ea typeface="MS Mincho" pitchFamily="49" charset="-128"/>
            </a:endParaRPr>
          </a:p>
          <a:p>
            <a:pPr algn="just"/>
            <a:endParaRPr lang="it-IT" sz="600" b="0" dirty="0">
              <a:solidFill>
                <a:srgbClr val="203864"/>
              </a:solidFill>
              <a:latin typeface="Century Gothic" panose="020B0502020202020204" pitchFamily="34" charset="0"/>
              <a:ea typeface="MS Mincho" pitchFamily="49" charset="-128"/>
            </a:endParaRPr>
          </a:p>
          <a:p>
            <a:pPr algn="just"/>
            <a:r>
              <a:rPr lang="it-IT" sz="1100" dirty="0">
                <a:solidFill>
                  <a:srgbClr val="203864"/>
                </a:solidFill>
                <a:latin typeface="Century Gothic" panose="020B0502020202020204" pitchFamily="34" charset="0"/>
                <a:ea typeface="MS Mincho" pitchFamily="49" charset="-128"/>
              </a:rPr>
              <a:t>CODICE DEONTOLOGICO  </a:t>
            </a:r>
          </a:p>
          <a:p>
            <a:pPr algn="just"/>
            <a:r>
              <a:rPr lang="it-IT" sz="1100" b="0" dirty="0">
                <a:latin typeface="Century Gothic" panose="020B0502020202020204" pitchFamily="34" charset="0"/>
                <a:ea typeface="MS Mincho" pitchFamily="49" charset="-128"/>
              </a:rPr>
              <a:t>La rilevazione è stata realizzata nel rispetto del Codice deontologico dei ricercatori europei </a:t>
            </a:r>
            <a:r>
              <a:rPr lang="it-IT" sz="1100" b="0" dirty="0" err="1">
                <a:latin typeface="Century Gothic" panose="020B0502020202020204" pitchFamily="34" charset="0"/>
                <a:ea typeface="MS Mincho" pitchFamily="49" charset="-128"/>
              </a:rPr>
              <a:t>Esomar</a:t>
            </a:r>
            <a:r>
              <a:rPr lang="it-IT" sz="1100" b="0" dirty="0">
                <a:latin typeface="Century Gothic" panose="020B0502020202020204" pitchFamily="34" charset="0"/>
                <a:ea typeface="MS Mincho" pitchFamily="49" charset="-128"/>
              </a:rPr>
              <a:t>, del Codice deontologico </a:t>
            </a:r>
            <a:r>
              <a:rPr lang="it-IT" sz="1100" b="0" dirty="0" err="1">
                <a:latin typeface="Century Gothic" panose="020B0502020202020204" pitchFamily="34" charset="0"/>
                <a:ea typeface="MS Mincho" pitchFamily="49" charset="-128"/>
              </a:rPr>
              <a:t>Assirm</a:t>
            </a:r>
            <a:r>
              <a:rPr lang="it-IT" sz="1100" b="0" dirty="0">
                <a:latin typeface="Century Gothic" panose="020B0502020202020204" pitchFamily="34" charset="0"/>
                <a:ea typeface="MS Mincho" pitchFamily="49" charset="-128"/>
              </a:rPr>
              <a:t> (Associazione istituti di ricerca e sondaggi di opinione Imprese italiani), e della «Legge sulla Privacy» (articolo 13 del d.lgs. 196 del 2003 e Regolamento UE n. 679/2016 art. 13-14).</a:t>
            </a:r>
          </a:p>
          <a:p>
            <a:pPr algn="just"/>
            <a:endParaRPr lang="it-IT" sz="600" b="0" dirty="0">
              <a:solidFill>
                <a:srgbClr val="1F497D"/>
              </a:solidFill>
              <a:latin typeface="Century Gothic" panose="020B0502020202020204" pitchFamily="34" charset="0"/>
              <a:ea typeface="MS Mincho" pitchFamily="49" charset="-128"/>
            </a:endParaRPr>
          </a:p>
          <a:p>
            <a:pPr algn="just"/>
            <a:r>
              <a:rPr lang="it-IT" sz="1100" dirty="0">
                <a:solidFill>
                  <a:srgbClr val="203864"/>
                </a:solidFill>
                <a:latin typeface="Century Gothic" panose="020B0502020202020204" pitchFamily="34" charset="0"/>
                <a:ea typeface="MS Mincho" pitchFamily="49" charset="-128"/>
              </a:rPr>
              <a:t>DIRETTORE DELLA RICERCA</a:t>
            </a:r>
          </a:p>
          <a:p>
            <a:pPr algn="just"/>
            <a:r>
              <a:rPr lang="it-IT" sz="1100" b="0" dirty="0">
                <a:latin typeface="Century Gothic" panose="020B0502020202020204" pitchFamily="34" charset="0"/>
                <a:ea typeface="MS Mincho" pitchFamily="49" charset="-128"/>
              </a:rPr>
              <a:t>Dott. Pierluigi Ascani</a:t>
            </a:r>
          </a:p>
          <a:p>
            <a:pPr algn="just"/>
            <a:r>
              <a:rPr lang="it-IT" sz="1100" b="0" dirty="0">
                <a:latin typeface="Century Gothic" panose="020B0502020202020204" pitchFamily="34" charset="0"/>
                <a:ea typeface="MS Mincho" pitchFamily="49" charset="-128"/>
              </a:rPr>
              <a:t>Dott. Daniele Serio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31506128-9B0F-4FA5-A136-2EF13DEE2832}"/>
              </a:ext>
            </a:extLst>
          </p:cNvPr>
          <p:cNvSpPr>
            <a:spLocks noChangeArrowheads="1"/>
          </p:cNvSpPr>
          <p:nvPr/>
        </p:nvSpPr>
        <p:spPr bwMode="auto">
          <a:xfrm>
            <a:off x="421085" y="6133885"/>
            <a:ext cx="331202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1000" i="1">
                <a:latin typeface="Century Gothic" panose="020B0502020202020204" pitchFamily="34" charset="0"/>
              </a:rPr>
              <a:t>Fonte: </a:t>
            </a:r>
            <a:r>
              <a:rPr lang="it-IT" altLang="it-IT" sz="1000" b="0" i="1" err="1">
                <a:latin typeface="Century Gothic" panose="020B0502020202020204" pitchFamily="34" charset="0"/>
              </a:rPr>
              <a:t>I.Stat</a:t>
            </a:r>
            <a:r>
              <a:rPr lang="it-IT" altLang="it-IT" sz="1000" b="0" i="1">
                <a:latin typeface="Century Gothic" panose="020B0502020202020204" pitchFamily="34" charset="0"/>
              </a:rPr>
              <a:t> 2021</a:t>
            </a:r>
          </a:p>
        </p:txBody>
      </p:sp>
      <p:sp>
        <p:nvSpPr>
          <p:cNvPr id="9" name="Titolo 1">
            <a:extLst>
              <a:ext uri="{FF2B5EF4-FFF2-40B4-BE49-F238E27FC236}">
                <a16:creationId xmlns:a16="http://schemas.microsoft.com/office/drawing/2014/main" id="{093B7418-6415-4AE1-953F-1A9647DAA5FE}"/>
              </a:ext>
            </a:extLst>
          </p:cNvPr>
          <p:cNvSpPr txBox="1">
            <a:spLocks/>
          </p:cNvSpPr>
          <p:nvPr/>
        </p:nvSpPr>
        <p:spPr>
          <a:xfrm>
            <a:off x="335360" y="248643"/>
            <a:ext cx="11593288" cy="409440"/>
          </a:xfrm>
          <a:prstGeom prst="rect">
            <a:avLst/>
          </a:prstGeom>
        </p:spPr>
        <p:txBody>
          <a:bodyPr wrap="square" lIns="67500" tIns="35100" rIns="67500" bIns="35100">
            <a:spAutoFit/>
          </a:bodyPr>
          <a:lstStyle/>
          <a:p>
            <a:pPr>
              <a:defRPr/>
            </a:pPr>
            <a:r>
              <a:rPr lang="it-IT" sz="2200">
                <a:solidFill>
                  <a:srgbClr val="203864"/>
                </a:solidFill>
                <a:latin typeface="Century Gothic" panose="020B0502020202020204" pitchFamily="34" charset="0"/>
                <a:cs typeface="Arial"/>
              </a:rPr>
              <a:t>Metodo </a:t>
            </a:r>
            <a:r>
              <a:rPr lang="it-IT" sz="2200">
                <a:solidFill>
                  <a:srgbClr val="203864"/>
                </a:solidFill>
                <a:latin typeface="Century Gothic" panose="020B0502020202020204" pitchFamily="34" charset="0"/>
                <a:ea typeface="+mj-ea"/>
                <a:cs typeface="Arial"/>
              </a:rPr>
              <a:t>| </a:t>
            </a:r>
            <a:r>
              <a:rPr lang="it-IT" sz="2200">
                <a:latin typeface="Century Gothic" panose="020B0502020202020204" pitchFamily="34" charset="0"/>
                <a:cs typeface="Arial"/>
              </a:rPr>
              <a:t>Universo rappresentato e struttura del campione</a:t>
            </a:r>
            <a:endParaRPr lang="it-IT" sz="2200">
              <a:solidFill>
                <a:srgbClr val="C00000"/>
              </a:solidFill>
              <a:latin typeface="Century Gothic" panose="020B0502020202020204" pitchFamily="34" charset="0"/>
              <a:ea typeface="+mj-ea"/>
              <a:cs typeface="Arial"/>
            </a:endParaRPr>
          </a:p>
        </p:txBody>
      </p:sp>
      <p:sp>
        <p:nvSpPr>
          <p:cNvPr id="16" name="Rettangolo 15">
            <a:extLst>
              <a:ext uri="{FF2B5EF4-FFF2-40B4-BE49-F238E27FC236}">
                <a16:creationId xmlns:a16="http://schemas.microsoft.com/office/drawing/2014/main" id="{524290D1-D970-4218-9286-93A9752F6CE8}"/>
              </a:ext>
            </a:extLst>
          </p:cNvPr>
          <p:cNvSpPr/>
          <p:nvPr/>
        </p:nvSpPr>
        <p:spPr bwMode="auto">
          <a:xfrm>
            <a:off x="747196" y="1218184"/>
            <a:ext cx="5191101" cy="4915701"/>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7" name="Rettangolo 16">
            <a:extLst>
              <a:ext uri="{FF2B5EF4-FFF2-40B4-BE49-F238E27FC236}">
                <a16:creationId xmlns:a16="http://schemas.microsoft.com/office/drawing/2014/main" id="{88B21315-616C-475E-9ADB-079799C13008}"/>
              </a:ext>
            </a:extLst>
          </p:cNvPr>
          <p:cNvSpPr/>
          <p:nvPr/>
        </p:nvSpPr>
        <p:spPr bwMode="auto">
          <a:xfrm>
            <a:off x="6449516" y="1218184"/>
            <a:ext cx="5191101" cy="4915701"/>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8" name="Rectangle 5">
            <a:extLst>
              <a:ext uri="{FF2B5EF4-FFF2-40B4-BE49-F238E27FC236}">
                <a16:creationId xmlns:a16="http://schemas.microsoft.com/office/drawing/2014/main" id="{70D5C8DF-A3B3-42C4-BBEA-46351A5970B8}"/>
              </a:ext>
            </a:extLst>
          </p:cNvPr>
          <p:cNvSpPr>
            <a:spLocks noChangeArrowheads="1"/>
          </p:cNvSpPr>
          <p:nvPr/>
        </p:nvSpPr>
        <p:spPr bwMode="auto">
          <a:xfrm>
            <a:off x="551384" y="930152"/>
            <a:ext cx="3672408" cy="523220"/>
          </a:xfrm>
          <a:prstGeom prst="rect">
            <a:avLst/>
          </a:prstGeom>
          <a:solidFill>
            <a:schemeClr val="bg1"/>
          </a:solidFill>
          <a:ln>
            <a:solidFill>
              <a:schemeClr val="bg1">
                <a:lumMod val="5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1400" i="1" u="sng">
                <a:solidFill>
                  <a:srgbClr val="203864"/>
                </a:solidFill>
                <a:latin typeface="Century Gothic" panose="020B0502020202020204" pitchFamily="34" charset="0"/>
              </a:rPr>
              <a:t>UNIVERSO</a:t>
            </a:r>
            <a:r>
              <a:rPr lang="it-IT" altLang="it-IT" sz="1400" i="1">
                <a:solidFill>
                  <a:srgbClr val="203864"/>
                </a:solidFill>
                <a:latin typeface="Century Gothic" panose="020B0502020202020204" pitchFamily="34" charset="0"/>
              </a:rPr>
              <a:t> DELLE IMPRESE ITALIANE DEL COMMERCIO, TURISMO E SERVIZI </a:t>
            </a:r>
          </a:p>
        </p:txBody>
      </p:sp>
      <p:sp>
        <p:nvSpPr>
          <p:cNvPr id="19" name="Rectangle 5">
            <a:extLst>
              <a:ext uri="{FF2B5EF4-FFF2-40B4-BE49-F238E27FC236}">
                <a16:creationId xmlns:a16="http://schemas.microsoft.com/office/drawing/2014/main" id="{59A7F541-5A5D-4E30-9CA4-37C2C32EE117}"/>
              </a:ext>
            </a:extLst>
          </p:cNvPr>
          <p:cNvSpPr>
            <a:spLocks noChangeArrowheads="1"/>
          </p:cNvSpPr>
          <p:nvPr/>
        </p:nvSpPr>
        <p:spPr bwMode="auto">
          <a:xfrm>
            <a:off x="6253703" y="930152"/>
            <a:ext cx="4443616" cy="523220"/>
          </a:xfrm>
          <a:prstGeom prst="rect">
            <a:avLst/>
          </a:prstGeom>
          <a:solidFill>
            <a:schemeClr val="bg1"/>
          </a:solidFill>
          <a:ln>
            <a:solidFill>
              <a:schemeClr val="bg1">
                <a:lumMod val="5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1400" i="1" u="sng">
                <a:solidFill>
                  <a:srgbClr val="203864"/>
                </a:solidFill>
                <a:latin typeface="Century Gothic" panose="020B0502020202020204" pitchFamily="34" charset="0"/>
              </a:rPr>
              <a:t>CAMPIONE REALIZZATO</a:t>
            </a:r>
            <a:r>
              <a:rPr lang="it-IT" altLang="it-IT" sz="1400" i="1">
                <a:solidFill>
                  <a:srgbClr val="203864"/>
                </a:solidFill>
                <a:latin typeface="Century Gothic" panose="020B0502020202020204" pitchFamily="34" charset="0"/>
              </a:rPr>
              <a:t> DELLE IMPRESE ITALIANE DEL COMMERCIO, TURISMO E SERVIZI </a:t>
            </a:r>
          </a:p>
        </p:txBody>
      </p:sp>
      <p:pic>
        <p:nvPicPr>
          <p:cNvPr id="5" name="Immagine 4">
            <a:extLst>
              <a:ext uri="{FF2B5EF4-FFF2-40B4-BE49-F238E27FC236}">
                <a16:creationId xmlns:a16="http://schemas.microsoft.com/office/drawing/2014/main" id="{8E3452CC-37CA-4587-9A8F-AD9D34A975AC}"/>
              </a:ext>
            </a:extLst>
          </p:cNvPr>
          <p:cNvPicPr>
            <a:picLocks noChangeAspect="1"/>
          </p:cNvPicPr>
          <p:nvPr/>
        </p:nvPicPr>
        <p:blipFill>
          <a:blip r:embed="rId2"/>
          <a:stretch>
            <a:fillRect/>
          </a:stretch>
        </p:blipFill>
        <p:spPr>
          <a:xfrm>
            <a:off x="871964" y="1800348"/>
            <a:ext cx="4953000" cy="4013200"/>
          </a:xfrm>
          <a:prstGeom prst="rect">
            <a:avLst/>
          </a:prstGeom>
        </p:spPr>
      </p:pic>
      <p:pic>
        <p:nvPicPr>
          <p:cNvPr id="6" name="Immagine 5">
            <a:extLst>
              <a:ext uri="{FF2B5EF4-FFF2-40B4-BE49-F238E27FC236}">
                <a16:creationId xmlns:a16="http://schemas.microsoft.com/office/drawing/2014/main" id="{16B7CCB6-53A8-4D29-B488-F64EB6603313}"/>
              </a:ext>
            </a:extLst>
          </p:cNvPr>
          <p:cNvPicPr>
            <a:picLocks noChangeAspect="1"/>
          </p:cNvPicPr>
          <p:nvPr/>
        </p:nvPicPr>
        <p:blipFill>
          <a:blip r:embed="rId3"/>
          <a:stretch>
            <a:fillRect/>
          </a:stretch>
        </p:blipFill>
        <p:spPr>
          <a:xfrm>
            <a:off x="6578091" y="1800348"/>
            <a:ext cx="4953000" cy="40132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3">
            <a:extLst>
              <a:ext uri="{FF2B5EF4-FFF2-40B4-BE49-F238E27FC236}">
                <a16:creationId xmlns:a16="http://schemas.microsoft.com/office/drawing/2014/main" id="{AD816FF8-C554-41F5-84DA-D065A2CB35FE}"/>
              </a:ext>
            </a:extLst>
          </p:cNvPr>
          <p:cNvSpPr txBox="1">
            <a:spLocks noChangeArrowheads="1"/>
          </p:cNvSpPr>
          <p:nvPr/>
        </p:nvSpPr>
        <p:spPr bwMode="auto">
          <a:xfrm>
            <a:off x="6234791" y="4297819"/>
            <a:ext cx="2533194" cy="12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l">
              <a:spcBef>
                <a:spcPct val="0"/>
              </a:spcBef>
              <a:buFontTx/>
              <a:buNone/>
            </a:pPr>
            <a:r>
              <a:rPr lang="it-IT" altLang="it-IT" sz="800" dirty="0">
                <a:solidFill>
                  <a:srgbClr val="404040"/>
                </a:solidFill>
                <a:latin typeface="Century Gothic" panose="020B0502020202020204" pitchFamily="34" charset="0"/>
              </a:rPr>
              <a:t>Format </a:t>
            </a:r>
            <a:r>
              <a:rPr lang="it-IT" altLang="it-IT" sz="800" dirty="0" err="1">
                <a:solidFill>
                  <a:srgbClr val="404040"/>
                </a:solidFill>
                <a:latin typeface="Century Gothic" panose="020B0502020202020204" pitchFamily="34" charset="0"/>
              </a:rPr>
              <a:t>Research</a:t>
            </a:r>
            <a:r>
              <a:rPr lang="it-IT" altLang="it-IT" sz="800" dirty="0">
                <a:solidFill>
                  <a:srgbClr val="404040"/>
                </a:solidFill>
                <a:latin typeface="Century Gothic" panose="020B0502020202020204" pitchFamily="34" charset="0"/>
              </a:rPr>
              <a:t> s.r.l. </a:t>
            </a:r>
          </a:p>
          <a:p>
            <a:pPr algn="l">
              <a:spcBef>
                <a:spcPct val="0"/>
              </a:spcBef>
              <a:buFontTx/>
              <a:buNone/>
            </a:pPr>
            <a:r>
              <a:rPr lang="it-IT" altLang="it-IT" sz="800" dirty="0">
                <a:solidFill>
                  <a:srgbClr val="404040"/>
                </a:solidFill>
                <a:latin typeface="Century Gothic" panose="020B0502020202020204" pitchFamily="34" charset="0"/>
              </a:rPr>
              <a:t>Via Ugo Balzani 77, 00162 Roma, Italia</a:t>
            </a:r>
          </a:p>
          <a:p>
            <a:pPr algn="l">
              <a:spcBef>
                <a:spcPct val="0"/>
              </a:spcBef>
              <a:buFontTx/>
              <a:buNone/>
            </a:pPr>
            <a:r>
              <a:rPr lang="it-IT" altLang="it-IT" sz="800" b="0" dirty="0" err="1">
                <a:solidFill>
                  <a:srgbClr val="404040"/>
                </a:solidFill>
                <a:latin typeface="Century Gothic" panose="020B0502020202020204" pitchFamily="34" charset="0"/>
              </a:rPr>
              <a:t>tel</a:t>
            </a:r>
            <a:r>
              <a:rPr lang="it-IT" altLang="it-IT" sz="800" b="0" dirty="0">
                <a:solidFill>
                  <a:srgbClr val="404040"/>
                </a:solidFill>
                <a:latin typeface="Century Gothic" panose="020B0502020202020204" pitchFamily="34" charset="0"/>
              </a:rPr>
              <a:t> +39.06.86.32.86.81, fax +39.06.86.38.49.96</a:t>
            </a:r>
          </a:p>
          <a:p>
            <a:pPr algn="l">
              <a:spcBef>
                <a:spcPct val="0"/>
              </a:spcBef>
              <a:buFontTx/>
              <a:buNone/>
            </a:pPr>
            <a:r>
              <a:rPr lang="it-IT" altLang="it-IT" sz="800" b="0" u="sng" dirty="0">
                <a:solidFill>
                  <a:srgbClr val="404040"/>
                </a:solidFill>
                <a:latin typeface="Century Gothic" panose="020B0502020202020204" pitchFamily="34" charset="0"/>
                <a:hlinkClick r:id="rId2"/>
              </a:rPr>
              <a:t>info@formatresearch.com</a:t>
            </a:r>
            <a:endParaRPr lang="it-IT" altLang="it-IT" sz="800" b="0" dirty="0">
              <a:solidFill>
                <a:srgbClr val="404040"/>
              </a:solidFill>
              <a:latin typeface="Century Gothic" panose="020B0502020202020204" pitchFamily="34" charset="0"/>
            </a:endParaRPr>
          </a:p>
          <a:p>
            <a:pPr algn="l">
              <a:spcBef>
                <a:spcPct val="0"/>
              </a:spcBef>
              <a:buFontTx/>
              <a:buNone/>
            </a:pPr>
            <a:r>
              <a:rPr lang="it-IT" altLang="it-IT" sz="800" b="0" dirty="0" err="1">
                <a:solidFill>
                  <a:srgbClr val="404040"/>
                </a:solidFill>
                <a:latin typeface="Century Gothic" panose="020B0502020202020204" pitchFamily="34" charset="0"/>
              </a:rPr>
              <a:t>cf</a:t>
            </a:r>
            <a:r>
              <a:rPr lang="it-IT" altLang="it-IT" sz="800" b="0" dirty="0">
                <a:solidFill>
                  <a:srgbClr val="404040"/>
                </a:solidFill>
                <a:latin typeface="Century Gothic" panose="020B0502020202020204" pitchFamily="34" charset="0"/>
              </a:rPr>
              <a:t>, p. iva e reg. </a:t>
            </a:r>
            <a:r>
              <a:rPr lang="it-IT" altLang="it-IT" sz="800" b="0" dirty="0" err="1">
                <a:solidFill>
                  <a:srgbClr val="404040"/>
                </a:solidFill>
                <a:latin typeface="Century Gothic" panose="020B0502020202020204" pitchFamily="34" charset="0"/>
              </a:rPr>
              <a:t>imp</a:t>
            </a:r>
            <a:r>
              <a:rPr lang="it-IT" altLang="it-IT" sz="800" b="0" dirty="0">
                <a:solidFill>
                  <a:srgbClr val="404040"/>
                </a:solidFill>
                <a:latin typeface="Century Gothic" panose="020B0502020202020204" pitchFamily="34" charset="0"/>
              </a:rPr>
              <a:t>. </a:t>
            </a:r>
            <a:r>
              <a:rPr lang="it-IT" altLang="it-IT" sz="800" b="0" dirty="0" err="1">
                <a:solidFill>
                  <a:srgbClr val="404040"/>
                </a:solidFill>
                <a:latin typeface="Century Gothic" panose="020B0502020202020204" pitchFamily="34" charset="0"/>
              </a:rPr>
              <a:t>roma</a:t>
            </a:r>
            <a:r>
              <a:rPr lang="it-IT" altLang="it-IT" sz="800" b="0" dirty="0">
                <a:solidFill>
                  <a:srgbClr val="404040"/>
                </a:solidFill>
                <a:latin typeface="Century Gothic" panose="020B0502020202020204" pitchFamily="34" charset="0"/>
              </a:rPr>
              <a:t> 04268451004</a:t>
            </a:r>
          </a:p>
          <a:p>
            <a:pPr algn="l">
              <a:spcBef>
                <a:spcPct val="0"/>
              </a:spcBef>
              <a:buFontTx/>
              <a:buNone/>
            </a:pPr>
            <a:r>
              <a:rPr lang="it-IT" altLang="it-IT" sz="800" b="0" dirty="0">
                <a:solidFill>
                  <a:srgbClr val="404040"/>
                </a:solidFill>
                <a:latin typeface="Century Gothic" panose="020B0502020202020204" pitchFamily="34" charset="0"/>
              </a:rPr>
              <a:t>rea </a:t>
            </a:r>
            <a:r>
              <a:rPr lang="it-IT" altLang="it-IT" sz="800" b="0" dirty="0" err="1">
                <a:solidFill>
                  <a:srgbClr val="404040"/>
                </a:solidFill>
                <a:latin typeface="Century Gothic" panose="020B0502020202020204" pitchFamily="34" charset="0"/>
              </a:rPr>
              <a:t>roma</a:t>
            </a:r>
            <a:r>
              <a:rPr lang="it-IT" altLang="it-IT" sz="800" b="0" dirty="0">
                <a:solidFill>
                  <a:srgbClr val="404040"/>
                </a:solidFill>
                <a:latin typeface="Century Gothic" panose="020B0502020202020204" pitchFamily="34" charset="0"/>
              </a:rPr>
              <a:t> 747042, cap. </a:t>
            </a:r>
            <a:r>
              <a:rPr lang="it-IT" altLang="it-IT" sz="800" b="0" dirty="0" err="1">
                <a:solidFill>
                  <a:srgbClr val="404040"/>
                </a:solidFill>
                <a:latin typeface="Century Gothic" panose="020B0502020202020204" pitchFamily="34" charset="0"/>
              </a:rPr>
              <a:t>soc</a:t>
            </a:r>
            <a:r>
              <a:rPr lang="it-IT" altLang="it-IT" sz="800" b="0" dirty="0">
                <a:solidFill>
                  <a:srgbClr val="404040"/>
                </a:solidFill>
                <a:latin typeface="Century Gothic" panose="020B0502020202020204" pitchFamily="34" charset="0"/>
              </a:rPr>
              <a:t>. € 25.850,00 </a:t>
            </a:r>
            <a:r>
              <a:rPr lang="it-IT" altLang="it-IT" sz="800" b="0" dirty="0" err="1">
                <a:solidFill>
                  <a:srgbClr val="404040"/>
                </a:solidFill>
                <a:latin typeface="Century Gothic" panose="020B0502020202020204" pitchFamily="34" charset="0"/>
              </a:rPr>
              <a:t>i.v</a:t>
            </a:r>
            <a:r>
              <a:rPr lang="it-IT" altLang="it-IT" sz="800" b="0" dirty="0">
                <a:solidFill>
                  <a:srgbClr val="404040"/>
                </a:solidFill>
                <a:latin typeface="Century Gothic" panose="020B0502020202020204" pitchFamily="34" charset="0"/>
              </a:rPr>
              <a:t>.</a:t>
            </a:r>
          </a:p>
          <a:p>
            <a:pPr algn="l">
              <a:spcBef>
                <a:spcPct val="0"/>
              </a:spcBef>
              <a:buFontTx/>
              <a:buNone/>
            </a:pPr>
            <a:endParaRPr lang="it-IT" altLang="it-IT" sz="800" b="0" dirty="0">
              <a:solidFill>
                <a:srgbClr val="404040"/>
              </a:solidFill>
              <a:latin typeface="Century Gothic" panose="020B0502020202020204" pitchFamily="34" charset="0"/>
            </a:endParaRPr>
          </a:p>
          <a:p>
            <a:pPr algn="l">
              <a:spcBef>
                <a:spcPct val="0"/>
              </a:spcBef>
              <a:buFontTx/>
              <a:buNone/>
            </a:pPr>
            <a:r>
              <a:rPr lang="it-IT" altLang="it-IT" sz="800" b="0" dirty="0">
                <a:solidFill>
                  <a:srgbClr val="404040"/>
                </a:solidFill>
                <a:latin typeface="Century Gothic" panose="020B0502020202020204" pitchFamily="34" charset="0"/>
              </a:rPr>
              <a:t>www.formatresearch.com</a:t>
            </a:r>
          </a:p>
          <a:p>
            <a:pPr algn="l" eaLnBrk="1" hangingPunct="1">
              <a:lnSpc>
                <a:spcPct val="70000"/>
              </a:lnSpc>
              <a:spcBef>
                <a:spcPct val="50000"/>
              </a:spcBef>
              <a:buFontTx/>
              <a:buNone/>
            </a:pPr>
            <a:r>
              <a:rPr lang="it-IT" altLang="it-IT" sz="800" b="0" dirty="0">
                <a:solidFill>
                  <a:srgbClr val="404040"/>
                </a:solidFill>
                <a:latin typeface="Century Gothic" panose="020B0502020202020204" pitchFamily="34" charset="0"/>
              </a:rPr>
              <a:t>Membro: </a:t>
            </a:r>
            <a:r>
              <a:rPr lang="it-IT" altLang="it-IT" sz="800" b="0" dirty="0" err="1">
                <a:solidFill>
                  <a:srgbClr val="404040"/>
                </a:solidFill>
                <a:latin typeface="Century Gothic" panose="020B0502020202020204" pitchFamily="34" charset="0"/>
              </a:rPr>
              <a:t>Assirm</a:t>
            </a:r>
            <a:r>
              <a:rPr lang="it-IT" altLang="it-IT" sz="800" b="0" dirty="0">
                <a:solidFill>
                  <a:srgbClr val="404040"/>
                </a:solidFill>
                <a:latin typeface="Century Gothic" panose="020B0502020202020204" pitchFamily="34" charset="0"/>
              </a:rPr>
              <a:t>, Confcommercio, </a:t>
            </a:r>
            <a:r>
              <a:rPr lang="it-IT" altLang="it-IT" sz="800" b="0" dirty="0" err="1">
                <a:solidFill>
                  <a:srgbClr val="404040"/>
                </a:solidFill>
                <a:latin typeface="Century Gothic" panose="020B0502020202020204" pitchFamily="34" charset="0"/>
              </a:rPr>
              <a:t>Esomar</a:t>
            </a:r>
            <a:r>
              <a:rPr lang="it-IT" altLang="it-IT" sz="800" b="0" dirty="0">
                <a:solidFill>
                  <a:srgbClr val="404040"/>
                </a:solidFill>
                <a:latin typeface="Century Gothic" panose="020B0502020202020204" pitchFamily="34" charset="0"/>
              </a:rPr>
              <a:t>, SIS</a:t>
            </a:r>
          </a:p>
        </p:txBody>
      </p:sp>
      <p:sp>
        <p:nvSpPr>
          <p:cNvPr id="10" name="Text Box 3">
            <a:extLst>
              <a:ext uri="{FF2B5EF4-FFF2-40B4-BE49-F238E27FC236}">
                <a16:creationId xmlns:a16="http://schemas.microsoft.com/office/drawing/2014/main" id="{84B6288F-7FD3-4DE6-8C58-6E1062A04565}"/>
              </a:ext>
            </a:extLst>
          </p:cNvPr>
          <p:cNvSpPr txBox="1">
            <a:spLocks noChangeArrowheads="1"/>
          </p:cNvSpPr>
          <p:nvPr/>
        </p:nvSpPr>
        <p:spPr bwMode="auto">
          <a:xfrm>
            <a:off x="263452" y="4306697"/>
            <a:ext cx="2841925" cy="147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spAutoFit/>
          </a:bodyPr>
          <a:lstStyle>
            <a:defPPr>
              <a:defRPr lang="it-IT"/>
            </a:defPPr>
            <a:lvl1pPr eaLnBrk="1" hangingPunct="1">
              <a:spcBef>
                <a:spcPct val="50000"/>
              </a:spcBef>
              <a:buFontTx/>
              <a:buNone/>
              <a:defRPr sz="1000" b="0">
                <a:solidFill>
                  <a:srgbClr val="003366"/>
                </a:solidFill>
                <a:latin typeface="Calibri" panose="020F0502020204030204" pitchFamily="34" charset="0"/>
                <a:ea typeface="ＭＳ Ｐゴシック" panose="020B0600070205080204" pitchFamily="34" charset="-128"/>
              </a:defRPr>
            </a:lvl1pPr>
            <a:lvl2pPr marL="742950" indent="-285750">
              <a:spcBef>
                <a:spcPct val="20000"/>
              </a:spcBef>
              <a:buChar char="–"/>
              <a:defRPr>
                <a:latin typeface="Arial" panose="020B0604020202020204" pitchFamily="34" charset="0"/>
                <a:ea typeface="ＭＳ Ｐゴシック" panose="020B0600070205080204" pitchFamily="34" charset="-128"/>
              </a:defRPr>
            </a:lvl2pPr>
            <a:lvl3pPr marL="1143000" indent="-228600">
              <a:spcBef>
                <a:spcPct val="20000"/>
              </a:spcBef>
              <a:buChar char="•"/>
              <a:defRPr>
                <a:latin typeface="Arial" panose="020B0604020202020204" pitchFamily="34" charset="0"/>
                <a:ea typeface="ＭＳ Ｐゴシック" panose="020B0600070205080204" pitchFamily="34" charset="-128"/>
              </a:defRPr>
            </a:lvl3pPr>
            <a:lvl4pPr marL="1600200" indent="-228600">
              <a:spcBef>
                <a:spcPct val="20000"/>
              </a:spcBef>
              <a:buChar char="–"/>
              <a:defRPr sz="1600">
                <a:latin typeface="Arial" panose="020B0604020202020204" pitchFamily="34" charset="0"/>
                <a:ea typeface="ＭＳ Ｐゴシック" panose="020B0600070205080204" pitchFamily="34" charset="-128"/>
              </a:defRPr>
            </a:lvl4pPr>
            <a:lvl5pPr marL="2057400" indent="-228600">
              <a:spcBef>
                <a:spcPct val="20000"/>
              </a:spcBef>
              <a:buChar char="»"/>
              <a:defRPr sz="1400">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9pPr>
          </a:lstStyle>
          <a:p>
            <a:pPr algn="l"/>
            <a:r>
              <a:rPr lang="it-IT" altLang="it-IT" sz="900" b="1">
                <a:solidFill>
                  <a:srgbClr val="003A79"/>
                </a:solidFill>
                <a:latin typeface="Century Gothic" panose="020B0502020202020204" pitchFamily="34" charset="0"/>
              </a:rPr>
              <a:t>Questo documento è la base per una presentazione orale, senza la quale ha limitata significatività e può dare luogo a fraintendimenti. </a:t>
            </a:r>
          </a:p>
          <a:p>
            <a:pPr algn="l"/>
            <a:r>
              <a:rPr lang="it-IT" altLang="it-IT" sz="900" b="1">
                <a:solidFill>
                  <a:srgbClr val="003A79"/>
                </a:solidFill>
                <a:latin typeface="Century Gothic" panose="020B0502020202020204" pitchFamily="34" charset="0"/>
              </a:rPr>
              <a:t>Sono proibite riproduzioni, anche parziali, del contenuto di questo documento, senza la previa autorizzazione scritta di Format Research.</a:t>
            </a:r>
          </a:p>
          <a:p>
            <a:pPr algn="l"/>
            <a:r>
              <a:rPr lang="it-IT" altLang="it-IT" sz="900" b="1">
                <a:solidFill>
                  <a:srgbClr val="003A79"/>
                </a:solidFill>
                <a:latin typeface="Century Gothic" panose="020B0502020202020204" pitchFamily="34" charset="0"/>
              </a:rPr>
              <a:t>2021 © Copyright Format Research Srl</a:t>
            </a:r>
          </a:p>
        </p:txBody>
      </p:sp>
      <p:sp>
        <p:nvSpPr>
          <p:cNvPr id="11" name="CasellaDiTesto 3">
            <a:extLst>
              <a:ext uri="{FF2B5EF4-FFF2-40B4-BE49-F238E27FC236}">
                <a16:creationId xmlns:a16="http://schemas.microsoft.com/office/drawing/2014/main" id="{BA54C297-A72B-4175-A342-FFC0C7EC444C}"/>
              </a:ext>
            </a:extLst>
          </p:cNvPr>
          <p:cNvSpPr txBox="1">
            <a:spLocks noChangeArrowheads="1"/>
          </p:cNvSpPr>
          <p:nvPr/>
        </p:nvSpPr>
        <p:spPr bwMode="auto">
          <a:xfrm>
            <a:off x="9304402" y="4297819"/>
            <a:ext cx="25331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None/>
            </a:pPr>
            <a:r>
              <a:rPr lang="it-IT" sz="800" dirty="0">
                <a:solidFill>
                  <a:srgbClr val="404040"/>
                </a:solidFill>
                <a:latin typeface="Century Gothic" panose="020B0502020202020204" pitchFamily="34" charset="0"/>
              </a:rPr>
              <a:t>Format Business Intelligence s.r.l.</a:t>
            </a:r>
            <a:r>
              <a:rPr lang="it-IT" altLang="it-IT" sz="800" dirty="0">
                <a:solidFill>
                  <a:srgbClr val="404040"/>
                </a:solidFill>
                <a:latin typeface="Century Gothic" panose="020B0502020202020204" pitchFamily="34" charset="0"/>
              </a:rPr>
              <a:t> </a:t>
            </a:r>
          </a:p>
          <a:p>
            <a:pPr>
              <a:spcBef>
                <a:spcPct val="0"/>
              </a:spcBef>
              <a:buNone/>
            </a:pPr>
            <a:r>
              <a:rPr lang="it-IT" sz="800" dirty="0">
                <a:solidFill>
                  <a:srgbClr val="404040"/>
                </a:solidFill>
                <a:latin typeface="Century Gothic" panose="020B0502020202020204" pitchFamily="34" charset="0"/>
              </a:rPr>
              <a:t>Via Sebastiano Caboto 22/a</a:t>
            </a:r>
            <a:r>
              <a:rPr lang="it-IT" altLang="it-IT" sz="800" dirty="0">
                <a:solidFill>
                  <a:srgbClr val="404040"/>
                </a:solidFill>
                <a:latin typeface="Century Gothic" panose="020B0502020202020204" pitchFamily="34" charset="0"/>
              </a:rPr>
              <a:t>, 33170 Pordenone, Italia</a:t>
            </a:r>
          </a:p>
          <a:p>
            <a:pPr>
              <a:spcBef>
                <a:spcPct val="0"/>
              </a:spcBef>
              <a:buNone/>
            </a:pPr>
            <a:r>
              <a:rPr lang="it-IT" sz="800" b="0" dirty="0">
                <a:latin typeface="Century Gothic" panose="020B0502020202020204" pitchFamily="34" charset="0"/>
                <a:hlinkClick r:id="rId3"/>
              </a:rPr>
              <a:t>format@pec.formatbusinessintelligence.com</a:t>
            </a:r>
            <a:endParaRPr lang="it-IT" sz="800" b="0" dirty="0">
              <a:latin typeface="Century Gothic" panose="020B0502020202020204" pitchFamily="34" charset="0"/>
            </a:endParaRPr>
          </a:p>
          <a:p>
            <a:pPr>
              <a:spcBef>
                <a:spcPct val="0"/>
              </a:spcBef>
              <a:buNone/>
            </a:pPr>
            <a:r>
              <a:rPr lang="it-IT" altLang="it-IT" sz="800" b="0" dirty="0" err="1">
                <a:solidFill>
                  <a:srgbClr val="404040"/>
                </a:solidFill>
                <a:latin typeface="Century Gothic" panose="020B0502020202020204" pitchFamily="34" charset="0"/>
              </a:rPr>
              <a:t>cf</a:t>
            </a:r>
            <a:r>
              <a:rPr lang="it-IT" altLang="it-IT" sz="800" b="0" dirty="0">
                <a:solidFill>
                  <a:srgbClr val="404040"/>
                </a:solidFill>
                <a:latin typeface="Century Gothic" panose="020B0502020202020204" pitchFamily="34" charset="0"/>
              </a:rPr>
              <a:t>, p. iva e reg. </a:t>
            </a:r>
            <a:r>
              <a:rPr lang="it-IT" altLang="it-IT" sz="800" b="0" dirty="0" err="1">
                <a:solidFill>
                  <a:srgbClr val="404040"/>
                </a:solidFill>
                <a:latin typeface="Century Gothic" panose="020B0502020202020204" pitchFamily="34" charset="0"/>
              </a:rPr>
              <a:t>imp</a:t>
            </a:r>
            <a:r>
              <a:rPr lang="it-IT" altLang="it-IT" sz="800" b="0" dirty="0">
                <a:solidFill>
                  <a:srgbClr val="404040"/>
                </a:solidFill>
                <a:latin typeface="Century Gothic" panose="020B0502020202020204" pitchFamily="34" charset="0"/>
              </a:rPr>
              <a:t>. </a:t>
            </a:r>
            <a:r>
              <a:rPr lang="it-IT" altLang="it-IT" sz="800" b="0" dirty="0" err="1">
                <a:solidFill>
                  <a:srgbClr val="404040"/>
                </a:solidFill>
                <a:latin typeface="Century Gothic" panose="020B0502020202020204" pitchFamily="34" charset="0"/>
              </a:rPr>
              <a:t>pordenone</a:t>
            </a:r>
            <a:r>
              <a:rPr lang="it-IT" altLang="it-IT" sz="800" b="0" dirty="0">
                <a:solidFill>
                  <a:srgbClr val="404040"/>
                </a:solidFill>
                <a:latin typeface="Century Gothic" panose="020B0502020202020204" pitchFamily="34" charset="0"/>
              </a:rPr>
              <a:t> </a:t>
            </a:r>
            <a:r>
              <a:rPr lang="it-IT" sz="800" b="0" dirty="0">
                <a:solidFill>
                  <a:srgbClr val="404040"/>
                </a:solidFill>
                <a:latin typeface="Century Gothic" panose="020B0502020202020204" pitchFamily="34" charset="0"/>
              </a:rPr>
              <a:t>01786200939</a:t>
            </a:r>
            <a:endParaRPr lang="it-IT" altLang="it-IT" sz="800" b="0" dirty="0">
              <a:solidFill>
                <a:srgbClr val="404040"/>
              </a:solidFill>
              <a:latin typeface="Century Gothic" panose="020B0502020202020204" pitchFamily="34" charset="0"/>
            </a:endParaRPr>
          </a:p>
          <a:p>
            <a:pPr algn="l">
              <a:spcBef>
                <a:spcPct val="0"/>
              </a:spcBef>
              <a:buFontTx/>
              <a:buNone/>
            </a:pPr>
            <a:r>
              <a:rPr lang="it-IT" altLang="it-IT" sz="800" b="0" dirty="0">
                <a:solidFill>
                  <a:srgbClr val="404040"/>
                </a:solidFill>
                <a:latin typeface="Century Gothic" panose="020B0502020202020204" pitchFamily="34" charset="0"/>
              </a:rPr>
              <a:t>rea </a:t>
            </a:r>
            <a:r>
              <a:rPr lang="it-IT" altLang="it-IT" sz="800" b="0" dirty="0" err="1">
                <a:solidFill>
                  <a:srgbClr val="404040"/>
                </a:solidFill>
                <a:latin typeface="Century Gothic" panose="020B0502020202020204" pitchFamily="34" charset="0"/>
              </a:rPr>
              <a:t>pordenone</a:t>
            </a:r>
            <a:r>
              <a:rPr lang="it-IT" altLang="it-IT" sz="800" b="0" dirty="0">
                <a:solidFill>
                  <a:srgbClr val="404040"/>
                </a:solidFill>
                <a:latin typeface="Century Gothic" panose="020B0502020202020204" pitchFamily="34" charset="0"/>
              </a:rPr>
              <a:t> 104460, cap. </a:t>
            </a:r>
            <a:r>
              <a:rPr lang="it-IT" altLang="it-IT" sz="800" b="0" dirty="0" err="1">
                <a:solidFill>
                  <a:srgbClr val="404040"/>
                </a:solidFill>
                <a:latin typeface="Century Gothic" panose="020B0502020202020204" pitchFamily="34" charset="0"/>
              </a:rPr>
              <a:t>soc</a:t>
            </a:r>
            <a:r>
              <a:rPr lang="it-IT" altLang="it-IT" sz="800" b="0" dirty="0">
                <a:solidFill>
                  <a:srgbClr val="404040"/>
                </a:solidFill>
                <a:latin typeface="Century Gothic" panose="020B0502020202020204" pitchFamily="34" charset="0"/>
              </a:rPr>
              <a:t>. € 10.000,00 </a:t>
            </a:r>
            <a:r>
              <a:rPr lang="it-IT" altLang="it-IT" sz="800" b="0" dirty="0" err="1">
                <a:solidFill>
                  <a:srgbClr val="404040"/>
                </a:solidFill>
                <a:latin typeface="Century Gothic" panose="020B0502020202020204" pitchFamily="34" charset="0"/>
              </a:rPr>
              <a:t>i.v</a:t>
            </a:r>
            <a:r>
              <a:rPr lang="it-IT" altLang="it-IT" sz="800" b="0" dirty="0">
                <a:solidFill>
                  <a:srgbClr val="404040"/>
                </a:solidFill>
                <a:latin typeface="Century Gothic" panose="020B0502020202020204" pitchFamily="34" charset="0"/>
              </a:rPr>
              <a:t>.</a:t>
            </a:r>
          </a:p>
        </p:txBody>
      </p:sp>
      <p:pic>
        <p:nvPicPr>
          <p:cNvPr id="15" name="Immagine 14">
            <a:extLst>
              <a:ext uri="{FF2B5EF4-FFF2-40B4-BE49-F238E27FC236}">
                <a16:creationId xmlns:a16="http://schemas.microsoft.com/office/drawing/2014/main" id="{9A393BC9-CB3F-4A26-8945-F485EE32B381}"/>
              </a:ext>
            </a:extLst>
          </p:cNvPr>
          <p:cNvPicPr>
            <a:picLocks noChangeAspect="1"/>
          </p:cNvPicPr>
          <p:nvPr/>
        </p:nvPicPr>
        <p:blipFill>
          <a:blip r:embed="rId4" cstate="print"/>
          <a:stretch>
            <a:fillRect/>
          </a:stretch>
        </p:blipFill>
        <p:spPr>
          <a:xfrm>
            <a:off x="3490682" y="4362431"/>
            <a:ext cx="1981225" cy="833457"/>
          </a:xfrm>
          <a:prstGeom prst="rect">
            <a:avLst/>
          </a:prstGeom>
        </p:spPr>
      </p:pic>
      <p:sp>
        <p:nvSpPr>
          <p:cNvPr id="16" name="Rettangolo 15">
            <a:extLst>
              <a:ext uri="{FF2B5EF4-FFF2-40B4-BE49-F238E27FC236}">
                <a16:creationId xmlns:a16="http://schemas.microsoft.com/office/drawing/2014/main" id="{9A63F38B-A225-47B6-BB30-773F5DB5476F}"/>
              </a:ext>
            </a:extLst>
          </p:cNvPr>
          <p:cNvSpPr/>
          <p:nvPr/>
        </p:nvSpPr>
        <p:spPr>
          <a:xfrm>
            <a:off x="4035517" y="5142620"/>
            <a:ext cx="1609016" cy="329706"/>
          </a:xfrm>
          <a:prstGeom prst="rect">
            <a:avLst/>
          </a:prstGeom>
        </p:spPr>
        <p:txBody>
          <a:bodyPr wrap="square">
            <a:spAutoFit/>
          </a:bodyPr>
          <a:lstStyle/>
          <a:p>
            <a:pPr algn="ctr">
              <a:lnSpc>
                <a:spcPct val="115000"/>
              </a:lnSpc>
              <a:spcAft>
                <a:spcPts val="0"/>
              </a:spcAft>
              <a:tabLst>
                <a:tab pos="3059989" algn="ctr"/>
                <a:tab pos="6119978" algn="r"/>
              </a:tabLst>
            </a:pPr>
            <a:r>
              <a:rPr lang="x-none" sz="700">
                <a:solidFill>
                  <a:srgbClr val="1F497D"/>
                </a:solidFill>
                <a:latin typeface="Verdana" panose="020B0604030504040204" pitchFamily="34" charset="0"/>
                <a:ea typeface="Times New Roman" panose="02020603050405020304" pitchFamily="18" charset="0"/>
                <a:cs typeface="Times New Roman" panose="02020603050405020304" pitchFamily="18" charset="0"/>
              </a:rPr>
              <a:t>UNI EN ISO 9001:2015</a:t>
            </a:r>
            <a:endParaRPr lang="it-IT" sz="700">
              <a:solidFill>
                <a:srgbClr val="1F497D"/>
              </a:solidFill>
              <a:latin typeface="Verdana" panose="020B0604030504040204" pitchFamily="34" charset="0"/>
              <a:ea typeface="Times New Roman" panose="02020603050405020304" pitchFamily="18" charset="0"/>
              <a:cs typeface="Times New Roman" panose="02020603050405020304" pitchFamily="18" charset="0"/>
            </a:endParaRPr>
          </a:p>
          <a:p>
            <a:pPr algn="ctr">
              <a:lnSpc>
                <a:spcPct val="115000"/>
              </a:lnSpc>
              <a:spcAft>
                <a:spcPts val="0"/>
              </a:spcAft>
              <a:tabLst>
                <a:tab pos="3059989" algn="ctr"/>
                <a:tab pos="6119978" algn="r"/>
              </a:tabLst>
            </a:pPr>
            <a:r>
              <a:rPr lang="it-IT" sz="700">
                <a:solidFill>
                  <a:srgbClr val="1F497D"/>
                </a:solidFill>
                <a:latin typeface="Verdana" panose="020B0604030504040204" pitchFamily="34" charset="0"/>
                <a:ea typeface="Times New Roman" panose="02020603050405020304" pitchFamily="18" charset="0"/>
                <a:cs typeface="Times New Roman" panose="02020603050405020304" pitchFamily="18" charset="0"/>
              </a:rPr>
              <a:t>CERT. N° 1049                                                                                                                                                                   </a:t>
            </a:r>
            <a:endParaRPr lang="en-US" sz="1051">
              <a:latin typeface="Verdana" panose="020B0604030504040204" pitchFamily="34" charset="0"/>
              <a:ea typeface="Times New Roman" panose="02020603050405020304" pitchFamily="18" charset="0"/>
              <a:cs typeface="Times New Roman" panose="02020603050405020304" pitchFamily="18" charset="0"/>
            </a:endParaRPr>
          </a:p>
        </p:txBody>
      </p:sp>
      <p:cxnSp>
        <p:nvCxnSpPr>
          <p:cNvPr id="17" name="Connettore diritto 16">
            <a:extLst>
              <a:ext uri="{FF2B5EF4-FFF2-40B4-BE49-F238E27FC236}">
                <a16:creationId xmlns:a16="http://schemas.microsoft.com/office/drawing/2014/main" id="{F030B780-8B2F-45A8-BB85-F776015A1CC3}"/>
              </a:ext>
            </a:extLst>
          </p:cNvPr>
          <p:cNvCxnSpPr/>
          <p:nvPr/>
        </p:nvCxnSpPr>
        <p:spPr bwMode="auto">
          <a:xfrm>
            <a:off x="8883979" y="4310622"/>
            <a:ext cx="0" cy="1226170"/>
          </a:xfrm>
          <a:prstGeom prst="line">
            <a:avLst/>
          </a:prstGeom>
          <a:noFill/>
          <a:ln w="12700" cap="flat" cmpd="sng" algn="ctr">
            <a:solidFill>
              <a:srgbClr val="333399"/>
            </a:solidFill>
            <a:prstDash val="solid"/>
            <a:round/>
            <a:headEnd type="none" w="med" len="med"/>
            <a:tailEnd type="none" w="med" len="med"/>
          </a:ln>
          <a:effectLst/>
        </p:spPr>
      </p:cxnSp>
      <p:cxnSp>
        <p:nvCxnSpPr>
          <p:cNvPr id="18" name="Connettore diritto 17">
            <a:extLst>
              <a:ext uri="{FF2B5EF4-FFF2-40B4-BE49-F238E27FC236}">
                <a16:creationId xmlns:a16="http://schemas.microsoft.com/office/drawing/2014/main" id="{C1F3832E-5F57-4457-AD57-1AEBDA5EF5E0}"/>
              </a:ext>
            </a:extLst>
          </p:cNvPr>
          <p:cNvCxnSpPr>
            <a:cxnSpLocks/>
          </p:cNvCxnSpPr>
          <p:nvPr/>
        </p:nvCxnSpPr>
        <p:spPr bwMode="auto">
          <a:xfrm>
            <a:off x="5760519" y="4310622"/>
            <a:ext cx="0" cy="1226170"/>
          </a:xfrm>
          <a:prstGeom prst="line">
            <a:avLst/>
          </a:prstGeom>
          <a:noFill/>
          <a:ln w="12700" cap="flat" cmpd="sng" algn="ctr">
            <a:solidFill>
              <a:srgbClr val="333399"/>
            </a:solidFill>
            <a:prstDash val="solid"/>
            <a:round/>
            <a:headEnd type="none" w="med" len="med"/>
            <a:tailEnd type="none" w="med" len="med"/>
          </a:ln>
          <a:effectLst/>
        </p:spPr>
      </p:cxnSp>
      <p:cxnSp>
        <p:nvCxnSpPr>
          <p:cNvPr id="19" name="Connettore diritto 18">
            <a:extLst>
              <a:ext uri="{FF2B5EF4-FFF2-40B4-BE49-F238E27FC236}">
                <a16:creationId xmlns:a16="http://schemas.microsoft.com/office/drawing/2014/main" id="{330251FB-0CA3-4FEC-AA80-FB7D42073A39}"/>
              </a:ext>
            </a:extLst>
          </p:cNvPr>
          <p:cNvCxnSpPr>
            <a:cxnSpLocks/>
          </p:cNvCxnSpPr>
          <p:nvPr/>
        </p:nvCxnSpPr>
        <p:spPr bwMode="auto">
          <a:xfrm>
            <a:off x="3278004" y="4310622"/>
            <a:ext cx="0" cy="1226170"/>
          </a:xfrm>
          <a:prstGeom prst="line">
            <a:avLst/>
          </a:prstGeom>
          <a:noFill/>
          <a:ln w="12700" cap="flat" cmpd="sng" algn="ctr">
            <a:solidFill>
              <a:srgbClr val="333399"/>
            </a:solidFill>
            <a:prstDash val="solid"/>
            <a:round/>
            <a:headEnd type="none" w="med" len="med"/>
            <a:tailEnd type="none" w="med" len="med"/>
          </a:ln>
          <a:effec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DAF2FF65-B094-41CA-BC22-3B3A519036A6}"/>
              </a:ext>
            </a:extLst>
          </p:cNvPr>
          <p:cNvSpPr/>
          <p:nvPr/>
        </p:nvSpPr>
        <p:spPr bwMode="auto">
          <a:xfrm>
            <a:off x="767408" y="1484604"/>
            <a:ext cx="11145167" cy="2698979"/>
          </a:xfrm>
          <a:prstGeom prst="rect">
            <a:avLst/>
          </a:prstGeom>
          <a:noFill/>
          <a:ln w="12700" cap="flat" cmpd="sng" algn="ctr">
            <a:solidFill>
              <a:schemeClr val="tx2">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Century Gothic" panose="020B0502020202020204" pitchFamily="34" charset="0"/>
            </a:endParaRPr>
          </a:p>
        </p:txBody>
      </p:sp>
      <p:pic>
        <p:nvPicPr>
          <p:cNvPr id="20" name="Immagine 19">
            <a:extLst>
              <a:ext uri="{FF2B5EF4-FFF2-40B4-BE49-F238E27FC236}">
                <a16:creationId xmlns:a16="http://schemas.microsoft.com/office/drawing/2014/main" id="{5DD81C97-0059-415E-B77D-700D9AC5BECC}"/>
              </a:ext>
            </a:extLst>
          </p:cNvPr>
          <p:cNvPicPr>
            <a:picLocks noChangeAspect="1"/>
          </p:cNvPicPr>
          <p:nvPr/>
        </p:nvPicPr>
        <p:blipFill>
          <a:blip r:embed="rId2"/>
          <a:stretch>
            <a:fillRect/>
          </a:stretch>
        </p:blipFill>
        <p:spPr>
          <a:xfrm>
            <a:off x="8897586" y="2320727"/>
            <a:ext cx="2927087" cy="2268367"/>
          </a:xfrm>
          <a:prstGeom prst="rect">
            <a:avLst/>
          </a:prstGeom>
        </p:spPr>
      </p:pic>
      <p:pic>
        <p:nvPicPr>
          <p:cNvPr id="18" name="Immagine 17">
            <a:extLst>
              <a:ext uri="{FF2B5EF4-FFF2-40B4-BE49-F238E27FC236}">
                <a16:creationId xmlns:a16="http://schemas.microsoft.com/office/drawing/2014/main" id="{32600BBE-44A8-44AD-80DE-D1E014D615CB}"/>
              </a:ext>
            </a:extLst>
          </p:cNvPr>
          <p:cNvPicPr>
            <a:picLocks noChangeAspect="1"/>
          </p:cNvPicPr>
          <p:nvPr/>
        </p:nvPicPr>
        <p:blipFill>
          <a:blip r:embed="rId3"/>
          <a:stretch>
            <a:fillRect/>
          </a:stretch>
        </p:blipFill>
        <p:spPr>
          <a:xfrm>
            <a:off x="6118033" y="2320727"/>
            <a:ext cx="2927087" cy="2268367"/>
          </a:xfrm>
          <a:prstGeom prst="rect">
            <a:avLst/>
          </a:prstGeom>
        </p:spPr>
      </p:pic>
      <p:pic>
        <p:nvPicPr>
          <p:cNvPr id="3" name="Immagine 2">
            <a:extLst>
              <a:ext uri="{FF2B5EF4-FFF2-40B4-BE49-F238E27FC236}">
                <a16:creationId xmlns:a16="http://schemas.microsoft.com/office/drawing/2014/main" id="{BB8D9B5B-A7C7-4E76-96E4-1C642D927711}"/>
              </a:ext>
            </a:extLst>
          </p:cNvPr>
          <p:cNvPicPr>
            <a:picLocks noChangeAspect="1"/>
          </p:cNvPicPr>
          <p:nvPr/>
        </p:nvPicPr>
        <p:blipFill>
          <a:blip r:embed="rId4"/>
          <a:stretch>
            <a:fillRect/>
          </a:stretch>
        </p:blipFill>
        <p:spPr>
          <a:xfrm>
            <a:off x="3337924" y="2320727"/>
            <a:ext cx="2927087" cy="2268367"/>
          </a:xfrm>
          <a:prstGeom prst="rect">
            <a:avLst/>
          </a:prstGeom>
        </p:spPr>
      </p:pic>
      <p:sp>
        <p:nvSpPr>
          <p:cNvPr id="13" name="Titolo 1">
            <a:extLst>
              <a:ext uri="{FF2B5EF4-FFF2-40B4-BE49-F238E27FC236}">
                <a16:creationId xmlns:a16="http://schemas.microsoft.com/office/drawing/2014/main" id="{5222FC79-8785-4AD6-A41E-FE968738D2E9}"/>
              </a:ext>
            </a:extLst>
          </p:cNvPr>
          <p:cNvSpPr txBox="1">
            <a:spLocks/>
          </p:cNvSpPr>
          <p:nvPr/>
        </p:nvSpPr>
        <p:spPr>
          <a:xfrm>
            <a:off x="335360" y="248643"/>
            <a:ext cx="11856640" cy="747994"/>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Terziarizzazione dell’economia | </a:t>
            </a:r>
            <a:r>
              <a:rPr lang="it-IT" sz="2200" dirty="0">
                <a:latin typeface="Century Gothic" panose="020B0502020202020204" pitchFamily="34" charset="0"/>
                <a:ea typeface="+mj-ea"/>
                <a:cs typeface="Arial"/>
              </a:rPr>
              <a:t>Il ruolo del terziario è centrale in FVG anche in termini di occupati (61% del totale) e valore aggiunto (24 MLD € su un totale di 33 MLD €).</a:t>
            </a:r>
          </a:p>
        </p:txBody>
      </p:sp>
      <p:sp>
        <p:nvSpPr>
          <p:cNvPr id="6" name="CasellaDiTesto 5">
            <a:extLst>
              <a:ext uri="{FF2B5EF4-FFF2-40B4-BE49-F238E27FC236}">
                <a16:creationId xmlns:a16="http://schemas.microsoft.com/office/drawing/2014/main" id="{54B035B5-B2A6-445A-945D-9A618F389C43}"/>
              </a:ext>
            </a:extLst>
          </p:cNvPr>
          <p:cNvSpPr txBox="1"/>
          <p:nvPr/>
        </p:nvSpPr>
        <p:spPr>
          <a:xfrm>
            <a:off x="335359" y="1303660"/>
            <a:ext cx="2312591" cy="1461939"/>
          </a:xfrm>
          <a:prstGeom prst="rect">
            <a:avLst/>
          </a:prstGeom>
          <a:solidFill>
            <a:schemeClr val="bg1">
              <a:lumMod val="85000"/>
            </a:schemeClr>
          </a:solidFill>
        </p:spPr>
        <p:txBody>
          <a:bodyPr wrap="square" rtlCol="0">
            <a:spAutoFit/>
          </a:bodyPr>
          <a:lstStyle/>
          <a:p>
            <a:pPr>
              <a:spcBef>
                <a:spcPts val="600"/>
              </a:spcBef>
            </a:pPr>
            <a:r>
              <a:rPr lang="it-IT" sz="2400" b="1" u="sng" dirty="0">
                <a:latin typeface="Century Gothic" panose="020B0502020202020204" pitchFamily="34" charset="0"/>
              </a:rPr>
              <a:t>FVG</a:t>
            </a:r>
            <a:endParaRPr lang="it-IT" sz="1500" b="1" dirty="0">
              <a:latin typeface="Century Gothic" panose="020B0502020202020204" pitchFamily="34" charset="0"/>
            </a:endParaRPr>
          </a:p>
          <a:p>
            <a:pPr>
              <a:spcBef>
                <a:spcPts val="600"/>
              </a:spcBef>
            </a:pPr>
            <a:r>
              <a:rPr lang="it-IT" sz="1500" b="1" dirty="0">
                <a:latin typeface="Century Gothic" panose="020B0502020202020204" pitchFamily="34" charset="0"/>
              </a:rPr>
              <a:t>Distribuzione delle imprese, degli occupati e del valore aggiunto</a:t>
            </a:r>
            <a:r>
              <a:rPr lang="it-IT" sz="1500" dirty="0">
                <a:latin typeface="Century Gothic" panose="020B0502020202020204" pitchFamily="34" charset="0"/>
              </a:rPr>
              <a:t>.</a:t>
            </a:r>
            <a:endParaRPr lang="it-IT" sz="1500" i="1" u="sng" dirty="0">
              <a:solidFill>
                <a:schemeClr val="tx2">
                  <a:lumMod val="65000"/>
                  <a:lumOff val="35000"/>
                </a:schemeClr>
              </a:solidFill>
              <a:latin typeface="Century Gothic" panose="020B0502020202020204" pitchFamily="34" charset="0"/>
            </a:endParaRPr>
          </a:p>
        </p:txBody>
      </p:sp>
      <p:sp>
        <p:nvSpPr>
          <p:cNvPr id="7" name="CasellaDiTesto 9">
            <a:extLst>
              <a:ext uri="{FF2B5EF4-FFF2-40B4-BE49-F238E27FC236}">
                <a16:creationId xmlns:a16="http://schemas.microsoft.com/office/drawing/2014/main" id="{401F36E7-C1EA-41EE-B371-31FB50C1A238}"/>
              </a:ext>
            </a:extLst>
          </p:cNvPr>
          <p:cNvSpPr txBox="1">
            <a:spLocks noChangeArrowheads="1"/>
          </p:cNvSpPr>
          <p:nvPr/>
        </p:nvSpPr>
        <p:spPr bwMode="auto">
          <a:xfrm>
            <a:off x="3542697" y="1586108"/>
            <a:ext cx="251754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ＭＳ Ｐゴシック" charset="0"/>
                <a:cs typeface="ＭＳ Ｐゴシック" charset="0"/>
              </a:defRPr>
            </a:lvl1pPr>
            <a:lvl2pPr marL="742950" indent="-285750">
              <a:defRPr sz="800" b="1">
                <a:solidFill>
                  <a:schemeClr val="tx1"/>
                </a:solidFill>
                <a:latin typeface="Arial" charset="0"/>
                <a:ea typeface="ＭＳ Ｐゴシック" charset="0"/>
              </a:defRPr>
            </a:lvl2pPr>
            <a:lvl3pPr marL="1143000" indent="-228600">
              <a:defRPr sz="800" b="1">
                <a:solidFill>
                  <a:schemeClr val="tx1"/>
                </a:solidFill>
                <a:latin typeface="Arial" charset="0"/>
                <a:ea typeface="ＭＳ Ｐゴシック" charset="0"/>
              </a:defRPr>
            </a:lvl3pPr>
            <a:lvl4pPr marL="1600200" indent="-228600">
              <a:defRPr sz="800" b="1">
                <a:solidFill>
                  <a:schemeClr val="tx1"/>
                </a:solidFill>
                <a:latin typeface="Arial" charset="0"/>
                <a:ea typeface="ＭＳ Ｐゴシック" charset="0"/>
              </a:defRPr>
            </a:lvl4pPr>
            <a:lvl5pPr marL="2057400" indent="-228600">
              <a:defRPr sz="800" b="1">
                <a:solidFill>
                  <a:schemeClr val="tx1"/>
                </a:solidFill>
                <a:latin typeface="Arial" charset="0"/>
                <a:ea typeface="ＭＳ Ｐゴシック" charset="0"/>
              </a:defRPr>
            </a:lvl5pPr>
            <a:lvl6pPr marL="2514600" indent="-228600" eaLnBrk="0" fontAlgn="base" hangingPunct="0">
              <a:spcBef>
                <a:spcPct val="0"/>
              </a:spcBef>
              <a:spcAft>
                <a:spcPct val="0"/>
              </a:spcAft>
              <a:defRPr sz="800" b="1">
                <a:solidFill>
                  <a:schemeClr val="tx1"/>
                </a:solidFill>
                <a:latin typeface="Arial" charset="0"/>
                <a:ea typeface="ＭＳ Ｐゴシック" charset="0"/>
              </a:defRPr>
            </a:lvl6pPr>
            <a:lvl7pPr marL="2971800" indent="-228600" eaLnBrk="0" fontAlgn="base" hangingPunct="0">
              <a:spcBef>
                <a:spcPct val="0"/>
              </a:spcBef>
              <a:spcAft>
                <a:spcPct val="0"/>
              </a:spcAft>
              <a:defRPr sz="800" b="1">
                <a:solidFill>
                  <a:schemeClr val="tx1"/>
                </a:solidFill>
                <a:latin typeface="Arial" charset="0"/>
                <a:ea typeface="ＭＳ Ｐゴシック" charset="0"/>
              </a:defRPr>
            </a:lvl7pPr>
            <a:lvl8pPr marL="3429000" indent="-228600" eaLnBrk="0" fontAlgn="base" hangingPunct="0">
              <a:spcBef>
                <a:spcPct val="0"/>
              </a:spcBef>
              <a:spcAft>
                <a:spcPct val="0"/>
              </a:spcAft>
              <a:defRPr sz="800" b="1">
                <a:solidFill>
                  <a:schemeClr val="tx1"/>
                </a:solidFill>
                <a:latin typeface="Arial" charset="0"/>
                <a:ea typeface="ＭＳ Ｐゴシック" charset="0"/>
              </a:defRPr>
            </a:lvl8pPr>
            <a:lvl9pPr marL="3886200" indent="-228600"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spcBef>
                <a:spcPts val="600"/>
              </a:spcBef>
            </a:pPr>
            <a:r>
              <a:rPr lang="it-IT" altLang="ja-JP" sz="2000">
                <a:latin typeface="Century Gothic" panose="020B0502020202020204" pitchFamily="34" charset="0"/>
              </a:rPr>
              <a:t>IMPRESE</a:t>
            </a:r>
            <a:br>
              <a:rPr lang="it-IT" altLang="ja-JP" sz="2000" u="sng">
                <a:latin typeface="Century Gothic" panose="020B0502020202020204" pitchFamily="34" charset="0"/>
              </a:rPr>
            </a:br>
            <a:r>
              <a:rPr lang="it-IT" altLang="ja-JP" sz="2000" b="0" i="1">
                <a:latin typeface="Century Gothic" panose="020B0502020202020204" pitchFamily="34" charset="0"/>
              </a:rPr>
              <a:t>(78 mila)</a:t>
            </a:r>
          </a:p>
        </p:txBody>
      </p:sp>
      <p:sp>
        <p:nvSpPr>
          <p:cNvPr id="8" name="CasellaDiTesto 9">
            <a:extLst>
              <a:ext uri="{FF2B5EF4-FFF2-40B4-BE49-F238E27FC236}">
                <a16:creationId xmlns:a16="http://schemas.microsoft.com/office/drawing/2014/main" id="{E260EF4D-C5DE-4928-A267-EB59BC5EB82D}"/>
              </a:ext>
            </a:extLst>
          </p:cNvPr>
          <p:cNvSpPr txBox="1">
            <a:spLocks noChangeArrowheads="1"/>
          </p:cNvSpPr>
          <p:nvPr/>
        </p:nvSpPr>
        <p:spPr bwMode="auto">
          <a:xfrm>
            <a:off x="6322806" y="1586108"/>
            <a:ext cx="251754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ＭＳ Ｐゴシック" charset="0"/>
                <a:cs typeface="ＭＳ Ｐゴシック" charset="0"/>
              </a:defRPr>
            </a:lvl1pPr>
            <a:lvl2pPr marL="742950" indent="-285750">
              <a:defRPr sz="800" b="1">
                <a:solidFill>
                  <a:schemeClr val="tx1"/>
                </a:solidFill>
                <a:latin typeface="Arial" charset="0"/>
                <a:ea typeface="ＭＳ Ｐゴシック" charset="0"/>
              </a:defRPr>
            </a:lvl2pPr>
            <a:lvl3pPr marL="1143000" indent="-228600">
              <a:defRPr sz="800" b="1">
                <a:solidFill>
                  <a:schemeClr val="tx1"/>
                </a:solidFill>
                <a:latin typeface="Arial" charset="0"/>
                <a:ea typeface="ＭＳ Ｐゴシック" charset="0"/>
              </a:defRPr>
            </a:lvl3pPr>
            <a:lvl4pPr marL="1600200" indent="-228600">
              <a:defRPr sz="800" b="1">
                <a:solidFill>
                  <a:schemeClr val="tx1"/>
                </a:solidFill>
                <a:latin typeface="Arial" charset="0"/>
                <a:ea typeface="ＭＳ Ｐゴシック" charset="0"/>
              </a:defRPr>
            </a:lvl4pPr>
            <a:lvl5pPr marL="2057400" indent="-228600">
              <a:defRPr sz="800" b="1">
                <a:solidFill>
                  <a:schemeClr val="tx1"/>
                </a:solidFill>
                <a:latin typeface="Arial" charset="0"/>
                <a:ea typeface="ＭＳ Ｐゴシック" charset="0"/>
              </a:defRPr>
            </a:lvl5pPr>
            <a:lvl6pPr marL="2514600" indent="-228600" eaLnBrk="0" fontAlgn="base" hangingPunct="0">
              <a:spcBef>
                <a:spcPct val="0"/>
              </a:spcBef>
              <a:spcAft>
                <a:spcPct val="0"/>
              </a:spcAft>
              <a:defRPr sz="800" b="1">
                <a:solidFill>
                  <a:schemeClr val="tx1"/>
                </a:solidFill>
                <a:latin typeface="Arial" charset="0"/>
                <a:ea typeface="ＭＳ Ｐゴシック" charset="0"/>
              </a:defRPr>
            </a:lvl6pPr>
            <a:lvl7pPr marL="2971800" indent="-228600" eaLnBrk="0" fontAlgn="base" hangingPunct="0">
              <a:spcBef>
                <a:spcPct val="0"/>
              </a:spcBef>
              <a:spcAft>
                <a:spcPct val="0"/>
              </a:spcAft>
              <a:defRPr sz="800" b="1">
                <a:solidFill>
                  <a:schemeClr val="tx1"/>
                </a:solidFill>
                <a:latin typeface="Arial" charset="0"/>
                <a:ea typeface="ＭＳ Ｐゴシック" charset="0"/>
              </a:defRPr>
            </a:lvl7pPr>
            <a:lvl8pPr marL="3429000" indent="-228600" eaLnBrk="0" fontAlgn="base" hangingPunct="0">
              <a:spcBef>
                <a:spcPct val="0"/>
              </a:spcBef>
              <a:spcAft>
                <a:spcPct val="0"/>
              </a:spcAft>
              <a:defRPr sz="800" b="1">
                <a:solidFill>
                  <a:schemeClr val="tx1"/>
                </a:solidFill>
                <a:latin typeface="Arial" charset="0"/>
                <a:ea typeface="ＭＳ Ｐゴシック" charset="0"/>
              </a:defRPr>
            </a:lvl8pPr>
            <a:lvl9pPr marL="3886200" indent="-228600"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spcBef>
                <a:spcPts val="600"/>
              </a:spcBef>
            </a:pPr>
            <a:r>
              <a:rPr lang="it-IT" altLang="ja-JP" sz="2000">
                <a:latin typeface="Century Gothic" panose="020B0502020202020204" pitchFamily="34" charset="0"/>
              </a:rPr>
              <a:t>OCCUPATI</a:t>
            </a:r>
            <a:br>
              <a:rPr lang="it-IT" altLang="ja-JP" sz="2000">
                <a:latin typeface="Century Gothic" panose="020B0502020202020204" pitchFamily="34" charset="0"/>
              </a:rPr>
            </a:br>
            <a:r>
              <a:rPr lang="it-IT" altLang="ja-JP" sz="2000" b="0" i="1">
                <a:latin typeface="Century Gothic" panose="020B0502020202020204" pitchFamily="34" charset="0"/>
              </a:rPr>
              <a:t>(354 mila)</a:t>
            </a:r>
            <a:endParaRPr lang="it-IT" altLang="ja-JP" sz="2000" b="0" i="1" u="sng">
              <a:latin typeface="Century Gothic" panose="020B0502020202020204" pitchFamily="34" charset="0"/>
            </a:endParaRPr>
          </a:p>
        </p:txBody>
      </p:sp>
      <p:sp>
        <p:nvSpPr>
          <p:cNvPr id="9" name="CasellaDiTesto 9">
            <a:extLst>
              <a:ext uri="{FF2B5EF4-FFF2-40B4-BE49-F238E27FC236}">
                <a16:creationId xmlns:a16="http://schemas.microsoft.com/office/drawing/2014/main" id="{063077FD-0412-4434-A456-CC9736E91E7C}"/>
              </a:ext>
            </a:extLst>
          </p:cNvPr>
          <p:cNvSpPr txBox="1">
            <a:spLocks noChangeArrowheads="1"/>
          </p:cNvSpPr>
          <p:nvPr/>
        </p:nvSpPr>
        <p:spPr bwMode="auto">
          <a:xfrm>
            <a:off x="8976482" y="1586108"/>
            <a:ext cx="276929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ＭＳ Ｐゴシック" charset="0"/>
                <a:cs typeface="ＭＳ Ｐゴシック" charset="0"/>
              </a:defRPr>
            </a:lvl1pPr>
            <a:lvl2pPr marL="742950" indent="-285750">
              <a:defRPr sz="800" b="1">
                <a:solidFill>
                  <a:schemeClr val="tx1"/>
                </a:solidFill>
                <a:latin typeface="Arial" charset="0"/>
                <a:ea typeface="ＭＳ Ｐゴシック" charset="0"/>
              </a:defRPr>
            </a:lvl2pPr>
            <a:lvl3pPr marL="1143000" indent="-228600">
              <a:defRPr sz="800" b="1">
                <a:solidFill>
                  <a:schemeClr val="tx1"/>
                </a:solidFill>
                <a:latin typeface="Arial" charset="0"/>
                <a:ea typeface="ＭＳ Ｐゴシック" charset="0"/>
              </a:defRPr>
            </a:lvl3pPr>
            <a:lvl4pPr marL="1600200" indent="-228600">
              <a:defRPr sz="800" b="1">
                <a:solidFill>
                  <a:schemeClr val="tx1"/>
                </a:solidFill>
                <a:latin typeface="Arial" charset="0"/>
                <a:ea typeface="ＭＳ Ｐゴシック" charset="0"/>
              </a:defRPr>
            </a:lvl4pPr>
            <a:lvl5pPr marL="2057400" indent="-228600">
              <a:defRPr sz="800" b="1">
                <a:solidFill>
                  <a:schemeClr val="tx1"/>
                </a:solidFill>
                <a:latin typeface="Arial" charset="0"/>
                <a:ea typeface="ＭＳ Ｐゴシック" charset="0"/>
              </a:defRPr>
            </a:lvl5pPr>
            <a:lvl6pPr marL="2514600" indent="-228600" eaLnBrk="0" fontAlgn="base" hangingPunct="0">
              <a:spcBef>
                <a:spcPct val="0"/>
              </a:spcBef>
              <a:spcAft>
                <a:spcPct val="0"/>
              </a:spcAft>
              <a:defRPr sz="800" b="1">
                <a:solidFill>
                  <a:schemeClr val="tx1"/>
                </a:solidFill>
                <a:latin typeface="Arial" charset="0"/>
                <a:ea typeface="ＭＳ Ｐゴシック" charset="0"/>
              </a:defRPr>
            </a:lvl6pPr>
            <a:lvl7pPr marL="2971800" indent="-228600" eaLnBrk="0" fontAlgn="base" hangingPunct="0">
              <a:spcBef>
                <a:spcPct val="0"/>
              </a:spcBef>
              <a:spcAft>
                <a:spcPct val="0"/>
              </a:spcAft>
              <a:defRPr sz="800" b="1">
                <a:solidFill>
                  <a:schemeClr val="tx1"/>
                </a:solidFill>
                <a:latin typeface="Arial" charset="0"/>
                <a:ea typeface="ＭＳ Ｐゴシック" charset="0"/>
              </a:defRPr>
            </a:lvl7pPr>
            <a:lvl8pPr marL="3429000" indent="-228600" eaLnBrk="0" fontAlgn="base" hangingPunct="0">
              <a:spcBef>
                <a:spcPct val="0"/>
              </a:spcBef>
              <a:spcAft>
                <a:spcPct val="0"/>
              </a:spcAft>
              <a:defRPr sz="800" b="1">
                <a:solidFill>
                  <a:schemeClr val="tx1"/>
                </a:solidFill>
                <a:latin typeface="Arial" charset="0"/>
                <a:ea typeface="ＭＳ Ｐゴシック" charset="0"/>
              </a:defRPr>
            </a:lvl8pPr>
            <a:lvl9pPr marL="3886200" indent="-228600"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spcBef>
                <a:spcPts val="600"/>
              </a:spcBef>
            </a:pPr>
            <a:r>
              <a:rPr lang="it-IT" altLang="ja-JP" sz="2000">
                <a:latin typeface="Century Gothic" panose="020B0502020202020204" pitchFamily="34" charset="0"/>
              </a:rPr>
              <a:t>VALORE AGGIUNTO</a:t>
            </a:r>
            <a:br>
              <a:rPr lang="it-IT" altLang="ja-JP" sz="2000">
                <a:latin typeface="Century Gothic" panose="020B0502020202020204" pitchFamily="34" charset="0"/>
              </a:rPr>
            </a:br>
            <a:r>
              <a:rPr lang="it-IT" altLang="ja-JP" sz="2000" b="0" i="1">
                <a:latin typeface="Century Gothic" panose="020B0502020202020204" pitchFamily="34" charset="0"/>
              </a:rPr>
              <a:t>(33 mld €)</a:t>
            </a:r>
            <a:endParaRPr lang="it-IT" altLang="ja-JP" sz="2000" b="0" i="1" u="sng">
              <a:latin typeface="Century Gothic" panose="020B0502020202020204" pitchFamily="34" charset="0"/>
            </a:endParaRPr>
          </a:p>
        </p:txBody>
      </p:sp>
      <p:sp>
        <p:nvSpPr>
          <p:cNvPr id="10" name="CasellaDiTesto 9">
            <a:extLst>
              <a:ext uri="{FF2B5EF4-FFF2-40B4-BE49-F238E27FC236}">
                <a16:creationId xmlns:a16="http://schemas.microsoft.com/office/drawing/2014/main" id="{BC2AE2CD-455E-4E96-B61E-BE4344EFA308}"/>
              </a:ext>
            </a:extLst>
          </p:cNvPr>
          <p:cNvSpPr txBox="1">
            <a:spLocks noChangeArrowheads="1"/>
          </p:cNvSpPr>
          <p:nvPr/>
        </p:nvSpPr>
        <p:spPr bwMode="auto">
          <a:xfrm>
            <a:off x="1337333" y="3690011"/>
            <a:ext cx="20330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ＭＳ Ｐゴシック" charset="0"/>
                <a:cs typeface="ＭＳ Ｐゴシック" charset="0"/>
              </a:defRPr>
            </a:lvl1pPr>
            <a:lvl2pPr marL="742950" indent="-285750">
              <a:defRPr sz="800" b="1">
                <a:solidFill>
                  <a:schemeClr val="tx1"/>
                </a:solidFill>
                <a:latin typeface="Arial" charset="0"/>
                <a:ea typeface="ＭＳ Ｐゴシック" charset="0"/>
              </a:defRPr>
            </a:lvl2pPr>
            <a:lvl3pPr marL="1143000" indent="-228600">
              <a:defRPr sz="800" b="1">
                <a:solidFill>
                  <a:schemeClr val="tx1"/>
                </a:solidFill>
                <a:latin typeface="Arial" charset="0"/>
                <a:ea typeface="ＭＳ Ｐゴシック" charset="0"/>
              </a:defRPr>
            </a:lvl3pPr>
            <a:lvl4pPr marL="1600200" indent="-228600">
              <a:defRPr sz="800" b="1">
                <a:solidFill>
                  <a:schemeClr val="tx1"/>
                </a:solidFill>
                <a:latin typeface="Arial" charset="0"/>
                <a:ea typeface="ＭＳ Ｐゴシック" charset="0"/>
              </a:defRPr>
            </a:lvl4pPr>
            <a:lvl5pPr marL="2057400" indent="-228600">
              <a:defRPr sz="800" b="1">
                <a:solidFill>
                  <a:schemeClr val="tx1"/>
                </a:solidFill>
                <a:latin typeface="Arial" charset="0"/>
                <a:ea typeface="ＭＳ Ｐゴシック" charset="0"/>
              </a:defRPr>
            </a:lvl5pPr>
            <a:lvl6pPr marL="2514600" indent="-228600" eaLnBrk="0" fontAlgn="base" hangingPunct="0">
              <a:spcBef>
                <a:spcPct val="0"/>
              </a:spcBef>
              <a:spcAft>
                <a:spcPct val="0"/>
              </a:spcAft>
              <a:defRPr sz="800" b="1">
                <a:solidFill>
                  <a:schemeClr val="tx1"/>
                </a:solidFill>
                <a:latin typeface="Arial" charset="0"/>
                <a:ea typeface="ＭＳ Ｐゴシック" charset="0"/>
              </a:defRPr>
            </a:lvl6pPr>
            <a:lvl7pPr marL="2971800" indent="-228600" eaLnBrk="0" fontAlgn="base" hangingPunct="0">
              <a:spcBef>
                <a:spcPct val="0"/>
              </a:spcBef>
              <a:spcAft>
                <a:spcPct val="0"/>
              </a:spcAft>
              <a:defRPr sz="800" b="1">
                <a:solidFill>
                  <a:schemeClr val="tx1"/>
                </a:solidFill>
                <a:latin typeface="Arial" charset="0"/>
                <a:ea typeface="ＭＳ Ｐゴシック" charset="0"/>
              </a:defRPr>
            </a:lvl7pPr>
            <a:lvl8pPr marL="3429000" indent="-228600" eaLnBrk="0" fontAlgn="base" hangingPunct="0">
              <a:spcBef>
                <a:spcPct val="0"/>
              </a:spcBef>
              <a:spcAft>
                <a:spcPct val="0"/>
              </a:spcAft>
              <a:defRPr sz="800" b="1">
                <a:solidFill>
                  <a:schemeClr val="tx1"/>
                </a:solidFill>
                <a:latin typeface="Arial" charset="0"/>
                <a:ea typeface="ＭＳ Ｐゴシック" charset="0"/>
              </a:defRPr>
            </a:lvl8pPr>
            <a:lvl9pPr marL="3886200" indent="-228600"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spcBef>
                <a:spcPts val="600"/>
              </a:spcBef>
            </a:pPr>
            <a:r>
              <a:rPr lang="it-IT" altLang="ja-JP" sz="1400">
                <a:solidFill>
                  <a:srgbClr val="203864"/>
                </a:solidFill>
                <a:latin typeface="Century Gothic" panose="020B0502020202020204" pitchFamily="34" charset="0"/>
              </a:rPr>
              <a:t>Terziario</a:t>
            </a:r>
          </a:p>
        </p:txBody>
      </p:sp>
      <p:sp>
        <p:nvSpPr>
          <p:cNvPr id="15" name="CasellaDiTesto 9">
            <a:extLst>
              <a:ext uri="{FF2B5EF4-FFF2-40B4-BE49-F238E27FC236}">
                <a16:creationId xmlns:a16="http://schemas.microsoft.com/office/drawing/2014/main" id="{A0262836-CB37-4818-8BA4-1C3D81F0B873}"/>
              </a:ext>
            </a:extLst>
          </p:cNvPr>
          <p:cNvSpPr txBox="1">
            <a:spLocks noChangeArrowheads="1"/>
          </p:cNvSpPr>
          <p:nvPr/>
        </p:nvSpPr>
        <p:spPr bwMode="auto">
          <a:xfrm>
            <a:off x="1337333" y="3301023"/>
            <a:ext cx="123441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ＭＳ Ｐゴシック" charset="0"/>
                <a:cs typeface="ＭＳ Ｐゴシック" charset="0"/>
              </a:defRPr>
            </a:lvl1pPr>
            <a:lvl2pPr marL="742950" indent="-285750">
              <a:defRPr sz="800" b="1">
                <a:solidFill>
                  <a:schemeClr val="tx1"/>
                </a:solidFill>
                <a:latin typeface="Arial" charset="0"/>
                <a:ea typeface="ＭＳ Ｐゴシック" charset="0"/>
              </a:defRPr>
            </a:lvl2pPr>
            <a:lvl3pPr marL="1143000" indent="-228600">
              <a:defRPr sz="800" b="1">
                <a:solidFill>
                  <a:schemeClr val="tx1"/>
                </a:solidFill>
                <a:latin typeface="Arial" charset="0"/>
                <a:ea typeface="ＭＳ Ｐゴシック" charset="0"/>
              </a:defRPr>
            </a:lvl3pPr>
            <a:lvl4pPr marL="1600200" indent="-228600">
              <a:defRPr sz="800" b="1">
                <a:solidFill>
                  <a:schemeClr val="tx1"/>
                </a:solidFill>
                <a:latin typeface="Arial" charset="0"/>
                <a:ea typeface="ＭＳ Ｐゴシック" charset="0"/>
              </a:defRPr>
            </a:lvl4pPr>
            <a:lvl5pPr marL="2057400" indent="-228600">
              <a:defRPr sz="800" b="1">
                <a:solidFill>
                  <a:schemeClr val="tx1"/>
                </a:solidFill>
                <a:latin typeface="Arial" charset="0"/>
                <a:ea typeface="ＭＳ Ｐゴシック" charset="0"/>
              </a:defRPr>
            </a:lvl5pPr>
            <a:lvl6pPr marL="2514600" indent="-228600" eaLnBrk="0" fontAlgn="base" hangingPunct="0">
              <a:spcBef>
                <a:spcPct val="0"/>
              </a:spcBef>
              <a:spcAft>
                <a:spcPct val="0"/>
              </a:spcAft>
              <a:defRPr sz="800" b="1">
                <a:solidFill>
                  <a:schemeClr val="tx1"/>
                </a:solidFill>
                <a:latin typeface="Arial" charset="0"/>
                <a:ea typeface="ＭＳ Ｐゴシック" charset="0"/>
              </a:defRPr>
            </a:lvl6pPr>
            <a:lvl7pPr marL="2971800" indent="-228600" eaLnBrk="0" fontAlgn="base" hangingPunct="0">
              <a:spcBef>
                <a:spcPct val="0"/>
              </a:spcBef>
              <a:spcAft>
                <a:spcPct val="0"/>
              </a:spcAft>
              <a:defRPr sz="800" b="1">
                <a:solidFill>
                  <a:schemeClr val="tx1"/>
                </a:solidFill>
                <a:latin typeface="Arial" charset="0"/>
                <a:ea typeface="ＭＳ Ｐゴシック" charset="0"/>
              </a:defRPr>
            </a:lvl7pPr>
            <a:lvl8pPr marL="3429000" indent="-228600" eaLnBrk="0" fontAlgn="base" hangingPunct="0">
              <a:spcBef>
                <a:spcPct val="0"/>
              </a:spcBef>
              <a:spcAft>
                <a:spcPct val="0"/>
              </a:spcAft>
              <a:defRPr sz="800" b="1">
                <a:solidFill>
                  <a:schemeClr val="tx1"/>
                </a:solidFill>
                <a:latin typeface="Arial" charset="0"/>
                <a:ea typeface="ＭＳ Ｐゴシック" charset="0"/>
              </a:defRPr>
            </a:lvl8pPr>
            <a:lvl9pPr marL="3886200" indent="-228600"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spcBef>
                <a:spcPts val="600"/>
              </a:spcBef>
            </a:pPr>
            <a:r>
              <a:rPr lang="it-IT" altLang="ja-JP" sz="1400">
                <a:solidFill>
                  <a:schemeClr val="tx2">
                    <a:lumMod val="65000"/>
                    <a:lumOff val="35000"/>
                  </a:schemeClr>
                </a:solidFill>
                <a:latin typeface="Century Gothic" panose="020B0502020202020204" pitchFamily="34" charset="0"/>
              </a:rPr>
              <a:t>Industria</a:t>
            </a:r>
          </a:p>
        </p:txBody>
      </p:sp>
      <p:sp>
        <p:nvSpPr>
          <p:cNvPr id="16" name="CasellaDiTesto 15">
            <a:extLst>
              <a:ext uri="{FF2B5EF4-FFF2-40B4-BE49-F238E27FC236}">
                <a16:creationId xmlns:a16="http://schemas.microsoft.com/office/drawing/2014/main" id="{2978FFC6-F8CE-4836-A3DD-70C3B503A93E}"/>
              </a:ext>
            </a:extLst>
          </p:cNvPr>
          <p:cNvSpPr txBox="1"/>
          <p:nvPr/>
        </p:nvSpPr>
        <p:spPr>
          <a:xfrm>
            <a:off x="4941962" y="2804482"/>
            <a:ext cx="849600" cy="400110"/>
          </a:xfrm>
          <a:prstGeom prst="rect">
            <a:avLst/>
          </a:prstGeom>
          <a:noFill/>
        </p:spPr>
        <p:txBody>
          <a:bodyPr wrap="square" rtlCol="0">
            <a:spAutoFit/>
          </a:bodyPr>
          <a:lstStyle/>
          <a:p>
            <a:pPr algn="ctr"/>
            <a:r>
              <a:rPr lang="it-IT" sz="2000" dirty="0">
                <a:solidFill>
                  <a:schemeClr val="bg1"/>
                </a:solidFill>
                <a:latin typeface="Century Gothic" panose="020B0502020202020204" pitchFamily="34" charset="0"/>
              </a:rPr>
              <a:t>34</a:t>
            </a:r>
            <a:r>
              <a:rPr lang="it-IT" sz="1400" dirty="0">
                <a:solidFill>
                  <a:schemeClr val="bg1"/>
                </a:solidFill>
                <a:latin typeface="Century Gothic" panose="020B0502020202020204" pitchFamily="34" charset="0"/>
              </a:rPr>
              <a:t>%</a:t>
            </a:r>
            <a:endParaRPr lang="it-IT" sz="2000" dirty="0">
              <a:solidFill>
                <a:schemeClr val="bg1"/>
              </a:solidFill>
              <a:latin typeface="Century Gothic" panose="020B0502020202020204" pitchFamily="34" charset="0"/>
            </a:endParaRPr>
          </a:p>
        </p:txBody>
      </p:sp>
      <p:sp>
        <p:nvSpPr>
          <p:cNvPr id="17" name="CasellaDiTesto 16">
            <a:extLst>
              <a:ext uri="{FF2B5EF4-FFF2-40B4-BE49-F238E27FC236}">
                <a16:creationId xmlns:a16="http://schemas.microsoft.com/office/drawing/2014/main" id="{DA89F514-5932-416C-987A-64A0FDAB5E6B}"/>
              </a:ext>
            </a:extLst>
          </p:cNvPr>
          <p:cNvSpPr txBox="1"/>
          <p:nvPr/>
        </p:nvSpPr>
        <p:spPr>
          <a:xfrm>
            <a:off x="3880692" y="3621661"/>
            <a:ext cx="1039734" cy="523220"/>
          </a:xfrm>
          <a:prstGeom prst="rect">
            <a:avLst/>
          </a:prstGeom>
          <a:noFill/>
        </p:spPr>
        <p:txBody>
          <a:bodyPr wrap="square" rtlCol="0">
            <a:spAutoFit/>
          </a:bodyPr>
          <a:lstStyle/>
          <a:p>
            <a:pPr algn="ctr"/>
            <a:r>
              <a:rPr lang="it-IT" sz="2800" dirty="0">
                <a:solidFill>
                  <a:schemeClr val="bg1"/>
                </a:solidFill>
                <a:latin typeface="Century Gothic" panose="020B0502020202020204" pitchFamily="34" charset="0"/>
              </a:rPr>
              <a:t>66</a:t>
            </a:r>
            <a:r>
              <a:rPr lang="it-IT" sz="1800" dirty="0">
                <a:solidFill>
                  <a:schemeClr val="bg1"/>
                </a:solidFill>
                <a:latin typeface="Century Gothic" panose="020B0502020202020204" pitchFamily="34" charset="0"/>
              </a:rPr>
              <a:t>%</a:t>
            </a:r>
            <a:endParaRPr lang="it-IT" sz="2800" dirty="0">
              <a:solidFill>
                <a:schemeClr val="bg1"/>
              </a:solidFill>
              <a:latin typeface="Century Gothic" panose="020B0502020202020204" pitchFamily="34" charset="0"/>
            </a:endParaRPr>
          </a:p>
        </p:txBody>
      </p:sp>
      <p:sp>
        <p:nvSpPr>
          <p:cNvPr id="27" name="Rettangolo 26">
            <a:extLst>
              <a:ext uri="{FF2B5EF4-FFF2-40B4-BE49-F238E27FC236}">
                <a16:creationId xmlns:a16="http://schemas.microsoft.com/office/drawing/2014/main" id="{4C975346-0BBD-4EF0-8E83-9FB3C6BFD57A}"/>
              </a:ext>
            </a:extLst>
          </p:cNvPr>
          <p:cNvSpPr/>
          <p:nvPr/>
        </p:nvSpPr>
        <p:spPr bwMode="auto">
          <a:xfrm>
            <a:off x="1034333" y="3735899"/>
            <a:ext cx="216000" cy="216000"/>
          </a:xfrm>
          <a:prstGeom prst="rect">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Century Gothic" panose="020B0502020202020204" pitchFamily="34" charset="0"/>
            </a:endParaRPr>
          </a:p>
        </p:txBody>
      </p:sp>
      <p:sp>
        <p:nvSpPr>
          <p:cNvPr id="29" name="Rettangolo 28">
            <a:extLst>
              <a:ext uri="{FF2B5EF4-FFF2-40B4-BE49-F238E27FC236}">
                <a16:creationId xmlns:a16="http://schemas.microsoft.com/office/drawing/2014/main" id="{7CF78F28-6279-46AE-A0F6-E675D39DA16B}"/>
              </a:ext>
            </a:extLst>
          </p:cNvPr>
          <p:cNvSpPr/>
          <p:nvPr/>
        </p:nvSpPr>
        <p:spPr bwMode="auto">
          <a:xfrm>
            <a:off x="1034333" y="3346911"/>
            <a:ext cx="216000" cy="216000"/>
          </a:xfrm>
          <a:prstGeom prst="rect">
            <a:avLst/>
          </a:prstGeom>
          <a:solidFill>
            <a:schemeClr val="bg1">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Century Gothic" panose="020B0502020202020204" pitchFamily="34" charset="0"/>
            </a:endParaRPr>
          </a:p>
        </p:txBody>
      </p:sp>
      <p:sp>
        <p:nvSpPr>
          <p:cNvPr id="30" name="CasellaDiTesto 9">
            <a:extLst>
              <a:ext uri="{FF2B5EF4-FFF2-40B4-BE49-F238E27FC236}">
                <a16:creationId xmlns:a16="http://schemas.microsoft.com/office/drawing/2014/main" id="{F0E4B9D4-65A0-4055-A4AF-5EC134023C23}"/>
              </a:ext>
            </a:extLst>
          </p:cNvPr>
          <p:cNvSpPr txBox="1">
            <a:spLocks noChangeArrowheads="1"/>
          </p:cNvSpPr>
          <p:nvPr/>
        </p:nvSpPr>
        <p:spPr bwMode="auto">
          <a:xfrm>
            <a:off x="4115200" y="4846108"/>
            <a:ext cx="2174349" cy="1415772"/>
          </a:xfrm>
          <a:prstGeom prst="rect">
            <a:avLst/>
          </a:prstGeom>
          <a:solidFill>
            <a:srgbClr val="FFC00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ＭＳ Ｐゴシック" charset="0"/>
                <a:cs typeface="ＭＳ Ｐゴシック" charset="0"/>
              </a:defRPr>
            </a:lvl1pPr>
            <a:lvl2pPr marL="742950" indent="-285750">
              <a:defRPr sz="800" b="1">
                <a:solidFill>
                  <a:schemeClr val="tx1"/>
                </a:solidFill>
                <a:latin typeface="Arial" charset="0"/>
                <a:ea typeface="ＭＳ Ｐゴシック" charset="0"/>
              </a:defRPr>
            </a:lvl2pPr>
            <a:lvl3pPr marL="1143000" indent="-228600">
              <a:defRPr sz="800" b="1">
                <a:solidFill>
                  <a:schemeClr val="tx1"/>
                </a:solidFill>
                <a:latin typeface="Arial" charset="0"/>
                <a:ea typeface="ＭＳ Ｐゴシック" charset="0"/>
              </a:defRPr>
            </a:lvl3pPr>
            <a:lvl4pPr marL="1600200" indent="-228600">
              <a:defRPr sz="800" b="1">
                <a:solidFill>
                  <a:schemeClr val="tx1"/>
                </a:solidFill>
                <a:latin typeface="Arial" charset="0"/>
                <a:ea typeface="ＭＳ Ｐゴシック" charset="0"/>
              </a:defRPr>
            </a:lvl4pPr>
            <a:lvl5pPr marL="2057400" indent="-228600">
              <a:defRPr sz="800" b="1">
                <a:solidFill>
                  <a:schemeClr val="tx1"/>
                </a:solidFill>
                <a:latin typeface="Arial" charset="0"/>
                <a:ea typeface="ＭＳ Ｐゴシック" charset="0"/>
              </a:defRPr>
            </a:lvl5pPr>
            <a:lvl6pPr marL="2514600" indent="-228600" eaLnBrk="0" fontAlgn="base" hangingPunct="0">
              <a:spcBef>
                <a:spcPct val="0"/>
              </a:spcBef>
              <a:spcAft>
                <a:spcPct val="0"/>
              </a:spcAft>
              <a:defRPr sz="800" b="1">
                <a:solidFill>
                  <a:schemeClr val="tx1"/>
                </a:solidFill>
                <a:latin typeface="Arial" charset="0"/>
                <a:ea typeface="ＭＳ Ｐゴシック" charset="0"/>
              </a:defRPr>
            </a:lvl6pPr>
            <a:lvl7pPr marL="2971800" indent="-228600" eaLnBrk="0" fontAlgn="base" hangingPunct="0">
              <a:spcBef>
                <a:spcPct val="0"/>
              </a:spcBef>
              <a:spcAft>
                <a:spcPct val="0"/>
              </a:spcAft>
              <a:defRPr sz="800" b="1">
                <a:solidFill>
                  <a:schemeClr val="tx1"/>
                </a:solidFill>
                <a:latin typeface="Arial" charset="0"/>
                <a:ea typeface="ＭＳ Ｐゴシック" charset="0"/>
              </a:defRPr>
            </a:lvl7pPr>
            <a:lvl8pPr marL="3429000" indent="-228600" eaLnBrk="0" fontAlgn="base" hangingPunct="0">
              <a:spcBef>
                <a:spcPct val="0"/>
              </a:spcBef>
              <a:spcAft>
                <a:spcPct val="0"/>
              </a:spcAft>
              <a:defRPr sz="800" b="1">
                <a:solidFill>
                  <a:schemeClr val="tx1"/>
                </a:solidFill>
                <a:latin typeface="Arial" charset="0"/>
                <a:ea typeface="ＭＳ Ｐゴシック" charset="0"/>
              </a:defRPr>
            </a:lvl8pPr>
            <a:lvl9pPr marL="3886200" indent="-228600"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spcBef>
                <a:spcPts val="600"/>
              </a:spcBef>
            </a:pPr>
            <a:r>
              <a:rPr lang="it-IT" sz="2200" b="0">
                <a:latin typeface="Century Gothic" panose="020B0502020202020204" pitchFamily="34" charset="0"/>
              </a:rPr>
              <a:t>Circa </a:t>
            </a:r>
            <a:r>
              <a:rPr lang="it-IT" sz="2200">
                <a:latin typeface="Century Gothic" panose="020B0502020202020204" pitchFamily="34" charset="0"/>
              </a:rPr>
              <a:t>51 mila imprese</a:t>
            </a:r>
            <a:r>
              <a:rPr lang="it-IT" sz="2200" b="0">
                <a:latin typeface="Century Gothic" panose="020B0502020202020204" pitchFamily="34" charset="0"/>
              </a:rPr>
              <a:t> del </a:t>
            </a:r>
            <a:r>
              <a:rPr lang="it-IT" sz="2200">
                <a:latin typeface="Century Gothic" panose="020B0502020202020204" pitchFamily="34" charset="0"/>
              </a:rPr>
              <a:t>terziario</a:t>
            </a:r>
            <a:r>
              <a:rPr lang="it-IT" sz="2200" b="0">
                <a:latin typeface="Century Gothic" panose="020B0502020202020204" pitchFamily="34" charset="0"/>
              </a:rPr>
              <a:t> </a:t>
            </a:r>
            <a:br>
              <a:rPr lang="it-IT" sz="2200" b="0">
                <a:latin typeface="Century Gothic" panose="020B0502020202020204" pitchFamily="34" charset="0"/>
              </a:rPr>
            </a:br>
            <a:r>
              <a:rPr lang="it-IT" sz="1800" b="0" i="1">
                <a:latin typeface="Century Gothic" panose="020B0502020202020204" pitchFamily="34" charset="0"/>
              </a:rPr>
              <a:t>(66% del totale)</a:t>
            </a:r>
            <a:endParaRPr lang="it-IT" altLang="ja-JP" sz="2200" b="0" i="1">
              <a:latin typeface="Century Gothic" panose="020B0502020202020204" pitchFamily="34" charset="0"/>
            </a:endParaRPr>
          </a:p>
        </p:txBody>
      </p:sp>
      <p:pic>
        <p:nvPicPr>
          <p:cNvPr id="32" name="Elemento grafico 31" descr="Freccia linea: curva antioraria">
            <a:extLst>
              <a:ext uri="{FF2B5EF4-FFF2-40B4-BE49-F238E27FC236}">
                <a16:creationId xmlns:a16="http://schemas.microsoft.com/office/drawing/2014/main" id="{ABB719B5-C889-450B-BD60-B80D22A9F3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355649" flipH="1">
            <a:off x="4747963" y="3940689"/>
            <a:ext cx="1105010" cy="899165"/>
          </a:xfrm>
          <a:prstGeom prst="rect">
            <a:avLst/>
          </a:prstGeom>
        </p:spPr>
      </p:pic>
      <p:sp>
        <p:nvSpPr>
          <p:cNvPr id="33" name="CasellaDiTesto 9">
            <a:extLst>
              <a:ext uri="{FF2B5EF4-FFF2-40B4-BE49-F238E27FC236}">
                <a16:creationId xmlns:a16="http://schemas.microsoft.com/office/drawing/2014/main" id="{97925EBE-7953-497A-87F0-ECB60504FAAF}"/>
              </a:ext>
            </a:extLst>
          </p:cNvPr>
          <p:cNvSpPr txBox="1">
            <a:spLocks noChangeArrowheads="1"/>
          </p:cNvSpPr>
          <p:nvPr/>
        </p:nvSpPr>
        <p:spPr bwMode="auto">
          <a:xfrm>
            <a:off x="6890099" y="4846108"/>
            <a:ext cx="2174349" cy="1415772"/>
          </a:xfrm>
          <a:prstGeom prst="rect">
            <a:avLst/>
          </a:prstGeom>
          <a:solidFill>
            <a:srgbClr val="FFC00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ＭＳ Ｐゴシック" charset="0"/>
                <a:cs typeface="ＭＳ Ｐゴシック" charset="0"/>
              </a:defRPr>
            </a:lvl1pPr>
            <a:lvl2pPr marL="742950" indent="-285750">
              <a:defRPr sz="800" b="1">
                <a:solidFill>
                  <a:schemeClr val="tx1"/>
                </a:solidFill>
                <a:latin typeface="Arial" charset="0"/>
                <a:ea typeface="ＭＳ Ｐゴシック" charset="0"/>
              </a:defRPr>
            </a:lvl2pPr>
            <a:lvl3pPr marL="1143000" indent="-228600">
              <a:defRPr sz="800" b="1">
                <a:solidFill>
                  <a:schemeClr val="tx1"/>
                </a:solidFill>
                <a:latin typeface="Arial" charset="0"/>
                <a:ea typeface="ＭＳ Ｐゴシック" charset="0"/>
              </a:defRPr>
            </a:lvl3pPr>
            <a:lvl4pPr marL="1600200" indent="-228600">
              <a:defRPr sz="800" b="1">
                <a:solidFill>
                  <a:schemeClr val="tx1"/>
                </a:solidFill>
                <a:latin typeface="Arial" charset="0"/>
                <a:ea typeface="ＭＳ Ｐゴシック" charset="0"/>
              </a:defRPr>
            </a:lvl4pPr>
            <a:lvl5pPr marL="2057400" indent="-228600">
              <a:defRPr sz="800" b="1">
                <a:solidFill>
                  <a:schemeClr val="tx1"/>
                </a:solidFill>
                <a:latin typeface="Arial" charset="0"/>
                <a:ea typeface="ＭＳ Ｐゴシック" charset="0"/>
              </a:defRPr>
            </a:lvl5pPr>
            <a:lvl6pPr marL="2514600" indent="-228600" eaLnBrk="0" fontAlgn="base" hangingPunct="0">
              <a:spcBef>
                <a:spcPct val="0"/>
              </a:spcBef>
              <a:spcAft>
                <a:spcPct val="0"/>
              </a:spcAft>
              <a:defRPr sz="800" b="1">
                <a:solidFill>
                  <a:schemeClr val="tx1"/>
                </a:solidFill>
                <a:latin typeface="Arial" charset="0"/>
                <a:ea typeface="ＭＳ Ｐゴシック" charset="0"/>
              </a:defRPr>
            </a:lvl6pPr>
            <a:lvl7pPr marL="2971800" indent="-228600" eaLnBrk="0" fontAlgn="base" hangingPunct="0">
              <a:spcBef>
                <a:spcPct val="0"/>
              </a:spcBef>
              <a:spcAft>
                <a:spcPct val="0"/>
              </a:spcAft>
              <a:defRPr sz="800" b="1">
                <a:solidFill>
                  <a:schemeClr val="tx1"/>
                </a:solidFill>
                <a:latin typeface="Arial" charset="0"/>
                <a:ea typeface="ＭＳ Ｐゴシック" charset="0"/>
              </a:defRPr>
            </a:lvl7pPr>
            <a:lvl8pPr marL="3429000" indent="-228600" eaLnBrk="0" fontAlgn="base" hangingPunct="0">
              <a:spcBef>
                <a:spcPct val="0"/>
              </a:spcBef>
              <a:spcAft>
                <a:spcPct val="0"/>
              </a:spcAft>
              <a:defRPr sz="800" b="1">
                <a:solidFill>
                  <a:schemeClr val="tx1"/>
                </a:solidFill>
                <a:latin typeface="Arial" charset="0"/>
                <a:ea typeface="ＭＳ Ｐゴシック" charset="0"/>
              </a:defRPr>
            </a:lvl8pPr>
            <a:lvl9pPr marL="3886200" indent="-228600"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spcBef>
                <a:spcPts val="600"/>
              </a:spcBef>
            </a:pPr>
            <a:r>
              <a:rPr lang="it-IT" sz="2200" b="0">
                <a:latin typeface="Century Gothic" panose="020B0502020202020204" pitchFamily="34" charset="0"/>
              </a:rPr>
              <a:t>Circa </a:t>
            </a:r>
            <a:r>
              <a:rPr lang="it-IT" sz="2200">
                <a:latin typeface="Century Gothic" panose="020B0502020202020204" pitchFamily="34" charset="0"/>
              </a:rPr>
              <a:t>215 mila occupati</a:t>
            </a:r>
            <a:r>
              <a:rPr lang="it-IT" sz="2200" b="0">
                <a:latin typeface="Century Gothic" panose="020B0502020202020204" pitchFamily="34" charset="0"/>
              </a:rPr>
              <a:t> nel </a:t>
            </a:r>
            <a:r>
              <a:rPr lang="it-IT" sz="2200">
                <a:latin typeface="Century Gothic" panose="020B0502020202020204" pitchFamily="34" charset="0"/>
              </a:rPr>
              <a:t>terziario</a:t>
            </a:r>
            <a:r>
              <a:rPr lang="it-IT" sz="2200" b="0">
                <a:latin typeface="Century Gothic" panose="020B0502020202020204" pitchFamily="34" charset="0"/>
              </a:rPr>
              <a:t> </a:t>
            </a:r>
            <a:br>
              <a:rPr lang="it-IT" sz="2200" b="0">
                <a:latin typeface="Century Gothic" panose="020B0502020202020204" pitchFamily="34" charset="0"/>
              </a:rPr>
            </a:br>
            <a:r>
              <a:rPr lang="it-IT" sz="1800" b="0" i="1">
                <a:latin typeface="Century Gothic" panose="020B0502020202020204" pitchFamily="34" charset="0"/>
              </a:rPr>
              <a:t>(61% del totale)</a:t>
            </a:r>
            <a:endParaRPr lang="it-IT" altLang="ja-JP" sz="2200" b="0" i="1">
              <a:latin typeface="Century Gothic" panose="020B0502020202020204" pitchFamily="34" charset="0"/>
            </a:endParaRPr>
          </a:p>
        </p:txBody>
      </p:sp>
      <p:pic>
        <p:nvPicPr>
          <p:cNvPr id="34" name="Elemento grafico 33" descr="Freccia linea: curva antioraria">
            <a:extLst>
              <a:ext uri="{FF2B5EF4-FFF2-40B4-BE49-F238E27FC236}">
                <a16:creationId xmlns:a16="http://schemas.microsoft.com/office/drawing/2014/main" id="{CDD3A3B6-8037-4D7F-8773-6C3322B284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355649" flipH="1">
            <a:off x="7563958" y="3940689"/>
            <a:ext cx="1105010" cy="899165"/>
          </a:xfrm>
          <a:prstGeom prst="rect">
            <a:avLst/>
          </a:prstGeom>
        </p:spPr>
      </p:pic>
      <p:sp>
        <p:nvSpPr>
          <p:cNvPr id="35" name="CasellaDiTesto 9">
            <a:extLst>
              <a:ext uri="{FF2B5EF4-FFF2-40B4-BE49-F238E27FC236}">
                <a16:creationId xmlns:a16="http://schemas.microsoft.com/office/drawing/2014/main" id="{94565783-6059-434A-BDDD-BADC529CA5AB}"/>
              </a:ext>
            </a:extLst>
          </p:cNvPr>
          <p:cNvSpPr txBox="1">
            <a:spLocks noChangeArrowheads="1"/>
          </p:cNvSpPr>
          <p:nvPr/>
        </p:nvSpPr>
        <p:spPr bwMode="auto">
          <a:xfrm>
            <a:off x="9611899" y="4846108"/>
            <a:ext cx="2300676" cy="1384995"/>
          </a:xfrm>
          <a:prstGeom prst="rect">
            <a:avLst/>
          </a:prstGeom>
          <a:solidFill>
            <a:srgbClr val="FFC00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ＭＳ Ｐゴシック" charset="0"/>
                <a:cs typeface="ＭＳ Ｐゴシック" charset="0"/>
              </a:defRPr>
            </a:lvl1pPr>
            <a:lvl2pPr marL="742950" indent="-285750">
              <a:defRPr sz="800" b="1">
                <a:solidFill>
                  <a:schemeClr val="tx1"/>
                </a:solidFill>
                <a:latin typeface="Arial" charset="0"/>
                <a:ea typeface="ＭＳ Ｐゴシック" charset="0"/>
              </a:defRPr>
            </a:lvl2pPr>
            <a:lvl3pPr marL="1143000" indent="-228600">
              <a:defRPr sz="800" b="1">
                <a:solidFill>
                  <a:schemeClr val="tx1"/>
                </a:solidFill>
                <a:latin typeface="Arial" charset="0"/>
                <a:ea typeface="ＭＳ Ｐゴシック" charset="0"/>
              </a:defRPr>
            </a:lvl3pPr>
            <a:lvl4pPr marL="1600200" indent="-228600">
              <a:defRPr sz="800" b="1">
                <a:solidFill>
                  <a:schemeClr val="tx1"/>
                </a:solidFill>
                <a:latin typeface="Arial" charset="0"/>
                <a:ea typeface="ＭＳ Ｐゴシック" charset="0"/>
              </a:defRPr>
            </a:lvl4pPr>
            <a:lvl5pPr marL="2057400" indent="-228600">
              <a:defRPr sz="800" b="1">
                <a:solidFill>
                  <a:schemeClr val="tx1"/>
                </a:solidFill>
                <a:latin typeface="Arial" charset="0"/>
                <a:ea typeface="ＭＳ Ｐゴシック" charset="0"/>
              </a:defRPr>
            </a:lvl5pPr>
            <a:lvl6pPr marL="2514600" indent="-228600" eaLnBrk="0" fontAlgn="base" hangingPunct="0">
              <a:spcBef>
                <a:spcPct val="0"/>
              </a:spcBef>
              <a:spcAft>
                <a:spcPct val="0"/>
              </a:spcAft>
              <a:defRPr sz="800" b="1">
                <a:solidFill>
                  <a:schemeClr val="tx1"/>
                </a:solidFill>
                <a:latin typeface="Arial" charset="0"/>
                <a:ea typeface="ＭＳ Ｐゴシック" charset="0"/>
              </a:defRPr>
            </a:lvl6pPr>
            <a:lvl7pPr marL="2971800" indent="-228600" eaLnBrk="0" fontAlgn="base" hangingPunct="0">
              <a:spcBef>
                <a:spcPct val="0"/>
              </a:spcBef>
              <a:spcAft>
                <a:spcPct val="0"/>
              </a:spcAft>
              <a:defRPr sz="800" b="1">
                <a:solidFill>
                  <a:schemeClr val="tx1"/>
                </a:solidFill>
                <a:latin typeface="Arial" charset="0"/>
                <a:ea typeface="ＭＳ Ｐゴシック" charset="0"/>
              </a:defRPr>
            </a:lvl7pPr>
            <a:lvl8pPr marL="3429000" indent="-228600" eaLnBrk="0" fontAlgn="base" hangingPunct="0">
              <a:spcBef>
                <a:spcPct val="0"/>
              </a:spcBef>
              <a:spcAft>
                <a:spcPct val="0"/>
              </a:spcAft>
              <a:defRPr sz="800" b="1">
                <a:solidFill>
                  <a:schemeClr val="tx1"/>
                </a:solidFill>
                <a:latin typeface="Arial" charset="0"/>
                <a:ea typeface="ＭＳ Ｐゴシック" charset="0"/>
              </a:defRPr>
            </a:lvl8pPr>
            <a:lvl9pPr marL="3886200" indent="-228600"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spcBef>
                <a:spcPts val="600"/>
              </a:spcBef>
            </a:pPr>
            <a:r>
              <a:rPr lang="it-IT" sz="2200" b="0">
                <a:latin typeface="Century Gothic" panose="020B0502020202020204" pitchFamily="34" charset="0"/>
              </a:rPr>
              <a:t>Circa </a:t>
            </a:r>
            <a:r>
              <a:rPr lang="it-IT" sz="2200">
                <a:latin typeface="Century Gothic" panose="020B0502020202020204" pitchFamily="34" charset="0"/>
              </a:rPr>
              <a:t>24 MLD € </a:t>
            </a:r>
            <a:r>
              <a:rPr lang="it-IT" sz="2200" b="0">
                <a:latin typeface="Century Gothic" panose="020B0502020202020204" pitchFamily="34" charset="0"/>
              </a:rPr>
              <a:t>prodotti dal </a:t>
            </a:r>
            <a:r>
              <a:rPr lang="it-IT" sz="2200">
                <a:latin typeface="Century Gothic" panose="020B0502020202020204" pitchFamily="34" charset="0"/>
              </a:rPr>
              <a:t>terziario*</a:t>
            </a:r>
            <a:r>
              <a:rPr lang="it-IT" sz="2200" b="0">
                <a:latin typeface="Century Gothic" panose="020B0502020202020204" pitchFamily="34" charset="0"/>
              </a:rPr>
              <a:t> </a:t>
            </a:r>
            <a:br>
              <a:rPr lang="it-IT" sz="2200" b="0">
                <a:latin typeface="Century Gothic" panose="020B0502020202020204" pitchFamily="34" charset="0"/>
              </a:rPr>
            </a:br>
            <a:r>
              <a:rPr lang="it-IT" sz="1800" b="0" i="1">
                <a:latin typeface="Century Gothic" panose="020B0502020202020204" pitchFamily="34" charset="0"/>
              </a:rPr>
              <a:t>(72% del totale)</a:t>
            </a:r>
            <a:endParaRPr lang="it-IT" altLang="ja-JP" sz="1800" b="0" i="1">
              <a:latin typeface="Century Gothic" panose="020B0502020202020204" pitchFamily="34" charset="0"/>
            </a:endParaRPr>
          </a:p>
        </p:txBody>
      </p:sp>
      <p:pic>
        <p:nvPicPr>
          <p:cNvPr id="36" name="Elemento grafico 35" descr="Freccia linea: curva antioraria">
            <a:extLst>
              <a:ext uri="{FF2B5EF4-FFF2-40B4-BE49-F238E27FC236}">
                <a16:creationId xmlns:a16="http://schemas.microsoft.com/office/drawing/2014/main" id="{4ACE5229-27E4-4B34-9F06-4D93EA7BC4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355649" flipH="1">
            <a:off x="10389186" y="3940689"/>
            <a:ext cx="1105010" cy="899165"/>
          </a:xfrm>
          <a:prstGeom prst="rect">
            <a:avLst/>
          </a:prstGeom>
        </p:spPr>
      </p:pic>
      <p:sp>
        <p:nvSpPr>
          <p:cNvPr id="38" name="CasellaDiTesto 37">
            <a:extLst>
              <a:ext uri="{FF2B5EF4-FFF2-40B4-BE49-F238E27FC236}">
                <a16:creationId xmlns:a16="http://schemas.microsoft.com/office/drawing/2014/main" id="{CB773CA0-6686-4C19-9C74-5B51AD864EBA}"/>
              </a:ext>
            </a:extLst>
          </p:cNvPr>
          <p:cNvSpPr txBox="1"/>
          <p:nvPr/>
        </p:nvSpPr>
        <p:spPr>
          <a:xfrm>
            <a:off x="7711579" y="2866210"/>
            <a:ext cx="849600" cy="400110"/>
          </a:xfrm>
          <a:prstGeom prst="rect">
            <a:avLst/>
          </a:prstGeom>
          <a:noFill/>
        </p:spPr>
        <p:txBody>
          <a:bodyPr wrap="square" rtlCol="0">
            <a:spAutoFit/>
          </a:bodyPr>
          <a:lstStyle/>
          <a:p>
            <a:pPr algn="ctr"/>
            <a:r>
              <a:rPr lang="it-IT" sz="2000" dirty="0">
                <a:solidFill>
                  <a:schemeClr val="bg1"/>
                </a:solidFill>
                <a:latin typeface="Century Gothic" panose="020B0502020202020204" pitchFamily="34" charset="0"/>
              </a:rPr>
              <a:t>39</a:t>
            </a:r>
            <a:r>
              <a:rPr lang="it-IT" sz="1400" dirty="0">
                <a:solidFill>
                  <a:schemeClr val="bg1"/>
                </a:solidFill>
                <a:latin typeface="Century Gothic" panose="020B0502020202020204" pitchFamily="34" charset="0"/>
              </a:rPr>
              <a:t>%</a:t>
            </a:r>
            <a:endParaRPr lang="it-IT" sz="2000" dirty="0">
              <a:solidFill>
                <a:schemeClr val="bg1"/>
              </a:solidFill>
              <a:latin typeface="Century Gothic" panose="020B0502020202020204" pitchFamily="34" charset="0"/>
            </a:endParaRPr>
          </a:p>
        </p:txBody>
      </p:sp>
      <p:sp>
        <p:nvSpPr>
          <p:cNvPr id="39" name="CasellaDiTesto 38">
            <a:extLst>
              <a:ext uri="{FF2B5EF4-FFF2-40B4-BE49-F238E27FC236}">
                <a16:creationId xmlns:a16="http://schemas.microsoft.com/office/drawing/2014/main" id="{CC707FDF-5B3C-4C1A-A1FB-14F088D07CCD}"/>
              </a:ext>
            </a:extLst>
          </p:cNvPr>
          <p:cNvSpPr txBox="1"/>
          <p:nvPr/>
        </p:nvSpPr>
        <p:spPr>
          <a:xfrm>
            <a:off x="6632586" y="3617837"/>
            <a:ext cx="1039734" cy="523220"/>
          </a:xfrm>
          <a:prstGeom prst="rect">
            <a:avLst/>
          </a:prstGeom>
          <a:noFill/>
        </p:spPr>
        <p:txBody>
          <a:bodyPr wrap="square" rtlCol="0">
            <a:spAutoFit/>
          </a:bodyPr>
          <a:lstStyle/>
          <a:p>
            <a:pPr algn="ctr"/>
            <a:r>
              <a:rPr lang="it-IT" sz="2800" dirty="0">
                <a:solidFill>
                  <a:schemeClr val="bg1"/>
                </a:solidFill>
                <a:latin typeface="Century Gothic" panose="020B0502020202020204" pitchFamily="34" charset="0"/>
              </a:rPr>
              <a:t>61</a:t>
            </a:r>
            <a:r>
              <a:rPr lang="it-IT" sz="1800" dirty="0">
                <a:solidFill>
                  <a:schemeClr val="bg1"/>
                </a:solidFill>
                <a:latin typeface="Century Gothic" panose="020B0502020202020204" pitchFamily="34" charset="0"/>
              </a:rPr>
              <a:t>%</a:t>
            </a:r>
            <a:endParaRPr lang="it-IT" sz="2800" dirty="0">
              <a:solidFill>
                <a:schemeClr val="bg1"/>
              </a:solidFill>
              <a:latin typeface="Century Gothic" panose="020B0502020202020204" pitchFamily="34" charset="0"/>
            </a:endParaRPr>
          </a:p>
        </p:txBody>
      </p:sp>
      <p:sp>
        <p:nvSpPr>
          <p:cNvPr id="40" name="CasellaDiTesto 39">
            <a:extLst>
              <a:ext uri="{FF2B5EF4-FFF2-40B4-BE49-F238E27FC236}">
                <a16:creationId xmlns:a16="http://schemas.microsoft.com/office/drawing/2014/main" id="{3943C274-F619-453C-A96B-C3305C47F3FF}"/>
              </a:ext>
            </a:extLst>
          </p:cNvPr>
          <p:cNvSpPr txBox="1"/>
          <p:nvPr/>
        </p:nvSpPr>
        <p:spPr>
          <a:xfrm>
            <a:off x="10470342" y="2793209"/>
            <a:ext cx="849600" cy="400110"/>
          </a:xfrm>
          <a:prstGeom prst="rect">
            <a:avLst/>
          </a:prstGeom>
          <a:noFill/>
        </p:spPr>
        <p:txBody>
          <a:bodyPr wrap="square" rtlCol="0">
            <a:spAutoFit/>
          </a:bodyPr>
          <a:lstStyle/>
          <a:p>
            <a:pPr algn="ctr"/>
            <a:r>
              <a:rPr lang="it-IT" sz="2000" dirty="0">
                <a:solidFill>
                  <a:schemeClr val="bg1"/>
                </a:solidFill>
                <a:latin typeface="Century Gothic" panose="020B0502020202020204" pitchFamily="34" charset="0"/>
              </a:rPr>
              <a:t>28</a:t>
            </a:r>
            <a:r>
              <a:rPr lang="it-IT" sz="1400" dirty="0">
                <a:solidFill>
                  <a:schemeClr val="bg1"/>
                </a:solidFill>
                <a:latin typeface="Century Gothic" panose="020B0502020202020204" pitchFamily="34" charset="0"/>
              </a:rPr>
              <a:t>%</a:t>
            </a:r>
            <a:endParaRPr lang="it-IT" sz="2000" dirty="0">
              <a:solidFill>
                <a:schemeClr val="bg1"/>
              </a:solidFill>
              <a:latin typeface="Century Gothic" panose="020B0502020202020204" pitchFamily="34" charset="0"/>
            </a:endParaRPr>
          </a:p>
        </p:txBody>
      </p:sp>
      <p:sp>
        <p:nvSpPr>
          <p:cNvPr id="41" name="CasellaDiTesto 40">
            <a:extLst>
              <a:ext uri="{FF2B5EF4-FFF2-40B4-BE49-F238E27FC236}">
                <a16:creationId xmlns:a16="http://schemas.microsoft.com/office/drawing/2014/main" id="{548BE995-951B-4850-849A-BC99ACB9C520}"/>
              </a:ext>
            </a:extLst>
          </p:cNvPr>
          <p:cNvSpPr txBox="1"/>
          <p:nvPr/>
        </p:nvSpPr>
        <p:spPr>
          <a:xfrm>
            <a:off x="9430608" y="3619874"/>
            <a:ext cx="1039734" cy="523220"/>
          </a:xfrm>
          <a:prstGeom prst="rect">
            <a:avLst/>
          </a:prstGeom>
          <a:noFill/>
        </p:spPr>
        <p:txBody>
          <a:bodyPr wrap="square" rtlCol="0">
            <a:spAutoFit/>
          </a:bodyPr>
          <a:lstStyle/>
          <a:p>
            <a:pPr algn="ctr"/>
            <a:r>
              <a:rPr lang="it-IT" sz="2800" dirty="0">
                <a:solidFill>
                  <a:schemeClr val="bg1"/>
                </a:solidFill>
                <a:latin typeface="Century Gothic" panose="020B0502020202020204" pitchFamily="34" charset="0"/>
              </a:rPr>
              <a:t>72</a:t>
            </a:r>
            <a:r>
              <a:rPr lang="it-IT" sz="1800" dirty="0">
                <a:solidFill>
                  <a:schemeClr val="bg1"/>
                </a:solidFill>
                <a:latin typeface="Century Gothic" panose="020B0502020202020204" pitchFamily="34" charset="0"/>
              </a:rPr>
              <a:t>%</a:t>
            </a:r>
            <a:endParaRPr lang="it-IT" sz="2800" dirty="0">
              <a:solidFill>
                <a:schemeClr val="bg1"/>
              </a:solidFill>
              <a:latin typeface="Century Gothic" panose="020B0502020202020204" pitchFamily="34" charset="0"/>
            </a:endParaRPr>
          </a:p>
        </p:txBody>
      </p:sp>
      <p:sp>
        <p:nvSpPr>
          <p:cNvPr id="43" name="Rettangolo 93">
            <a:extLst>
              <a:ext uri="{FF2B5EF4-FFF2-40B4-BE49-F238E27FC236}">
                <a16:creationId xmlns:a16="http://schemas.microsoft.com/office/drawing/2014/main" id="{7542E3EF-8A5D-464C-98D9-6433D801D5FF}"/>
              </a:ext>
            </a:extLst>
          </p:cNvPr>
          <p:cNvSpPr>
            <a:spLocks noChangeArrowheads="1"/>
          </p:cNvSpPr>
          <p:nvPr/>
        </p:nvSpPr>
        <p:spPr bwMode="auto">
          <a:xfrm>
            <a:off x="4086625" y="6336901"/>
            <a:ext cx="6267409" cy="37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spcBef>
                <a:spcPts val="600"/>
              </a:spcBef>
            </a:pPr>
            <a:r>
              <a:rPr lang="it-IT" sz="900" i="1">
                <a:latin typeface="Century Gothic" panose="020B0502020202020204" pitchFamily="34" charset="0"/>
              </a:rPr>
              <a:t>*</a:t>
            </a:r>
            <a:r>
              <a:rPr lang="it-IT" sz="900" b="0" i="1">
                <a:latin typeface="Century Gothic" panose="020B0502020202020204" pitchFamily="34" charset="0"/>
              </a:rPr>
              <a:t> Nel calcolo del Valore Aggiunto i dati del terziario comprendono anche attività finanziarie e assicurative, altre attività di servizi, attività di servizi domestici, non essendo disponibili specifiche di maggiore dettaglio.</a:t>
            </a:r>
          </a:p>
        </p:txBody>
      </p:sp>
      <p:sp>
        <p:nvSpPr>
          <p:cNvPr id="45" name="Rettangolo 93">
            <a:extLst>
              <a:ext uri="{FF2B5EF4-FFF2-40B4-BE49-F238E27FC236}">
                <a16:creationId xmlns:a16="http://schemas.microsoft.com/office/drawing/2014/main" id="{38335216-5FF2-4F29-BCB5-54317F6AC5FD}"/>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spcBef>
                <a:spcPts val="600"/>
              </a:spcBef>
            </a:pPr>
            <a:r>
              <a:rPr lang="it-IT" sz="1000" b="1">
                <a:latin typeface="Century Gothic" panose="020B0502020202020204" pitchFamily="34" charset="0"/>
              </a:rPr>
              <a:t>Fonte: </a:t>
            </a:r>
            <a:r>
              <a:rPr lang="it-IT" sz="1000" b="0">
                <a:latin typeface="Century Gothic" panose="020B0502020202020204" pitchFamily="34" charset="0"/>
              </a:rPr>
              <a:t>Elaborazioni Format </a:t>
            </a:r>
            <a:r>
              <a:rPr lang="it-IT" sz="1000" b="0" err="1">
                <a:latin typeface="Century Gothic" panose="020B0502020202020204" pitchFamily="34" charset="0"/>
              </a:rPr>
              <a:t>Research</a:t>
            </a:r>
            <a:r>
              <a:rPr lang="it-IT" sz="1000" b="0">
                <a:latin typeface="Century Gothic" panose="020B0502020202020204" pitchFamily="34" charset="0"/>
              </a:rPr>
              <a:t> su dati </a:t>
            </a:r>
            <a:r>
              <a:rPr lang="it-IT" altLang="it-IT" sz="1000" b="0">
                <a:latin typeface="Century Gothic" panose="020B0502020202020204" pitchFamily="34" charset="0"/>
              </a:rPr>
              <a:t>Istat.</a:t>
            </a:r>
            <a:endParaRPr lang="it-IT" sz="1000" b="0" i="1">
              <a:latin typeface="Century Gothic" panose="020B0502020202020204" pitchFamily="34" charset="0"/>
            </a:endParaRPr>
          </a:p>
        </p:txBody>
      </p:sp>
    </p:spTree>
    <p:extLst>
      <p:ext uri="{BB962C8B-B14F-4D97-AF65-F5344CB8AC3E}">
        <p14:creationId xmlns:p14="http://schemas.microsoft.com/office/powerpoint/2010/main" val="3225562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
            <a:extLst>
              <a:ext uri="{FF2B5EF4-FFF2-40B4-BE49-F238E27FC236}">
                <a16:creationId xmlns:a16="http://schemas.microsoft.com/office/drawing/2014/main" id="{81A963D3-EC9D-4E2D-8C8A-971A63F527E1}"/>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Gli effetti della crisi da COVID-19 | </a:t>
            </a:r>
            <a:r>
              <a:rPr lang="it-IT" sz="2200" dirty="0">
                <a:latin typeface="Century Gothic" panose="020B0502020202020204" pitchFamily="34" charset="0"/>
                <a:ea typeface="+mj-ea"/>
                <a:cs typeface="Arial"/>
              </a:rPr>
              <a:t>Lo scoppio della pandemia da COVID-19 tuttavia ha prodotto effetti visibili sul tessuto imprenditoriale del terziario in FVG: nel 2020 migliaia di imprese erano rimaste in piedi solo grazie ai ristori (imprese «zombie»).</a:t>
            </a:r>
          </a:p>
        </p:txBody>
      </p:sp>
      <p:sp>
        <p:nvSpPr>
          <p:cNvPr id="17" name="Text Box 18">
            <a:extLst>
              <a:ext uri="{FF2B5EF4-FFF2-40B4-BE49-F238E27FC236}">
                <a16:creationId xmlns:a16="http://schemas.microsoft.com/office/drawing/2014/main" id="{80AA7FDF-8FF0-44B1-91EB-8CEE19C312A8}"/>
              </a:ext>
            </a:extLst>
          </p:cNvPr>
          <p:cNvSpPr txBox="1">
            <a:spLocks noChangeArrowheads="1"/>
          </p:cNvSpPr>
          <p:nvPr/>
        </p:nvSpPr>
        <p:spPr bwMode="auto">
          <a:xfrm>
            <a:off x="5083005" y="2036270"/>
            <a:ext cx="2031739"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gn="ctr"/>
            <a:r>
              <a:rPr lang="it-IT" altLang="it-IT" sz="2400" b="1"/>
              <a:t>Commercio</a:t>
            </a:r>
          </a:p>
        </p:txBody>
      </p:sp>
      <p:sp>
        <p:nvSpPr>
          <p:cNvPr id="19" name="Text Box 18">
            <a:extLst>
              <a:ext uri="{FF2B5EF4-FFF2-40B4-BE49-F238E27FC236}">
                <a16:creationId xmlns:a16="http://schemas.microsoft.com/office/drawing/2014/main" id="{C2E7987A-E0A9-49C0-94CB-4E988941D5D4}"/>
              </a:ext>
            </a:extLst>
          </p:cNvPr>
          <p:cNvSpPr txBox="1">
            <a:spLocks noChangeArrowheads="1"/>
          </p:cNvSpPr>
          <p:nvPr/>
        </p:nvSpPr>
        <p:spPr bwMode="auto">
          <a:xfrm>
            <a:off x="9685480" y="2036270"/>
            <a:ext cx="1755295"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gn="ctr"/>
            <a:r>
              <a:rPr lang="it-IT" altLang="it-IT" sz="2400" b="1"/>
              <a:t>Servizi</a:t>
            </a:r>
          </a:p>
        </p:txBody>
      </p:sp>
      <p:sp>
        <p:nvSpPr>
          <p:cNvPr id="18" name="Text Box 18">
            <a:extLst>
              <a:ext uri="{FF2B5EF4-FFF2-40B4-BE49-F238E27FC236}">
                <a16:creationId xmlns:a16="http://schemas.microsoft.com/office/drawing/2014/main" id="{B307AF49-4A9F-48F2-B3B0-320C017D1C18}"/>
              </a:ext>
            </a:extLst>
          </p:cNvPr>
          <p:cNvSpPr txBox="1">
            <a:spLocks noChangeArrowheads="1"/>
          </p:cNvSpPr>
          <p:nvPr/>
        </p:nvSpPr>
        <p:spPr bwMode="auto">
          <a:xfrm>
            <a:off x="7456678" y="2036270"/>
            <a:ext cx="1901648"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gn="ctr"/>
            <a:r>
              <a:rPr lang="it-IT" altLang="it-IT" sz="2400" b="1"/>
              <a:t>Turismo</a:t>
            </a:r>
          </a:p>
        </p:txBody>
      </p:sp>
      <p:pic>
        <p:nvPicPr>
          <p:cNvPr id="20" name="Elemento grafico 19" descr="Carrello della spesa">
            <a:extLst>
              <a:ext uri="{FF2B5EF4-FFF2-40B4-BE49-F238E27FC236}">
                <a16:creationId xmlns:a16="http://schemas.microsoft.com/office/drawing/2014/main" id="{9327F629-9E4E-4513-A006-3E2AA3567F2D}"/>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14988" y="1428208"/>
            <a:ext cx="567772" cy="567772"/>
          </a:xfrm>
          <a:prstGeom prst="rect">
            <a:avLst/>
          </a:prstGeom>
        </p:spPr>
      </p:pic>
      <p:pic>
        <p:nvPicPr>
          <p:cNvPr id="21" name="Elemento grafico 20" descr="Ingranaggi">
            <a:extLst>
              <a:ext uri="{FF2B5EF4-FFF2-40B4-BE49-F238E27FC236}">
                <a16:creationId xmlns:a16="http://schemas.microsoft.com/office/drawing/2014/main" id="{29283763-9070-4D48-B386-E5A84D7723A3}"/>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79241" y="1428208"/>
            <a:ext cx="567772" cy="567772"/>
          </a:xfrm>
          <a:prstGeom prst="rect">
            <a:avLst/>
          </a:prstGeom>
        </p:spPr>
      </p:pic>
      <p:pic>
        <p:nvPicPr>
          <p:cNvPr id="22" name="Elemento grafico 21" descr="Edificio">
            <a:extLst>
              <a:ext uri="{FF2B5EF4-FFF2-40B4-BE49-F238E27FC236}">
                <a16:creationId xmlns:a16="http://schemas.microsoft.com/office/drawing/2014/main" id="{15EE870C-0512-437F-AD65-6398FB1605A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49424" y="1454016"/>
            <a:ext cx="516156" cy="516156"/>
          </a:xfrm>
          <a:prstGeom prst="rect">
            <a:avLst/>
          </a:prstGeom>
        </p:spPr>
      </p:pic>
      <p:sp>
        <p:nvSpPr>
          <p:cNvPr id="24" name="Rettangolo 23">
            <a:extLst>
              <a:ext uri="{FF2B5EF4-FFF2-40B4-BE49-F238E27FC236}">
                <a16:creationId xmlns:a16="http://schemas.microsoft.com/office/drawing/2014/main" id="{00598C8C-43DD-4BB5-B00F-063B8A22F742}"/>
              </a:ext>
            </a:extLst>
          </p:cNvPr>
          <p:cNvSpPr/>
          <p:nvPr/>
        </p:nvSpPr>
        <p:spPr>
          <a:xfrm>
            <a:off x="5418850" y="3893429"/>
            <a:ext cx="1360048" cy="584775"/>
          </a:xfrm>
          <a:prstGeom prst="rect">
            <a:avLst/>
          </a:prstGeom>
        </p:spPr>
        <p:txBody>
          <a:bodyPr wrap="square">
            <a:spAutoFit/>
          </a:bodyPr>
          <a:lstStyle/>
          <a:p>
            <a:pPr algn="ctr"/>
            <a:r>
              <a:rPr lang="it-IT" sz="3200" b="0" dirty="0">
                <a:solidFill>
                  <a:srgbClr val="203864"/>
                </a:solidFill>
                <a:latin typeface="Century Gothic" panose="020B0502020202020204" pitchFamily="34" charset="0"/>
              </a:rPr>
              <a:t>-94</a:t>
            </a:r>
          </a:p>
        </p:txBody>
      </p:sp>
      <p:sp>
        <p:nvSpPr>
          <p:cNvPr id="28" name="Rettangolo 27">
            <a:extLst>
              <a:ext uri="{FF2B5EF4-FFF2-40B4-BE49-F238E27FC236}">
                <a16:creationId xmlns:a16="http://schemas.microsoft.com/office/drawing/2014/main" id="{B4523FE9-3B60-4F78-BECD-738ACEE1844A}"/>
              </a:ext>
            </a:extLst>
          </p:cNvPr>
          <p:cNvSpPr/>
          <p:nvPr/>
        </p:nvSpPr>
        <p:spPr>
          <a:xfrm>
            <a:off x="9883103" y="3893429"/>
            <a:ext cx="1360048" cy="584775"/>
          </a:xfrm>
          <a:prstGeom prst="rect">
            <a:avLst/>
          </a:prstGeom>
        </p:spPr>
        <p:txBody>
          <a:bodyPr wrap="square">
            <a:spAutoFit/>
          </a:bodyPr>
          <a:lstStyle/>
          <a:p>
            <a:pPr algn="ctr"/>
            <a:r>
              <a:rPr lang="it-IT" sz="3200" b="0" dirty="0">
                <a:solidFill>
                  <a:srgbClr val="203864"/>
                </a:solidFill>
                <a:latin typeface="Century Gothic" panose="020B0502020202020204" pitchFamily="34" charset="0"/>
              </a:rPr>
              <a:t>-103</a:t>
            </a:r>
          </a:p>
        </p:txBody>
      </p:sp>
      <p:sp>
        <p:nvSpPr>
          <p:cNvPr id="26" name="Rettangolo 25">
            <a:extLst>
              <a:ext uri="{FF2B5EF4-FFF2-40B4-BE49-F238E27FC236}">
                <a16:creationId xmlns:a16="http://schemas.microsoft.com/office/drawing/2014/main" id="{B9F85227-5263-4F49-88EC-C280C33EBA7D}"/>
              </a:ext>
            </a:extLst>
          </p:cNvPr>
          <p:cNvSpPr/>
          <p:nvPr/>
        </p:nvSpPr>
        <p:spPr>
          <a:xfrm>
            <a:off x="7727478" y="3893429"/>
            <a:ext cx="1360048" cy="584775"/>
          </a:xfrm>
          <a:prstGeom prst="rect">
            <a:avLst/>
          </a:prstGeom>
        </p:spPr>
        <p:txBody>
          <a:bodyPr wrap="square">
            <a:spAutoFit/>
          </a:bodyPr>
          <a:lstStyle/>
          <a:p>
            <a:pPr algn="ctr"/>
            <a:r>
              <a:rPr lang="it-IT" sz="3200" b="0" dirty="0">
                <a:solidFill>
                  <a:srgbClr val="203864"/>
                </a:solidFill>
                <a:latin typeface="Century Gothic" panose="020B0502020202020204" pitchFamily="34" charset="0"/>
              </a:rPr>
              <a:t>-92</a:t>
            </a:r>
          </a:p>
        </p:txBody>
      </p:sp>
      <p:sp>
        <p:nvSpPr>
          <p:cNvPr id="92" name="Rettangolo 91">
            <a:extLst>
              <a:ext uri="{FF2B5EF4-FFF2-40B4-BE49-F238E27FC236}">
                <a16:creationId xmlns:a16="http://schemas.microsoft.com/office/drawing/2014/main" id="{270F8F6E-E208-482F-8CC5-DC446AC20B40}"/>
              </a:ext>
            </a:extLst>
          </p:cNvPr>
          <p:cNvSpPr/>
          <p:nvPr/>
        </p:nvSpPr>
        <p:spPr>
          <a:xfrm>
            <a:off x="249635" y="3770318"/>
            <a:ext cx="4293790" cy="830997"/>
          </a:xfrm>
          <a:prstGeom prst="rect">
            <a:avLst/>
          </a:prstGeom>
        </p:spPr>
        <p:txBody>
          <a:bodyPr wrap="square">
            <a:spAutoFit/>
          </a:bodyPr>
          <a:lstStyle/>
          <a:p>
            <a:pPr algn="r"/>
            <a:r>
              <a:rPr lang="it-IT" sz="2800">
                <a:solidFill>
                  <a:srgbClr val="203864"/>
                </a:solidFill>
                <a:latin typeface="Century Gothic" panose="020B0502020202020204" pitchFamily="34" charset="0"/>
              </a:rPr>
              <a:t>Nuove imprese nate </a:t>
            </a:r>
            <a:br>
              <a:rPr lang="it-IT" sz="2800" b="0">
                <a:solidFill>
                  <a:srgbClr val="203864"/>
                </a:solidFill>
                <a:latin typeface="Century Gothic" panose="020B0502020202020204" pitchFamily="34" charset="0"/>
              </a:rPr>
            </a:br>
            <a:r>
              <a:rPr lang="it-IT" sz="2000" b="0" i="1">
                <a:solidFill>
                  <a:srgbClr val="203864"/>
                </a:solidFill>
                <a:latin typeface="Century Gothic" panose="020B0502020202020204" pitchFamily="34" charset="0"/>
              </a:rPr>
              <a:t>nel 2020 rispetto al 2019</a:t>
            </a:r>
            <a:endParaRPr lang="it-IT" sz="2800" b="0" i="1">
              <a:solidFill>
                <a:srgbClr val="203864"/>
              </a:solidFill>
              <a:latin typeface="Century Gothic" panose="020B0502020202020204" pitchFamily="34" charset="0"/>
            </a:endParaRPr>
          </a:p>
        </p:txBody>
      </p:sp>
      <p:sp>
        <p:nvSpPr>
          <p:cNvPr id="62" name="Rettangolo 61">
            <a:extLst>
              <a:ext uri="{FF2B5EF4-FFF2-40B4-BE49-F238E27FC236}">
                <a16:creationId xmlns:a16="http://schemas.microsoft.com/office/drawing/2014/main" id="{2D5ADED9-5082-4554-BBD2-87B0698F5A11}"/>
              </a:ext>
            </a:extLst>
          </p:cNvPr>
          <p:cNvSpPr/>
          <p:nvPr/>
        </p:nvSpPr>
        <p:spPr>
          <a:xfrm>
            <a:off x="5418850" y="2671365"/>
            <a:ext cx="1360048" cy="584775"/>
          </a:xfrm>
          <a:prstGeom prst="rect">
            <a:avLst/>
          </a:prstGeom>
        </p:spPr>
        <p:txBody>
          <a:bodyPr wrap="square">
            <a:spAutoFit/>
          </a:bodyPr>
          <a:lstStyle/>
          <a:p>
            <a:pPr algn="ctr"/>
            <a:r>
              <a:rPr lang="it-IT" sz="3200" b="0" dirty="0">
                <a:latin typeface="Century Gothic" panose="020B0502020202020204" pitchFamily="34" charset="0"/>
              </a:rPr>
              <a:t>-344</a:t>
            </a:r>
          </a:p>
        </p:txBody>
      </p:sp>
      <p:sp>
        <p:nvSpPr>
          <p:cNvPr id="66" name="Rettangolo 65">
            <a:extLst>
              <a:ext uri="{FF2B5EF4-FFF2-40B4-BE49-F238E27FC236}">
                <a16:creationId xmlns:a16="http://schemas.microsoft.com/office/drawing/2014/main" id="{1CAA070E-712A-4C77-9D2A-BDE9EFB36811}"/>
              </a:ext>
            </a:extLst>
          </p:cNvPr>
          <p:cNvSpPr/>
          <p:nvPr/>
        </p:nvSpPr>
        <p:spPr>
          <a:xfrm>
            <a:off x="9883103" y="2671365"/>
            <a:ext cx="1360048" cy="584775"/>
          </a:xfrm>
          <a:prstGeom prst="rect">
            <a:avLst/>
          </a:prstGeom>
        </p:spPr>
        <p:txBody>
          <a:bodyPr wrap="square">
            <a:spAutoFit/>
          </a:bodyPr>
          <a:lstStyle/>
          <a:p>
            <a:pPr algn="ctr"/>
            <a:r>
              <a:rPr lang="it-IT" sz="3200" b="0" dirty="0">
                <a:latin typeface="Century Gothic" panose="020B0502020202020204" pitchFamily="34" charset="0"/>
              </a:rPr>
              <a:t>+57</a:t>
            </a:r>
          </a:p>
        </p:txBody>
      </p:sp>
      <p:sp>
        <p:nvSpPr>
          <p:cNvPr id="64" name="Rettangolo 63">
            <a:extLst>
              <a:ext uri="{FF2B5EF4-FFF2-40B4-BE49-F238E27FC236}">
                <a16:creationId xmlns:a16="http://schemas.microsoft.com/office/drawing/2014/main" id="{06C3B0DF-6AD5-47FC-9E5C-F7143E83C7E3}"/>
              </a:ext>
            </a:extLst>
          </p:cNvPr>
          <p:cNvSpPr/>
          <p:nvPr/>
        </p:nvSpPr>
        <p:spPr>
          <a:xfrm>
            <a:off x="7727478" y="2671365"/>
            <a:ext cx="1360048" cy="584775"/>
          </a:xfrm>
          <a:prstGeom prst="rect">
            <a:avLst/>
          </a:prstGeom>
        </p:spPr>
        <p:txBody>
          <a:bodyPr wrap="square">
            <a:spAutoFit/>
          </a:bodyPr>
          <a:lstStyle/>
          <a:p>
            <a:pPr algn="ctr"/>
            <a:r>
              <a:rPr lang="it-IT" sz="3200" b="0" dirty="0">
                <a:latin typeface="Century Gothic" panose="020B0502020202020204" pitchFamily="34" charset="0"/>
              </a:rPr>
              <a:t>-13</a:t>
            </a:r>
          </a:p>
        </p:txBody>
      </p:sp>
      <p:sp>
        <p:nvSpPr>
          <p:cNvPr id="94" name="Rettangolo 93">
            <a:extLst>
              <a:ext uri="{FF2B5EF4-FFF2-40B4-BE49-F238E27FC236}">
                <a16:creationId xmlns:a16="http://schemas.microsoft.com/office/drawing/2014/main" id="{6237F304-21A2-42FE-B9AA-4797E299F6E7}"/>
              </a:ext>
            </a:extLst>
          </p:cNvPr>
          <p:cNvSpPr/>
          <p:nvPr/>
        </p:nvSpPr>
        <p:spPr>
          <a:xfrm>
            <a:off x="249635" y="2548254"/>
            <a:ext cx="4293790" cy="830997"/>
          </a:xfrm>
          <a:prstGeom prst="rect">
            <a:avLst/>
          </a:prstGeom>
        </p:spPr>
        <p:txBody>
          <a:bodyPr wrap="square">
            <a:spAutoFit/>
          </a:bodyPr>
          <a:lstStyle/>
          <a:p>
            <a:pPr algn="r"/>
            <a:r>
              <a:rPr lang="it-IT" sz="2800">
                <a:latin typeface="Century Gothic" panose="020B0502020202020204" pitchFamily="34" charset="0"/>
              </a:rPr>
              <a:t>Saldo imprese esistenti </a:t>
            </a:r>
            <a:br>
              <a:rPr lang="it-IT" sz="2800" b="0">
                <a:latin typeface="Century Gothic" panose="020B0502020202020204" pitchFamily="34" charset="0"/>
              </a:rPr>
            </a:br>
            <a:r>
              <a:rPr lang="it-IT" sz="2000" b="0" i="1">
                <a:latin typeface="Century Gothic" panose="020B0502020202020204" pitchFamily="34" charset="0"/>
              </a:rPr>
              <a:t>nel 2020 rispetto al 2019</a:t>
            </a:r>
          </a:p>
        </p:txBody>
      </p:sp>
      <p:sp>
        <p:nvSpPr>
          <p:cNvPr id="77" name="Rettangolo 76">
            <a:extLst>
              <a:ext uri="{FF2B5EF4-FFF2-40B4-BE49-F238E27FC236}">
                <a16:creationId xmlns:a16="http://schemas.microsoft.com/office/drawing/2014/main" id="{D03AE675-5B1A-42F7-9835-4B9B31525144}"/>
              </a:ext>
            </a:extLst>
          </p:cNvPr>
          <p:cNvSpPr/>
          <p:nvPr/>
        </p:nvSpPr>
        <p:spPr>
          <a:xfrm>
            <a:off x="5418850" y="5115492"/>
            <a:ext cx="1360048" cy="584775"/>
          </a:xfrm>
          <a:prstGeom prst="rect">
            <a:avLst/>
          </a:prstGeom>
        </p:spPr>
        <p:txBody>
          <a:bodyPr wrap="square">
            <a:spAutoFit/>
          </a:bodyPr>
          <a:lstStyle/>
          <a:p>
            <a:pPr algn="ctr"/>
            <a:r>
              <a:rPr lang="it-IT" sz="3200" b="0" dirty="0">
                <a:solidFill>
                  <a:srgbClr val="C00000"/>
                </a:solidFill>
                <a:latin typeface="Century Gothic" panose="020B0502020202020204" pitchFamily="34" charset="0"/>
              </a:rPr>
              <a:t>1.000</a:t>
            </a:r>
          </a:p>
        </p:txBody>
      </p:sp>
      <p:sp>
        <p:nvSpPr>
          <p:cNvPr id="81" name="Rettangolo 80">
            <a:extLst>
              <a:ext uri="{FF2B5EF4-FFF2-40B4-BE49-F238E27FC236}">
                <a16:creationId xmlns:a16="http://schemas.microsoft.com/office/drawing/2014/main" id="{F1D1B2F9-CD70-480E-BC55-E875479BE2D1}"/>
              </a:ext>
            </a:extLst>
          </p:cNvPr>
          <p:cNvSpPr/>
          <p:nvPr/>
        </p:nvSpPr>
        <p:spPr>
          <a:xfrm>
            <a:off x="9883103" y="5115492"/>
            <a:ext cx="1360048" cy="584775"/>
          </a:xfrm>
          <a:prstGeom prst="rect">
            <a:avLst/>
          </a:prstGeom>
        </p:spPr>
        <p:txBody>
          <a:bodyPr wrap="square">
            <a:spAutoFit/>
          </a:bodyPr>
          <a:lstStyle/>
          <a:p>
            <a:pPr algn="ctr"/>
            <a:r>
              <a:rPr lang="it-IT" sz="3200" b="0" dirty="0">
                <a:solidFill>
                  <a:srgbClr val="C00000"/>
                </a:solidFill>
                <a:latin typeface="Century Gothic" panose="020B0502020202020204" pitchFamily="34" charset="0"/>
              </a:rPr>
              <a:t>200</a:t>
            </a:r>
          </a:p>
        </p:txBody>
      </p:sp>
      <p:sp>
        <p:nvSpPr>
          <p:cNvPr id="79" name="Rettangolo 78">
            <a:extLst>
              <a:ext uri="{FF2B5EF4-FFF2-40B4-BE49-F238E27FC236}">
                <a16:creationId xmlns:a16="http://schemas.microsoft.com/office/drawing/2014/main" id="{69B6C63F-59F0-4DA4-8B9B-D7AEBB66E9F4}"/>
              </a:ext>
            </a:extLst>
          </p:cNvPr>
          <p:cNvSpPr/>
          <p:nvPr/>
        </p:nvSpPr>
        <p:spPr>
          <a:xfrm>
            <a:off x="7727478" y="5115492"/>
            <a:ext cx="1360048" cy="584775"/>
          </a:xfrm>
          <a:prstGeom prst="rect">
            <a:avLst/>
          </a:prstGeom>
        </p:spPr>
        <p:txBody>
          <a:bodyPr wrap="square">
            <a:spAutoFit/>
          </a:bodyPr>
          <a:lstStyle/>
          <a:p>
            <a:pPr algn="ctr"/>
            <a:r>
              <a:rPr lang="it-IT" sz="3200" b="0" dirty="0">
                <a:solidFill>
                  <a:srgbClr val="C00000"/>
                </a:solidFill>
                <a:latin typeface="Century Gothic" panose="020B0502020202020204" pitchFamily="34" charset="0"/>
              </a:rPr>
              <a:t>500</a:t>
            </a:r>
          </a:p>
        </p:txBody>
      </p:sp>
      <p:sp>
        <p:nvSpPr>
          <p:cNvPr id="95" name="Rettangolo 94">
            <a:extLst>
              <a:ext uri="{FF2B5EF4-FFF2-40B4-BE49-F238E27FC236}">
                <a16:creationId xmlns:a16="http://schemas.microsoft.com/office/drawing/2014/main" id="{80E42E31-CFBE-49B1-905B-8D6AAD971382}"/>
              </a:ext>
            </a:extLst>
          </p:cNvPr>
          <p:cNvSpPr/>
          <p:nvPr/>
        </p:nvSpPr>
        <p:spPr>
          <a:xfrm>
            <a:off x="249635" y="4992381"/>
            <a:ext cx="4293790" cy="830997"/>
          </a:xfrm>
          <a:prstGeom prst="rect">
            <a:avLst/>
          </a:prstGeom>
        </p:spPr>
        <p:txBody>
          <a:bodyPr wrap="square">
            <a:spAutoFit/>
          </a:bodyPr>
          <a:lstStyle/>
          <a:p>
            <a:pPr algn="r"/>
            <a:r>
              <a:rPr lang="it-IT" sz="2800" dirty="0">
                <a:solidFill>
                  <a:srgbClr val="C00000"/>
                </a:solidFill>
                <a:latin typeface="Century Gothic" panose="020B0502020202020204" pitchFamily="34" charset="0"/>
              </a:rPr>
              <a:t>Imprese «zombie» </a:t>
            </a:r>
            <a:br>
              <a:rPr lang="it-IT" sz="2800" dirty="0">
                <a:solidFill>
                  <a:srgbClr val="C00000"/>
                </a:solidFill>
                <a:latin typeface="Century Gothic" panose="020B0502020202020204" pitchFamily="34" charset="0"/>
              </a:rPr>
            </a:br>
            <a:r>
              <a:rPr lang="it-IT" sz="2000" b="0" i="1" dirty="0">
                <a:solidFill>
                  <a:srgbClr val="C00000"/>
                </a:solidFill>
                <a:latin typeface="Century Gothic" panose="020B0502020202020204" pitchFamily="34" charset="0"/>
              </a:rPr>
              <a:t>nel 2020</a:t>
            </a:r>
          </a:p>
        </p:txBody>
      </p:sp>
      <p:sp>
        <p:nvSpPr>
          <p:cNvPr id="103" name="Rettangolo 93">
            <a:extLst>
              <a:ext uri="{FF2B5EF4-FFF2-40B4-BE49-F238E27FC236}">
                <a16:creationId xmlns:a16="http://schemas.microsoft.com/office/drawing/2014/main" id="{9801C11A-0D66-4C28-B177-8081FB876FD0}"/>
              </a:ext>
            </a:extLst>
          </p:cNvPr>
          <p:cNvSpPr>
            <a:spLocks noChangeArrowheads="1"/>
          </p:cNvSpPr>
          <p:nvPr/>
        </p:nvSpPr>
        <p:spPr bwMode="auto">
          <a:xfrm>
            <a:off x="335359" y="6051834"/>
            <a:ext cx="11737305" cy="556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spcBef>
                <a:spcPts val="600"/>
              </a:spcBef>
            </a:pPr>
            <a:r>
              <a:rPr lang="it-IT" sz="1000" b="1">
                <a:latin typeface="Century Gothic" panose="020B0502020202020204" pitchFamily="34" charset="0"/>
              </a:rPr>
              <a:t>Fonte: </a:t>
            </a:r>
            <a:r>
              <a:rPr lang="it-IT" sz="1000" b="0">
                <a:latin typeface="Century Gothic" panose="020B0502020202020204" pitchFamily="34" charset="0"/>
              </a:rPr>
              <a:t>Elaborazioni Format </a:t>
            </a:r>
            <a:r>
              <a:rPr lang="it-IT" sz="1000" b="0" err="1">
                <a:latin typeface="Century Gothic" panose="020B0502020202020204" pitchFamily="34" charset="0"/>
              </a:rPr>
              <a:t>Research</a:t>
            </a:r>
            <a:r>
              <a:rPr lang="it-IT" sz="1000" b="0">
                <a:latin typeface="Century Gothic" panose="020B0502020202020204" pitchFamily="34" charset="0"/>
              </a:rPr>
              <a:t> su dati </a:t>
            </a:r>
            <a:r>
              <a:rPr lang="it-IT" altLang="it-IT" sz="1000" b="0">
                <a:latin typeface="Century Gothic" panose="020B0502020202020204" pitchFamily="34" charset="0"/>
              </a:rPr>
              <a:t>Istat. </a:t>
            </a:r>
            <a:r>
              <a:rPr lang="it-IT" altLang="it-IT" sz="1000" u="sng">
                <a:latin typeface="Century Gothic" panose="020B0502020202020204" pitchFamily="34" charset="0"/>
              </a:rPr>
              <a:t>Saldo imprese esistenti</a:t>
            </a:r>
            <a:r>
              <a:rPr lang="it-IT" altLang="it-IT" sz="1000">
                <a:latin typeface="Century Gothic" panose="020B0502020202020204" pitchFamily="34" charset="0"/>
              </a:rPr>
              <a:t>: </a:t>
            </a:r>
            <a:r>
              <a:rPr lang="it-IT" altLang="it-IT" sz="1000" b="0">
                <a:latin typeface="Century Gothic" panose="020B0502020202020204" pitchFamily="34" charset="0"/>
              </a:rPr>
              <a:t>Saldo tra le imprese che risultavano registrate in FVG alla fine del 2020 rispetto alle imprese che risultavano registrate in FVG alla fine del 2019; </a:t>
            </a:r>
            <a:r>
              <a:rPr lang="it-IT" altLang="it-IT" sz="1000" u="sng">
                <a:latin typeface="Century Gothic" panose="020B0502020202020204" pitchFamily="34" charset="0"/>
              </a:rPr>
              <a:t>Nuove imprese nate</a:t>
            </a:r>
            <a:r>
              <a:rPr lang="it-IT" altLang="it-IT" sz="1000">
                <a:latin typeface="Century Gothic" panose="020B0502020202020204" pitchFamily="34" charset="0"/>
              </a:rPr>
              <a:t>:</a:t>
            </a:r>
            <a:r>
              <a:rPr lang="it-IT" altLang="it-IT" sz="1000" b="0">
                <a:latin typeface="Century Gothic" panose="020B0502020202020204" pitchFamily="34" charset="0"/>
              </a:rPr>
              <a:t> Iscrizioni di nuove imprese nel 2020 rispetto alle iscrizioni di nuove imprese nel 2019; </a:t>
            </a:r>
            <a:r>
              <a:rPr lang="it-IT" altLang="it-IT" sz="1000" u="sng">
                <a:latin typeface="Century Gothic" panose="020B0502020202020204" pitchFamily="34" charset="0"/>
              </a:rPr>
              <a:t>Imprese «zombie»</a:t>
            </a:r>
            <a:r>
              <a:rPr lang="it-IT" altLang="it-IT" sz="1000">
                <a:latin typeface="Century Gothic" panose="020B0502020202020204" pitchFamily="34" charset="0"/>
              </a:rPr>
              <a:t>: </a:t>
            </a:r>
            <a:r>
              <a:rPr lang="it-IT" altLang="it-IT" sz="1000" b="0">
                <a:latin typeface="Century Gothic" panose="020B0502020202020204" pitchFamily="34" charset="0"/>
              </a:rPr>
              <a:t>Imprese che, pur avendo ricevuto i ristori previsti per far fronte alla crisi economica, risultano praticamente inattive.</a:t>
            </a:r>
            <a:endParaRPr lang="it-IT" sz="1000" b="0" i="1">
              <a:latin typeface="Century Gothic" panose="020B0502020202020204" pitchFamily="34" charset="0"/>
            </a:endParaRPr>
          </a:p>
        </p:txBody>
      </p:sp>
      <p:sp>
        <p:nvSpPr>
          <p:cNvPr id="29" name="Text Box 18">
            <a:extLst>
              <a:ext uri="{FF2B5EF4-FFF2-40B4-BE49-F238E27FC236}">
                <a16:creationId xmlns:a16="http://schemas.microsoft.com/office/drawing/2014/main" id="{F5D2857D-4B29-4864-9002-C6EA5767A94D}"/>
              </a:ext>
            </a:extLst>
          </p:cNvPr>
          <p:cNvSpPr txBox="1">
            <a:spLocks noChangeArrowheads="1"/>
          </p:cNvSpPr>
          <p:nvPr/>
        </p:nvSpPr>
        <p:spPr bwMode="auto">
          <a:xfrm>
            <a:off x="335359" y="1575738"/>
            <a:ext cx="4141391" cy="872548"/>
          </a:xfrm>
          <a:prstGeom prst="rect">
            <a:avLst/>
          </a:prstGeom>
          <a:solidFill>
            <a:srgbClr val="FFFF00"/>
          </a:solid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sz="2400" b="1" dirty="0"/>
              <a:t>I dati nell’anno del COVID (2020)…</a:t>
            </a:r>
          </a:p>
        </p:txBody>
      </p:sp>
    </p:spTree>
    <p:extLst>
      <p:ext uri="{BB962C8B-B14F-4D97-AF65-F5344CB8AC3E}">
        <p14:creationId xmlns:p14="http://schemas.microsoft.com/office/powerpoint/2010/main" val="877311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
            <a:extLst>
              <a:ext uri="{FF2B5EF4-FFF2-40B4-BE49-F238E27FC236}">
                <a16:creationId xmlns:a16="http://schemas.microsoft.com/office/drawing/2014/main" id="{81A963D3-EC9D-4E2D-8C8A-971A63F527E1}"/>
              </a:ext>
            </a:extLst>
          </p:cNvPr>
          <p:cNvSpPr txBox="1">
            <a:spLocks/>
          </p:cNvSpPr>
          <p:nvPr/>
        </p:nvSpPr>
        <p:spPr>
          <a:xfrm>
            <a:off x="335360" y="248643"/>
            <a:ext cx="11626268"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Gli effetti della crisi da COVID-19 | </a:t>
            </a:r>
            <a:r>
              <a:rPr lang="it-IT" sz="2200" dirty="0">
                <a:latin typeface="Century Gothic" panose="020B0502020202020204" pitchFamily="34" charset="0"/>
                <a:ea typeface="+mj-ea"/>
                <a:cs typeface="Arial"/>
              </a:rPr>
              <a:t>In base ai dati dei primi mesi del 2021, già più di 125 imprese «zombie» risultano scomparse (la maggior parte nel commercio). Resistono solo le imprese dei servizi.</a:t>
            </a:r>
          </a:p>
        </p:txBody>
      </p:sp>
      <p:sp>
        <p:nvSpPr>
          <p:cNvPr id="29" name="Rettangolo 93">
            <a:extLst>
              <a:ext uri="{FF2B5EF4-FFF2-40B4-BE49-F238E27FC236}">
                <a16:creationId xmlns:a16="http://schemas.microsoft.com/office/drawing/2014/main" id="{73A33699-E864-44E7-BAE1-DF1F1B2B63E2}"/>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spcBef>
                <a:spcPts val="600"/>
              </a:spcBef>
            </a:pPr>
            <a:r>
              <a:rPr lang="it-IT" sz="1000" b="1">
                <a:latin typeface="Century Gothic" panose="020B0502020202020204" pitchFamily="34" charset="0"/>
              </a:rPr>
              <a:t>Fonte: </a:t>
            </a:r>
            <a:r>
              <a:rPr lang="it-IT" sz="1000" b="0">
                <a:latin typeface="Century Gothic" panose="020B0502020202020204" pitchFamily="34" charset="0"/>
              </a:rPr>
              <a:t>Elaborazioni Format Research su dati </a:t>
            </a:r>
            <a:r>
              <a:rPr lang="it-IT" altLang="it-IT" sz="1000" b="0">
                <a:latin typeface="Century Gothic" panose="020B0502020202020204" pitchFamily="34" charset="0"/>
              </a:rPr>
              <a:t>Infocamere (</a:t>
            </a:r>
            <a:r>
              <a:rPr lang="it-IT" altLang="it-IT" sz="1000" b="0" err="1">
                <a:latin typeface="Century Gothic" panose="020B0502020202020204" pitchFamily="34" charset="0"/>
              </a:rPr>
              <a:t>Movimprese</a:t>
            </a:r>
            <a:r>
              <a:rPr lang="it-IT" altLang="it-IT" sz="1000" b="0">
                <a:latin typeface="Century Gothic" panose="020B0502020202020204" pitchFamily="34" charset="0"/>
              </a:rPr>
              <a:t>).</a:t>
            </a:r>
            <a:endParaRPr lang="it-IT" sz="1000" b="0" i="1">
              <a:latin typeface="Century Gothic" panose="020B0502020202020204" pitchFamily="34" charset="0"/>
            </a:endParaRPr>
          </a:p>
        </p:txBody>
      </p:sp>
      <p:sp>
        <p:nvSpPr>
          <p:cNvPr id="34" name="Text Box 18">
            <a:extLst>
              <a:ext uri="{FF2B5EF4-FFF2-40B4-BE49-F238E27FC236}">
                <a16:creationId xmlns:a16="http://schemas.microsoft.com/office/drawing/2014/main" id="{0F03C6C8-DD68-4324-A134-7A2B0E09BC6E}"/>
              </a:ext>
            </a:extLst>
          </p:cNvPr>
          <p:cNvSpPr txBox="1">
            <a:spLocks noChangeArrowheads="1"/>
          </p:cNvSpPr>
          <p:nvPr/>
        </p:nvSpPr>
        <p:spPr bwMode="auto">
          <a:xfrm>
            <a:off x="5083005" y="2036270"/>
            <a:ext cx="2031739"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gn="ctr"/>
            <a:r>
              <a:rPr lang="it-IT" altLang="it-IT" sz="2400" b="1"/>
              <a:t>Commercio</a:t>
            </a:r>
          </a:p>
        </p:txBody>
      </p:sp>
      <p:sp>
        <p:nvSpPr>
          <p:cNvPr id="35" name="Text Box 18">
            <a:extLst>
              <a:ext uri="{FF2B5EF4-FFF2-40B4-BE49-F238E27FC236}">
                <a16:creationId xmlns:a16="http://schemas.microsoft.com/office/drawing/2014/main" id="{58B76176-7BF4-4898-A3AA-482ED8B23C81}"/>
              </a:ext>
            </a:extLst>
          </p:cNvPr>
          <p:cNvSpPr txBox="1">
            <a:spLocks noChangeArrowheads="1"/>
          </p:cNvSpPr>
          <p:nvPr/>
        </p:nvSpPr>
        <p:spPr bwMode="auto">
          <a:xfrm>
            <a:off x="9685480" y="2036270"/>
            <a:ext cx="1755295"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gn="ctr"/>
            <a:r>
              <a:rPr lang="it-IT" altLang="it-IT" sz="2400" b="1"/>
              <a:t>Servizi</a:t>
            </a:r>
          </a:p>
        </p:txBody>
      </p:sp>
      <p:sp>
        <p:nvSpPr>
          <p:cNvPr id="36" name="Text Box 18">
            <a:extLst>
              <a:ext uri="{FF2B5EF4-FFF2-40B4-BE49-F238E27FC236}">
                <a16:creationId xmlns:a16="http://schemas.microsoft.com/office/drawing/2014/main" id="{CBF9EB41-D982-4AEB-99E9-1BDE41FE3F3D}"/>
              </a:ext>
            </a:extLst>
          </p:cNvPr>
          <p:cNvSpPr txBox="1">
            <a:spLocks noChangeArrowheads="1"/>
          </p:cNvSpPr>
          <p:nvPr/>
        </p:nvSpPr>
        <p:spPr bwMode="auto">
          <a:xfrm>
            <a:off x="7456678" y="2036270"/>
            <a:ext cx="1901648" cy="396927"/>
          </a:xfrm>
          <a:prstGeom prst="rect">
            <a:avLst/>
          </a:prstGeom>
          <a:noFill/>
          <a:ln>
            <a:noFill/>
          </a:ln>
          <a:effectLst/>
        </p:spPr>
        <p:txBody>
          <a:bodyPr wrap="square" lIns="90000" tIns="46800" rIns="90000" bIns="46800" anchor="ctr">
            <a:no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gn="ctr"/>
            <a:r>
              <a:rPr lang="it-IT" altLang="it-IT" sz="2400" b="1"/>
              <a:t>Turismo</a:t>
            </a:r>
          </a:p>
        </p:txBody>
      </p:sp>
      <p:pic>
        <p:nvPicPr>
          <p:cNvPr id="37" name="Elemento grafico 36" descr="Carrello della spesa">
            <a:extLst>
              <a:ext uri="{FF2B5EF4-FFF2-40B4-BE49-F238E27FC236}">
                <a16:creationId xmlns:a16="http://schemas.microsoft.com/office/drawing/2014/main" id="{01B24E24-06EE-4F71-8B79-887D94D1C21D}"/>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14988" y="1428208"/>
            <a:ext cx="567772" cy="567772"/>
          </a:xfrm>
          <a:prstGeom prst="rect">
            <a:avLst/>
          </a:prstGeom>
        </p:spPr>
      </p:pic>
      <p:pic>
        <p:nvPicPr>
          <p:cNvPr id="38" name="Elemento grafico 37" descr="Ingranaggi">
            <a:extLst>
              <a:ext uri="{FF2B5EF4-FFF2-40B4-BE49-F238E27FC236}">
                <a16:creationId xmlns:a16="http://schemas.microsoft.com/office/drawing/2014/main" id="{9A558DE9-A3B8-4C45-86A4-3C3BC790787A}"/>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79241" y="1428208"/>
            <a:ext cx="567772" cy="567772"/>
          </a:xfrm>
          <a:prstGeom prst="rect">
            <a:avLst/>
          </a:prstGeom>
        </p:spPr>
      </p:pic>
      <p:pic>
        <p:nvPicPr>
          <p:cNvPr id="39" name="Elemento grafico 38" descr="Edificio">
            <a:extLst>
              <a:ext uri="{FF2B5EF4-FFF2-40B4-BE49-F238E27FC236}">
                <a16:creationId xmlns:a16="http://schemas.microsoft.com/office/drawing/2014/main" id="{F7AE261B-0CBB-44C1-A641-CD026987492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49424" y="1454016"/>
            <a:ext cx="516156" cy="516156"/>
          </a:xfrm>
          <a:prstGeom prst="rect">
            <a:avLst/>
          </a:prstGeom>
        </p:spPr>
      </p:pic>
      <p:sp>
        <p:nvSpPr>
          <p:cNvPr id="65" name="Text Box 18">
            <a:extLst>
              <a:ext uri="{FF2B5EF4-FFF2-40B4-BE49-F238E27FC236}">
                <a16:creationId xmlns:a16="http://schemas.microsoft.com/office/drawing/2014/main" id="{E7133FDB-FFF8-4DCD-897B-F5F11EE970B4}"/>
              </a:ext>
            </a:extLst>
          </p:cNvPr>
          <p:cNvSpPr txBox="1">
            <a:spLocks noChangeArrowheads="1"/>
          </p:cNvSpPr>
          <p:nvPr/>
        </p:nvSpPr>
        <p:spPr bwMode="auto">
          <a:xfrm>
            <a:off x="335359" y="1575738"/>
            <a:ext cx="4141391" cy="872548"/>
          </a:xfrm>
          <a:prstGeom prst="rect">
            <a:avLst/>
          </a:prstGeom>
          <a:solidFill>
            <a:srgbClr val="FFFF00"/>
          </a:solid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r>
              <a:rPr lang="it-IT" altLang="it-IT" sz="2400" b="1" dirty="0"/>
              <a:t>I primi mesi </a:t>
            </a:r>
            <a:br>
              <a:rPr lang="it-IT" altLang="it-IT" sz="2400" b="1" dirty="0"/>
            </a:br>
            <a:r>
              <a:rPr lang="it-IT" altLang="it-IT" sz="2400" b="1" dirty="0"/>
              <a:t>del 2021…</a:t>
            </a:r>
          </a:p>
        </p:txBody>
      </p:sp>
      <p:sp>
        <p:nvSpPr>
          <p:cNvPr id="68" name="Freccia in giù 67">
            <a:extLst>
              <a:ext uri="{FF2B5EF4-FFF2-40B4-BE49-F238E27FC236}">
                <a16:creationId xmlns:a16="http://schemas.microsoft.com/office/drawing/2014/main" id="{CEE5236F-B24B-4742-8947-459A9F54B073}"/>
              </a:ext>
            </a:extLst>
          </p:cNvPr>
          <p:cNvSpPr/>
          <p:nvPr/>
        </p:nvSpPr>
        <p:spPr bwMode="auto">
          <a:xfrm>
            <a:off x="5619118" y="3516214"/>
            <a:ext cx="957504" cy="585801"/>
          </a:xfrm>
          <a:prstGeom prst="downArrow">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9" name="Freccia in giù 68">
            <a:extLst>
              <a:ext uri="{FF2B5EF4-FFF2-40B4-BE49-F238E27FC236}">
                <a16:creationId xmlns:a16="http://schemas.microsoft.com/office/drawing/2014/main" id="{D9C54FCF-97DC-42E4-A3A7-88DF34BE12BD}"/>
              </a:ext>
            </a:extLst>
          </p:cNvPr>
          <p:cNvSpPr/>
          <p:nvPr/>
        </p:nvSpPr>
        <p:spPr bwMode="auto">
          <a:xfrm>
            <a:off x="7928750" y="3516214"/>
            <a:ext cx="957504" cy="585801"/>
          </a:xfrm>
          <a:prstGeom prst="downArrow">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0" name="Freccia in giù 69">
            <a:extLst>
              <a:ext uri="{FF2B5EF4-FFF2-40B4-BE49-F238E27FC236}">
                <a16:creationId xmlns:a16="http://schemas.microsoft.com/office/drawing/2014/main" id="{7CCF8DD0-5A09-42E4-B8FE-44A22FF7EEA5}"/>
              </a:ext>
            </a:extLst>
          </p:cNvPr>
          <p:cNvSpPr/>
          <p:nvPr/>
        </p:nvSpPr>
        <p:spPr bwMode="auto">
          <a:xfrm>
            <a:off x="10084375" y="3516214"/>
            <a:ext cx="957504" cy="585801"/>
          </a:xfrm>
          <a:prstGeom prst="downArrow">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1" name="Rettangolo 70">
            <a:extLst>
              <a:ext uri="{FF2B5EF4-FFF2-40B4-BE49-F238E27FC236}">
                <a16:creationId xmlns:a16="http://schemas.microsoft.com/office/drawing/2014/main" id="{2F3EA183-F422-4050-B424-2EE551AC75C1}"/>
              </a:ext>
            </a:extLst>
          </p:cNvPr>
          <p:cNvSpPr/>
          <p:nvPr/>
        </p:nvSpPr>
        <p:spPr>
          <a:xfrm>
            <a:off x="7118032" y="4217680"/>
            <a:ext cx="2570282" cy="2031325"/>
          </a:xfrm>
          <a:prstGeom prst="rect">
            <a:avLst/>
          </a:prstGeom>
        </p:spPr>
        <p:txBody>
          <a:bodyPr wrap="square">
            <a:spAutoFit/>
          </a:bodyPr>
          <a:lstStyle/>
          <a:p>
            <a:pPr algn="ctr"/>
            <a:r>
              <a:rPr lang="it-IT" sz="1800" b="0" i="1" dirty="0">
                <a:latin typeface="Century Gothic" panose="020B0502020202020204" pitchFamily="34" charset="0"/>
              </a:rPr>
              <a:t>…di queste </a:t>
            </a:r>
          </a:p>
          <a:p>
            <a:pPr algn="ctr"/>
            <a:endParaRPr lang="it-IT" sz="1200" b="0" dirty="0">
              <a:latin typeface="Century Gothic" panose="020B0502020202020204" pitchFamily="34" charset="0"/>
            </a:endParaRPr>
          </a:p>
          <a:p>
            <a:pPr algn="ctr"/>
            <a:r>
              <a:rPr lang="it-IT" sz="2800" dirty="0">
                <a:solidFill>
                  <a:srgbClr val="C00000"/>
                </a:solidFill>
                <a:latin typeface="Century Gothic" panose="020B0502020202020204" pitchFamily="34" charset="0"/>
              </a:rPr>
              <a:t>31 </a:t>
            </a:r>
          </a:p>
          <a:p>
            <a:pPr algn="ctr"/>
            <a:r>
              <a:rPr lang="it-IT" sz="2800" dirty="0">
                <a:solidFill>
                  <a:srgbClr val="C00000"/>
                </a:solidFill>
                <a:latin typeface="Century Gothic" panose="020B0502020202020204" pitchFamily="34" charset="0"/>
              </a:rPr>
              <a:t>scomparse </a:t>
            </a:r>
            <a:br>
              <a:rPr lang="it-IT" sz="3000" b="0" dirty="0">
                <a:solidFill>
                  <a:srgbClr val="C00000"/>
                </a:solidFill>
                <a:latin typeface="Century Gothic" panose="020B0502020202020204" pitchFamily="34" charset="0"/>
              </a:rPr>
            </a:br>
            <a:r>
              <a:rPr lang="it-IT" sz="2000" b="0" dirty="0">
                <a:solidFill>
                  <a:srgbClr val="C00000"/>
                </a:solidFill>
                <a:latin typeface="Century Gothic" panose="020B0502020202020204" pitchFamily="34" charset="0"/>
              </a:rPr>
              <a:t>nel primo </a:t>
            </a:r>
            <a:br>
              <a:rPr lang="it-IT" sz="2000" b="0" dirty="0">
                <a:solidFill>
                  <a:srgbClr val="C00000"/>
                </a:solidFill>
                <a:latin typeface="Century Gothic" panose="020B0502020202020204" pitchFamily="34" charset="0"/>
              </a:rPr>
            </a:br>
            <a:r>
              <a:rPr lang="it-IT" sz="2000" b="0" dirty="0">
                <a:solidFill>
                  <a:srgbClr val="C00000"/>
                </a:solidFill>
                <a:latin typeface="Century Gothic" panose="020B0502020202020204" pitchFamily="34" charset="0"/>
              </a:rPr>
              <a:t>trimestre 2021</a:t>
            </a:r>
            <a:endParaRPr lang="it-IT" sz="2000" dirty="0">
              <a:latin typeface="Century Gothic" panose="020B0502020202020204" pitchFamily="34" charset="0"/>
            </a:endParaRPr>
          </a:p>
        </p:txBody>
      </p:sp>
      <p:sp>
        <p:nvSpPr>
          <p:cNvPr id="72" name="Rettangolo 71">
            <a:extLst>
              <a:ext uri="{FF2B5EF4-FFF2-40B4-BE49-F238E27FC236}">
                <a16:creationId xmlns:a16="http://schemas.microsoft.com/office/drawing/2014/main" id="{AEE1C88C-BC2D-4A2B-8F95-366CE0A48A9A}"/>
              </a:ext>
            </a:extLst>
          </p:cNvPr>
          <p:cNvSpPr/>
          <p:nvPr/>
        </p:nvSpPr>
        <p:spPr>
          <a:xfrm>
            <a:off x="5418850" y="2743767"/>
            <a:ext cx="1360048" cy="584775"/>
          </a:xfrm>
          <a:prstGeom prst="rect">
            <a:avLst/>
          </a:prstGeom>
        </p:spPr>
        <p:txBody>
          <a:bodyPr wrap="square">
            <a:spAutoFit/>
          </a:bodyPr>
          <a:lstStyle/>
          <a:p>
            <a:pPr algn="ctr"/>
            <a:r>
              <a:rPr lang="it-IT" sz="3200" b="0" dirty="0">
                <a:solidFill>
                  <a:srgbClr val="C00000"/>
                </a:solidFill>
                <a:latin typeface="Century Gothic" panose="020B0502020202020204" pitchFamily="34" charset="0"/>
              </a:rPr>
              <a:t>1.000</a:t>
            </a:r>
          </a:p>
        </p:txBody>
      </p:sp>
      <p:sp>
        <p:nvSpPr>
          <p:cNvPr id="73" name="Rettangolo 72">
            <a:extLst>
              <a:ext uri="{FF2B5EF4-FFF2-40B4-BE49-F238E27FC236}">
                <a16:creationId xmlns:a16="http://schemas.microsoft.com/office/drawing/2014/main" id="{17DEE7F8-E5D3-43AF-80EF-A4C7D8BD8327}"/>
              </a:ext>
            </a:extLst>
          </p:cNvPr>
          <p:cNvSpPr/>
          <p:nvPr/>
        </p:nvSpPr>
        <p:spPr>
          <a:xfrm>
            <a:off x="9883103" y="2743767"/>
            <a:ext cx="1360048" cy="584775"/>
          </a:xfrm>
          <a:prstGeom prst="rect">
            <a:avLst/>
          </a:prstGeom>
        </p:spPr>
        <p:txBody>
          <a:bodyPr wrap="square">
            <a:spAutoFit/>
          </a:bodyPr>
          <a:lstStyle/>
          <a:p>
            <a:pPr algn="ctr"/>
            <a:r>
              <a:rPr lang="it-IT" sz="3200" b="0" dirty="0">
                <a:solidFill>
                  <a:srgbClr val="C00000"/>
                </a:solidFill>
                <a:latin typeface="Century Gothic" panose="020B0502020202020204" pitchFamily="34" charset="0"/>
              </a:rPr>
              <a:t>200</a:t>
            </a:r>
          </a:p>
        </p:txBody>
      </p:sp>
      <p:sp>
        <p:nvSpPr>
          <p:cNvPr id="74" name="Rettangolo 73">
            <a:extLst>
              <a:ext uri="{FF2B5EF4-FFF2-40B4-BE49-F238E27FC236}">
                <a16:creationId xmlns:a16="http://schemas.microsoft.com/office/drawing/2014/main" id="{DC0152A0-E752-4A33-9C87-3D45D5C30C56}"/>
              </a:ext>
            </a:extLst>
          </p:cNvPr>
          <p:cNvSpPr/>
          <p:nvPr/>
        </p:nvSpPr>
        <p:spPr>
          <a:xfrm>
            <a:off x="7727478" y="2743767"/>
            <a:ext cx="1360048" cy="584775"/>
          </a:xfrm>
          <a:prstGeom prst="rect">
            <a:avLst/>
          </a:prstGeom>
        </p:spPr>
        <p:txBody>
          <a:bodyPr wrap="square">
            <a:spAutoFit/>
          </a:bodyPr>
          <a:lstStyle/>
          <a:p>
            <a:pPr algn="ctr"/>
            <a:r>
              <a:rPr lang="it-IT" sz="3200" b="0">
                <a:solidFill>
                  <a:srgbClr val="C00000"/>
                </a:solidFill>
                <a:latin typeface="Century Gothic" panose="020B0502020202020204" pitchFamily="34" charset="0"/>
              </a:rPr>
              <a:t>500</a:t>
            </a:r>
          </a:p>
        </p:txBody>
      </p:sp>
      <p:sp>
        <p:nvSpPr>
          <p:cNvPr id="75" name="Rettangolo 74">
            <a:extLst>
              <a:ext uri="{FF2B5EF4-FFF2-40B4-BE49-F238E27FC236}">
                <a16:creationId xmlns:a16="http://schemas.microsoft.com/office/drawing/2014/main" id="{A6829545-E269-4BD7-B4CC-08664892A0BC}"/>
              </a:ext>
            </a:extLst>
          </p:cNvPr>
          <p:cNvSpPr/>
          <p:nvPr/>
        </p:nvSpPr>
        <p:spPr>
          <a:xfrm>
            <a:off x="249635" y="2620656"/>
            <a:ext cx="4293790" cy="830997"/>
          </a:xfrm>
          <a:prstGeom prst="rect">
            <a:avLst/>
          </a:prstGeom>
        </p:spPr>
        <p:txBody>
          <a:bodyPr wrap="square">
            <a:spAutoFit/>
          </a:bodyPr>
          <a:lstStyle/>
          <a:p>
            <a:pPr algn="r"/>
            <a:r>
              <a:rPr lang="it-IT" sz="2800" dirty="0">
                <a:solidFill>
                  <a:srgbClr val="C00000"/>
                </a:solidFill>
                <a:latin typeface="Century Gothic" panose="020B0502020202020204" pitchFamily="34" charset="0"/>
              </a:rPr>
              <a:t>Imprese «zombie» </a:t>
            </a:r>
            <a:br>
              <a:rPr lang="it-IT" sz="2800" dirty="0">
                <a:solidFill>
                  <a:srgbClr val="C00000"/>
                </a:solidFill>
                <a:latin typeface="Century Gothic" panose="020B0502020202020204" pitchFamily="34" charset="0"/>
              </a:rPr>
            </a:br>
            <a:r>
              <a:rPr lang="it-IT" sz="2000" b="0" i="1" dirty="0">
                <a:solidFill>
                  <a:srgbClr val="C00000"/>
                </a:solidFill>
                <a:latin typeface="Century Gothic" panose="020B0502020202020204" pitchFamily="34" charset="0"/>
              </a:rPr>
              <a:t>nel 2020</a:t>
            </a:r>
          </a:p>
        </p:txBody>
      </p:sp>
      <p:sp>
        <p:nvSpPr>
          <p:cNvPr id="80" name="Rettangolo 79">
            <a:extLst>
              <a:ext uri="{FF2B5EF4-FFF2-40B4-BE49-F238E27FC236}">
                <a16:creationId xmlns:a16="http://schemas.microsoft.com/office/drawing/2014/main" id="{11D92A25-29B6-4D1F-B02A-37AB9BBC8CD7}"/>
              </a:ext>
            </a:extLst>
          </p:cNvPr>
          <p:cNvSpPr/>
          <p:nvPr/>
        </p:nvSpPr>
        <p:spPr>
          <a:xfrm>
            <a:off x="4920999" y="4217680"/>
            <a:ext cx="2336620" cy="2585323"/>
          </a:xfrm>
          <a:prstGeom prst="rect">
            <a:avLst/>
          </a:prstGeom>
        </p:spPr>
        <p:txBody>
          <a:bodyPr wrap="square">
            <a:spAutoFit/>
          </a:bodyPr>
          <a:lstStyle/>
          <a:p>
            <a:pPr algn="ctr"/>
            <a:r>
              <a:rPr lang="it-IT" sz="1800" b="0" i="1" dirty="0">
                <a:latin typeface="Century Gothic" panose="020B0502020202020204" pitchFamily="34" charset="0"/>
              </a:rPr>
              <a:t>…di queste </a:t>
            </a:r>
          </a:p>
          <a:p>
            <a:pPr algn="ctr"/>
            <a:endParaRPr lang="it-IT" sz="1200" b="0" dirty="0">
              <a:latin typeface="Century Gothic" panose="020B0502020202020204" pitchFamily="34" charset="0"/>
            </a:endParaRPr>
          </a:p>
          <a:p>
            <a:pPr algn="ctr"/>
            <a:r>
              <a:rPr lang="it-IT" sz="2800" dirty="0">
                <a:solidFill>
                  <a:srgbClr val="C00000"/>
                </a:solidFill>
                <a:latin typeface="Century Gothic" panose="020B0502020202020204" pitchFamily="34" charset="0"/>
              </a:rPr>
              <a:t>95 </a:t>
            </a:r>
          </a:p>
          <a:p>
            <a:pPr algn="ctr"/>
            <a:r>
              <a:rPr lang="it-IT" sz="2800" dirty="0">
                <a:solidFill>
                  <a:srgbClr val="C00000"/>
                </a:solidFill>
                <a:latin typeface="Century Gothic" panose="020B0502020202020204" pitchFamily="34" charset="0"/>
              </a:rPr>
              <a:t>scomparse</a:t>
            </a:r>
            <a:r>
              <a:rPr lang="it-IT" sz="2400" dirty="0">
                <a:solidFill>
                  <a:srgbClr val="C00000"/>
                </a:solidFill>
                <a:latin typeface="Century Gothic" panose="020B0502020202020204" pitchFamily="34" charset="0"/>
              </a:rPr>
              <a:t> </a:t>
            </a:r>
          </a:p>
          <a:p>
            <a:pPr algn="ctr"/>
            <a:r>
              <a:rPr lang="it-IT" sz="2000" b="0" dirty="0">
                <a:solidFill>
                  <a:srgbClr val="C00000"/>
                </a:solidFill>
                <a:latin typeface="Century Gothic" panose="020B0502020202020204" pitchFamily="34" charset="0"/>
              </a:rPr>
              <a:t>nel primo trimestre 2021</a:t>
            </a:r>
          </a:p>
          <a:p>
            <a:pPr algn="ctr"/>
            <a:r>
              <a:rPr lang="it-IT" sz="1600" b="0" dirty="0">
                <a:solidFill>
                  <a:srgbClr val="C00000"/>
                </a:solidFill>
                <a:latin typeface="Century Gothic" panose="020B0502020202020204" pitchFamily="34" charset="0"/>
              </a:rPr>
              <a:t> </a:t>
            </a:r>
            <a:r>
              <a:rPr lang="it-IT" sz="1600" i="1" dirty="0">
                <a:latin typeface="Century Gothic" panose="020B0502020202020204" pitchFamily="34" charset="0"/>
              </a:rPr>
              <a:t>(il 10% delle imprese «zombie»)</a:t>
            </a:r>
            <a:endParaRPr lang="it-IT" sz="1600" b="0" dirty="0">
              <a:solidFill>
                <a:srgbClr val="C00000"/>
              </a:solidFill>
              <a:latin typeface="Century Gothic" panose="020B0502020202020204" pitchFamily="34" charset="0"/>
            </a:endParaRPr>
          </a:p>
        </p:txBody>
      </p:sp>
      <p:sp>
        <p:nvSpPr>
          <p:cNvPr id="84" name="Rettangolo 83">
            <a:extLst>
              <a:ext uri="{FF2B5EF4-FFF2-40B4-BE49-F238E27FC236}">
                <a16:creationId xmlns:a16="http://schemas.microsoft.com/office/drawing/2014/main" id="{3227DA4A-228F-44B9-A285-141CAC98C6AF}"/>
              </a:ext>
            </a:extLst>
          </p:cNvPr>
          <p:cNvSpPr/>
          <p:nvPr/>
        </p:nvSpPr>
        <p:spPr>
          <a:xfrm>
            <a:off x="9501027" y="4217680"/>
            <a:ext cx="2124200" cy="1908215"/>
          </a:xfrm>
          <a:prstGeom prst="rect">
            <a:avLst/>
          </a:prstGeom>
        </p:spPr>
        <p:txBody>
          <a:bodyPr wrap="square">
            <a:spAutoFit/>
          </a:bodyPr>
          <a:lstStyle/>
          <a:p>
            <a:pPr algn="ctr"/>
            <a:r>
              <a:rPr lang="it-IT" sz="1800" b="0" i="1" dirty="0">
                <a:latin typeface="Century Gothic" panose="020B0502020202020204" pitchFamily="34" charset="0"/>
              </a:rPr>
              <a:t>…</a:t>
            </a:r>
          </a:p>
          <a:p>
            <a:pPr algn="ctr"/>
            <a:endParaRPr lang="it-IT" sz="1200" b="0" dirty="0">
              <a:latin typeface="Century Gothic" panose="020B0502020202020204" pitchFamily="34" charset="0"/>
            </a:endParaRPr>
          </a:p>
          <a:p>
            <a:pPr algn="ctr"/>
            <a:r>
              <a:rPr lang="it-IT" sz="2200" b="0" i="1" dirty="0">
                <a:latin typeface="Century Gothic" panose="020B0502020202020204" pitchFamily="34" charset="0"/>
              </a:rPr>
              <a:t>Il comparto dei servizi è l’unico a resistere</a:t>
            </a:r>
          </a:p>
        </p:txBody>
      </p:sp>
    </p:spTree>
    <p:extLst>
      <p:ext uri="{BB962C8B-B14F-4D97-AF65-F5344CB8AC3E}">
        <p14:creationId xmlns:p14="http://schemas.microsoft.com/office/powerpoint/2010/main" val="2341742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5D5B784A-0999-4518-947A-C9C2582973F8}"/>
              </a:ext>
            </a:extLst>
          </p:cNvPr>
          <p:cNvSpPr txBox="1">
            <a:spLocks/>
          </p:cNvSpPr>
          <p:nvPr/>
        </p:nvSpPr>
        <p:spPr>
          <a:xfrm>
            <a:off x="335360" y="248643"/>
            <a:ext cx="11856640"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ea typeface="+mj-ea"/>
                <a:cs typeface="Arial"/>
              </a:rPr>
              <a:t>Gli effetti della crisi da COVID-19 | </a:t>
            </a:r>
            <a:r>
              <a:rPr lang="it-IT" sz="2200" dirty="0">
                <a:latin typeface="Century Gothic" panose="020B0502020202020204" pitchFamily="34" charset="0"/>
                <a:ea typeface="+mj-ea"/>
                <a:cs typeface="Arial"/>
              </a:rPr>
              <a:t>La crisi ha colpito prevalentemente i centri storici, in particolar modo i piccoli negozi. Le imprese del commercio al dettaglio nei centri storici sono infatti calate del -19% nell’ultimo decennio.</a:t>
            </a:r>
          </a:p>
        </p:txBody>
      </p:sp>
      <p:sp>
        <p:nvSpPr>
          <p:cNvPr id="5" name="Rettangolo 93">
            <a:extLst>
              <a:ext uri="{FF2B5EF4-FFF2-40B4-BE49-F238E27FC236}">
                <a16:creationId xmlns:a16="http://schemas.microsoft.com/office/drawing/2014/main" id="{EA8DD5CA-AD0E-4F2E-9136-CAF66B92071D}"/>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spcBef>
                <a:spcPts val="600"/>
              </a:spcBef>
            </a:pPr>
            <a:r>
              <a:rPr lang="it-IT" sz="1000" b="1">
                <a:latin typeface="Century Gothic" panose="020B0502020202020204" pitchFamily="34" charset="0"/>
              </a:rPr>
              <a:t>Fonte: </a:t>
            </a:r>
            <a:r>
              <a:rPr lang="it-IT" sz="1000" b="0">
                <a:latin typeface="Century Gothic" panose="020B0502020202020204" pitchFamily="34" charset="0"/>
              </a:rPr>
              <a:t>Elaborazioni Format </a:t>
            </a:r>
            <a:r>
              <a:rPr lang="it-IT" sz="1000" b="0" err="1">
                <a:latin typeface="Century Gothic" panose="020B0502020202020204" pitchFamily="34" charset="0"/>
              </a:rPr>
              <a:t>Research</a:t>
            </a:r>
            <a:r>
              <a:rPr lang="it-IT" sz="1000" b="0">
                <a:latin typeface="Century Gothic" panose="020B0502020202020204" pitchFamily="34" charset="0"/>
              </a:rPr>
              <a:t> su dati Confcommercio Imprese per l’Italia.</a:t>
            </a:r>
            <a:endParaRPr lang="it-IT" sz="1000" b="0" i="1">
              <a:latin typeface="Century Gothic" panose="020B0502020202020204" pitchFamily="34" charset="0"/>
            </a:endParaRPr>
          </a:p>
        </p:txBody>
      </p:sp>
      <p:sp>
        <p:nvSpPr>
          <p:cNvPr id="6" name="Text Box 18">
            <a:extLst>
              <a:ext uri="{FF2B5EF4-FFF2-40B4-BE49-F238E27FC236}">
                <a16:creationId xmlns:a16="http://schemas.microsoft.com/office/drawing/2014/main" id="{4B134EC8-AAFC-4148-8785-BF9E2D9824E1}"/>
              </a:ext>
            </a:extLst>
          </p:cNvPr>
          <p:cNvSpPr txBox="1">
            <a:spLocks noChangeArrowheads="1"/>
          </p:cNvSpPr>
          <p:nvPr/>
        </p:nvSpPr>
        <p:spPr bwMode="auto">
          <a:xfrm>
            <a:off x="339030" y="1669154"/>
            <a:ext cx="4948439" cy="1202510"/>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gn="ctr">
              <a:lnSpc>
                <a:spcPct val="100000"/>
              </a:lnSpc>
            </a:pPr>
            <a:r>
              <a:rPr lang="it-IT" altLang="it-IT" b="1" dirty="0"/>
              <a:t>Imprese del commercio al dettaglio</a:t>
            </a:r>
            <a:r>
              <a:rPr lang="it-IT" altLang="it-IT" sz="2400" b="1" dirty="0"/>
              <a:t> </a:t>
            </a:r>
            <a:r>
              <a:rPr lang="it-IT" altLang="it-IT" sz="2400" b="1" u="sng" dirty="0"/>
              <a:t>NEI CENTRI STORICI</a:t>
            </a:r>
            <a:r>
              <a:rPr lang="it-IT" altLang="it-IT" sz="2400" b="1" dirty="0"/>
              <a:t> </a:t>
            </a:r>
            <a:br>
              <a:rPr lang="it-IT" altLang="it-IT" sz="2400" b="1" dirty="0"/>
            </a:br>
            <a:r>
              <a:rPr lang="it-IT" altLang="it-IT" sz="2400" b="1" dirty="0"/>
              <a:t>negli ultimi 10 anni</a:t>
            </a:r>
          </a:p>
        </p:txBody>
      </p:sp>
      <p:sp>
        <p:nvSpPr>
          <p:cNvPr id="3" name="Ovale 2">
            <a:extLst>
              <a:ext uri="{FF2B5EF4-FFF2-40B4-BE49-F238E27FC236}">
                <a16:creationId xmlns:a16="http://schemas.microsoft.com/office/drawing/2014/main" id="{4E0CFC08-07ED-4EF0-8872-B9A6D6BA74A8}"/>
              </a:ext>
            </a:extLst>
          </p:cNvPr>
          <p:cNvSpPr/>
          <p:nvPr/>
        </p:nvSpPr>
        <p:spPr bwMode="auto">
          <a:xfrm>
            <a:off x="2263180" y="3023333"/>
            <a:ext cx="1100138" cy="1100138"/>
          </a:xfrm>
          <a:prstGeom prst="ellipse">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8" name="Rettangolo 7">
            <a:extLst>
              <a:ext uri="{FF2B5EF4-FFF2-40B4-BE49-F238E27FC236}">
                <a16:creationId xmlns:a16="http://schemas.microsoft.com/office/drawing/2014/main" id="{609D3DD4-A7EA-4A0D-BC21-20E01538DB8D}"/>
              </a:ext>
            </a:extLst>
          </p:cNvPr>
          <p:cNvSpPr/>
          <p:nvPr/>
        </p:nvSpPr>
        <p:spPr>
          <a:xfrm>
            <a:off x="2170818" y="3281015"/>
            <a:ext cx="1284862" cy="584775"/>
          </a:xfrm>
          <a:prstGeom prst="rect">
            <a:avLst/>
          </a:prstGeom>
        </p:spPr>
        <p:txBody>
          <a:bodyPr wrap="square">
            <a:spAutoFit/>
          </a:bodyPr>
          <a:lstStyle/>
          <a:p>
            <a:pPr algn="ctr"/>
            <a:r>
              <a:rPr lang="it-IT" sz="3200" b="0" dirty="0">
                <a:solidFill>
                  <a:schemeClr val="bg1"/>
                </a:solidFill>
                <a:latin typeface="Century Gothic" panose="020B0502020202020204" pitchFamily="34" charset="0"/>
              </a:rPr>
              <a:t>-19%</a:t>
            </a:r>
          </a:p>
        </p:txBody>
      </p:sp>
      <p:sp>
        <p:nvSpPr>
          <p:cNvPr id="10" name="Parentesi graffa aperta 9">
            <a:extLst>
              <a:ext uri="{FF2B5EF4-FFF2-40B4-BE49-F238E27FC236}">
                <a16:creationId xmlns:a16="http://schemas.microsoft.com/office/drawing/2014/main" id="{71B0AD23-F219-4B24-BA90-C1853244B615}"/>
              </a:ext>
            </a:extLst>
          </p:cNvPr>
          <p:cNvSpPr/>
          <p:nvPr/>
        </p:nvSpPr>
        <p:spPr bwMode="auto">
          <a:xfrm>
            <a:off x="5566648" y="2241834"/>
            <a:ext cx="750511" cy="4086225"/>
          </a:xfrm>
          <a:prstGeom prst="leftBrace">
            <a:avLst>
              <a:gd name="adj1" fmla="val 8333"/>
              <a:gd name="adj2" fmla="val 31818"/>
            </a:avLst>
          </a:prstGeom>
          <a:noFill/>
          <a:ln w="19050" cap="flat" cmpd="sng" algn="ctr">
            <a:solidFill>
              <a:srgbClr val="20386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14" name="Elemento grafico 13" descr="Freccia linea: curva antioraria">
            <a:extLst>
              <a:ext uri="{FF2B5EF4-FFF2-40B4-BE49-F238E27FC236}">
                <a16:creationId xmlns:a16="http://schemas.microsoft.com/office/drawing/2014/main" id="{22E54CB3-0244-4329-BE44-185B721EFD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3824224" flipH="1">
            <a:off x="3834321" y="2915167"/>
            <a:ext cx="1617845" cy="1316468"/>
          </a:xfrm>
          <a:prstGeom prst="rect">
            <a:avLst/>
          </a:prstGeom>
        </p:spPr>
      </p:pic>
      <p:sp>
        <p:nvSpPr>
          <p:cNvPr id="18" name="Rettangolo 17">
            <a:extLst>
              <a:ext uri="{FF2B5EF4-FFF2-40B4-BE49-F238E27FC236}">
                <a16:creationId xmlns:a16="http://schemas.microsoft.com/office/drawing/2014/main" id="{5A362C29-95C6-4232-8FAF-46ABDE9F229D}"/>
              </a:ext>
            </a:extLst>
          </p:cNvPr>
          <p:cNvSpPr/>
          <p:nvPr/>
        </p:nvSpPr>
        <p:spPr>
          <a:xfrm>
            <a:off x="1286133" y="4327443"/>
            <a:ext cx="3054233" cy="1323439"/>
          </a:xfrm>
          <a:prstGeom prst="rect">
            <a:avLst/>
          </a:prstGeom>
        </p:spPr>
        <p:txBody>
          <a:bodyPr wrap="square">
            <a:spAutoFit/>
          </a:bodyPr>
          <a:lstStyle/>
          <a:p>
            <a:pPr algn="ctr"/>
            <a:r>
              <a:rPr lang="it-IT" sz="1600" i="1" dirty="0">
                <a:latin typeface="Century Gothic" panose="020B0502020202020204" pitchFamily="34" charset="0"/>
              </a:rPr>
              <a:t>278 imprese del commercio al dettaglio perse nei centri storici di Gorizia, Pordenone, Trieste, Udine nel corso degli ultimi 10 anni</a:t>
            </a:r>
          </a:p>
        </p:txBody>
      </p:sp>
      <p:sp>
        <p:nvSpPr>
          <p:cNvPr id="25" name="Text Box 18">
            <a:extLst>
              <a:ext uri="{FF2B5EF4-FFF2-40B4-BE49-F238E27FC236}">
                <a16:creationId xmlns:a16="http://schemas.microsoft.com/office/drawing/2014/main" id="{BE184D2E-49ED-42F5-9B0B-EB0AD4C174FF}"/>
              </a:ext>
            </a:extLst>
          </p:cNvPr>
          <p:cNvSpPr txBox="1">
            <a:spLocks noChangeArrowheads="1"/>
          </p:cNvSpPr>
          <p:nvPr/>
        </p:nvSpPr>
        <p:spPr bwMode="auto">
          <a:xfrm>
            <a:off x="7478196" y="2867609"/>
            <a:ext cx="4143233" cy="463846"/>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pPr>
            <a:r>
              <a:rPr lang="it-IT" altLang="it-IT" sz="2400" b="1" dirty="0"/>
              <a:t>Udine</a:t>
            </a:r>
          </a:p>
        </p:txBody>
      </p:sp>
      <p:sp>
        <p:nvSpPr>
          <p:cNvPr id="26" name="Ovale 25">
            <a:extLst>
              <a:ext uri="{FF2B5EF4-FFF2-40B4-BE49-F238E27FC236}">
                <a16:creationId xmlns:a16="http://schemas.microsoft.com/office/drawing/2014/main" id="{370AF903-8F86-46A2-81C5-FA45FE5936FC}"/>
              </a:ext>
            </a:extLst>
          </p:cNvPr>
          <p:cNvSpPr/>
          <p:nvPr/>
        </p:nvSpPr>
        <p:spPr bwMode="auto">
          <a:xfrm>
            <a:off x="6389070" y="2723828"/>
            <a:ext cx="909205" cy="751409"/>
          </a:xfrm>
          <a:prstGeom prst="ellipse">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7" name="Rettangolo 26">
            <a:extLst>
              <a:ext uri="{FF2B5EF4-FFF2-40B4-BE49-F238E27FC236}">
                <a16:creationId xmlns:a16="http://schemas.microsoft.com/office/drawing/2014/main" id="{69F93C72-5090-4A71-88BC-B64A3AB9260F}"/>
              </a:ext>
            </a:extLst>
          </p:cNvPr>
          <p:cNvSpPr/>
          <p:nvPr/>
        </p:nvSpPr>
        <p:spPr>
          <a:xfrm>
            <a:off x="6404884" y="2868700"/>
            <a:ext cx="877577" cy="461665"/>
          </a:xfrm>
          <a:prstGeom prst="rect">
            <a:avLst/>
          </a:prstGeom>
        </p:spPr>
        <p:txBody>
          <a:bodyPr wrap="square">
            <a:spAutoFit/>
          </a:bodyPr>
          <a:lstStyle/>
          <a:p>
            <a:pPr algn="ctr"/>
            <a:r>
              <a:rPr lang="it-IT" sz="2400" b="0" dirty="0">
                <a:solidFill>
                  <a:schemeClr val="bg1"/>
                </a:solidFill>
                <a:latin typeface="Century Gothic" panose="020B0502020202020204" pitchFamily="34" charset="0"/>
              </a:rPr>
              <a:t>-11%</a:t>
            </a:r>
          </a:p>
        </p:txBody>
      </p:sp>
      <p:sp>
        <p:nvSpPr>
          <p:cNvPr id="28" name="Text Box 18">
            <a:extLst>
              <a:ext uri="{FF2B5EF4-FFF2-40B4-BE49-F238E27FC236}">
                <a16:creationId xmlns:a16="http://schemas.microsoft.com/office/drawing/2014/main" id="{534AA09E-E163-45C2-B1E4-919D1173F943}"/>
              </a:ext>
            </a:extLst>
          </p:cNvPr>
          <p:cNvSpPr txBox="1">
            <a:spLocks noChangeArrowheads="1"/>
          </p:cNvSpPr>
          <p:nvPr/>
        </p:nvSpPr>
        <p:spPr bwMode="auto">
          <a:xfrm>
            <a:off x="7478196" y="3789110"/>
            <a:ext cx="4143233" cy="463846"/>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pPr>
            <a:r>
              <a:rPr lang="it-IT" altLang="it-IT" sz="2400" b="1" dirty="0"/>
              <a:t>Pordenone</a:t>
            </a:r>
          </a:p>
        </p:txBody>
      </p:sp>
      <p:sp>
        <p:nvSpPr>
          <p:cNvPr id="29" name="Ovale 28">
            <a:extLst>
              <a:ext uri="{FF2B5EF4-FFF2-40B4-BE49-F238E27FC236}">
                <a16:creationId xmlns:a16="http://schemas.microsoft.com/office/drawing/2014/main" id="{942457E2-DAE8-4F07-A0D6-99C6552D5E13}"/>
              </a:ext>
            </a:extLst>
          </p:cNvPr>
          <p:cNvSpPr/>
          <p:nvPr/>
        </p:nvSpPr>
        <p:spPr bwMode="auto">
          <a:xfrm>
            <a:off x="6389070" y="3645329"/>
            <a:ext cx="909205" cy="751409"/>
          </a:xfrm>
          <a:prstGeom prst="ellipse">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0" name="Rettangolo 29">
            <a:extLst>
              <a:ext uri="{FF2B5EF4-FFF2-40B4-BE49-F238E27FC236}">
                <a16:creationId xmlns:a16="http://schemas.microsoft.com/office/drawing/2014/main" id="{BE17D6EC-79EF-493C-8561-7414E14D5E93}"/>
              </a:ext>
            </a:extLst>
          </p:cNvPr>
          <p:cNvSpPr/>
          <p:nvPr/>
        </p:nvSpPr>
        <p:spPr>
          <a:xfrm>
            <a:off x="6404884" y="3790201"/>
            <a:ext cx="877577" cy="461665"/>
          </a:xfrm>
          <a:prstGeom prst="rect">
            <a:avLst/>
          </a:prstGeom>
        </p:spPr>
        <p:txBody>
          <a:bodyPr wrap="square">
            <a:spAutoFit/>
          </a:bodyPr>
          <a:lstStyle/>
          <a:p>
            <a:pPr algn="ctr"/>
            <a:r>
              <a:rPr lang="it-IT" sz="2400" b="0" dirty="0">
                <a:solidFill>
                  <a:schemeClr val="bg1"/>
                </a:solidFill>
                <a:latin typeface="Century Gothic" panose="020B0502020202020204" pitchFamily="34" charset="0"/>
              </a:rPr>
              <a:t>-18%</a:t>
            </a:r>
          </a:p>
        </p:txBody>
      </p:sp>
      <p:sp>
        <p:nvSpPr>
          <p:cNvPr id="31" name="Text Box 18">
            <a:extLst>
              <a:ext uri="{FF2B5EF4-FFF2-40B4-BE49-F238E27FC236}">
                <a16:creationId xmlns:a16="http://schemas.microsoft.com/office/drawing/2014/main" id="{4F15AA81-0040-41E4-A5C5-BCB63EDCB682}"/>
              </a:ext>
            </a:extLst>
          </p:cNvPr>
          <p:cNvSpPr txBox="1">
            <a:spLocks noChangeArrowheads="1"/>
          </p:cNvSpPr>
          <p:nvPr/>
        </p:nvSpPr>
        <p:spPr bwMode="auto">
          <a:xfrm>
            <a:off x="7478196" y="4710611"/>
            <a:ext cx="4143233" cy="463846"/>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pPr>
            <a:r>
              <a:rPr lang="it-IT" altLang="it-IT" sz="2400" b="1" dirty="0"/>
              <a:t>Trieste</a:t>
            </a:r>
          </a:p>
        </p:txBody>
      </p:sp>
      <p:sp>
        <p:nvSpPr>
          <p:cNvPr id="32" name="Ovale 31">
            <a:extLst>
              <a:ext uri="{FF2B5EF4-FFF2-40B4-BE49-F238E27FC236}">
                <a16:creationId xmlns:a16="http://schemas.microsoft.com/office/drawing/2014/main" id="{6583F9CD-B5C4-4027-8A2C-5A7FACF50EEF}"/>
              </a:ext>
            </a:extLst>
          </p:cNvPr>
          <p:cNvSpPr/>
          <p:nvPr/>
        </p:nvSpPr>
        <p:spPr bwMode="auto">
          <a:xfrm>
            <a:off x="6389070" y="4566830"/>
            <a:ext cx="909205" cy="751409"/>
          </a:xfrm>
          <a:prstGeom prst="ellipse">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3" name="Rettangolo 32">
            <a:extLst>
              <a:ext uri="{FF2B5EF4-FFF2-40B4-BE49-F238E27FC236}">
                <a16:creationId xmlns:a16="http://schemas.microsoft.com/office/drawing/2014/main" id="{FCA5C5D4-B6C9-4427-84A1-5A0F42983C6D}"/>
              </a:ext>
            </a:extLst>
          </p:cNvPr>
          <p:cNvSpPr/>
          <p:nvPr/>
        </p:nvSpPr>
        <p:spPr>
          <a:xfrm>
            <a:off x="6404884" y="4711702"/>
            <a:ext cx="877577" cy="461665"/>
          </a:xfrm>
          <a:prstGeom prst="rect">
            <a:avLst/>
          </a:prstGeom>
        </p:spPr>
        <p:txBody>
          <a:bodyPr wrap="square">
            <a:spAutoFit/>
          </a:bodyPr>
          <a:lstStyle/>
          <a:p>
            <a:pPr algn="ctr"/>
            <a:r>
              <a:rPr lang="it-IT" sz="2400" b="0" dirty="0">
                <a:solidFill>
                  <a:schemeClr val="bg1"/>
                </a:solidFill>
                <a:latin typeface="Century Gothic" panose="020B0502020202020204" pitchFamily="34" charset="0"/>
              </a:rPr>
              <a:t>-27%</a:t>
            </a:r>
          </a:p>
        </p:txBody>
      </p:sp>
      <p:sp>
        <p:nvSpPr>
          <p:cNvPr id="34" name="Text Box 18">
            <a:extLst>
              <a:ext uri="{FF2B5EF4-FFF2-40B4-BE49-F238E27FC236}">
                <a16:creationId xmlns:a16="http://schemas.microsoft.com/office/drawing/2014/main" id="{922E152A-5C76-4317-8CBB-D7F8F025C31D}"/>
              </a:ext>
            </a:extLst>
          </p:cNvPr>
          <p:cNvSpPr txBox="1">
            <a:spLocks noChangeArrowheads="1"/>
          </p:cNvSpPr>
          <p:nvPr/>
        </p:nvSpPr>
        <p:spPr bwMode="auto">
          <a:xfrm>
            <a:off x="7478196" y="5632111"/>
            <a:ext cx="4143233" cy="463846"/>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pPr>
            <a:r>
              <a:rPr lang="it-IT" altLang="it-IT" sz="2400" b="1" dirty="0"/>
              <a:t>Gorizia</a:t>
            </a:r>
          </a:p>
        </p:txBody>
      </p:sp>
      <p:sp>
        <p:nvSpPr>
          <p:cNvPr id="35" name="Ovale 34">
            <a:extLst>
              <a:ext uri="{FF2B5EF4-FFF2-40B4-BE49-F238E27FC236}">
                <a16:creationId xmlns:a16="http://schemas.microsoft.com/office/drawing/2014/main" id="{D354611B-DF0E-4A34-B58D-A330AF8B6FC5}"/>
              </a:ext>
            </a:extLst>
          </p:cNvPr>
          <p:cNvSpPr/>
          <p:nvPr/>
        </p:nvSpPr>
        <p:spPr bwMode="auto">
          <a:xfrm>
            <a:off x="6389070" y="5488330"/>
            <a:ext cx="909205" cy="751409"/>
          </a:xfrm>
          <a:prstGeom prst="ellipse">
            <a:avLst/>
          </a:prstGeom>
          <a:solidFill>
            <a:srgbClr val="203864"/>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6" name="Rettangolo 35">
            <a:extLst>
              <a:ext uri="{FF2B5EF4-FFF2-40B4-BE49-F238E27FC236}">
                <a16:creationId xmlns:a16="http://schemas.microsoft.com/office/drawing/2014/main" id="{5D028D5F-9E18-40D0-BFB7-FC662B6237DB}"/>
              </a:ext>
            </a:extLst>
          </p:cNvPr>
          <p:cNvSpPr/>
          <p:nvPr/>
        </p:nvSpPr>
        <p:spPr>
          <a:xfrm>
            <a:off x="6404884" y="5633202"/>
            <a:ext cx="877577" cy="461665"/>
          </a:xfrm>
          <a:prstGeom prst="rect">
            <a:avLst/>
          </a:prstGeom>
        </p:spPr>
        <p:txBody>
          <a:bodyPr wrap="square">
            <a:spAutoFit/>
          </a:bodyPr>
          <a:lstStyle/>
          <a:p>
            <a:pPr algn="ctr"/>
            <a:r>
              <a:rPr lang="it-IT" sz="2400" b="0" dirty="0">
                <a:solidFill>
                  <a:schemeClr val="bg1"/>
                </a:solidFill>
                <a:latin typeface="Century Gothic" panose="020B0502020202020204" pitchFamily="34" charset="0"/>
              </a:rPr>
              <a:t>-29%</a:t>
            </a:r>
          </a:p>
        </p:txBody>
      </p:sp>
      <p:sp>
        <p:nvSpPr>
          <p:cNvPr id="37" name="Text Box 18">
            <a:extLst>
              <a:ext uri="{FF2B5EF4-FFF2-40B4-BE49-F238E27FC236}">
                <a16:creationId xmlns:a16="http://schemas.microsoft.com/office/drawing/2014/main" id="{A66096F2-6ACB-4D97-8C9D-E892AC1C2119}"/>
              </a:ext>
            </a:extLst>
          </p:cNvPr>
          <p:cNvSpPr txBox="1">
            <a:spLocks noChangeArrowheads="1"/>
          </p:cNvSpPr>
          <p:nvPr/>
        </p:nvSpPr>
        <p:spPr bwMode="auto">
          <a:xfrm>
            <a:off x="6292255" y="1927779"/>
            <a:ext cx="5680669" cy="648512"/>
          </a:xfrm>
          <a:prstGeom prst="rect">
            <a:avLst/>
          </a:prstGeom>
          <a:no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pPr>
            <a:r>
              <a:rPr lang="it-IT" altLang="it-IT" sz="1800" b="1" i="1" dirty="0"/>
              <a:t>Calo numero di imprese commercio al dettaglio</a:t>
            </a:r>
            <a:br>
              <a:rPr lang="it-IT" altLang="it-IT" sz="1800" b="1" i="1" dirty="0"/>
            </a:br>
            <a:r>
              <a:rPr lang="it-IT" altLang="it-IT" sz="1800" b="1" i="1" dirty="0"/>
              <a:t>(centri storici)</a:t>
            </a:r>
          </a:p>
        </p:txBody>
      </p:sp>
    </p:spTree>
    <p:extLst>
      <p:ext uri="{BB962C8B-B14F-4D97-AF65-F5344CB8AC3E}">
        <p14:creationId xmlns:p14="http://schemas.microsoft.com/office/powerpoint/2010/main" val="2609052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7B732D23-8AC1-4320-981E-7CA4F12D92A3}"/>
              </a:ext>
            </a:extLst>
          </p:cNvPr>
          <p:cNvPicPr>
            <a:picLocks noChangeAspect="1"/>
          </p:cNvPicPr>
          <p:nvPr/>
        </p:nvPicPr>
        <p:blipFill>
          <a:blip r:embed="rId2"/>
          <a:stretch>
            <a:fillRect/>
          </a:stretch>
        </p:blipFill>
        <p:spPr>
          <a:xfrm>
            <a:off x="694624" y="4300718"/>
            <a:ext cx="3546816" cy="1976400"/>
          </a:xfrm>
          <a:prstGeom prst="rect">
            <a:avLst/>
          </a:prstGeom>
        </p:spPr>
      </p:pic>
      <p:pic>
        <p:nvPicPr>
          <p:cNvPr id="14" name="Immagine 13">
            <a:extLst>
              <a:ext uri="{FF2B5EF4-FFF2-40B4-BE49-F238E27FC236}">
                <a16:creationId xmlns:a16="http://schemas.microsoft.com/office/drawing/2014/main" id="{FD016737-23BB-41BF-8E8D-43BC38B2B37E}"/>
              </a:ext>
            </a:extLst>
          </p:cNvPr>
          <p:cNvPicPr>
            <a:picLocks noChangeAspect="1"/>
          </p:cNvPicPr>
          <p:nvPr/>
        </p:nvPicPr>
        <p:blipFill>
          <a:blip r:embed="rId3"/>
          <a:stretch>
            <a:fillRect/>
          </a:stretch>
        </p:blipFill>
        <p:spPr>
          <a:xfrm>
            <a:off x="6534365" y="4300718"/>
            <a:ext cx="3546816" cy="1976400"/>
          </a:xfrm>
          <a:prstGeom prst="rect">
            <a:avLst/>
          </a:prstGeom>
        </p:spPr>
      </p:pic>
      <p:pic>
        <p:nvPicPr>
          <p:cNvPr id="12" name="Immagine 11">
            <a:extLst>
              <a:ext uri="{FF2B5EF4-FFF2-40B4-BE49-F238E27FC236}">
                <a16:creationId xmlns:a16="http://schemas.microsoft.com/office/drawing/2014/main" id="{7056E1EE-2962-417A-9144-488ABAB638FD}"/>
              </a:ext>
            </a:extLst>
          </p:cNvPr>
          <p:cNvPicPr>
            <a:picLocks noChangeAspect="1"/>
          </p:cNvPicPr>
          <p:nvPr/>
        </p:nvPicPr>
        <p:blipFill>
          <a:blip r:embed="rId4"/>
          <a:stretch>
            <a:fillRect/>
          </a:stretch>
        </p:blipFill>
        <p:spPr>
          <a:xfrm>
            <a:off x="6534365" y="1627380"/>
            <a:ext cx="3544474" cy="1976400"/>
          </a:xfrm>
          <a:prstGeom prst="rect">
            <a:avLst/>
          </a:prstGeom>
        </p:spPr>
      </p:pic>
      <p:pic>
        <p:nvPicPr>
          <p:cNvPr id="7" name="Immagine 6">
            <a:extLst>
              <a:ext uri="{FF2B5EF4-FFF2-40B4-BE49-F238E27FC236}">
                <a16:creationId xmlns:a16="http://schemas.microsoft.com/office/drawing/2014/main" id="{E2E6C9C2-8E2C-4E1B-B3F5-951422480725}"/>
              </a:ext>
            </a:extLst>
          </p:cNvPr>
          <p:cNvPicPr>
            <a:picLocks noChangeAspect="1"/>
          </p:cNvPicPr>
          <p:nvPr/>
        </p:nvPicPr>
        <p:blipFill>
          <a:blip r:embed="rId5"/>
          <a:stretch>
            <a:fillRect/>
          </a:stretch>
        </p:blipFill>
        <p:spPr>
          <a:xfrm>
            <a:off x="694624" y="1627380"/>
            <a:ext cx="3548121" cy="1976400"/>
          </a:xfrm>
          <a:prstGeom prst="rect">
            <a:avLst/>
          </a:prstGeom>
        </p:spPr>
      </p:pic>
      <p:sp>
        <p:nvSpPr>
          <p:cNvPr id="20" name="CasellaDiTesto 19">
            <a:extLst>
              <a:ext uri="{FF2B5EF4-FFF2-40B4-BE49-F238E27FC236}">
                <a16:creationId xmlns:a16="http://schemas.microsoft.com/office/drawing/2014/main" id="{C34BA1F3-2459-42FF-978F-6693840C35B4}"/>
              </a:ext>
            </a:extLst>
          </p:cNvPr>
          <p:cNvSpPr txBox="1"/>
          <p:nvPr/>
        </p:nvSpPr>
        <p:spPr>
          <a:xfrm>
            <a:off x="3443749" y="3310883"/>
            <a:ext cx="712054" cy="269304"/>
          </a:xfrm>
          <a:prstGeom prst="rect">
            <a:avLst/>
          </a:prstGeom>
          <a:solidFill>
            <a:schemeClr val="bg1"/>
          </a:solidFill>
        </p:spPr>
        <p:txBody>
          <a:bodyPr wrap="none" rtlCol="0">
            <a:spAutoFit/>
          </a:bodyPr>
          <a:lstStyle/>
          <a:p>
            <a:pPr algn="l"/>
            <a:r>
              <a:rPr lang="it-IT" sz="1150" b="1" dirty="0">
                <a:latin typeface="Century Gothic" panose="020B0502020202020204" pitchFamily="34" charset="0"/>
              </a:rPr>
              <a:t>APR ‘21</a:t>
            </a:r>
          </a:p>
        </p:txBody>
      </p:sp>
      <p:sp>
        <p:nvSpPr>
          <p:cNvPr id="37" name="CasellaDiTesto 36">
            <a:extLst>
              <a:ext uri="{FF2B5EF4-FFF2-40B4-BE49-F238E27FC236}">
                <a16:creationId xmlns:a16="http://schemas.microsoft.com/office/drawing/2014/main" id="{F4133D2E-BA73-43EE-BBDA-FF4C72664549}"/>
              </a:ext>
            </a:extLst>
          </p:cNvPr>
          <p:cNvSpPr txBox="1"/>
          <p:nvPr/>
        </p:nvSpPr>
        <p:spPr>
          <a:xfrm>
            <a:off x="9264892" y="3310883"/>
            <a:ext cx="712054" cy="269304"/>
          </a:xfrm>
          <a:prstGeom prst="rect">
            <a:avLst/>
          </a:prstGeom>
          <a:solidFill>
            <a:schemeClr val="bg1"/>
          </a:solidFill>
        </p:spPr>
        <p:txBody>
          <a:bodyPr wrap="none" rtlCol="0">
            <a:spAutoFit/>
          </a:bodyPr>
          <a:lstStyle/>
          <a:p>
            <a:pPr algn="l"/>
            <a:r>
              <a:rPr lang="it-IT" sz="1150" b="1" dirty="0">
                <a:latin typeface="Century Gothic" panose="020B0502020202020204" pitchFamily="34" charset="0"/>
              </a:rPr>
              <a:t>APR ‘21</a:t>
            </a:r>
          </a:p>
        </p:txBody>
      </p:sp>
      <p:sp>
        <p:nvSpPr>
          <p:cNvPr id="38" name="CasellaDiTesto 37">
            <a:extLst>
              <a:ext uri="{FF2B5EF4-FFF2-40B4-BE49-F238E27FC236}">
                <a16:creationId xmlns:a16="http://schemas.microsoft.com/office/drawing/2014/main" id="{F6A366D7-C5F7-4666-888F-D79E6F0B8BC1}"/>
              </a:ext>
            </a:extLst>
          </p:cNvPr>
          <p:cNvSpPr txBox="1"/>
          <p:nvPr/>
        </p:nvSpPr>
        <p:spPr>
          <a:xfrm>
            <a:off x="3443749" y="5970124"/>
            <a:ext cx="712054" cy="269304"/>
          </a:xfrm>
          <a:prstGeom prst="rect">
            <a:avLst/>
          </a:prstGeom>
          <a:solidFill>
            <a:schemeClr val="bg1"/>
          </a:solidFill>
        </p:spPr>
        <p:txBody>
          <a:bodyPr wrap="none" rtlCol="0">
            <a:spAutoFit/>
          </a:bodyPr>
          <a:lstStyle/>
          <a:p>
            <a:pPr algn="l"/>
            <a:r>
              <a:rPr lang="it-IT" sz="1150" b="1" dirty="0">
                <a:latin typeface="Century Gothic" panose="020B0502020202020204" pitchFamily="34" charset="0"/>
              </a:rPr>
              <a:t>APR ‘21</a:t>
            </a:r>
          </a:p>
        </p:txBody>
      </p:sp>
      <p:sp>
        <p:nvSpPr>
          <p:cNvPr id="39" name="CasellaDiTesto 38">
            <a:extLst>
              <a:ext uri="{FF2B5EF4-FFF2-40B4-BE49-F238E27FC236}">
                <a16:creationId xmlns:a16="http://schemas.microsoft.com/office/drawing/2014/main" id="{43ECDCCD-7074-4B88-93EF-AB4DE0289427}"/>
              </a:ext>
            </a:extLst>
          </p:cNvPr>
          <p:cNvSpPr txBox="1"/>
          <p:nvPr/>
        </p:nvSpPr>
        <p:spPr>
          <a:xfrm>
            <a:off x="9264892" y="5970124"/>
            <a:ext cx="712054" cy="269304"/>
          </a:xfrm>
          <a:prstGeom prst="rect">
            <a:avLst/>
          </a:prstGeom>
          <a:solidFill>
            <a:schemeClr val="bg1"/>
          </a:solidFill>
        </p:spPr>
        <p:txBody>
          <a:bodyPr wrap="none" rtlCol="0">
            <a:spAutoFit/>
          </a:bodyPr>
          <a:lstStyle/>
          <a:p>
            <a:pPr algn="l"/>
            <a:r>
              <a:rPr lang="it-IT" sz="1150" b="1" dirty="0">
                <a:latin typeface="Century Gothic" panose="020B0502020202020204" pitchFamily="34" charset="0"/>
              </a:rPr>
              <a:t>APR ‘21</a:t>
            </a:r>
          </a:p>
        </p:txBody>
      </p:sp>
      <p:sp>
        <p:nvSpPr>
          <p:cNvPr id="8" name="Rettangolo 7">
            <a:extLst>
              <a:ext uri="{FF2B5EF4-FFF2-40B4-BE49-F238E27FC236}">
                <a16:creationId xmlns:a16="http://schemas.microsoft.com/office/drawing/2014/main" id="{E9CD7A50-5188-413D-9484-EE4EED1C7515}"/>
              </a:ext>
            </a:extLst>
          </p:cNvPr>
          <p:cNvSpPr/>
          <p:nvPr/>
        </p:nvSpPr>
        <p:spPr bwMode="auto">
          <a:xfrm>
            <a:off x="607500" y="1340768"/>
            <a:ext cx="5270816" cy="2319333"/>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9" name="Rettangolo 8">
            <a:extLst>
              <a:ext uri="{FF2B5EF4-FFF2-40B4-BE49-F238E27FC236}">
                <a16:creationId xmlns:a16="http://schemas.microsoft.com/office/drawing/2014/main" id="{9D6EC0BB-AEB5-4D3C-991F-5D87F7028488}"/>
              </a:ext>
            </a:extLst>
          </p:cNvPr>
          <p:cNvSpPr/>
          <p:nvPr/>
        </p:nvSpPr>
        <p:spPr bwMode="auto">
          <a:xfrm>
            <a:off x="6441808" y="1340768"/>
            <a:ext cx="5270816" cy="2319333"/>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0" name="Rettangolo 9">
            <a:extLst>
              <a:ext uri="{FF2B5EF4-FFF2-40B4-BE49-F238E27FC236}">
                <a16:creationId xmlns:a16="http://schemas.microsoft.com/office/drawing/2014/main" id="{A7771C6F-CB89-46DC-85A3-7737FB5EFF15}"/>
              </a:ext>
            </a:extLst>
          </p:cNvPr>
          <p:cNvSpPr/>
          <p:nvPr/>
        </p:nvSpPr>
        <p:spPr bwMode="auto">
          <a:xfrm>
            <a:off x="607500" y="4010660"/>
            <a:ext cx="5270816" cy="2319333"/>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1" name="Rettangolo 10">
            <a:extLst>
              <a:ext uri="{FF2B5EF4-FFF2-40B4-BE49-F238E27FC236}">
                <a16:creationId xmlns:a16="http://schemas.microsoft.com/office/drawing/2014/main" id="{F93C223F-B9B3-483E-A28C-6B924A256C2C}"/>
              </a:ext>
            </a:extLst>
          </p:cNvPr>
          <p:cNvSpPr/>
          <p:nvPr/>
        </p:nvSpPr>
        <p:spPr bwMode="auto">
          <a:xfrm>
            <a:off x="6441808" y="4010660"/>
            <a:ext cx="5270816" cy="2319333"/>
          </a:xfrm>
          <a:prstGeom prst="rect">
            <a:avLst/>
          </a:prstGeom>
          <a:no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it-IT" sz="1800" b="0">
              <a:latin typeface="Arial" charset="0"/>
            </a:endParaRPr>
          </a:p>
        </p:txBody>
      </p:sp>
      <p:sp>
        <p:nvSpPr>
          <p:cNvPr id="19" name="Rettangolo 93">
            <a:extLst>
              <a:ext uri="{FF2B5EF4-FFF2-40B4-BE49-F238E27FC236}">
                <a16:creationId xmlns:a16="http://schemas.microsoft.com/office/drawing/2014/main" id="{31E32962-0395-4FBB-82C5-6901B4E12C5A}"/>
              </a:ext>
            </a:extLst>
          </p:cNvPr>
          <p:cNvSpPr>
            <a:spLocks noChangeArrowheads="1"/>
          </p:cNvSpPr>
          <p:nvPr/>
        </p:nvSpPr>
        <p:spPr bwMode="auto">
          <a:xfrm>
            <a:off x="335359" y="6356634"/>
            <a:ext cx="11737305" cy="248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2000" tIns="46800" rIns="72000" bIns="46800">
            <a:spAutoFit/>
          </a:bodyPr>
          <a:lstStyle/>
          <a:p>
            <a:pPr algn="l">
              <a:spcBef>
                <a:spcPts val="600"/>
              </a:spcBef>
            </a:pPr>
            <a:r>
              <a:rPr lang="it-IT" sz="1000" b="1">
                <a:latin typeface="Century Gothic" panose="020B0502020202020204" pitchFamily="34" charset="0"/>
              </a:rPr>
              <a:t>Fonte: </a:t>
            </a:r>
            <a:r>
              <a:rPr lang="it-IT" sz="1000" b="0">
                <a:latin typeface="Century Gothic" panose="020B0502020202020204" pitchFamily="34" charset="0"/>
              </a:rPr>
              <a:t>Elaborazioni Format </a:t>
            </a:r>
            <a:r>
              <a:rPr lang="it-IT" sz="1000" b="0" err="1">
                <a:latin typeface="Century Gothic" panose="020B0502020202020204" pitchFamily="34" charset="0"/>
              </a:rPr>
              <a:t>Research</a:t>
            </a:r>
            <a:r>
              <a:rPr lang="it-IT" sz="1000" b="0">
                <a:latin typeface="Century Gothic" panose="020B0502020202020204" pitchFamily="34" charset="0"/>
              </a:rPr>
              <a:t> su dati Istat.</a:t>
            </a:r>
            <a:endParaRPr lang="it-IT" sz="1000" b="0" i="1">
              <a:latin typeface="Century Gothic" panose="020B0502020202020204" pitchFamily="34" charset="0"/>
            </a:endParaRPr>
          </a:p>
        </p:txBody>
      </p:sp>
      <p:cxnSp>
        <p:nvCxnSpPr>
          <p:cNvPr id="6" name="Connettore 2 5">
            <a:extLst>
              <a:ext uri="{FF2B5EF4-FFF2-40B4-BE49-F238E27FC236}">
                <a16:creationId xmlns:a16="http://schemas.microsoft.com/office/drawing/2014/main" id="{9E1E5474-803F-4975-8D31-CB38411D3BB0}"/>
              </a:ext>
            </a:extLst>
          </p:cNvPr>
          <p:cNvCxnSpPr>
            <a:cxnSpLocks/>
          </p:cNvCxnSpPr>
          <p:nvPr/>
        </p:nvCxnSpPr>
        <p:spPr bwMode="auto">
          <a:xfrm>
            <a:off x="983432" y="5332726"/>
            <a:ext cx="3492000" cy="0"/>
          </a:xfrm>
          <a:prstGeom prst="straightConnector1">
            <a:avLst/>
          </a:prstGeom>
          <a:noFill/>
          <a:ln w="57150">
            <a:solidFill>
              <a:srgbClr val="C00000"/>
            </a:solidFill>
            <a:round/>
            <a:headEnd type="triangle" w="lg" len="lg"/>
            <a:tailEnd type="triangle" w="lg" len="lg"/>
          </a:ln>
          <a:extLst>
            <a:ext uri="{909E8E84-426E-40DD-AFC4-6F175D3DCCD1}">
              <a14:hiddenFill xmlns:a14="http://schemas.microsoft.com/office/drawing/2010/main">
                <a:noFill/>
              </a14:hiddenFill>
            </a:ext>
          </a:extLst>
        </p:spPr>
      </p:cxnSp>
      <p:sp>
        <p:nvSpPr>
          <p:cNvPr id="27" name="CasellaDiTesto 26">
            <a:extLst>
              <a:ext uri="{FF2B5EF4-FFF2-40B4-BE49-F238E27FC236}">
                <a16:creationId xmlns:a16="http://schemas.microsoft.com/office/drawing/2014/main" id="{92EE4BB3-7FD7-4D2E-9C4B-65117187A2F8}"/>
              </a:ext>
            </a:extLst>
          </p:cNvPr>
          <p:cNvSpPr txBox="1"/>
          <p:nvPr/>
        </p:nvSpPr>
        <p:spPr>
          <a:xfrm>
            <a:off x="4492774" y="4811434"/>
            <a:ext cx="1359155" cy="1508105"/>
          </a:xfrm>
          <a:prstGeom prst="rect">
            <a:avLst/>
          </a:prstGeom>
          <a:noFill/>
        </p:spPr>
        <p:txBody>
          <a:bodyPr wrap="square" rtlCol="0">
            <a:spAutoFit/>
          </a:bodyPr>
          <a:lstStyle/>
          <a:p>
            <a:pPr algn="l"/>
            <a:r>
              <a:rPr lang="it-IT" sz="3200" b="1" dirty="0">
                <a:solidFill>
                  <a:srgbClr val="C00000"/>
                </a:solidFill>
                <a:latin typeface="Century Gothic" panose="020B0502020202020204" pitchFamily="34" charset="0"/>
              </a:rPr>
              <a:t>-6 </a:t>
            </a:r>
            <a:br>
              <a:rPr lang="it-IT" sz="2000" b="1" dirty="0">
                <a:solidFill>
                  <a:srgbClr val="C00000"/>
                </a:solidFill>
                <a:latin typeface="Century Gothic" panose="020B0502020202020204" pitchFamily="34" charset="0"/>
              </a:rPr>
            </a:br>
            <a:r>
              <a:rPr lang="it-IT" sz="2000" b="1" i="1" dirty="0">
                <a:solidFill>
                  <a:srgbClr val="C00000"/>
                </a:solidFill>
                <a:latin typeface="Century Gothic" panose="020B0502020202020204" pitchFamily="34" charset="0"/>
              </a:rPr>
              <a:t>dallo scoppio della crisi</a:t>
            </a:r>
          </a:p>
        </p:txBody>
      </p:sp>
      <p:cxnSp>
        <p:nvCxnSpPr>
          <p:cNvPr id="28" name="Connettore 2 27">
            <a:extLst>
              <a:ext uri="{FF2B5EF4-FFF2-40B4-BE49-F238E27FC236}">
                <a16:creationId xmlns:a16="http://schemas.microsoft.com/office/drawing/2014/main" id="{5DC26F30-9A1B-4B75-8C94-38A1B9FAC090}"/>
              </a:ext>
            </a:extLst>
          </p:cNvPr>
          <p:cNvCxnSpPr>
            <a:cxnSpLocks/>
          </p:cNvCxnSpPr>
          <p:nvPr/>
        </p:nvCxnSpPr>
        <p:spPr bwMode="auto">
          <a:xfrm>
            <a:off x="6821413" y="5337494"/>
            <a:ext cx="3492000" cy="0"/>
          </a:xfrm>
          <a:prstGeom prst="straightConnector1">
            <a:avLst/>
          </a:prstGeom>
          <a:noFill/>
          <a:ln w="57150">
            <a:solidFill>
              <a:srgbClr val="C00000"/>
            </a:solidFill>
            <a:round/>
            <a:headEnd type="triangle" w="lg" len="lg"/>
            <a:tailEnd type="triangle" w="lg" len="lg"/>
          </a:ln>
          <a:extLst>
            <a:ext uri="{909E8E84-426E-40DD-AFC4-6F175D3DCCD1}">
              <a14:hiddenFill xmlns:a14="http://schemas.microsoft.com/office/drawing/2010/main">
                <a:noFill/>
              </a14:hiddenFill>
            </a:ext>
          </a:extLst>
        </p:spPr>
      </p:cxnSp>
      <p:sp>
        <p:nvSpPr>
          <p:cNvPr id="29" name="CasellaDiTesto 28">
            <a:extLst>
              <a:ext uri="{FF2B5EF4-FFF2-40B4-BE49-F238E27FC236}">
                <a16:creationId xmlns:a16="http://schemas.microsoft.com/office/drawing/2014/main" id="{531F2738-FB89-482D-A8E1-88BE75103405}"/>
              </a:ext>
            </a:extLst>
          </p:cNvPr>
          <p:cNvSpPr txBox="1"/>
          <p:nvPr/>
        </p:nvSpPr>
        <p:spPr>
          <a:xfrm>
            <a:off x="10330755" y="4816202"/>
            <a:ext cx="1359155" cy="1508105"/>
          </a:xfrm>
          <a:prstGeom prst="rect">
            <a:avLst/>
          </a:prstGeom>
          <a:noFill/>
        </p:spPr>
        <p:txBody>
          <a:bodyPr wrap="square" rtlCol="0">
            <a:spAutoFit/>
          </a:bodyPr>
          <a:lstStyle/>
          <a:p>
            <a:pPr algn="l"/>
            <a:r>
              <a:rPr lang="it-IT" sz="3200" b="1" dirty="0">
                <a:solidFill>
                  <a:srgbClr val="C00000"/>
                </a:solidFill>
                <a:latin typeface="Century Gothic" panose="020B0502020202020204" pitchFamily="34" charset="0"/>
              </a:rPr>
              <a:t>-3 </a:t>
            </a:r>
            <a:br>
              <a:rPr lang="it-IT" sz="2000" b="1" dirty="0">
                <a:solidFill>
                  <a:srgbClr val="C00000"/>
                </a:solidFill>
                <a:latin typeface="Century Gothic" panose="020B0502020202020204" pitchFamily="34" charset="0"/>
              </a:rPr>
            </a:br>
            <a:r>
              <a:rPr lang="it-IT" sz="2000" b="1" i="1" dirty="0">
                <a:solidFill>
                  <a:srgbClr val="C00000"/>
                </a:solidFill>
                <a:latin typeface="Century Gothic" panose="020B0502020202020204" pitchFamily="34" charset="0"/>
              </a:rPr>
              <a:t>dallo scoppio della crisi</a:t>
            </a:r>
          </a:p>
        </p:txBody>
      </p:sp>
      <p:cxnSp>
        <p:nvCxnSpPr>
          <p:cNvPr id="30" name="Connettore 2 29">
            <a:extLst>
              <a:ext uri="{FF2B5EF4-FFF2-40B4-BE49-F238E27FC236}">
                <a16:creationId xmlns:a16="http://schemas.microsoft.com/office/drawing/2014/main" id="{326376B6-8473-40EF-83B4-C49A5F01AB02}"/>
              </a:ext>
            </a:extLst>
          </p:cNvPr>
          <p:cNvCxnSpPr>
            <a:cxnSpLocks/>
          </p:cNvCxnSpPr>
          <p:nvPr/>
        </p:nvCxnSpPr>
        <p:spPr bwMode="auto">
          <a:xfrm>
            <a:off x="980525" y="2596987"/>
            <a:ext cx="3492000" cy="0"/>
          </a:xfrm>
          <a:prstGeom prst="straightConnector1">
            <a:avLst/>
          </a:prstGeom>
          <a:noFill/>
          <a:ln w="57150">
            <a:solidFill>
              <a:srgbClr val="008000"/>
            </a:solidFill>
            <a:round/>
            <a:headEnd type="triangle" w="lg" len="lg"/>
            <a:tailEnd type="triangle" w="lg" len="lg"/>
          </a:ln>
          <a:extLst>
            <a:ext uri="{909E8E84-426E-40DD-AFC4-6F175D3DCCD1}">
              <a14:hiddenFill xmlns:a14="http://schemas.microsoft.com/office/drawing/2010/main">
                <a:noFill/>
              </a14:hiddenFill>
            </a:ext>
          </a:extLst>
        </p:spPr>
      </p:cxnSp>
      <p:sp>
        <p:nvSpPr>
          <p:cNvPr id="31" name="CasellaDiTesto 30">
            <a:extLst>
              <a:ext uri="{FF2B5EF4-FFF2-40B4-BE49-F238E27FC236}">
                <a16:creationId xmlns:a16="http://schemas.microsoft.com/office/drawing/2014/main" id="{D736B694-CE3A-4E71-A1FE-9CBC7650A746}"/>
              </a:ext>
            </a:extLst>
          </p:cNvPr>
          <p:cNvSpPr txBox="1"/>
          <p:nvPr/>
        </p:nvSpPr>
        <p:spPr>
          <a:xfrm>
            <a:off x="4489867" y="2075695"/>
            <a:ext cx="1359155" cy="1508105"/>
          </a:xfrm>
          <a:prstGeom prst="rect">
            <a:avLst/>
          </a:prstGeom>
          <a:noFill/>
        </p:spPr>
        <p:txBody>
          <a:bodyPr wrap="square" rtlCol="0">
            <a:spAutoFit/>
          </a:bodyPr>
          <a:lstStyle/>
          <a:p>
            <a:pPr algn="l"/>
            <a:r>
              <a:rPr lang="it-IT" sz="3200" b="1" dirty="0">
                <a:solidFill>
                  <a:srgbClr val="008000"/>
                </a:solidFill>
                <a:latin typeface="Century Gothic" panose="020B0502020202020204" pitchFamily="34" charset="0"/>
              </a:rPr>
              <a:t>+10	 </a:t>
            </a:r>
            <a:br>
              <a:rPr lang="it-IT" sz="2000" b="1" dirty="0">
                <a:solidFill>
                  <a:srgbClr val="008000"/>
                </a:solidFill>
                <a:latin typeface="Century Gothic" panose="020B0502020202020204" pitchFamily="34" charset="0"/>
              </a:rPr>
            </a:br>
            <a:r>
              <a:rPr lang="it-IT" sz="2000" b="1" i="1" dirty="0">
                <a:solidFill>
                  <a:srgbClr val="008000"/>
                </a:solidFill>
                <a:latin typeface="Century Gothic" panose="020B0502020202020204" pitchFamily="34" charset="0"/>
              </a:rPr>
              <a:t>dallo scoppio della crisi</a:t>
            </a:r>
          </a:p>
        </p:txBody>
      </p:sp>
      <p:cxnSp>
        <p:nvCxnSpPr>
          <p:cNvPr id="32" name="Connettore 2 31">
            <a:extLst>
              <a:ext uri="{FF2B5EF4-FFF2-40B4-BE49-F238E27FC236}">
                <a16:creationId xmlns:a16="http://schemas.microsoft.com/office/drawing/2014/main" id="{6B8CB341-2805-48C7-A6BA-3F190797EDD9}"/>
              </a:ext>
            </a:extLst>
          </p:cNvPr>
          <p:cNvCxnSpPr>
            <a:cxnSpLocks/>
          </p:cNvCxnSpPr>
          <p:nvPr/>
        </p:nvCxnSpPr>
        <p:spPr bwMode="auto">
          <a:xfrm>
            <a:off x="6818506" y="2601755"/>
            <a:ext cx="3492000" cy="0"/>
          </a:xfrm>
          <a:prstGeom prst="straightConnector1">
            <a:avLst/>
          </a:prstGeom>
          <a:noFill/>
          <a:ln w="57150">
            <a:solidFill>
              <a:srgbClr val="008000"/>
            </a:solidFill>
            <a:round/>
            <a:headEnd type="triangle" w="lg" len="lg"/>
            <a:tailEnd type="triangle" w="lg" len="lg"/>
          </a:ln>
          <a:extLst>
            <a:ext uri="{909E8E84-426E-40DD-AFC4-6F175D3DCCD1}">
              <a14:hiddenFill xmlns:a14="http://schemas.microsoft.com/office/drawing/2010/main">
                <a:noFill/>
              </a14:hiddenFill>
            </a:ext>
          </a:extLst>
        </p:spPr>
      </p:cxnSp>
      <p:sp>
        <p:nvSpPr>
          <p:cNvPr id="33" name="CasellaDiTesto 32">
            <a:extLst>
              <a:ext uri="{FF2B5EF4-FFF2-40B4-BE49-F238E27FC236}">
                <a16:creationId xmlns:a16="http://schemas.microsoft.com/office/drawing/2014/main" id="{55EC4BE5-F52C-4A05-8777-1848B804D5C2}"/>
              </a:ext>
            </a:extLst>
          </p:cNvPr>
          <p:cNvSpPr txBox="1"/>
          <p:nvPr/>
        </p:nvSpPr>
        <p:spPr>
          <a:xfrm>
            <a:off x="10327848" y="2080463"/>
            <a:ext cx="1359155" cy="1508105"/>
          </a:xfrm>
          <a:prstGeom prst="rect">
            <a:avLst/>
          </a:prstGeom>
          <a:noFill/>
        </p:spPr>
        <p:txBody>
          <a:bodyPr wrap="square" rtlCol="0">
            <a:spAutoFit/>
          </a:bodyPr>
          <a:lstStyle/>
          <a:p>
            <a:pPr algn="l"/>
            <a:r>
              <a:rPr lang="it-IT" sz="3200" b="1" dirty="0">
                <a:solidFill>
                  <a:srgbClr val="008000"/>
                </a:solidFill>
                <a:latin typeface="Century Gothic" panose="020B0502020202020204" pitchFamily="34" charset="0"/>
              </a:rPr>
              <a:t>+6 </a:t>
            </a:r>
            <a:br>
              <a:rPr lang="it-IT" sz="2000" b="1" dirty="0">
                <a:solidFill>
                  <a:srgbClr val="008000"/>
                </a:solidFill>
                <a:latin typeface="Century Gothic" panose="020B0502020202020204" pitchFamily="34" charset="0"/>
              </a:rPr>
            </a:br>
            <a:r>
              <a:rPr lang="it-IT" sz="2000" b="1" i="1" dirty="0">
                <a:solidFill>
                  <a:srgbClr val="008000"/>
                </a:solidFill>
                <a:latin typeface="Century Gothic" panose="020B0502020202020204" pitchFamily="34" charset="0"/>
              </a:rPr>
              <a:t>dallo scoppio della crisi</a:t>
            </a:r>
          </a:p>
        </p:txBody>
      </p:sp>
      <p:sp>
        <p:nvSpPr>
          <p:cNvPr id="34" name="Titolo 1">
            <a:extLst>
              <a:ext uri="{FF2B5EF4-FFF2-40B4-BE49-F238E27FC236}">
                <a16:creationId xmlns:a16="http://schemas.microsoft.com/office/drawing/2014/main" id="{11A8AF93-5422-4586-ACF0-5D0254F08845}"/>
              </a:ext>
            </a:extLst>
          </p:cNvPr>
          <p:cNvSpPr txBox="1">
            <a:spLocks/>
          </p:cNvSpPr>
          <p:nvPr/>
        </p:nvSpPr>
        <p:spPr>
          <a:xfrm>
            <a:off x="335360" y="248643"/>
            <a:ext cx="11856640" cy="747994"/>
          </a:xfrm>
          <a:prstGeom prst="rect">
            <a:avLst/>
          </a:prstGeom>
        </p:spPr>
        <p:txBody>
          <a:bodyPr wrap="square" lIns="67500" tIns="35100" rIns="67500" bIns="35100">
            <a:spAutoFit/>
          </a:bodyPr>
          <a:lstStyle/>
          <a:p>
            <a:pPr algn="l">
              <a:defRPr/>
            </a:pPr>
            <a:r>
              <a:rPr lang="it-IT" sz="2200" dirty="0">
                <a:solidFill>
                  <a:srgbClr val="203864"/>
                </a:solidFill>
                <a:latin typeface="Century Gothic" panose="020B0502020202020204" pitchFamily="34" charset="0"/>
                <a:cs typeface="Arial"/>
              </a:rPr>
              <a:t>Clima di fiducia (ISTAT – </a:t>
            </a:r>
            <a:r>
              <a:rPr lang="it-IT" sz="2200" u="sng" dirty="0">
                <a:solidFill>
                  <a:srgbClr val="203864"/>
                </a:solidFill>
                <a:latin typeface="Century Gothic" panose="020B0502020202020204" pitchFamily="34" charset="0"/>
                <a:cs typeface="Arial"/>
              </a:rPr>
              <a:t>DATI A LIVELLO NAZIONALE</a:t>
            </a:r>
            <a:r>
              <a:rPr lang="it-IT" sz="2200" dirty="0">
                <a:solidFill>
                  <a:srgbClr val="203864"/>
                </a:solidFill>
                <a:latin typeface="Century Gothic" panose="020B0502020202020204" pitchFamily="34" charset="0"/>
                <a:cs typeface="Arial"/>
              </a:rPr>
              <a:t>) |</a:t>
            </a:r>
            <a:r>
              <a:rPr lang="it-IT" sz="2200" dirty="0">
                <a:solidFill>
                  <a:srgbClr val="FF0000"/>
                </a:solidFill>
                <a:latin typeface="Century Gothic" panose="020B0502020202020204" pitchFamily="34" charset="0"/>
                <a:cs typeface="Arial"/>
              </a:rPr>
              <a:t> </a:t>
            </a:r>
            <a:r>
              <a:rPr lang="it-IT" sz="2200" b="1" dirty="0">
                <a:latin typeface="Century Gothic" panose="020B0502020202020204" pitchFamily="34" charset="0"/>
                <a:cs typeface="Arial"/>
              </a:rPr>
              <a:t>Manifattura e costruzioni ormai in piena ripresa. Ancora in estrema difficoltà il terziario </a:t>
            </a:r>
            <a:r>
              <a:rPr lang="it-IT" sz="2200" b="1" u="sng" dirty="0">
                <a:latin typeface="Century Gothic" panose="020B0502020202020204" pitchFamily="34" charset="0"/>
                <a:cs typeface="Arial"/>
              </a:rPr>
              <a:t>A LIVELLO NAZIONALE</a:t>
            </a:r>
            <a:r>
              <a:rPr lang="it-IT" sz="2200" b="1" dirty="0">
                <a:latin typeface="Century Gothic" panose="020B0502020202020204" pitchFamily="34" charset="0"/>
                <a:cs typeface="Arial"/>
              </a:rPr>
              <a:t>.</a:t>
            </a:r>
            <a:endParaRPr lang="it-IT" sz="2200" b="1" dirty="0">
              <a:latin typeface="Century Gothic" panose="020B0502020202020204" pitchFamily="34" charset="0"/>
              <a:ea typeface="+mj-ea"/>
              <a:cs typeface="Arial"/>
            </a:endParaRPr>
          </a:p>
        </p:txBody>
      </p:sp>
      <p:sp>
        <p:nvSpPr>
          <p:cNvPr id="35" name="Titolo 1">
            <a:extLst>
              <a:ext uri="{FF2B5EF4-FFF2-40B4-BE49-F238E27FC236}">
                <a16:creationId xmlns:a16="http://schemas.microsoft.com/office/drawing/2014/main" id="{6BFF60D2-BE04-4341-B486-C8C0034938E0}"/>
              </a:ext>
            </a:extLst>
          </p:cNvPr>
          <p:cNvSpPr txBox="1">
            <a:spLocks/>
          </p:cNvSpPr>
          <p:nvPr/>
        </p:nvSpPr>
        <p:spPr>
          <a:xfrm>
            <a:off x="490882" y="1202660"/>
            <a:ext cx="4432035" cy="301718"/>
          </a:xfrm>
          <a:prstGeom prst="rect">
            <a:avLst/>
          </a:prstGeom>
          <a:solidFill>
            <a:schemeClr val="tx1"/>
          </a:solidFill>
          <a:ln>
            <a:noFill/>
          </a:ln>
        </p:spPr>
        <p:txBody>
          <a:bodyPr wrap="square" lIns="67500" tIns="35100" rIns="67500" bIns="35100">
            <a:spAutoFit/>
          </a:bodyPr>
          <a:lstStyle/>
          <a:p>
            <a:pPr algn="l">
              <a:defRPr/>
            </a:pPr>
            <a:r>
              <a:rPr lang="it-IT" sz="1500" b="1">
                <a:solidFill>
                  <a:schemeClr val="bg1"/>
                </a:solidFill>
                <a:latin typeface="Century Gothic" panose="020B0502020202020204" pitchFamily="34" charset="0"/>
                <a:ea typeface="+mj-ea"/>
                <a:cs typeface="Arial"/>
              </a:rPr>
              <a:t>MANIFATTURA – </a:t>
            </a:r>
            <a:r>
              <a:rPr lang="it-IT" sz="1200" i="1">
                <a:solidFill>
                  <a:schemeClr val="bg1"/>
                </a:solidFill>
                <a:latin typeface="Century Gothic" panose="020B0502020202020204" pitchFamily="34" charset="0"/>
                <a:ea typeface="+mj-ea"/>
                <a:cs typeface="Arial"/>
              </a:rPr>
              <a:t>Indicatori di fiducia (Base 2018=100)</a:t>
            </a:r>
            <a:endParaRPr lang="it-IT" sz="1500" i="1">
              <a:solidFill>
                <a:schemeClr val="bg1"/>
              </a:solidFill>
              <a:latin typeface="Century Gothic" panose="020B0502020202020204" pitchFamily="34" charset="0"/>
              <a:ea typeface="+mj-ea"/>
              <a:cs typeface="Arial"/>
            </a:endParaRPr>
          </a:p>
        </p:txBody>
      </p:sp>
      <p:sp>
        <p:nvSpPr>
          <p:cNvPr id="36" name="Titolo 1">
            <a:extLst>
              <a:ext uri="{FF2B5EF4-FFF2-40B4-BE49-F238E27FC236}">
                <a16:creationId xmlns:a16="http://schemas.microsoft.com/office/drawing/2014/main" id="{00267F6D-4EF8-4E7D-99B0-16345CC8ADC2}"/>
              </a:ext>
            </a:extLst>
          </p:cNvPr>
          <p:cNvSpPr txBox="1">
            <a:spLocks/>
          </p:cNvSpPr>
          <p:nvPr/>
        </p:nvSpPr>
        <p:spPr>
          <a:xfrm>
            <a:off x="6323530" y="1202660"/>
            <a:ext cx="4432035" cy="301718"/>
          </a:xfrm>
          <a:prstGeom prst="rect">
            <a:avLst/>
          </a:prstGeom>
          <a:solidFill>
            <a:schemeClr val="tx1"/>
          </a:solidFill>
          <a:ln>
            <a:noFill/>
          </a:ln>
        </p:spPr>
        <p:txBody>
          <a:bodyPr wrap="square" lIns="67500" tIns="35100" rIns="67500" bIns="35100">
            <a:spAutoFit/>
          </a:bodyPr>
          <a:lstStyle/>
          <a:p>
            <a:pPr algn="l">
              <a:defRPr/>
            </a:pPr>
            <a:r>
              <a:rPr lang="it-IT" sz="1500" b="1">
                <a:solidFill>
                  <a:schemeClr val="bg1"/>
                </a:solidFill>
                <a:latin typeface="Century Gothic" panose="020B0502020202020204" pitchFamily="34" charset="0"/>
                <a:ea typeface="+mj-ea"/>
                <a:cs typeface="Arial"/>
              </a:rPr>
              <a:t>COSTRUZIONI – </a:t>
            </a:r>
            <a:r>
              <a:rPr lang="it-IT" sz="1200" i="1">
                <a:solidFill>
                  <a:schemeClr val="bg1"/>
                </a:solidFill>
                <a:latin typeface="Century Gothic" panose="020B0502020202020204" pitchFamily="34" charset="0"/>
                <a:ea typeface="+mj-ea"/>
                <a:cs typeface="Arial"/>
              </a:rPr>
              <a:t>Indicatori di fiducia (Base 2018=100)</a:t>
            </a:r>
            <a:endParaRPr lang="it-IT" sz="1500" b="1">
              <a:solidFill>
                <a:schemeClr val="bg1"/>
              </a:solidFill>
              <a:latin typeface="Century Gothic" panose="020B0502020202020204" pitchFamily="34" charset="0"/>
              <a:ea typeface="+mj-ea"/>
              <a:cs typeface="Arial"/>
            </a:endParaRPr>
          </a:p>
        </p:txBody>
      </p:sp>
      <p:sp>
        <p:nvSpPr>
          <p:cNvPr id="40" name="Titolo 1">
            <a:extLst>
              <a:ext uri="{FF2B5EF4-FFF2-40B4-BE49-F238E27FC236}">
                <a16:creationId xmlns:a16="http://schemas.microsoft.com/office/drawing/2014/main" id="{23E651CA-5293-42B2-961C-32CF9178BB3F}"/>
              </a:ext>
            </a:extLst>
          </p:cNvPr>
          <p:cNvSpPr txBox="1">
            <a:spLocks/>
          </p:cNvSpPr>
          <p:nvPr/>
        </p:nvSpPr>
        <p:spPr>
          <a:xfrm>
            <a:off x="479375" y="3872552"/>
            <a:ext cx="4432035" cy="301718"/>
          </a:xfrm>
          <a:prstGeom prst="rect">
            <a:avLst/>
          </a:prstGeom>
          <a:solidFill>
            <a:schemeClr val="tx1"/>
          </a:solidFill>
          <a:ln>
            <a:noFill/>
          </a:ln>
        </p:spPr>
        <p:txBody>
          <a:bodyPr wrap="square" lIns="67500" tIns="35100" rIns="67500" bIns="35100">
            <a:spAutoFit/>
          </a:bodyPr>
          <a:lstStyle/>
          <a:p>
            <a:pPr algn="l">
              <a:defRPr/>
            </a:pPr>
            <a:r>
              <a:rPr lang="it-IT" sz="1500" b="1">
                <a:solidFill>
                  <a:schemeClr val="bg1"/>
                </a:solidFill>
                <a:latin typeface="Century Gothic" panose="020B0502020202020204" pitchFamily="34" charset="0"/>
                <a:ea typeface="+mj-ea"/>
                <a:cs typeface="Arial"/>
              </a:rPr>
              <a:t>COMMERCIO – </a:t>
            </a:r>
            <a:r>
              <a:rPr lang="it-IT" sz="1200" i="1">
                <a:solidFill>
                  <a:schemeClr val="bg1"/>
                </a:solidFill>
                <a:latin typeface="Century Gothic" panose="020B0502020202020204" pitchFamily="34" charset="0"/>
                <a:ea typeface="+mj-ea"/>
                <a:cs typeface="Arial"/>
              </a:rPr>
              <a:t>Indicatori di fiducia (Base 2018=100)</a:t>
            </a:r>
            <a:endParaRPr lang="it-IT" sz="1500" b="1">
              <a:solidFill>
                <a:schemeClr val="bg1"/>
              </a:solidFill>
              <a:latin typeface="Century Gothic" panose="020B0502020202020204" pitchFamily="34" charset="0"/>
              <a:ea typeface="+mj-ea"/>
              <a:cs typeface="Arial"/>
            </a:endParaRPr>
          </a:p>
        </p:txBody>
      </p:sp>
      <p:sp>
        <p:nvSpPr>
          <p:cNvPr id="41" name="Titolo 1">
            <a:extLst>
              <a:ext uri="{FF2B5EF4-FFF2-40B4-BE49-F238E27FC236}">
                <a16:creationId xmlns:a16="http://schemas.microsoft.com/office/drawing/2014/main" id="{E09E07C4-05DC-4BAE-AED4-5D3A0D687153}"/>
              </a:ext>
            </a:extLst>
          </p:cNvPr>
          <p:cNvSpPr txBox="1">
            <a:spLocks/>
          </p:cNvSpPr>
          <p:nvPr/>
        </p:nvSpPr>
        <p:spPr>
          <a:xfrm>
            <a:off x="6323530" y="3872552"/>
            <a:ext cx="4432035" cy="301718"/>
          </a:xfrm>
          <a:prstGeom prst="rect">
            <a:avLst/>
          </a:prstGeom>
          <a:solidFill>
            <a:schemeClr val="tx1"/>
          </a:solidFill>
          <a:ln>
            <a:noFill/>
          </a:ln>
        </p:spPr>
        <p:txBody>
          <a:bodyPr wrap="square" lIns="67500" tIns="35100" rIns="67500" bIns="35100">
            <a:spAutoFit/>
          </a:bodyPr>
          <a:lstStyle/>
          <a:p>
            <a:pPr algn="l">
              <a:defRPr/>
            </a:pPr>
            <a:r>
              <a:rPr lang="it-IT" sz="1500" b="1">
                <a:solidFill>
                  <a:schemeClr val="bg1"/>
                </a:solidFill>
                <a:latin typeface="Century Gothic" panose="020B0502020202020204" pitchFamily="34" charset="0"/>
                <a:ea typeface="+mj-ea"/>
                <a:cs typeface="Arial"/>
              </a:rPr>
              <a:t>SERVIZI – </a:t>
            </a:r>
            <a:r>
              <a:rPr lang="it-IT" sz="1200" i="1">
                <a:solidFill>
                  <a:schemeClr val="bg1"/>
                </a:solidFill>
                <a:latin typeface="Century Gothic" panose="020B0502020202020204" pitchFamily="34" charset="0"/>
                <a:ea typeface="+mj-ea"/>
                <a:cs typeface="Arial"/>
              </a:rPr>
              <a:t>Indicatori di fiducia (Base 2018=100)</a:t>
            </a:r>
            <a:endParaRPr lang="it-IT" sz="1500" b="1">
              <a:solidFill>
                <a:schemeClr val="bg1"/>
              </a:solidFill>
              <a:latin typeface="Century Gothic" panose="020B0502020202020204" pitchFamily="34" charset="0"/>
              <a:ea typeface="+mj-ea"/>
              <a:cs typeface="Arial"/>
            </a:endParaRPr>
          </a:p>
        </p:txBody>
      </p:sp>
    </p:spTree>
    <p:extLst>
      <p:ext uri="{BB962C8B-B14F-4D97-AF65-F5344CB8AC3E}">
        <p14:creationId xmlns:p14="http://schemas.microsoft.com/office/powerpoint/2010/main" val="3839292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B77561D-55E8-4D26-B65F-0CA798AFF4AB}"/>
              </a:ext>
            </a:extLst>
          </p:cNvPr>
          <p:cNvPicPr>
            <a:picLocks noChangeAspect="1"/>
          </p:cNvPicPr>
          <p:nvPr/>
        </p:nvPicPr>
        <p:blipFill>
          <a:blip r:embed="rId2"/>
          <a:stretch>
            <a:fillRect/>
          </a:stretch>
        </p:blipFill>
        <p:spPr>
          <a:xfrm>
            <a:off x="424800" y="2278800"/>
            <a:ext cx="6045729" cy="3092400"/>
          </a:xfrm>
          <a:prstGeom prst="rect">
            <a:avLst/>
          </a:prstGeom>
        </p:spPr>
      </p:pic>
      <p:sp>
        <p:nvSpPr>
          <p:cNvPr id="11268" name="Text Box 49"/>
          <p:cNvSpPr txBox="1">
            <a:spLocks noChangeArrowheads="1"/>
          </p:cNvSpPr>
          <p:nvPr/>
        </p:nvSpPr>
        <p:spPr bwMode="auto">
          <a:xfrm>
            <a:off x="335360" y="6190766"/>
            <a:ext cx="11665296" cy="384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a:latin typeface="Century Gothic" panose="020B0502020202020204" pitchFamily="34" charset="0"/>
              </a:rPr>
              <a:t>Base campione: </a:t>
            </a:r>
            <a:r>
              <a:rPr lang="it-IT" altLang="it-IT" sz="900" b="0">
                <a:latin typeface="Century Gothic" panose="020B0502020202020204" pitchFamily="34" charset="0"/>
              </a:rPr>
              <a:t>1.536 casi. </a:t>
            </a:r>
            <a:r>
              <a:rPr lang="it-IT" altLang="ja-JP" sz="900" b="0">
                <a:latin typeface="Century Gothic" panose="020B0502020202020204" pitchFamily="34" charset="0"/>
              </a:rPr>
              <a:t>I valori sono costituiti da percentuali di imprese rispondenti. Saldo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a:latin typeface="Century Gothic" panose="020B0502020202020204" pitchFamily="34" charset="0"/>
              </a:rPr>
              <a:t>I dati sono riportati all’universo.	</a:t>
            </a:r>
            <a:endParaRPr lang="it-IT" altLang="it-IT" sz="900">
              <a:latin typeface="Century Gothic" panose="020B0502020202020204" pitchFamily="34" charset="0"/>
            </a:endParaRPr>
          </a:p>
        </p:txBody>
      </p:sp>
      <p:sp>
        <p:nvSpPr>
          <p:cNvPr id="27" name="Titolo 1">
            <a:extLst>
              <a:ext uri="{FF2B5EF4-FFF2-40B4-BE49-F238E27FC236}">
                <a16:creationId xmlns:a16="http://schemas.microsoft.com/office/drawing/2014/main" id="{DDEE5856-F717-412E-9B1E-E7DF8CEB0259}"/>
              </a:ext>
            </a:extLst>
          </p:cNvPr>
          <p:cNvSpPr txBox="1">
            <a:spLocks/>
          </p:cNvSpPr>
          <p:nvPr/>
        </p:nvSpPr>
        <p:spPr>
          <a:xfrm>
            <a:off x="335360" y="248643"/>
            <a:ext cx="11856638" cy="1086548"/>
          </a:xfrm>
          <a:prstGeom prst="rect">
            <a:avLst/>
          </a:prstGeom>
        </p:spPr>
        <p:txBody>
          <a:bodyPr wrap="square" lIns="67500" tIns="35100" rIns="67500" bIns="35100">
            <a:spAutoFit/>
          </a:bodyPr>
          <a:lstStyle/>
          <a:p>
            <a:pPr>
              <a:defRPr/>
            </a:pPr>
            <a:r>
              <a:rPr lang="it-IT" sz="2200" dirty="0">
                <a:solidFill>
                  <a:srgbClr val="203864"/>
                </a:solidFill>
                <a:latin typeface="Century Gothic" panose="020B0502020202020204" pitchFamily="34" charset="0"/>
                <a:cs typeface="Arial"/>
              </a:rPr>
              <a:t>Fiducia economia italiana | </a:t>
            </a:r>
            <a:r>
              <a:rPr lang="it-IT" sz="2200" dirty="0">
                <a:latin typeface="Century Gothic" panose="020B0502020202020204" pitchFamily="34" charset="0"/>
                <a:cs typeface="Arial"/>
              </a:rPr>
              <a:t>Nella prima parte del 2021 torna a crescere la fiducia delle imprese del terziario del FVG, invertendo il </a:t>
            </a:r>
            <a:r>
              <a:rPr lang="it-IT" sz="2200" i="1" dirty="0">
                <a:latin typeface="Century Gothic" panose="020B0502020202020204" pitchFamily="34" charset="0"/>
                <a:cs typeface="Arial"/>
              </a:rPr>
              <a:t>trend</a:t>
            </a:r>
            <a:r>
              <a:rPr lang="it-IT" sz="2200" dirty="0">
                <a:latin typeface="Century Gothic" panose="020B0502020202020204" pitchFamily="34" charset="0"/>
                <a:cs typeface="Arial"/>
              </a:rPr>
              <a:t> dopo le chiusure di fine 2020. </a:t>
            </a:r>
          </a:p>
          <a:p>
            <a:pPr>
              <a:defRPr/>
            </a:pPr>
            <a:r>
              <a:rPr lang="it-IT" sz="2200" dirty="0">
                <a:latin typeface="Century Gothic" panose="020B0502020202020204" pitchFamily="34" charset="0"/>
                <a:cs typeface="Arial"/>
              </a:rPr>
              <a:t>Il terziario in FVG ritrova l’ottimismo molto più velocemente rispetto alla media Italia.</a:t>
            </a:r>
            <a:endParaRPr lang="it-IT" sz="2200" b="0" strike="sngStrike" dirty="0">
              <a:solidFill>
                <a:srgbClr val="FF0000"/>
              </a:solidFill>
              <a:latin typeface="Century Gothic" panose="020B0502020202020204" pitchFamily="34" charset="0"/>
              <a:cs typeface="Arial"/>
            </a:endParaRPr>
          </a:p>
        </p:txBody>
      </p:sp>
      <p:sp>
        <p:nvSpPr>
          <p:cNvPr id="36" name="CasellaDiTesto 9">
            <a:extLst>
              <a:ext uri="{FF2B5EF4-FFF2-40B4-BE49-F238E27FC236}">
                <a16:creationId xmlns:a16="http://schemas.microsoft.com/office/drawing/2014/main" id="{785050CA-F58A-43FB-916D-E533A19213E6}"/>
              </a:ext>
            </a:extLst>
          </p:cNvPr>
          <p:cNvSpPr txBox="1">
            <a:spLocks noChangeArrowheads="1"/>
          </p:cNvSpPr>
          <p:nvPr/>
        </p:nvSpPr>
        <p:spPr bwMode="auto">
          <a:xfrm>
            <a:off x="884127" y="3708941"/>
            <a:ext cx="1919755"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203864"/>
                </a:solidFill>
                <a:latin typeface="Century Gothic" panose="020B0502020202020204" pitchFamily="34" charset="0"/>
              </a:rPr>
              <a:t>Terziario FVG</a:t>
            </a:r>
          </a:p>
        </p:txBody>
      </p:sp>
      <p:cxnSp>
        <p:nvCxnSpPr>
          <p:cNvPr id="57" name="Connettore diritto 56">
            <a:extLst>
              <a:ext uri="{FF2B5EF4-FFF2-40B4-BE49-F238E27FC236}">
                <a16:creationId xmlns:a16="http://schemas.microsoft.com/office/drawing/2014/main" id="{9D8B0951-19B2-4D3E-9AB5-C8802DC5EB0D}"/>
              </a:ext>
            </a:extLst>
          </p:cNvPr>
          <p:cNvCxnSpPr/>
          <p:nvPr/>
        </p:nvCxnSpPr>
        <p:spPr bwMode="auto">
          <a:xfrm>
            <a:off x="5125815" y="2574197"/>
            <a:ext cx="0" cy="2412000"/>
          </a:xfrm>
          <a:prstGeom prst="line">
            <a:avLst/>
          </a:prstGeom>
          <a:noFill/>
          <a:ln w="12700" cap="flat" cmpd="sng" algn="ctr">
            <a:solidFill>
              <a:schemeClr val="tx2">
                <a:lumMod val="65000"/>
                <a:lumOff val="35000"/>
              </a:schemeClr>
            </a:solidFill>
            <a:prstDash val="solid"/>
            <a:round/>
            <a:headEnd type="none" w="med" len="med"/>
            <a:tailEnd type="none" w="med" len="med"/>
          </a:ln>
          <a:effectLst/>
        </p:spPr>
      </p:cxnSp>
      <p:sp>
        <p:nvSpPr>
          <p:cNvPr id="58" name="CasellaDiTesto 9">
            <a:extLst>
              <a:ext uri="{FF2B5EF4-FFF2-40B4-BE49-F238E27FC236}">
                <a16:creationId xmlns:a16="http://schemas.microsoft.com/office/drawing/2014/main" id="{F97D2262-E073-4DCA-BD11-09A2959F2584}"/>
              </a:ext>
            </a:extLst>
          </p:cNvPr>
          <p:cNvSpPr txBox="1">
            <a:spLocks noChangeArrowheads="1"/>
          </p:cNvSpPr>
          <p:nvPr/>
        </p:nvSpPr>
        <p:spPr bwMode="auto">
          <a:xfrm>
            <a:off x="1372561" y="4606856"/>
            <a:ext cx="1728192"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1700">
                <a:solidFill>
                  <a:srgbClr val="F79646"/>
                </a:solidFill>
                <a:latin typeface="Century Gothic" panose="020B0502020202020204" pitchFamily="34" charset="0"/>
              </a:rPr>
              <a:t>Terziario ITALIA</a:t>
            </a:r>
          </a:p>
        </p:txBody>
      </p:sp>
      <p:sp>
        <p:nvSpPr>
          <p:cNvPr id="60" name="Rettangolo 59">
            <a:extLst>
              <a:ext uri="{FF2B5EF4-FFF2-40B4-BE49-F238E27FC236}">
                <a16:creationId xmlns:a16="http://schemas.microsoft.com/office/drawing/2014/main" id="{1C48693C-F6DC-4AC6-BF86-AA3D9DDA7D42}"/>
              </a:ext>
            </a:extLst>
          </p:cNvPr>
          <p:cNvSpPr/>
          <p:nvPr/>
        </p:nvSpPr>
        <p:spPr>
          <a:xfrm>
            <a:off x="4084854" y="2478476"/>
            <a:ext cx="1044697" cy="246221"/>
          </a:xfrm>
          <a:prstGeom prst="rect">
            <a:avLst/>
          </a:prstGeom>
        </p:spPr>
        <p:txBody>
          <a:bodyPr wrap="square">
            <a:spAutoFit/>
          </a:bodyPr>
          <a:lstStyle/>
          <a:p>
            <a:pPr algn="r"/>
            <a:r>
              <a:rPr lang="it-IT" sz="1000" i="1">
                <a:solidFill>
                  <a:schemeClr val="tx2">
                    <a:lumMod val="65000"/>
                    <a:lumOff val="35000"/>
                  </a:schemeClr>
                </a:solidFill>
                <a:latin typeface="Century Gothic" panose="020B0502020202020204" pitchFamily="34" charset="0"/>
              </a:rPr>
              <a:t>Pre lockdown</a:t>
            </a:r>
            <a:endParaRPr lang="it-IT" sz="700" i="1">
              <a:solidFill>
                <a:schemeClr val="tx2">
                  <a:lumMod val="65000"/>
                  <a:lumOff val="35000"/>
                </a:schemeClr>
              </a:solidFill>
              <a:latin typeface="Century Gothic" panose="020B0502020202020204" pitchFamily="34" charset="0"/>
            </a:endParaRPr>
          </a:p>
        </p:txBody>
      </p:sp>
      <p:graphicFrame>
        <p:nvGraphicFramePr>
          <p:cNvPr id="11" name="Tabella 11">
            <a:extLst>
              <a:ext uri="{FF2B5EF4-FFF2-40B4-BE49-F238E27FC236}">
                <a16:creationId xmlns:a16="http://schemas.microsoft.com/office/drawing/2014/main" id="{60A26EB6-54AC-47C2-A574-1495F45C1B36}"/>
              </a:ext>
            </a:extLst>
          </p:cNvPr>
          <p:cNvGraphicFramePr>
            <a:graphicFrameLocks noGrp="1"/>
          </p:cNvGraphicFramePr>
          <p:nvPr/>
        </p:nvGraphicFramePr>
        <p:xfrm>
          <a:off x="7526635" y="3147844"/>
          <a:ext cx="3321605" cy="2857840"/>
        </p:xfrm>
        <a:graphic>
          <a:graphicData uri="http://schemas.openxmlformats.org/drawingml/2006/table">
            <a:tbl>
              <a:tblPr firstRow="1" bandRow="1">
                <a:tableStyleId>{5C22544A-7EE6-4342-B048-85BDC9FD1C3A}</a:tableStyleId>
              </a:tblPr>
              <a:tblGrid>
                <a:gridCol w="729605">
                  <a:extLst>
                    <a:ext uri="{9D8B030D-6E8A-4147-A177-3AD203B41FA5}">
                      <a16:colId xmlns:a16="http://schemas.microsoft.com/office/drawing/2014/main" val="4257292281"/>
                    </a:ext>
                  </a:extLst>
                </a:gridCol>
                <a:gridCol w="648000">
                  <a:extLst>
                    <a:ext uri="{9D8B030D-6E8A-4147-A177-3AD203B41FA5}">
                      <a16:colId xmlns:a16="http://schemas.microsoft.com/office/drawing/2014/main" val="1363359023"/>
                    </a:ext>
                  </a:extLst>
                </a:gridCol>
                <a:gridCol w="648000">
                  <a:extLst>
                    <a:ext uri="{9D8B030D-6E8A-4147-A177-3AD203B41FA5}">
                      <a16:colId xmlns:a16="http://schemas.microsoft.com/office/drawing/2014/main" val="3209566175"/>
                    </a:ext>
                  </a:extLst>
                </a:gridCol>
                <a:gridCol w="648000">
                  <a:extLst>
                    <a:ext uri="{9D8B030D-6E8A-4147-A177-3AD203B41FA5}">
                      <a16:colId xmlns:a16="http://schemas.microsoft.com/office/drawing/2014/main" val="2315993140"/>
                    </a:ext>
                  </a:extLst>
                </a:gridCol>
                <a:gridCol w="648000">
                  <a:extLst>
                    <a:ext uri="{9D8B030D-6E8A-4147-A177-3AD203B41FA5}">
                      <a16:colId xmlns:a16="http://schemas.microsoft.com/office/drawing/2014/main" val="2418926699"/>
                    </a:ext>
                  </a:extLst>
                </a:gridCol>
              </a:tblGrid>
              <a:tr h="357230">
                <a:tc>
                  <a:txBody>
                    <a:bodyPr/>
                    <a:lstStyle/>
                    <a:p>
                      <a:endParaRPr lang="it-IT" sz="1200">
                        <a:solidFill>
                          <a:schemeClr val="tx1"/>
                        </a:solidFill>
                        <a:latin typeface="Century Gothic" panose="020B0502020202020204" pitchFamily="34" charset="0"/>
                      </a:endParaRPr>
                    </a:p>
                  </a:txBody>
                  <a:tcPr marL="7200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MIGLIORE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UGUALE</a:t>
                      </a:r>
                    </a:p>
                  </a:txBody>
                  <a:tcPr anchor="ctr">
                    <a:solidFill>
                      <a:schemeClr val="tx2">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700" b="1" i="1"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PEGGIORE</a:t>
                      </a:r>
                    </a:p>
                  </a:txBody>
                  <a:tcPr anchor="ctr">
                    <a:solidFill>
                      <a:schemeClr val="tx2">
                        <a:lumMod val="65000"/>
                        <a:lumOff val="35000"/>
                      </a:schemeClr>
                    </a:solidFill>
                  </a:tcPr>
                </a:tc>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40955734"/>
                  </a:ext>
                </a:extLst>
              </a:tr>
              <a:tr h="357230">
                <a:tc>
                  <a:txBody>
                    <a:bodyPr/>
                    <a:lstStyle/>
                    <a:p>
                      <a:pPr algn="l" fontAlgn="ctr"/>
                      <a:r>
                        <a:rPr lang="it-IT" sz="1200" b="1" i="0" u="none" strike="noStrike">
                          <a:effectLst/>
                          <a:latin typeface="Century Gothic" panose="020B0502020202020204" pitchFamily="34" charset="0"/>
                        </a:rPr>
                        <a:t>DIC ’19</a:t>
                      </a:r>
                    </a:p>
                  </a:txBody>
                  <a:tcPr marL="72000" marR="6350" marT="6350" marB="0" anchor="ctr"/>
                </a:tc>
                <a:tc>
                  <a:txBody>
                    <a:bodyPr/>
                    <a:lstStyle/>
                    <a:p>
                      <a:pPr algn="ctr" fontAlgn="ctr"/>
                      <a:r>
                        <a:rPr lang="it-IT" sz="1200" b="0" i="0" u="none" strike="noStrike" dirty="0">
                          <a:solidFill>
                            <a:srgbClr val="595959"/>
                          </a:solidFill>
                          <a:effectLst/>
                          <a:latin typeface="Century Gothic" panose="020B0502020202020204" pitchFamily="34" charset="0"/>
                        </a:rPr>
                        <a:t>6%</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53%</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41%</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33</a:t>
                      </a:r>
                    </a:p>
                  </a:txBody>
                  <a:tcPr marL="7620" marR="7620" marT="7620" marB="0" anchor="ctr"/>
                </a:tc>
                <a:extLst>
                  <a:ext uri="{0D108BD9-81ED-4DB2-BD59-A6C34878D82A}">
                    <a16:rowId xmlns:a16="http://schemas.microsoft.com/office/drawing/2014/main" val="2739780088"/>
                  </a:ext>
                </a:extLst>
              </a:tr>
              <a:tr h="357230">
                <a:tc>
                  <a:txBody>
                    <a:bodyPr/>
                    <a:lstStyle/>
                    <a:p>
                      <a:pPr algn="l" fontAlgn="ctr"/>
                      <a:r>
                        <a:rPr lang="it-IT" sz="1200" b="1" i="0" u="none" strike="noStrike">
                          <a:effectLst/>
                          <a:latin typeface="Century Gothic" panose="020B0502020202020204" pitchFamily="34" charset="0"/>
                        </a:rPr>
                        <a:t>MAR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11%</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88%</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6</a:t>
                      </a:r>
                    </a:p>
                  </a:txBody>
                  <a:tcPr marL="7620" marR="7620" marT="7620" marB="0" anchor="ctr"/>
                </a:tc>
                <a:extLst>
                  <a:ext uri="{0D108BD9-81ED-4DB2-BD59-A6C34878D82A}">
                    <a16:rowId xmlns:a16="http://schemas.microsoft.com/office/drawing/2014/main" val="2546973793"/>
                  </a:ext>
                </a:extLst>
              </a:tr>
              <a:tr h="357230">
                <a:tc>
                  <a:txBody>
                    <a:bodyPr/>
                    <a:lstStyle/>
                    <a:p>
                      <a:pPr algn="l" fontAlgn="ctr"/>
                      <a:r>
                        <a:rPr lang="it-IT" sz="1200" b="1" i="0" u="none" strike="noStrike">
                          <a:effectLst/>
                          <a:latin typeface="Century Gothic" panose="020B0502020202020204" pitchFamily="34" charset="0"/>
                        </a:rPr>
                        <a:t>GIU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7%</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14%</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79%</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14</a:t>
                      </a:r>
                    </a:p>
                  </a:txBody>
                  <a:tcPr marL="7620" marR="7620" marT="7620" marB="0" anchor="ctr"/>
                </a:tc>
                <a:extLst>
                  <a:ext uri="{0D108BD9-81ED-4DB2-BD59-A6C34878D82A}">
                    <a16:rowId xmlns:a16="http://schemas.microsoft.com/office/drawing/2014/main" val="3752504863"/>
                  </a:ext>
                </a:extLst>
              </a:tr>
              <a:tr h="357230">
                <a:tc>
                  <a:txBody>
                    <a:bodyPr/>
                    <a:lstStyle/>
                    <a:p>
                      <a:pPr algn="l" fontAlgn="ctr"/>
                      <a:r>
                        <a:rPr lang="it-IT" sz="1200" b="1" i="0" u="none" strike="noStrike">
                          <a:effectLst/>
                          <a:latin typeface="Century Gothic" panose="020B0502020202020204" pitchFamily="34" charset="0"/>
                        </a:rPr>
                        <a:t>SET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9%</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25%</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66%</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21</a:t>
                      </a:r>
                    </a:p>
                  </a:txBody>
                  <a:tcPr marL="7620" marR="7620" marT="7620" marB="0" anchor="ctr"/>
                </a:tc>
                <a:extLst>
                  <a:ext uri="{0D108BD9-81ED-4DB2-BD59-A6C34878D82A}">
                    <a16:rowId xmlns:a16="http://schemas.microsoft.com/office/drawing/2014/main" val="4271376257"/>
                  </a:ext>
                </a:extLst>
              </a:tr>
              <a:tr h="357230">
                <a:tc>
                  <a:txBody>
                    <a:bodyPr/>
                    <a:lstStyle/>
                    <a:p>
                      <a:pPr algn="l" fontAlgn="ctr"/>
                      <a:r>
                        <a:rPr lang="it-IT" sz="1200" b="1" i="0" u="none" strike="noStrike">
                          <a:effectLst/>
                          <a:latin typeface="Century Gothic" panose="020B0502020202020204" pitchFamily="34" charset="0"/>
                        </a:rPr>
                        <a:t>DIC ’20</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7%</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17%</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76%</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15</a:t>
                      </a:r>
                    </a:p>
                  </a:txBody>
                  <a:tcPr marL="7620" marR="7620" marT="7620" marB="0" anchor="ctr"/>
                </a:tc>
                <a:extLst>
                  <a:ext uri="{0D108BD9-81ED-4DB2-BD59-A6C34878D82A}">
                    <a16:rowId xmlns:a16="http://schemas.microsoft.com/office/drawing/2014/main" val="3559385142"/>
                  </a:ext>
                </a:extLst>
              </a:tr>
              <a:tr h="357230">
                <a:tc>
                  <a:txBody>
                    <a:bodyPr/>
                    <a:lstStyle/>
                    <a:p>
                      <a:pPr algn="l" fontAlgn="ctr"/>
                      <a:r>
                        <a:rPr lang="it-IT" sz="1200" b="1" i="0" u="none" strike="noStrike">
                          <a:effectLst/>
                          <a:latin typeface="Century Gothic" panose="020B0502020202020204" pitchFamily="34" charset="0"/>
                        </a:rPr>
                        <a:t>MAR ‘21</a:t>
                      </a:r>
                    </a:p>
                  </a:txBody>
                  <a:tcPr marL="72000" marR="6350" marT="6350" marB="0" anchor="ctr"/>
                </a:tc>
                <a:tc>
                  <a:txBody>
                    <a:bodyPr/>
                    <a:lstStyle/>
                    <a:p>
                      <a:pPr algn="ctr" fontAlgn="ctr"/>
                      <a:r>
                        <a:rPr lang="it-IT" sz="1200" b="0" i="0" u="none" strike="noStrike">
                          <a:solidFill>
                            <a:srgbClr val="595959"/>
                          </a:solidFill>
                          <a:effectLst/>
                          <a:latin typeface="Century Gothic" panose="020B0502020202020204" pitchFamily="34" charset="0"/>
                        </a:rPr>
                        <a:t>15%</a:t>
                      </a:r>
                    </a:p>
                  </a:txBody>
                  <a:tcPr marL="7620" marR="7620" marT="7620" marB="0" anchor="ctr"/>
                </a:tc>
                <a:tc>
                  <a:txBody>
                    <a:bodyPr/>
                    <a:lstStyle/>
                    <a:p>
                      <a:pPr algn="ctr" fontAlgn="ctr"/>
                      <a:r>
                        <a:rPr lang="it-IT" sz="1200" b="0" i="0" u="none" strike="noStrike">
                          <a:solidFill>
                            <a:srgbClr val="595959"/>
                          </a:solidFill>
                          <a:effectLst/>
                          <a:latin typeface="Century Gothic" panose="020B0502020202020204" pitchFamily="34" charset="0"/>
                        </a:rPr>
                        <a:t>20%</a:t>
                      </a:r>
                    </a:p>
                  </a:txBody>
                  <a:tcPr marL="7620" marR="7620" marT="7620" marB="0" anchor="ctr"/>
                </a:tc>
                <a:tc>
                  <a:txBody>
                    <a:bodyPr/>
                    <a:lstStyle/>
                    <a:p>
                      <a:pPr algn="ctr" fontAlgn="ctr"/>
                      <a:r>
                        <a:rPr lang="it-IT" sz="1200" b="0" i="0" u="none" strike="noStrike" dirty="0">
                          <a:solidFill>
                            <a:srgbClr val="595959"/>
                          </a:solidFill>
                          <a:effectLst/>
                          <a:latin typeface="Century Gothic" panose="020B0502020202020204" pitchFamily="34" charset="0"/>
                        </a:rPr>
                        <a:t>65%</a:t>
                      </a:r>
                    </a:p>
                  </a:txBody>
                  <a:tcPr marL="7620" marR="7620" marT="7620" marB="0" anchor="ctr"/>
                </a:tc>
                <a:tc>
                  <a:txBody>
                    <a:bodyPr/>
                    <a:lstStyle/>
                    <a:p>
                      <a:pPr algn="ctr" fontAlgn="ctr"/>
                      <a:r>
                        <a:rPr lang="it-IT" sz="1600" b="1" i="0" u="none" strike="noStrike">
                          <a:solidFill>
                            <a:srgbClr val="1F497D"/>
                          </a:solidFill>
                          <a:effectLst/>
                          <a:latin typeface="Century Gothic" panose="020B0502020202020204" pitchFamily="34" charset="0"/>
                        </a:rPr>
                        <a:t>25</a:t>
                      </a:r>
                    </a:p>
                  </a:txBody>
                  <a:tcPr marL="7620" marR="7620" marT="7620" marB="0" anchor="ctr"/>
                </a:tc>
                <a:extLst>
                  <a:ext uri="{0D108BD9-81ED-4DB2-BD59-A6C34878D82A}">
                    <a16:rowId xmlns:a16="http://schemas.microsoft.com/office/drawing/2014/main" val="3790754751"/>
                  </a:ext>
                </a:extLst>
              </a:tr>
              <a:tr h="357230">
                <a:tc gridSpan="4">
                  <a:txBody>
                    <a:bodyPr/>
                    <a:lstStyle/>
                    <a:p>
                      <a:pPr algn="l" fontAlgn="ctr"/>
                      <a:r>
                        <a:rPr lang="it-IT" sz="1600" b="1" i="0" u="none" strike="noStrike">
                          <a:solidFill>
                            <a:schemeClr val="tx1"/>
                          </a:solidFill>
                          <a:effectLst/>
                          <a:latin typeface="Century Gothic" panose="020B0502020202020204" pitchFamily="34" charset="0"/>
                        </a:rPr>
                        <a:t>PREV. GIUGNO ‘21</a:t>
                      </a:r>
                    </a:p>
                  </a:txBody>
                  <a:tcPr marL="7200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hMerge="1">
                  <a:txBody>
                    <a:bodyPr/>
                    <a:lstStyle/>
                    <a:p>
                      <a:pPr algn="l" fontAlgn="ctr"/>
                      <a:r>
                        <a:rPr lang="it-IT" sz="1200" b="0" i="1" u="none" strike="noStrike">
                          <a:solidFill>
                            <a:srgbClr val="333399"/>
                          </a:solidFill>
                          <a:effectLst/>
                          <a:latin typeface="Century Gothic" panose="020B0502020202020204" pitchFamily="34" charset="0"/>
                        </a:rPr>
                        <a:t> </a:t>
                      </a:r>
                    </a:p>
                  </a:txBody>
                  <a:tcPr marL="6350" marR="6350" marT="6350" marB="0" anchor="ctr"/>
                </a:tc>
                <a:tc>
                  <a:txBody>
                    <a:bodyPr/>
                    <a:lstStyle/>
                    <a:p>
                      <a:pPr algn="ctr" fontAlgn="ctr"/>
                      <a:r>
                        <a:rPr lang="it-IT" sz="1600" b="1" i="0" u="none" strike="noStrike" dirty="0">
                          <a:solidFill>
                            <a:srgbClr val="203864"/>
                          </a:solidFill>
                          <a:effectLst/>
                          <a:latin typeface="Century Gothic" panose="020B0502020202020204" pitchFamily="34" charset="0"/>
                        </a:rPr>
                        <a:t>30</a:t>
                      </a:r>
                    </a:p>
                  </a:txBody>
                  <a:tcPr marL="7620" marR="7620" marT="7620" marB="0" anchor="ctr"/>
                </a:tc>
                <a:extLst>
                  <a:ext uri="{0D108BD9-81ED-4DB2-BD59-A6C34878D82A}">
                    <a16:rowId xmlns:a16="http://schemas.microsoft.com/office/drawing/2014/main" val="1704451205"/>
                  </a:ext>
                </a:extLst>
              </a:tr>
            </a:tbl>
          </a:graphicData>
        </a:graphic>
      </p:graphicFrame>
      <p:graphicFrame>
        <p:nvGraphicFramePr>
          <p:cNvPr id="17" name="Tabella 16">
            <a:extLst>
              <a:ext uri="{FF2B5EF4-FFF2-40B4-BE49-F238E27FC236}">
                <a16:creationId xmlns:a16="http://schemas.microsoft.com/office/drawing/2014/main" id="{11678538-CB9F-4939-88E1-2F794AC36C63}"/>
              </a:ext>
            </a:extLst>
          </p:cNvPr>
          <p:cNvGraphicFramePr>
            <a:graphicFrameLocks noGrp="1"/>
          </p:cNvGraphicFramePr>
          <p:nvPr/>
        </p:nvGraphicFramePr>
        <p:xfrm>
          <a:off x="11147607" y="3147844"/>
          <a:ext cx="648000" cy="285784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02806717"/>
                    </a:ext>
                  </a:extLst>
                </a:gridCol>
              </a:tblGrid>
              <a:tr h="357230">
                <a:tc>
                  <a:txBody>
                    <a:bodyPr/>
                    <a:lstStyle/>
                    <a:p>
                      <a:pPr algn="ctr"/>
                      <a:r>
                        <a:rPr lang="it-IT" sz="1100">
                          <a:solidFill>
                            <a:schemeClr val="bg1"/>
                          </a:solidFill>
                          <a:latin typeface="Century Gothic" panose="020B0502020202020204" pitchFamily="34" charset="0"/>
                        </a:rPr>
                        <a:t>INDICE</a:t>
                      </a:r>
                      <a:endParaRPr lang="it-IT" sz="1000">
                        <a:solidFill>
                          <a:schemeClr val="bg1"/>
                        </a:solidFill>
                        <a:latin typeface="Century Gothic" panose="020B0502020202020204" pitchFamily="34" charset="0"/>
                      </a:endParaRPr>
                    </a:p>
                  </a:txBody>
                  <a:tcPr anchor="ctr">
                    <a:solidFill>
                      <a:schemeClr val="tx2">
                        <a:lumMod val="65000"/>
                        <a:lumOff val="35000"/>
                      </a:schemeClr>
                    </a:solidFill>
                  </a:tcPr>
                </a:tc>
                <a:extLst>
                  <a:ext uri="{0D108BD9-81ED-4DB2-BD59-A6C34878D82A}">
                    <a16:rowId xmlns:a16="http://schemas.microsoft.com/office/drawing/2014/main" val="857634939"/>
                  </a:ext>
                </a:extLst>
              </a:tr>
              <a:tr h="357230">
                <a:tc>
                  <a:txBody>
                    <a:bodyPr/>
                    <a:lstStyle/>
                    <a:p>
                      <a:pPr algn="ctr" fontAlgn="ctr"/>
                      <a:r>
                        <a:rPr lang="it-IT" sz="1600" b="1" i="0" u="none" strike="noStrike">
                          <a:solidFill>
                            <a:srgbClr val="F79646"/>
                          </a:solidFill>
                          <a:effectLst/>
                          <a:latin typeface="Century Gothic" panose="020B0502020202020204" pitchFamily="34" charset="0"/>
                        </a:rPr>
                        <a:t>28</a:t>
                      </a:r>
                    </a:p>
                  </a:txBody>
                  <a:tcPr marL="7620" marR="7620" marT="7620" marB="0" anchor="ctr"/>
                </a:tc>
                <a:extLst>
                  <a:ext uri="{0D108BD9-81ED-4DB2-BD59-A6C34878D82A}">
                    <a16:rowId xmlns:a16="http://schemas.microsoft.com/office/drawing/2014/main" val="384464165"/>
                  </a:ext>
                </a:extLst>
              </a:tr>
              <a:tr h="357230">
                <a:tc>
                  <a:txBody>
                    <a:bodyPr/>
                    <a:lstStyle/>
                    <a:p>
                      <a:pPr algn="ctr" fontAlgn="ctr"/>
                      <a:r>
                        <a:rPr lang="it-IT" sz="1600" b="1" i="0" u="none" strike="noStrike">
                          <a:solidFill>
                            <a:srgbClr val="F79646"/>
                          </a:solidFill>
                          <a:effectLst/>
                          <a:latin typeface="Century Gothic" panose="020B0502020202020204" pitchFamily="34" charset="0"/>
                        </a:rPr>
                        <a:t>10</a:t>
                      </a:r>
                    </a:p>
                  </a:txBody>
                  <a:tcPr marL="7620" marR="7620" marT="7620" marB="0" anchor="ctr"/>
                </a:tc>
                <a:extLst>
                  <a:ext uri="{0D108BD9-81ED-4DB2-BD59-A6C34878D82A}">
                    <a16:rowId xmlns:a16="http://schemas.microsoft.com/office/drawing/2014/main" val="51798999"/>
                  </a:ext>
                </a:extLst>
              </a:tr>
              <a:tr h="357230">
                <a:tc>
                  <a:txBody>
                    <a:bodyPr/>
                    <a:lstStyle/>
                    <a:p>
                      <a:pPr algn="ctr" fontAlgn="ctr"/>
                      <a:r>
                        <a:rPr lang="it-IT" sz="1600" b="1" i="0" u="none" strike="noStrike">
                          <a:solidFill>
                            <a:srgbClr val="F79646"/>
                          </a:solidFill>
                          <a:effectLst/>
                          <a:latin typeface="Century Gothic" panose="020B0502020202020204" pitchFamily="34" charset="0"/>
                        </a:rPr>
                        <a:t>12</a:t>
                      </a:r>
                    </a:p>
                  </a:txBody>
                  <a:tcPr marL="7620" marR="7620" marT="7620" marB="0" anchor="ctr"/>
                </a:tc>
                <a:extLst>
                  <a:ext uri="{0D108BD9-81ED-4DB2-BD59-A6C34878D82A}">
                    <a16:rowId xmlns:a16="http://schemas.microsoft.com/office/drawing/2014/main" val="2113083857"/>
                  </a:ext>
                </a:extLst>
              </a:tr>
              <a:tr h="357230">
                <a:tc>
                  <a:txBody>
                    <a:bodyPr/>
                    <a:lstStyle/>
                    <a:p>
                      <a:pPr algn="ctr" fontAlgn="ctr"/>
                      <a:r>
                        <a:rPr lang="it-IT" sz="1600" b="1" i="0" u="none" strike="noStrike">
                          <a:solidFill>
                            <a:srgbClr val="F79646"/>
                          </a:solidFill>
                          <a:effectLst/>
                          <a:latin typeface="Century Gothic" panose="020B0502020202020204" pitchFamily="34" charset="0"/>
                        </a:rPr>
                        <a:t>18</a:t>
                      </a:r>
                    </a:p>
                  </a:txBody>
                  <a:tcPr marL="7620" marR="7620" marT="7620" marB="0" anchor="ctr"/>
                </a:tc>
                <a:extLst>
                  <a:ext uri="{0D108BD9-81ED-4DB2-BD59-A6C34878D82A}">
                    <a16:rowId xmlns:a16="http://schemas.microsoft.com/office/drawing/2014/main" val="1777035430"/>
                  </a:ext>
                </a:extLst>
              </a:tr>
              <a:tr h="357230">
                <a:tc>
                  <a:txBody>
                    <a:bodyPr/>
                    <a:lstStyle/>
                    <a:p>
                      <a:pPr algn="ctr" fontAlgn="ctr"/>
                      <a:r>
                        <a:rPr lang="it-IT" sz="1600" b="1" i="0" u="none" strike="noStrike">
                          <a:solidFill>
                            <a:srgbClr val="F79646"/>
                          </a:solidFill>
                          <a:effectLst/>
                          <a:latin typeface="Century Gothic" panose="020B0502020202020204" pitchFamily="34" charset="0"/>
                        </a:rPr>
                        <a:t>13</a:t>
                      </a:r>
                    </a:p>
                  </a:txBody>
                  <a:tcPr marL="7620" marR="7620" marT="7620" marB="0" anchor="ctr"/>
                </a:tc>
                <a:extLst>
                  <a:ext uri="{0D108BD9-81ED-4DB2-BD59-A6C34878D82A}">
                    <a16:rowId xmlns:a16="http://schemas.microsoft.com/office/drawing/2014/main" val="2964193220"/>
                  </a:ext>
                </a:extLst>
              </a:tr>
              <a:tr h="357230">
                <a:tc>
                  <a:txBody>
                    <a:bodyPr/>
                    <a:lstStyle/>
                    <a:p>
                      <a:pPr algn="ctr" fontAlgn="ctr"/>
                      <a:r>
                        <a:rPr lang="it-IT" sz="1600" b="1" i="0" u="none" strike="noStrike">
                          <a:solidFill>
                            <a:srgbClr val="F79646"/>
                          </a:solidFill>
                          <a:effectLst/>
                          <a:latin typeface="Century Gothic" panose="020B0502020202020204" pitchFamily="34" charset="0"/>
                        </a:rPr>
                        <a:t>17</a:t>
                      </a:r>
                    </a:p>
                  </a:txBody>
                  <a:tcPr marL="7620" marR="7620" marT="7620" marB="0" anchor="ctr"/>
                </a:tc>
                <a:extLst>
                  <a:ext uri="{0D108BD9-81ED-4DB2-BD59-A6C34878D82A}">
                    <a16:rowId xmlns:a16="http://schemas.microsoft.com/office/drawing/2014/main" val="3083891687"/>
                  </a:ext>
                </a:extLst>
              </a:tr>
              <a:tr h="357230">
                <a:tc>
                  <a:txBody>
                    <a:bodyPr/>
                    <a:lstStyle/>
                    <a:p>
                      <a:pPr algn="ctr" fontAlgn="ctr"/>
                      <a:r>
                        <a:rPr lang="it-IT" sz="1600" b="1" i="0" u="none" strike="noStrike">
                          <a:solidFill>
                            <a:srgbClr val="F79646"/>
                          </a:solidFill>
                          <a:effectLst/>
                          <a:latin typeface="Century Gothic" panose="020B0502020202020204" pitchFamily="34" charset="0"/>
                        </a:rPr>
                        <a:t>22</a:t>
                      </a:r>
                    </a:p>
                  </a:txBody>
                  <a:tcPr marL="7620" marR="7620" marT="7620" marB="0" anchor="ctr"/>
                </a:tc>
                <a:extLst>
                  <a:ext uri="{0D108BD9-81ED-4DB2-BD59-A6C34878D82A}">
                    <a16:rowId xmlns:a16="http://schemas.microsoft.com/office/drawing/2014/main" val="1328386160"/>
                  </a:ext>
                </a:extLst>
              </a:tr>
            </a:tbl>
          </a:graphicData>
        </a:graphic>
      </p:graphicFrame>
      <p:sp>
        <p:nvSpPr>
          <p:cNvPr id="25" name="Ovale 24">
            <a:extLst>
              <a:ext uri="{FF2B5EF4-FFF2-40B4-BE49-F238E27FC236}">
                <a16:creationId xmlns:a16="http://schemas.microsoft.com/office/drawing/2014/main" id="{CA7BD584-A7A8-4F7C-9448-F736A746582C}"/>
              </a:ext>
            </a:extLst>
          </p:cNvPr>
          <p:cNvSpPr/>
          <p:nvPr/>
        </p:nvSpPr>
        <p:spPr bwMode="auto">
          <a:xfrm>
            <a:off x="10219506" y="4932024"/>
            <a:ext cx="647998" cy="1111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9" name="Titolo 1">
            <a:extLst>
              <a:ext uri="{FF2B5EF4-FFF2-40B4-BE49-F238E27FC236}">
                <a16:creationId xmlns:a16="http://schemas.microsoft.com/office/drawing/2014/main" id="{67C7F260-E179-44CF-8C8E-E340E311263D}"/>
              </a:ext>
            </a:extLst>
          </p:cNvPr>
          <p:cNvSpPr txBox="1">
            <a:spLocks/>
          </p:cNvSpPr>
          <p:nvPr/>
        </p:nvSpPr>
        <p:spPr>
          <a:xfrm>
            <a:off x="423287" y="1815998"/>
            <a:ext cx="5962833" cy="532550"/>
          </a:xfrm>
          <a:prstGeom prst="rect">
            <a:avLst/>
          </a:prstGeom>
          <a:solidFill>
            <a:schemeClr val="tx2">
              <a:lumMod val="65000"/>
              <a:lumOff val="35000"/>
            </a:schemeClr>
          </a:solidFill>
          <a:ln>
            <a:noFill/>
          </a:ln>
        </p:spPr>
        <p:txBody>
          <a:bodyPr wrap="square" lIns="67500" tIns="35100" rIns="67500" bIns="35100">
            <a:spAutoFit/>
          </a:bodyPr>
          <a:lstStyle/>
          <a:p>
            <a:pPr>
              <a:defRPr/>
            </a:pPr>
            <a:r>
              <a:rPr lang="it-IT" sz="1600">
                <a:solidFill>
                  <a:schemeClr val="bg1"/>
                </a:solidFill>
                <a:latin typeface="Century Gothic" panose="020B0502020202020204" pitchFamily="34" charset="0"/>
                <a:ea typeface="+mj-ea"/>
                <a:cs typeface="Arial"/>
              </a:rPr>
              <a:t>CLIMA DI FIDUCIA ECONOMIA ITALIANA (</a:t>
            </a:r>
            <a:r>
              <a:rPr lang="it-IT" sz="1600" u="sng">
                <a:solidFill>
                  <a:schemeClr val="bg1"/>
                </a:solidFill>
                <a:latin typeface="Century Gothic" panose="020B0502020202020204" pitchFamily="34" charset="0"/>
                <a:ea typeface="+mj-ea"/>
                <a:cs typeface="Arial"/>
              </a:rPr>
              <a:t>FVG vs ITALIA</a:t>
            </a:r>
            <a:r>
              <a:rPr lang="it-IT" sz="1600">
                <a:solidFill>
                  <a:schemeClr val="bg1"/>
                </a:solidFill>
                <a:latin typeface="Century Gothic" panose="020B0502020202020204" pitchFamily="34" charset="0"/>
                <a:ea typeface="+mj-ea"/>
                <a:cs typeface="Arial"/>
              </a:rPr>
              <a:t>)</a:t>
            </a:r>
            <a:endParaRPr lang="it-IT" sz="1600" i="1">
              <a:solidFill>
                <a:schemeClr val="bg1"/>
              </a:solidFill>
              <a:latin typeface="Century Gothic" panose="020B0502020202020204" pitchFamily="34" charset="0"/>
              <a:ea typeface="+mj-ea"/>
              <a:cs typeface="Arial"/>
            </a:endParaRPr>
          </a:p>
          <a:p>
            <a:pPr>
              <a:defRPr/>
            </a:pPr>
            <a:r>
              <a:rPr lang="it-IT" sz="1400" b="0" i="1">
                <a:solidFill>
                  <a:schemeClr val="bg1"/>
                </a:solidFill>
                <a:latin typeface="Century Gothic" panose="020B0502020202020204" pitchFamily="34" charset="0"/>
                <a:ea typeface="+mj-ea"/>
                <a:cs typeface="Arial"/>
              </a:rPr>
              <a:t>Indicatori congiunturali: % MIGLIORAMENTO + ½ INVARIANZA</a:t>
            </a:r>
          </a:p>
        </p:txBody>
      </p:sp>
      <p:cxnSp>
        <p:nvCxnSpPr>
          <p:cNvPr id="30" name="Connettore diritto 29">
            <a:extLst>
              <a:ext uri="{FF2B5EF4-FFF2-40B4-BE49-F238E27FC236}">
                <a16:creationId xmlns:a16="http://schemas.microsoft.com/office/drawing/2014/main" id="{173B7860-5634-45AD-9FF8-5498E01F2EB3}"/>
              </a:ext>
            </a:extLst>
          </p:cNvPr>
          <p:cNvCxnSpPr>
            <a:cxnSpLocks/>
          </p:cNvCxnSpPr>
          <p:nvPr/>
        </p:nvCxnSpPr>
        <p:spPr bwMode="auto">
          <a:xfrm>
            <a:off x="7248128" y="1835048"/>
            <a:ext cx="0" cy="4208951"/>
          </a:xfrm>
          <a:prstGeom prst="line">
            <a:avLst/>
          </a:prstGeom>
          <a:noFill/>
          <a:ln w="38100" cap="flat" cmpd="sng" algn="ctr">
            <a:solidFill>
              <a:schemeClr val="tx2">
                <a:lumMod val="65000"/>
                <a:lumOff val="35000"/>
              </a:schemeClr>
            </a:solidFill>
            <a:prstDash val="solid"/>
            <a:round/>
            <a:headEnd type="none" w="med" len="med"/>
            <a:tailEnd type="none" w="med" len="med"/>
          </a:ln>
          <a:effectLst/>
        </p:spPr>
      </p:cxnSp>
      <p:pic>
        <p:nvPicPr>
          <p:cNvPr id="34" name="Elemento grafico 33" descr="Freccia linea: curva antioraria">
            <a:extLst>
              <a:ext uri="{FF2B5EF4-FFF2-40B4-BE49-F238E27FC236}">
                <a16:creationId xmlns:a16="http://schemas.microsoft.com/office/drawing/2014/main" id="{122A77F7-5119-499D-9461-FCD2B5DC13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264157" flipH="1">
            <a:off x="6227313" y="3078248"/>
            <a:ext cx="899478" cy="914400"/>
          </a:xfrm>
          <a:prstGeom prst="rect">
            <a:avLst/>
          </a:prstGeom>
        </p:spPr>
      </p:pic>
      <p:sp>
        <p:nvSpPr>
          <p:cNvPr id="37" name="CasellaDiTesto 9">
            <a:extLst>
              <a:ext uri="{FF2B5EF4-FFF2-40B4-BE49-F238E27FC236}">
                <a16:creationId xmlns:a16="http://schemas.microsoft.com/office/drawing/2014/main" id="{BBB77827-1E44-4D35-923C-370939F51D6A}"/>
              </a:ext>
            </a:extLst>
          </p:cNvPr>
          <p:cNvSpPr txBox="1">
            <a:spLocks noChangeArrowheads="1"/>
          </p:cNvSpPr>
          <p:nvPr/>
        </p:nvSpPr>
        <p:spPr bwMode="auto">
          <a:xfrm>
            <a:off x="7339534" y="1797318"/>
            <a:ext cx="4586972" cy="109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spcBef>
                <a:spcPts val="600"/>
              </a:spcBef>
            </a:pPr>
            <a:r>
              <a:rPr lang="it-IT" altLang="ja-JP" sz="1300" b="0" dirty="0">
                <a:latin typeface="Century Gothic" panose="020B0502020202020204" pitchFamily="34" charset="0"/>
              </a:rPr>
              <a:t>A Suo giudizio la situazione economica complessiva dell’Italia, a prescindere dalla situazione della Sua impresa e del suo Settore, negli ultimi tre mesi, rispetto ai tre mesi precedenti, è migliorata, invariata, peggiorata? </a:t>
            </a:r>
            <a:endParaRPr lang="it-IT" altLang="it-IT" sz="1300" b="0" dirty="0">
              <a:solidFill>
                <a:schemeClr val="accent2"/>
              </a:solidFill>
              <a:latin typeface="Century Gothic" panose="020B0502020202020204" pitchFamily="34" charset="0"/>
            </a:endParaRPr>
          </a:p>
        </p:txBody>
      </p:sp>
      <p:sp>
        <p:nvSpPr>
          <p:cNvPr id="39" name="Text Box 18">
            <a:extLst>
              <a:ext uri="{FF2B5EF4-FFF2-40B4-BE49-F238E27FC236}">
                <a16:creationId xmlns:a16="http://schemas.microsoft.com/office/drawing/2014/main" id="{ECB03D8A-C9CF-48CC-9CEC-CBD92DCABDD8}"/>
              </a:ext>
            </a:extLst>
          </p:cNvPr>
          <p:cNvSpPr txBox="1">
            <a:spLocks noChangeArrowheads="1"/>
          </p:cNvSpPr>
          <p:nvPr/>
        </p:nvSpPr>
        <p:spPr bwMode="auto">
          <a:xfrm>
            <a:off x="5812074" y="3570190"/>
            <a:ext cx="711868" cy="369333"/>
          </a:xfrm>
          <a:prstGeom prst="rect">
            <a:avLst/>
          </a:prstGeom>
          <a:solidFill>
            <a:schemeClr val="tx2">
              <a:lumMod val="65000"/>
              <a:lumOff val="35000"/>
            </a:schemeClr>
          </a:solidFill>
          <a:ln>
            <a:noFill/>
          </a:ln>
          <a:effectLst/>
        </p:spPr>
        <p:txBody>
          <a:bodyPr wrap="square" lIns="90000" tIns="46800" rIns="90000" bIns="46800" anchor="ctr">
            <a:spAutoFit/>
          </a:bodyPr>
          <a:lstStyle>
            <a:defPPr>
              <a:defRPr lang="it-IT"/>
            </a:defPPr>
            <a:lvl1pPr>
              <a:lnSpc>
                <a:spcPct val="110000"/>
              </a:lnSpc>
              <a:spcBef>
                <a:spcPts val="600"/>
              </a:spcBef>
              <a:defRPr sz="2000" b="0" i="0">
                <a:solidFill>
                  <a:srgbClr val="203864"/>
                </a:solidFill>
                <a:latin typeface="Century Gothic" panose="020B0502020202020204" pitchFamily="34" charset="0"/>
                <a:ea typeface="MS PGothic" panose="020B0600070205080204" pitchFamily="34" charset="-128"/>
              </a:defRPr>
            </a:lvl1pPr>
            <a:lvl2pPr marL="742950" indent="-285750">
              <a:spcBef>
                <a:spcPct val="20000"/>
              </a:spcBef>
              <a:buChar char="–"/>
              <a:defRPr>
                <a:latin typeface="Arial" panose="020B0604020202020204" pitchFamily="34" charset="0"/>
                <a:ea typeface="MS PGothic" panose="020B0600070205080204" pitchFamily="34" charset="-128"/>
              </a:defRPr>
            </a:lvl2pPr>
            <a:lvl3pPr marL="1143000" indent="-228600">
              <a:spcBef>
                <a:spcPct val="20000"/>
              </a:spcBef>
              <a:buChar char="•"/>
              <a:defRPr>
                <a:latin typeface="Arial" panose="020B0604020202020204" pitchFamily="34" charset="0"/>
                <a:ea typeface="MS PGothic" panose="020B0600070205080204" pitchFamily="34" charset="-128"/>
              </a:defRPr>
            </a:lvl3pPr>
            <a:lvl4pPr marL="1600200" indent="-228600">
              <a:spcBef>
                <a:spcPct val="20000"/>
              </a:spcBef>
              <a:buChar char="–"/>
              <a:defRPr sz="1600">
                <a:latin typeface="Arial" panose="020B0604020202020204" pitchFamily="34" charset="0"/>
                <a:ea typeface="MS PGothic" panose="020B0600070205080204" pitchFamily="34" charset="-128"/>
              </a:defRPr>
            </a:lvl4pPr>
            <a:lvl5pPr marL="2057400" indent="-228600">
              <a:spcBef>
                <a:spcPct val="20000"/>
              </a:spcBef>
              <a:buChar char="»"/>
              <a:defRPr sz="1400">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MS PGothic" panose="020B0600070205080204" pitchFamily="34" charset="-128"/>
              </a:defRPr>
            </a:lvl9pPr>
          </a:lstStyle>
          <a:p>
            <a:pPr>
              <a:lnSpc>
                <a:spcPct val="100000"/>
              </a:lnSpc>
              <a:spcBef>
                <a:spcPts val="0"/>
              </a:spcBef>
            </a:pPr>
            <a:r>
              <a:rPr lang="it-IT" altLang="it-IT" sz="900" b="1" i="1">
                <a:solidFill>
                  <a:schemeClr val="bg1"/>
                </a:solidFill>
              </a:rPr>
              <a:t>PREV. </a:t>
            </a:r>
            <a:br>
              <a:rPr lang="it-IT" altLang="it-IT" sz="900" b="1" i="1">
                <a:solidFill>
                  <a:schemeClr val="bg1"/>
                </a:solidFill>
              </a:rPr>
            </a:br>
            <a:r>
              <a:rPr lang="it-IT" altLang="it-IT" sz="900" b="1" i="1">
                <a:solidFill>
                  <a:schemeClr val="bg1"/>
                </a:solidFill>
              </a:rPr>
              <a:t>GIU ‘21</a:t>
            </a:r>
            <a:endParaRPr lang="it-IT" altLang="it-IT" sz="900" i="1">
              <a:solidFill>
                <a:schemeClr val="bg1"/>
              </a:solidFill>
            </a:endParaRPr>
          </a:p>
        </p:txBody>
      </p:sp>
      <p:cxnSp>
        <p:nvCxnSpPr>
          <p:cNvPr id="41" name="Connettore 2 40">
            <a:extLst>
              <a:ext uri="{FF2B5EF4-FFF2-40B4-BE49-F238E27FC236}">
                <a16:creationId xmlns:a16="http://schemas.microsoft.com/office/drawing/2014/main" id="{8A9A3B43-0489-45DD-8115-2C1C894CABC6}"/>
              </a:ext>
            </a:extLst>
          </p:cNvPr>
          <p:cNvCxnSpPr>
            <a:cxnSpLocks/>
          </p:cNvCxnSpPr>
          <p:nvPr/>
        </p:nvCxnSpPr>
        <p:spPr>
          <a:xfrm flipH="1">
            <a:off x="8479845" y="3031858"/>
            <a:ext cx="2162184"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42" name="CasellaDiTesto 41">
            <a:extLst>
              <a:ext uri="{FF2B5EF4-FFF2-40B4-BE49-F238E27FC236}">
                <a16:creationId xmlns:a16="http://schemas.microsoft.com/office/drawing/2014/main" id="{A8F388B5-E9A1-411D-9D18-27844816A273}"/>
              </a:ext>
            </a:extLst>
          </p:cNvPr>
          <p:cNvSpPr txBox="1"/>
          <p:nvPr/>
        </p:nvSpPr>
        <p:spPr>
          <a:xfrm>
            <a:off x="9313114" y="2754859"/>
            <a:ext cx="495650" cy="276999"/>
          </a:xfrm>
          <a:prstGeom prst="rect">
            <a:avLst/>
          </a:prstGeom>
          <a:noFill/>
        </p:spPr>
        <p:txBody>
          <a:bodyPr wrap="none" rtlCol="0">
            <a:spAutoFit/>
          </a:bodyPr>
          <a:lstStyle/>
          <a:p>
            <a:pPr algn="ctr"/>
            <a:r>
              <a:rPr lang="it-IT" sz="1200">
                <a:latin typeface="Century Gothic" panose="020B0502020202020204" pitchFamily="34" charset="0"/>
              </a:rPr>
              <a:t>FVG</a:t>
            </a:r>
          </a:p>
        </p:txBody>
      </p:sp>
      <p:cxnSp>
        <p:nvCxnSpPr>
          <p:cNvPr id="43" name="Connettore 2 42">
            <a:extLst>
              <a:ext uri="{FF2B5EF4-FFF2-40B4-BE49-F238E27FC236}">
                <a16:creationId xmlns:a16="http://schemas.microsoft.com/office/drawing/2014/main" id="{134F6686-05E8-4F2C-B079-8A5FA37F081C}"/>
              </a:ext>
            </a:extLst>
          </p:cNvPr>
          <p:cNvCxnSpPr>
            <a:cxnSpLocks/>
          </p:cNvCxnSpPr>
          <p:nvPr/>
        </p:nvCxnSpPr>
        <p:spPr>
          <a:xfrm flipH="1">
            <a:off x="11009528" y="3031858"/>
            <a:ext cx="916977" cy="0"/>
          </a:xfrm>
          <a:prstGeom prst="straightConnector1">
            <a:avLst/>
          </a:prstGeom>
          <a:ln w="19050">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44" name="CasellaDiTesto 43">
            <a:extLst>
              <a:ext uri="{FF2B5EF4-FFF2-40B4-BE49-F238E27FC236}">
                <a16:creationId xmlns:a16="http://schemas.microsoft.com/office/drawing/2014/main" id="{703537F0-5259-454A-AAAB-9F05B4298B5A}"/>
              </a:ext>
            </a:extLst>
          </p:cNvPr>
          <p:cNvSpPr txBox="1"/>
          <p:nvPr/>
        </p:nvSpPr>
        <p:spPr>
          <a:xfrm>
            <a:off x="11152866" y="2754859"/>
            <a:ext cx="630301" cy="276999"/>
          </a:xfrm>
          <a:prstGeom prst="rect">
            <a:avLst/>
          </a:prstGeom>
          <a:noFill/>
        </p:spPr>
        <p:txBody>
          <a:bodyPr wrap="none" rtlCol="0">
            <a:spAutoFit/>
          </a:bodyPr>
          <a:lstStyle/>
          <a:p>
            <a:pPr algn="ctr"/>
            <a:r>
              <a:rPr lang="it-IT" sz="1200">
                <a:latin typeface="Century Gothic" panose="020B0502020202020204" pitchFamily="34" charset="0"/>
              </a:rPr>
              <a:t>ITALIA</a:t>
            </a:r>
          </a:p>
        </p:txBody>
      </p:sp>
    </p:spTree>
    <p:extLst>
      <p:ext uri="{BB962C8B-B14F-4D97-AF65-F5344CB8AC3E}">
        <p14:creationId xmlns:p14="http://schemas.microsoft.com/office/powerpoint/2010/main" val="2105182704"/>
      </p:ext>
    </p:extLst>
  </p:cSld>
  <p:clrMapOvr>
    <a:masterClrMapping/>
  </p:clrMapOvr>
</p:sld>
</file>

<file path=ppt/theme/theme1.xml><?xml version="1.0" encoding="utf-8"?>
<a:theme xmlns:a="http://schemas.openxmlformats.org/drawingml/2006/main" name="R01">
  <a:themeElements>
    <a:clrScheme name="R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bg1">
              <a:lumMod val="50000"/>
            </a:schemeClr>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lnDef>
  </a:objectDefaults>
  <a:extraClrSchemeLst>
    <a:extraClrScheme>
      <a:clrScheme name="R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BE87347F27F82F4C985A7DD436B17D35" ma:contentTypeVersion="" ma:contentTypeDescription="Creare un nuovo documento." ma:contentTypeScope="" ma:versionID="17d62933fa38d5795ffc613c19632c89">
  <xsd:schema xmlns:xsd="http://www.w3.org/2001/XMLSchema" xmlns:xs="http://www.w3.org/2001/XMLSchema" xmlns:p="http://schemas.microsoft.com/office/2006/metadata/properties" xmlns:ns2="e9c50398-5b04-4c1e-bc17-7acd12fff344" targetNamespace="http://schemas.microsoft.com/office/2006/metadata/properties" ma:root="true" ma:fieldsID="fabedc496de6a20b158af751e692ac50" ns2:_="">
    <xsd:import namespace="e9c50398-5b04-4c1e-bc17-7acd12fff34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c50398-5b04-4c1e-bc17-7acd12fff3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0CB6F4-0298-4C44-9649-398518D46920}">
  <ds:schemaRefs>
    <ds:schemaRef ds:uri="http://schemas.microsoft.com/office/2006/metadata/properties"/>
    <ds:schemaRef ds:uri="http://purl.org/dc/terms/"/>
    <ds:schemaRef ds:uri="http://schemas.microsoft.com/office/2006/documentManagement/types"/>
    <ds:schemaRef ds:uri="http://www.w3.org/XML/1998/namespace"/>
    <ds:schemaRef ds:uri="http://purl.org/dc/elements/1.1/"/>
    <ds:schemaRef ds:uri="e9c50398-5b04-4c1e-bc17-7acd12fff344"/>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25A92AE8-64BA-43D2-AE03-D5C4FB9C2A3D}">
  <ds:schemaRefs>
    <ds:schemaRef ds:uri="e9c50398-5b04-4c1e-bc17-7acd12fff3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AD38A7-285C-4797-9938-B60F649758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TotalTime>
  <Words>5819</Words>
  <Application>Microsoft Office PowerPoint</Application>
  <PresentationFormat>Widescreen</PresentationFormat>
  <Paragraphs>998</Paragraphs>
  <Slides>37</Slides>
  <Notes>9</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37</vt:i4>
      </vt:variant>
    </vt:vector>
  </HeadingPairs>
  <TitlesOfParts>
    <vt:vector size="41" baseType="lpstr">
      <vt:lpstr>Arial</vt:lpstr>
      <vt:lpstr>Century Gothic</vt:lpstr>
      <vt:lpstr>Verdana</vt:lpstr>
      <vt:lpstr>R01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subject>.</dc:subject>
  <dc:creator>.</dc:creator>
  <cp:keywords>.</cp:keywords>
  <dc:description>.</dc:description>
  <cp:lastModifiedBy>Daniele Serio</cp:lastModifiedBy>
  <cp:revision>3</cp:revision>
  <cp:lastPrinted>2017-02-14T10:13:56Z</cp:lastPrinted>
  <dcterms:created xsi:type="dcterms:W3CDTF">2009-02-16T05:35:06Z</dcterms:created>
  <dcterms:modified xsi:type="dcterms:W3CDTF">2021-05-21T13:21:00Z</dcterms:modified>
  <cp:categor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0x010100BE87347F27F82F4C985A7DD436B17D35</vt:lpwstr>
  </property>
</Properties>
</file>