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61"/>
  </p:notesMasterIdLst>
  <p:handoutMasterIdLst>
    <p:handoutMasterId r:id="rId62"/>
  </p:handoutMasterIdLst>
  <p:sldIdLst>
    <p:sldId id="463" r:id="rId2"/>
    <p:sldId id="2456" r:id="rId3"/>
    <p:sldId id="779" r:id="rId4"/>
    <p:sldId id="2533" r:id="rId5"/>
    <p:sldId id="2541" r:id="rId6"/>
    <p:sldId id="2357" r:id="rId7"/>
    <p:sldId id="2269" r:id="rId8"/>
    <p:sldId id="2502" r:id="rId9"/>
    <p:sldId id="2571" r:id="rId10"/>
    <p:sldId id="2534" r:id="rId11"/>
    <p:sldId id="2547" r:id="rId12"/>
    <p:sldId id="2434" r:id="rId13"/>
    <p:sldId id="2485" r:id="rId14"/>
    <p:sldId id="2486" r:id="rId15"/>
    <p:sldId id="2564" r:id="rId16"/>
    <p:sldId id="2535" r:id="rId17"/>
    <p:sldId id="2542" r:id="rId18"/>
    <p:sldId id="2217" r:id="rId19"/>
    <p:sldId id="2529" r:id="rId20"/>
    <p:sldId id="2530" r:id="rId21"/>
    <p:sldId id="2114" r:id="rId22"/>
    <p:sldId id="2528" r:id="rId23"/>
    <p:sldId id="2339" r:id="rId24"/>
    <p:sldId id="2544" r:id="rId25"/>
    <p:sldId id="2558" r:id="rId26"/>
    <p:sldId id="2551" r:id="rId27"/>
    <p:sldId id="2552" r:id="rId28"/>
    <p:sldId id="2536" r:id="rId29"/>
    <p:sldId id="2567" r:id="rId30"/>
    <p:sldId id="2273" r:id="rId31"/>
    <p:sldId id="2531" r:id="rId32"/>
    <p:sldId id="2565" r:id="rId33"/>
    <p:sldId id="2510" r:id="rId34"/>
    <p:sldId id="2559" r:id="rId35"/>
    <p:sldId id="2553" r:id="rId36"/>
    <p:sldId id="2554" r:id="rId37"/>
    <p:sldId id="2537" r:id="rId38"/>
    <p:sldId id="2568" r:id="rId39"/>
    <p:sldId id="2560" r:id="rId40"/>
    <p:sldId id="2380" r:id="rId41"/>
    <p:sldId id="2555" r:id="rId42"/>
    <p:sldId id="2476" r:id="rId43"/>
    <p:sldId id="2098" r:id="rId44"/>
    <p:sldId id="2538" r:id="rId45"/>
    <p:sldId id="2569" r:id="rId46"/>
    <p:sldId id="2561" r:id="rId47"/>
    <p:sldId id="2107" r:id="rId48"/>
    <p:sldId id="2562" r:id="rId49"/>
    <p:sldId id="2386" r:id="rId50"/>
    <p:sldId id="2557" r:id="rId51"/>
    <p:sldId id="2387" r:id="rId52"/>
    <p:sldId id="2539" r:id="rId53"/>
    <p:sldId id="2570" r:id="rId54"/>
    <p:sldId id="2519" r:id="rId55"/>
    <p:sldId id="2522" r:id="rId56"/>
    <p:sldId id="2566" r:id="rId57"/>
    <p:sldId id="545" r:id="rId58"/>
    <p:sldId id="546" r:id="rId59"/>
    <p:sldId id="544" r:id="rId60"/>
  </p:sldIdLst>
  <p:sldSz cx="12192000" cy="6858000"/>
  <p:notesSz cx="6797675" cy="9926638"/>
  <p:defaultTextStyle>
    <a:defPPr>
      <a:defRPr lang="it-IT"/>
    </a:defPPr>
    <a:lvl1pPr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001"/>
    <a:srgbClr val="FF9600"/>
    <a:srgbClr val="E90909"/>
    <a:srgbClr val="E51B1E"/>
    <a:srgbClr val="E8CC10"/>
    <a:srgbClr val="203864"/>
    <a:srgbClr val="C43924"/>
    <a:srgbClr val="C4C4C4"/>
    <a:srgbClr val="D0D0D0"/>
    <a:srgbClr val="D33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EF0010-1031-491D-8781-EB72971FB27B}" v="1" dt="2020-11-05T09:38:04.396"/>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001" autoAdjust="0"/>
    <p:restoredTop sz="93792" autoAdjust="0"/>
  </p:normalViewPr>
  <p:slideViewPr>
    <p:cSldViewPr snapToGrid="0" showGuides="1">
      <p:cViewPr varScale="1">
        <p:scale>
          <a:sx n="114" d="100"/>
          <a:sy n="114" d="100"/>
        </p:scale>
        <p:origin x="1068" y="102"/>
      </p:cViewPr>
      <p:guideLst>
        <p:guide pos="3840"/>
        <p:guide orient="horz" pos="2160"/>
      </p:guideLst>
    </p:cSldViewPr>
  </p:slideViewPr>
  <p:notesTextViewPr>
    <p:cViewPr>
      <p:scale>
        <a:sx n="1" d="1"/>
        <a:sy n="1" d="1"/>
      </p:scale>
      <p:origin x="0" y="0"/>
    </p:cViewPr>
  </p:notesTextViewPr>
  <p:sorterViewPr>
    <p:cViewPr varScale="1">
      <p:scale>
        <a:sx n="100" d="100"/>
        <a:sy n="100" d="100"/>
      </p:scale>
      <p:origin x="0" y="-4332"/>
    </p:cViewPr>
  </p:sorterViewPr>
  <p:notesViewPr>
    <p:cSldViewPr snapToGrid="0" showGuides="1">
      <p:cViewPr varScale="1">
        <p:scale>
          <a:sx n="66" d="100"/>
          <a:sy n="66" d="100"/>
        </p:scale>
        <p:origin x="0" y="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862" cy="495793"/>
          </a:xfrm>
          <a:prstGeom prst="rect">
            <a:avLst/>
          </a:prstGeom>
        </p:spPr>
        <p:txBody>
          <a:bodyPr vert="horz" lIns="88221" tIns="44111" rIns="88221" bIns="44111" rtlCol="0"/>
          <a:lstStyle>
            <a:lvl1pPr algn="l" eaLnBrk="1" hangingPunct="1">
              <a:defRPr sz="1200" b="0">
                <a:latin typeface="Arial" charset="0"/>
                <a:ea typeface="ＭＳ Ｐゴシック" charset="0"/>
                <a:cs typeface="ＭＳ Ｐゴシック" charset="0"/>
              </a:defRPr>
            </a:lvl1pPr>
          </a:lstStyle>
          <a:p>
            <a:pPr>
              <a:defRPr/>
            </a:pPr>
            <a:endParaRPr lang="it-IT" dirty="0"/>
          </a:p>
        </p:txBody>
      </p:sp>
      <p:sp>
        <p:nvSpPr>
          <p:cNvPr id="3" name="Segnaposto data 2"/>
          <p:cNvSpPr>
            <a:spLocks noGrp="1"/>
          </p:cNvSpPr>
          <p:nvPr>
            <p:ph type="dt" sz="quarter" idx="1"/>
          </p:nvPr>
        </p:nvSpPr>
        <p:spPr>
          <a:xfrm>
            <a:off x="3850294" y="0"/>
            <a:ext cx="2945862" cy="495793"/>
          </a:xfrm>
          <a:prstGeom prst="rect">
            <a:avLst/>
          </a:prstGeom>
        </p:spPr>
        <p:txBody>
          <a:bodyPr vert="horz" wrap="square" lIns="88221" tIns="44111" rIns="88221" bIns="44111" numCol="1" anchor="t" anchorCtr="0" compatLnSpc="1">
            <a:prstTxWarp prst="textNoShape">
              <a:avLst/>
            </a:prstTxWarp>
          </a:bodyPr>
          <a:lstStyle>
            <a:lvl1pPr algn="r" eaLnBrk="1" hangingPunct="1">
              <a:defRPr sz="1200" b="0"/>
            </a:lvl1pPr>
          </a:lstStyle>
          <a:p>
            <a:fld id="{450C0BF5-C6B3-4481-A66B-C3021ED2235E}" type="datetimeFigureOut">
              <a:rPr lang="it-IT" altLang="it-IT"/>
              <a:pPr/>
              <a:t>12/11/2020</a:t>
            </a:fld>
            <a:endParaRPr lang="it-IT" altLang="it-IT" dirty="0"/>
          </a:p>
        </p:txBody>
      </p:sp>
      <p:sp>
        <p:nvSpPr>
          <p:cNvPr id="4" name="Segnaposto piè di pagina 3"/>
          <p:cNvSpPr>
            <a:spLocks noGrp="1"/>
          </p:cNvSpPr>
          <p:nvPr>
            <p:ph type="ftr" sz="quarter" idx="2"/>
          </p:nvPr>
        </p:nvSpPr>
        <p:spPr>
          <a:xfrm>
            <a:off x="0" y="9429305"/>
            <a:ext cx="2945862" cy="495793"/>
          </a:xfrm>
          <a:prstGeom prst="rect">
            <a:avLst/>
          </a:prstGeom>
        </p:spPr>
        <p:txBody>
          <a:bodyPr vert="horz" lIns="88221" tIns="44111" rIns="88221" bIns="44111" rtlCol="0" anchor="b"/>
          <a:lstStyle>
            <a:lvl1pPr algn="l" eaLnBrk="1" hangingPunct="1">
              <a:defRPr sz="1200" b="0">
                <a:latin typeface="Arial" charset="0"/>
                <a:ea typeface="ＭＳ Ｐゴシック" charset="0"/>
                <a:cs typeface="ＭＳ Ｐゴシック" charset="0"/>
              </a:defRPr>
            </a:lvl1pPr>
          </a:lstStyle>
          <a:p>
            <a:pPr>
              <a:defRPr/>
            </a:pPr>
            <a:endParaRPr lang="it-IT" dirty="0"/>
          </a:p>
        </p:txBody>
      </p:sp>
      <p:sp>
        <p:nvSpPr>
          <p:cNvPr id="5" name="Segnaposto numero diapositiva 4"/>
          <p:cNvSpPr>
            <a:spLocks noGrp="1"/>
          </p:cNvSpPr>
          <p:nvPr>
            <p:ph type="sldNum" sz="quarter" idx="3"/>
          </p:nvPr>
        </p:nvSpPr>
        <p:spPr>
          <a:xfrm>
            <a:off x="3850294" y="9429305"/>
            <a:ext cx="2945862" cy="495793"/>
          </a:xfrm>
          <a:prstGeom prst="rect">
            <a:avLst/>
          </a:prstGeom>
        </p:spPr>
        <p:txBody>
          <a:bodyPr vert="horz" wrap="square" lIns="88221" tIns="44111" rIns="88221" bIns="44111" numCol="1" anchor="b" anchorCtr="0" compatLnSpc="1">
            <a:prstTxWarp prst="textNoShape">
              <a:avLst/>
            </a:prstTxWarp>
          </a:bodyPr>
          <a:lstStyle>
            <a:lvl1pPr algn="r" eaLnBrk="1" hangingPunct="1">
              <a:defRPr sz="1200" b="0"/>
            </a:lvl1pPr>
          </a:lstStyle>
          <a:p>
            <a:fld id="{9BC64E6F-DA5D-46FA-837C-A96E9F1A40C9}" type="slidenum">
              <a:rPr lang="it-IT" altLang="it-IT"/>
              <a:pPr/>
              <a:t>‹N›</a:t>
            </a:fld>
            <a:endParaRPr lang="it-IT" altLang="it-IT" dirty="0"/>
          </a:p>
        </p:txBody>
      </p:sp>
    </p:spTree>
    <p:extLst>
      <p:ext uri="{BB962C8B-B14F-4D97-AF65-F5344CB8AC3E}">
        <p14:creationId xmlns:p14="http://schemas.microsoft.com/office/powerpoint/2010/main" val="149373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hdr" sz="quarter"/>
          </p:nvPr>
        </p:nvSpPr>
        <p:spPr bwMode="auto">
          <a:xfrm>
            <a:off x="0" y="0"/>
            <a:ext cx="2944342" cy="495793"/>
          </a:xfrm>
          <a:prstGeom prst="rect">
            <a:avLst/>
          </a:prstGeom>
          <a:noFill/>
          <a:ln>
            <a:noFill/>
          </a:ln>
        </p:spPr>
        <p:txBody>
          <a:bodyPr vert="horz" wrap="square" lIns="91553" tIns="45777" rIns="91553" bIns="45777" numCol="1" anchor="t" anchorCtr="0" compatLnSpc="1">
            <a:prstTxWarp prst="textNoShape">
              <a:avLst/>
            </a:prstTxWarp>
          </a:bodyPr>
          <a:lstStyle>
            <a:lvl1pPr algn="l" defTabSz="915909" eaLnBrk="1" hangingPunct="1">
              <a:defRPr sz="1200" b="0">
                <a:latin typeface="Arial" charset="0"/>
                <a:ea typeface="ＭＳ Ｐゴシック" charset="0"/>
                <a:cs typeface="ＭＳ Ｐゴシック" charset="0"/>
              </a:defRPr>
            </a:lvl1pPr>
          </a:lstStyle>
          <a:p>
            <a:pPr>
              <a:defRPr/>
            </a:pPr>
            <a:endParaRPr lang="it-IT" dirty="0"/>
          </a:p>
        </p:txBody>
      </p:sp>
      <p:sp>
        <p:nvSpPr>
          <p:cNvPr id="312323" name="Rectangle 3"/>
          <p:cNvSpPr>
            <a:spLocks noGrp="1" noChangeArrowheads="1"/>
          </p:cNvSpPr>
          <p:nvPr>
            <p:ph type="dt" idx="1"/>
          </p:nvPr>
        </p:nvSpPr>
        <p:spPr bwMode="auto">
          <a:xfrm>
            <a:off x="3851813" y="0"/>
            <a:ext cx="2944342" cy="495793"/>
          </a:xfrm>
          <a:prstGeom prst="rect">
            <a:avLst/>
          </a:prstGeom>
          <a:noFill/>
          <a:ln>
            <a:noFill/>
          </a:ln>
        </p:spPr>
        <p:txBody>
          <a:bodyPr vert="horz" wrap="square" lIns="91553" tIns="45777" rIns="91553" bIns="45777" numCol="1" anchor="t" anchorCtr="0" compatLnSpc="1">
            <a:prstTxWarp prst="textNoShape">
              <a:avLst/>
            </a:prstTxWarp>
          </a:bodyPr>
          <a:lstStyle>
            <a:lvl1pPr algn="r" defTabSz="915909" eaLnBrk="1" hangingPunct="1">
              <a:defRPr sz="1200" b="0">
                <a:latin typeface="Arial" charset="0"/>
                <a:ea typeface="ＭＳ Ｐゴシック" charset="0"/>
                <a:cs typeface="ＭＳ Ｐゴシック" charset="0"/>
              </a:defRPr>
            </a:lvl1pPr>
          </a:lstStyle>
          <a:p>
            <a:pPr>
              <a:defRPr/>
            </a:pPr>
            <a:endParaRPr lang="it-IT" dirty="0"/>
          </a:p>
        </p:txBody>
      </p:sp>
      <p:sp>
        <p:nvSpPr>
          <p:cNvPr id="4100" name="Rectangle 4"/>
          <p:cNvSpPr>
            <a:spLocks noGrp="1" noRot="1" noChangeAspect="1" noChangeArrowheads="1" noTextEdit="1"/>
          </p:cNvSpPr>
          <p:nvPr>
            <p:ph type="sldImg" idx="2"/>
          </p:nvPr>
        </p:nvSpPr>
        <p:spPr bwMode="auto">
          <a:xfrm>
            <a:off x="92075" y="744538"/>
            <a:ext cx="6615113" cy="372268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12325" name="Rectangle 5"/>
          <p:cNvSpPr>
            <a:spLocks noGrp="1" noChangeArrowheads="1"/>
          </p:cNvSpPr>
          <p:nvPr>
            <p:ph type="body" sz="quarter" idx="3"/>
          </p:nvPr>
        </p:nvSpPr>
        <p:spPr bwMode="auto">
          <a:xfrm>
            <a:off x="679464" y="4714653"/>
            <a:ext cx="5438748" cy="4466756"/>
          </a:xfrm>
          <a:prstGeom prst="rect">
            <a:avLst/>
          </a:prstGeom>
          <a:noFill/>
          <a:ln>
            <a:noFill/>
          </a:ln>
        </p:spPr>
        <p:txBody>
          <a:bodyPr vert="horz" wrap="square" lIns="91553" tIns="45777" rIns="91553" bIns="45777"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312326" name="Rectangle 6"/>
          <p:cNvSpPr>
            <a:spLocks noGrp="1" noChangeArrowheads="1"/>
          </p:cNvSpPr>
          <p:nvPr>
            <p:ph type="ftr" sz="quarter" idx="4"/>
          </p:nvPr>
        </p:nvSpPr>
        <p:spPr bwMode="auto">
          <a:xfrm>
            <a:off x="0" y="9429305"/>
            <a:ext cx="2944342" cy="495793"/>
          </a:xfrm>
          <a:prstGeom prst="rect">
            <a:avLst/>
          </a:prstGeom>
          <a:noFill/>
          <a:ln>
            <a:noFill/>
          </a:ln>
        </p:spPr>
        <p:txBody>
          <a:bodyPr vert="horz" wrap="square" lIns="91553" tIns="45777" rIns="91553" bIns="45777" numCol="1" anchor="b" anchorCtr="0" compatLnSpc="1">
            <a:prstTxWarp prst="textNoShape">
              <a:avLst/>
            </a:prstTxWarp>
          </a:bodyPr>
          <a:lstStyle>
            <a:lvl1pPr algn="l" defTabSz="915909" eaLnBrk="1" hangingPunct="1">
              <a:defRPr sz="1200" b="0">
                <a:latin typeface="Arial" charset="0"/>
                <a:ea typeface="ＭＳ Ｐゴシック" charset="0"/>
                <a:cs typeface="ＭＳ Ｐゴシック" charset="0"/>
              </a:defRPr>
            </a:lvl1pPr>
          </a:lstStyle>
          <a:p>
            <a:pPr>
              <a:defRPr/>
            </a:pPr>
            <a:endParaRPr lang="it-IT" dirty="0"/>
          </a:p>
        </p:txBody>
      </p:sp>
      <p:sp>
        <p:nvSpPr>
          <p:cNvPr id="312327" name="Rectangle 7"/>
          <p:cNvSpPr>
            <a:spLocks noGrp="1" noChangeArrowheads="1"/>
          </p:cNvSpPr>
          <p:nvPr>
            <p:ph type="sldNum" sz="quarter" idx="5"/>
          </p:nvPr>
        </p:nvSpPr>
        <p:spPr bwMode="auto">
          <a:xfrm>
            <a:off x="3851813" y="9429305"/>
            <a:ext cx="2944342" cy="495793"/>
          </a:xfrm>
          <a:prstGeom prst="rect">
            <a:avLst/>
          </a:prstGeom>
          <a:noFill/>
          <a:ln>
            <a:noFill/>
          </a:ln>
        </p:spPr>
        <p:txBody>
          <a:bodyPr vert="horz" wrap="square" lIns="91553" tIns="45777" rIns="91553" bIns="45777" numCol="1" anchor="b" anchorCtr="0" compatLnSpc="1">
            <a:prstTxWarp prst="textNoShape">
              <a:avLst/>
            </a:prstTxWarp>
          </a:bodyPr>
          <a:lstStyle>
            <a:lvl1pPr algn="r" defTabSz="915909" eaLnBrk="1" hangingPunct="1">
              <a:defRPr sz="1200" b="0"/>
            </a:lvl1pPr>
          </a:lstStyle>
          <a:p>
            <a:fld id="{358CB0B4-B431-4C1F-881D-05B325D9B340}" type="slidenum">
              <a:rPr lang="it-IT" altLang="it-IT"/>
              <a:pPr/>
              <a:t>‹N›</a:t>
            </a:fld>
            <a:endParaRPr lang="it-IT" altLang="it-IT" dirty="0"/>
          </a:p>
        </p:txBody>
      </p:sp>
    </p:spTree>
    <p:extLst>
      <p:ext uri="{BB962C8B-B14F-4D97-AF65-F5344CB8AC3E}">
        <p14:creationId xmlns:p14="http://schemas.microsoft.com/office/powerpoint/2010/main" val="3630014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2075" y="744538"/>
            <a:ext cx="6615113" cy="3722687"/>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58CB0B4-B431-4C1F-881D-05B325D9B340}" type="slidenum">
              <a:rPr lang="it-IT" altLang="it-IT" smtClean="0"/>
              <a:pPr/>
              <a:t>1</a:t>
            </a:fld>
            <a:endParaRPr lang="it-IT" altLang="it-IT" dirty="0"/>
          </a:p>
        </p:txBody>
      </p:sp>
    </p:spTree>
    <p:extLst>
      <p:ext uri="{BB962C8B-B14F-4D97-AF65-F5344CB8AC3E}">
        <p14:creationId xmlns:p14="http://schemas.microsoft.com/office/powerpoint/2010/main" val="1066455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2</a:t>
            </a:fld>
            <a:endParaRPr lang="it-IT" altLang="it-IT" sz="1200" b="0" dirty="0"/>
          </a:p>
        </p:txBody>
      </p:sp>
    </p:spTree>
    <p:extLst>
      <p:ext uri="{BB962C8B-B14F-4D97-AF65-F5344CB8AC3E}">
        <p14:creationId xmlns:p14="http://schemas.microsoft.com/office/powerpoint/2010/main" val="2147921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951588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4</a:t>
            </a:fld>
            <a:endParaRPr lang="it-IT" altLang="it-IT" sz="1200" b="0" dirty="0"/>
          </a:p>
        </p:txBody>
      </p:sp>
    </p:spTree>
    <p:extLst>
      <p:ext uri="{BB962C8B-B14F-4D97-AF65-F5344CB8AC3E}">
        <p14:creationId xmlns:p14="http://schemas.microsoft.com/office/powerpoint/2010/main" val="1282967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1831706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6</a:t>
            </a:fld>
            <a:endParaRPr lang="it-IT" altLang="it-IT" sz="1200" b="0" dirty="0"/>
          </a:p>
        </p:txBody>
      </p:sp>
    </p:spTree>
    <p:extLst>
      <p:ext uri="{BB962C8B-B14F-4D97-AF65-F5344CB8AC3E}">
        <p14:creationId xmlns:p14="http://schemas.microsoft.com/office/powerpoint/2010/main" val="1186778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7</a:t>
            </a:fld>
            <a:endParaRPr lang="it-IT" altLang="it-IT" sz="1200" b="0" dirty="0"/>
          </a:p>
        </p:txBody>
      </p:sp>
    </p:spTree>
    <p:extLst>
      <p:ext uri="{BB962C8B-B14F-4D97-AF65-F5344CB8AC3E}">
        <p14:creationId xmlns:p14="http://schemas.microsoft.com/office/powerpoint/2010/main" val="2124291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8</a:t>
            </a:fld>
            <a:endParaRPr lang="it-IT" altLang="it-IT" sz="1200" b="0" dirty="0"/>
          </a:p>
        </p:txBody>
      </p:sp>
    </p:spTree>
    <p:extLst>
      <p:ext uri="{BB962C8B-B14F-4D97-AF65-F5344CB8AC3E}">
        <p14:creationId xmlns:p14="http://schemas.microsoft.com/office/powerpoint/2010/main" val="2448418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9</a:t>
            </a:fld>
            <a:endParaRPr lang="it-IT" altLang="it-IT" sz="1200" b="0" dirty="0"/>
          </a:p>
        </p:txBody>
      </p:sp>
    </p:spTree>
    <p:extLst>
      <p:ext uri="{BB962C8B-B14F-4D97-AF65-F5344CB8AC3E}">
        <p14:creationId xmlns:p14="http://schemas.microsoft.com/office/powerpoint/2010/main" val="1251306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10</a:t>
            </a:fld>
            <a:endParaRPr lang="it-IT" altLang="it-IT" sz="1200" b="0" dirty="0"/>
          </a:p>
        </p:txBody>
      </p:sp>
    </p:spTree>
    <p:extLst>
      <p:ext uri="{BB962C8B-B14F-4D97-AF65-F5344CB8AC3E}">
        <p14:creationId xmlns:p14="http://schemas.microsoft.com/office/powerpoint/2010/main" val="2402133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2049027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2751757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16</a:t>
            </a:fld>
            <a:endParaRPr lang="it-IT" altLang="it-IT" sz="1200" b="0" dirty="0"/>
          </a:p>
        </p:txBody>
      </p:sp>
    </p:spTree>
    <p:extLst>
      <p:ext uri="{BB962C8B-B14F-4D97-AF65-F5344CB8AC3E}">
        <p14:creationId xmlns:p14="http://schemas.microsoft.com/office/powerpoint/2010/main" val="2875536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1435915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28</a:t>
            </a:fld>
            <a:endParaRPr lang="it-IT" altLang="it-IT" sz="1200" b="0" dirty="0"/>
          </a:p>
        </p:txBody>
      </p:sp>
    </p:spTree>
    <p:extLst>
      <p:ext uri="{BB962C8B-B14F-4D97-AF65-F5344CB8AC3E}">
        <p14:creationId xmlns:p14="http://schemas.microsoft.com/office/powerpoint/2010/main" val="1703040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1533462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30</a:t>
            </a:fld>
            <a:endParaRPr lang="it-IT" altLang="it-IT" sz="1200" b="0" dirty="0"/>
          </a:p>
        </p:txBody>
      </p:sp>
    </p:spTree>
    <p:extLst>
      <p:ext uri="{BB962C8B-B14F-4D97-AF65-F5344CB8AC3E}">
        <p14:creationId xmlns:p14="http://schemas.microsoft.com/office/powerpoint/2010/main" val="2480435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37</a:t>
            </a:fld>
            <a:endParaRPr lang="it-IT" altLang="it-IT" sz="1200" b="0" dirty="0"/>
          </a:p>
        </p:txBody>
      </p:sp>
    </p:spTree>
    <p:extLst>
      <p:ext uri="{BB962C8B-B14F-4D97-AF65-F5344CB8AC3E}">
        <p14:creationId xmlns:p14="http://schemas.microsoft.com/office/powerpoint/2010/main" val="888644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2632748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44</a:t>
            </a:fld>
            <a:endParaRPr lang="it-IT" altLang="it-IT" sz="1200" b="0" dirty="0"/>
          </a:p>
        </p:txBody>
      </p:sp>
    </p:spTree>
    <p:extLst>
      <p:ext uri="{BB962C8B-B14F-4D97-AF65-F5344CB8AC3E}">
        <p14:creationId xmlns:p14="http://schemas.microsoft.com/office/powerpoint/2010/main" val="1455581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2940694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52</a:t>
            </a:fld>
            <a:endParaRPr lang="it-IT" altLang="it-IT" sz="1200" b="0" dirty="0"/>
          </a:p>
        </p:txBody>
      </p:sp>
    </p:spTree>
    <p:extLst>
      <p:ext uri="{BB962C8B-B14F-4D97-AF65-F5344CB8AC3E}">
        <p14:creationId xmlns:p14="http://schemas.microsoft.com/office/powerpoint/2010/main" val="1367005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Tree>
    <p:extLst>
      <p:ext uri="{BB962C8B-B14F-4D97-AF65-F5344CB8AC3E}">
        <p14:creationId xmlns:p14="http://schemas.microsoft.com/office/powerpoint/2010/main" val="1413366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dirty="0">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56</a:t>
            </a:fld>
            <a:endParaRPr lang="it-IT" altLang="it-IT" sz="1200" b="0" dirty="0"/>
          </a:p>
        </p:txBody>
      </p:sp>
    </p:spTree>
    <p:extLst>
      <p:ext uri="{BB962C8B-B14F-4D97-AF65-F5344CB8AC3E}">
        <p14:creationId xmlns:p14="http://schemas.microsoft.com/office/powerpoint/2010/main" val="2747965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4368800" y="2130430"/>
            <a:ext cx="6908800" cy="1470025"/>
          </a:xfrm>
        </p:spPr>
        <p:txBody>
          <a:bodyPr/>
          <a:lstStyle>
            <a:lvl1pPr>
              <a:defRPr>
                <a:solidFill>
                  <a:srgbClr val="333399"/>
                </a:solidFill>
              </a:defRPr>
            </a:lvl1pPr>
          </a:lstStyle>
          <a:p>
            <a:r>
              <a:rPr lang="it-IT"/>
              <a:t>Fare clic per modificare lo stile del titolo</a:t>
            </a:r>
          </a:p>
        </p:txBody>
      </p:sp>
      <p:sp>
        <p:nvSpPr>
          <p:cNvPr id="8195" name="Rectangle 3"/>
          <p:cNvSpPr>
            <a:spLocks noGrp="1" noChangeArrowheads="1"/>
          </p:cNvSpPr>
          <p:nvPr>
            <p:ph type="subTitle" idx="1"/>
          </p:nvPr>
        </p:nvSpPr>
        <p:spPr>
          <a:xfrm>
            <a:off x="1828800" y="2133600"/>
            <a:ext cx="2540000" cy="1752600"/>
          </a:xfrm>
        </p:spPr>
        <p:txBody>
          <a:bodyPr/>
          <a:lstStyle>
            <a:lvl1pPr marL="0" indent="0">
              <a:buFontTx/>
              <a:buNone/>
              <a:defRPr sz="1000"/>
            </a:lvl1pPr>
          </a:lstStyle>
          <a:p>
            <a:r>
              <a:rPr lang="it-IT"/>
              <a:t>Fare clic per modificare lo stile del sottotitolo dello schema</a:t>
            </a:r>
          </a:p>
        </p:txBody>
      </p:sp>
      <p:pic>
        <p:nvPicPr>
          <p:cNvPr id="5" name="Immagine 6" descr="format2">
            <a:extLst>
              <a:ext uri="{FF2B5EF4-FFF2-40B4-BE49-F238E27FC236}">
                <a16:creationId xmlns:a16="http://schemas.microsoft.com/office/drawing/2014/main" id="{9370F816-DBDA-4590-8329-6D847A82A1CE}"/>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6713" y="404664"/>
            <a:ext cx="2726651" cy="129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62178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587655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5"/>
            <a:ext cx="10363200" cy="1362075"/>
          </a:xfrm>
        </p:spPr>
        <p:txBody>
          <a:bodyPr/>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it-IT"/>
              <a:t>Fare clic per modificare stili del testo dello schema</a:t>
            </a:r>
          </a:p>
        </p:txBody>
      </p:sp>
    </p:spTree>
    <p:extLst>
      <p:ext uri="{BB962C8B-B14F-4D97-AF65-F5344CB8AC3E}">
        <p14:creationId xmlns:p14="http://schemas.microsoft.com/office/powerpoint/2010/main" val="794480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27051" y="1125539"/>
            <a:ext cx="5384800" cy="4967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15051" y="1125539"/>
            <a:ext cx="5384800" cy="4967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173749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55687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701951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67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3"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1072260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it-IT" noProof="0" dirty="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301440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80900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07452" y="188913"/>
            <a:ext cx="2760133" cy="5903912"/>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27051" y="188913"/>
            <a:ext cx="8077200" cy="590391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709405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527052" y="188918"/>
            <a:ext cx="11040533" cy="765175"/>
          </a:xfrm>
        </p:spPr>
        <p:txBody>
          <a:bodyPr/>
          <a:lstStyle/>
          <a:p>
            <a:r>
              <a:rPr lang="it-IT"/>
              <a:t>Fare clic per modificare lo stile del titolo</a:t>
            </a:r>
          </a:p>
        </p:txBody>
      </p:sp>
      <p:sp>
        <p:nvSpPr>
          <p:cNvPr id="3" name="Segnaposto contenuto 2"/>
          <p:cNvSpPr>
            <a:spLocks noGrp="1"/>
          </p:cNvSpPr>
          <p:nvPr>
            <p:ph sz="half" idx="1"/>
          </p:nvPr>
        </p:nvSpPr>
        <p:spPr>
          <a:xfrm>
            <a:off x="527051" y="1125539"/>
            <a:ext cx="5384800" cy="49672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6115051" y="1125538"/>
            <a:ext cx="53848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6115051" y="3684593"/>
            <a:ext cx="53848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844792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527052" y="188918"/>
            <a:ext cx="11040533" cy="765175"/>
          </a:xfrm>
        </p:spPr>
        <p:txBody>
          <a:bodyPr/>
          <a:lstStyle/>
          <a:p>
            <a:r>
              <a:rPr lang="it-IT"/>
              <a:t>Fare clic per modificare lo stile del titolo</a:t>
            </a:r>
          </a:p>
        </p:txBody>
      </p:sp>
      <p:sp>
        <p:nvSpPr>
          <p:cNvPr id="3" name="Segnaposto contenuto 2"/>
          <p:cNvSpPr>
            <a:spLocks noGrp="1"/>
          </p:cNvSpPr>
          <p:nvPr>
            <p:ph sz="quarter" idx="1"/>
          </p:nvPr>
        </p:nvSpPr>
        <p:spPr>
          <a:xfrm>
            <a:off x="527051" y="1125538"/>
            <a:ext cx="53848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6115051" y="1125538"/>
            <a:ext cx="53848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527051" y="3684593"/>
            <a:ext cx="53848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6115051" y="3684593"/>
            <a:ext cx="53848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493327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27052" y="188918"/>
            <a:ext cx="11040533"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lo stile del titolo</a:t>
            </a:r>
          </a:p>
        </p:txBody>
      </p:sp>
      <p:sp>
        <p:nvSpPr>
          <p:cNvPr id="1027" name="Rectangle 3"/>
          <p:cNvSpPr>
            <a:spLocks noGrp="1" noChangeArrowheads="1"/>
          </p:cNvSpPr>
          <p:nvPr>
            <p:ph type="body" idx="1"/>
          </p:nvPr>
        </p:nvSpPr>
        <p:spPr bwMode="auto">
          <a:xfrm>
            <a:off x="527051" y="1125539"/>
            <a:ext cx="10972800" cy="4967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pic>
        <p:nvPicPr>
          <p:cNvPr id="6" name="Immagine 5" descr="format2">
            <a:extLst>
              <a:ext uri="{FF2B5EF4-FFF2-40B4-BE49-F238E27FC236}">
                <a16:creationId xmlns:a16="http://schemas.microsoft.com/office/drawing/2014/main" id="{EAC3818A-6CA7-4093-994D-48BAD4E4C606}"/>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22614" y="6281556"/>
            <a:ext cx="1156367" cy="551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8">
            <a:extLst>
              <a:ext uri="{FF2B5EF4-FFF2-40B4-BE49-F238E27FC236}">
                <a16:creationId xmlns:a16="http://schemas.microsoft.com/office/drawing/2014/main" id="{1AF516D9-BA35-42B3-99B0-BCAE3A2BF5B2}"/>
              </a:ext>
            </a:extLst>
          </p:cNvPr>
          <p:cNvSpPr txBox="1">
            <a:spLocks noChangeArrowheads="1"/>
          </p:cNvSpPr>
          <p:nvPr/>
        </p:nvSpPr>
        <p:spPr bwMode="auto">
          <a:xfrm>
            <a:off x="5735364" y="6499225"/>
            <a:ext cx="6337300" cy="338554"/>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spcBef>
                <a:spcPct val="50000"/>
              </a:spcBef>
              <a:defRPr/>
            </a:pPr>
            <a:r>
              <a:rPr lang="it-IT" altLang="it-IT" sz="1050" b="1" i="1" dirty="0">
                <a:solidFill>
                  <a:srgbClr val="203864"/>
                </a:solidFill>
                <a:latin typeface="Century Gothic" panose="020B0502020202020204" pitchFamily="34" charset="0"/>
                <a:cs typeface="Arial" panose="020B0604020202020204" pitchFamily="34" charset="0"/>
              </a:rPr>
              <a:t>Roma, 11 novembre 2020 </a:t>
            </a:r>
            <a:r>
              <a:rPr lang="it-IT" altLang="it-IT" sz="1600" dirty="0">
                <a:solidFill>
                  <a:srgbClr val="203864"/>
                </a:solidFill>
                <a:latin typeface="Century Gothic" panose="020B0502020202020204" pitchFamily="34" charset="0"/>
                <a:cs typeface="Arial" panose="020B0604020202020204" pitchFamily="34" charset="0"/>
              </a:rPr>
              <a:t>| </a:t>
            </a:r>
            <a:fld id="{EFB01B81-24C0-49D3-AE93-DC94FFB6747E}" type="slidenum">
              <a:rPr lang="it-IT" altLang="it-IT" sz="1600" b="1" smtClean="0">
                <a:solidFill>
                  <a:srgbClr val="203864"/>
                </a:solidFill>
                <a:latin typeface="Century Gothic" panose="020B0502020202020204" pitchFamily="34" charset="0"/>
                <a:cs typeface="Arial" panose="020B0604020202020204" pitchFamily="34" charset="0"/>
              </a:rPr>
              <a:pPr algn="r" eaLnBrk="1" hangingPunct="1">
                <a:spcBef>
                  <a:spcPct val="50000"/>
                </a:spcBef>
                <a:defRPr/>
              </a:pPr>
              <a:t>‹N›</a:t>
            </a:fld>
            <a:endParaRPr lang="it-IT" altLang="it-IT" sz="1600" b="1" dirty="0">
              <a:solidFill>
                <a:srgbClr val="203864"/>
              </a:solidFill>
              <a:latin typeface="Century Gothic" panose="020B0502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6419" r:id="rId1"/>
    <p:sldLayoutId id="2147486407" r:id="rId2"/>
    <p:sldLayoutId id="2147486408" r:id="rId3"/>
    <p:sldLayoutId id="2147486409" r:id="rId4"/>
    <p:sldLayoutId id="2147486410" r:id="rId5"/>
    <p:sldLayoutId id="2147486411" r:id="rId6"/>
    <p:sldLayoutId id="2147486412" r:id="rId7"/>
    <p:sldLayoutId id="2147486413" r:id="rId8"/>
    <p:sldLayoutId id="2147486414" r:id="rId9"/>
    <p:sldLayoutId id="2147486415" r:id="rId10"/>
    <p:sldLayoutId id="2147486416" r:id="rId11"/>
    <p:sldLayoutId id="2147486417" r:id="rId12"/>
    <p:sldLayoutId id="2147486418" r:id="rId13"/>
  </p:sldLayoutIdLst>
  <p:txStyles>
    <p:title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189" algn="l" rtl="0" fontAlgn="base">
        <a:spcBef>
          <a:spcPct val="0"/>
        </a:spcBef>
        <a:spcAft>
          <a:spcPct val="0"/>
        </a:spcAft>
        <a:defRPr sz="2000" b="1">
          <a:solidFill>
            <a:schemeClr val="accent2"/>
          </a:solidFill>
          <a:latin typeface="Arial" charset="0"/>
        </a:defRPr>
      </a:lvl6pPr>
      <a:lvl7pPr marL="914377" algn="l" rtl="0" fontAlgn="base">
        <a:spcBef>
          <a:spcPct val="0"/>
        </a:spcBef>
        <a:spcAft>
          <a:spcPct val="0"/>
        </a:spcAft>
        <a:defRPr sz="2000" b="1">
          <a:solidFill>
            <a:schemeClr val="accent2"/>
          </a:solidFill>
          <a:latin typeface="Arial" charset="0"/>
        </a:defRPr>
      </a:lvl7pPr>
      <a:lvl8pPr marL="1371566" algn="l" rtl="0" fontAlgn="base">
        <a:spcBef>
          <a:spcPct val="0"/>
        </a:spcBef>
        <a:spcAft>
          <a:spcPct val="0"/>
        </a:spcAft>
        <a:defRPr sz="2000" b="1">
          <a:solidFill>
            <a:schemeClr val="accent2"/>
          </a:solidFill>
          <a:latin typeface="Arial" charset="0"/>
        </a:defRPr>
      </a:lvl8pPr>
      <a:lvl9pPr marL="1828754" algn="l" rtl="0" fontAlgn="base">
        <a:spcBef>
          <a:spcPct val="0"/>
        </a:spcBef>
        <a:spcAft>
          <a:spcPct val="0"/>
        </a:spcAft>
        <a:defRPr sz="2000" b="1">
          <a:solidFill>
            <a:schemeClr val="accent2"/>
          </a:solidFill>
          <a:latin typeface="Arial" charset="0"/>
        </a:defRPr>
      </a:lvl9pPr>
    </p:titleStyle>
    <p:bodyStyle>
      <a:lvl1pPr marL="342891" indent="-342891"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charset="0"/>
        </a:defRPr>
      </a:lvl1pPr>
      <a:lvl2pPr marL="742932" indent="-285744"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2pPr>
      <a:lvl3pPr marL="1142971" indent="-228594"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3pPr>
      <a:lvl4pPr marL="1600160" indent="-228594" algn="l" rtl="0" eaLnBrk="0" fontAlgn="base" hangingPunct="0">
        <a:spcBef>
          <a:spcPct val="20000"/>
        </a:spcBef>
        <a:spcAft>
          <a:spcPct val="0"/>
        </a:spcAft>
        <a:buChar char="–"/>
        <a:defRPr sz="1600">
          <a:solidFill>
            <a:schemeClr val="tx1"/>
          </a:solidFill>
          <a:latin typeface="+mn-lt"/>
          <a:ea typeface="MS PGothic" panose="020B0600070205080204" pitchFamily="34" charset="-128"/>
          <a:cs typeface="MS PGothic" charset="0"/>
        </a:defRPr>
      </a:lvl4pPr>
      <a:lvl5pPr marL="2057349" indent="-228594" algn="l"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charset="0"/>
        </a:defRPr>
      </a:lvl5pPr>
      <a:lvl6pPr marL="2514537" indent="-228594" algn="l" rtl="0" fontAlgn="base">
        <a:spcBef>
          <a:spcPct val="20000"/>
        </a:spcBef>
        <a:spcAft>
          <a:spcPct val="0"/>
        </a:spcAft>
        <a:buChar char="»"/>
        <a:defRPr sz="1400">
          <a:solidFill>
            <a:schemeClr val="tx1"/>
          </a:solidFill>
          <a:latin typeface="+mn-lt"/>
        </a:defRPr>
      </a:lvl6pPr>
      <a:lvl7pPr marL="2971726" indent="-228594" algn="l" rtl="0" fontAlgn="base">
        <a:spcBef>
          <a:spcPct val="20000"/>
        </a:spcBef>
        <a:spcAft>
          <a:spcPct val="0"/>
        </a:spcAft>
        <a:buChar char="»"/>
        <a:defRPr sz="1400">
          <a:solidFill>
            <a:schemeClr val="tx1"/>
          </a:solidFill>
          <a:latin typeface="+mn-lt"/>
        </a:defRPr>
      </a:lvl7pPr>
      <a:lvl8pPr marL="3428914" indent="-228594" algn="l" rtl="0" fontAlgn="base">
        <a:spcBef>
          <a:spcPct val="20000"/>
        </a:spcBef>
        <a:spcAft>
          <a:spcPct val="0"/>
        </a:spcAft>
        <a:buChar char="»"/>
        <a:defRPr sz="1400">
          <a:solidFill>
            <a:schemeClr val="tx1"/>
          </a:solidFill>
          <a:latin typeface="+mn-lt"/>
        </a:defRPr>
      </a:lvl8pPr>
      <a:lvl9pPr marL="3886103" indent="-228594" algn="l" rtl="0" fontAlgn="base">
        <a:spcBef>
          <a:spcPct val="20000"/>
        </a:spcBef>
        <a:spcAft>
          <a:spcPct val="0"/>
        </a:spcAft>
        <a:buChar char="»"/>
        <a:defRPr sz="1400">
          <a:solidFill>
            <a:schemeClr val="tx1"/>
          </a:solidFill>
          <a:latin typeface="+mn-lt"/>
        </a:defRPr>
      </a:lvl9pPr>
    </p:bodyStyle>
    <p:otherStyle>
      <a:defPPr>
        <a:defRPr lang="it-IT"/>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 Type="http://schemas.openxmlformats.org/officeDocument/2006/relationships/notesSlide" Target="../notesSlides/notesSlide2.xml"/><Relationship Id="rId16" Type="http://schemas.openxmlformats.org/officeDocument/2006/relationships/image" Target="../media/image22.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27.png"/><Relationship Id="rId18" Type="http://schemas.openxmlformats.org/officeDocument/2006/relationships/image" Target="../media/image2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 Type="http://schemas.openxmlformats.org/officeDocument/2006/relationships/notesSlide" Target="../notesSlides/notesSlide4.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46.svg"/><Relationship Id="rId17" Type="http://schemas.openxmlformats.org/officeDocument/2006/relationships/image" Target="../media/image23.png"/><Relationship Id="rId2" Type="http://schemas.openxmlformats.org/officeDocument/2006/relationships/notesSlide" Target="../notesSlides/notesSlide10.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45.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47.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18" Type="http://schemas.openxmlformats.org/officeDocument/2006/relationships/image" Target="../media/image61.svg"/><Relationship Id="rId3" Type="http://schemas.openxmlformats.org/officeDocument/2006/relationships/image" Target="../media/image48.emf"/><Relationship Id="rId7" Type="http://schemas.openxmlformats.org/officeDocument/2006/relationships/image" Target="../media/image50.png"/><Relationship Id="rId12" Type="http://schemas.openxmlformats.org/officeDocument/2006/relationships/image" Target="../media/image55.svg"/><Relationship Id="rId17" Type="http://schemas.openxmlformats.org/officeDocument/2006/relationships/image" Target="../media/image60.png"/><Relationship Id="rId2" Type="http://schemas.openxmlformats.org/officeDocument/2006/relationships/notesSlide" Target="../notesSlides/notesSlide12.xml"/><Relationship Id="rId16" Type="http://schemas.openxmlformats.org/officeDocument/2006/relationships/image" Target="../media/image59.svg"/><Relationship Id="rId20" Type="http://schemas.openxmlformats.org/officeDocument/2006/relationships/image" Target="../media/image63.svg"/><Relationship Id="rId1" Type="http://schemas.openxmlformats.org/officeDocument/2006/relationships/slideLayout" Target="../slideLayouts/slideLayout2.xml"/><Relationship Id="rId6" Type="http://schemas.openxmlformats.org/officeDocument/2006/relationships/image" Target="../media/image44.svg"/><Relationship Id="rId11" Type="http://schemas.openxmlformats.org/officeDocument/2006/relationships/image" Target="../media/image54.png"/><Relationship Id="rId5" Type="http://schemas.openxmlformats.org/officeDocument/2006/relationships/image" Target="../media/image43.png"/><Relationship Id="rId15" Type="http://schemas.openxmlformats.org/officeDocument/2006/relationships/image" Target="../media/image58.png"/><Relationship Id="rId10" Type="http://schemas.openxmlformats.org/officeDocument/2006/relationships/image" Target="../media/image53.svg"/><Relationship Id="rId19" Type="http://schemas.openxmlformats.org/officeDocument/2006/relationships/image" Target="../media/image62.png"/><Relationship Id="rId4" Type="http://schemas.openxmlformats.org/officeDocument/2006/relationships/image" Target="../media/image49.emf"/><Relationship Id="rId9" Type="http://schemas.openxmlformats.org/officeDocument/2006/relationships/image" Target="../media/image52.png"/><Relationship Id="rId14" Type="http://schemas.openxmlformats.org/officeDocument/2006/relationships/image" Target="../media/image57.svg"/></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emf"/><Relationship Id="rId1" Type="http://schemas.openxmlformats.org/officeDocument/2006/relationships/slideLayout" Target="../slideLayouts/slideLayout7.xml"/><Relationship Id="rId4" Type="http://schemas.openxmlformats.org/officeDocument/2006/relationships/image" Target="../media/image66.svg"/></Relationships>
</file>

<file path=ppt/slides/_rels/slide14.xml.rels><?xml version="1.0" encoding="UTF-8" standalone="yes"?>
<Relationships xmlns="http://schemas.openxmlformats.org/package/2006/relationships"><Relationship Id="rId3" Type="http://schemas.openxmlformats.org/officeDocument/2006/relationships/image" Target="../media/image68.emf"/><Relationship Id="rId7" Type="http://schemas.openxmlformats.org/officeDocument/2006/relationships/image" Target="../media/image44.svg"/><Relationship Id="rId2" Type="http://schemas.openxmlformats.org/officeDocument/2006/relationships/image" Target="../media/image67.emf"/><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70.svg"/><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1.emf"/><Relationship Id="rId1" Type="http://schemas.openxmlformats.org/officeDocument/2006/relationships/slideLayout" Target="../slideLayouts/slideLayout7.xml"/><Relationship Id="rId4" Type="http://schemas.openxmlformats.org/officeDocument/2006/relationships/image" Target="../media/image44.svg"/></Relationships>
</file>

<file path=ppt/slides/_rels/slide16.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74.svg"/><Relationship Id="rId17" Type="http://schemas.openxmlformats.org/officeDocument/2006/relationships/image" Target="../media/image23.png"/><Relationship Id="rId2" Type="http://schemas.openxmlformats.org/officeDocument/2006/relationships/notesSlide" Target="../notesSlides/notesSlide13.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73.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72.png"/><Relationship Id="rId14" Type="http://schemas.openxmlformats.org/officeDocument/2006/relationships/image" Target="../media/image47.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emf"/><Relationship Id="rId1" Type="http://schemas.openxmlformats.org/officeDocument/2006/relationships/slideLayout" Target="../slideLayouts/slideLayout7.xml"/><Relationship Id="rId5" Type="http://schemas.openxmlformats.org/officeDocument/2006/relationships/image" Target="../media/image44.sv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emf"/><Relationship Id="rId1" Type="http://schemas.openxmlformats.org/officeDocument/2006/relationships/slideLayout" Target="../slideLayouts/slideLayout13.xml"/><Relationship Id="rId4" Type="http://schemas.openxmlformats.org/officeDocument/2006/relationships/image" Target="../media/image80.svg"/></Relationships>
</file>

<file path=ppt/slides/_rels/slide21.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0.png"/><Relationship Id="rId3" Type="http://schemas.openxmlformats.org/officeDocument/2006/relationships/image" Target="../media/image82.png"/><Relationship Id="rId7" Type="http://schemas.openxmlformats.org/officeDocument/2006/relationships/image" Target="../media/image84.png"/><Relationship Id="rId12" Type="http://schemas.openxmlformats.org/officeDocument/2006/relationships/image" Target="../media/image89.svg"/><Relationship Id="rId2" Type="http://schemas.openxmlformats.org/officeDocument/2006/relationships/image" Target="../media/image81.emf"/><Relationship Id="rId16" Type="http://schemas.openxmlformats.org/officeDocument/2006/relationships/image" Target="../media/image61.svg"/><Relationship Id="rId1" Type="http://schemas.openxmlformats.org/officeDocument/2006/relationships/slideLayout" Target="../slideLayouts/slideLayout13.xml"/><Relationship Id="rId6" Type="http://schemas.openxmlformats.org/officeDocument/2006/relationships/image" Target="../media/image57.svg"/><Relationship Id="rId11" Type="http://schemas.openxmlformats.org/officeDocument/2006/relationships/image" Target="../media/image88.png"/><Relationship Id="rId5" Type="http://schemas.openxmlformats.org/officeDocument/2006/relationships/image" Target="../media/image56.png"/><Relationship Id="rId15" Type="http://schemas.openxmlformats.org/officeDocument/2006/relationships/image" Target="../media/image60.png"/><Relationship Id="rId10" Type="http://schemas.openxmlformats.org/officeDocument/2006/relationships/image" Target="../media/image87.svg"/><Relationship Id="rId4" Type="http://schemas.openxmlformats.org/officeDocument/2006/relationships/image" Target="../media/image83.svg"/><Relationship Id="rId9" Type="http://schemas.openxmlformats.org/officeDocument/2006/relationships/image" Target="../media/image86.png"/><Relationship Id="rId14" Type="http://schemas.openxmlformats.org/officeDocument/2006/relationships/image" Target="../media/image91.svg"/></Relationships>
</file>

<file path=ppt/slides/_rels/slide2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emf"/><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94.svg"/></Relationships>
</file>

<file path=ppt/slides/_rels/slide2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96.emf"/><Relationship Id="rId7" Type="http://schemas.openxmlformats.org/officeDocument/2006/relationships/image" Target="../media/image100.emf"/><Relationship Id="rId2" Type="http://schemas.openxmlformats.org/officeDocument/2006/relationships/image" Target="../media/image95.emf"/><Relationship Id="rId1" Type="http://schemas.openxmlformats.org/officeDocument/2006/relationships/slideLayout" Target="../slideLayouts/slideLayout7.xml"/><Relationship Id="rId6" Type="http://schemas.openxmlformats.org/officeDocument/2006/relationships/image" Target="../media/image99.emf"/><Relationship Id="rId5" Type="http://schemas.openxmlformats.org/officeDocument/2006/relationships/image" Target="../media/image98.emf"/><Relationship Id="rId10" Type="http://schemas.openxmlformats.org/officeDocument/2006/relationships/image" Target="../media/image101.emf"/><Relationship Id="rId4" Type="http://schemas.openxmlformats.org/officeDocument/2006/relationships/image" Target="../media/image97.emf"/><Relationship Id="rId9" Type="http://schemas.openxmlformats.org/officeDocument/2006/relationships/image" Target="../media/image66.svg"/></Relationships>
</file>

<file path=ppt/slides/_rels/slide24.x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66.svg"/><Relationship Id="rId2" Type="http://schemas.openxmlformats.org/officeDocument/2006/relationships/image" Target="../media/image102.emf"/><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105.emf"/><Relationship Id="rId4" Type="http://schemas.openxmlformats.org/officeDocument/2006/relationships/image" Target="../media/image104.emf"/></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06.emf"/><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94.svg"/></Relationships>
</file>

<file path=ppt/slides/_rels/slide26.xml.rels><?xml version="1.0" encoding="UTF-8" standalone="yes"?>
<Relationships xmlns="http://schemas.openxmlformats.org/package/2006/relationships"><Relationship Id="rId8" Type="http://schemas.openxmlformats.org/officeDocument/2006/relationships/image" Target="../media/image113.emf"/><Relationship Id="rId3" Type="http://schemas.openxmlformats.org/officeDocument/2006/relationships/image" Target="../media/image108.emf"/><Relationship Id="rId7" Type="http://schemas.openxmlformats.org/officeDocument/2006/relationships/image" Target="../media/image112.emf"/><Relationship Id="rId2" Type="http://schemas.openxmlformats.org/officeDocument/2006/relationships/image" Target="../media/image107.emf"/><Relationship Id="rId1" Type="http://schemas.openxmlformats.org/officeDocument/2006/relationships/slideLayout" Target="../slideLayouts/slideLayout7.xml"/><Relationship Id="rId6" Type="http://schemas.openxmlformats.org/officeDocument/2006/relationships/image" Target="../media/image111.emf"/><Relationship Id="rId5" Type="http://schemas.openxmlformats.org/officeDocument/2006/relationships/image" Target="../media/image110.emf"/><Relationship Id="rId10" Type="http://schemas.openxmlformats.org/officeDocument/2006/relationships/image" Target="../media/image66.svg"/><Relationship Id="rId4" Type="http://schemas.openxmlformats.org/officeDocument/2006/relationships/image" Target="../media/image109.emf"/><Relationship Id="rId9"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115.emf"/><Relationship Id="rId7" Type="http://schemas.openxmlformats.org/officeDocument/2006/relationships/image" Target="../media/image66.svg"/><Relationship Id="rId2" Type="http://schemas.openxmlformats.org/officeDocument/2006/relationships/image" Target="../media/image114.emf"/><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117.emf"/><Relationship Id="rId4" Type="http://schemas.openxmlformats.org/officeDocument/2006/relationships/image" Target="../media/image116.emf"/></Relationships>
</file>

<file path=ppt/slides/_rels/slide28.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74.svg"/><Relationship Id="rId17" Type="http://schemas.openxmlformats.org/officeDocument/2006/relationships/image" Target="../media/image23.png"/><Relationship Id="rId2" Type="http://schemas.openxmlformats.org/officeDocument/2006/relationships/notesSlide" Target="../notesSlides/notesSlide15.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19.svg"/><Relationship Id="rId11" Type="http://schemas.openxmlformats.org/officeDocument/2006/relationships/image" Target="../media/image17.png"/><Relationship Id="rId5" Type="http://schemas.openxmlformats.org/officeDocument/2006/relationships/image" Target="../media/image118.png"/><Relationship Id="rId15" Type="http://schemas.openxmlformats.org/officeDocument/2006/relationships/image" Target="../media/image29.png"/><Relationship Id="rId10" Type="http://schemas.openxmlformats.org/officeDocument/2006/relationships/image" Target="../media/image120.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47.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21.emf"/><Relationship Id="rId7" Type="http://schemas.openxmlformats.org/officeDocument/2006/relationships/image" Target="../media/image125.emf"/><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24.svg"/><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66.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9.png"/><Relationship Id="rId7" Type="http://schemas.openxmlformats.org/officeDocument/2006/relationships/image" Target="../media/image65.png"/><Relationship Id="rId2" Type="http://schemas.openxmlformats.org/officeDocument/2006/relationships/image" Target="../media/image127.emf"/><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70.svg"/></Relationships>
</file>

<file path=ppt/slides/_rels/slide3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28.emf"/><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94.svg"/></Relationships>
</file>

<file path=ppt/slides/_rels/slide35.xml.rels><?xml version="1.0" encoding="UTF-8" standalone="yes"?>
<Relationships xmlns="http://schemas.openxmlformats.org/package/2006/relationships"><Relationship Id="rId8" Type="http://schemas.openxmlformats.org/officeDocument/2006/relationships/image" Target="../media/image135.emf"/><Relationship Id="rId3" Type="http://schemas.openxmlformats.org/officeDocument/2006/relationships/image" Target="../media/image130.emf"/><Relationship Id="rId7" Type="http://schemas.openxmlformats.org/officeDocument/2006/relationships/image" Target="../media/image134.emf"/><Relationship Id="rId12" Type="http://schemas.openxmlformats.org/officeDocument/2006/relationships/image" Target="../media/image137.svg"/><Relationship Id="rId2" Type="http://schemas.openxmlformats.org/officeDocument/2006/relationships/image" Target="../media/image129.emf"/><Relationship Id="rId1" Type="http://schemas.openxmlformats.org/officeDocument/2006/relationships/slideLayout" Target="../slideLayouts/slideLayout7.xml"/><Relationship Id="rId6" Type="http://schemas.openxmlformats.org/officeDocument/2006/relationships/image" Target="../media/image133.emf"/><Relationship Id="rId11" Type="http://schemas.openxmlformats.org/officeDocument/2006/relationships/image" Target="../media/image136.png"/><Relationship Id="rId5" Type="http://schemas.openxmlformats.org/officeDocument/2006/relationships/image" Target="../media/image132.emf"/><Relationship Id="rId10" Type="http://schemas.openxmlformats.org/officeDocument/2006/relationships/image" Target="../media/image66.svg"/><Relationship Id="rId4" Type="http://schemas.openxmlformats.org/officeDocument/2006/relationships/image" Target="../media/image131.emf"/><Relationship Id="rId9"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139.emf"/><Relationship Id="rId7" Type="http://schemas.openxmlformats.org/officeDocument/2006/relationships/image" Target="../media/image66.svg"/><Relationship Id="rId2" Type="http://schemas.openxmlformats.org/officeDocument/2006/relationships/image" Target="../media/image138.emf"/><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141.emf"/><Relationship Id="rId4" Type="http://schemas.openxmlformats.org/officeDocument/2006/relationships/image" Target="../media/image140.emf"/></Relationships>
</file>

<file path=ppt/slides/_rels/slide37.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14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74.svg"/><Relationship Id="rId17" Type="http://schemas.openxmlformats.org/officeDocument/2006/relationships/image" Target="../media/image143.png"/><Relationship Id="rId2" Type="http://schemas.openxmlformats.org/officeDocument/2006/relationships/notesSlide" Target="../notesSlides/notesSlide18.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4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120.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47.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45.emf"/><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94.svg"/></Relationships>
</file>

<file path=ppt/slides/_rels/slide40.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image" Target="../media/image146.emf"/><Relationship Id="rId1" Type="http://schemas.openxmlformats.org/officeDocument/2006/relationships/slideLayout" Target="../slideLayouts/slideLayout7.xml"/><Relationship Id="rId6" Type="http://schemas.openxmlformats.org/officeDocument/2006/relationships/image" Target="../media/image150.emf"/><Relationship Id="rId5" Type="http://schemas.openxmlformats.org/officeDocument/2006/relationships/image" Target="../media/image149.emf"/><Relationship Id="rId10" Type="http://schemas.openxmlformats.org/officeDocument/2006/relationships/image" Target="../media/image66.svg"/><Relationship Id="rId4" Type="http://schemas.openxmlformats.org/officeDocument/2006/relationships/image" Target="../media/image148.emf"/><Relationship Id="rId9"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image" Target="../media/image154.emf"/><Relationship Id="rId7" Type="http://schemas.openxmlformats.org/officeDocument/2006/relationships/image" Target="../media/image66.svg"/><Relationship Id="rId2" Type="http://schemas.openxmlformats.org/officeDocument/2006/relationships/image" Target="../media/image153.emf"/><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156.emf"/><Relationship Id="rId4" Type="http://schemas.openxmlformats.org/officeDocument/2006/relationships/image" Target="../media/image155.emf"/></Relationships>
</file>

<file path=ppt/slides/_rels/slide42.x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image" Target="../media/image157.emf"/><Relationship Id="rId1" Type="http://schemas.openxmlformats.org/officeDocument/2006/relationships/slideLayout" Target="../slideLayouts/slideLayout7.xml"/><Relationship Id="rId5" Type="http://schemas.openxmlformats.org/officeDocument/2006/relationships/image" Target="../media/image94.svg"/><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59.emf"/><Relationship Id="rId1" Type="http://schemas.openxmlformats.org/officeDocument/2006/relationships/slideLayout" Target="../slideLayouts/slideLayout13.xml"/><Relationship Id="rId4" Type="http://schemas.openxmlformats.org/officeDocument/2006/relationships/image" Target="../media/image66.svg"/></Relationships>
</file>

<file path=ppt/slides/_rels/slide44.xml.rels><?xml version="1.0" encoding="UTF-8" standalone="yes"?>
<Relationships xmlns="http://schemas.openxmlformats.org/package/2006/relationships"><Relationship Id="rId8" Type="http://schemas.openxmlformats.org/officeDocument/2006/relationships/image" Target="../media/image161.svg"/><Relationship Id="rId13" Type="http://schemas.openxmlformats.org/officeDocument/2006/relationships/image" Target="../media/image19.png"/><Relationship Id="rId18" Type="http://schemas.openxmlformats.org/officeDocument/2006/relationships/image" Target="../media/image162.svg"/><Relationship Id="rId3" Type="http://schemas.openxmlformats.org/officeDocument/2006/relationships/image" Target="../media/image9.png"/><Relationship Id="rId7" Type="http://schemas.openxmlformats.org/officeDocument/2006/relationships/image" Target="../media/image160.png"/><Relationship Id="rId12" Type="http://schemas.openxmlformats.org/officeDocument/2006/relationships/image" Target="../media/image74.svg"/><Relationship Id="rId17" Type="http://schemas.openxmlformats.org/officeDocument/2006/relationships/image" Target="../media/image23.png"/><Relationship Id="rId2" Type="http://schemas.openxmlformats.org/officeDocument/2006/relationships/notesSlide" Target="../notesSlides/notesSlide20.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4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120.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47.sv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63.emf"/><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94.svg"/></Relationships>
</file>

<file path=ppt/slides/_rels/slide4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64.emf"/><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94.svg"/></Relationships>
</file>

<file path=ppt/slides/_rels/slide49.xml.rels><?xml version="1.0" encoding="UTF-8" standalone="yes"?>
<Relationships xmlns="http://schemas.openxmlformats.org/package/2006/relationships"><Relationship Id="rId8" Type="http://schemas.openxmlformats.org/officeDocument/2006/relationships/image" Target="../media/image171.emf"/><Relationship Id="rId3" Type="http://schemas.openxmlformats.org/officeDocument/2006/relationships/image" Target="../media/image166.emf"/><Relationship Id="rId7" Type="http://schemas.openxmlformats.org/officeDocument/2006/relationships/image" Target="../media/image170.emf"/><Relationship Id="rId2" Type="http://schemas.openxmlformats.org/officeDocument/2006/relationships/image" Target="../media/image165.emf"/><Relationship Id="rId1" Type="http://schemas.openxmlformats.org/officeDocument/2006/relationships/slideLayout" Target="../slideLayouts/slideLayout7.xml"/><Relationship Id="rId6" Type="http://schemas.openxmlformats.org/officeDocument/2006/relationships/image" Target="../media/image169.emf"/><Relationship Id="rId5" Type="http://schemas.openxmlformats.org/officeDocument/2006/relationships/image" Target="../media/image168.emf"/><Relationship Id="rId10" Type="http://schemas.openxmlformats.org/officeDocument/2006/relationships/image" Target="../media/image66.svg"/><Relationship Id="rId4" Type="http://schemas.openxmlformats.org/officeDocument/2006/relationships/image" Target="../media/image167.emf"/><Relationship Id="rId9"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173.emf"/><Relationship Id="rId7" Type="http://schemas.openxmlformats.org/officeDocument/2006/relationships/image" Target="../media/image66.svg"/><Relationship Id="rId2" Type="http://schemas.openxmlformats.org/officeDocument/2006/relationships/image" Target="../media/image172.emf"/><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175.emf"/><Relationship Id="rId4" Type="http://schemas.openxmlformats.org/officeDocument/2006/relationships/image" Target="../media/image174.emf"/></Relationships>
</file>

<file path=ppt/slides/_rels/slide51.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image" Target="../media/image176.emf"/><Relationship Id="rId1" Type="http://schemas.openxmlformats.org/officeDocument/2006/relationships/slideLayout" Target="../slideLayouts/slideLayout7.xml"/><Relationship Id="rId4" Type="http://schemas.openxmlformats.org/officeDocument/2006/relationships/image" Target="../media/image178.emf"/></Relationships>
</file>

<file path=ppt/slides/_rels/slide52.xml.rels><?xml version="1.0" encoding="UTF-8" standalone="yes"?>
<Relationships xmlns="http://schemas.openxmlformats.org/package/2006/relationships"><Relationship Id="rId8" Type="http://schemas.openxmlformats.org/officeDocument/2006/relationships/image" Target="../media/image181.svg"/><Relationship Id="rId13" Type="http://schemas.openxmlformats.org/officeDocument/2006/relationships/image" Target="../media/image19.png"/><Relationship Id="rId18" Type="http://schemas.openxmlformats.org/officeDocument/2006/relationships/image" Target="../media/image162.svg"/><Relationship Id="rId3" Type="http://schemas.openxmlformats.org/officeDocument/2006/relationships/image" Target="../media/image179.png"/><Relationship Id="rId7" Type="http://schemas.openxmlformats.org/officeDocument/2006/relationships/image" Target="../media/image13.png"/><Relationship Id="rId12" Type="http://schemas.openxmlformats.org/officeDocument/2006/relationships/image" Target="../media/image74.svg"/><Relationship Id="rId17" Type="http://schemas.openxmlformats.org/officeDocument/2006/relationships/image" Target="../media/image23.png"/><Relationship Id="rId2" Type="http://schemas.openxmlformats.org/officeDocument/2006/relationships/notesSlide" Target="../notesSlides/notesSlide22.xml"/><Relationship Id="rId16" Type="http://schemas.openxmlformats.org/officeDocument/2006/relationships/image" Target="../media/image30.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4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120.svg"/><Relationship Id="rId19" Type="http://schemas.openxmlformats.org/officeDocument/2006/relationships/image" Target="../media/image25.png"/><Relationship Id="rId4" Type="http://schemas.openxmlformats.org/officeDocument/2006/relationships/image" Target="../media/image180.svg"/><Relationship Id="rId9" Type="http://schemas.openxmlformats.org/officeDocument/2006/relationships/image" Target="../media/image15.png"/><Relationship Id="rId14" Type="http://schemas.openxmlformats.org/officeDocument/2006/relationships/image" Target="../media/image47.sv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82.emf"/><Relationship Id="rId1" Type="http://schemas.openxmlformats.org/officeDocument/2006/relationships/slideLayout" Target="../slideLayouts/slideLayout2.xml"/><Relationship Id="rId4" Type="http://schemas.openxmlformats.org/officeDocument/2006/relationships/image" Target="../media/image80.sv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181.svg"/><Relationship Id="rId13" Type="http://schemas.openxmlformats.org/officeDocument/2006/relationships/image" Target="../media/image19.png"/><Relationship Id="rId18" Type="http://schemas.openxmlformats.org/officeDocument/2006/relationships/image" Target="../media/image162.svg"/><Relationship Id="rId3" Type="http://schemas.openxmlformats.org/officeDocument/2006/relationships/image" Target="../media/image183.png"/><Relationship Id="rId7" Type="http://schemas.openxmlformats.org/officeDocument/2006/relationships/image" Target="../media/image13.png"/><Relationship Id="rId12" Type="http://schemas.openxmlformats.org/officeDocument/2006/relationships/image" Target="../media/image74.svg"/><Relationship Id="rId17" Type="http://schemas.openxmlformats.org/officeDocument/2006/relationships/image" Target="../media/image23.png"/><Relationship Id="rId2" Type="http://schemas.openxmlformats.org/officeDocument/2006/relationships/notesSlide" Target="../notesSlides/notesSlide24.xml"/><Relationship Id="rId16" Type="http://schemas.openxmlformats.org/officeDocument/2006/relationships/image" Target="../media/image30.svg"/><Relationship Id="rId20" Type="http://schemas.openxmlformats.org/officeDocument/2006/relationships/image" Target="../media/image186.svg"/><Relationship Id="rId1" Type="http://schemas.openxmlformats.org/officeDocument/2006/relationships/slideLayout" Target="../slideLayouts/slideLayout7.xml"/><Relationship Id="rId6" Type="http://schemas.openxmlformats.org/officeDocument/2006/relationships/image" Target="../media/image14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9.png"/><Relationship Id="rId10" Type="http://schemas.openxmlformats.org/officeDocument/2006/relationships/image" Target="../media/image120.svg"/><Relationship Id="rId19" Type="http://schemas.openxmlformats.org/officeDocument/2006/relationships/image" Target="../media/image185.png"/><Relationship Id="rId4" Type="http://schemas.openxmlformats.org/officeDocument/2006/relationships/image" Target="../media/image184.svg"/><Relationship Id="rId9" Type="http://schemas.openxmlformats.org/officeDocument/2006/relationships/image" Target="../media/image15.png"/><Relationship Id="rId14" Type="http://schemas.openxmlformats.org/officeDocument/2006/relationships/image" Target="../media/image47.svg"/></Relationships>
</file>

<file path=ppt/slides/_rels/slide57.xml.rels><?xml version="1.0" encoding="UTF-8" standalone="yes"?>
<Relationships xmlns="http://schemas.openxmlformats.org/package/2006/relationships"><Relationship Id="rId2" Type="http://schemas.openxmlformats.org/officeDocument/2006/relationships/hyperlink" Target="http://www.formatresearch.com/"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88.emf"/><Relationship Id="rId2" Type="http://schemas.openxmlformats.org/officeDocument/2006/relationships/image" Target="../media/image187.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mailto:format@pec.formatbusinessintelligence.com" TargetMode="External"/><Relationship Id="rId2" Type="http://schemas.openxmlformats.org/officeDocument/2006/relationships/hyperlink" Target="mailto:info@formatresearch.com" TargetMode="External"/><Relationship Id="rId1" Type="http://schemas.openxmlformats.org/officeDocument/2006/relationships/slideLayout" Target="../slideLayouts/slideLayout7.xml"/><Relationship Id="rId4" Type="http://schemas.openxmlformats.org/officeDocument/2006/relationships/image" Target="../media/image18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1">
            <a:extLst>
              <a:ext uri="{FF2B5EF4-FFF2-40B4-BE49-F238E27FC236}">
                <a16:creationId xmlns:a16="http://schemas.microsoft.com/office/drawing/2014/main" id="{CD35E3A1-63C8-4705-B2E1-413CCFDF0420}"/>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760296" y="260648"/>
            <a:ext cx="2808312" cy="14549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Immagine 1">
            <a:extLst>
              <a:ext uri="{FF2B5EF4-FFF2-40B4-BE49-F238E27FC236}">
                <a16:creationId xmlns:a16="http://schemas.microsoft.com/office/drawing/2014/main" id="{1883F8DC-F6A4-43EB-BBC5-FBAD8F81CB2F}"/>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72064" y="1052736"/>
            <a:ext cx="1400244" cy="5939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Immagine 10">
            <a:extLst>
              <a:ext uri="{FF2B5EF4-FFF2-40B4-BE49-F238E27FC236}">
                <a16:creationId xmlns:a16="http://schemas.microsoft.com/office/drawing/2014/main" id="{5AE4B860-5E7F-4DA1-A5D5-E9FA9D0DDD01}"/>
              </a:ext>
            </a:extLst>
          </p:cNvPr>
          <p:cNvPicPr>
            <a:picLocks noChangeAspect="1"/>
          </p:cNvPicPr>
          <p:nvPr/>
        </p:nvPicPr>
        <p:blipFill>
          <a:blip r:embed="rId5"/>
          <a:stretch>
            <a:fillRect/>
          </a:stretch>
        </p:blipFill>
        <p:spPr>
          <a:xfrm>
            <a:off x="6600056" y="6045664"/>
            <a:ext cx="2844736" cy="498975"/>
          </a:xfrm>
          <a:prstGeom prst="rect">
            <a:avLst/>
          </a:prstGeom>
        </p:spPr>
      </p:pic>
      <p:pic>
        <p:nvPicPr>
          <p:cNvPr id="14" name="Immagine 3">
            <a:extLst>
              <a:ext uri="{FF2B5EF4-FFF2-40B4-BE49-F238E27FC236}">
                <a16:creationId xmlns:a16="http://schemas.microsoft.com/office/drawing/2014/main" id="{F914EBDD-D4D2-43FB-89AB-74AC79CF926E}"/>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250342" y="5877272"/>
            <a:ext cx="1029714" cy="798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Immagine 14">
            <a:extLst>
              <a:ext uri="{FF2B5EF4-FFF2-40B4-BE49-F238E27FC236}">
                <a16:creationId xmlns:a16="http://schemas.microsoft.com/office/drawing/2014/main" id="{C12E091E-7EE6-432B-84BC-2AE8390BC4F5}"/>
              </a:ext>
            </a:extLst>
          </p:cNvPr>
          <p:cNvPicPr>
            <a:picLocks noChangeAspect="1"/>
          </p:cNvPicPr>
          <p:nvPr/>
        </p:nvPicPr>
        <p:blipFill>
          <a:blip r:embed="rId7"/>
          <a:stretch>
            <a:fillRect/>
          </a:stretch>
        </p:blipFill>
        <p:spPr>
          <a:xfrm>
            <a:off x="1184708" y="5964617"/>
            <a:ext cx="1585227" cy="624818"/>
          </a:xfrm>
          <a:prstGeom prst="rect">
            <a:avLst/>
          </a:prstGeom>
        </p:spPr>
      </p:pic>
      <p:pic>
        <p:nvPicPr>
          <p:cNvPr id="16" name="Immagine 15">
            <a:extLst>
              <a:ext uri="{FF2B5EF4-FFF2-40B4-BE49-F238E27FC236}">
                <a16:creationId xmlns:a16="http://schemas.microsoft.com/office/drawing/2014/main" id="{4735B9A3-006D-4C99-BEB3-A1C5172D6A15}"/>
              </a:ext>
            </a:extLst>
          </p:cNvPr>
          <p:cNvPicPr>
            <a:picLocks noChangeAspect="1"/>
          </p:cNvPicPr>
          <p:nvPr/>
        </p:nvPicPr>
        <p:blipFill>
          <a:blip r:embed="rId8"/>
          <a:stretch>
            <a:fillRect/>
          </a:stretch>
        </p:blipFill>
        <p:spPr>
          <a:xfrm>
            <a:off x="3143111" y="5899679"/>
            <a:ext cx="3233480" cy="873741"/>
          </a:xfrm>
          <a:prstGeom prst="rect">
            <a:avLst/>
          </a:prstGeom>
        </p:spPr>
      </p:pic>
      <p:sp>
        <p:nvSpPr>
          <p:cNvPr id="17" name="CasellaDiTesto 16">
            <a:extLst>
              <a:ext uri="{FF2B5EF4-FFF2-40B4-BE49-F238E27FC236}">
                <a16:creationId xmlns:a16="http://schemas.microsoft.com/office/drawing/2014/main" id="{767A4B5E-183A-4BE3-AA63-8551E30711C7}"/>
              </a:ext>
            </a:extLst>
          </p:cNvPr>
          <p:cNvSpPr txBox="1">
            <a:spLocks noChangeArrowheads="1"/>
          </p:cNvSpPr>
          <p:nvPr/>
        </p:nvSpPr>
        <p:spPr bwMode="auto">
          <a:xfrm>
            <a:off x="1114428" y="3897177"/>
            <a:ext cx="10454180" cy="1740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lnSpc>
                <a:spcPct val="114000"/>
              </a:lnSpc>
              <a:spcBef>
                <a:spcPts val="600"/>
              </a:spcBef>
            </a:pPr>
            <a:r>
              <a:rPr lang="it-IT" sz="2800" dirty="0">
                <a:solidFill>
                  <a:srgbClr val="203864"/>
                </a:solidFill>
                <a:latin typeface="Century Gothic" panose="020B0502020202020204" pitchFamily="34" charset="0"/>
                <a:ea typeface="MS PGothic" panose="020B0600070205080204" pitchFamily="34" charset="-128"/>
              </a:rPr>
              <a:t>Osservatorio Congiunturale Terziario Friuli Venezia Giulia</a:t>
            </a:r>
          </a:p>
          <a:p>
            <a:pPr eaLnBrk="1" hangingPunct="1">
              <a:lnSpc>
                <a:spcPct val="114000"/>
              </a:lnSpc>
              <a:spcBef>
                <a:spcPts val="600"/>
              </a:spcBef>
            </a:pPr>
            <a:r>
              <a:rPr lang="it-IT" sz="2000" i="1" u="sng" dirty="0">
                <a:latin typeface="Century Gothic" panose="020B0502020202020204" pitchFamily="34" charset="0"/>
              </a:rPr>
              <a:t>Novembre 2020</a:t>
            </a:r>
            <a:endParaRPr lang="it-IT" sz="2000" i="1" dirty="0">
              <a:latin typeface="Century Gothic" panose="020B0502020202020204" pitchFamily="34" charset="0"/>
            </a:endParaRPr>
          </a:p>
          <a:p>
            <a:pPr eaLnBrk="1" hangingPunct="1">
              <a:lnSpc>
                <a:spcPct val="114000"/>
              </a:lnSpc>
              <a:spcBef>
                <a:spcPts val="600"/>
              </a:spcBef>
            </a:pPr>
            <a:r>
              <a:rPr lang="it-IT" sz="2000" b="0" dirty="0">
                <a:latin typeface="Century Gothic" panose="020B0502020202020204" pitchFamily="34" charset="0"/>
              </a:rPr>
              <a:t>Rapporto di ricerca</a:t>
            </a:r>
          </a:p>
          <a:p>
            <a:pPr eaLnBrk="1" hangingPunct="1">
              <a:lnSpc>
                <a:spcPct val="114000"/>
              </a:lnSpc>
              <a:spcBef>
                <a:spcPts val="600"/>
              </a:spcBef>
            </a:pPr>
            <a:r>
              <a:rPr lang="it-IT" sz="1400" b="0" dirty="0">
                <a:latin typeface="Century Gothic" panose="020B0502020202020204" pitchFamily="34" charset="0"/>
              </a:rPr>
              <a:t>Roma, 11 novembre 2020 (20023fv/06)</a:t>
            </a:r>
          </a:p>
        </p:txBody>
      </p:sp>
      <p:pic>
        <p:nvPicPr>
          <p:cNvPr id="19" name="Immagine 1">
            <a:extLst>
              <a:ext uri="{FF2B5EF4-FFF2-40B4-BE49-F238E27FC236}">
                <a16:creationId xmlns:a16="http://schemas.microsoft.com/office/drawing/2014/main" id="{32A7A4BE-EF48-4FCB-ADBC-AB53A77B086B}"/>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193810" y="2046100"/>
            <a:ext cx="4920455" cy="1794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0" name="Connettore diritto 19">
            <a:extLst>
              <a:ext uri="{FF2B5EF4-FFF2-40B4-BE49-F238E27FC236}">
                <a16:creationId xmlns:a16="http://schemas.microsoft.com/office/drawing/2014/main" id="{04A59FC4-8049-4273-9627-E8447699AD16}"/>
              </a:ext>
            </a:extLst>
          </p:cNvPr>
          <p:cNvCxnSpPr>
            <a:cxnSpLocks/>
          </p:cNvCxnSpPr>
          <p:nvPr/>
        </p:nvCxnSpPr>
        <p:spPr bwMode="auto">
          <a:xfrm>
            <a:off x="792480" y="1758068"/>
            <a:ext cx="10800000" cy="0"/>
          </a:xfrm>
          <a:prstGeom prst="line">
            <a:avLst/>
          </a:prstGeom>
          <a:noFill/>
          <a:ln w="9525" cap="flat" cmpd="sng" algn="ctr">
            <a:solidFill>
              <a:schemeClr val="bg1">
                <a:lumMod val="50000"/>
              </a:schemeClr>
            </a:solidFill>
            <a:prstDash val="solid"/>
            <a:round/>
            <a:headEnd type="none" w="med" len="med"/>
            <a:tailEnd type="none" w="med" len="med"/>
          </a:ln>
          <a:effec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310048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94AB86E1-3A39-408A-820A-0CEE77387713}"/>
              </a:ext>
            </a:extLst>
          </p:cNvPr>
          <p:cNvSpPr txBox="1">
            <a:spLocks noChangeArrowheads="1"/>
          </p:cNvSpPr>
          <p:nvPr/>
        </p:nvSpPr>
        <p:spPr bwMode="auto">
          <a:xfrm>
            <a:off x="335360" y="819242"/>
            <a:ext cx="11593288" cy="5786199"/>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just" defTabSz="342900" eaLnBrk="1" fontAlgn="auto" hangingPunct="1">
              <a:spcBef>
                <a:spcPts val="300"/>
              </a:spcBef>
              <a:spcAft>
                <a:spcPts val="0"/>
              </a:spcAft>
              <a:buClr>
                <a:srgbClr val="003A79"/>
              </a:buClr>
              <a:buSzPct val="120000"/>
              <a:buNone/>
              <a:defRPr/>
            </a:pPr>
            <a:r>
              <a:rPr lang="it-IT" sz="1500" b="0" dirty="0">
                <a:latin typeface="Century Gothic" panose="020B0502020202020204" pitchFamily="34" charset="0"/>
                <a:cs typeface="Arial"/>
              </a:rPr>
              <a:t>La </a:t>
            </a:r>
            <a:r>
              <a:rPr lang="it-IT" sz="1500" dirty="0">
                <a:latin typeface="Century Gothic" panose="020B0502020202020204" pitchFamily="34" charset="0"/>
                <a:cs typeface="Arial"/>
              </a:rPr>
              <a:t>seconda ondata </a:t>
            </a:r>
            <a:r>
              <a:rPr lang="it-IT" sz="1500" b="0" dirty="0">
                <a:latin typeface="Century Gothic" panose="020B0502020202020204" pitchFamily="34" charset="0"/>
                <a:cs typeface="Arial"/>
              </a:rPr>
              <a:t>di contagi da </a:t>
            </a:r>
            <a:r>
              <a:rPr lang="it-IT" sz="1500" dirty="0">
                <a:latin typeface="Century Gothic" panose="020B0502020202020204" pitchFamily="34" charset="0"/>
                <a:cs typeface="Arial"/>
              </a:rPr>
              <a:t>COVID-19</a:t>
            </a:r>
            <a:r>
              <a:rPr lang="it-IT" sz="1500" b="0" dirty="0">
                <a:latin typeface="Century Gothic" panose="020B0502020202020204" pitchFamily="34" charset="0"/>
                <a:cs typeface="Arial"/>
              </a:rPr>
              <a:t> è ormai una realtà: la curva epidemiologica è risalita fortemente dalla fine del mese di agosto, con </a:t>
            </a:r>
            <a:r>
              <a:rPr lang="it-IT" sz="1500" dirty="0">
                <a:latin typeface="Century Gothic" panose="020B0502020202020204" pitchFamily="34" charset="0"/>
                <a:cs typeface="Arial"/>
              </a:rPr>
              <a:t>numeri più pesanti rispetto a marzo e aprile</a:t>
            </a:r>
            <a:r>
              <a:rPr lang="it-IT" sz="1500" b="0" dirty="0">
                <a:latin typeface="Century Gothic" panose="020B0502020202020204" pitchFamily="34" charset="0"/>
                <a:cs typeface="Arial"/>
              </a:rPr>
              <a:t>. Il </a:t>
            </a:r>
            <a:r>
              <a:rPr lang="it-IT" sz="1500" dirty="0">
                <a:latin typeface="Century Gothic" panose="020B0502020202020204" pitchFamily="34" charset="0"/>
                <a:cs typeface="Arial"/>
              </a:rPr>
              <a:t>virus “economico” </a:t>
            </a:r>
            <a:r>
              <a:rPr lang="it-IT" sz="1500" b="0" dirty="0">
                <a:latin typeface="Century Gothic" panose="020B0502020202020204" pitchFamily="34" charset="0"/>
                <a:cs typeface="Arial"/>
              </a:rPr>
              <a:t>ricompare in tutta la sua forza e gli effetti sul </a:t>
            </a:r>
            <a:r>
              <a:rPr lang="it-IT" sz="1500" dirty="0">
                <a:latin typeface="Century Gothic" panose="020B0502020202020204" pitchFamily="34" charset="0"/>
                <a:cs typeface="Arial"/>
              </a:rPr>
              <a:t>tessuto produttivo del FVG </a:t>
            </a:r>
            <a:r>
              <a:rPr lang="it-IT" sz="1500" b="0" dirty="0">
                <a:latin typeface="Century Gothic" panose="020B0502020202020204" pitchFamily="34" charset="0"/>
                <a:cs typeface="Arial"/>
              </a:rPr>
              <a:t>sono evidenti: al settembre 2020 si conta il </a:t>
            </a:r>
            <a:r>
              <a:rPr lang="it-IT" sz="1500" dirty="0">
                <a:latin typeface="Century Gothic" panose="020B0502020202020204" pitchFamily="34" charset="0"/>
                <a:cs typeface="Arial"/>
              </a:rPr>
              <a:t>decremento tendenziale più marcato in termini di imprese del terziario attive in regione negli ultimi 10 anni</a:t>
            </a:r>
            <a:r>
              <a:rPr lang="it-IT" sz="1500" b="0" dirty="0">
                <a:latin typeface="Century Gothic" panose="020B0502020202020204" pitchFamily="34" charset="0"/>
                <a:cs typeface="Arial"/>
              </a:rPr>
              <a:t>, anche a causa della </a:t>
            </a:r>
            <a:r>
              <a:rPr lang="it-IT" sz="1500" dirty="0">
                <a:latin typeface="Century Gothic" panose="020B0502020202020204" pitchFamily="34" charset="0"/>
                <a:cs typeface="Arial"/>
              </a:rPr>
              <a:t>decelerazione dell’apertura di nuove attività</a:t>
            </a:r>
            <a:r>
              <a:rPr lang="it-IT" sz="1500" b="0" dirty="0">
                <a:latin typeface="Century Gothic" panose="020B0502020202020204" pitchFamily="34" charset="0"/>
                <a:cs typeface="Arial"/>
              </a:rPr>
              <a:t>, voce che a fine anno dovrebbe restituire un saldo pari al </a:t>
            </a:r>
            <a:r>
              <a:rPr lang="it-IT" sz="1500" dirty="0">
                <a:latin typeface="Century Gothic" panose="020B0502020202020204" pitchFamily="34" charset="0"/>
                <a:cs typeface="Arial"/>
              </a:rPr>
              <a:t>-22% rispetto alle nuove imprese nate nel 2019</a:t>
            </a:r>
            <a:r>
              <a:rPr lang="it-IT" sz="1500" b="0" dirty="0">
                <a:latin typeface="Century Gothic" panose="020B0502020202020204" pitchFamily="34" charset="0"/>
                <a:cs typeface="Arial"/>
              </a:rPr>
              <a:t>.</a:t>
            </a:r>
          </a:p>
          <a:p>
            <a:pPr marL="0" indent="0" algn="just" defTabSz="342900" eaLnBrk="1" fontAlgn="auto" hangingPunct="1">
              <a:spcBef>
                <a:spcPts val="300"/>
              </a:spcBef>
              <a:spcAft>
                <a:spcPts val="0"/>
              </a:spcAft>
              <a:buClr>
                <a:srgbClr val="003A79"/>
              </a:buClr>
              <a:buSzPct val="120000"/>
              <a:buNone/>
              <a:defRPr/>
            </a:pPr>
            <a:r>
              <a:rPr lang="it-IT" sz="1500" b="0" dirty="0">
                <a:latin typeface="Century Gothic" panose="020B0502020202020204" pitchFamily="34" charset="0"/>
                <a:cs typeface="Arial"/>
              </a:rPr>
              <a:t>Dopo il crollo post-prima ondata del virus, </a:t>
            </a:r>
            <a:r>
              <a:rPr lang="it-IT" sz="1500" dirty="0">
                <a:latin typeface="Century Gothic" panose="020B0502020202020204" pitchFamily="34" charset="0"/>
                <a:cs typeface="Arial"/>
              </a:rPr>
              <a:t>i mesi estivi </a:t>
            </a:r>
            <a:r>
              <a:rPr lang="it-IT" sz="1500" b="0" dirty="0">
                <a:latin typeface="Century Gothic" panose="020B0502020202020204" pitchFamily="34" charset="0"/>
                <a:cs typeface="Arial"/>
              </a:rPr>
              <a:t>avevano coinciso con un </a:t>
            </a:r>
            <a:r>
              <a:rPr lang="it-IT" sz="1500" dirty="0">
                <a:latin typeface="Century Gothic" panose="020B0502020202020204" pitchFamily="34" charset="0"/>
                <a:cs typeface="Arial"/>
              </a:rPr>
              <a:t>recupero della fiducia </a:t>
            </a:r>
            <a:r>
              <a:rPr lang="it-IT" sz="1500" b="0" dirty="0">
                <a:latin typeface="Century Gothic" panose="020B0502020202020204" pitchFamily="34" charset="0"/>
                <a:cs typeface="Arial"/>
              </a:rPr>
              <a:t>delle imprese del </a:t>
            </a:r>
            <a:r>
              <a:rPr lang="it-IT" sz="1500" dirty="0">
                <a:latin typeface="Century Gothic" panose="020B0502020202020204" pitchFamily="34" charset="0"/>
                <a:cs typeface="Arial"/>
              </a:rPr>
              <a:t>terziario del FVG</a:t>
            </a:r>
            <a:r>
              <a:rPr lang="it-IT" sz="1500" b="0" dirty="0">
                <a:latin typeface="Century Gothic" panose="020B0502020202020204" pitchFamily="34" charset="0"/>
                <a:cs typeface="Arial"/>
              </a:rPr>
              <a:t>. Tuttavia, il </a:t>
            </a:r>
            <a:r>
              <a:rPr lang="it-IT" sz="1500" dirty="0">
                <a:latin typeface="Century Gothic" panose="020B0502020202020204" pitchFamily="34" charset="0"/>
                <a:cs typeface="Arial"/>
              </a:rPr>
              <a:t>ritorno del virus </a:t>
            </a:r>
            <a:r>
              <a:rPr lang="it-IT" sz="1500" b="0" dirty="0">
                <a:latin typeface="Century Gothic" panose="020B0502020202020204" pitchFamily="34" charset="0"/>
                <a:cs typeface="Arial"/>
              </a:rPr>
              <a:t>spinge di nuovo </a:t>
            </a:r>
            <a:r>
              <a:rPr lang="it-IT" sz="1500" dirty="0">
                <a:latin typeface="Century Gothic" panose="020B0502020202020204" pitchFamily="34" charset="0"/>
                <a:cs typeface="Arial"/>
              </a:rPr>
              <a:t>in basso il </a:t>
            </a:r>
            <a:r>
              <a:rPr lang="it-IT" sz="1500" i="1" dirty="0">
                <a:latin typeface="Century Gothic" panose="020B0502020202020204" pitchFamily="34" charset="0"/>
                <a:cs typeface="Arial"/>
              </a:rPr>
              <a:t>sentiment</a:t>
            </a:r>
            <a:r>
              <a:rPr lang="it-IT" sz="1500" dirty="0">
                <a:latin typeface="Century Gothic" panose="020B0502020202020204" pitchFamily="34" charset="0"/>
                <a:cs typeface="Arial"/>
              </a:rPr>
              <a:t> </a:t>
            </a:r>
            <a:r>
              <a:rPr lang="it-IT" sz="1500" b="0" dirty="0">
                <a:latin typeface="Century Gothic" panose="020B0502020202020204" pitchFamily="34" charset="0"/>
                <a:cs typeface="Arial"/>
              </a:rPr>
              <a:t>da qui a dicembre. </a:t>
            </a:r>
            <a:r>
              <a:rPr lang="it-IT" sz="1500" b="0" dirty="0" err="1">
                <a:latin typeface="Century Gothic" panose="020B0502020202020204" pitchFamily="34" charset="0"/>
                <a:cs typeface="Arial"/>
              </a:rPr>
              <a:t>L’</a:t>
            </a:r>
            <a:r>
              <a:rPr lang="it-IT" sz="1500" b="0" i="1" dirty="0" err="1">
                <a:latin typeface="Century Gothic" panose="020B0502020202020204" pitchFamily="34" charset="0"/>
                <a:cs typeface="Arial"/>
              </a:rPr>
              <a:t>outlook</a:t>
            </a:r>
            <a:r>
              <a:rPr lang="it-IT" sz="1500" b="0" dirty="0">
                <a:latin typeface="Century Gothic" panose="020B0502020202020204" pitchFamily="34" charset="0"/>
                <a:cs typeface="Arial"/>
              </a:rPr>
              <a:t> negativo è legato al </a:t>
            </a:r>
            <a:r>
              <a:rPr lang="it-IT" sz="1500" dirty="0">
                <a:latin typeface="Century Gothic" panose="020B0502020202020204" pitchFamily="34" charset="0"/>
                <a:cs typeface="Arial"/>
              </a:rPr>
              <a:t>clima di incertezza </a:t>
            </a:r>
            <a:r>
              <a:rPr lang="it-IT" sz="1500" b="0" dirty="0">
                <a:latin typeface="Century Gothic" panose="020B0502020202020204" pitchFamily="34" charset="0"/>
                <a:cs typeface="Arial"/>
              </a:rPr>
              <a:t>con il quale si sta affrontando la pandemia: </a:t>
            </a:r>
            <a:r>
              <a:rPr lang="it-IT" sz="1500" dirty="0">
                <a:latin typeface="Century Gothic" panose="020B0502020202020204" pitchFamily="34" charset="0"/>
                <a:cs typeface="Arial"/>
              </a:rPr>
              <a:t>aumenta</a:t>
            </a:r>
            <a:r>
              <a:rPr lang="it-IT" sz="1500" b="0" dirty="0">
                <a:latin typeface="Century Gothic" panose="020B0502020202020204" pitchFamily="34" charset="0"/>
                <a:cs typeface="Arial"/>
              </a:rPr>
              <a:t> la quota di imprese che </a:t>
            </a:r>
            <a:r>
              <a:rPr lang="it-IT" sz="1500" dirty="0">
                <a:latin typeface="Century Gothic" panose="020B0502020202020204" pitchFamily="34" charset="0"/>
                <a:cs typeface="Arial"/>
              </a:rPr>
              <a:t>non reggerebbe un nuovo </a:t>
            </a:r>
            <a:r>
              <a:rPr lang="it-IT" sz="1500" i="1" dirty="0">
                <a:latin typeface="Century Gothic" panose="020B0502020202020204" pitchFamily="34" charset="0"/>
                <a:cs typeface="Arial"/>
              </a:rPr>
              <a:t>lockdown</a:t>
            </a:r>
            <a:r>
              <a:rPr lang="it-IT" sz="1500" dirty="0">
                <a:latin typeface="Century Gothic" panose="020B0502020202020204" pitchFamily="34" charset="0"/>
                <a:cs typeface="Arial"/>
              </a:rPr>
              <a:t> totale</a:t>
            </a:r>
            <a:r>
              <a:rPr lang="it-IT" sz="1500" b="0" dirty="0">
                <a:latin typeface="Century Gothic" panose="020B0502020202020204" pitchFamily="34" charset="0"/>
                <a:cs typeface="Arial"/>
              </a:rPr>
              <a:t> (+18% negli ultimi tre mesi) e il </a:t>
            </a:r>
            <a:r>
              <a:rPr lang="it-IT" sz="1500" dirty="0">
                <a:latin typeface="Century Gothic" panose="020B0502020202020204" pitchFamily="34" charset="0"/>
                <a:cs typeface="Arial"/>
              </a:rPr>
              <a:t>38%</a:t>
            </a:r>
            <a:r>
              <a:rPr lang="it-IT" sz="1500" b="0" dirty="0">
                <a:latin typeface="Century Gothic" panose="020B0502020202020204" pitchFamily="34" charset="0"/>
                <a:cs typeface="Arial"/>
              </a:rPr>
              <a:t> degli operatori </a:t>
            </a:r>
            <a:r>
              <a:rPr lang="it-IT" sz="1500" dirty="0">
                <a:latin typeface="Century Gothic" panose="020B0502020202020204" pitchFamily="34" charset="0"/>
                <a:cs typeface="Arial"/>
              </a:rPr>
              <a:t>rischierebbe di scomparire </a:t>
            </a:r>
            <a:r>
              <a:rPr lang="it-IT" sz="1500" b="0" dirty="0">
                <a:latin typeface="Century Gothic" panose="020B0502020202020204" pitchFamily="34" charset="0"/>
                <a:cs typeface="Arial"/>
              </a:rPr>
              <a:t>se fossero adottate </a:t>
            </a:r>
            <a:r>
              <a:rPr lang="it-IT" sz="1500" dirty="0">
                <a:latin typeface="Century Gothic" panose="020B0502020202020204" pitchFamily="34" charset="0"/>
                <a:cs typeface="Arial"/>
              </a:rPr>
              <a:t>misure oltremodo stringenti</a:t>
            </a:r>
            <a:r>
              <a:rPr lang="it-IT" sz="1500" b="0" dirty="0">
                <a:latin typeface="Century Gothic" panose="020B0502020202020204" pitchFamily="34" charset="0"/>
                <a:cs typeface="Arial"/>
              </a:rPr>
              <a:t>, specialmente in vista del </a:t>
            </a:r>
            <a:r>
              <a:rPr lang="it-IT" sz="1500" dirty="0">
                <a:latin typeface="Century Gothic" panose="020B0502020202020204" pitchFamily="34" charset="0"/>
                <a:cs typeface="Arial"/>
              </a:rPr>
              <a:t>periodo natalizio</a:t>
            </a:r>
            <a:r>
              <a:rPr lang="it-IT" sz="1500" b="0" dirty="0">
                <a:latin typeface="Century Gothic" panose="020B0502020202020204" pitchFamily="34" charset="0"/>
                <a:cs typeface="Arial"/>
              </a:rPr>
              <a:t>. </a:t>
            </a:r>
          </a:p>
          <a:p>
            <a:pPr marL="0" indent="0" algn="just" defTabSz="342900" eaLnBrk="1" fontAlgn="auto" hangingPunct="1">
              <a:spcBef>
                <a:spcPts val="300"/>
              </a:spcBef>
              <a:spcAft>
                <a:spcPts val="0"/>
              </a:spcAft>
              <a:buClr>
                <a:srgbClr val="003A79"/>
              </a:buClr>
              <a:buSzPct val="120000"/>
              <a:buNone/>
              <a:defRPr/>
            </a:pPr>
            <a:r>
              <a:rPr lang="it-IT" sz="1500" b="0" dirty="0">
                <a:latin typeface="Century Gothic" panose="020B0502020202020204" pitchFamily="34" charset="0"/>
                <a:cs typeface="Arial"/>
              </a:rPr>
              <a:t>In questo contesto, la </a:t>
            </a:r>
            <a:r>
              <a:rPr lang="it-IT" sz="1500" dirty="0">
                <a:latin typeface="Century Gothic" panose="020B0502020202020204" pitchFamily="34" charset="0"/>
                <a:cs typeface="Arial"/>
              </a:rPr>
              <a:t>ripresa dei consumi nel terzo trimestre </a:t>
            </a:r>
            <a:r>
              <a:rPr lang="it-IT" sz="1500" b="0" dirty="0">
                <a:latin typeface="Century Gothic" panose="020B0502020202020204" pitchFamily="34" charset="0"/>
                <a:cs typeface="Arial"/>
              </a:rPr>
              <a:t>rischia di essere del tutto </a:t>
            </a:r>
            <a:r>
              <a:rPr lang="it-IT" sz="1500" dirty="0">
                <a:latin typeface="Century Gothic" panose="020B0502020202020204" pitchFamily="34" charset="0"/>
                <a:cs typeface="Arial"/>
              </a:rPr>
              <a:t>neutralizzata dall’introduzione delle nuove misure restrittive </a:t>
            </a:r>
            <a:r>
              <a:rPr lang="it-IT" sz="1500" b="0" dirty="0">
                <a:latin typeface="Century Gothic" panose="020B0502020202020204" pitchFamily="34" charset="0"/>
                <a:cs typeface="Arial"/>
              </a:rPr>
              <a:t>a contrasto della seconda ondata del virus (la </a:t>
            </a:r>
            <a:r>
              <a:rPr lang="it-IT" sz="1500" dirty="0">
                <a:latin typeface="Century Gothic" panose="020B0502020202020204" pitchFamily="34" charset="0"/>
                <a:cs typeface="Arial"/>
              </a:rPr>
              <a:t>previsione dei consumi in FVG </a:t>
            </a:r>
            <a:r>
              <a:rPr lang="it-IT" sz="1500" b="0" dirty="0">
                <a:latin typeface="Century Gothic" panose="020B0502020202020204" pitchFamily="34" charset="0"/>
                <a:cs typeface="Arial"/>
              </a:rPr>
              <a:t>a fine 2020 è pari al </a:t>
            </a:r>
            <a:br>
              <a:rPr lang="it-IT" sz="1500" b="0" dirty="0">
                <a:latin typeface="Century Gothic" panose="020B0502020202020204" pitchFamily="34" charset="0"/>
                <a:cs typeface="Arial"/>
              </a:rPr>
            </a:br>
            <a:r>
              <a:rPr lang="it-IT" sz="1500" dirty="0">
                <a:latin typeface="Century Gothic" panose="020B0502020202020204" pitchFamily="34" charset="0"/>
                <a:cs typeface="Arial"/>
              </a:rPr>
              <a:t>-14% rispetto all’anno precedente</a:t>
            </a:r>
            <a:r>
              <a:rPr lang="it-IT" sz="1500" b="0" dirty="0">
                <a:latin typeface="Century Gothic" panose="020B0502020202020204" pitchFamily="34" charset="0"/>
                <a:cs typeface="Arial"/>
              </a:rPr>
              <a:t>), annichilendo i risultati ottenuti dalle imprese del terziario a luglio, agosto e settembre in termini di ricavi. </a:t>
            </a:r>
            <a:r>
              <a:rPr lang="it-IT" sz="1500" dirty="0">
                <a:latin typeface="Century Gothic" panose="020B0502020202020204" pitchFamily="34" charset="0"/>
                <a:cs typeface="Arial"/>
              </a:rPr>
              <a:t>A pagare </a:t>
            </a:r>
            <a:r>
              <a:rPr lang="it-IT" sz="1500" b="0" dirty="0">
                <a:latin typeface="Century Gothic" panose="020B0502020202020204" pitchFamily="34" charset="0"/>
                <a:cs typeface="Arial"/>
              </a:rPr>
              <a:t>saranno prevalentemente le </a:t>
            </a:r>
            <a:r>
              <a:rPr lang="it-IT" sz="1500" dirty="0">
                <a:latin typeface="Century Gothic" panose="020B0502020202020204" pitchFamily="34" charset="0"/>
                <a:cs typeface="Arial"/>
              </a:rPr>
              <a:t>categorie che più delle altre avevano profuso sforzi </a:t>
            </a:r>
            <a:r>
              <a:rPr lang="it-IT" sz="1500" b="0" dirty="0">
                <a:latin typeface="Century Gothic" panose="020B0502020202020204" pitchFamily="34" charset="0"/>
                <a:cs typeface="Arial"/>
              </a:rPr>
              <a:t>per l’</a:t>
            </a:r>
            <a:r>
              <a:rPr lang="it-IT" sz="1500" dirty="0">
                <a:latin typeface="Century Gothic" panose="020B0502020202020204" pitchFamily="34" charset="0"/>
                <a:cs typeface="Arial"/>
              </a:rPr>
              <a:t>adeguamento delle strutture </a:t>
            </a:r>
            <a:r>
              <a:rPr lang="it-IT" sz="1500" b="0" dirty="0">
                <a:latin typeface="Century Gothic" panose="020B0502020202020204" pitchFamily="34" charset="0"/>
                <a:cs typeface="Arial"/>
              </a:rPr>
              <a:t>alle norme anti-contagio e che ora rischiano di </a:t>
            </a:r>
            <a:r>
              <a:rPr lang="it-IT" sz="1500" dirty="0">
                <a:latin typeface="Century Gothic" panose="020B0502020202020204" pitchFamily="34" charset="0"/>
                <a:cs typeface="Arial"/>
              </a:rPr>
              <a:t>vedere andare in fumo tutti gli investimenti effettuati</a:t>
            </a:r>
            <a:r>
              <a:rPr lang="it-IT" sz="1500" b="0" dirty="0">
                <a:latin typeface="Century Gothic" panose="020B0502020202020204" pitchFamily="34" charset="0"/>
                <a:cs typeface="Arial"/>
              </a:rPr>
              <a:t>. Allo stesso modo, le </a:t>
            </a:r>
            <a:r>
              <a:rPr lang="it-IT" sz="1500" dirty="0">
                <a:latin typeface="Century Gothic" panose="020B0502020202020204" pitchFamily="34" charset="0"/>
                <a:cs typeface="Arial"/>
              </a:rPr>
              <a:t>strutture ricettive </a:t>
            </a:r>
            <a:r>
              <a:rPr lang="it-IT" sz="1500" b="0" dirty="0">
                <a:latin typeface="Century Gothic" panose="020B0502020202020204" pitchFamily="34" charset="0"/>
                <a:cs typeface="Arial"/>
              </a:rPr>
              <a:t>ripiombano nell’incertezza, dopo una </a:t>
            </a:r>
            <a:r>
              <a:rPr lang="it-IT" sz="1500" dirty="0">
                <a:latin typeface="Century Gothic" panose="020B0502020202020204" pitchFamily="34" charset="0"/>
                <a:cs typeface="Arial"/>
              </a:rPr>
              <a:t>stagione estiva turistica superiore alle attese </a:t>
            </a:r>
            <a:r>
              <a:rPr lang="it-IT" sz="1500" b="0" dirty="0">
                <a:latin typeface="Century Gothic" panose="020B0502020202020204" pitchFamily="34" charset="0"/>
                <a:cs typeface="Arial"/>
              </a:rPr>
              <a:t>ma il cui contributo al complesso dei ricavi dell’anno </a:t>
            </a:r>
            <a:r>
              <a:rPr lang="it-IT" sz="1500" dirty="0">
                <a:latin typeface="Century Gothic" panose="020B0502020202020204" pitchFamily="34" charset="0"/>
                <a:cs typeface="Arial"/>
              </a:rPr>
              <a:t>potrebbe essere annullato dalla previsione di una stagione invernale </a:t>
            </a:r>
            <a:r>
              <a:rPr lang="it-IT" sz="1500" b="0" dirty="0">
                <a:latin typeface="Century Gothic" panose="020B0502020202020204" pitchFamily="34" charset="0"/>
                <a:cs typeface="Arial"/>
              </a:rPr>
              <a:t>(si pensi alla stagione sciistica) decisamente </a:t>
            </a:r>
            <a:r>
              <a:rPr lang="it-IT" sz="1500" dirty="0">
                <a:latin typeface="Century Gothic" panose="020B0502020202020204" pitchFamily="34" charset="0"/>
                <a:cs typeface="Arial"/>
              </a:rPr>
              <a:t>al di sotto rispetto agli standard </a:t>
            </a:r>
            <a:r>
              <a:rPr lang="it-IT" sz="1500" b="0" dirty="0">
                <a:latin typeface="Century Gothic" panose="020B0502020202020204" pitchFamily="34" charset="0"/>
                <a:cs typeface="Arial"/>
              </a:rPr>
              <a:t>(sono già crollate le prenotazioni). </a:t>
            </a:r>
          </a:p>
          <a:p>
            <a:pPr marL="0" indent="0" algn="just" defTabSz="342900" eaLnBrk="1" fontAlgn="auto" hangingPunct="1">
              <a:spcBef>
                <a:spcPts val="300"/>
              </a:spcBef>
              <a:spcAft>
                <a:spcPts val="0"/>
              </a:spcAft>
              <a:buClr>
                <a:srgbClr val="003A79"/>
              </a:buClr>
              <a:buSzPct val="120000"/>
              <a:buNone/>
              <a:defRPr/>
            </a:pPr>
            <a:r>
              <a:rPr lang="it-IT" sz="1500" b="0" dirty="0">
                <a:latin typeface="Century Gothic" panose="020B0502020202020204" pitchFamily="34" charset="0"/>
                <a:cs typeface="Arial"/>
              </a:rPr>
              <a:t>In questo quadro, </a:t>
            </a:r>
            <a:r>
              <a:rPr lang="it-IT" sz="1500" dirty="0">
                <a:latin typeface="Century Gothic" panose="020B0502020202020204" pitchFamily="34" charset="0"/>
                <a:cs typeface="Arial"/>
              </a:rPr>
              <a:t>preoccupa la situazione occupazionale</a:t>
            </a:r>
            <a:r>
              <a:rPr lang="it-IT" sz="1500" b="0" dirty="0">
                <a:latin typeface="Century Gothic" panose="020B0502020202020204" pitchFamily="34" charset="0"/>
                <a:cs typeface="Arial"/>
              </a:rPr>
              <a:t>: sono state già </a:t>
            </a:r>
            <a:r>
              <a:rPr lang="it-IT" sz="1500" dirty="0">
                <a:latin typeface="Century Gothic" panose="020B0502020202020204" pitchFamily="34" charset="0"/>
                <a:cs typeface="Arial"/>
              </a:rPr>
              <a:t>26 mila le assunzioni in meno nel terziario in FVG </a:t>
            </a:r>
            <a:r>
              <a:rPr lang="it-IT" sz="1500" b="0" dirty="0">
                <a:latin typeface="Century Gothic" panose="020B0502020202020204" pitchFamily="34" charset="0"/>
                <a:cs typeface="Arial"/>
              </a:rPr>
              <a:t>rispetto al 2019 e gli ammortizzatori in campo sono destinati a perdere efficacia dal momento in cui saranno sbloccati i licenziamenti (</a:t>
            </a:r>
            <a:r>
              <a:rPr lang="it-IT" sz="1500" dirty="0">
                <a:latin typeface="Century Gothic" panose="020B0502020202020204" pitchFamily="34" charset="0"/>
                <a:cs typeface="Arial"/>
              </a:rPr>
              <a:t>si prevede un’impennata della crisi dal secondo trimestre del 2021</a:t>
            </a:r>
            <a:r>
              <a:rPr lang="it-IT" sz="1500" b="0" dirty="0">
                <a:latin typeface="Century Gothic" panose="020B0502020202020204" pitchFamily="34" charset="0"/>
                <a:cs typeface="Arial"/>
              </a:rPr>
              <a:t>). </a:t>
            </a:r>
          </a:p>
          <a:p>
            <a:pPr marL="0" indent="0" algn="just" defTabSz="342900" eaLnBrk="1" fontAlgn="auto" hangingPunct="1">
              <a:spcBef>
                <a:spcPts val="300"/>
              </a:spcBef>
              <a:spcAft>
                <a:spcPts val="0"/>
              </a:spcAft>
              <a:buClr>
                <a:srgbClr val="003A79"/>
              </a:buClr>
              <a:buSzPct val="120000"/>
              <a:buNone/>
              <a:defRPr/>
            </a:pPr>
            <a:r>
              <a:rPr lang="it-IT" sz="1500" dirty="0">
                <a:latin typeface="Century Gothic" panose="020B0502020202020204" pitchFamily="34" charset="0"/>
                <a:cs typeface="Arial"/>
              </a:rPr>
              <a:t>Aiuti concreti </a:t>
            </a:r>
            <a:r>
              <a:rPr lang="it-IT" sz="1500" b="0" dirty="0">
                <a:latin typeface="Century Gothic" panose="020B0502020202020204" pitchFamily="34" charset="0"/>
                <a:cs typeface="Arial"/>
              </a:rPr>
              <a:t>si rendono necessari anche sul fronte </a:t>
            </a:r>
            <a:r>
              <a:rPr lang="it-IT" sz="1500" dirty="0">
                <a:latin typeface="Century Gothic" panose="020B0502020202020204" pitchFamily="34" charset="0"/>
                <a:cs typeface="Arial"/>
              </a:rPr>
              <a:t>liquidità</a:t>
            </a:r>
            <a:r>
              <a:rPr lang="it-IT" sz="1500" b="0" dirty="0">
                <a:latin typeface="Century Gothic" panose="020B0502020202020204" pitchFamily="34" charset="0"/>
                <a:cs typeface="Arial"/>
              </a:rPr>
              <a:t> (il </a:t>
            </a:r>
            <a:r>
              <a:rPr lang="it-IT" sz="1500" dirty="0">
                <a:latin typeface="Century Gothic" panose="020B0502020202020204" pitchFamily="34" charset="0"/>
                <a:cs typeface="Arial"/>
              </a:rPr>
              <a:t>57%</a:t>
            </a:r>
            <a:r>
              <a:rPr lang="it-IT" sz="1500" b="0" dirty="0">
                <a:latin typeface="Century Gothic" panose="020B0502020202020204" pitchFamily="34" charset="0"/>
                <a:cs typeface="Arial"/>
              </a:rPr>
              <a:t> degli operatori del FVG è </a:t>
            </a:r>
            <a:r>
              <a:rPr lang="it-IT" sz="1500" dirty="0">
                <a:latin typeface="Century Gothic" panose="020B0502020202020204" pitchFamily="34" charset="0"/>
                <a:cs typeface="Arial"/>
              </a:rPr>
              <a:t>in difficoltà nel pagare le tasse</a:t>
            </a:r>
            <a:r>
              <a:rPr lang="it-IT" sz="1500" b="0" dirty="0">
                <a:latin typeface="Century Gothic" panose="020B0502020202020204" pitchFamily="34" charset="0"/>
                <a:cs typeface="Arial"/>
              </a:rPr>
              <a:t>): si profila una </a:t>
            </a:r>
            <a:r>
              <a:rPr lang="it-IT" sz="1500" dirty="0">
                <a:latin typeface="Century Gothic" panose="020B0502020202020204" pitchFamily="34" charset="0"/>
                <a:cs typeface="Arial"/>
              </a:rPr>
              <a:t>prossima stretta del credito </a:t>
            </a:r>
            <a:r>
              <a:rPr lang="it-IT" sz="1500" b="0" dirty="0">
                <a:latin typeface="Century Gothic" panose="020B0502020202020204" pitchFamily="34" charset="0"/>
                <a:cs typeface="Arial"/>
              </a:rPr>
              <a:t>da parte delle </a:t>
            </a:r>
            <a:r>
              <a:rPr lang="it-IT" sz="1500" dirty="0">
                <a:latin typeface="Century Gothic" panose="020B0502020202020204" pitchFamily="34" charset="0"/>
                <a:cs typeface="Arial"/>
              </a:rPr>
              <a:t>banche</a:t>
            </a:r>
            <a:r>
              <a:rPr lang="it-IT" sz="1500" b="0" dirty="0">
                <a:latin typeface="Century Gothic" panose="020B0502020202020204" pitchFamily="34" charset="0"/>
                <a:cs typeface="Arial"/>
              </a:rPr>
              <a:t>, che temono di incrementare i propri </a:t>
            </a:r>
            <a:r>
              <a:rPr lang="it-IT" sz="1500" dirty="0">
                <a:latin typeface="Century Gothic" panose="020B0502020202020204" pitchFamily="34" charset="0"/>
                <a:cs typeface="Arial"/>
              </a:rPr>
              <a:t>crediti deteriorati per il timore che le imprese non riescano ad onorare i prestiti</a:t>
            </a:r>
            <a:r>
              <a:rPr lang="it-IT" sz="1500" b="0" dirty="0">
                <a:latin typeface="Century Gothic" panose="020B0502020202020204" pitchFamily="34" charset="0"/>
                <a:cs typeface="Arial"/>
              </a:rPr>
              <a:t>.</a:t>
            </a:r>
          </a:p>
        </p:txBody>
      </p:sp>
      <p:sp>
        <p:nvSpPr>
          <p:cNvPr id="6" name="Titolo 1">
            <a:extLst>
              <a:ext uri="{FF2B5EF4-FFF2-40B4-BE49-F238E27FC236}">
                <a16:creationId xmlns:a16="http://schemas.microsoft.com/office/drawing/2014/main" id="{36D0D667-DD88-49C9-9E83-A9D2F8DDB1E8}"/>
              </a:ext>
            </a:extLst>
          </p:cNvPr>
          <p:cNvSpPr txBox="1">
            <a:spLocks/>
          </p:cNvSpPr>
          <p:nvPr/>
        </p:nvSpPr>
        <p:spPr>
          <a:xfrm>
            <a:off x="335360" y="248643"/>
            <a:ext cx="11809312"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Considerazioni generali di sintesi…</a:t>
            </a:r>
            <a:endParaRPr lang="it-IT" sz="2200" dirty="0">
              <a:latin typeface="Century Gothic" panose="020B0502020202020204" pitchFamily="34" charset="0"/>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645035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94AB86E1-3A39-408A-820A-0CEE77387713}"/>
              </a:ext>
            </a:extLst>
          </p:cNvPr>
          <p:cNvSpPr txBox="1">
            <a:spLocks noChangeArrowheads="1"/>
          </p:cNvSpPr>
          <p:nvPr/>
        </p:nvSpPr>
        <p:spPr bwMode="auto">
          <a:xfrm>
            <a:off x="335360" y="1504411"/>
            <a:ext cx="11590341" cy="4401205"/>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6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LO SCENARIO EPIDEMIOLOGICO</a:t>
            </a:r>
            <a:r>
              <a:rPr lang="it-IT" sz="26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6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600" b="0" i="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La curva dei contagi da COVID-19 è in costante risalita dalla fine del mese di agosto e i «numeri» del virus sono più pesanti di quelli della prima ondata.</a:t>
            </a:r>
            <a:endParaRPr lang="it-IT" sz="26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endParaRPr lang="it-IT" sz="26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6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6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6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6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Contrastare </a:t>
            </a:r>
            <a:r>
              <a:rPr lang="it-IT" sz="26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la diffusione della seconda ondata del</a:t>
            </a:r>
            <a:r>
              <a:rPr lang="it-IT" sz="26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l’epidemia, </a:t>
            </a:r>
            <a:r>
              <a:rPr lang="it-IT" sz="26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cercando </a:t>
            </a:r>
            <a:r>
              <a:rPr lang="it-IT" sz="2600" dirty="0">
                <a:solidFill>
                  <a:srgbClr val="FFFF00"/>
                </a:solidFill>
                <a:latin typeface="Century Gothic" panose="020B0502020202020204" pitchFamily="34" charset="0"/>
                <a:ea typeface="Calibri" panose="020F0502020204030204" pitchFamily="34" charset="0"/>
                <a:cs typeface="Times New Roman" panose="02020603050405020304" pitchFamily="18" charset="0"/>
              </a:rPr>
              <a:t>un punto di equilibrio tra la salvaguardia della salute e la difesa dell’economia del FVG</a:t>
            </a:r>
            <a:r>
              <a:rPr lang="it-IT" sz="26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 </a:t>
            </a:r>
            <a:r>
              <a:rPr lang="it-IT" sz="26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attraverso l’adozione di misure sostenibili</a:t>
            </a:r>
            <a:r>
              <a:rPr lang="it-IT" sz="26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per le imprese del terziario del territorio.</a:t>
            </a:r>
            <a:endParaRPr lang="it-IT" sz="26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Titolo 1">
            <a:extLst>
              <a:ext uri="{FF2B5EF4-FFF2-40B4-BE49-F238E27FC236}">
                <a16:creationId xmlns:a16="http://schemas.microsoft.com/office/drawing/2014/main" id="{36D0D667-DD88-49C9-9E83-A9D2F8DDB1E8}"/>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IL PUNTO SULL’EMERGENZA SANITARIA</a:t>
            </a:r>
          </a:p>
        </p:txBody>
      </p:sp>
      <p:sp>
        <p:nvSpPr>
          <p:cNvPr id="3" name="Rettangolo 2">
            <a:extLst>
              <a:ext uri="{FF2B5EF4-FFF2-40B4-BE49-F238E27FC236}">
                <a16:creationId xmlns:a16="http://schemas.microsoft.com/office/drawing/2014/main" id="{2B9F706A-0402-4F10-8E00-131E5E4FB7DE}"/>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778654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8462C14-3560-426F-8D5B-92B0BABDA384}"/>
              </a:ext>
            </a:extLst>
          </p:cNvPr>
          <p:cNvPicPr>
            <a:picLocks noChangeAspect="1"/>
          </p:cNvPicPr>
          <p:nvPr/>
        </p:nvPicPr>
        <p:blipFill rotWithShape="1">
          <a:blip r:embed="rId3"/>
          <a:srcRect l="9844" t="33201" r="37110" b="28101"/>
          <a:stretch/>
        </p:blipFill>
        <p:spPr>
          <a:xfrm>
            <a:off x="611171" y="2746319"/>
            <a:ext cx="7951804" cy="3263028"/>
          </a:xfrm>
          <a:prstGeom prst="rect">
            <a:avLst/>
          </a:prstGeom>
        </p:spPr>
      </p:pic>
      <p:sp>
        <p:nvSpPr>
          <p:cNvPr id="17" name="Rettangolo 16">
            <a:extLst>
              <a:ext uri="{FF2B5EF4-FFF2-40B4-BE49-F238E27FC236}">
                <a16:creationId xmlns:a16="http://schemas.microsoft.com/office/drawing/2014/main" id="{0AF8B6E8-AC27-4186-B701-5E582D9F4352}"/>
              </a:ext>
            </a:extLst>
          </p:cNvPr>
          <p:cNvSpPr/>
          <p:nvPr/>
        </p:nvSpPr>
        <p:spPr bwMode="auto">
          <a:xfrm>
            <a:off x="551385" y="2270194"/>
            <a:ext cx="8064896" cy="3823102"/>
          </a:xfrm>
          <a:prstGeom prst="rect">
            <a:avLst/>
          </a:prstGeom>
          <a:noFill/>
          <a:ln w="1270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18" name="CasellaDiTesto 17">
            <a:extLst>
              <a:ext uri="{FF2B5EF4-FFF2-40B4-BE49-F238E27FC236}">
                <a16:creationId xmlns:a16="http://schemas.microsoft.com/office/drawing/2014/main" id="{E35ACF0B-61E7-4BBD-A8DA-F38BBF74B4DD}"/>
              </a:ext>
            </a:extLst>
          </p:cNvPr>
          <p:cNvSpPr txBox="1"/>
          <p:nvPr/>
        </p:nvSpPr>
        <p:spPr>
          <a:xfrm>
            <a:off x="407368" y="1844824"/>
            <a:ext cx="6077944" cy="569387"/>
          </a:xfrm>
          <a:prstGeom prst="rect">
            <a:avLst/>
          </a:prstGeom>
          <a:solidFill>
            <a:schemeClr val="bg1">
              <a:lumMod val="85000"/>
            </a:schemeClr>
          </a:solidFill>
          <a:ln>
            <a:solidFill>
              <a:schemeClr val="tx2">
                <a:lumMod val="65000"/>
                <a:lumOff val="35000"/>
              </a:schemeClr>
            </a:solidFill>
          </a:ln>
        </p:spPr>
        <p:txBody>
          <a:bodyPr wrap="square" rtlCol="0">
            <a:spAutoFit/>
          </a:bodyPr>
          <a:lstStyle/>
          <a:p>
            <a:r>
              <a:rPr lang="it-IT" sz="1800" b="1" dirty="0">
                <a:latin typeface="Century Gothic" panose="020B0502020202020204" pitchFamily="34" charset="0"/>
              </a:rPr>
              <a:t>Andamento dei contagi da COVID-19 in Italia</a:t>
            </a:r>
            <a:br>
              <a:rPr lang="it-IT" sz="1800" b="1" dirty="0">
                <a:latin typeface="Century Gothic" panose="020B0502020202020204" pitchFamily="34" charset="0"/>
              </a:rPr>
            </a:br>
            <a:r>
              <a:rPr lang="it-IT" sz="1300" b="0" i="1" dirty="0">
                <a:latin typeface="Century Gothic" panose="020B0502020202020204" pitchFamily="34" charset="0"/>
              </a:rPr>
              <a:t>(Curva dei casi registrati in Italia - Aggiornamento al 3 novembre 2020)</a:t>
            </a:r>
          </a:p>
        </p:txBody>
      </p:sp>
      <p:pic>
        <p:nvPicPr>
          <p:cNvPr id="26" name="Immagine 25">
            <a:extLst>
              <a:ext uri="{FF2B5EF4-FFF2-40B4-BE49-F238E27FC236}">
                <a16:creationId xmlns:a16="http://schemas.microsoft.com/office/drawing/2014/main" id="{95B8D773-CCCD-49E0-9261-373056360C6B}"/>
              </a:ext>
            </a:extLst>
          </p:cNvPr>
          <p:cNvPicPr>
            <a:picLocks noChangeAspect="1"/>
          </p:cNvPicPr>
          <p:nvPr/>
        </p:nvPicPr>
        <p:blipFill>
          <a:blip r:embed="rId4"/>
          <a:stretch>
            <a:fillRect/>
          </a:stretch>
        </p:blipFill>
        <p:spPr>
          <a:xfrm>
            <a:off x="6391141" y="1756507"/>
            <a:ext cx="778692" cy="778692"/>
          </a:xfrm>
          <a:prstGeom prst="rect">
            <a:avLst/>
          </a:prstGeom>
        </p:spPr>
      </p:pic>
      <p:sp>
        <p:nvSpPr>
          <p:cNvPr id="27" name="CasellaDiTesto 26">
            <a:extLst>
              <a:ext uri="{FF2B5EF4-FFF2-40B4-BE49-F238E27FC236}">
                <a16:creationId xmlns:a16="http://schemas.microsoft.com/office/drawing/2014/main" id="{1FA0FAB1-51AF-4618-A7B9-025A4535F6B8}"/>
              </a:ext>
            </a:extLst>
          </p:cNvPr>
          <p:cNvSpPr txBox="1"/>
          <p:nvPr/>
        </p:nvSpPr>
        <p:spPr>
          <a:xfrm>
            <a:off x="8911456" y="2276872"/>
            <a:ext cx="2980202" cy="2653932"/>
          </a:xfrm>
          <a:prstGeom prst="rect">
            <a:avLst/>
          </a:prstGeom>
          <a:noFill/>
        </p:spPr>
        <p:txBody>
          <a:bodyPr wrap="square" rtlCol="0">
            <a:spAutoFit/>
          </a:bodyPr>
          <a:lstStyle/>
          <a:p>
            <a:pPr>
              <a:lnSpc>
                <a:spcPct val="110000"/>
              </a:lnSpc>
              <a:spcBef>
                <a:spcPts val="600"/>
              </a:spcBef>
            </a:pPr>
            <a:r>
              <a:rPr lang="it-IT" sz="2800" b="1" u="sng" dirty="0">
                <a:latin typeface="Century Gothic" panose="020B0502020202020204" pitchFamily="34" charset="0"/>
              </a:rPr>
              <a:t>Casi in Italia</a:t>
            </a:r>
            <a:r>
              <a:rPr lang="it-IT" sz="2800" b="1" dirty="0">
                <a:latin typeface="Century Gothic" panose="020B0502020202020204" pitchFamily="34" charset="0"/>
              </a:rPr>
              <a:t>: </a:t>
            </a:r>
            <a:r>
              <a:rPr lang="it-IT" sz="2800" b="1" dirty="0">
                <a:solidFill>
                  <a:srgbClr val="C00000"/>
                </a:solidFill>
                <a:latin typeface="Century Gothic" panose="020B0502020202020204" pitchFamily="34" charset="0"/>
              </a:rPr>
              <a:t>731 mila</a:t>
            </a:r>
          </a:p>
          <a:p>
            <a:pPr>
              <a:lnSpc>
                <a:spcPct val="110000"/>
              </a:lnSpc>
              <a:spcBef>
                <a:spcPts val="600"/>
              </a:spcBef>
            </a:pPr>
            <a:endParaRPr lang="it-IT" sz="2800" u="sng" dirty="0">
              <a:latin typeface="Century Gothic" panose="020B0502020202020204" pitchFamily="34" charset="0"/>
            </a:endParaRPr>
          </a:p>
          <a:p>
            <a:pPr>
              <a:lnSpc>
                <a:spcPct val="110000"/>
              </a:lnSpc>
              <a:spcBef>
                <a:spcPts val="600"/>
              </a:spcBef>
            </a:pPr>
            <a:r>
              <a:rPr lang="it-IT" sz="2800" u="sng" dirty="0">
                <a:latin typeface="Century Gothic" panose="020B0502020202020204" pitchFamily="34" charset="0"/>
              </a:rPr>
              <a:t>Decessi in Italia</a:t>
            </a:r>
            <a:r>
              <a:rPr lang="it-IT" sz="2800" dirty="0">
                <a:latin typeface="Century Gothic" panose="020B0502020202020204" pitchFamily="34" charset="0"/>
              </a:rPr>
              <a:t>: </a:t>
            </a:r>
          </a:p>
          <a:p>
            <a:pPr>
              <a:lnSpc>
                <a:spcPct val="110000"/>
              </a:lnSpc>
              <a:spcBef>
                <a:spcPts val="600"/>
              </a:spcBef>
            </a:pPr>
            <a:r>
              <a:rPr lang="it-IT" sz="2800" dirty="0">
                <a:solidFill>
                  <a:srgbClr val="C00000"/>
                </a:solidFill>
                <a:latin typeface="Century Gothic" panose="020B0502020202020204" pitchFamily="34" charset="0"/>
              </a:rPr>
              <a:t>39 mila</a:t>
            </a:r>
            <a:endParaRPr lang="it-IT" sz="1800" b="0" dirty="0">
              <a:solidFill>
                <a:srgbClr val="C00000"/>
              </a:solidFill>
              <a:latin typeface="Century Gothic" panose="020B0502020202020204" pitchFamily="34" charset="0"/>
            </a:endParaRPr>
          </a:p>
        </p:txBody>
      </p:sp>
      <p:cxnSp>
        <p:nvCxnSpPr>
          <p:cNvPr id="6" name="Connettore 2 5">
            <a:extLst>
              <a:ext uri="{FF2B5EF4-FFF2-40B4-BE49-F238E27FC236}">
                <a16:creationId xmlns:a16="http://schemas.microsoft.com/office/drawing/2014/main" id="{79A09F42-CF98-48E2-BEBF-1205D0061C51}"/>
              </a:ext>
            </a:extLst>
          </p:cNvPr>
          <p:cNvCxnSpPr>
            <a:cxnSpLocks/>
          </p:cNvCxnSpPr>
          <p:nvPr/>
        </p:nvCxnSpPr>
        <p:spPr bwMode="auto">
          <a:xfrm flipV="1">
            <a:off x="1308032" y="4610100"/>
            <a:ext cx="956582" cy="667515"/>
          </a:xfrm>
          <a:prstGeom prst="straightConnector1">
            <a:avLst/>
          </a:prstGeom>
          <a:noFill/>
          <a:ln w="44450" cap="flat" cmpd="sng" algn="ctr">
            <a:solidFill>
              <a:srgbClr val="C00000"/>
            </a:solidFill>
            <a:prstDash val="solid"/>
            <a:round/>
            <a:headEnd type="none" w="med" len="med"/>
            <a:tailEnd type="triangle" w="lg" len="med"/>
          </a:ln>
          <a:effectLst/>
        </p:spPr>
      </p:cxnSp>
      <p:cxnSp>
        <p:nvCxnSpPr>
          <p:cNvPr id="19" name="Connettore 2 18">
            <a:extLst>
              <a:ext uri="{FF2B5EF4-FFF2-40B4-BE49-F238E27FC236}">
                <a16:creationId xmlns:a16="http://schemas.microsoft.com/office/drawing/2014/main" id="{FEB683D8-3B11-4477-A2D4-85515A6D270B}"/>
              </a:ext>
            </a:extLst>
          </p:cNvPr>
          <p:cNvCxnSpPr>
            <a:cxnSpLocks/>
          </p:cNvCxnSpPr>
          <p:nvPr/>
        </p:nvCxnSpPr>
        <p:spPr bwMode="auto">
          <a:xfrm>
            <a:off x="2343958" y="4610100"/>
            <a:ext cx="1671740" cy="607470"/>
          </a:xfrm>
          <a:prstGeom prst="straightConnector1">
            <a:avLst/>
          </a:prstGeom>
          <a:noFill/>
          <a:ln w="44450" cap="flat" cmpd="sng" algn="ctr">
            <a:solidFill>
              <a:srgbClr val="C00000"/>
            </a:solidFill>
            <a:prstDash val="solid"/>
            <a:round/>
            <a:headEnd type="none" w="med" len="med"/>
            <a:tailEnd type="triangle" w="lg" len="med"/>
          </a:ln>
          <a:effectLst/>
        </p:spPr>
      </p:cxnSp>
      <p:cxnSp>
        <p:nvCxnSpPr>
          <p:cNvPr id="22" name="Connettore 2 21">
            <a:extLst>
              <a:ext uri="{FF2B5EF4-FFF2-40B4-BE49-F238E27FC236}">
                <a16:creationId xmlns:a16="http://schemas.microsoft.com/office/drawing/2014/main" id="{F0C9F69B-B1ED-4CCA-B66E-DCD057B7DF0A}"/>
              </a:ext>
            </a:extLst>
          </p:cNvPr>
          <p:cNvCxnSpPr>
            <a:cxnSpLocks/>
          </p:cNvCxnSpPr>
          <p:nvPr/>
        </p:nvCxnSpPr>
        <p:spPr bwMode="auto">
          <a:xfrm>
            <a:off x="4390690" y="5178187"/>
            <a:ext cx="2000451" cy="0"/>
          </a:xfrm>
          <a:prstGeom prst="straightConnector1">
            <a:avLst/>
          </a:prstGeom>
          <a:noFill/>
          <a:ln w="44450" cap="flat" cmpd="sng" algn="ctr">
            <a:solidFill>
              <a:srgbClr val="C00000"/>
            </a:solidFill>
            <a:prstDash val="solid"/>
            <a:round/>
            <a:headEnd type="none" w="med" len="med"/>
            <a:tailEnd type="triangle" w="lg" len="med"/>
          </a:ln>
          <a:effectLst/>
        </p:spPr>
      </p:cxnSp>
      <p:sp>
        <p:nvSpPr>
          <p:cNvPr id="24" name="CasellaDiTesto 23">
            <a:extLst>
              <a:ext uri="{FF2B5EF4-FFF2-40B4-BE49-F238E27FC236}">
                <a16:creationId xmlns:a16="http://schemas.microsoft.com/office/drawing/2014/main" id="{FF61B6B8-97FD-47C0-A02C-1FF69C018654}"/>
              </a:ext>
            </a:extLst>
          </p:cNvPr>
          <p:cNvSpPr txBox="1"/>
          <p:nvPr/>
        </p:nvSpPr>
        <p:spPr>
          <a:xfrm>
            <a:off x="1887699" y="3767451"/>
            <a:ext cx="1808130" cy="676595"/>
          </a:xfrm>
          <a:prstGeom prst="rect">
            <a:avLst/>
          </a:prstGeom>
          <a:solidFill>
            <a:srgbClr val="C00000"/>
          </a:solidFill>
          <a:ln>
            <a:noFill/>
          </a:ln>
        </p:spPr>
        <p:txBody>
          <a:bodyPr wrap="square" rtlCol="0">
            <a:spAutoFit/>
          </a:bodyPr>
          <a:lstStyle/>
          <a:p>
            <a:pPr>
              <a:lnSpc>
                <a:spcPct val="110000"/>
              </a:lnSpc>
              <a:spcBef>
                <a:spcPts val="600"/>
              </a:spcBef>
            </a:pPr>
            <a:r>
              <a:rPr lang="it-IT" sz="1800" b="1" dirty="0">
                <a:solidFill>
                  <a:schemeClr val="bg1"/>
                </a:solidFill>
                <a:latin typeface="Century Gothic" panose="020B0502020202020204" pitchFamily="34" charset="0"/>
              </a:rPr>
              <a:t>Prima ondata di contagi</a:t>
            </a:r>
            <a:endParaRPr lang="it-IT" sz="1200" b="0" i="1" dirty="0">
              <a:solidFill>
                <a:schemeClr val="bg1"/>
              </a:solidFill>
              <a:latin typeface="Century Gothic" panose="020B0502020202020204" pitchFamily="34" charset="0"/>
            </a:endParaRPr>
          </a:p>
        </p:txBody>
      </p:sp>
      <p:sp>
        <p:nvSpPr>
          <p:cNvPr id="25" name="CasellaDiTesto 24">
            <a:extLst>
              <a:ext uri="{FF2B5EF4-FFF2-40B4-BE49-F238E27FC236}">
                <a16:creationId xmlns:a16="http://schemas.microsoft.com/office/drawing/2014/main" id="{B6571713-FD54-4F0E-9242-44B220C3FEE1}"/>
              </a:ext>
            </a:extLst>
          </p:cNvPr>
          <p:cNvSpPr txBox="1"/>
          <p:nvPr/>
        </p:nvSpPr>
        <p:spPr>
          <a:xfrm>
            <a:off x="5597055" y="3084483"/>
            <a:ext cx="2075672" cy="676595"/>
          </a:xfrm>
          <a:prstGeom prst="rect">
            <a:avLst/>
          </a:prstGeom>
          <a:solidFill>
            <a:srgbClr val="C00000"/>
          </a:solidFill>
          <a:ln>
            <a:noFill/>
          </a:ln>
        </p:spPr>
        <p:txBody>
          <a:bodyPr wrap="square" rtlCol="0">
            <a:spAutoFit/>
          </a:bodyPr>
          <a:lstStyle/>
          <a:p>
            <a:pPr>
              <a:lnSpc>
                <a:spcPct val="110000"/>
              </a:lnSpc>
              <a:spcBef>
                <a:spcPts val="600"/>
              </a:spcBef>
            </a:pPr>
            <a:r>
              <a:rPr lang="it-IT" sz="1800" b="1" dirty="0">
                <a:solidFill>
                  <a:schemeClr val="bg1"/>
                </a:solidFill>
                <a:latin typeface="Century Gothic" panose="020B0502020202020204" pitchFamily="34" charset="0"/>
              </a:rPr>
              <a:t>Seconda ondata di contagi</a:t>
            </a:r>
            <a:endParaRPr lang="it-IT" sz="1200" b="0" dirty="0">
              <a:solidFill>
                <a:schemeClr val="bg1"/>
              </a:solidFill>
              <a:latin typeface="Century Gothic" panose="020B0502020202020204" pitchFamily="34" charset="0"/>
            </a:endParaRPr>
          </a:p>
        </p:txBody>
      </p:sp>
      <p:cxnSp>
        <p:nvCxnSpPr>
          <p:cNvPr id="28" name="Connettore 2 27">
            <a:extLst>
              <a:ext uri="{FF2B5EF4-FFF2-40B4-BE49-F238E27FC236}">
                <a16:creationId xmlns:a16="http://schemas.microsoft.com/office/drawing/2014/main" id="{688DA019-2805-4E6E-AD74-FB9BD8C06886}"/>
              </a:ext>
            </a:extLst>
          </p:cNvPr>
          <p:cNvCxnSpPr>
            <a:cxnSpLocks/>
          </p:cNvCxnSpPr>
          <p:nvPr/>
        </p:nvCxnSpPr>
        <p:spPr bwMode="auto">
          <a:xfrm flipV="1">
            <a:off x="6813552" y="3528340"/>
            <a:ext cx="1300211" cy="1460602"/>
          </a:xfrm>
          <a:prstGeom prst="straightConnector1">
            <a:avLst/>
          </a:prstGeom>
          <a:noFill/>
          <a:ln w="44450" cap="flat" cmpd="sng" algn="ctr">
            <a:solidFill>
              <a:srgbClr val="C00000"/>
            </a:solidFill>
            <a:prstDash val="solid"/>
            <a:round/>
            <a:headEnd type="none" w="med" len="med"/>
            <a:tailEnd type="triangle" w="lg" len="med"/>
          </a:ln>
          <a:effectLst/>
        </p:spPr>
      </p:cxnSp>
      <p:sp>
        <p:nvSpPr>
          <p:cNvPr id="2" name="Titolo 1">
            <a:extLst>
              <a:ext uri="{FF2B5EF4-FFF2-40B4-BE49-F238E27FC236}">
                <a16:creationId xmlns:a16="http://schemas.microsoft.com/office/drawing/2014/main" id="{FFFAB96E-4735-45D5-9A20-4E842BD0D8D6}"/>
              </a:ext>
            </a:extLst>
          </p:cNvPr>
          <p:cNvSpPr txBox="1">
            <a:spLocks/>
          </p:cNvSpPr>
          <p:nvPr/>
        </p:nvSpPr>
        <p:spPr>
          <a:xfrm>
            <a:off x="335360" y="248643"/>
            <a:ext cx="11556298"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Diffusione del </a:t>
            </a:r>
            <a:r>
              <a:rPr lang="it-IT" sz="2200" dirty="0">
                <a:solidFill>
                  <a:srgbClr val="203864"/>
                </a:solidFill>
                <a:latin typeface="Century Gothic" panose="020B0502020202020204" pitchFamily="34" charset="0"/>
                <a:cs typeface="Arial"/>
              </a:rPr>
              <a:t>COVID-19</a:t>
            </a:r>
            <a:r>
              <a:rPr lang="it-IT" sz="2200" dirty="0">
                <a:solidFill>
                  <a:srgbClr val="203864"/>
                </a:solidFill>
                <a:latin typeface="Century Gothic" panose="020B0502020202020204" pitchFamily="34" charset="0"/>
                <a:ea typeface="+mj-ea"/>
                <a:cs typeface="Arial"/>
              </a:rPr>
              <a:t> in Italia | </a:t>
            </a:r>
            <a:r>
              <a:rPr lang="it-IT" sz="2200" b="0" dirty="0">
                <a:latin typeface="Century Gothic" panose="020B0502020202020204" pitchFamily="34" charset="0"/>
                <a:cs typeface="Arial"/>
              </a:rPr>
              <a:t>La </a:t>
            </a:r>
            <a:r>
              <a:rPr lang="it-IT" sz="2200" dirty="0">
                <a:latin typeface="Century Gothic" panose="020B0502020202020204" pitchFamily="34" charset="0"/>
                <a:cs typeface="Arial"/>
              </a:rPr>
              <a:t>seconda ondata </a:t>
            </a:r>
            <a:r>
              <a:rPr lang="it-IT" sz="2200" b="0" dirty="0">
                <a:latin typeface="Century Gothic" panose="020B0502020202020204" pitchFamily="34" charset="0"/>
                <a:cs typeface="Arial"/>
              </a:rPr>
              <a:t>di contagi da </a:t>
            </a:r>
            <a:r>
              <a:rPr lang="it-IT" sz="2200" dirty="0">
                <a:latin typeface="Century Gothic" panose="020B0502020202020204" pitchFamily="34" charset="0"/>
                <a:cs typeface="Arial"/>
              </a:rPr>
              <a:t>COVID-19</a:t>
            </a:r>
            <a:r>
              <a:rPr lang="it-IT" sz="2200" b="0" dirty="0">
                <a:latin typeface="Century Gothic" panose="020B0502020202020204" pitchFamily="34" charset="0"/>
                <a:cs typeface="Arial"/>
              </a:rPr>
              <a:t> è ormai una realtà: la curva epidemiologica è risalita fortemente in Italia a partire dalla fine del mese di agosto, con </a:t>
            </a:r>
            <a:r>
              <a:rPr lang="it-IT" sz="2200" dirty="0">
                <a:latin typeface="Century Gothic" panose="020B0502020202020204" pitchFamily="34" charset="0"/>
                <a:cs typeface="Arial"/>
              </a:rPr>
              <a:t>numeri più pesanti rispetto a marzo e aprile</a:t>
            </a:r>
            <a:r>
              <a:rPr lang="it-IT" sz="2200" b="0" dirty="0">
                <a:latin typeface="Century Gothic" panose="020B0502020202020204" pitchFamily="34" charset="0"/>
                <a:cs typeface="Arial"/>
              </a:rPr>
              <a:t>.</a:t>
            </a:r>
            <a:endParaRPr lang="it-IT" sz="2200" b="0" dirty="0">
              <a:latin typeface="Century Gothic" panose="020B0502020202020204" pitchFamily="34" charset="0"/>
              <a:ea typeface="+mj-ea"/>
              <a:cs typeface="Arial"/>
            </a:endParaRPr>
          </a:p>
        </p:txBody>
      </p:sp>
      <p:sp>
        <p:nvSpPr>
          <p:cNvPr id="4" name="Rettangolo 93">
            <a:extLst>
              <a:ext uri="{FF2B5EF4-FFF2-40B4-BE49-F238E27FC236}">
                <a16:creationId xmlns:a16="http://schemas.microsoft.com/office/drawing/2014/main" id="{07D11A5E-7BF0-401D-B0EC-3E19A80F0D97}"/>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a:t>
            </a:r>
            <a:r>
              <a:rPr lang="it-IT" sz="1000" b="0" dirty="0" err="1">
                <a:latin typeface="Century Gothic" panose="020B0502020202020204" pitchFamily="34" charset="0"/>
              </a:rPr>
              <a:t>Research</a:t>
            </a:r>
            <a:r>
              <a:rPr lang="it-IT" sz="1000" b="0" dirty="0">
                <a:latin typeface="Century Gothic" panose="020B0502020202020204" pitchFamily="34" charset="0"/>
              </a:rPr>
              <a:t> su dati </a:t>
            </a:r>
            <a:r>
              <a:rPr lang="it-IT" sz="1000" b="0" dirty="0" err="1">
                <a:latin typeface="Century Gothic" panose="020B0502020202020204" pitchFamily="34" charset="0"/>
              </a:rPr>
              <a:t>Worldometer</a:t>
            </a:r>
            <a:r>
              <a:rPr lang="it-IT" sz="1000" b="0" dirty="0">
                <a:latin typeface="Century Gothic" panose="020B0502020202020204" pitchFamily="34" charset="0"/>
              </a:rPr>
              <a:t>.</a:t>
            </a:r>
            <a:endParaRPr lang="it-IT" sz="1000" b="0" i="1" dirty="0">
              <a:latin typeface="Century Gothic" panose="020B0502020202020204" pitchFamily="34" charset="0"/>
            </a:endParaRPr>
          </a:p>
        </p:txBody>
      </p:sp>
    </p:spTree>
    <p:extLst>
      <p:ext uri="{BB962C8B-B14F-4D97-AF65-F5344CB8AC3E}">
        <p14:creationId xmlns:p14="http://schemas.microsoft.com/office/powerpoint/2010/main" val="60045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724103CD-93F9-44CA-9FEF-B2A215C3203A}"/>
              </a:ext>
            </a:extLst>
          </p:cNvPr>
          <p:cNvPicPr>
            <a:picLocks noChangeAspect="1"/>
          </p:cNvPicPr>
          <p:nvPr/>
        </p:nvPicPr>
        <p:blipFill rotWithShape="1">
          <a:blip r:embed="rId3"/>
          <a:srcRect l="14453" t="39202" r="15469" b="15139"/>
          <a:stretch/>
        </p:blipFill>
        <p:spPr>
          <a:xfrm>
            <a:off x="3878336" y="3140697"/>
            <a:ext cx="7839459" cy="2873133"/>
          </a:xfrm>
          <a:prstGeom prst="rect">
            <a:avLst/>
          </a:prstGeom>
        </p:spPr>
      </p:pic>
      <p:pic>
        <p:nvPicPr>
          <p:cNvPr id="5" name="Immagine 4">
            <a:extLst>
              <a:ext uri="{FF2B5EF4-FFF2-40B4-BE49-F238E27FC236}">
                <a16:creationId xmlns:a16="http://schemas.microsoft.com/office/drawing/2014/main" id="{7B1A803D-D1D6-4280-A574-EC48A3F19FD0}"/>
              </a:ext>
            </a:extLst>
          </p:cNvPr>
          <p:cNvPicPr>
            <a:picLocks noChangeAspect="1"/>
          </p:cNvPicPr>
          <p:nvPr/>
        </p:nvPicPr>
        <p:blipFill rotWithShape="1">
          <a:blip r:embed="rId4"/>
          <a:srcRect l="12813" t="25084" r="73305" b="16644"/>
          <a:stretch/>
        </p:blipFill>
        <p:spPr>
          <a:xfrm>
            <a:off x="532240" y="1924050"/>
            <a:ext cx="1939920" cy="4580431"/>
          </a:xfrm>
          <a:prstGeom prst="rect">
            <a:avLst/>
          </a:prstGeom>
        </p:spPr>
      </p:pic>
      <p:sp>
        <p:nvSpPr>
          <p:cNvPr id="10" name="Titolo 1">
            <a:extLst>
              <a:ext uri="{FF2B5EF4-FFF2-40B4-BE49-F238E27FC236}">
                <a16:creationId xmlns:a16="http://schemas.microsoft.com/office/drawing/2014/main" id="{5D409092-8DC5-4657-8D0E-C1DDDFE16FBB}"/>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Diffusione del </a:t>
            </a:r>
            <a:r>
              <a:rPr lang="it-IT" sz="2200" dirty="0">
                <a:solidFill>
                  <a:srgbClr val="203864"/>
                </a:solidFill>
                <a:latin typeface="Century Gothic" panose="020B0502020202020204" pitchFamily="34" charset="0"/>
                <a:cs typeface="Arial"/>
              </a:rPr>
              <a:t>COVID-19</a:t>
            </a:r>
            <a:r>
              <a:rPr lang="it-IT" sz="2200" dirty="0">
                <a:solidFill>
                  <a:srgbClr val="203864"/>
                </a:solidFill>
                <a:latin typeface="Century Gothic" panose="020B0502020202020204" pitchFamily="34" charset="0"/>
                <a:ea typeface="+mj-ea"/>
                <a:cs typeface="Arial"/>
              </a:rPr>
              <a:t> in FVG | </a:t>
            </a:r>
            <a:r>
              <a:rPr lang="it-IT" sz="2200" b="0" dirty="0">
                <a:latin typeface="Century Gothic" panose="020B0502020202020204" pitchFamily="34" charset="0"/>
                <a:cs typeface="Arial"/>
              </a:rPr>
              <a:t>In FVG il virus ha contagiato </a:t>
            </a:r>
            <a:r>
              <a:rPr lang="it-IT" sz="2200" dirty="0">
                <a:latin typeface="Century Gothic" panose="020B0502020202020204" pitchFamily="34" charset="0"/>
                <a:cs typeface="Arial"/>
              </a:rPr>
              <a:t>oltre 11 mila persone</a:t>
            </a:r>
            <a:r>
              <a:rPr lang="it-IT" sz="2200" b="0" dirty="0">
                <a:latin typeface="Century Gothic" panose="020B0502020202020204" pitchFamily="34" charset="0"/>
                <a:cs typeface="Arial"/>
              </a:rPr>
              <a:t> </a:t>
            </a:r>
            <a:br>
              <a:rPr lang="it-IT" sz="2200" b="0" dirty="0">
                <a:latin typeface="Century Gothic" panose="020B0502020202020204" pitchFamily="34" charset="0"/>
                <a:cs typeface="Arial"/>
              </a:rPr>
            </a:br>
            <a:r>
              <a:rPr lang="it-IT" sz="2200" b="0" dirty="0">
                <a:latin typeface="Century Gothic" panose="020B0502020202020204" pitchFamily="34" charset="0"/>
                <a:cs typeface="Arial"/>
              </a:rPr>
              <a:t>(</a:t>
            </a:r>
            <a:r>
              <a:rPr lang="it-IT" sz="2200" i="1" dirty="0">
                <a:latin typeface="Century Gothic" panose="020B0502020202020204" pitchFamily="34" charset="0"/>
                <a:cs typeface="Arial"/>
              </a:rPr>
              <a:t>13^ posto in Italia</a:t>
            </a:r>
            <a:r>
              <a:rPr lang="it-IT" sz="2200" b="0" dirty="0">
                <a:latin typeface="Century Gothic" panose="020B0502020202020204" pitchFamily="34" charset="0"/>
                <a:cs typeface="Arial"/>
              </a:rPr>
              <a:t>). La </a:t>
            </a:r>
            <a:r>
              <a:rPr lang="it-IT" sz="2200" dirty="0">
                <a:latin typeface="Century Gothic" panose="020B0502020202020204" pitchFamily="34" charset="0"/>
                <a:cs typeface="Arial"/>
              </a:rPr>
              <a:t>seconda ondata </a:t>
            </a:r>
            <a:r>
              <a:rPr lang="it-IT" sz="2200" b="0" dirty="0">
                <a:latin typeface="Century Gothic" panose="020B0502020202020204" pitchFamily="34" charset="0"/>
                <a:cs typeface="Arial"/>
              </a:rPr>
              <a:t>è anche qui </a:t>
            </a:r>
            <a:r>
              <a:rPr lang="it-IT" sz="2200" dirty="0">
                <a:latin typeface="Century Gothic" panose="020B0502020202020204" pitchFamily="34" charset="0"/>
                <a:cs typeface="Arial"/>
              </a:rPr>
              <a:t>più aggressiva della prima</a:t>
            </a:r>
            <a:r>
              <a:rPr lang="it-IT" sz="2200" b="0" dirty="0">
                <a:latin typeface="Century Gothic" panose="020B0502020202020204" pitchFamily="34" charset="0"/>
                <a:cs typeface="Arial"/>
              </a:rPr>
              <a:t>.</a:t>
            </a:r>
            <a:endParaRPr lang="it-IT" sz="2200" b="0" dirty="0">
              <a:latin typeface="Century Gothic" panose="020B0502020202020204" pitchFamily="34" charset="0"/>
              <a:ea typeface="+mj-ea"/>
              <a:cs typeface="Arial"/>
            </a:endParaRPr>
          </a:p>
        </p:txBody>
      </p:sp>
      <p:sp>
        <p:nvSpPr>
          <p:cNvPr id="8" name="Rettangolo 7">
            <a:extLst>
              <a:ext uri="{FF2B5EF4-FFF2-40B4-BE49-F238E27FC236}">
                <a16:creationId xmlns:a16="http://schemas.microsoft.com/office/drawing/2014/main" id="{BC2CE651-C631-427D-AFB1-2AB6C5EBA280}"/>
              </a:ext>
            </a:extLst>
          </p:cNvPr>
          <p:cNvSpPr/>
          <p:nvPr/>
        </p:nvSpPr>
        <p:spPr bwMode="auto">
          <a:xfrm>
            <a:off x="3733483" y="2414526"/>
            <a:ext cx="8110116" cy="3816424"/>
          </a:xfrm>
          <a:prstGeom prst="rect">
            <a:avLst/>
          </a:prstGeom>
          <a:noFill/>
          <a:ln w="1270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11" name="Rettangolo 10">
            <a:extLst>
              <a:ext uri="{FF2B5EF4-FFF2-40B4-BE49-F238E27FC236}">
                <a16:creationId xmlns:a16="http://schemas.microsoft.com/office/drawing/2014/main" id="{80068E37-AB4C-4912-A2E3-FA4B93216BF2}"/>
              </a:ext>
            </a:extLst>
          </p:cNvPr>
          <p:cNvSpPr/>
          <p:nvPr/>
        </p:nvSpPr>
        <p:spPr bwMode="auto">
          <a:xfrm>
            <a:off x="529598" y="4529639"/>
            <a:ext cx="1951253" cy="221274"/>
          </a:xfrm>
          <a:prstGeom prst="rec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4" name="CasellaDiTesto 13">
            <a:extLst>
              <a:ext uri="{FF2B5EF4-FFF2-40B4-BE49-F238E27FC236}">
                <a16:creationId xmlns:a16="http://schemas.microsoft.com/office/drawing/2014/main" id="{4B20DE78-B40A-4BE9-86A3-EF615FBB57FA}"/>
              </a:ext>
            </a:extLst>
          </p:cNvPr>
          <p:cNvSpPr txBox="1"/>
          <p:nvPr/>
        </p:nvSpPr>
        <p:spPr>
          <a:xfrm>
            <a:off x="349365" y="1260923"/>
            <a:ext cx="3298364" cy="569387"/>
          </a:xfrm>
          <a:prstGeom prst="rect">
            <a:avLst/>
          </a:prstGeom>
          <a:noFill/>
        </p:spPr>
        <p:txBody>
          <a:bodyPr wrap="square" rtlCol="0">
            <a:spAutoFit/>
          </a:bodyPr>
          <a:lstStyle/>
          <a:p>
            <a:r>
              <a:rPr lang="it-IT" sz="1800" b="1" u="sng" dirty="0">
                <a:latin typeface="Century Gothic" panose="020B0502020202020204" pitchFamily="34" charset="0"/>
              </a:rPr>
              <a:t>Contagi in Italia per regione</a:t>
            </a:r>
            <a:br>
              <a:rPr lang="it-IT" sz="1800" b="1" dirty="0">
                <a:latin typeface="Century Gothic" panose="020B0502020202020204" pitchFamily="34" charset="0"/>
              </a:rPr>
            </a:br>
            <a:r>
              <a:rPr lang="it-IT" sz="1300" b="0" i="1" dirty="0">
                <a:latin typeface="Century Gothic" panose="020B0502020202020204" pitchFamily="34" charset="0"/>
              </a:rPr>
              <a:t>(Aggiornamento al 3 novembre 2020)</a:t>
            </a:r>
          </a:p>
        </p:txBody>
      </p:sp>
      <p:sp>
        <p:nvSpPr>
          <p:cNvPr id="15" name="CasellaDiTesto 14">
            <a:extLst>
              <a:ext uri="{FF2B5EF4-FFF2-40B4-BE49-F238E27FC236}">
                <a16:creationId xmlns:a16="http://schemas.microsoft.com/office/drawing/2014/main" id="{85B106F9-FEBF-47D1-8AAA-9B9CE258CE0A}"/>
              </a:ext>
            </a:extLst>
          </p:cNvPr>
          <p:cNvSpPr txBox="1"/>
          <p:nvPr/>
        </p:nvSpPr>
        <p:spPr>
          <a:xfrm>
            <a:off x="3585942" y="2119071"/>
            <a:ext cx="6974554" cy="569387"/>
          </a:xfrm>
          <a:prstGeom prst="rect">
            <a:avLst/>
          </a:prstGeom>
          <a:solidFill>
            <a:schemeClr val="bg1">
              <a:lumMod val="85000"/>
            </a:schemeClr>
          </a:solidFill>
          <a:ln>
            <a:solidFill>
              <a:schemeClr val="tx2">
                <a:lumMod val="65000"/>
                <a:lumOff val="35000"/>
              </a:schemeClr>
            </a:solidFill>
          </a:ln>
        </p:spPr>
        <p:txBody>
          <a:bodyPr wrap="square" rtlCol="0">
            <a:spAutoFit/>
          </a:bodyPr>
          <a:lstStyle/>
          <a:p>
            <a:r>
              <a:rPr lang="it-IT" sz="1800" b="1" dirty="0">
                <a:latin typeface="Century Gothic" panose="020B0502020202020204" pitchFamily="34" charset="0"/>
              </a:rPr>
              <a:t>Andamento dei contagi da COVID-19 in FVG</a:t>
            </a:r>
            <a:br>
              <a:rPr lang="it-IT" sz="1800" b="1" dirty="0">
                <a:latin typeface="Century Gothic" panose="020B0502020202020204" pitchFamily="34" charset="0"/>
              </a:rPr>
            </a:br>
            <a:r>
              <a:rPr lang="it-IT" sz="1300" b="0" i="1" dirty="0">
                <a:latin typeface="Century Gothic" panose="020B0502020202020204" pitchFamily="34" charset="0"/>
              </a:rPr>
              <a:t>(Curva dei casi registrati in FVG)</a:t>
            </a:r>
          </a:p>
        </p:txBody>
      </p:sp>
      <p:pic>
        <p:nvPicPr>
          <p:cNvPr id="16" name="Elemento grafico 15" descr="Freccia linea, curva oraria">
            <a:extLst>
              <a:ext uri="{FF2B5EF4-FFF2-40B4-BE49-F238E27FC236}">
                <a16:creationId xmlns:a16="http://schemas.microsoft.com/office/drawing/2014/main" id="{8B0B18F8-6D8A-4856-8A05-F9C3BCCBA6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6431883">
            <a:off x="2483890" y="3869873"/>
            <a:ext cx="914400" cy="914400"/>
          </a:xfrm>
          <a:prstGeom prst="rect">
            <a:avLst/>
          </a:prstGeom>
        </p:spPr>
      </p:pic>
      <p:sp>
        <p:nvSpPr>
          <p:cNvPr id="17" name="CasellaDiTesto 16">
            <a:extLst>
              <a:ext uri="{FF2B5EF4-FFF2-40B4-BE49-F238E27FC236}">
                <a16:creationId xmlns:a16="http://schemas.microsoft.com/office/drawing/2014/main" id="{E406D865-6FD7-409C-AA93-EA08641278AD}"/>
              </a:ext>
            </a:extLst>
          </p:cNvPr>
          <p:cNvSpPr txBox="1"/>
          <p:nvPr/>
        </p:nvSpPr>
        <p:spPr>
          <a:xfrm>
            <a:off x="4393970" y="2917608"/>
            <a:ext cx="3322914" cy="676788"/>
          </a:xfrm>
          <a:prstGeom prst="rect">
            <a:avLst/>
          </a:prstGeom>
          <a:solidFill>
            <a:schemeClr val="bg1"/>
          </a:solidFill>
          <a:ln>
            <a:solidFill>
              <a:schemeClr val="tx2">
                <a:lumMod val="65000"/>
                <a:lumOff val="35000"/>
              </a:schemeClr>
            </a:solidFill>
          </a:ln>
        </p:spPr>
        <p:txBody>
          <a:bodyPr wrap="square" rtlCol="0">
            <a:spAutoFit/>
          </a:bodyPr>
          <a:lstStyle/>
          <a:p>
            <a:pPr>
              <a:lnSpc>
                <a:spcPct val="110000"/>
              </a:lnSpc>
              <a:spcBef>
                <a:spcPts val="600"/>
              </a:spcBef>
            </a:pPr>
            <a:r>
              <a:rPr lang="it-IT" sz="1800" b="1" u="sng" dirty="0">
                <a:latin typeface="Century Gothic" panose="020B0502020202020204" pitchFamily="34" charset="0"/>
              </a:rPr>
              <a:t>Casi in FVG</a:t>
            </a:r>
            <a:r>
              <a:rPr lang="it-IT" sz="1800" b="1" dirty="0">
                <a:latin typeface="Century Gothic" panose="020B0502020202020204" pitchFamily="34" charset="0"/>
              </a:rPr>
              <a:t>: 11 mila </a:t>
            </a:r>
            <a:br>
              <a:rPr lang="it-IT" sz="1800" b="1" dirty="0">
                <a:latin typeface="Century Gothic" panose="020B0502020202020204" pitchFamily="34" charset="0"/>
              </a:rPr>
            </a:br>
            <a:r>
              <a:rPr lang="it-IT" sz="1800" b="0" i="1" dirty="0">
                <a:latin typeface="Century Gothic" panose="020B0502020202020204" pitchFamily="34" charset="0"/>
              </a:rPr>
              <a:t>(1,6% del totale Italia)</a:t>
            </a:r>
            <a:endParaRPr lang="it-IT" sz="1200" b="0" i="1" dirty="0">
              <a:latin typeface="Century Gothic" panose="020B0502020202020204" pitchFamily="34" charset="0"/>
            </a:endParaRPr>
          </a:p>
        </p:txBody>
      </p:sp>
      <p:sp>
        <p:nvSpPr>
          <p:cNvPr id="18" name="Rettangolo 93">
            <a:extLst>
              <a:ext uri="{FF2B5EF4-FFF2-40B4-BE49-F238E27FC236}">
                <a16:creationId xmlns:a16="http://schemas.microsoft.com/office/drawing/2014/main" id="{065E5803-5A44-41C1-BBB5-7C4DABEDB66E}"/>
              </a:ext>
            </a:extLst>
          </p:cNvPr>
          <p:cNvSpPr>
            <a:spLocks noChangeArrowheads="1"/>
          </p:cNvSpPr>
          <p:nvPr/>
        </p:nvSpPr>
        <p:spPr bwMode="auto">
          <a:xfrm>
            <a:off x="3671461" y="6256079"/>
            <a:ext cx="8278396"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a:t>
            </a:r>
            <a:r>
              <a:rPr lang="it-IT" sz="1000" b="0" dirty="0" err="1">
                <a:latin typeface="Century Gothic" panose="020B0502020202020204" pitchFamily="34" charset="0"/>
              </a:rPr>
              <a:t>Worldometer</a:t>
            </a:r>
            <a:r>
              <a:rPr lang="it-IT" sz="1000" b="0" dirty="0">
                <a:latin typeface="Century Gothic" panose="020B0502020202020204" pitchFamily="34" charset="0"/>
              </a:rPr>
              <a:t>.</a:t>
            </a:r>
            <a:endParaRPr lang="it-IT" sz="1000" b="0" i="1" dirty="0">
              <a:latin typeface="Century Gothic" panose="020B0502020202020204" pitchFamily="34" charset="0"/>
            </a:endParaRPr>
          </a:p>
        </p:txBody>
      </p:sp>
      <p:cxnSp>
        <p:nvCxnSpPr>
          <p:cNvPr id="19" name="Connettore 2 18">
            <a:extLst>
              <a:ext uri="{FF2B5EF4-FFF2-40B4-BE49-F238E27FC236}">
                <a16:creationId xmlns:a16="http://schemas.microsoft.com/office/drawing/2014/main" id="{8A4B82A5-6879-4134-B4A7-3EE56E6BDFA5}"/>
              </a:ext>
            </a:extLst>
          </p:cNvPr>
          <p:cNvCxnSpPr>
            <a:cxnSpLocks/>
          </p:cNvCxnSpPr>
          <p:nvPr/>
        </p:nvCxnSpPr>
        <p:spPr bwMode="auto">
          <a:xfrm flipV="1">
            <a:off x="4092731" y="5012285"/>
            <a:ext cx="554332" cy="577282"/>
          </a:xfrm>
          <a:prstGeom prst="straightConnector1">
            <a:avLst/>
          </a:prstGeom>
          <a:noFill/>
          <a:ln w="44450" cap="flat" cmpd="sng" algn="ctr">
            <a:solidFill>
              <a:srgbClr val="C00000"/>
            </a:solidFill>
            <a:prstDash val="solid"/>
            <a:round/>
            <a:headEnd type="none" w="med" len="med"/>
            <a:tailEnd type="triangle" w="lg" len="med"/>
          </a:ln>
          <a:effectLst/>
        </p:spPr>
      </p:cxnSp>
      <p:cxnSp>
        <p:nvCxnSpPr>
          <p:cNvPr id="21" name="Connettore 2 20">
            <a:extLst>
              <a:ext uri="{FF2B5EF4-FFF2-40B4-BE49-F238E27FC236}">
                <a16:creationId xmlns:a16="http://schemas.microsoft.com/office/drawing/2014/main" id="{9F84B5D8-4039-4854-92BA-F97152140FCF}"/>
              </a:ext>
            </a:extLst>
          </p:cNvPr>
          <p:cNvCxnSpPr>
            <a:cxnSpLocks/>
          </p:cNvCxnSpPr>
          <p:nvPr/>
        </p:nvCxnSpPr>
        <p:spPr bwMode="auto">
          <a:xfrm>
            <a:off x="4791916" y="4955649"/>
            <a:ext cx="1360889" cy="633918"/>
          </a:xfrm>
          <a:prstGeom prst="straightConnector1">
            <a:avLst/>
          </a:prstGeom>
          <a:noFill/>
          <a:ln w="44450" cap="flat" cmpd="sng" algn="ctr">
            <a:solidFill>
              <a:srgbClr val="C00000"/>
            </a:solidFill>
            <a:prstDash val="solid"/>
            <a:round/>
            <a:headEnd type="none" w="med" len="med"/>
            <a:tailEnd type="triangle" w="lg" len="med"/>
          </a:ln>
          <a:effectLst/>
        </p:spPr>
      </p:cxnSp>
      <p:cxnSp>
        <p:nvCxnSpPr>
          <p:cNvPr id="22" name="Connettore 2 21">
            <a:extLst>
              <a:ext uri="{FF2B5EF4-FFF2-40B4-BE49-F238E27FC236}">
                <a16:creationId xmlns:a16="http://schemas.microsoft.com/office/drawing/2014/main" id="{4B0EDCAD-549D-4AC5-82E0-796A98B3CFFE}"/>
              </a:ext>
            </a:extLst>
          </p:cNvPr>
          <p:cNvCxnSpPr>
            <a:cxnSpLocks/>
          </p:cNvCxnSpPr>
          <p:nvPr/>
        </p:nvCxnSpPr>
        <p:spPr bwMode="auto">
          <a:xfrm>
            <a:off x="7279545" y="5314496"/>
            <a:ext cx="2223864" cy="0"/>
          </a:xfrm>
          <a:prstGeom prst="straightConnector1">
            <a:avLst/>
          </a:prstGeom>
          <a:noFill/>
          <a:ln w="44450" cap="flat" cmpd="sng" algn="ctr">
            <a:solidFill>
              <a:srgbClr val="C00000"/>
            </a:solidFill>
            <a:prstDash val="solid"/>
            <a:round/>
            <a:headEnd type="none" w="med" len="med"/>
            <a:tailEnd type="triangle" w="lg" len="med"/>
          </a:ln>
          <a:effectLst/>
        </p:spPr>
      </p:cxnSp>
      <p:cxnSp>
        <p:nvCxnSpPr>
          <p:cNvPr id="23" name="Connettore 2 22">
            <a:extLst>
              <a:ext uri="{FF2B5EF4-FFF2-40B4-BE49-F238E27FC236}">
                <a16:creationId xmlns:a16="http://schemas.microsoft.com/office/drawing/2014/main" id="{2BD0EE86-DD31-4C9E-9289-8F3FA1911874}"/>
              </a:ext>
            </a:extLst>
          </p:cNvPr>
          <p:cNvCxnSpPr>
            <a:cxnSpLocks/>
          </p:cNvCxnSpPr>
          <p:nvPr/>
        </p:nvCxnSpPr>
        <p:spPr bwMode="auto">
          <a:xfrm flipV="1">
            <a:off x="9663221" y="3429000"/>
            <a:ext cx="1424112" cy="1797694"/>
          </a:xfrm>
          <a:prstGeom prst="straightConnector1">
            <a:avLst/>
          </a:prstGeom>
          <a:noFill/>
          <a:ln w="44450" cap="flat" cmpd="sng" algn="ctr">
            <a:solidFill>
              <a:srgbClr val="C00000"/>
            </a:solidFill>
            <a:prstDash val="solid"/>
            <a:round/>
            <a:headEnd type="none" w="med" len="med"/>
            <a:tailEnd type="triangle" w="lg" len="med"/>
          </a:ln>
          <a:effectLst/>
        </p:spPr>
      </p:cxnSp>
      <p:sp>
        <p:nvSpPr>
          <p:cNvPr id="12" name="CasellaDiTesto 11">
            <a:extLst>
              <a:ext uri="{FF2B5EF4-FFF2-40B4-BE49-F238E27FC236}">
                <a16:creationId xmlns:a16="http://schemas.microsoft.com/office/drawing/2014/main" id="{171A5673-B3A3-498B-AE46-5563A9E1B8DA}"/>
              </a:ext>
            </a:extLst>
          </p:cNvPr>
          <p:cNvSpPr txBox="1"/>
          <p:nvPr/>
        </p:nvSpPr>
        <p:spPr>
          <a:xfrm>
            <a:off x="4774354" y="4241228"/>
            <a:ext cx="1673523" cy="611706"/>
          </a:xfrm>
          <a:prstGeom prst="rect">
            <a:avLst/>
          </a:prstGeom>
          <a:solidFill>
            <a:srgbClr val="C00000"/>
          </a:solidFill>
          <a:ln>
            <a:noFill/>
          </a:ln>
        </p:spPr>
        <p:txBody>
          <a:bodyPr wrap="square" rtlCol="0">
            <a:spAutoFit/>
          </a:bodyPr>
          <a:lstStyle/>
          <a:p>
            <a:pPr>
              <a:lnSpc>
                <a:spcPct val="110000"/>
              </a:lnSpc>
              <a:spcBef>
                <a:spcPts val="600"/>
              </a:spcBef>
            </a:pPr>
            <a:r>
              <a:rPr lang="it-IT" sz="1600" b="1" dirty="0">
                <a:solidFill>
                  <a:schemeClr val="bg1"/>
                </a:solidFill>
                <a:latin typeface="Century Gothic" panose="020B0502020202020204" pitchFamily="34" charset="0"/>
              </a:rPr>
              <a:t>Prima ondata di contagi</a:t>
            </a:r>
            <a:endParaRPr lang="it-IT" sz="1100" b="0" i="1" dirty="0">
              <a:solidFill>
                <a:schemeClr val="bg1"/>
              </a:solidFill>
              <a:latin typeface="Century Gothic" panose="020B0502020202020204" pitchFamily="34" charset="0"/>
            </a:endParaRPr>
          </a:p>
        </p:txBody>
      </p:sp>
      <p:sp>
        <p:nvSpPr>
          <p:cNvPr id="13" name="CasellaDiTesto 12">
            <a:extLst>
              <a:ext uri="{FF2B5EF4-FFF2-40B4-BE49-F238E27FC236}">
                <a16:creationId xmlns:a16="http://schemas.microsoft.com/office/drawing/2014/main" id="{13C8B85A-71F4-4224-8D28-B309D693EC0F}"/>
              </a:ext>
            </a:extLst>
          </p:cNvPr>
          <p:cNvSpPr txBox="1"/>
          <p:nvPr/>
        </p:nvSpPr>
        <p:spPr>
          <a:xfrm>
            <a:off x="8864373" y="2989346"/>
            <a:ext cx="1944216" cy="611706"/>
          </a:xfrm>
          <a:prstGeom prst="rect">
            <a:avLst/>
          </a:prstGeom>
          <a:solidFill>
            <a:srgbClr val="C00000"/>
          </a:solidFill>
          <a:ln>
            <a:noFill/>
          </a:ln>
        </p:spPr>
        <p:txBody>
          <a:bodyPr wrap="square" rtlCol="0">
            <a:spAutoFit/>
          </a:bodyPr>
          <a:lstStyle/>
          <a:p>
            <a:pPr>
              <a:lnSpc>
                <a:spcPct val="110000"/>
              </a:lnSpc>
              <a:spcBef>
                <a:spcPts val="600"/>
              </a:spcBef>
            </a:pPr>
            <a:r>
              <a:rPr lang="it-IT" sz="1600" b="1" dirty="0">
                <a:solidFill>
                  <a:schemeClr val="bg1"/>
                </a:solidFill>
                <a:latin typeface="Century Gothic" panose="020B0502020202020204" pitchFamily="34" charset="0"/>
              </a:rPr>
              <a:t>Seconda ondata di contagi</a:t>
            </a:r>
            <a:endParaRPr lang="it-IT" sz="1100" b="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4718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Immagine 55">
            <a:extLst>
              <a:ext uri="{FF2B5EF4-FFF2-40B4-BE49-F238E27FC236}">
                <a16:creationId xmlns:a16="http://schemas.microsoft.com/office/drawing/2014/main" id="{7DBCBBDF-D1A9-44D1-8A9A-AA1E43E2CE9C}"/>
              </a:ext>
            </a:extLst>
          </p:cNvPr>
          <p:cNvPicPr>
            <a:picLocks noChangeAspect="1"/>
          </p:cNvPicPr>
          <p:nvPr/>
        </p:nvPicPr>
        <p:blipFill>
          <a:blip r:embed="rId3"/>
          <a:stretch>
            <a:fillRect/>
          </a:stretch>
        </p:blipFill>
        <p:spPr>
          <a:xfrm>
            <a:off x="678448" y="1830328"/>
            <a:ext cx="4658045" cy="2031143"/>
          </a:xfrm>
          <a:prstGeom prst="rect">
            <a:avLst/>
          </a:prstGeom>
        </p:spPr>
      </p:pic>
      <p:pic>
        <p:nvPicPr>
          <p:cNvPr id="70" name="Immagine 69">
            <a:extLst>
              <a:ext uri="{FF2B5EF4-FFF2-40B4-BE49-F238E27FC236}">
                <a16:creationId xmlns:a16="http://schemas.microsoft.com/office/drawing/2014/main" id="{BEEE10EC-ACC5-46D1-A764-8B983CD2BB84}"/>
              </a:ext>
            </a:extLst>
          </p:cNvPr>
          <p:cNvPicPr>
            <a:picLocks noChangeAspect="1"/>
          </p:cNvPicPr>
          <p:nvPr/>
        </p:nvPicPr>
        <p:blipFill>
          <a:blip r:embed="rId4"/>
          <a:stretch>
            <a:fillRect/>
          </a:stretch>
        </p:blipFill>
        <p:spPr>
          <a:xfrm>
            <a:off x="6652368" y="1734316"/>
            <a:ext cx="4752974" cy="2134256"/>
          </a:xfrm>
          <a:prstGeom prst="rect">
            <a:avLst/>
          </a:prstGeom>
        </p:spPr>
      </p:pic>
      <p:pic>
        <p:nvPicPr>
          <p:cNvPr id="84" name="Immagine 83">
            <a:extLst>
              <a:ext uri="{FF2B5EF4-FFF2-40B4-BE49-F238E27FC236}">
                <a16:creationId xmlns:a16="http://schemas.microsoft.com/office/drawing/2014/main" id="{7B91EC93-434C-4BCF-95C8-A0BA36BA098D}"/>
              </a:ext>
            </a:extLst>
          </p:cNvPr>
          <p:cNvPicPr>
            <a:picLocks noChangeAspect="1"/>
          </p:cNvPicPr>
          <p:nvPr/>
        </p:nvPicPr>
        <p:blipFill>
          <a:blip r:embed="rId5"/>
          <a:stretch>
            <a:fillRect/>
          </a:stretch>
        </p:blipFill>
        <p:spPr>
          <a:xfrm>
            <a:off x="6652367" y="4530896"/>
            <a:ext cx="4752974" cy="1736857"/>
          </a:xfrm>
          <a:prstGeom prst="rect">
            <a:avLst/>
          </a:prstGeom>
        </p:spPr>
      </p:pic>
      <p:sp>
        <p:nvSpPr>
          <p:cNvPr id="3" name="Titolo 1">
            <a:extLst>
              <a:ext uri="{FF2B5EF4-FFF2-40B4-BE49-F238E27FC236}">
                <a16:creationId xmlns:a16="http://schemas.microsoft.com/office/drawing/2014/main" id="{81018E85-3318-44F4-ACFA-2743467D2D4E}"/>
              </a:ext>
            </a:extLst>
          </p:cNvPr>
          <p:cNvSpPr txBox="1">
            <a:spLocks/>
          </p:cNvSpPr>
          <p:nvPr/>
        </p:nvSpPr>
        <p:spPr>
          <a:xfrm>
            <a:off x="335360" y="248643"/>
            <a:ext cx="11809312"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Diffusione del </a:t>
            </a:r>
            <a:r>
              <a:rPr lang="it-IT" sz="2200" dirty="0">
                <a:solidFill>
                  <a:srgbClr val="203864"/>
                </a:solidFill>
                <a:latin typeface="Century Gothic" panose="020B0502020202020204" pitchFamily="34" charset="0"/>
                <a:cs typeface="Arial"/>
              </a:rPr>
              <a:t>COVID-19</a:t>
            </a:r>
            <a:r>
              <a:rPr lang="it-IT" sz="2200" dirty="0">
                <a:solidFill>
                  <a:srgbClr val="203864"/>
                </a:solidFill>
                <a:latin typeface="Century Gothic" panose="020B0502020202020204" pitchFamily="34" charset="0"/>
                <a:ea typeface="+mj-ea"/>
                <a:cs typeface="Arial"/>
              </a:rPr>
              <a:t> in FVG | </a:t>
            </a:r>
            <a:r>
              <a:rPr lang="it-IT" sz="2200" b="0" dirty="0">
                <a:latin typeface="Century Gothic" panose="020B0502020202020204" pitchFamily="34" charset="0"/>
                <a:cs typeface="Arial"/>
              </a:rPr>
              <a:t>L’</a:t>
            </a:r>
            <a:r>
              <a:rPr lang="it-IT" sz="2200" dirty="0">
                <a:latin typeface="Century Gothic" panose="020B0502020202020204" pitchFamily="34" charset="0"/>
                <a:cs typeface="Arial"/>
              </a:rPr>
              <a:t>incidenza dei contagi sulla popolazione </a:t>
            </a:r>
            <a:r>
              <a:rPr lang="it-IT" sz="2200" b="0" dirty="0">
                <a:latin typeface="Century Gothic" panose="020B0502020202020204" pitchFamily="34" charset="0"/>
                <a:cs typeface="Arial"/>
              </a:rPr>
              <a:t>è piuttosto </a:t>
            </a:r>
            <a:r>
              <a:rPr lang="it-IT" sz="2200" dirty="0">
                <a:latin typeface="Century Gothic" panose="020B0502020202020204" pitchFamily="34" charset="0"/>
                <a:cs typeface="Arial"/>
              </a:rPr>
              <a:t>uniforme</a:t>
            </a:r>
            <a:r>
              <a:rPr lang="it-IT" sz="2200" b="0" dirty="0">
                <a:latin typeface="Century Gothic" panose="020B0502020202020204" pitchFamily="34" charset="0"/>
                <a:cs typeface="Arial"/>
              </a:rPr>
              <a:t> nel confronto tra province, ma è </a:t>
            </a:r>
            <a:r>
              <a:rPr lang="it-IT" sz="2200" dirty="0">
                <a:latin typeface="Century Gothic" panose="020B0502020202020204" pitchFamily="34" charset="0"/>
                <a:cs typeface="Arial"/>
              </a:rPr>
              <a:t>più alta a Trieste</a:t>
            </a:r>
            <a:r>
              <a:rPr lang="it-IT" sz="2200" b="0" dirty="0">
                <a:latin typeface="Century Gothic" panose="020B0502020202020204" pitchFamily="34" charset="0"/>
                <a:cs typeface="Arial"/>
              </a:rPr>
              <a:t>.</a:t>
            </a:r>
            <a:endParaRPr lang="it-IT" sz="2200" b="0" dirty="0">
              <a:solidFill>
                <a:srgbClr val="FF0000"/>
              </a:solidFill>
              <a:latin typeface="Century Gothic" panose="020B0502020202020204" pitchFamily="34" charset="0"/>
              <a:ea typeface="+mj-ea"/>
              <a:cs typeface="Arial"/>
            </a:endParaRPr>
          </a:p>
        </p:txBody>
      </p:sp>
      <p:sp>
        <p:nvSpPr>
          <p:cNvPr id="5" name="CasellaDiTesto 4">
            <a:extLst>
              <a:ext uri="{FF2B5EF4-FFF2-40B4-BE49-F238E27FC236}">
                <a16:creationId xmlns:a16="http://schemas.microsoft.com/office/drawing/2014/main" id="{7F6B1289-2521-43FF-A191-CB1B6341193C}"/>
              </a:ext>
            </a:extLst>
          </p:cNvPr>
          <p:cNvSpPr txBox="1"/>
          <p:nvPr/>
        </p:nvSpPr>
        <p:spPr>
          <a:xfrm>
            <a:off x="421656" y="1441232"/>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u="sng" dirty="0">
                <a:solidFill>
                  <a:schemeClr val="bg1"/>
                </a:solidFill>
                <a:latin typeface="Century Gothic" panose="020B0502020202020204" pitchFamily="34" charset="0"/>
              </a:rPr>
              <a:t>Udine</a:t>
            </a:r>
            <a:endParaRPr lang="it-IT" sz="1200" b="0" i="1" dirty="0">
              <a:solidFill>
                <a:schemeClr val="bg1"/>
              </a:solidFill>
              <a:latin typeface="Century Gothic" panose="020B0502020202020204" pitchFamily="34" charset="0"/>
            </a:endParaRPr>
          </a:p>
        </p:txBody>
      </p:sp>
      <p:sp>
        <p:nvSpPr>
          <p:cNvPr id="6" name="CasellaDiTesto 5">
            <a:extLst>
              <a:ext uri="{FF2B5EF4-FFF2-40B4-BE49-F238E27FC236}">
                <a16:creationId xmlns:a16="http://schemas.microsoft.com/office/drawing/2014/main" id="{C2830998-2646-47CA-948D-D9B05510CB43}"/>
              </a:ext>
            </a:extLst>
          </p:cNvPr>
          <p:cNvSpPr txBox="1"/>
          <p:nvPr/>
        </p:nvSpPr>
        <p:spPr>
          <a:xfrm>
            <a:off x="6398061" y="1441232"/>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u="sng" dirty="0">
                <a:solidFill>
                  <a:schemeClr val="bg1"/>
                </a:solidFill>
                <a:latin typeface="Century Gothic" panose="020B0502020202020204" pitchFamily="34" charset="0"/>
              </a:rPr>
              <a:t>Trieste</a:t>
            </a:r>
            <a:endParaRPr lang="it-IT" sz="1200" b="0" i="1" dirty="0">
              <a:solidFill>
                <a:schemeClr val="bg1"/>
              </a:solidFill>
              <a:latin typeface="Century Gothic" panose="020B0502020202020204" pitchFamily="34" charset="0"/>
            </a:endParaRPr>
          </a:p>
        </p:txBody>
      </p:sp>
      <p:sp>
        <p:nvSpPr>
          <p:cNvPr id="9" name="CasellaDiTesto 8">
            <a:extLst>
              <a:ext uri="{FF2B5EF4-FFF2-40B4-BE49-F238E27FC236}">
                <a16:creationId xmlns:a16="http://schemas.microsoft.com/office/drawing/2014/main" id="{97A72D3E-A11D-4C13-BAE7-3DDDB4498EAE}"/>
              </a:ext>
            </a:extLst>
          </p:cNvPr>
          <p:cNvSpPr txBox="1"/>
          <p:nvPr/>
        </p:nvSpPr>
        <p:spPr>
          <a:xfrm>
            <a:off x="6398061" y="4026496"/>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u="sng" dirty="0">
                <a:solidFill>
                  <a:schemeClr val="bg1"/>
                </a:solidFill>
                <a:latin typeface="Century Gothic" panose="020B0502020202020204" pitchFamily="34" charset="0"/>
              </a:rPr>
              <a:t>Gorizia</a:t>
            </a:r>
            <a:endParaRPr lang="it-IT" sz="1200" b="0" dirty="0">
              <a:solidFill>
                <a:schemeClr val="bg1"/>
              </a:solidFill>
              <a:latin typeface="Century Gothic" panose="020B0502020202020204" pitchFamily="34" charset="0"/>
            </a:endParaRPr>
          </a:p>
        </p:txBody>
      </p:sp>
      <p:sp>
        <p:nvSpPr>
          <p:cNvPr id="24" name="CasellaDiTesto 23">
            <a:extLst>
              <a:ext uri="{FF2B5EF4-FFF2-40B4-BE49-F238E27FC236}">
                <a16:creationId xmlns:a16="http://schemas.microsoft.com/office/drawing/2014/main" id="{FE2DEDEF-9687-4F96-9BA5-5FB0C505A05E}"/>
              </a:ext>
            </a:extLst>
          </p:cNvPr>
          <p:cNvSpPr txBox="1"/>
          <p:nvPr/>
        </p:nvSpPr>
        <p:spPr>
          <a:xfrm>
            <a:off x="2495600" y="1678808"/>
            <a:ext cx="2441952" cy="879921"/>
          </a:xfrm>
          <a:prstGeom prst="rect">
            <a:avLst/>
          </a:prstGeom>
          <a:solidFill>
            <a:srgbClr val="F37400"/>
          </a:solidFill>
          <a:ln>
            <a:noFill/>
          </a:ln>
        </p:spPr>
        <p:txBody>
          <a:bodyPr wrap="square" rtlCol="0">
            <a:spAutoFit/>
          </a:bodyPr>
          <a:lstStyle/>
          <a:p>
            <a:pPr>
              <a:lnSpc>
                <a:spcPct val="110000"/>
              </a:lnSpc>
              <a:spcBef>
                <a:spcPts val="600"/>
              </a:spcBef>
            </a:pPr>
            <a:r>
              <a:rPr lang="it-IT" sz="1800" b="1" dirty="0">
                <a:solidFill>
                  <a:schemeClr val="bg1"/>
                </a:solidFill>
                <a:latin typeface="Century Gothic" panose="020B0502020202020204" pitchFamily="34" charset="0"/>
              </a:rPr>
              <a:t>4.278 casi</a:t>
            </a:r>
            <a:br>
              <a:rPr lang="it-IT" sz="1800" b="1" dirty="0">
                <a:solidFill>
                  <a:schemeClr val="bg1"/>
                </a:solidFill>
                <a:latin typeface="Century Gothic" panose="020B0502020202020204" pitchFamily="34" charset="0"/>
              </a:rPr>
            </a:br>
            <a:r>
              <a:rPr lang="it-IT" sz="1200" b="0" i="1" dirty="0">
                <a:solidFill>
                  <a:schemeClr val="bg1"/>
                </a:solidFill>
                <a:latin typeface="Century Gothic" panose="020B0502020202020204" pitchFamily="34" charset="0"/>
              </a:rPr>
              <a:t>incidenza sulla popolazione: </a:t>
            </a:r>
            <a:r>
              <a:rPr lang="it-IT" sz="1800" i="1" dirty="0">
                <a:solidFill>
                  <a:schemeClr val="bg1"/>
                </a:solidFill>
                <a:latin typeface="Century Gothic" panose="020B0502020202020204" pitchFamily="34" charset="0"/>
              </a:rPr>
              <a:t>0,8%</a:t>
            </a:r>
            <a:endParaRPr lang="it-IT" sz="1200" b="0" i="1" dirty="0">
              <a:solidFill>
                <a:schemeClr val="bg1"/>
              </a:solidFill>
              <a:latin typeface="Century Gothic" panose="020B0502020202020204" pitchFamily="34" charset="0"/>
            </a:endParaRPr>
          </a:p>
        </p:txBody>
      </p:sp>
      <p:sp>
        <p:nvSpPr>
          <p:cNvPr id="26" name="CasellaDiTesto 25">
            <a:extLst>
              <a:ext uri="{FF2B5EF4-FFF2-40B4-BE49-F238E27FC236}">
                <a16:creationId xmlns:a16="http://schemas.microsoft.com/office/drawing/2014/main" id="{845C396D-DD4E-48F0-9379-0A623A78E328}"/>
              </a:ext>
            </a:extLst>
          </p:cNvPr>
          <p:cNvSpPr txBox="1"/>
          <p:nvPr/>
        </p:nvSpPr>
        <p:spPr>
          <a:xfrm>
            <a:off x="8486296" y="1678808"/>
            <a:ext cx="2441952" cy="878446"/>
          </a:xfrm>
          <a:prstGeom prst="rect">
            <a:avLst/>
          </a:prstGeom>
          <a:solidFill>
            <a:srgbClr val="F37400"/>
          </a:solidFill>
          <a:ln>
            <a:noFill/>
          </a:ln>
        </p:spPr>
        <p:txBody>
          <a:bodyPr wrap="square" rtlCol="0">
            <a:spAutoFit/>
          </a:bodyPr>
          <a:lstStyle/>
          <a:p>
            <a:pPr>
              <a:lnSpc>
                <a:spcPct val="110000"/>
              </a:lnSpc>
              <a:spcBef>
                <a:spcPts val="600"/>
              </a:spcBef>
            </a:pPr>
            <a:r>
              <a:rPr lang="it-IT" sz="1800" b="1" dirty="0">
                <a:solidFill>
                  <a:schemeClr val="bg1"/>
                </a:solidFill>
                <a:latin typeface="Century Gothic" panose="020B0502020202020204" pitchFamily="34" charset="0"/>
              </a:rPr>
              <a:t>3.823 casi</a:t>
            </a:r>
            <a:br>
              <a:rPr lang="it-IT" sz="1800" b="1" dirty="0">
                <a:solidFill>
                  <a:schemeClr val="bg1"/>
                </a:solidFill>
                <a:latin typeface="Century Gothic" panose="020B0502020202020204" pitchFamily="34" charset="0"/>
              </a:rPr>
            </a:br>
            <a:r>
              <a:rPr lang="it-IT" sz="1200" b="0" i="1" dirty="0">
                <a:solidFill>
                  <a:schemeClr val="bg1"/>
                </a:solidFill>
                <a:latin typeface="Century Gothic" panose="020B0502020202020204" pitchFamily="34" charset="0"/>
              </a:rPr>
              <a:t>incidenza sulla popolazione: </a:t>
            </a:r>
            <a:r>
              <a:rPr lang="it-IT" sz="1800" i="1" dirty="0">
                <a:solidFill>
                  <a:schemeClr val="bg1"/>
                </a:solidFill>
                <a:latin typeface="Century Gothic" panose="020B0502020202020204" pitchFamily="34" charset="0"/>
              </a:rPr>
              <a:t>1,6%</a:t>
            </a:r>
            <a:endParaRPr lang="it-IT" sz="1200" b="0" i="1" dirty="0">
              <a:solidFill>
                <a:schemeClr val="bg1"/>
              </a:solidFill>
              <a:latin typeface="Century Gothic" panose="020B0502020202020204" pitchFamily="34" charset="0"/>
            </a:endParaRPr>
          </a:p>
        </p:txBody>
      </p:sp>
      <p:sp>
        <p:nvSpPr>
          <p:cNvPr id="29" name="CasellaDiTesto 28">
            <a:extLst>
              <a:ext uri="{FF2B5EF4-FFF2-40B4-BE49-F238E27FC236}">
                <a16:creationId xmlns:a16="http://schemas.microsoft.com/office/drawing/2014/main" id="{60C6A9BD-511A-4E76-A115-6F644BDA6953}"/>
              </a:ext>
            </a:extLst>
          </p:cNvPr>
          <p:cNvSpPr txBox="1"/>
          <p:nvPr/>
        </p:nvSpPr>
        <p:spPr>
          <a:xfrm>
            <a:off x="8486296" y="4243646"/>
            <a:ext cx="2441952" cy="878446"/>
          </a:xfrm>
          <a:prstGeom prst="rect">
            <a:avLst/>
          </a:prstGeom>
          <a:solidFill>
            <a:srgbClr val="F37400"/>
          </a:solidFill>
          <a:ln>
            <a:noFill/>
          </a:ln>
        </p:spPr>
        <p:txBody>
          <a:bodyPr wrap="square" rtlCol="0">
            <a:spAutoFit/>
          </a:bodyPr>
          <a:lstStyle/>
          <a:p>
            <a:pPr>
              <a:lnSpc>
                <a:spcPct val="110000"/>
              </a:lnSpc>
              <a:spcBef>
                <a:spcPts val="600"/>
              </a:spcBef>
            </a:pPr>
            <a:r>
              <a:rPr lang="it-IT" sz="1800" b="1" dirty="0">
                <a:solidFill>
                  <a:schemeClr val="bg1"/>
                </a:solidFill>
                <a:latin typeface="Century Gothic" panose="020B0502020202020204" pitchFamily="34" charset="0"/>
              </a:rPr>
              <a:t>1.185 casi</a:t>
            </a:r>
            <a:br>
              <a:rPr lang="it-IT" sz="1800" b="1" dirty="0">
                <a:solidFill>
                  <a:schemeClr val="bg1"/>
                </a:solidFill>
                <a:latin typeface="Century Gothic" panose="020B0502020202020204" pitchFamily="34" charset="0"/>
              </a:rPr>
            </a:br>
            <a:r>
              <a:rPr lang="it-IT" sz="1200" b="0" i="1" dirty="0">
                <a:solidFill>
                  <a:schemeClr val="bg1"/>
                </a:solidFill>
                <a:latin typeface="Century Gothic" panose="020B0502020202020204" pitchFamily="34" charset="0"/>
              </a:rPr>
              <a:t>incidenza sulla popolazione: </a:t>
            </a:r>
            <a:r>
              <a:rPr lang="it-IT" sz="1800" i="1" dirty="0">
                <a:solidFill>
                  <a:schemeClr val="bg1"/>
                </a:solidFill>
                <a:latin typeface="Century Gothic" panose="020B0502020202020204" pitchFamily="34" charset="0"/>
              </a:rPr>
              <a:t>0,9%</a:t>
            </a:r>
            <a:endParaRPr lang="it-IT" sz="1200" b="0" i="1" dirty="0">
              <a:solidFill>
                <a:schemeClr val="bg1"/>
              </a:solidFill>
              <a:latin typeface="Century Gothic" panose="020B0502020202020204" pitchFamily="34" charset="0"/>
            </a:endParaRPr>
          </a:p>
        </p:txBody>
      </p:sp>
      <p:sp>
        <p:nvSpPr>
          <p:cNvPr id="31" name="Rettangolo 93">
            <a:extLst>
              <a:ext uri="{FF2B5EF4-FFF2-40B4-BE49-F238E27FC236}">
                <a16:creationId xmlns:a16="http://schemas.microsoft.com/office/drawing/2014/main" id="{8D555CBC-3331-402F-B285-BAA458A99E31}"/>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a:t>
            </a:r>
            <a:r>
              <a:rPr lang="it-IT" sz="1000" b="0" dirty="0" err="1">
                <a:latin typeface="Century Gothic" panose="020B0502020202020204" pitchFamily="34" charset="0"/>
              </a:rPr>
              <a:t>Research</a:t>
            </a:r>
            <a:r>
              <a:rPr lang="it-IT" sz="1000" b="0" dirty="0">
                <a:latin typeface="Century Gothic" panose="020B0502020202020204" pitchFamily="34" charset="0"/>
              </a:rPr>
              <a:t> su dati </a:t>
            </a:r>
            <a:r>
              <a:rPr lang="it-IT" sz="1000" b="0" dirty="0" err="1">
                <a:latin typeface="Century Gothic" panose="020B0502020202020204" pitchFamily="34" charset="0"/>
              </a:rPr>
              <a:t>Worldometer</a:t>
            </a:r>
            <a:r>
              <a:rPr lang="it-IT" sz="1000" b="0" dirty="0">
                <a:latin typeface="Century Gothic" panose="020B0502020202020204" pitchFamily="34" charset="0"/>
              </a:rPr>
              <a:t> e Regione FVG.</a:t>
            </a:r>
            <a:endParaRPr lang="it-IT" sz="1000" b="0" i="1" dirty="0">
              <a:latin typeface="Century Gothic" panose="020B0502020202020204" pitchFamily="34" charset="0"/>
            </a:endParaRPr>
          </a:p>
        </p:txBody>
      </p:sp>
      <p:pic>
        <p:nvPicPr>
          <p:cNvPr id="4" name="Immagine 3">
            <a:extLst>
              <a:ext uri="{FF2B5EF4-FFF2-40B4-BE49-F238E27FC236}">
                <a16:creationId xmlns:a16="http://schemas.microsoft.com/office/drawing/2014/main" id="{65E04F7E-2180-46F5-A32F-7F2080474EA9}"/>
              </a:ext>
            </a:extLst>
          </p:cNvPr>
          <p:cNvPicPr>
            <a:picLocks noChangeAspect="1"/>
          </p:cNvPicPr>
          <p:nvPr/>
        </p:nvPicPr>
        <p:blipFill>
          <a:blip r:embed="rId6"/>
          <a:stretch>
            <a:fillRect/>
          </a:stretch>
        </p:blipFill>
        <p:spPr>
          <a:xfrm>
            <a:off x="678449" y="4172114"/>
            <a:ext cx="4658044" cy="2139165"/>
          </a:xfrm>
          <a:prstGeom prst="rect">
            <a:avLst/>
          </a:prstGeom>
        </p:spPr>
      </p:pic>
      <p:sp>
        <p:nvSpPr>
          <p:cNvPr id="8" name="CasellaDiTesto 7">
            <a:extLst>
              <a:ext uri="{FF2B5EF4-FFF2-40B4-BE49-F238E27FC236}">
                <a16:creationId xmlns:a16="http://schemas.microsoft.com/office/drawing/2014/main" id="{A899B875-1985-43FF-B954-1C382034558C}"/>
              </a:ext>
            </a:extLst>
          </p:cNvPr>
          <p:cNvSpPr txBox="1"/>
          <p:nvPr/>
        </p:nvSpPr>
        <p:spPr>
          <a:xfrm>
            <a:off x="421656" y="4026496"/>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u="sng" dirty="0">
                <a:solidFill>
                  <a:schemeClr val="bg1"/>
                </a:solidFill>
                <a:latin typeface="Century Gothic" panose="020B0502020202020204" pitchFamily="34" charset="0"/>
              </a:rPr>
              <a:t>Pordenone</a:t>
            </a:r>
            <a:endParaRPr lang="it-IT" sz="1200" b="0" i="1" dirty="0">
              <a:solidFill>
                <a:schemeClr val="bg1"/>
              </a:solidFill>
              <a:latin typeface="Century Gothic" panose="020B0502020202020204" pitchFamily="34" charset="0"/>
            </a:endParaRPr>
          </a:p>
        </p:txBody>
      </p:sp>
      <p:sp>
        <p:nvSpPr>
          <p:cNvPr id="10" name="CasellaDiTesto 9">
            <a:extLst>
              <a:ext uri="{FF2B5EF4-FFF2-40B4-BE49-F238E27FC236}">
                <a16:creationId xmlns:a16="http://schemas.microsoft.com/office/drawing/2014/main" id="{3156B2BF-FEBB-4903-AAC6-1F840F767E6F}"/>
              </a:ext>
            </a:extLst>
          </p:cNvPr>
          <p:cNvSpPr txBox="1"/>
          <p:nvPr/>
        </p:nvSpPr>
        <p:spPr>
          <a:xfrm>
            <a:off x="2495600" y="4243646"/>
            <a:ext cx="2441952" cy="879921"/>
          </a:xfrm>
          <a:prstGeom prst="rect">
            <a:avLst/>
          </a:prstGeom>
          <a:solidFill>
            <a:srgbClr val="F37400"/>
          </a:solidFill>
          <a:ln>
            <a:noFill/>
          </a:ln>
        </p:spPr>
        <p:txBody>
          <a:bodyPr wrap="square" rtlCol="0">
            <a:spAutoFit/>
          </a:bodyPr>
          <a:lstStyle/>
          <a:p>
            <a:pPr>
              <a:lnSpc>
                <a:spcPct val="110000"/>
              </a:lnSpc>
              <a:spcBef>
                <a:spcPts val="600"/>
              </a:spcBef>
            </a:pPr>
            <a:r>
              <a:rPr lang="it-IT" sz="1800" b="1" dirty="0">
                <a:solidFill>
                  <a:schemeClr val="bg1"/>
                </a:solidFill>
                <a:latin typeface="Century Gothic" panose="020B0502020202020204" pitchFamily="34" charset="0"/>
              </a:rPr>
              <a:t>2.054 casi</a:t>
            </a:r>
            <a:br>
              <a:rPr lang="it-IT" sz="1800" b="1" dirty="0">
                <a:solidFill>
                  <a:schemeClr val="bg1"/>
                </a:solidFill>
                <a:latin typeface="Century Gothic" panose="020B0502020202020204" pitchFamily="34" charset="0"/>
              </a:rPr>
            </a:br>
            <a:r>
              <a:rPr lang="it-IT" sz="1200" b="0" i="1" dirty="0">
                <a:solidFill>
                  <a:schemeClr val="bg1"/>
                </a:solidFill>
                <a:latin typeface="Century Gothic" panose="020B0502020202020204" pitchFamily="34" charset="0"/>
              </a:rPr>
              <a:t>incidenza sulla popolazione: </a:t>
            </a:r>
            <a:r>
              <a:rPr lang="it-IT" sz="1800" i="1" dirty="0">
                <a:solidFill>
                  <a:schemeClr val="bg1"/>
                </a:solidFill>
                <a:latin typeface="Century Gothic" panose="020B0502020202020204" pitchFamily="34" charset="0"/>
              </a:rPr>
              <a:t>0,7%</a:t>
            </a:r>
            <a:endParaRPr lang="it-IT" sz="1200" b="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78428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Immagine 51">
            <a:extLst>
              <a:ext uri="{FF2B5EF4-FFF2-40B4-BE49-F238E27FC236}">
                <a16:creationId xmlns:a16="http://schemas.microsoft.com/office/drawing/2014/main" id="{A4B1093A-A15B-4E60-9DEA-C694F068BD11}"/>
              </a:ext>
            </a:extLst>
          </p:cNvPr>
          <p:cNvPicPr>
            <a:picLocks noChangeAspect="1"/>
          </p:cNvPicPr>
          <p:nvPr/>
        </p:nvPicPr>
        <p:blipFill rotWithShape="1">
          <a:blip r:embed="rId3"/>
          <a:srcRect l="32266" t="18056" r="33750" b="12084"/>
          <a:stretch/>
        </p:blipFill>
        <p:spPr>
          <a:xfrm>
            <a:off x="597979" y="1969269"/>
            <a:ext cx="3766705" cy="4355523"/>
          </a:xfrm>
          <a:prstGeom prst="rect">
            <a:avLst/>
          </a:prstGeom>
        </p:spPr>
      </p:pic>
      <p:pic>
        <p:nvPicPr>
          <p:cNvPr id="5" name="Immagine 4">
            <a:extLst>
              <a:ext uri="{FF2B5EF4-FFF2-40B4-BE49-F238E27FC236}">
                <a16:creationId xmlns:a16="http://schemas.microsoft.com/office/drawing/2014/main" id="{5C11BA5D-434A-4DE1-A372-CBEB3A992362}"/>
              </a:ext>
            </a:extLst>
          </p:cNvPr>
          <p:cNvPicPr>
            <a:picLocks noChangeAspect="1"/>
          </p:cNvPicPr>
          <p:nvPr/>
        </p:nvPicPr>
        <p:blipFill rotWithShape="1">
          <a:blip r:embed="rId4"/>
          <a:srcRect l="12500" t="49965" r="72200" b="12222"/>
          <a:stretch/>
        </p:blipFill>
        <p:spPr>
          <a:xfrm>
            <a:off x="7817508" y="1867675"/>
            <a:ext cx="3304617" cy="4594110"/>
          </a:xfrm>
          <a:prstGeom prst="rect">
            <a:avLst/>
          </a:prstGeom>
        </p:spPr>
      </p:pic>
      <p:sp>
        <p:nvSpPr>
          <p:cNvPr id="2" name="Titolo 1">
            <a:extLst>
              <a:ext uri="{FF2B5EF4-FFF2-40B4-BE49-F238E27FC236}">
                <a16:creationId xmlns:a16="http://schemas.microsoft.com/office/drawing/2014/main" id="{FFFAB96E-4735-45D5-9A20-4E842BD0D8D6}"/>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L’istituzione delle AREE DI RISCHIO | </a:t>
            </a:r>
            <a:r>
              <a:rPr lang="it-IT" sz="2200" b="0" dirty="0">
                <a:latin typeface="Century Gothic" panose="020B0502020202020204" pitchFamily="34" charset="0"/>
                <a:cs typeface="Arial"/>
              </a:rPr>
              <a:t>L’Italia è divisa in </a:t>
            </a:r>
            <a:r>
              <a:rPr lang="it-IT" sz="2200" dirty="0">
                <a:latin typeface="Century Gothic" panose="020B0502020202020204" pitchFamily="34" charset="0"/>
                <a:cs typeface="Arial"/>
              </a:rPr>
              <a:t>tre aree di rischio</a:t>
            </a:r>
            <a:r>
              <a:rPr lang="it-IT" sz="2200" b="0" dirty="0">
                <a:latin typeface="Century Gothic" panose="020B0502020202020204" pitchFamily="34" charset="0"/>
                <a:cs typeface="Arial"/>
              </a:rPr>
              <a:t>. Il </a:t>
            </a:r>
            <a:r>
              <a:rPr lang="it-IT" sz="2200" dirty="0">
                <a:latin typeface="Century Gothic" panose="020B0502020202020204" pitchFamily="34" charset="0"/>
                <a:cs typeface="Arial"/>
              </a:rPr>
              <a:t>FVG</a:t>
            </a:r>
            <a:r>
              <a:rPr lang="it-IT" sz="2200" b="0" dirty="0">
                <a:latin typeface="Century Gothic" panose="020B0502020202020204" pitchFamily="34" charset="0"/>
                <a:cs typeface="Arial"/>
              </a:rPr>
              <a:t> rientra per ora nell’area soggetta alle sole </a:t>
            </a:r>
            <a:r>
              <a:rPr lang="it-IT" sz="2200" dirty="0">
                <a:latin typeface="Century Gothic" panose="020B0502020202020204" pitchFamily="34" charset="0"/>
                <a:cs typeface="Arial"/>
              </a:rPr>
              <a:t>norme estese a livello nazionale </a:t>
            </a:r>
            <a:r>
              <a:rPr lang="it-IT" sz="2200" b="0" dirty="0">
                <a:latin typeface="Century Gothic" panose="020B0502020202020204" pitchFamily="34" charset="0"/>
                <a:cs typeface="Arial"/>
              </a:rPr>
              <a:t>(area GIALLA), </a:t>
            </a:r>
            <a:r>
              <a:rPr lang="it-IT" sz="2200" u="sng" dirty="0">
                <a:latin typeface="Century Gothic" panose="020B0502020202020204" pitchFamily="34" charset="0"/>
                <a:cs typeface="Arial"/>
              </a:rPr>
              <a:t>ma è altamente probabile un inasprimento delle misure restrittive entro pochi giorni</a:t>
            </a:r>
            <a:r>
              <a:rPr lang="it-IT" sz="2200" b="0" dirty="0">
                <a:latin typeface="Century Gothic" panose="020B0502020202020204" pitchFamily="34" charset="0"/>
                <a:cs typeface="Arial"/>
              </a:rPr>
              <a:t>.</a:t>
            </a:r>
            <a:endParaRPr lang="it-IT" sz="2200" b="0" dirty="0">
              <a:latin typeface="Century Gothic" panose="020B0502020202020204" pitchFamily="34" charset="0"/>
              <a:ea typeface="+mj-ea"/>
              <a:cs typeface="Arial"/>
            </a:endParaRPr>
          </a:p>
        </p:txBody>
      </p:sp>
      <p:sp>
        <p:nvSpPr>
          <p:cNvPr id="4" name="Rettangolo 93">
            <a:extLst>
              <a:ext uri="{FF2B5EF4-FFF2-40B4-BE49-F238E27FC236}">
                <a16:creationId xmlns:a16="http://schemas.microsoft.com/office/drawing/2014/main" id="{07D11A5E-7BF0-401D-B0EC-3E19A80F0D97}"/>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Decreto del Presidente del Consiglio dei Ministri del 3 novembre 2020.</a:t>
            </a:r>
            <a:endParaRPr lang="it-IT" sz="1000" b="0" i="1" dirty="0">
              <a:latin typeface="Century Gothic" panose="020B0502020202020204" pitchFamily="34" charset="0"/>
            </a:endParaRPr>
          </a:p>
        </p:txBody>
      </p:sp>
      <p:sp>
        <p:nvSpPr>
          <p:cNvPr id="76" name="CasellaDiTesto 75">
            <a:extLst>
              <a:ext uri="{FF2B5EF4-FFF2-40B4-BE49-F238E27FC236}">
                <a16:creationId xmlns:a16="http://schemas.microsoft.com/office/drawing/2014/main" id="{D714F34F-FC2B-4073-B84A-F6820F8EE6AB}"/>
              </a:ext>
            </a:extLst>
          </p:cNvPr>
          <p:cNvSpPr txBox="1"/>
          <p:nvPr/>
        </p:nvSpPr>
        <p:spPr>
          <a:xfrm>
            <a:off x="376535" y="1490060"/>
            <a:ext cx="6400889" cy="369332"/>
          </a:xfrm>
          <a:prstGeom prst="rect">
            <a:avLst/>
          </a:prstGeom>
          <a:solidFill>
            <a:schemeClr val="tx1"/>
          </a:solidFill>
          <a:ln>
            <a:solidFill>
              <a:schemeClr val="tx2">
                <a:lumMod val="65000"/>
                <a:lumOff val="35000"/>
              </a:schemeClr>
            </a:solidFill>
          </a:ln>
        </p:spPr>
        <p:txBody>
          <a:bodyPr wrap="square" rtlCol="0">
            <a:spAutoFit/>
          </a:bodyPr>
          <a:lstStyle/>
          <a:p>
            <a:r>
              <a:rPr lang="it-IT" sz="1800" b="1" dirty="0">
                <a:solidFill>
                  <a:schemeClr val="bg1"/>
                </a:solidFill>
                <a:latin typeface="Century Gothic" panose="020B0502020202020204" pitchFamily="34" charset="0"/>
              </a:rPr>
              <a:t>Suddivisione dell’Italia per </a:t>
            </a:r>
            <a:r>
              <a:rPr lang="it-IT" sz="1800" b="1" u="sng" dirty="0">
                <a:solidFill>
                  <a:schemeClr val="bg1"/>
                </a:solidFill>
                <a:latin typeface="Century Gothic" panose="020B0502020202020204" pitchFamily="34" charset="0"/>
              </a:rPr>
              <a:t>AREE DI RISCHIO </a:t>
            </a:r>
            <a:endParaRPr lang="it-IT" sz="1300" b="0" i="1" u="sng" dirty="0">
              <a:solidFill>
                <a:schemeClr val="bg1"/>
              </a:solidFill>
              <a:latin typeface="Century Gothic" panose="020B0502020202020204" pitchFamily="34" charset="0"/>
            </a:endParaRPr>
          </a:p>
        </p:txBody>
      </p:sp>
      <p:grpSp>
        <p:nvGrpSpPr>
          <p:cNvPr id="97" name="Gruppo 96">
            <a:extLst>
              <a:ext uri="{FF2B5EF4-FFF2-40B4-BE49-F238E27FC236}">
                <a16:creationId xmlns:a16="http://schemas.microsoft.com/office/drawing/2014/main" id="{981AD69E-563D-445D-9319-7A03C7E20DCD}"/>
              </a:ext>
            </a:extLst>
          </p:cNvPr>
          <p:cNvGrpSpPr/>
          <p:nvPr/>
        </p:nvGrpSpPr>
        <p:grpSpPr>
          <a:xfrm>
            <a:off x="4079776" y="2198054"/>
            <a:ext cx="2235458" cy="504056"/>
            <a:chOff x="4112158" y="2254675"/>
            <a:chExt cx="2235458" cy="504056"/>
          </a:xfrm>
        </p:grpSpPr>
        <p:sp>
          <p:nvSpPr>
            <p:cNvPr id="77" name="Ovale 76">
              <a:extLst>
                <a:ext uri="{FF2B5EF4-FFF2-40B4-BE49-F238E27FC236}">
                  <a16:creationId xmlns:a16="http://schemas.microsoft.com/office/drawing/2014/main" id="{F2502DB3-79A0-473A-ABD9-33D92D2739EA}"/>
                </a:ext>
              </a:extLst>
            </p:cNvPr>
            <p:cNvSpPr/>
            <p:nvPr/>
          </p:nvSpPr>
          <p:spPr bwMode="auto">
            <a:xfrm>
              <a:off x="4112158" y="2254675"/>
              <a:ext cx="504056" cy="504056"/>
            </a:xfrm>
            <a:prstGeom prst="ellipse">
              <a:avLst/>
            </a:prstGeom>
            <a:solidFill>
              <a:srgbClr val="E90909"/>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8" name="CasellaDiTesto 87">
              <a:extLst>
                <a:ext uri="{FF2B5EF4-FFF2-40B4-BE49-F238E27FC236}">
                  <a16:creationId xmlns:a16="http://schemas.microsoft.com/office/drawing/2014/main" id="{5ECEDDED-1E8A-4D48-946B-CF5D667F8D09}"/>
                </a:ext>
              </a:extLst>
            </p:cNvPr>
            <p:cNvSpPr txBox="1"/>
            <p:nvPr/>
          </p:nvSpPr>
          <p:spPr>
            <a:xfrm>
              <a:off x="4641126" y="2322037"/>
              <a:ext cx="1706490" cy="369332"/>
            </a:xfrm>
            <a:prstGeom prst="rect">
              <a:avLst/>
            </a:prstGeom>
            <a:noFill/>
          </p:spPr>
          <p:txBody>
            <a:bodyPr wrap="square">
              <a:spAutoFit/>
            </a:bodyPr>
            <a:lstStyle/>
            <a:p>
              <a:r>
                <a:rPr lang="it-IT" sz="1800" b="1" dirty="0">
                  <a:latin typeface="Century Gothic" panose="020B0502020202020204" pitchFamily="34" charset="0"/>
                </a:rPr>
                <a:t>Area ROSSA</a:t>
              </a:r>
              <a:endParaRPr lang="it-IT" sz="1800" dirty="0"/>
            </a:p>
          </p:txBody>
        </p:sp>
      </p:grpSp>
      <p:grpSp>
        <p:nvGrpSpPr>
          <p:cNvPr id="95" name="Gruppo 94">
            <a:extLst>
              <a:ext uri="{FF2B5EF4-FFF2-40B4-BE49-F238E27FC236}">
                <a16:creationId xmlns:a16="http://schemas.microsoft.com/office/drawing/2014/main" id="{05D36FE2-1BA1-4146-AEF1-1DFC64931055}"/>
              </a:ext>
            </a:extLst>
          </p:cNvPr>
          <p:cNvGrpSpPr/>
          <p:nvPr/>
        </p:nvGrpSpPr>
        <p:grpSpPr>
          <a:xfrm>
            <a:off x="4079776" y="2932142"/>
            <a:ext cx="2697649" cy="504056"/>
            <a:chOff x="4112158" y="3076000"/>
            <a:chExt cx="2697649" cy="504056"/>
          </a:xfrm>
        </p:grpSpPr>
        <p:sp>
          <p:nvSpPr>
            <p:cNvPr id="81" name="Ovale 80">
              <a:extLst>
                <a:ext uri="{FF2B5EF4-FFF2-40B4-BE49-F238E27FC236}">
                  <a16:creationId xmlns:a16="http://schemas.microsoft.com/office/drawing/2014/main" id="{4075FCC4-B3CD-45E6-BEE6-87EC485DABDE}"/>
                </a:ext>
              </a:extLst>
            </p:cNvPr>
            <p:cNvSpPr/>
            <p:nvPr/>
          </p:nvSpPr>
          <p:spPr bwMode="auto">
            <a:xfrm>
              <a:off x="4112158" y="3076000"/>
              <a:ext cx="504056" cy="504056"/>
            </a:xfrm>
            <a:prstGeom prst="ellipse">
              <a:avLst/>
            </a:prstGeom>
            <a:solidFill>
              <a:srgbClr val="FF96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0" name="CasellaDiTesto 89">
              <a:extLst>
                <a:ext uri="{FF2B5EF4-FFF2-40B4-BE49-F238E27FC236}">
                  <a16:creationId xmlns:a16="http://schemas.microsoft.com/office/drawing/2014/main" id="{15851BB1-E2B8-4220-B7FC-8A81272F9169}"/>
                </a:ext>
              </a:extLst>
            </p:cNvPr>
            <p:cNvSpPr txBox="1"/>
            <p:nvPr/>
          </p:nvSpPr>
          <p:spPr>
            <a:xfrm>
              <a:off x="4641126" y="3143362"/>
              <a:ext cx="2168681" cy="369332"/>
            </a:xfrm>
            <a:prstGeom prst="rect">
              <a:avLst/>
            </a:prstGeom>
            <a:noFill/>
          </p:spPr>
          <p:txBody>
            <a:bodyPr wrap="square">
              <a:spAutoFit/>
            </a:bodyPr>
            <a:lstStyle/>
            <a:p>
              <a:r>
                <a:rPr lang="it-IT" sz="1800" b="1" dirty="0">
                  <a:latin typeface="Century Gothic" panose="020B0502020202020204" pitchFamily="34" charset="0"/>
                </a:rPr>
                <a:t>Area ARANCIONE</a:t>
              </a:r>
              <a:endParaRPr lang="it-IT" sz="1800" dirty="0"/>
            </a:p>
          </p:txBody>
        </p:sp>
      </p:grpSp>
      <p:grpSp>
        <p:nvGrpSpPr>
          <p:cNvPr id="96" name="Gruppo 95">
            <a:extLst>
              <a:ext uri="{FF2B5EF4-FFF2-40B4-BE49-F238E27FC236}">
                <a16:creationId xmlns:a16="http://schemas.microsoft.com/office/drawing/2014/main" id="{682140D3-7BA1-490F-ADE1-1F8F23F87048}"/>
              </a:ext>
            </a:extLst>
          </p:cNvPr>
          <p:cNvGrpSpPr/>
          <p:nvPr/>
        </p:nvGrpSpPr>
        <p:grpSpPr>
          <a:xfrm>
            <a:off x="4079776" y="3666231"/>
            <a:ext cx="2697649" cy="504056"/>
            <a:chOff x="4112158" y="3722852"/>
            <a:chExt cx="2697649" cy="504056"/>
          </a:xfrm>
        </p:grpSpPr>
        <p:sp>
          <p:nvSpPr>
            <p:cNvPr id="79" name="Ovale 78">
              <a:extLst>
                <a:ext uri="{FF2B5EF4-FFF2-40B4-BE49-F238E27FC236}">
                  <a16:creationId xmlns:a16="http://schemas.microsoft.com/office/drawing/2014/main" id="{60D72AFA-DB2C-4BC7-9DA0-EFBA37711891}"/>
                </a:ext>
              </a:extLst>
            </p:cNvPr>
            <p:cNvSpPr/>
            <p:nvPr/>
          </p:nvSpPr>
          <p:spPr bwMode="auto">
            <a:xfrm>
              <a:off x="4112158" y="3722852"/>
              <a:ext cx="504056" cy="504056"/>
            </a:xfrm>
            <a:prstGeom prst="ellipse">
              <a:avLst/>
            </a:prstGeom>
            <a:solidFill>
              <a:srgbClr val="FFF00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4" name="CasellaDiTesto 93">
              <a:extLst>
                <a:ext uri="{FF2B5EF4-FFF2-40B4-BE49-F238E27FC236}">
                  <a16:creationId xmlns:a16="http://schemas.microsoft.com/office/drawing/2014/main" id="{063083DC-22E2-4B1B-8B05-8E75E2A4C26A}"/>
                </a:ext>
              </a:extLst>
            </p:cNvPr>
            <p:cNvSpPr txBox="1"/>
            <p:nvPr/>
          </p:nvSpPr>
          <p:spPr>
            <a:xfrm>
              <a:off x="4641126" y="3790214"/>
              <a:ext cx="2168681" cy="369332"/>
            </a:xfrm>
            <a:prstGeom prst="rect">
              <a:avLst/>
            </a:prstGeom>
            <a:noFill/>
          </p:spPr>
          <p:txBody>
            <a:bodyPr wrap="square">
              <a:spAutoFit/>
            </a:bodyPr>
            <a:lstStyle/>
            <a:p>
              <a:r>
                <a:rPr lang="it-IT" sz="1800" b="1" dirty="0">
                  <a:latin typeface="Century Gothic" panose="020B0502020202020204" pitchFamily="34" charset="0"/>
                </a:rPr>
                <a:t>Area GIALLA</a:t>
              </a:r>
              <a:endParaRPr lang="it-IT" sz="1800" dirty="0"/>
            </a:p>
          </p:txBody>
        </p:sp>
      </p:grpSp>
      <p:sp>
        <p:nvSpPr>
          <p:cNvPr id="98" name="Ovale 97">
            <a:extLst>
              <a:ext uri="{FF2B5EF4-FFF2-40B4-BE49-F238E27FC236}">
                <a16:creationId xmlns:a16="http://schemas.microsoft.com/office/drawing/2014/main" id="{8F4DACE6-1E4F-4038-8773-9F8149A9F065}"/>
              </a:ext>
            </a:extLst>
          </p:cNvPr>
          <p:cNvSpPr/>
          <p:nvPr/>
        </p:nvSpPr>
        <p:spPr bwMode="auto">
          <a:xfrm>
            <a:off x="3719736" y="3525036"/>
            <a:ext cx="2952328" cy="80749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100" name="Elemento grafico 99" descr="Freccia linea, curva antioraria">
            <a:extLst>
              <a:ext uri="{FF2B5EF4-FFF2-40B4-BE49-F238E27FC236}">
                <a16:creationId xmlns:a16="http://schemas.microsoft.com/office/drawing/2014/main" id="{8E95F0C8-4FAD-4654-8855-3BD35DE4E7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3562717" flipH="1">
            <a:off x="6475159" y="3296366"/>
            <a:ext cx="1075389" cy="851040"/>
          </a:xfrm>
          <a:prstGeom prst="rect">
            <a:avLst/>
          </a:prstGeom>
        </p:spPr>
      </p:pic>
      <p:sp>
        <p:nvSpPr>
          <p:cNvPr id="167" name="CasellaDiTesto 166">
            <a:extLst>
              <a:ext uri="{FF2B5EF4-FFF2-40B4-BE49-F238E27FC236}">
                <a16:creationId xmlns:a16="http://schemas.microsoft.com/office/drawing/2014/main" id="{2DE7A0CA-A726-45E6-BFB9-3A31E9BC8168}"/>
              </a:ext>
            </a:extLst>
          </p:cNvPr>
          <p:cNvSpPr txBox="1"/>
          <p:nvPr/>
        </p:nvSpPr>
        <p:spPr>
          <a:xfrm>
            <a:off x="7608168" y="1414024"/>
            <a:ext cx="3528392" cy="369332"/>
          </a:xfrm>
          <a:prstGeom prst="rect">
            <a:avLst/>
          </a:prstGeom>
          <a:noFill/>
        </p:spPr>
        <p:txBody>
          <a:bodyPr wrap="square">
            <a:spAutoFit/>
          </a:bodyPr>
          <a:lstStyle/>
          <a:p>
            <a:r>
              <a:rPr lang="it-IT" sz="1800" b="1" u="sng" dirty="0">
                <a:latin typeface="Century Gothic" panose="020B0502020202020204" pitchFamily="34" charset="0"/>
              </a:rPr>
              <a:t>Le norme per le Aree GIALLE</a:t>
            </a:r>
            <a:endParaRPr lang="it-IT" sz="1800" u="sng" dirty="0"/>
          </a:p>
        </p:txBody>
      </p:sp>
    </p:spTree>
    <p:extLst>
      <p:ext uri="{BB962C8B-B14F-4D97-AF65-F5344CB8AC3E}">
        <p14:creationId xmlns:p14="http://schemas.microsoft.com/office/powerpoint/2010/main" val="246685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3357758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6F4BFED7-A9D2-4C76-B5BA-AE0611A41A36}"/>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IMPATTO SUL TESSUTO IMPRENDITORIALE</a:t>
            </a:r>
          </a:p>
        </p:txBody>
      </p:sp>
      <p:sp>
        <p:nvSpPr>
          <p:cNvPr id="10" name="Rettangolo 9">
            <a:extLst>
              <a:ext uri="{FF2B5EF4-FFF2-40B4-BE49-F238E27FC236}">
                <a16:creationId xmlns:a16="http://schemas.microsoft.com/office/drawing/2014/main" id="{B92FCF2B-1984-4A6B-9F77-C7CADDF6BFCA}"/>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Rectangle 3">
            <a:extLst>
              <a:ext uri="{FF2B5EF4-FFF2-40B4-BE49-F238E27FC236}">
                <a16:creationId xmlns:a16="http://schemas.microsoft.com/office/drawing/2014/main" id="{024E283B-8CAD-4D86-BF3E-083AE2B04E76}"/>
              </a:ext>
            </a:extLst>
          </p:cNvPr>
          <p:cNvSpPr txBox="1">
            <a:spLocks noChangeArrowheads="1"/>
          </p:cNvSpPr>
          <p:nvPr/>
        </p:nvSpPr>
        <p:spPr bwMode="auto">
          <a:xfrm>
            <a:off x="335360" y="1504411"/>
            <a:ext cx="11590341" cy="4401205"/>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6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LE IMPRESE NEL FRIULI VENEZIA GIULIA</a:t>
            </a:r>
            <a:r>
              <a:rPr lang="it-IT" sz="26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6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6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Le imprese del terziario attive in FVG nei primi nove mesi del 2020 rappresentano il </a:t>
            </a:r>
            <a:r>
              <a:rPr lang="it-IT" sz="260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numero più basso mai registrato negli ultimi 10 anni</a:t>
            </a:r>
            <a:r>
              <a:rPr lang="it-IT" sz="26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frutto del </a:t>
            </a:r>
            <a:r>
              <a:rPr lang="it-IT" sz="2600" i="1" dirty="0">
                <a:solidFill>
                  <a:srgbClr val="FFFF00"/>
                </a:solidFill>
                <a:latin typeface="Century Gothic" panose="020B0502020202020204" pitchFamily="34" charset="0"/>
                <a:ea typeface="Calibri" panose="020F0502020204030204" pitchFamily="34" charset="0"/>
                <a:cs typeface="Times New Roman" panose="02020603050405020304" pitchFamily="18" charset="0"/>
              </a:rPr>
              <a:t>crollo delle nuove iscrizioni in regione</a:t>
            </a:r>
            <a:r>
              <a:rPr lang="it-IT" sz="26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che al 31 dicembre potrebbero essere pari al -22% rispetto al 2019.</a:t>
            </a:r>
          </a:p>
          <a:p>
            <a:pPr marL="0" indent="0">
              <a:spcBef>
                <a:spcPts val="600"/>
              </a:spcBef>
              <a:spcAft>
                <a:spcPts val="0"/>
              </a:spcAft>
              <a:buNone/>
            </a:pPr>
            <a:endParaRPr lang="it-IT" sz="26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6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6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6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600" dirty="0">
                <a:solidFill>
                  <a:srgbClr val="FFFF00"/>
                </a:solidFill>
                <a:latin typeface="Century Gothic" panose="020B0502020202020204" pitchFamily="34" charset="0"/>
                <a:ea typeface="Calibri" panose="020F0502020204030204" pitchFamily="34" charset="0"/>
                <a:cs typeface="Times New Roman" panose="02020603050405020304" pitchFamily="18" charset="0"/>
              </a:rPr>
              <a:t>Tornare a riaccendere la «</a:t>
            </a:r>
            <a:r>
              <a:rPr lang="it-IT" sz="2600" i="1" dirty="0">
                <a:solidFill>
                  <a:srgbClr val="FFFF00"/>
                </a:solidFill>
                <a:latin typeface="Century Gothic" panose="020B0502020202020204" pitchFamily="34" charset="0"/>
                <a:ea typeface="Calibri" panose="020F0502020204030204" pitchFamily="34" charset="0"/>
                <a:cs typeface="Times New Roman" panose="02020603050405020304" pitchFamily="18" charset="0"/>
              </a:rPr>
              <a:t>voglia di fare impresa</a:t>
            </a:r>
            <a:r>
              <a:rPr lang="it-IT" sz="2600" dirty="0">
                <a:solidFill>
                  <a:srgbClr val="FFFF00"/>
                </a:solidFill>
                <a:latin typeface="Century Gothic" panose="020B0502020202020204" pitchFamily="34" charset="0"/>
                <a:ea typeface="Calibri" panose="020F0502020204030204" pitchFamily="34" charset="0"/>
                <a:cs typeface="Times New Roman" panose="02020603050405020304" pitchFamily="18" charset="0"/>
              </a:rPr>
              <a:t>» in FVG</a:t>
            </a:r>
            <a:r>
              <a:rPr lang="it-IT" sz="26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attraverso incentivi per le start up, evitando misure troppo stringenti di contrasto alla pandemia che scoraggiano l’apertura di nuove attività.</a:t>
            </a:r>
            <a:endParaRPr lang="it-IT" sz="26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879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magine 36">
            <a:extLst>
              <a:ext uri="{FF2B5EF4-FFF2-40B4-BE49-F238E27FC236}">
                <a16:creationId xmlns:a16="http://schemas.microsoft.com/office/drawing/2014/main" id="{0C892A47-ED01-4120-AE61-61D8208A2C83}"/>
              </a:ext>
            </a:extLst>
          </p:cNvPr>
          <p:cNvPicPr>
            <a:picLocks noChangeAspect="1"/>
          </p:cNvPicPr>
          <p:nvPr/>
        </p:nvPicPr>
        <p:blipFill>
          <a:blip r:embed="rId3"/>
          <a:stretch>
            <a:fillRect/>
          </a:stretch>
        </p:blipFill>
        <p:spPr>
          <a:xfrm>
            <a:off x="4428632" y="2400179"/>
            <a:ext cx="1830233" cy="1830233"/>
          </a:xfrm>
          <a:prstGeom prst="rect">
            <a:avLst/>
          </a:prstGeom>
        </p:spPr>
      </p:pic>
      <p:pic>
        <p:nvPicPr>
          <p:cNvPr id="38" name="Immagine 37">
            <a:extLst>
              <a:ext uri="{FF2B5EF4-FFF2-40B4-BE49-F238E27FC236}">
                <a16:creationId xmlns:a16="http://schemas.microsoft.com/office/drawing/2014/main" id="{BA40C145-64C6-4104-A9AE-2D8080BAD246}"/>
              </a:ext>
            </a:extLst>
          </p:cNvPr>
          <p:cNvPicPr>
            <a:picLocks noChangeAspect="1"/>
          </p:cNvPicPr>
          <p:nvPr/>
        </p:nvPicPr>
        <p:blipFill>
          <a:blip r:embed="rId4"/>
          <a:stretch>
            <a:fillRect/>
          </a:stretch>
        </p:blipFill>
        <p:spPr>
          <a:xfrm>
            <a:off x="685056" y="1757110"/>
            <a:ext cx="3053730" cy="3894613"/>
          </a:xfrm>
          <a:prstGeom prst="rect">
            <a:avLst/>
          </a:prstGeom>
        </p:spPr>
      </p:pic>
      <p:sp>
        <p:nvSpPr>
          <p:cNvPr id="39" name="Titolo 1">
            <a:extLst>
              <a:ext uri="{FF2B5EF4-FFF2-40B4-BE49-F238E27FC236}">
                <a16:creationId xmlns:a16="http://schemas.microsoft.com/office/drawing/2014/main" id="{6B2D5D01-D07A-42C1-9728-22579EF07CB6}"/>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Universo delle imprese | </a:t>
            </a:r>
            <a:r>
              <a:rPr lang="it-IT" sz="2200" b="0" dirty="0">
                <a:latin typeface="Century Gothic" panose="020B0502020202020204" pitchFamily="34" charset="0"/>
                <a:cs typeface="Arial"/>
              </a:rPr>
              <a:t>In </a:t>
            </a:r>
            <a:r>
              <a:rPr lang="it-IT" sz="2200" dirty="0">
                <a:latin typeface="Century Gothic" panose="020B0502020202020204" pitchFamily="34" charset="0"/>
                <a:cs typeface="Arial"/>
              </a:rPr>
              <a:t>Italia</a:t>
            </a:r>
            <a:r>
              <a:rPr lang="it-IT" sz="2200" b="0" dirty="0">
                <a:latin typeface="Century Gothic" panose="020B0502020202020204" pitchFamily="34" charset="0"/>
                <a:cs typeface="Arial"/>
              </a:rPr>
              <a:t> esistono </a:t>
            </a:r>
            <a:r>
              <a:rPr lang="it-IT" sz="2200" dirty="0">
                <a:latin typeface="Century Gothic" panose="020B0502020202020204" pitchFamily="34" charset="0"/>
                <a:cs typeface="Arial"/>
              </a:rPr>
              <a:t>4,5 mln di imprese extra agricole</a:t>
            </a:r>
            <a:r>
              <a:rPr lang="it-IT" sz="2200" b="0" dirty="0">
                <a:latin typeface="Century Gothic" panose="020B0502020202020204" pitchFamily="34" charset="0"/>
                <a:cs typeface="Arial"/>
              </a:rPr>
              <a:t>. </a:t>
            </a:r>
          </a:p>
          <a:p>
            <a:pPr>
              <a:defRPr/>
            </a:pPr>
            <a:r>
              <a:rPr lang="it-IT" sz="2200" b="0" dirty="0">
                <a:latin typeface="Century Gothic" panose="020B0502020202020204" pitchFamily="34" charset="0"/>
                <a:cs typeface="Arial"/>
              </a:rPr>
              <a:t>In </a:t>
            </a:r>
            <a:r>
              <a:rPr lang="it-IT" sz="2200" dirty="0">
                <a:latin typeface="Century Gothic" panose="020B0502020202020204" pitchFamily="34" charset="0"/>
                <a:cs typeface="Arial"/>
              </a:rPr>
              <a:t>FVG</a:t>
            </a:r>
            <a:r>
              <a:rPr lang="it-IT" sz="2200" b="0" dirty="0">
                <a:latin typeface="Century Gothic" panose="020B0502020202020204" pitchFamily="34" charset="0"/>
                <a:cs typeface="Arial"/>
              </a:rPr>
              <a:t>, la quota di imprese registrate al </a:t>
            </a:r>
            <a:r>
              <a:rPr lang="it-IT" sz="2200" dirty="0">
                <a:latin typeface="Century Gothic" panose="020B0502020202020204" pitchFamily="34" charset="0"/>
                <a:cs typeface="Arial"/>
              </a:rPr>
              <a:t>30 settembre 2020 </a:t>
            </a:r>
            <a:r>
              <a:rPr lang="it-IT" sz="2200" b="0" dirty="0">
                <a:latin typeface="Century Gothic" panose="020B0502020202020204" pitchFamily="34" charset="0"/>
                <a:cs typeface="Arial"/>
              </a:rPr>
              <a:t>era pari a circa </a:t>
            </a:r>
            <a:r>
              <a:rPr lang="it-IT" sz="2200" dirty="0">
                <a:latin typeface="Century Gothic" panose="020B0502020202020204" pitchFamily="34" charset="0"/>
                <a:cs typeface="Arial"/>
              </a:rPr>
              <a:t>78 mila unità</a:t>
            </a:r>
            <a:r>
              <a:rPr lang="it-IT" sz="2200" b="0" dirty="0">
                <a:latin typeface="Century Gothic" panose="020B0502020202020204" pitchFamily="34" charset="0"/>
                <a:cs typeface="Arial"/>
              </a:rPr>
              <a:t>, di cui </a:t>
            </a:r>
            <a:r>
              <a:rPr lang="it-IT" sz="2200" dirty="0">
                <a:latin typeface="Century Gothic" panose="020B0502020202020204" pitchFamily="34" charset="0"/>
                <a:cs typeface="Arial"/>
              </a:rPr>
              <a:t>oltre 51 mila </a:t>
            </a:r>
            <a:r>
              <a:rPr lang="it-IT" sz="2200" b="0" dirty="0">
                <a:latin typeface="Century Gothic" panose="020B0502020202020204" pitchFamily="34" charset="0"/>
                <a:cs typeface="Arial"/>
              </a:rPr>
              <a:t>operative nel </a:t>
            </a:r>
            <a:r>
              <a:rPr lang="it-IT" sz="2200" dirty="0">
                <a:latin typeface="Century Gothic" panose="020B0502020202020204" pitchFamily="34" charset="0"/>
                <a:cs typeface="Arial"/>
              </a:rPr>
              <a:t>terziario</a:t>
            </a:r>
            <a:r>
              <a:rPr lang="it-IT" sz="2200" b="0" dirty="0">
                <a:latin typeface="Century Gothic" panose="020B0502020202020204" pitchFamily="34" charset="0"/>
                <a:cs typeface="Arial"/>
              </a:rPr>
              <a:t>.</a:t>
            </a:r>
            <a:endParaRPr lang="it-IT" sz="2200" b="0" dirty="0">
              <a:latin typeface="Century Gothic" panose="020B0502020202020204" pitchFamily="34" charset="0"/>
              <a:ea typeface="+mj-ea"/>
              <a:cs typeface="Arial"/>
            </a:endParaRPr>
          </a:p>
        </p:txBody>
      </p:sp>
      <p:sp>
        <p:nvSpPr>
          <p:cNvPr id="40" name="Rettangolo 39">
            <a:extLst>
              <a:ext uri="{FF2B5EF4-FFF2-40B4-BE49-F238E27FC236}">
                <a16:creationId xmlns:a16="http://schemas.microsoft.com/office/drawing/2014/main" id="{45927FFD-E97C-474E-8B9B-0EA61D89914F}"/>
              </a:ext>
            </a:extLst>
          </p:cNvPr>
          <p:cNvSpPr/>
          <p:nvPr/>
        </p:nvSpPr>
        <p:spPr>
          <a:xfrm>
            <a:off x="6023992" y="2474592"/>
            <a:ext cx="2671528" cy="923330"/>
          </a:xfrm>
          <a:prstGeom prst="rect">
            <a:avLst/>
          </a:prstGeom>
        </p:spPr>
        <p:txBody>
          <a:bodyPr wrap="square">
            <a:spAutoFit/>
          </a:bodyPr>
          <a:lstStyle/>
          <a:p>
            <a:r>
              <a:rPr lang="it-IT" sz="5400" dirty="0">
                <a:latin typeface="Century Gothic" panose="020B0502020202020204" pitchFamily="34" charset="0"/>
              </a:rPr>
              <a:t>77.783</a:t>
            </a:r>
          </a:p>
        </p:txBody>
      </p:sp>
      <p:sp>
        <p:nvSpPr>
          <p:cNvPr id="41" name="Rettangolo 40">
            <a:extLst>
              <a:ext uri="{FF2B5EF4-FFF2-40B4-BE49-F238E27FC236}">
                <a16:creationId xmlns:a16="http://schemas.microsoft.com/office/drawing/2014/main" id="{176FF972-6232-4C89-8214-E9DB75D3C59D}"/>
              </a:ext>
            </a:extLst>
          </p:cNvPr>
          <p:cNvSpPr/>
          <p:nvPr/>
        </p:nvSpPr>
        <p:spPr>
          <a:xfrm>
            <a:off x="4504343" y="1391344"/>
            <a:ext cx="4832017" cy="1077218"/>
          </a:xfrm>
          <a:prstGeom prst="rect">
            <a:avLst/>
          </a:prstGeom>
        </p:spPr>
        <p:txBody>
          <a:bodyPr wrap="square">
            <a:spAutoFit/>
          </a:bodyPr>
          <a:lstStyle/>
          <a:p>
            <a:r>
              <a:rPr lang="it-IT" sz="3200" b="0" dirty="0">
                <a:latin typeface="Century Gothic" panose="020B0502020202020204" pitchFamily="34" charset="0"/>
              </a:rPr>
              <a:t>Imprese registrate in </a:t>
            </a:r>
            <a:r>
              <a:rPr lang="it-IT" sz="3200" u="sng" dirty="0">
                <a:latin typeface="Century Gothic" panose="020B0502020202020204" pitchFamily="34" charset="0"/>
              </a:rPr>
              <a:t>Friuli Venezia Giulia</a:t>
            </a:r>
          </a:p>
        </p:txBody>
      </p:sp>
      <p:sp>
        <p:nvSpPr>
          <p:cNvPr id="43" name="Rettangolo 42">
            <a:extLst>
              <a:ext uri="{FF2B5EF4-FFF2-40B4-BE49-F238E27FC236}">
                <a16:creationId xmlns:a16="http://schemas.microsoft.com/office/drawing/2014/main" id="{8205005A-7349-486F-8912-BD0667E3671F}"/>
              </a:ext>
            </a:extLst>
          </p:cNvPr>
          <p:cNvSpPr/>
          <p:nvPr/>
        </p:nvSpPr>
        <p:spPr>
          <a:xfrm>
            <a:off x="335360" y="2414751"/>
            <a:ext cx="3290587" cy="2862322"/>
          </a:xfrm>
          <a:prstGeom prst="rect">
            <a:avLst/>
          </a:prstGeom>
        </p:spPr>
        <p:txBody>
          <a:bodyPr wrap="square">
            <a:spAutoFit/>
          </a:bodyPr>
          <a:lstStyle/>
          <a:p>
            <a:pPr algn="ctr"/>
            <a:r>
              <a:rPr lang="it-IT" sz="5400" dirty="0">
                <a:latin typeface="Century Gothic" panose="020B0502020202020204" pitchFamily="34" charset="0"/>
              </a:rPr>
              <a:t>Italia</a:t>
            </a:r>
          </a:p>
          <a:p>
            <a:pPr algn="ctr"/>
            <a:r>
              <a:rPr lang="it-IT" sz="5400" dirty="0">
                <a:latin typeface="Century Gothic" panose="020B0502020202020204" pitchFamily="34" charset="0"/>
              </a:rPr>
              <a:t>4.564.318 </a:t>
            </a:r>
            <a:r>
              <a:rPr lang="it-IT" sz="3600" b="0" dirty="0">
                <a:latin typeface="Century Gothic" panose="020B0502020202020204" pitchFamily="34" charset="0"/>
              </a:rPr>
              <a:t>Imprese extra agricole</a:t>
            </a:r>
            <a:r>
              <a:rPr lang="it-IT" sz="3600" dirty="0">
                <a:latin typeface="Century Gothic" panose="020B0502020202020204" pitchFamily="34" charset="0"/>
              </a:rPr>
              <a:t>*</a:t>
            </a:r>
          </a:p>
        </p:txBody>
      </p:sp>
      <p:cxnSp>
        <p:nvCxnSpPr>
          <p:cNvPr id="46" name="Connettore diritto 45">
            <a:extLst>
              <a:ext uri="{FF2B5EF4-FFF2-40B4-BE49-F238E27FC236}">
                <a16:creationId xmlns:a16="http://schemas.microsoft.com/office/drawing/2014/main" id="{8AB7774E-0B4D-4564-8698-4604BE0CE985}"/>
              </a:ext>
            </a:extLst>
          </p:cNvPr>
          <p:cNvCxnSpPr>
            <a:cxnSpLocks/>
          </p:cNvCxnSpPr>
          <p:nvPr/>
        </p:nvCxnSpPr>
        <p:spPr bwMode="auto">
          <a:xfrm flipV="1">
            <a:off x="2237863" y="1743583"/>
            <a:ext cx="2266480" cy="151478"/>
          </a:xfrm>
          <a:prstGeom prst="line">
            <a:avLst/>
          </a:prstGeom>
          <a:noFill/>
          <a:ln w="12700" cap="flat" cmpd="sng" algn="ctr">
            <a:solidFill>
              <a:srgbClr val="203864"/>
            </a:solidFill>
            <a:prstDash val="solid"/>
            <a:round/>
            <a:headEnd type="none" w="med" len="med"/>
            <a:tailEnd type="none" w="med" len="med"/>
          </a:ln>
          <a:effectLst/>
        </p:spPr>
      </p:cxnSp>
      <p:cxnSp>
        <p:nvCxnSpPr>
          <p:cNvPr id="47" name="Connettore diritto 46">
            <a:extLst>
              <a:ext uri="{FF2B5EF4-FFF2-40B4-BE49-F238E27FC236}">
                <a16:creationId xmlns:a16="http://schemas.microsoft.com/office/drawing/2014/main" id="{F0B6C8C8-1594-4104-966B-7C3B4907FC77}"/>
              </a:ext>
            </a:extLst>
          </p:cNvPr>
          <p:cNvCxnSpPr>
            <a:cxnSpLocks/>
          </p:cNvCxnSpPr>
          <p:nvPr/>
        </p:nvCxnSpPr>
        <p:spPr bwMode="auto">
          <a:xfrm>
            <a:off x="2324645" y="2302023"/>
            <a:ext cx="1976428" cy="1724702"/>
          </a:xfrm>
          <a:prstGeom prst="line">
            <a:avLst/>
          </a:prstGeom>
          <a:noFill/>
          <a:ln w="12700" cap="flat" cmpd="sng" algn="ctr">
            <a:solidFill>
              <a:srgbClr val="203864"/>
            </a:solidFill>
            <a:prstDash val="solid"/>
            <a:round/>
            <a:headEnd type="none" w="med" len="med"/>
            <a:tailEnd type="none" w="med" len="med"/>
          </a:ln>
          <a:effectLst/>
        </p:spPr>
      </p:cxnSp>
      <p:pic>
        <p:nvPicPr>
          <p:cNvPr id="48" name="Elemento grafico 47" descr="Freccia linea, curva antioraria">
            <a:extLst>
              <a:ext uri="{FF2B5EF4-FFF2-40B4-BE49-F238E27FC236}">
                <a16:creationId xmlns:a16="http://schemas.microsoft.com/office/drawing/2014/main" id="{DC2FB59A-1A27-49B0-8547-D40FB4270A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929425">
            <a:off x="6086464" y="3218941"/>
            <a:ext cx="1106424" cy="1106424"/>
          </a:xfrm>
          <a:prstGeom prst="rect">
            <a:avLst/>
          </a:prstGeom>
        </p:spPr>
      </p:pic>
      <p:sp>
        <p:nvSpPr>
          <p:cNvPr id="49" name="Rettangolo 48">
            <a:extLst>
              <a:ext uri="{FF2B5EF4-FFF2-40B4-BE49-F238E27FC236}">
                <a16:creationId xmlns:a16="http://schemas.microsoft.com/office/drawing/2014/main" id="{0AA79890-F3B5-474A-989E-113910C0AAE1}"/>
              </a:ext>
            </a:extLst>
          </p:cNvPr>
          <p:cNvSpPr/>
          <p:nvPr/>
        </p:nvSpPr>
        <p:spPr>
          <a:xfrm>
            <a:off x="1076871" y="5661248"/>
            <a:ext cx="5930567" cy="600164"/>
          </a:xfrm>
          <a:prstGeom prst="rect">
            <a:avLst/>
          </a:prstGeom>
        </p:spPr>
        <p:txBody>
          <a:bodyPr wrap="square">
            <a:spAutoFit/>
          </a:bodyPr>
          <a:lstStyle/>
          <a:p>
            <a:r>
              <a:rPr lang="it-IT" sz="1100" b="0" i="1" dirty="0">
                <a:latin typeface="Century Gothic" panose="020B0502020202020204" pitchFamily="34" charset="0"/>
              </a:rPr>
              <a:t>*Si tratta di tutte le imprese extra agricole «</a:t>
            </a:r>
            <a:r>
              <a:rPr lang="it-IT" sz="1100" i="1" dirty="0">
                <a:latin typeface="Century Gothic" panose="020B0502020202020204" pitchFamily="34" charset="0"/>
              </a:rPr>
              <a:t>REGISTRATE</a:t>
            </a:r>
            <a:r>
              <a:rPr lang="it-IT" sz="1100" b="0" i="1" dirty="0">
                <a:latin typeface="Century Gothic" panose="020B0502020202020204" pitchFamily="34" charset="0"/>
              </a:rPr>
              <a:t>» al 30 settembre 2020, </a:t>
            </a:r>
            <a:r>
              <a:rPr lang="it-IT" sz="1100" i="1" u="sng" dirty="0">
                <a:latin typeface="Century Gothic" panose="020B0502020202020204" pitchFamily="34" charset="0"/>
              </a:rPr>
              <a:t>al netto</a:t>
            </a:r>
            <a:r>
              <a:rPr lang="it-IT" sz="1100" b="0" i="1" dirty="0">
                <a:latin typeface="Century Gothic" panose="020B0502020202020204" pitchFamily="34" charset="0"/>
              </a:rPr>
              <a:t> delle Attività finanziarie e assicurative, delle altre attività di servizi, delle attività di servizi domestici, degli organismi extraterritoriali, delle imprese «non classificate».</a:t>
            </a:r>
          </a:p>
        </p:txBody>
      </p:sp>
      <p:pic>
        <p:nvPicPr>
          <p:cNvPr id="50" name="Elemento grafico 49" descr="Insegnante">
            <a:extLst>
              <a:ext uri="{FF2B5EF4-FFF2-40B4-BE49-F238E27FC236}">
                <a16:creationId xmlns:a16="http://schemas.microsoft.com/office/drawing/2014/main" id="{87F34D1C-B1C8-4B99-961F-AA043B52AA69}"/>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7669" y="5567323"/>
            <a:ext cx="567771" cy="567771"/>
          </a:xfrm>
          <a:prstGeom prst="rect">
            <a:avLst/>
          </a:prstGeom>
        </p:spPr>
      </p:pic>
      <p:sp>
        <p:nvSpPr>
          <p:cNvPr id="51" name="Text Box 18">
            <a:extLst>
              <a:ext uri="{FF2B5EF4-FFF2-40B4-BE49-F238E27FC236}">
                <a16:creationId xmlns:a16="http://schemas.microsoft.com/office/drawing/2014/main" id="{1F094490-E0E0-495E-90E6-6022900A80E5}"/>
              </a:ext>
            </a:extLst>
          </p:cNvPr>
          <p:cNvSpPr txBox="1">
            <a:spLocks noChangeArrowheads="1"/>
          </p:cNvSpPr>
          <p:nvPr/>
        </p:nvSpPr>
        <p:spPr bwMode="auto">
          <a:xfrm>
            <a:off x="7852223" y="3753186"/>
            <a:ext cx="1849105"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1800" b="1" dirty="0">
                <a:solidFill>
                  <a:schemeClr val="bg1">
                    <a:lumMod val="50000"/>
                  </a:schemeClr>
                </a:solidFill>
              </a:rPr>
              <a:t>Manifattura</a:t>
            </a:r>
          </a:p>
        </p:txBody>
      </p:sp>
      <p:sp>
        <p:nvSpPr>
          <p:cNvPr id="52" name="Text Box 18">
            <a:extLst>
              <a:ext uri="{FF2B5EF4-FFF2-40B4-BE49-F238E27FC236}">
                <a16:creationId xmlns:a16="http://schemas.microsoft.com/office/drawing/2014/main" id="{6882AF01-3E3A-4731-A4D9-6269EBE1C6B8}"/>
              </a:ext>
            </a:extLst>
          </p:cNvPr>
          <p:cNvSpPr txBox="1">
            <a:spLocks noChangeArrowheads="1"/>
          </p:cNvSpPr>
          <p:nvPr/>
        </p:nvSpPr>
        <p:spPr bwMode="auto">
          <a:xfrm>
            <a:off x="9223360" y="3753186"/>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sz="1800" i="0" dirty="0">
                <a:solidFill>
                  <a:schemeClr val="bg1">
                    <a:lumMod val="50000"/>
                  </a:schemeClr>
                </a:solidFill>
                <a:latin typeface="Century Gothic" panose="020B0502020202020204" pitchFamily="34" charset="0"/>
              </a:rPr>
              <a:t>11.217</a:t>
            </a:r>
          </a:p>
        </p:txBody>
      </p:sp>
      <p:sp>
        <p:nvSpPr>
          <p:cNvPr id="53" name="Text Box 18">
            <a:extLst>
              <a:ext uri="{FF2B5EF4-FFF2-40B4-BE49-F238E27FC236}">
                <a16:creationId xmlns:a16="http://schemas.microsoft.com/office/drawing/2014/main" id="{47E4B1EE-5606-460E-8341-C9678C7E3A00}"/>
              </a:ext>
            </a:extLst>
          </p:cNvPr>
          <p:cNvSpPr txBox="1">
            <a:spLocks noChangeArrowheads="1"/>
          </p:cNvSpPr>
          <p:nvPr/>
        </p:nvSpPr>
        <p:spPr bwMode="auto">
          <a:xfrm>
            <a:off x="7852223" y="4793438"/>
            <a:ext cx="1679123"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1800" b="1" dirty="0"/>
              <a:t>Commercio</a:t>
            </a:r>
          </a:p>
        </p:txBody>
      </p:sp>
      <p:sp>
        <p:nvSpPr>
          <p:cNvPr id="54" name="Text Box 18">
            <a:extLst>
              <a:ext uri="{FF2B5EF4-FFF2-40B4-BE49-F238E27FC236}">
                <a16:creationId xmlns:a16="http://schemas.microsoft.com/office/drawing/2014/main" id="{8ED19AFA-7036-40B7-B259-37152C4203D2}"/>
              </a:ext>
            </a:extLst>
          </p:cNvPr>
          <p:cNvSpPr txBox="1">
            <a:spLocks noChangeArrowheads="1"/>
          </p:cNvSpPr>
          <p:nvPr/>
        </p:nvSpPr>
        <p:spPr bwMode="auto">
          <a:xfrm>
            <a:off x="9223360" y="4793438"/>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sz="1800" i="0" dirty="0">
                <a:solidFill>
                  <a:srgbClr val="203864"/>
                </a:solidFill>
                <a:latin typeface="Century Gothic" panose="020B0502020202020204" pitchFamily="34" charset="0"/>
              </a:rPr>
              <a:t>21.983</a:t>
            </a:r>
          </a:p>
        </p:txBody>
      </p:sp>
      <p:sp>
        <p:nvSpPr>
          <p:cNvPr id="55" name="Text Box 18">
            <a:extLst>
              <a:ext uri="{FF2B5EF4-FFF2-40B4-BE49-F238E27FC236}">
                <a16:creationId xmlns:a16="http://schemas.microsoft.com/office/drawing/2014/main" id="{A041B402-0BFB-4A00-B955-37575E13ADB1}"/>
              </a:ext>
            </a:extLst>
          </p:cNvPr>
          <p:cNvSpPr txBox="1">
            <a:spLocks noChangeArrowheads="1"/>
          </p:cNvSpPr>
          <p:nvPr/>
        </p:nvSpPr>
        <p:spPr bwMode="auto">
          <a:xfrm>
            <a:off x="7852223" y="4273312"/>
            <a:ext cx="1706796"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1800" b="1" dirty="0">
                <a:solidFill>
                  <a:schemeClr val="bg1">
                    <a:lumMod val="50000"/>
                  </a:schemeClr>
                </a:solidFill>
              </a:rPr>
              <a:t>Costruzioni</a:t>
            </a:r>
          </a:p>
        </p:txBody>
      </p:sp>
      <p:sp>
        <p:nvSpPr>
          <p:cNvPr id="56" name="Text Box 18">
            <a:extLst>
              <a:ext uri="{FF2B5EF4-FFF2-40B4-BE49-F238E27FC236}">
                <a16:creationId xmlns:a16="http://schemas.microsoft.com/office/drawing/2014/main" id="{F6E688A4-9E21-4543-AA81-AFEE85C6EA2A}"/>
              </a:ext>
            </a:extLst>
          </p:cNvPr>
          <p:cNvSpPr txBox="1">
            <a:spLocks noChangeArrowheads="1"/>
          </p:cNvSpPr>
          <p:nvPr/>
        </p:nvSpPr>
        <p:spPr bwMode="auto">
          <a:xfrm>
            <a:off x="9223360" y="4273312"/>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sz="1800" i="0" dirty="0">
                <a:solidFill>
                  <a:schemeClr val="bg1">
                    <a:lumMod val="50000"/>
                  </a:schemeClr>
                </a:solidFill>
                <a:latin typeface="Century Gothic" panose="020B0502020202020204" pitchFamily="34" charset="0"/>
              </a:rPr>
              <a:t>15.158</a:t>
            </a:r>
          </a:p>
        </p:txBody>
      </p:sp>
      <p:sp>
        <p:nvSpPr>
          <p:cNvPr id="57" name="Text Box 18">
            <a:extLst>
              <a:ext uri="{FF2B5EF4-FFF2-40B4-BE49-F238E27FC236}">
                <a16:creationId xmlns:a16="http://schemas.microsoft.com/office/drawing/2014/main" id="{7336BF5C-74FE-40EB-BACF-D4206E2B6004}"/>
              </a:ext>
            </a:extLst>
          </p:cNvPr>
          <p:cNvSpPr txBox="1">
            <a:spLocks noChangeArrowheads="1"/>
          </p:cNvSpPr>
          <p:nvPr/>
        </p:nvSpPr>
        <p:spPr bwMode="auto">
          <a:xfrm>
            <a:off x="7852224" y="5313564"/>
            <a:ext cx="1571610"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1800" b="1" dirty="0"/>
              <a:t>Turismo</a:t>
            </a:r>
          </a:p>
        </p:txBody>
      </p:sp>
      <p:sp>
        <p:nvSpPr>
          <p:cNvPr id="58" name="Text Box 18">
            <a:extLst>
              <a:ext uri="{FF2B5EF4-FFF2-40B4-BE49-F238E27FC236}">
                <a16:creationId xmlns:a16="http://schemas.microsoft.com/office/drawing/2014/main" id="{18E050F6-9EEC-4980-8986-4D2D2171C603}"/>
              </a:ext>
            </a:extLst>
          </p:cNvPr>
          <p:cNvSpPr txBox="1">
            <a:spLocks noChangeArrowheads="1"/>
          </p:cNvSpPr>
          <p:nvPr/>
        </p:nvSpPr>
        <p:spPr bwMode="auto">
          <a:xfrm>
            <a:off x="9223360" y="5313564"/>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sz="1800" i="0" dirty="0">
                <a:solidFill>
                  <a:srgbClr val="203864"/>
                </a:solidFill>
                <a:latin typeface="Century Gothic" panose="020B0502020202020204" pitchFamily="34" charset="0"/>
              </a:rPr>
              <a:t>9.553</a:t>
            </a:r>
          </a:p>
        </p:txBody>
      </p:sp>
      <p:sp>
        <p:nvSpPr>
          <p:cNvPr id="59" name="Text Box 18">
            <a:extLst>
              <a:ext uri="{FF2B5EF4-FFF2-40B4-BE49-F238E27FC236}">
                <a16:creationId xmlns:a16="http://schemas.microsoft.com/office/drawing/2014/main" id="{88C5CC2E-61B2-4F4E-9496-750DE7A84074}"/>
              </a:ext>
            </a:extLst>
          </p:cNvPr>
          <p:cNvSpPr txBox="1">
            <a:spLocks noChangeArrowheads="1"/>
          </p:cNvSpPr>
          <p:nvPr/>
        </p:nvSpPr>
        <p:spPr bwMode="auto">
          <a:xfrm>
            <a:off x="7852223" y="5833690"/>
            <a:ext cx="1450657"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1800" b="1" dirty="0"/>
              <a:t>Servizi</a:t>
            </a:r>
          </a:p>
        </p:txBody>
      </p:sp>
      <p:sp>
        <p:nvSpPr>
          <p:cNvPr id="60" name="Text Box 18">
            <a:extLst>
              <a:ext uri="{FF2B5EF4-FFF2-40B4-BE49-F238E27FC236}">
                <a16:creationId xmlns:a16="http://schemas.microsoft.com/office/drawing/2014/main" id="{5451A21C-96E5-4419-98D9-231445828B1D}"/>
              </a:ext>
            </a:extLst>
          </p:cNvPr>
          <p:cNvSpPr txBox="1">
            <a:spLocks noChangeArrowheads="1"/>
          </p:cNvSpPr>
          <p:nvPr/>
        </p:nvSpPr>
        <p:spPr bwMode="auto">
          <a:xfrm>
            <a:off x="9223360" y="5833690"/>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sz="1800" i="0" dirty="0">
                <a:solidFill>
                  <a:srgbClr val="203864"/>
                </a:solidFill>
                <a:latin typeface="Century Gothic" panose="020B0502020202020204" pitchFamily="34" charset="0"/>
              </a:rPr>
              <a:t>19.872</a:t>
            </a:r>
          </a:p>
        </p:txBody>
      </p:sp>
      <p:pic>
        <p:nvPicPr>
          <p:cNvPr id="61" name="Elemento grafico 60" descr="Gru">
            <a:extLst>
              <a:ext uri="{FF2B5EF4-FFF2-40B4-BE49-F238E27FC236}">
                <a16:creationId xmlns:a16="http://schemas.microsoft.com/office/drawing/2014/main" id="{CE70185B-8B7B-4C7C-9D86-11450624A93A}"/>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21721" y="4214393"/>
            <a:ext cx="426575" cy="426575"/>
          </a:xfrm>
          <a:prstGeom prst="rect">
            <a:avLst/>
          </a:prstGeom>
        </p:spPr>
      </p:pic>
      <p:pic>
        <p:nvPicPr>
          <p:cNvPr id="72" name="Elemento grafico 71" descr="Fabbrica">
            <a:extLst>
              <a:ext uri="{FF2B5EF4-FFF2-40B4-BE49-F238E27FC236}">
                <a16:creationId xmlns:a16="http://schemas.microsoft.com/office/drawing/2014/main" id="{2AF674DA-A0E4-40DB-A0EF-D614DAB06D22}"/>
              </a:ext>
            </a:extLst>
          </p:cNvPr>
          <p:cNvPicPr>
            <a:picLocks noChangeAspect="1"/>
          </p:cNvPicPr>
          <p:nvPr/>
        </p:nvPicPr>
        <p:blipFill>
          <a:blip r:embed="rId11" cstate="email">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300392" y="3696531"/>
            <a:ext cx="469232" cy="469232"/>
          </a:xfrm>
          <a:prstGeom prst="rect">
            <a:avLst/>
          </a:prstGeom>
        </p:spPr>
      </p:pic>
      <p:pic>
        <p:nvPicPr>
          <p:cNvPr id="81" name="Elemento grafico 80" descr="Carrello della spesa">
            <a:extLst>
              <a:ext uri="{FF2B5EF4-FFF2-40B4-BE49-F238E27FC236}">
                <a16:creationId xmlns:a16="http://schemas.microsoft.com/office/drawing/2014/main" id="{3FE3C1AB-0982-4F1B-AF62-2BC619DBDA27}"/>
              </a:ext>
            </a:extLst>
          </p:cNvPr>
          <p:cNvPicPr>
            <a:picLocks noChangeAspect="1"/>
          </p:cNvPicPr>
          <p:nvPr/>
        </p:nvPicPr>
        <p:blipFill>
          <a:blip r:embed="rId13" cstate="email">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21721" y="4783200"/>
            <a:ext cx="426575" cy="426575"/>
          </a:xfrm>
          <a:prstGeom prst="rect">
            <a:avLst/>
          </a:prstGeom>
        </p:spPr>
      </p:pic>
      <p:pic>
        <p:nvPicPr>
          <p:cNvPr id="82" name="Elemento grafico 81" descr="Ingranaggi">
            <a:extLst>
              <a:ext uri="{FF2B5EF4-FFF2-40B4-BE49-F238E27FC236}">
                <a16:creationId xmlns:a16="http://schemas.microsoft.com/office/drawing/2014/main" id="{7A00DEE9-56A8-47A5-8161-EB769F6164CD}"/>
              </a:ext>
            </a:extLst>
          </p:cNvPr>
          <p:cNvPicPr>
            <a:picLocks noChangeAspect="1"/>
          </p:cNvPicPr>
          <p:nvPr/>
        </p:nvPicPr>
        <p:blipFill>
          <a:blip r:embed="rId15" cstate="email">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21721" y="5827035"/>
            <a:ext cx="426575" cy="426575"/>
          </a:xfrm>
          <a:prstGeom prst="rect">
            <a:avLst/>
          </a:prstGeom>
        </p:spPr>
      </p:pic>
      <p:pic>
        <p:nvPicPr>
          <p:cNvPr id="83" name="Elemento grafico 82" descr="Edificio">
            <a:extLst>
              <a:ext uri="{FF2B5EF4-FFF2-40B4-BE49-F238E27FC236}">
                <a16:creationId xmlns:a16="http://schemas.microsoft.com/office/drawing/2014/main" id="{A4EAE1FA-3310-469D-942E-B7DF91CCE4A4}"/>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341111" y="5330798"/>
            <a:ext cx="387795" cy="387795"/>
          </a:xfrm>
          <a:prstGeom prst="rect">
            <a:avLst/>
          </a:prstGeom>
        </p:spPr>
      </p:pic>
      <p:sp>
        <p:nvSpPr>
          <p:cNvPr id="84" name="Ovale 83">
            <a:extLst>
              <a:ext uri="{FF2B5EF4-FFF2-40B4-BE49-F238E27FC236}">
                <a16:creationId xmlns:a16="http://schemas.microsoft.com/office/drawing/2014/main" id="{75D4E218-9B14-475A-95E0-767772BB701F}"/>
              </a:ext>
            </a:extLst>
          </p:cNvPr>
          <p:cNvSpPr/>
          <p:nvPr/>
        </p:nvSpPr>
        <p:spPr bwMode="auto">
          <a:xfrm>
            <a:off x="9307410" y="4713301"/>
            <a:ext cx="1289807" cy="1613634"/>
          </a:xfrm>
          <a:prstGeom prst="ellipse">
            <a:avLst/>
          </a:prstGeom>
          <a:noFill/>
          <a:ln w="3810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85" name="Text Box 18">
            <a:extLst>
              <a:ext uri="{FF2B5EF4-FFF2-40B4-BE49-F238E27FC236}">
                <a16:creationId xmlns:a16="http://schemas.microsoft.com/office/drawing/2014/main" id="{D84A7FAD-22B5-4E57-B248-C17B559E103F}"/>
              </a:ext>
            </a:extLst>
          </p:cNvPr>
          <p:cNvSpPr txBox="1">
            <a:spLocks noChangeArrowheads="1"/>
          </p:cNvSpPr>
          <p:nvPr/>
        </p:nvSpPr>
        <p:spPr bwMode="auto">
          <a:xfrm>
            <a:off x="10720913" y="4941168"/>
            <a:ext cx="1331490" cy="525401"/>
          </a:xfrm>
          <a:prstGeom prst="rect">
            <a:avLst/>
          </a:prstGeom>
          <a:solidFill>
            <a:srgbClr val="203864"/>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400" b="1" i="1" dirty="0">
                <a:solidFill>
                  <a:schemeClr val="bg1"/>
                </a:solidFill>
              </a:rPr>
              <a:t>TERZIARIO 51.408</a:t>
            </a:r>
          </a:p>
        </p:txBody>
      </p:sp>
      <p:pic>
        <p:nvPicPr>
          <p:cNvPr id="86" name="Elemento grafico 85" descr="Freccia linea: rotazione a destra">
            <a:extLst>
              <a:ext uri="{FF2B5EF4-FFF2-40B4-BE49-F238E27FC236}">
                <a16:creationId xmlns:a16="http://schemas.microsoft.com/office/drawing/2014/main" id="{6CF196E1-2DCC-4974-BDD7-0E90062B3ABF}"/>
              </a:ext>
            </a:extLst>
          </p:cNvPr>
          <p:cNvPicPr>
            <a:picLocks noChangeAspect="1"/>
          </p:cNvPicPr>
          <p:nvPr/>
        </p:nvPicPr>
        <p:blipFill>
          <a:blip r:embed="rId19" cstate="email">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277448">
            <a:off x="10372115" y="4555872"/>
            <a:ext cx="567771" cy="567771"/>
          </a:xfrm>
          <a:prstGeom prst="rect">
            <a:avLst/>
          </a:prstGeom>
        </p:spPr>
      </p:pic>
      <p:cxnSp>
        <p:nvCxnSpPr>
          <p:cNvPr id="87" name="Connettore diritto 86">
            <a:extLst>
              <a:ext uri="{FF2B5EF4-FFF2-40B4-BE49-F238E27FC236}">
                <a16:creationId xmlns:a16="http://schemas.microsoft.com/office/drawing/2014/main" id="{FEF58E9C-A461-4916-8F3C-409FBB9E2E77}"/>
              </a:ext>
            </a:extLst>
          </p:cNvPr>
          <p:cNvCxnSpPr>
            <a:cxnSpLocks/>
          </p:cNvCxnSpPr>
          <p:nvPr/>
        </p:nvCxnSpPr>
        <p:spPr bwMode="auto">
          <a:xfrm flipV="1">
            <a:off x="7111369" y="3623815"/>
            <a:ext cx="0" cy="2685636"/>
          </a:xfrm>
          <a:prstGeom prst="line">
            <a:avLst/>
          </a:prstGeom>
          <a:noFill/>
          <a:ln w="38100" cap="flat" cmpd="sng" algn="ctr">
            <a:solidFill>
              <a:schemeClr val="tx1"/>
            </a:solidFill>
            <a:prstDash val="solid"/>
            <a:round/>
            <a:headEnd type="none" w="med" len="med"/>
            <a:tailEnd type="none" w="med" len="med"/>
          </a:ln>
          <a:effectLst/>
        </p:spPr>
      </p:cxnSp>
      <p:sp>
        <p:nvSpPr>
          <p:cNvPr id="4" name="Rettangolo 93">
            <a:extLst>
              <a:ext uri="{FF2B5EF4-FFF2-40B4-BE49-F238E27FC236}">
                <a16:creationId xmlns:a16="http://schemas.microsoft.com/office/drawing/2014/main" id="{844C55E5-BF69-421B-AFCA-68F6CD0B1FE5}"/>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a:t>
            </a:r>
            <a:r>
              <a:rPr lang="it-IT" altLang="it-IT" sz="1000" b="0" dirty="0">
                <a:latin typeface="Century Gothic" panose="020B0502020202020204" pitchFamily="34" charset="0"/>
              </a:rPr>
              <a:t>Infocamere (Movimprese).</a:t>
            </a:r>
            <a:endParaRPr lang="it-IT" sz="1000" b="0" i="1" dirty="0">
              <a:latin typeface="Century Gothic" panose="020B0502020202020204" pitchFamily="34" charset="0"/>
            </a:endParaRPr>
          </a:p>
        </p:txBody>
      </p:sp>
    </p:spTree>
    <p:extLst>
      <p:ext uri="{BB962C8B-B14F-4D97-AF65-F5344CB8AC3E}">
        <p14:creationId xmlns:p14="http://schemas.microsoft.com/office/powerpoint/2010/main" val="2990063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8B6E6333-DBA2-4105-96D1-3A36AE3DA1A1}"/>
              </a:ext>
            </a:extLst>
          </p:cNvPr>
          <p:cNvPicPr>
            <a:picLocks noChangeAspect="1"/>
          </p:cNvPicPr>
          <p:nvPr/>
        </p:nvPicPr>
        <p:blipFill>
          <a:blip r:embed="rId2"/>
          <a:stretch>
            <a:fillRect/>
          </a:stretch>
        </p:blipFill>
        <p:spPr>
          <a:xfrm>
            <a:off x="721325" y="2420235"/>
            <a:ext cx="7160407" cy="3685683"/>
          </a:xfrm>
          <a:prstGeom prst="rect">
            <a:avLst/>
          </a:prstGeom>
          <a:ln>
            <a:noFill/>
          </a:ln>
        </p:spPr>
      </p:pic>
      <p:sp>
        <p:nvSpPr>
          <p:cNvPr id="33" name="Titolo 1">
            <a:extLst>
              <a:ext uri="{FF2B5EF4-FFF2-40B4-BE49-F238E27FC236}">
                <a16:creationId xmlns:a16="http://schemas.microsoft.com/office/drawing/2014/main" id="{CC0E57AF-0E08-4B34-9A7B-E8A3307D4637}"/>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Demografia delle imprese (FVG) | </a:t>
            </a:r>
            <a:r>
              <a:rPr lang="it-IT" sz="2200" b="0" dirty="0">
                <a:latin typeface="Century Gothic" panose="020B0502020202020204" pitchFamily="34" charset="0"/>
                <a:ea typeface="+mj-ea"/>
                <a:cs typeface="Arial"/>
              </a:rPr>
              <a:t>Al settembre 2020, le imprese del </a:t>
            </a:r>
            <a:r>
              <a:rPr lang="it-IT" sz="2200" dirty="0">
                <a:latin typeface="Century Gothic" panose="020B0502020202020204" pitchFamily="34" charset="0"/>
                <a:ea typeface="+mj-ea"/>
                <a:cs typeface="Arial"/>
              </a:rPr>
              <a:t>terziario in FVG </a:t>
            </a:r>
            <a:r>
              <a:rPr lang="it-IT" sz="2200" b="0" dirty="0">
                <a:latin typeface="Century Gothic" panose="020B0502020202020204" pitchFamily="34" charset="0"/>
                <a:ea typeface="+mj-ea"/>
                <a:cs typeface="Arial"/>
              </a:rPr>
              <a:t>hanno fatto segnare il </a:t>
            </a:r>
            <a:r>
              <a:rPr lang="it-IT" sz="2200" dirty="0">
                <a:latin typeface="Century Gothic" panose="020B0502020202020204" pitchFamily="34" charset="0"/>
                <a:ea typeface="+mj-ea"/>
                <a:cs typeface="Arial"/>
              </a:rPr>
              <a:t>decremento più marcato degli ultimi 10 anni </a:t>
            </a:r>
            <a:r>
              <a:rPr lang="it-IT" sz="2200" b="0" dirty="0">
                <a:latin typeface="Century Gothic" panose="020B0502020202020204" pitchFamily="34" charset="0"/>
                <a:ea typeface="+mj-ea"/>
                <a:cs typeface="Arial"/>
              </a:rPr>
              <a:t>in termini di </a:t>
            </a:r>
            <a:r>
              <a:rPr lang="it-IT" sz="2200" dirty="0">
                <a:latin typeface="Century Gothic" panose="020B0502020202020204" pitchFamily="34" charset="0"/>
                <a:ea typeface="+mj-ea"/>
                <a:cs typeface="Arial"/>
              </a:rPr>
              <a:t>imprese attive sul territorio </a:t>
            </a:r>
            <a:r>
              <a:rPr lang="it-IT" sz="2200" b="0" dirty="0">
                <a:latin typeface="Century Gothic" panose="020B0502020202020204" pitchFamily="34" charset="0"/>
                <a:ea typeface="+mj-ea"/>
                <a:cs typeface="Arial"/>
              </a:rPr>
              <a:t>(</a:t>
            </a:r>
            <a:r>
              <a:rPr lang="it-IT" sz="2200" dirty="0">
                <a:latin typeface="Century Gothic" panose="020B0502020202020204" pitchFamily="34" charset="0"/>
                <a:ea typeface="+mj-ea"/>
                <a:cs typeface="Arial"/>
              </a:rPr>
              <a:t>sono i primi effetti della crisi</a:t>
            </a:r>
            <a:r>
              <a:rPr lang="it-IT" sz="2200" b="0" dirty="0">
                <a:latin typeface="Century Gothic" panose="020B0502020202020204" pitchFamily="34" charset="0"/>
                <a:ea typeface="+mj-ea"/>
                <a:cs typeface="Arial"/>
              </a:rPr>
              <a:t>).</a:t>
            </a:r>
          </a:p>
        </p:txBody>
      </p:sp>
      <p:sp>
        <p:nvSpPr>
          <p:cNvPr id="8" name="Rettangolo 7">
            <a:extLst>
              <a:ext uri="{FF2B5EF4-FFF2-40B4-BE49-F238E27FC236}">
                <a16:creationId xmlns:a16="http://schemas.microsoft.com/office/drawing/2014/main" id="{8AEDAEC4-A423-4FBF-ABB5-3ABFC8726256}"/>
              </a:ext>
            </a:extLst>
          </p:cNvPr>
          <p:cNvSpPr/>
          <p:nvPr/>
        </p:nvSpPr>
        <p:spPr>
          <a:xfrm>
            <a:off x="392510" y="1831054"/>
            <a:ext cx="7579916" cy="646331"/>
          </a:xfrm>
          <a:prstGeom prst="rect">
            <a:avLst/>
          </a:prstGeom>
          <a:solidFill>
            <a:srgbClr val="203864"/>
          </a:solidFill>
        </p:spPr>
        <p:txBody>
          <a:bodyPr wrap="square" anchor="ctr" anchorCtr="0">
            <a:spAutoFit/>
          </a:bodyPr>
          <a:lstStyle/>
          <a:p>
            <a:r>
              <a:rPr lang="it-IT" sz="2000" dirty="0">
                <a:solidFill>
                  <a:schemeClr val="bg1"/>
                </a:solidFill>
                <a:latin typeface="Century Gothic" panose="020B0502020202020204" pitchFamily="34" charset="0"/>
              </a:rPr>
              <a:t>Imprese del terziario operative in FVG</a:t>
            </a:r>
            <a:br>
              <a:rPr lang="it-IT" sz="2000" b="0" dirty="0">
                <a:solidFill>
                  <a:schemeClr val="bg1"/>
                </a:solidFill>
                <a:latin typeface="Century Gothic" panose="020B0502020202020204" pitchFamily="34" charset="0"/>
              </a:rPr>
            </a:br>
            <a:r>
              <a:rPr lang="it-IT" sz="1600" b="0" i="1" dirty="0">
                <a:solidFill>
                  <a:schemeClr val="bg1"/>
                </a:solidFill>
                <a:latin typeface="Century Gothic" panose="020B0502020202020204" pitchFamily="34" charset="0"/>
              </a:rPr>
              <a:t>(variazione del terzo trimestre di ogni anno rispetto all’anno precedente)</a:t>
            </a:r>
            <a:endParaRPr lang="it-IT" sz="2000" i="1" u="sng" dirty="0">
              <a:solidFill>
                <a:schemeClr val="bg1"/>
              </a:solidFill>
              <a:latin typeface="Century Gothic" panose="020B0502020202020204" pitchFamily="34" charset="0"/>
            </a:endParaRPr>
          </a:p>
        </p:txBody>
      </p:sp>
      <p:sp>
        <p:nvSpPr>
          <p:cNvPr id="13" name="CasellaDiTesto 12">
            <a:extLst>
              <a:ext uri="{FF2B5EF4-FFF2-40B4-BE49-F238E27FC236}">
                <a16:creationId xmlns:a16="http://schemas.microsoft.com/office/drawing/2014/main" id="{C1A90C22-08DE-4AC7-8C26-E3BE5968E671}"/>
              </a:ext>
            </a:extLst>
          </p:cNvPr>
          <p:cNvSpPr txBox="1"/>
          <p:nvPr/>
        </p:nvSpPr>
        <p:spPr>
          <a:xfrm>
            <a:off x="8701746" y="2747421"/>
            <a:ext cx="3180418" cy="3358227"/>
          </a:xfrm>
          <a:prstGeom prst="rect">
            <a:avLst/>
          </a:prstGeom>
          <a:noFill/>
        </p:spPr>
        <p:txBody>
          <a:bodyPr wrap="square" rtlCol="0">
            <a:spAutoFit/>
          </a:bodyPr>
          <a:lstStyle/>
          <a:p>
            <a:pPr>
              <a:lnSpc>
                <a:spcPct val="110000"/>
              </a:lnSpc>
              <a:spcBef>
                <a:spcPts val="600"/>
              </a:spcBef>
            </a:pPr>
            <a:r>
              <a:rPr lang="it-IT" sz="1900" b="0" dirty="0">
                <a:latin typeface="Century Gothic" panose="020B0502020202020204" pitchFamily="34" charset="0"/>
              </a:rPr>
              <a:t>Le imprese del terziario operative in FVG al settembre 2020 sono risultate 500 in meno rispetto a quelle registrate nello stesso periodo del 2019.</a:t>
            </a:r>
          </a:p>
          <a:p>
            <a:pPr>
              <a:lnSpc>
                <a:spcPct val="110000"/>
              </a:lnSpc>
              <a:spcBef>
                <a:spcPts val="600"/>
              </a:spcBef>
            </a:pPr>
            <a:r>
              <a:rPr lang="it-IT" sz="1900" u="sng" dirty="0">
                <a:latin typeface="Century Gothic" panose="020B0502020202020204" pitchFamily="34" charset="0"/>
              </a:rPr>
              <a:t>È IL RISULTATO PIÙ ALLARMENTE DEGLI ULTIMI DIECI ANNI IN FVG</a:t>
            </a:r>
            <a:r>
              <a:rPr lang="it-IT" sz="1900" dirty="0">
                <a:latin typeface="Century Gothic" panose="020B0502020202020204" pitchFamily="34" charset="0"/>
              </a:rPr>
              <a:t>.</a:t>
            </a:r>
          </a:p>
        </p:txBody>
      </p:sp>
      <p:pic>
        <p:nvPicPr>
          <p:cNvPr id="14" name="Elemento grafico 13" descr="Professore">
            <a:extLst>
              <a:ext uri="{FF2B5EF4-FFF2-40B4-BE49-F238E27FC236}">
                <a16:creationId xmlns:a16="http://schemas.microsoft.com/office/drawing/2014/main" id="{541A0B32-8777-460F-9AA6-3F572F7392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75197" y="2107961"/>
            <a:ext cx="624548" cy="624548"/>
          </a:xfrm>
          <a:prstGeom prst="rect">
            <a:avLst/>
          </a:prstGeom>
        </p:spPr>
      </p:pic>
      <p:sp>
        <p:nvSpPr>
          <p:cNvPr id="2" name="Rettangolo 93">
            <a:extLst>
              <a:ext uri="{FF2B5EF4-FFF2-40B4-BE49-F238E27FC236}">
                <a16:creationId xmlns:a16="http://schemas.microsoft.com/office/drawing/2014/main" id="{E8335673-93FF-4030-B536-5F65F12A4288}"/>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a:t>
            </a:r>
            <a:r>
              <a:rPr lang="it-IT" altLang="it-IT" sz="1000" b="0" dirty="0">
                <a:latin typeface="Century Gothic" panose="020B0502020202020204" pitchFamily="34" charset="0"/>
              </a:rPr>
              <a:t>Infocamere (Movimprese).</a:t>
            </a:r>
            <a:endParaRPr lang="it-IT" sz="1000" b="0" i="1" dirty="0">
              <a:latin typeface="Century Gothic" panose="020B0502020202020204" pitchFamily="34" charset="0"/>
            </a:endParaRPr>
          </a:p>
        </p:txBody>
      </p:sp>
    </p:spTree>
    <p:extLst>
      <p:ext uri="{BB962C8B-B14F-4D97-AF65-F5344CB8AC3E}">
        <p14:creationId xmlns:p14="http://schemas.microsoft.com/office/powerpoint/2010/main" val="3932994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EF42DE2A-F391-4141-BDD5-8A641BA35F18}"/>
              </a:ext>
            </a:extLst>
          </p:cNvPr>
          <p:cNvPicPr>
            <a:picLocks noChangeAspect="1"/>
          </p:cNvPicPr>
          <p:nvPr/>
        </p:nvPicPr>
        <p:blipFill>
          <a:blip r:embed="rId2"/>
          <a:stretch>
            <a:fillRect/>
          </a:stretch>
        </p:blipFill>
        <p:spPr>
          <a:xfrm>
            <a:off x="7525274" y="4302759"/>
            <a:ext cx="4459778" cy="1806633"/>
          </a:xfrm>
          <a:prstGeom prst="rect">
            <a:avLst/>
          </a:prstGeom>
        </p:spPr>
      </p:pic>
      <p:pic>
        <p:nvPicPr>
          <p:cNvPr id="6" name="Immagine 5">
            <a:extLst>
              <a:ext uri="{FF2B5EF4-FFF2-40B4-BE49-F238E27FC236}">
                <a16:creationId xmlns:a16="http://schemas.microsoft.com/office/drawing/2014/main" id="{796CB5CA-06E0-4F4C-B27E-CB4FB77C4E9F}"/>
              </a:ext>
            </a:extLst>
          </p:cNvPr>
          <p:cNvPicPr>
            <a:picLocks noChangeAspect="1"/>
          </p:cNvPicPr>
          <p:nvPr/>
        </p:nvPicPr>
        <p:blipFill>
          <a:blip r:embed="rId3"/>
          <a:stretch>
            <a:fillRect/>
          </a:stretch>
        </p:blipFill>
        <p:spPr>
          <a:xfrm>
            <a:off x="660129" y="2395729"/>
            <a:ext cx="6007882" cy="3120116"/>
          </a:xfrm>
          <a:prstGeom prst="rect">
            <a:avLst/>
          </a:prstGeom>
        </p:spPr>
      </p:pic>
      <p:sp>
        <p:nvSpPr>
          <p:cNvPr id="33" name="Titolo 1">
            <a:extLst>
              <a:ext uri="{FF2B5EF4-FFF2-40B4-BE49-F238E27FC236}">
                <a16:creationId xmlns:a16="http://schemas.microsoft.com/office/drawing/2014/main" id="{CC0E57AF-0E08-4B34-9A7B-E8A3307D4637}"/>
              </a:ext>
            </a:extLst>
          </p:cNvPr>
          <p:cNvSpPr txBox="1">
            <a:spLocks/>
          </p:cNvSpPr>
          <p:nvPr/>
        </p:nvSpPr>
        <p:spPr>
          <a:xfrm>
            <a:off x="335360" y="248643"/>
            <a:ext cx="11737304"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Nuove imprese nate (FVG) | </a:t>
            </a:r>
            <a:r>
              <a:rPr lang="it-IT" sz="2200" b="0" dirty="0">
                <a:latin typeface="Century Gothic" panose="020B0502020202020204" pitchFamily="34" charset="0"/>
                <a:ea typeface="+mj-ea"/>
                <a:cs typeface="Arial"/>
              </a:rPr>
              <a:t>Il decremento del numero delle imprese è frutto della </a:t>
            </a:r>
            <a:r>
              <a:rPr lang="it-IT" sz="2200" dirty="0">
                <a:latin typeface="Century Gothic" panose="020B0502020202020204" pitchFamily="34" charset="0"/>
                <a:ea typeface="+mj-ea"/>
                <a:cs typeface="Arial"/>
              </a:rPr>
              <a:t>decelerazione dell’apertura di nuove attività</a:t>
            </a:r>
            <a:r>
              <a:rPr lang="it-IT" sz="2200" b="0" dirty="0">
                <a:latin typeface="Century Gothic" panose="020B0502020202020204" pitchFamily="34" charset="0"/>
                <a:ea typeface="+mj-ea"/>
                <a:cs typeface="Arial"/>
              </a:rPr>
              <a:t> </a:t>
            </a:r>
            <a:r>
              <a:rPr lang="it-IT" sz="2200" dirty="0">
                <a:latin typeface="Century Gothic" panose="020B0502020202020204" pitchFamily="34" charset="0"/>
                <a:ea typeface="+mj-ea"/>
                <a:cs typeface="Arial"/>
              </a:rPr>
              <a:t>nei primi nove mesi dell’anno</a:t>
            </a:r>
            <a:r>
              <a:rPr lang="it-IT" sz="2200" b="0" dirty="0">
                <a:latin typeface="Century Gothic" panose="020B0502020202020204" pitchFamily="34" charset="0"/>
                <a:ea typeface="+mj-ea"/>
                <a:cs typeface="Arial"/>
              </a:rPr>
              <a:t> </a:t>
            </a:r>
            <a:r>
              <a:rPr lang="it-IT" sz="2200" b="0" i="1" dirty="0">
                <a:latin typeface="Century Gothic" panose="020B0502020202020204" pitchFamily="34" charset="0"/>
                <a:ea typeface="+mj-ea"/>
                <a:cs typeface="Arial"/>
              </a:rPr>
              <a:t>(nonostante l’</a:t>
            </a:r>
            <a:r>
              <a:rPr lang="it-IT" sz="2200" i="1" dirty="0">
                <a:latin typeface="Century Gothic" panose="020B0502020202020204" pitchFamily="34" charset="0"/>
                <a:ea typeface="+mj-ea"/>
                <a:cs typeface="Arial"/>
              </a:rPr>
              <a:t>accenno di ripresa </a:t>
            </a:r>
            <a:r>
              <a:rPr lang="it-IT" sz="2200" b="0" i="1" dirty="0">
                <a:latin typeface="Century Gothic" panose="020B0502020202020204" pitchFamily="34" charset="0"/>
                <a:ea typeface="+mj-ea"/>
                <a:cs typeface="Arial"/>
              </a:rPr>
              <a:t>rilevato</a:t>
            </a:r>
            <a:r>
              <a:rPr lang="it-IT" sz="2200" i="1" dirty="0">
                <a:latin typeface="Century Gothic" panose="020B0502020202020204" pitchFamily="34" charset="0"/>
                <a:ea typeface="+mj-ea"/>
                <a:cs typeface="Arial"/>
              </a:rPr>
              <a:t> </a:t>
            </a:r>
            <a:r>
              <a:rPr lang="it-IT" sz="2200" b="0" i="1" dirty="0">
                <a:latin typeface="Century Gothic" panose="020B0502020202020204" pitchFamily="34" charset="0"/>
                <a:ea typeface="+mj-ea"/>
                <a:cs typeface="Arial"/>
              </a:rPr>
              <a:t>nel recente </a:t>
            </a:r>
            <a:r>
              <a:rPr lang="it-IT" sz="2200" i="1" dirty="0">
                <a:latin typeface="Century Gothic" panose="020B0502020202020204" pitchFamily="34" charset="0"/>
                <a:ea typeface="+mj-ea"/>
                <a:cs typeface="Arial"/>
              </a:rPr>
              <a:t>terzo trimestre</a:t>
            </a:r>
            <a:r>
              <a:rPr lang="it-IT" sz="2200" b="0" i="1" dirty="0">
                <a:latin typeface="Century Gothic" panose="020B0502020202020204" pitchFamily="34" charset="0"/>
                <a:ea typeface="+mj-ea"/>
                <a:cs typeface="Arial"/>
              </a:rPr>
              <a:t>)</a:t>
            </a:r>
            <a:r>
              <a:rPr lang="it-IT" sz="2200" b="0" dirty="0">
                <a:latin typeface="Century Gothic" panose="020B0502020202020204" pitchFamily="34" charset="0"/>
                <a:ea typeface="+mj-ea"/>
                <a:cs typeface="Arial"/>
              </a:rPr>
              <a:t>.</a:t>
            </a:r>
          </a:p>
        </p:txBody>
      </p:sp>
      <p:sp>
        <p:nvSpPr>
          <p:cNvPr id="2" name="Rettangolo 93">
            <a:extLst>
              <a:ext uri="{FF2B5EF4-FFF2-40B4-BE49-F238E27FC236}">
                <a16:creationId xmlns:a16="http://schemas.microsoft.com/office/drawing/2014/main" id="{CAA1A710-0F94-4489-B1E6-F7E12370CF9C}"/>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a:t>
            </a:r>
            <a:r>
              <a:rPr lang="it-IT" altLang="it-IT" sz="1000" b="0" dirty="0">
                <a:latin typeface="Century Gothic" panose="020B0502020202020204" pitchFamily="34" charset="0"/>
              </a:rPr>
              <a:t>Infocamere (Movimprese).</a:t>
            </a:r>
            <a:endParaRPr lang="it-IT" sz="1000" b="0" i="1" dirty="0">
              <a:latin typeface="Century Gothic" panose="020B0502020202020204" pitchFamily="34" charset="0"/>
            </a:endParaRPr>
          </a:p>
        </p:txBody>
      </p:sp>
      <p:sp>
        <p:nvSpPr>
          <p:cNvPr id="73" name="CasellaDiTesto 72">
            <a:extLst>
              <a:ext uri="{FF2B5EF4-FFF2-40B4-BE49-F238E27FC236}">
                <a16:creationId xmlns:a16="http://schemas.microsoft.com/office/drawing/2014/main" id="{AADC5A19-20D3-4E8F-A44F-E8786D298A6E}"/>
              </a:ext>
            </a:extLst>
          </p:cNvPr>
          <p:cNvSpPr txBox="1"/>
          <p:nvPr/>
        </p:nvSpPr>
        <p:spPr>
          <a:xfrm>
            <a:off x="205960" y="2549057"/>
            <a:ext cx="833883" cy="400110"/>
          </a:xfrm>
          <a:prstGeom prst="rect">
            <a:avLst/>
          </a:prstGeom>
          <a:noFill/>
        </p:spPr>
        <p:txBody>
          <a:bodyPr wrap="none" rtlCol="0">
            <a:spAutoFit/>
          </a:bodyPr>
          <a:lstStyle/>
          <a:p>
            <a:r>
              <a:rPr lang="it-IT" sz="2000" b="0" dirty="0">
                <a:solidFill>
                  <a:srgbClr val="203864"/>
                </a:solidFill>
                <a:latin typeface="Century Gothic" panose="020B0502020202020204" pitchFamily="34" charset="0"/>
              </a:rPr>
              <a:t>3.200</a:t>
            </a:r>
          </a:p>
        </p:txBody>
      </p:sp>
      <p:sp>
        <p:nvSpPr>
          <p:cNvPr id="75" name="CasellaDiTesto 74">
            <a:extLst>
              <a:ext uri="{FF2B5EF4-FFF2-40B4-BE49-F238E27FC236}">
                <a16:creationId xmlns:a16="http://schemas.microsoft.com/office/drawing/2014/main" id="{8E7502E0-EA5F-429B-9934-32D64F25F03E}"/>
              </a:ext>
            </a:extLst>
          </p:cNvPr>
          <p:cNvSpPr txBox="1"/>
          <p:nvPr/>
        </p:nvSpPr>
        <p:spPr>
          <a:xfrm>
            <a:off x="733500" y="5455079"/>
            <a:ext cx="5929039" cy="400110"/>
          </a:xfrm>
          <a:prstGeom prst="rect">
            <a:avLst/>
          </a:prstGeom>
          <a:noFill/>
        </p:spPr>
        <p:txBody>
          <a:bodyPr wrap="square" rtlCol="0">
            <a:spAutoFit/>
          </a:bodyPr>
          <a:lstStyle/>
          <a:p>
            <a:r>
              <a:rPr lang="it-IT" sz="1000" i="1" u="sng" dirty="0">
                <a:latin typeface="Century Gothic" panose="020B0502020202020204" pitchFamily="34" charset="0"/>
              </a:rPr>
              <a:t>Nota</a:t>
            </a:r>
            <a:r>
              <a:rPr lang="it-IT" sz="1000" i="1" dirty="0">
                <a:latin typeface="Century Gothic" panose="020B0502020202020204" pitchFamily="34" charset="0"/>
              </a:rPr>
              <a:t>. </a:t>
            </a:r>
            <a:r>
              <a:rPr lang="it-IT" sz="1000" b="0" i="1" dirty="0">
                <a:latin typeface="Century Gothic" panose="020B0502020202020204" pitchFamily="34" charset="0"/>
              </a:rPr>
              <a:t>Valori in base 2010=100. A valori superiori a 100 corrisponde un incremento delle nuove imprese nate. A valori inferiori a 100 corrisponde un decremento delle nuove imprese nate.</a:t>
            </a:r>
          </a:p>
        </p:txBody>
      </p:sp>
      <p:sp>
        <p:nvSpPr>
          <p:cNvPr id="77" name="CasellaDiTesto 76">
            <a:extLst>
              <a:ext uri="{FF2B5EF4-FFF2-40B4-BE49-F238E27FC236}">
                <a16:creationId xmlns:a16="http://schemas.microsoft.com/office/drawing/2014/main" id="{83356AB2-C93C-45BD-9B61-D6595996416A}"/>
              </a:ext>
            </a:extLst>
          </p:cNvPr>
          <p:cNvSpPr txBox="1"/>
          <p:nvPr/>
        </p:nvSpPr>
        <p:spPr>
          <a:xfrm>
            <a:off x="5348315" y="3520807"/>
            <a:ext cx="825867" cy="400110"/>
          </a:xfrm>
          <a:prstGeom prst="rect">
            <a:avLst/>
          </a:prstGeom>
          <a:noFill/>
        </p:spPr>
        <p:txBody>
          <a:bodyPr wrap="none" rtlCol="0">
            <a:spAutoFit/>
          </a:bodyPr>
          <a:lstStyle/>
          <a:p>
            <a:r>
              <a:rPr lang="it-IT" sz="2000" b="0" dirty="0">
                <a:solidFill>
                  <a:srgbClr val="203864"/>
                </a:solidFill>
                <a:latin typeface="Century Gothic" panose="020B0502020202020204" pitchFamily="34" charset="0"/>
              </a:rPr>
              <a:t>1.143</a:t>
            </a:r>
          </a:p>
        </p:txBody>
      </p:sp>
      <p:sp>
        <p:nvSpPr>
          <p:cNvPr id="79" name="CasellaDiTesto 78">
            <a:extLst>
              <a:ext uri="{FF2B5EF4-FFF2-40B4-BE49-F238E27FC236}">
                <a16:creationId xmlns:a16="http://schemas.microsoft.com/office/drawing/2014/main" id="{B07D68A0-4981-4FD0-83AE-21439F140EF7}"/>
              </a:ext>
            </a:extLst>
          </p:cNvPr>
          <p:cNvSpPr txBox="1"/>
          <p:nvPr/>
        </p:nvSpPr>
        <p:spPr>
          <a:xfrm>
            <a:off x="5768236" y="4277542"/>
            <a:ext cx="1230230" cy="523220"/>
          </a:xfrm>
          <a:prstGeom prst="rect">
            <a:avLst/>
          </a:prstGeom>
          <a:noFill/>
        </p:spPr>
        <p:txBody>
          <a:bodyPr wrap="square" rtlCol="0">
            <a:spAutoFit/>
          </a:bodyPr>
          <a:lstStyle/>
          <a:p>
            <a:r>
              <a:rPr lang="it-IT" sz="2800" dirty="0">
                <a:solidFill>
                  <a:srgbClr val="203864"/>
                </a:solidFill>
                <a:latin typeface="Century Gothic" panose="020B0502020202020204" pitchFamily="34" charset="0"/>
              </a:rPr>
              <a:t>1.162</a:t>
            </a:r>
          </a:p>
        </p:txBody>
      </p:sp>
      <p:pic>
        <p:nvPicPr>
          <p:cNvPr id="89" name="Elemento grafico 88" descr="Avviso">
            <a:extLst>
              <a:ext uri="{FF2B5EF4-FFF2-40B4-BE49-F238E27FC236}">
                <a16:creationId xmlns:a16="http://schemas.microsoft.com/office/drawing/2014/main" id="{D6EF6C3A-E22D-4250-A272-C1B2DD4693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22180" y="2097146"/>
            <a:ext cx="624548" cy="624548"/>
          </a:xfrm>
          <a:prstGeom prst="rect">
            <a:avLst/>
          </a:prstGeom>
        </p:spPr>
      </p:pic>
      <p:sp>
        <p:nvSpPr>
          <p:cNvPr id="93" name="CasellaDiTesto 92">
            <a:extLst>
              <a:ext uri="{FF2B5EF4-FFF2-40B4-BE49-F238E27FC236}">
                <a16:creationId xmlns:a16="http://schemas.microsoft.com/office/drawing/2014/main" id="{4128D10A-0A58-489B-B441-F8C7BA5A3775}"/>
              </a:ext>
            </a:extLst>
          </p:cNvPr>
          <p:cNvSpPr txBox="1"/>
          <p:nvPr/>
        </p:nvSpPr>
        <p:spPr>
          <a:xfrm>
            <a:off x="7695107" y="2161884"/>
            <a:ext cx="3945509" cy="838691"/>
          </a:xfrm>
          <a:prstGeom prst="rect">
            <a:avLst/>
          </a:prstGeom>
          <a:noFill/>
        </p:spPr>
        <p:txBody>
          <a:bodyPr wrap="square" rtlCol="0">
            <a:spAutoFit/>
          </a:bodyPr>
          <a:lstStyle/>
          <a:p>
            <a:r>
              <a:rPr lang="it-IT" sz="1800" u="sng" dirty="0">
                <a:latin typeface="Century Gothic" panose="020B0502020202020204" pitchFamily="34" charset="0"/>
              </a:rPr>
              <a:t>NUOVE IMPRESE NATE NEL 2020</a:t>
            </a:r>
          </a:p>
          <a:p>
            <a:pPr>
              <a:spcBef>
                <a:spcPts val="300"/>
              </a:spcBef>
            </a:pPr>
            <a:r>
              <a:rPr lang="it-IT" sz="1400" b="0" i="1" dirty="0">
                <a:latin typeface="Century Gothic" panose="020B0502020202020204" pitchFamily="34" charset="0"/>
              </a:rPr>
              <a:t>(distribuzione delle 1.162 imprese nuove nate nei primi tre trimestri del 2020)</a:t>
            </a:r>
            <a:endParaRPr lang="it-IT" sz="1800" b="0" i="1" dirty="0">
              <a:latin typeface="Century Gothic" panose="020B0502020202020204" pitchFamily="34" charset="0"/>
            </a:endParaRPr>
          </a:p>
        </p:txBody>
      </p:sp>
      <p:sp>
        <p:nvSpPr>
          <p:cNvPr id="102" name="CasellaDiTesto 101">
            <a:extLst>
              <a:ext uri="{FF2B5EF4-FFF2-40B4-BE49-F238E27FC236}">
                <a16:creationId xmlns:a16="http://schemas.microsoft.com/office/drawing/2014/main" id="{9A37037D-B714-4614-ADC6-929A41CBE6D1}"/>
              </a:ext>
            </a:extLst>
          </p:cNvPr>
          <p:cNvSpPr txBox="1"/>
          <p:nvPr/>
        </p:nvSpPr>
        <p:spPr>
          <a:xfrm>
            <a:off x="7961574" y="4149729"/>
            <a:ext cx="785792" cy="523220"/>
          </a:xfrm>
          <a:prstGeom prst="rect">
            <a:avLst/>
          </a:prstGeom>
          <a:noFill/>
        </p:spPr>
        <p:txBody>
          <a:bodyPr wrap="none" rtlCol="0">
            <a:spAutoFit/>
          </a:bodyPr>
          <a:lstStyle/>
          <a:p>
            <a:pPr algn="ctr"/>
            <a:r>
              <a:rPr lang="it-IT" sz="2800" dirty="0">
                <a:solidFill>
                  <a:srgbClr val="203864"/>
                </a:solidFill>
                <a:latin typeface="Century Gothic" panose="020B0502020202020204" pitchFamily="34" charset="0"/>
              </a:rPr>
              <a:t>559</a:t>
            </a:r>
          </a:p>
        </p:txBody>
      </p:sp>
      <p:sp>
        <p:nvSpPr>
          <p:cNvPr id="105" name="CasellaDiTesto 104">
            <a:extLst>
              <a:ext uri="{FF2B5EF4-FFF2-40B4-BE49-F238E27FC236}">
                <a16:creationId xmlns:a16="http://schemas.microsoft.com/office/drawing/2014/main" id="{FA03B52C-3616-45C0-B840-61E4361CAA12}"/>
              </a:ext>
            </a:extLst>
          </p:cNvPr>
          <p:cNvSpPr txBox="1"/>
          <p:nvPr/>
        </p:nvSpPr>
        <p:spPr>
          <a:xfrm>
            <a:off x="9362669" y="4686048"/>
            <a:ext cx="785792" cy="523220"/>
          </a:xfrm>
          <a:prstGeom prst="rect">
            <a:avLst/>
          </a:prstGeom>
          <a:noFill/>
        </p:spPr>
        <p:txBody>
          <a:bodyPr wrap="none" rtlCol="0">
            <a:spAutoFit/>
          </a:bodyPr>
          <a:lstStyle/>
          <a:p>
            <a:pPr algn="ctr"/>
            <a:r>
              <a:rPr lang="it-IT" sz="2800" dirty="0">
                <a:solidFill>
                  <a:srgbClr val="203864"/>
                </a:solidFill>
                <a:latin typeface="Century Gothic" panose="020B0502020202020204" pitchFamily="34" charset="0"/>
              </a:rPr>
              <a:t>250</a:t>
            </a:r>
          </a:p>
        </p:txBody>
      </p:sp>
      <p:sp>
        <p:nvSpPr>
          <p:cNvPr id="107" name="CasellaDiTesto 106">
            <a:extLst>
              <a:ext uri="{FF2B5EF4-FFF2-40B4-BE49-F238E27FC236}">
                <a16:creationId xmlns:a16="http://schemas.microsoft.com/office/drawing/2014/main" id="{557C9536-4389-4391-90C3-85DDE2D1CF9F}"/>
              </a:ext>
            </a:extLst>
          </p:cNvPr>
          <p:cNvSpPr txBox="1"/>
          <p:nvPr/>
        </p:nvSpPr>
        <p:spPr>
          <a:xfrm>
            <a:off x="10758581" y="4504417"/>
            <a:ext cx="785792" cy="523220"/>
          </a:xfrm>
          <a:prstGeom prst="rect">
            <a:avLst/>
          </a:prstGeom>
          <a:noFill/>
        </p:spPr>
        <p:txBody>
          <a:bodyPr wrap="none" rtlCol="0">
            <a:spAutoFit/>
          </a:bodyPr>
          <a:lstStyle/>
          <a:p>
            <a:pPr algn="ctr"/>
            <a:r>
              <a:rPr lang="it-IT" sz="2800" dirty="0">
                <a:solidFill>
                  <a:srgbClr val="203864"/>
                </a:solidFill>
                <a:latin typeface="Century Gothic" panose="020B0502020202020204" pitchFamily="34" charset="0"/>
              </a:rPr>
              <a:t>353</a:t>
            </a:r>
          </a:p>
        </p:txBody>
      </p:sp>
      <p:cxnSp>
        <p:nvCxnSpPr>
          <p:cNvPr id="114" name="Connettore 2 113">
            <a:extLst>
              <a:ext uri="{FF2B5EF4-FFF2-40B4-BE49-F238E27FC236}">
                <a16:creationId xmlns:a16="http://schemas.microsoft.com/office/drawing/2014/main" id="{73B53109-1B52-465D-91F9-7BF32F66B8A1}"/>
              </a:ext>
            </a:extLst>
          </p:cNvPr>
          <p:cNvCxnSpPr>
            <a:cxnSpLocks/>
          </p:cNvCxnSpPr>
          <p:nvPr/>
        </p:nvCxnSpPr>
        <p:spPr bwMode="auto">
          <a:xfrm>
            <a:off x="8215170" y="3855693"/>
            <a:ext cx="1336287" cy="757960"/>
          </a:xfrm>
          <a:prstGeom prst="straightConnector1">
            <a:avLst/>
          </a:prstGeom>
          <a:noFill/>
          <a:ln w="44450" cap="flat" cmpd="sng" algn="ctr">
            <a:solidFill>
              <a:schemeClr val="tx1"/>
            </a:solidFill>
            <a:prstDash val="solid"/>
            <a:round/>
            <a:headEnd type="none" w="med" len="med"/>
            <a:tailEnd type="triangle" w="lg" len="med"/>
          </a:ln>
          <a:effectLst/>
        </p:spPr>
      </p:cxnSp>
      <p:cxnSp>
        <p:nvCxnSpPr>
          <p:cNvPr id="117" name="Connettore 2 116">
            <a:extLst>
              <a:ext uri="{FF2B5EF4-FFF2-40B4-BE49-F238E27FC236}">
                <a16:creationId xmlns:a16="http://schemas.microsoft.com/office/drawing/2014/main" id="{8EAE8359-6BB4-4EF6-B62A-EFFFCF47E816}"/>
              </a:ext>
            </a:extLst>
          </p:cNvPr>
          <p:cNvCxnSpPr>
            <a:cxnSpLocks/>
          </p:cNvCxnSpPr>
          <p:nvPr/>
        </p:nvCxnSpPr>
        <p:spPr bwMode="auto">
          <a:xfrm flipV="1">
            <a:off x="9906216" y="4214011"/>
            <a:ext cx="1180884" cy="478330"/>
          </a:xfrm>
          <a:prstGeom prst="straightConnector1">
            <a:avLst/>
          </a:prstGeom>
          <a:noFill/>
          <a:ln w="44450" cap="flat" cmpd="sng" algn="ctr">
            <a:solidFill>
              <a:schemeClr val="tx1"/>
            </a:solidFill>
            <a:prstDash val="solid"/>
            <a:round/>
            <a:headEnd type="none" w="med" len="med"/>
            <a:tailEnd type="triangle" w="lg" len="med"/>
          </a:ln>
          <a:effectLst/>
        </p:spPr>
      </p:cxnSp>
      <p:sp>
        <p:nvSpPr>
          <p:cNvPr id="129" name="CasellaDiTesto 128">
            <a:extLst>
              <a:ext uri="{FF2B5EF4-FFF2-40B4-BE49-F238E27FC236}">
                <a16:creationId xmlns:a16="http://schemas.microsoft.com/office/drawing/2014/main" id="{181DE962-D666-4F15-AF5E-6EAE0DAB0D39}"/>
              </a:ext>
            </a:extLst>
          </p:cNvPr>
          <p:cNvSpPr txBox="1"/>
          <p:nvPr/>
        </p:nvSpPr>
        <p:spPr>
          <a:xfrm>
            <a:off x="7933560" y="3421254"/>
            <a:ext cx="1932438" cy="481863"/>
          </a:xfrm>
          <a:prstGeom prst="rect">
            <a:avLst/>
          </a:prstGeom>
          <a:solidFill>
            <a:schemeClr val="tx1"/>
          </a:solidFill>
          <a:ln>
            <a:noFill/>
          </a:ln>
        </p:spPr>
        <p:txBody>
          <a:bodyPr wrap="square" rtlCol="0">
            <a:spAutoFit/>
          </a:bodyPr>
          <a:lstStyle/>
          <a:p>
            <a:pPr>
              <a:lnSpc>
                <a:spcPct val="110000"/>
              </a:lnSpc>
              <a:spcBef>
                <a:spcPts val="600"/>
              </a:spcBef>
            </a:pPr>
            <a:r>
              <a:rPr lang="it-IT" sz="1200" b="1" dirty="0">
                <a:solidFill>
                  <a:schemeClr val="bg1"/>
                </a:solidFill>
                <a:latin typeface="Century Gothic" panose="020B0502020202020204" pitchFamily="34" charset="0"/>
              </a:rPr>
              <a:t>Crollo delle iscrizioni nel secondo trimestre</a:t>
            </a:r>
            <a:endParaRPr lang="it-IT" sz="1000" b="0" i="1" dirty="0">
              <a:solidFill>
                <a:schemeClr val="bg1"/>
              </a:solidFill>
              <a:latin typeface="Century Gothic" panose="020B0502020202020204" pitchFamily="34" charset="0"/>
            </a:endParaRPr>
          </a:p>
        </p:txBody>
      </p:sp>
      <p:sp>
        <p:nvSpPr>
          <p:cNvPr id="134" name="CasellaDiTesto 133">
            <a:extLst>
              <a:ext uri="{FF2B5EF4-FFF2-40B4-BE49-F238E27FC236}">
                <a16:creationId xmlns:a16="http://schemas.microsoft.com/office/drawing/2014/main" id="{7DFADD19-2050-4CDA-A22E-22F46296FCB9}"/>
              </a:ext>
            </a:extLst>
          </p:cNvPr>
          <p:cNvSpPr txBox="1"/>
          <p:nvPr/>
        </p:nvSpPr>
        <p:spPr>
          <a:xfrm>
            <a:off x="10112137" y="3655633"/>
            <a:ext cx="1932438" cy="481863"/>
          </a:xfrm>
          <a:prstGeom prst="rect">
            <a:avLst/>
          </a:prstGeom>
          <a:solidFill>
            <a:schemeClr val="tx1"/>
          </a:solidFill>
          <a:ln>
            <a:noFill/>
          </a:ln>
        </p:spPr>
        <p:txBody>
          <a:bodyPr wrap="square" rtlCol="0">
            <a:spAutoFit/>
          </a:bodyPr>
          <a:lstStyle/>
          <a:p>
            <a:pPr>
              <a:lnSpc>
                <a:spcPct val="110000"/>
              </a:lnSpc>
              <a:spcBef>
                <a:spcPts val="600"/>
              </a:spcBef>
            </a:pPr>
            <a:r>
              <a:rPr lang="it-IT" sz="1200" b="1" dirty="0">
                <a:solidFill>
                  <a:schemeClr val="bg1"/>
                </a:solidFill>
                <a:latin typeface="Century Gothic" panose="020B0502020202020204" pitchFamily="34" charset="0"/>
              </a:rPr>
              <a:t>Ripresa delle iscrizioni nel </a:t>
            </a:r>
            <a:r>
              <a:rPr lang="it-IT" sz="1200" dirty="0">
                <a:solidFill>
                  <a:schemeClr val="bg1"/>
                </a:solidFill>
                <a:latin typeface="Century Gothic" panose="020B0502020202020204" pitchFamily="34" charset="0"/>
              </a:rPr>
              <a:t>terzo</a:t>
            </a:r>
            <a:r>
              <a:rPr lang="it-IT" sz="1200" b="1" dirty="0">
                <a:solidFill>
                  <a:schemeClr val="bg1"/>
                </a:solidFill>
                <a:latin typeface="Century Gothic" panose="020B0502020202020204" pitchFamily="34" charset="0"/>
              </a:rPr>
              <a:t> trimestre</a:t>
            </a:r>
            <a:endParaRPr lang="it-IT" sz="1000" b="0" i="1" dirty="0">
              <a:solidFill>
                <a:schemeClr val="bg1"/>
              </a:solidFill>
              <a:latin typeface="Century Gothic" panose="020B0502020202020204" pitchFamily="34" charset="0"/>
            </a:endParaRPr>
          </a:p>
        </p:txBody>
      </p:sp>
      <p:sp>
        <p:nvSpPr>
          <p:cNvPr id="12" name="Ovale 11">
            <a:extLst>
              <a:ext uri="{FF2B5EF4-FFF2-40B4-BE49-F238E27FC236}">
                <a16:creationId xmlns:a16="http://schemas.microsoft.com/office/drawing/2014/main" id="{9E2A296E-766E-44E4-AB97-2D58AA1C1250}"/>
              </a:ext>
            </a:extLst>
          </p:cNvPr>
          <p:cNvSpPr/>
          <p:nvPr/>
        </p:nvSpPr>
        <p:spPr bwMode="auto">
          <a:xfrm rot="21363877">
            <a:off x="5711086" y="4242945"/>
            <a:ext cx="1281294" cy="646331"/>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13" name="Elemento grafico 12" descr="Freccia linea, curva antioraria">
            <a:extLst>
              <a:ext uri="{FF2B5EF4-FFF2-40B4-BE49-F238E27FC236}">
                <a16:creationId xmlns:a16="http://schemas.microsoft.com/office/drawing/2014/main" id="{5367E92B-08F1-4A53-8158-F27F5A7501D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602771" flipH="1">
            <a:off x="6370305" y="3591892"/>
            <a:ext cx="1075389" cy="851040"/>
          </a:xfrm>
          <a:prstGeom prst="rect">
            <a:avLst/>
          </a:prstGeom>
        </p:spPr>
      </p:pic>
      <p:cxnSp>
        <p:nvCxnSpPr>
          <p:cNvPr id="15" name="Connettore diritto 14">
            <a:extLst>
              <a:ext uri="{FF2B5EF4-FFF2-40B4-BE49-F238E27FC236}">
                <a16:creationId xmlns:a16="http://schemas.microsoft.com/office/drawing/2014/main" id="{7455686A-76E6-4EB8-B33C-E4ED20B38BDD}"/>
              </a:ext>
            </a:extLst>
          </p:cNvPr>
          <p:cNvCxnSpPr>
            <a:cxnSpLocks/>
          </p:cNvCxnSpPr>
          <p:nvPr/>
        </p:nvCxnSpPr>
        <p:spPr bwMode="auto">
          <a:xfrm flipH="1">
            <a:off x="7376144" y="2711012"/>
            <a:ext cx="0" cy="3420000"/>
          </a:xfrm>
          <a:prstGeom prst="line">
            <a:avLst/>
          </a:prstGeom>
          <a:noFill/>
          <a:ln w="38100" cap="flat" cmpd="sng" algn="ctr">
            <a:solidFill>
              <a:schemeClr val="tx1"/>
            </a:solidFill>
            <a:prstDash val="solid"/>
            <a:round/>
            <a:headEnd type="none" w="med" len="med"/>
            <a:tailEnd type="none" w="med" len="med"/>
          </a:ln>
          <a:effectLst/>
        </p:spPr>
      </p:cxnSp>
      <p:sp>
        <p:nvSpPr>
          <p:cNvPr id="17" name="Rettangolo 16">
            <a:extLst>
              <a:ext uri="{FF2B5EF4-FFF2-40B4-BE49-F238E27FC236}">
                <a16:creationId xmlns:a16="http://schemas.microsoft.com/office/drawing/2014/main" id="{20EECDB2-28DD-4577-8874-C0817BCE8572}"/>
              </a:ext>
            </a:extLst>
          </p:cNvPr>
          <p:cNvSpPr/>
          <p:nvPr/>
        </p:nvSpPr>
        <p:spPr>
          <a:xfrm>
            <a:off x="392510" y="1831054"/>
            <a:ext cx="6436915" cy="646331"/>
          </a:xfrm>
          <a:prstGeom prst="rect">
            <a:avLst/>
          </a:prstGeom>
          <a:solidFill>
            <a:srgbClr val="203864"/>
          </a:solidFill>
        </p:spPr>
        <p:txBody>
          <a:bodyPr wrap="square" anchor="ctr" anchorCtr="0">
            <a:spAutoFit/>
          </a:bodyPr>
          <a:lstStyle/>
          <a:p>
            <a:r>
              <a:rPr lang="it-IT" sz="2000" dirty="0">
                <a:solidFill>
                  <a:schemeClr val="bg1"/>
                </a:solidFill>
                <a:latin typeface="Century Gothic" panose="020B0502020202020204" pitchFamily="34" charset="0"/>
              </a:rPr>
              <a:t>Nuove imprese nate in FVG</a:t>
            </a:r>
            <a:br>
              <a:rPr lang="it-IT" sz="2000" b="0" dirty="0">
                <a:solidFill>
                  <a:schemeClr val="bg1"/>
                </a:solidFill>
                <a:latin typeface="Century Gothic" panose="020B0502020202020204" pitchFamily="34" charset="0"/>
              </a:rPr>
            </a:br>
            <a:r>
              <a:rPr lang="it-IT" sz="1600" b="0" i="1" dirty="0">
                <a:solidFill>
                  <a:schemeClr val="bg1"/>
                </a:solidFill>
                <a:latin typeface="Century Gothic" panose="020B0502020202020204" pitchFamily="34" charset="0"/>
              </a:rPr>
              <a:t>(valore assoluto nei </a:t>
            </a:r>
            <a:r>
              <a:rPr lang="it-IT" sz="1600" i="1" u="sng" dirty="0">
                <a:solidFill>
                  <a:schemeClr val="bg1"/>
                </a:solidFill>
                <a:latin typeface="Century Gothic" panose="020B0502020202020204" pitchFamily="34" charset="0"/>
              </a:rPr>
              <a:t>primi nove mesi di ogni anno</a:t>
            </a:r>
            <a:r>
              <a:rPr lang="it-IT" sz="1600" b="0" i="1" dirty="0">
                <a:solidFill>
                  <a:schemeClr val="bg1"/>
                </a:solidFill>
                <a:latin typeface="Century Gothic" panose="020B0502020202020204" pitchFamily="34" charset="0"/>
              </a:rPr>
              <a:t>)</a:t>
            </a:r>
            <a:endParaRPr lang="it-IT" sz="2000" i="1" u="sng"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005660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Immagine 62">
            <a:extLst>
              <a:ext uri="{FF2B5EF4-FFF2-40B4-BE49-F238E27FC236}">
                <a16:creationId xmlns:a16="http://schemas.microsoft.com/office/drawing/2014/main" id="{0E9DD303-AC88-4224-A439-323AE37ABBDD}"/>
              </a:ext>
            </a:extLst>
          </p:cNvPr>
          <p:cNvPicPr>
            <a:picLocks noChangeAspect="1"/>
          </p:cNvPicPr>
          <p:nvPr/>
        </p:nvPicPr>
        <p:blipFill>
          <a:blip r:embed="rId2"/>
          <a:stretch>
            <a:fillRect/>
          </a:stretch>
        </p:blipFill>
        <p:spPr>
          <a:xfrm>
            <a:off x="5896546" y="2510439"/>
            <a:ext cx="3261986" cy="3651316"/>
          </a:xfrm>
          <a:prstGeom prst="rect">
            <a:avLst/>
          </a:prstGeom>
        </p:spPr>
      </p:pic>
      <p:sp>
        <p:nvSpPr>
          <p:cNvPr id="33" name="Titolo 1">
            <a:extLst>
              <a:ext uri="{FF2B5EF4-FFF2-40B4-BE49-F238E27FC236}">
                <a16:creationId xmlns:a16="http://schemas.microsoft.com/office/drawing/2014/main" id="{CC0E57AF-0E08-4B34-9A7B-E8A3307D4637}"/>
              </a:ext>
            </a:extLst>
          </p:cNvPr>
          <p:cNvSpPr txBox="1">
            <a:spLocks/>
          </p:cNvSpPr>
          <p:nvPr/>
        </p:nvSpPr>
        <p:spPr>
          <a:xfrm>
            <a:off x="335360" y="248643"/>
            <a:ext cx="11737304"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Nuove imprese nate (FVG) | </a:t>
            </a:r>
            <a:r>
              <a:rPr lang="it-IT" sz="2200" b="0" dirty="0">
                <a:latin typeface="Century Gothic" panose="020B0502020202020204" pitchFamily="34" charset="0"/>
                <a:ea typeface="+mj-ea"/>
                <a:cs typeface="Arial"/>
              </a:rPr>
              <a:t>La seconda ondata del virus lascia presagire un ulteriore calo di iscrizioni per l’ultima parte dell’anno, restituendo una </a:t>
            </a:r>
            <a:r>
              <a:rPr lang="it-IT" sz="2200" dirty="0">
                <a:latin typeface="Century Gothic" panose="020B0502020202020204" pitchFamily="34" charset="0"/>
                <a:ea typeface="+mj-ea"/>
                <a:cs typeface="Arial"/>
              </a:rPr>
              <a:t>previsione negativa pari al -22% di nuove imprese nate in FVG nel 2020 rispetto al 2019</a:t>
            </a:r>
            <a:r>
              <a:rPr lang="it-IT" sz="2200" b="0" dirty="0">
                <a:latin typeface="Century Gothic" panose="020B0502020202020204" pitchFamily="34" charset="0"/>
                <a:ea typeface="+mj-ea"/>
                <a:cs typeface="Arial"/>
              </a:rPr>
              <a:t>.</a:t>
            </a:r>
          </a:p>
        </p:txBody>
      </p:sp>
      <p:sp>
        <p:nvSpPr>
          <p:cNvPr id="2" name="Rettangolo 93">
            <a:extLst>
              <a:ext uri="{FF2B5EF4-FFF2-40B4-BE49-F238E27FC236}">
                <a16:creationId xmlns:a16="http://schemas.microsoft.com/office/drawing/2014/main" id="{CAA1A710-0F94-4489-B1E6-F7E12370CF9C}"/>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a:t>
            </a:r>
            <a:r>
              <a:rPr lang="it-IT" altLang="it-IT" sz="1000" b="0" dirty="0">
                <a:latin typeface="Century Gothic" panose="020B0502020202020204" pitchFamily="34" charset="0"/>
              </a:rPr>
              <a:t>Infocamere (Movimprese).</a:t>
            </a:r>
            <a:endParaRPr lang="it-IT" sz="1000" b="0" i="1" dirty="0">
              <a:latin typeface="Century Gothic" panose="020B0502020202020204" pitchFamily="34" charset="0"/>
            </a:endParaRPr>
          </a:p>
        </p:txBody>
      </p:sp>
      <p:sp>
        <p:nvSpPr>
          <p:cNvPr id="3" name="CasellaDiTesto 2">
            <a:extLst>
              <a:ext uri="{FF2B5EF4-FFF2-40B4-BE49-F238E27FC236}">
                <a16:creationId xmlns:a16="http://schemas.microsoft.com/office/drawing/2014/main" id="{CCAD4C05-7940-4394-940B-D8924B300EC3}"/>
              </a:ext>
            </a:extLst>
          </p:cNvPr>
          <p:cNvSpPr txBox="1"/>
          <p:nvPr/>
        </p:nvSpPr>
        <p:spPr>
          <a:xfrm>
            <a:off x="322744" y="2236009"/>
            <a:ext cx="3375809" cy="4070345"/>
          </a:xfrm>
          <a:prstGeom prst="rect">
            <a:avLst/>
          </a:prstGeom>
          <a:noFill/>
        </p:spPr>
        <p:txBody>
          <a:bodyPr wrap="square" rtlCol="0">
            <a:spAutoFit/>
          </a:bodyPr>
          <a:lstStyle/>
          <a:p>
            <a:pPr>
              <a:spcBef>
                <a:spcPts val="300"/>
              </a:spcBef>
            </a:pPr>
            <a:r>
              <a:rPr lang="it-IT" sz="1600" b="0" dirty="0">
                <a:latin typeface="Century Gothic" panose="020B0502020202020204" pitchFamily="34" charset="0"/>
              </a:rPr>
              <a:t>Nei primi nove mesi del 2020, il senso di incertezza che ha caratterizzato il periodo si è esplicitato in due forme: </a:t>
            </a:r>
            <a:r>
              <a:rPr lang="it-IT" sz="1600" dirty="0">
                <a:latin typeface="Century Gothic" panose="020B0502020202020204" pitchFamily="34" charset="0"/>
              </a:rPr>
              <a:t>congelamento delle cessazioni delle imprese del terziario </a:t>
            </a:r>
            <a:r>
              <a:rPr lang="it-IT" sz="1600" b="0" dirty="0">
                <a:latin typeface="Century Gothic" panose="020B0502020202020204" pitchFamily="34" charset="0"/>
              </a:rPr>
              <a:t>(rimaste in attesa dei provvedimenti adottati dal Governo centrale); </a:t>
            </a:r>
            <a:r>
              <a:rPr lang="it-IT" sz="1600" dirty="0">
                <a:latin typeface="Century Gothic" panose="020B0502020202020204" pitchFamily="34" charset="0"/>
              </a:rPr>
              <a:t>crollo delle nuove iscrizioni delle imprese del terziario.</a:t>
            </a:r>
          </a:p>
          <a:p>
            <a:pPr>
              <a:spcBef>
                <a:spcPts val="300"/>
              </a:spcBef>
            </a:pPr>
            <a:r>
              <a:rPr lang="it-IT" sz="1600" u="sng" dirty="0">
                <a:latin typeface="Century Gothic" panose="020B0502020202020204" pitchFamily="34" charset="0"/>
              </a:rPr>
              <a:t>A fine 2020 si prevede un crollo delle nuove iscrizioni in FVG </a:t>
            </a:r>
            <a:br>
              <a:rPr lang="it-IT" sz="1600" u="sng" dirty="0">
                <a:latin typeface="Century Gothic" panose="020B0502020202020204" pitchFamily="34" charset="0"/>
              </a:rPr>
            </a:br>
            <a:r>
              <a:rPr lang="it-IT" sz="1600" u="sng" dirty="0">
                <a:latin typeface="Century Gothic" panose="020B0502020202020204" pitchFamily="34" charset="0"/>
              </a:rPr>
              <a:t>(-22% rispetto al 2019). </a:t>
            </a:r>
            <a:br>
              <a:rPr lang="it-IT" sz="1600" u="sng" dirty="0">
                <a:latin typeface="Century Gothic" panose="020B0502020202020204" pitchFamily="34" charset="0"/>
              </a:rPr>
            </a:br>
            <a:r>
              <a:rPr lang="it-IT" sz="1600" u="sng" dirty="0">
                <a:latin typeface="Century Gothic" panose="020B0502020202020204" pitchFamily="34" charset="0"/>
              </a:rPr>
              <a:t>Il dato è tuttavia meno pesante rispetto alla media del Nord Est</a:t>
            </a:r>
            <a:r>
              <a:rPr lang="it-IT" sz="1600" dirty="0">
                <a:latin typeface="Century Gothic" panose="020B0502020202020204" pitchFamily="34" charset="0"/>
              </a:rPr>
              <a:t>.</a:t>
            </a:r>
          </a:p>
        </p:txBody>
      </p:sp>
      <p:pic>
        <p:nvPicPr>
          <p:cNvPr id="8" name="Elemento grafico 7" descr="Freccia linea, curva antioraria">
            <a:extLst>
              <a:ext uri="{FF2B5EF4-FFF2-40B4-BE49-F238E27FC236}">
                <a16:creationId xmlns:a16="http://schemas.microsoft.com/office/drawing/2014/main" id="{7CF602C4-5C24-482F-A635-2CB5BBBE37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23840" flipH="1">
            <a:off x="8590259" y="2947386"/>
            <a:ext cx="843643" cy="831273"/>
          </a:xfrm>
          <a:prstGeom prst="rect">
            <a:avLst/>
          </a:prstGeom>
        </p:spPr>
      </p:pic>
      <p:sp>
        <p:nvSpPr>
          <p:cNvPr id="9" name="Rettangolo 8">
            <a:extLst>
              <a:ext uri="{FF2B5EF4-FFF2-40B4-BE49-F238E27FC236}">
                <a16:creationId xmlns:a16="http://schemas.microsoft.com/office/drawing/2014/main" id="{D760BAC2-05A8-4D29-B50A-1692F90AC0F7}"/>
              </a:ext>
            </a:extLst>
          </p:cNvPr>
          <p:cNvSpPr/>
          <p:nvPr/>
        </p:nvSpPr>
        <p:spPr bwMode="auto">
          <a:xfrm>
            <a:off x="10239076" y="2860123"/>
            <a:ext cx="1867199"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800" strike="noStrike" cap="none" normalizeH="0" baseline="0" dirty="0">
                <a:ln>
                  <a:noFill/>
                </a:ln>
                <a:solidFill>
                  <a:schemeClr val="tx1"/>
                </a:solidFill>
                <a:effectLst/>
                <a:latin typeface="Century Gothic" panose="020B0502020202020204" pitchFamily="34" charset="0"/>
              </a:rPr>
              <a:t>Friuli Venezia Giulia</a:t>
            </a:r>
          </a:p>
        </p:txBody>
      </p:sp>
      <p:sp>
        <p:nvSpPr>
          <p:cNvPr id="14" name="Ovale 13">
            <a:extLst>
              <a:ext uri="{FF2B5EF4-FFF2-40B4-BE49-F238E27FC236}">
                <a16:creationId xmlns:a16="http://schemas.microsoft.com/office/drawing/2014/main" id="{941C8A6B-C670-4D9B-828B-A39471848DD4}"/>
              </a:ext>
            </a:extLst>
          </p:cNvPr>
          <p:cNvSpPr/>
          <p:nvPr/>
        </p:nvSpPr>
        <p:spPr bwMode="auto">
          <a:xfrm>
            <a:off x="9440396" y="2804626"/>
            <a:ext cx="757409" cy="757325"/>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16" name="Rettangolo 15">
            <a:extLst>
              <a:ext uri="{FF2B5EF4-FFF2-40B4-BE49-F238E27FC236}">
                <a16:creationId xmlns:a16="http://schemas.microsoft.com/office/drawing/2014/main" id="{45F56E1F-A0BD-4AFA-9FDC-28BB8ABDD776}"/>
              </a:ext>
            </a:extLst>
          </p:cNvPr>
          <p:cNvSpPr/>
          <p:nvPr/>
        </p:nvSpPr>
        <p:spPr>
          <a:xfrm>
            <a:off x="9308188" y="2952456"/>
            <a:ext cx="1021824"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-22</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17" name="Elemento grafico 16" descr="Freccia linea, curva antioraria">
            <a:extLst>
              <a:ext uri="{FF2B5EF4-FFF2-40B4-BE49-F238E27FC236}">
                <a16:creationId xmlns:a16="http://schemas.microsoft.com/office/drawing/2014/main" id="{7FC12F9A-F682-4B40-B601-7EB1B01749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7346909">
            <a:off x="7902332" y="4128263"/>
            <a:ext cx="727216" cy="831273"/>
          </a:xfrm>
          <a:prstGeom prst="rect">
            <a:avLst/>
          </a:prstGeom>
        </p:spPr>
      </p:pic>
      <p:sp>
        <p:nvSpPr>
          <p:cNvPr id="18" name="Rettangolo 17">
            <a:extLst>
              <a:ext uri="{FF2B5EF4-FFF2-40B4-BE49-F238E27FC236}">
                <a16:creationId xmlns:a16="http://schemas.microsoft.com/office/drawing/2014/main" id="{2A5D6900-BC7E-4F51-B994-E4FAB618AAAB}"/>
              </a:ext>
            </a:extLst>
          </p:cNvPr>
          <p:cNvSpPr/>
          <p:nvPr/>
        </p:nvSpPr>
        <p:spPr bwMode="auto">
          <a:xfrm>
            <a:off x="9513273" y="4530923"/>
            <a:ext cx="1867199" cy="369332"/>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800" strike="noStrike" cap="none" normalizeH="0" baseline="0" dirty="0">
                <a:ln>
                  <a:noFill/>
                </a:ln>
                <a:solidFill>
                  <a:schemeClr val="tx1"/>
                </a:solidFill>
                <a:effectLst/>
                <a:latin typeface="Century Gothic" panose="020B0502020202020204" pitchFamily="34" charset="0"/>
              </a:rPr>
              <a:t>Veneto</a:t>
            </a:r>
          </a:p>
        </p:txBody>
      </p:sp>
      <p:sp>
        <p:nvSpPr>
          <p:cNvPr id="19" name="Ovale 18">
            <a:extLst>
              <a:ext uri="{FF2B5EF4-FFF2-40B4-BE49-F238E27FC236}">
                <a16:creationId xmlns:a16="http://schemas.microsoft.com/office/drawing/2014/main" id="{33330E1A-5FD8-4765-A392-3203D11607F8}"/>
              </a:ext>
            </a:extLst>
          </p:cNvPr>
          <p:cNvSpPr/>
          <p:nvPr/>
        </p:nvSpPr>
        <p:spPr bwMode="auto">
          <a:xfrm>
            <a:off x="8714593" y="4336927"/>
            <a:ext cx="757409"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20" name="Rettangolo 19">
            <a:extLst>
              <a:ext uri="{FF2B5EF4-FFF2-40B4-BE49-F238E27FC236}">
                <a16:creationId xmlns:a16="http://schemas.microsoft.com/office/drawing/2014/main" id="{19DE0430-AD76-424B-958B-A376631674AC}"/>
              </a:ext>
            </a:extLst>
          </p:cNvPr>
          <p:cNvSpPr/>
          <p:nvPr/>
        </p:nvSpPr>
        <p:spPr>
          <a:xfrm>
            <a:off x="8582385" y="4484757"/>
            <a:ext cx="1021824"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-24</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21" name="Elemento grafico 20" descr="Freccia linea, curva antioraria">
            <a:extLst>
              <a:ext uri="{FF2B5EF4-FFF2-40B4-BE49-F238E27FC236}">
                <a16:creationId xmlns:a16="http://schemas.microsoft.com/office/drawing/2014/main" id="{837DA38F-7A98-4264-89C5-6E9BC907FB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813785">
            <a:off x="5617864" y="4743865"/>
            <a:ext cx="727216" cy="831273"/>
          </a:xfrm>
          <a:prstGeom prst="rect">
            <a:avLst/>
          </a:prstGeom>
        </p:spPr>
      </p:pic>
      <p:sp>
        <p:nvSpPr>
          <p:cNvPr id="22" name="Rettangolo 21">
            <a:extLst>
              <a:ext uri="{FF2B5EF4-FFF2-40B4-BE49-F238E27FC236}">
                <a16:creationId xmlns:a16="http://schemas.microsoft.com/office/drawing/2014/main" id="{BAA5B3D8-E16E-487C-B920-68A214AC85E4}"/>
              </a:ext>
            </a:extLst>
          </p:cNvPr>
          <p:cNvSpPr/>
          <p:nvPr/>
        </p:nvSpPr>
        <p:spPr bwMode="auto">
          <a:xfrm>
            <a:off x="3283367" y="5445414"/>
            <a:ext cx="1867199"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800" strike="noStrike" cap="none" normalizeH="0" baseline="0" dirty="0">
                <a:ln>
                  <a:noFill/>
                </a:ln>
                <a:solidFill>
                  <a:schemeClr val="tx1"/>
                </a:solidFill>
                <a:effectLst/>
                <a:latin typeface="Century Gothic" panose="020B0502020202020204" pitchFamily="34" charset="0"/>
              </a:rPr>
              <a:t>Emilia Romagna</a:t>
            </a:r>
          </a:p>
        </p:txBody>
      </p:sp>
      <p:sp>
        <p:nvSpPr>
          <p:cNvPr id="23" name="Ovale 22">
            <a:extLst>
              <a:ext uri="{FF2B5EF4-FFF2-40B4-BE49-F238E27FC236}">
                <a16:creationId xmlns:a16="http://schemas.microsoft.com/office/drawing/2014/main" id="{CD2C7735-B9CC-49DD-A375-32CD6F2C78E4}"/>
              </a:ext>
            </a:extLst>
          </p:cNvPr>
          <p:cNvSpPr/>
          <p:nvPr/>
        </p:nvSpPr>
        <p:spPr bwMode="auto">
          <a:xfrm>
            <a:off x="5224063" y="5389917"/>
            <a:ext cx="757409"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25" name="Rettangolo 24">
            <a:extLst>
              <a:ext uri="{FF2B5EF4-FFF2-40B4-BE49-F238E27FC236}">
                <a16:creationId xmlns:a16="http://schemas.microsoft.com/office/drawing/2014/main" id="{26A3FE58-A595-4BD9-B39B-BBADA0641166}"/>
              </a:ext>
            </a:extLst>
          </p:cNvPr>
          <p:cNvSpPr/>
          <p:nvPr/>
        </p:nvSpPr>
        <p:spPr>
          <a:xfrm>
            <a:off x="5091855" y="5537747"/>
            <a:ext cx="1021824"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-23</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27" name="Elemento grafico 26" descr="Freccia linea, curva antioraria">
            <a:extLst>
              <a:ext uri="{FF2B5EF4-FFF2-40B4-BE49-F238E27FC236}">
                <a16:creationId xmlns:a16="http://schemas.microsoft.com/office/drawing/2014/main" id="{F4940FF9-1EB2-43A5-8E7A-692F5BA107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813785">
            <a:off x="6188852" y="3368768"/>
            <a:ext cx="727216" cy="831273"/>
          </a:xfrm>
          <a:prstGeom prst="rect">
            <a:avLst/>
          </a:prstGeom>
        </p:spPr>
      </p:pic>
      <p:sp>
        <p:nvSpPr>
          <p:cNvPr id="29" name="Rettangolo 28">
            <a:extLst>
              <a:ext uri="{FF2B5EF4-FFF2-40B4-BE49-F238E27FC236}">
                <a16:creationId xmlns:a16="http://schemas.microsoft.com/office/drawing/2014/main" id="{0C99893E-322F-4DC4-98CD-26A83FC3AF02}"/>
              </a:ext>
            </a:extLst>
          </p:cNvPr>
          <p:cNvSpPr/>
          <p:nvPr/>
        </p:nvSpPr>
        <p:spPr bwMode="auto">
          <a:xfrm>
            <a:off x="3507157" y="3825701"/>
            <a:ext cx="1867199"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800" strike="noStrike" cap="none" normalizeH="0" baseline="0" dirty="0">
                <a:ln>
                  <a:noFill/>
                </a:ln>
                <a:solidFill>
                  <a:schemeClr val="tx1"/>
                </a:solidFill>
                <a:effectLst/>
                <a:latin typeface="Century Gothic" panose="020B0502020202020204" pitchFamily="34" charset="0"/>
              </a:rPr>
              <a:t>Prov. </a:t>
            </a:r>
            <a:br>
              <a:rPr kumimoji="0" lang="it-IT" sz="1800" strike="noStrike" cap="none" normalizeH="0" baseline="0" dirty="0">
                <a:ln>
                  <a:noFill/>
                </a:ln>
                <a:solidFill>
                  <a:schemeClr val="tx1"/>
                </a:solidFill>
                <a:effectLst/>
                <a:latin typeface="Century Gothic" panose="020B0502020202020204" pitchFamily="34" charset="0"/>
              </a:rPr>
            </a:br>
            <a:r>
              <a:rPr kumimoji="0" lang="it-IT" sz="1800" strike="noStrike" cap="none" normalizeH="0" baseline="0" dirty="0">
                <a:ln>
                  <a:noFill/>
                </a:ln>
                <a:solidFill>
                  <a:schemeClr val="tx1"/>
                </a:solidFill>
                <a:effectLst/>
                <a:latin typeface="Century Gothic" panose="020B0502020202020204" pitchFamily="34" charset="0"/>
              </a:rPr>
              <a:t>Trento</a:t>
            </a:r>
          </a:p>
        </p:txBody>
      </p:sp>
      <p:sp>
        <p:nvSpPr>
          <p:cNvPr id="31" name="Ovale 30">
            <a:extLst>
              <a:ext uri="{FF2B5EF4-FFF2-40B4-BE49-F238E27FC236}">
                <a16:creationId xmlns:a16="http://schemas.microsoft.com/office/drawing/2014/main" id="{2E7D7EBB-27EC-4055-89FD-18E90BC1A2B4}"/>
              </a:ext>
            </a:extLst>
          </p:cNvPr>
          <p:cNvSpPr/>
          <p:nvPr/>
        </p:nvSpPr>
        <p:spPr bwMode="auto">
          <a:xfrm>
            <a:off x="5447853" y="3770204"/>
            <a:ext cx="757409"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35" name="Rettangolo 34">
            <a:extLst>
              <a:ext uri="{FF2B5EF4-FFF2-40B4-BE49-F238E27FC236}">
                <a16:creationId xmlns:a16="http://schemas.microsoft.com/office/drawing/2014/main" id="{3F0F7FD4-A38E-4CA9-9E94-89198086EE41}"/>
              </a:ext>
            </a:extLst>
          </p:cNvPr>
          <p:cNvSpPr/>
          <p:nvPr/>
        </p:nvSpPr>
        <p:spPr>
          <a:xfrm>
            <a:off x="5315645" y="3918034"/>
            <a:ext cx="1021824"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-25</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37" name="Elemento grafico 36" descr="Freccia linea, curva antioraria">
            <a:extLst>
              <a:ext uri="{FF2B5EF4-FFF2-40B4-BE49-F238E27FC236}">
                <a16:creationId xmlns:a16="http://schemas.microsoft.com/office/drawing/2014/main" id="{174EBC75-536E-4E9C-A6A1-6C36AFC4BE7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992041">
            <a:off x="6541536" y="2348679"/>
            <a:ext cx="727216" cy="831273"/>
          </a:xfrm>
          <a:prstGeom prst="rect">
            <a:avLst/>
          </a:prstGeom>
        </p:spPr>
      </p:pic>
      <p:sp>
        <p:nvSpPr>
          <p:cNvPr id="39" name="Rettangolo 38">
            <a:extLst>
              <a:ext uri="{FF2B5EF4-FFF2-40B4-BE49-F238E27FC236}">
                <a16:creationId xmlns:a16="http://schemas.microsoft.com/office/drawing/2014/main" id="{1E15571E-7029-41A3-A980-CBF4F4BD9315}"/>
              </a:ext>
            </a:extLst>
          </p:cNvPr>
          <p:cNvSpPr/>
          <p:nvPr/>
        </p:nvSpPr>
        <p:spPr bwMode="auto">
          <a:xfrm>
            <a:off x="3779276" y="2650630"/>
            <a:ext cx="1867199"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800" strike="noStrike" cap="none" normalizeH="0" baseline="0" dirty="0">
                <a:ln>
                  <a:noFill/>
                </a:ln>
                <a:solidFill>
                  <a:schemeClr val="tx1"/>
                </a:solidFill>
                <a:effectLst/>
                <a:latin typeface="Century Gothic" panose="020B0502020202020204" pitchFamily="34" charset="0"/>
              </a:rPr>
              <a:t>Prov. </a:t>
            </a:r>
            <a:br>
              <a:rPr kumimoji="0" lang="it-IT" sz="1800" strike="noStrike" cap="none" normalizeH="0" baseline="0" dirty="0">
                <a:ln>
                  <a:noFill/>
                </a:ln>
                <a:solidFill>
                  <a:schemeClr val="tx1"/>
                </a:solidFill>
                <a:effectLst/>
                <a:latin typeface="Century Gothic" panose="020B0502020202020204" pitchFamily="34" charset="0"/>
              </a:rPr>
            </a:br>
            <a:r>
              <a:rPr kumimoji="0" lang="it-IT" sz="1800" strike="noStrike" cap="none" normalizeH="0" baseline="0" dirty="0">
                <a:ln>
                  <a:noFill/>
                </a:ln>
                <a:solidFill>
                  <a:schemeClr val="tx1"/>
                </a:solidFill>
                <a:effectLst/>
                <a:latin typeface="Century Gothic" panose="020B0502020202020204" pitchFamily="34" charset="0"/>
              </a:rPr>
              <a:t>Bolzano</a:t>
            </a:r>
          </a:p>
        </p:txBody>
      </p:sp>
      <p:sp>
        <p:nvSpPr>
          <p:cNvPr id="41" name="Ovale 40">
            <a:extLst>
              <a:ext uri="{FF2B5EF4-FFF2-40B4-BE49-F238E27FC236}">
                <a16:creationId xmlns:a16="http://schemas.microsoft.com/office/drawing/2014/main" id="{E89DA1D4-75CE-401D-814E-2DDE03208F23}"/>
              </a:ext>
            </a:extLst>
          </p:cNvPr>
          <p:cNvSpPr/>
          <p:nvPr/>
        </p:nvSpPr>
        <p:spPr bwMode="auto">
          <a:xfrm>
            <a:off x="5719972" y="2595133"/>
            <a:ext cx="757409"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43" name="Rettangolo 42">
            <a:extLst>
              <a:ext uri="{FF2B5EF4-FFF2-40B4-BE49-F238E27FC236}">
                <a16:creationId xmlns:a16="http://schemas.microsoft.com/office/drawing/2014/main" id="{E4DA3BEE-FC9E-4C10-93BE-D32C026D4BEC}"/>
              </a:ext>
            </a:extLst>
          </p:cNvPr>
          <p:cNvSpPr/>
          <p:nvPr/>
        </p:nvSpPr>
        <p:spPr>
          <a:xfrm>
            <a:off x="5587764" y="2742963"/>
            <a:ext cx="1021824"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-31</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sp>
        <p:nvSpPr>
          <p:cNvPr id="45" name="Rettangolo 44">
            <a:extLst>
              <a:ext uri="{FF2B5EF4-FFF2-40B4-BE49-F238E27FC236}">
                <a16:creationId xmlns:a16="http://schemas.microsoft.com/office/drawing/2014/main" id="{A18957DF-95B7-4B85-931C-001FAC981C52}"/>
              </a:ext>
            </a:extLst>
          </p:cNvPr>
          <p:cNvSpPr/>
          <p:nvPr/>
        </p:nvSpPr>
        <p:spPr>
          <a:xfrm>
            <a:off x="352425" y="1772895"/>
            <a:ext cx="11610975" cy="400110"/>
          </a:xfrm>
          <a:prstGeom prst="rect">
            <a:avLst/>
          </a:prstGeom>
          <a:solidFill>
            <a:srgbClr val="203864"/>
          </a:solidFill>
        </p:spPr>
        <p:txBody>
          <a:bodyPr wrap="square" anchor="ctr" anchorCtr="0">
            <a:spAutoFit/>
          </a:bodyPr>
          <a:lstStyle/>
          <a:p>
            <a:r>
              <a:rPr lang="it-IT" sz="2000" dirty="0">
                <a:solidFill>
                  <a:schemeClr val="bg1"/>
                </a:solidFill>
                <a:latin typeface="Century Gothic" panose="020B0502020202020204" pitchFamily="34" charset="0"/>
              </a:rPr>
              <a:t>Proiezione del calo delle nuove iscrizioni al 31 dicembre 2020 </a:t>
            </a:r>
            <a:r>
              <a:rPr lang="it-IT" sz="2000" b="0" i="1" dirty="0">
                <a:solidFill>
                  <a:schemeClr val="bg1"/>
                </a:solidFill>
                <a:latin typeface="Century Gothic" panose="020B0502020202020204" pitchFamily="34" charset="0"/>
              </a:rPr>
              <a:t>(sul dicembre 2019)</a:t>
            </a:r>
            <a:endParaRPr lang="it-IT" sz="2000" b="0" i="1" u="sng" dirty="0">
              <a:solidFill>
                <a:schemeClr val="bg1"/>
              </a:solidFill>
              <a:latin typeface="Century Gothic" panose="020B0502020202020204" pitchFamily="34" charset="0"/>
            </a:endParaRPr>
          </a:p>
        </p:txBody>
      </p:sp>
      <p:sp>
        <p:nvSpPr>
          <p:cNvPr id="65" name="Rettangolo 64">
            <a:extLst>
              <a:ext uri="{FF2B5EF4-FFF2-40B4-BE49-F238E27FC236}">
                <a16:creationId xmlns:a16="http://schemas.microsoft.com/office/drawing/2014/main" id="{44A2CDE9-92DF-406A-9B76-6EECFADE8DEE}"/>
              </a:ext>
            </a:extLst>
          </p:cNvPr>
          <p:cNvSpPr/>
          <p:nvPr/>
        </p:nvSpPr>
        <p:spPr bwMode="auto">
          <a:xfrm>
            <a:off x="9038752" y="5473177"/>
            <a:ext cx="2250526" cy="830997"/>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2400" strike="noStrike" cap="none" normalizeH="0" baseline="0" dirty="0">
                <a:ln>
                  <a:noFill/>
                </a:ln>
                <a:solidFill>
                  <a:schemeClr val="tx1"/>
                </a:solidFill>
                <a:effectLst/>
                <a:latin typeface="Century Gothic" panose="020B0502020202020204" pitchFamily="34" charset="0"/>
              </a:rPr>
              <a:t>NORD EST</a:t>
            </a:r>
            <a:br>
              <a:rPr kumimoji="0" lang="it-IT" sz="2400" strike="noStrike" cap="none" normalizeH="0" baseline="0" dirty="0">
                <a:ln>
                  <a:noFill/>
                </a:ln>
                <a:solidFill>
                  <a:schemeClr val="tx1"/>
                </a:solidFill>
                <a:effectLst/>
                <a:latin typeface="Century Gothic" panose="020B0502020202020204" pitchFamily="34" charset="0"/>
              </a:rPr>
            </a:br>
            <a:r>
              <a:rPr kumimoji="0" lang="it-IT" sz="2400" strike="noStrike" cap="none" normalizeH="0" baseline="0" dirty="0">
                <a:ln>
                  <a:noFill/>
                </a:ln>
                <a:solidFill>
                  <a:schemeClr val="tx1"/>
                </a:solidFill>
                <a:effectLst/>
                <a:latin typeface="Century Gothic" panose="020B0502020202020204" pitchFamily="34" charset="0"/>
              </a:rPr>
              <a:t>-25%</a:t>
            </a:r>
          </a:p>
        </p:txBody>
      </p:sp>
    </p:spTree>
    <p:extLst>
      <p:ext uri="{BB962C8B-B14F-4D97-AF65-F5344CB8AC3E}">
        <p14:creationId xmlns:p14="http://schemas.microsoft.com/office/powerpoint/2010/main" val="876292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1710268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8" name="Titolo 1">
            <a:extLst>
              <a:ext uri="{FF2B5EF4-FFF2-40B4-BE49-F238E27FC236}">
                <a16:creationId xmlns:a16="http://schemas.microsoft.com/office/drawing/2014/main" id="{18EAABE5-563A-4EA2-BFAE-EABAD0CE488C}"/>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CLIMA DI FIDUCIA</a:t>
            </a:r>
          </a:p>
        </p:txBody>
      </p:sp>
      <p:sp>
        <p:nvSpPr>
          <p:cNvPr id="10" name="Rettangolo 9">
            <a:extLst>
              <a:ext uri="{FF2B5EF4-FFF2-40B4-BE49-F238E27FC236}">
                <a16:creationId xmlns:a16="http://schemas.microsoft.com/office/drawing/2014/main" id="{A60FB03C-9646-4E1D-8646-F37505C9B979}"/>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Rectangle 3">
            <a:extLst>
              <a:ext uri="{FF2B5EF4-FFF2-40B4-BE49-F238E27FC236}">
                <a16:creationId xmlns:a16="http://schemas.microsoft.com/office/drawing/2014/main" id="{B9A2C253-017E-46B9-984C-0E7357A0D92D}"/>
              </a:ext>
            </a:extLst>
          </p:cNvPr>
          <p:cNvSpPr txBox="1">
            <a:spLocks noChangeArrowheads="1"/>
          </p:cNvSpPr>
          <p:nvPr/>
        </p:nvSpPr>
        <p:spPr bwMode="auto">
          <a:xfrm>
            <a:off x="335360" y="1504411"/>
            <a:ext cx="11590341" cy="4832092"/>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4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IL SENTIMENT DELLE IMPRESE DEL TERZIARIO FVG</a:t>
            </a:r>
            <a:r>
              <a:rPr lang="it-IT" sz="24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4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I mesi estivi hanno coinciso con una ripresa del clima di fiducia delle imprese del terziario in FVG, che tuttavia tornano a mostrarsi preoccupate per la fine dell’anno a causa delle nuove restrizioni a contrasto della seconda ondata dell’epidemia.</a:t>
            </a:r>
          </a:p>
          <a:p>
            <a:pPr marL="0" indent="0">
              <a:spcBef>
                <a:spcPts val="600"/>
              </a:spcBef>
              <a:spcAft>
                <a:spcPts val="0"/>
              </a:spcAft>
              <a:buNone/>
            </a:pPr>
            <a:endParaRPr lang="it-IT" sz="24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4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Appare necessario restituire fiducia alle imprese del terziario del FVG affinché possano ripartire gli investimenti, evitando misure oltremodo restrittive, che a ridosso del periodo natalizio configurerebbero uno scenario devastante per i comparti del commercio al dettaglio, della ristorazione, e della ricezione turistica.</a:t>
            </a:r>
          </a:p>
        </p:txBody>
      </p:sp>
    </p:spTree>
    <p:extLst>
      <p:ext uri="{BB962C8B-B14F-4D97-AF65-F5344CB8AC3E}">
        <p14:creationId xmlns:p14="http://schemas.microsoft.com/office/powerpoint/2010/main" val="395823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815CC848-1E48-49A5-93DC-B1ED809DFF23}"/>
              </a:ext>
            </a:extLst>
          </p:cNvPr>
          <p:cNvPicPr>
            <a:picLocks noChangeAspect="1"/>
          </p:cNvPicPr>
          <p:nvPr/>
        </p:nvPicPr>
        <p:blipFill>
          <a:blip r:embed="rId2"/>
          <a:stretch>
            <a:fillRect/>
          </a:stretch>
        </p:blipFill>
        <p:spPr>
          <a:xfrm>
            <a:off x="590330" y="1963311"/>
            <a:ext cx="6723369" cy="3601410"/>
          </a:xfrm>
          <a:prstGeom prst="rect">
            <a:avLst/>
          </a:prstGeom>
          <a:ln>
            <a:solidFill>
              <a:schemeClr val="tx1">
                <a:lumMod val="65000"/>
                <a:lumOff val="35000"/>
              </a:schemeClr>
            </a:solidFill>
          </a:ln>
        </p:spPr>
      </p:pic>
      <p:sp>
        <p:nvSpPr>
          <p:cNvPr id="24" name="CasellaDiTesto 23">
            <a:extLst>
              <a:ext uri="{FF2B5EF4-FFF2-40B4-BE49-F238E27FC236}">
                <a16:creationId xmlns:a16="http://schemas.microsoft.com/office/drawing/2014/main" id="{150289B8-FAD5-4174-A75B-BFFF459999F2}"/>
              </a:ext>
            </a:extLst>
          </p:cNvPr>
          <p:cNvSpPr txBox="1"/>
          <p:nvPr/>
        </p:nvSpPr>
        <p:spPr>
          <a:xfrm>
            <a:off x="637109" y="2051763"/>
            <a:ext cx="2736304" cy="261610"/>
          </a:xfrm>
          <a:prstGeom prst="rect">
            <a:avLst/>
          </a:prstGeom>
          <a:solidFill>
            <a:schemeClr val="bg1"/>
          </a:solidFill>
        </p:spPr>
        <p:txBody>
          <a:bodyPr wrap="square" rtlCol="0">
            <a:spAutoFit/>
          </a:bodyPr>
          <a:lstStyle/>
          <a:p>
            <a:r>
              <a:rPr lang="it-IT" sz="1100" i="1" dirty="0">
                <a:latin typeface="Century Gothic" panose="020B0502020202020204" pitchFamily="34" charset="0"/>
              </a:rPr>
              <a:t>(INDICATORE BASE 2010=100)</a:t>
            </a:r>
          </a:p>
        </p:txBody>
      </p:sp>
      <p:sp>
        <p:nvSpPr>
          <p:cNvPr id="15" name="Rettangolo 14">
            <a:extLst>
              <a:ext uri="{FF2B5EF4-FFF2-40B4-BE49-F238E27FC236}">
                <a16:creationId xmlns:a16="http://schemas.microsoft.com/office/drawing/2014/main" id="{4B378D6E-9ABF-48B6-8F56-BA490DDEA3ED}"/>
              </a:ext>
            </a:extLst>
          </p:cNvPr>
          <p:cNvSpPr/>
          <p:nvPr/>
        </p:nvSpPr>
        <p:spPr>
          <a:xfrm>
            <a:off x="421085" y="1733444"/>
            <a:ext cx="4704572" cy="307777"/>
          </a:xfrm>
          <a:prstGeom prst="rect">
            <a:avLst/>
          </a:prstGeom>
          <a:solidFill>
            <a:schemeClr val="bg1">
              <a:lumMod val="85000"/>
            </a:schemeClr>
          </a:solidFill>
          <a:ln>
            <a:solidFill>
              <a:schemeClr val="tx1">
                <a:lumMod val="65000"/>
                <a:lumOff val="35000"/>
              </a:schemeClr>
            </a:solidFill>
          </a:ln>
        </p:spPr>
        <p:txBody>
          <a:bodyPr wrap="square">
            <a:spAutoFit/>
          </a:bodyPr>
          <a:lstStyle/>
          <a:p>
            <a:r>
              <a:rPr lang="it-IT" sz="1400" dirty="0">
                <a:latin typeface="Century Gothic" panose="020B0502020202020204" pitchFamily="34" charset="0"/>
              </a:rPr>
              <a:t>FIDUCIA </a:t>
            </a:r>
            <a:r>
              <a:rPr lang="it-IT" sz="1400" u="sng" dirty="0">
                <a:latin typeface="Century Gothic" panose="020B0502020202020204" pitchFamily="34" charset="0"/>
              </a:rPr>
              <a:t>CONSUMATORI</a:t>
            </a:r>
            <a:r>
              <a:rPr lang="it-IT" sz="1400" dirty="0">
                <a:latin typeface="Century Gothic" panose="020B0502020202020204" pitchFamily="34" charset="0"/>
              </a:rPr>
              <a:t> ITALIA </a:t>
            </a:r>
            <a:r>
              <a:rPr lang="it-IT" sz="1400" b="0" i="1" dirty="0">
                <a:latin typeface="Century Gothic" panose="020B0502020202020204" pitchFamily="34" charset="0"/>
              </a:rPr>
              <a:t>(ISTAT)</a:t>
            </a:r>
          </a:p>
        </p:txBody>
      </p:sp>
      <p:pic>
        <p:nvPicPr>
          <p:cNvPr id="18" name="Immagine 17">
            <a:extLst>
              <a:ext uri="{FF2B5EF4-FFF2-40B4-BE49-F238E27FC236}">
                <a16:creationId xmlns:a16="http://schemas.microsoft.com/office/drawing/2014/main" id="{E8570C55-F2A2-47F7-911B-713183DC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2354" y="1596257"/>
            <a:ext cx="584684" cy="584684"/>
          </a:xfrm>
          <a:prstGeom prst="rect">
            <a:avLst/>
          </a:prstGeom>
        </p:spPr>
      </p:pic>
      <p:sp>
        <p:nvSpPr>
          <p:cNvPr id="28" name="CasellaDiTesto 27">
            <a:extLst>
              <a:ext uri="{FF2B5EF4-FFF2-40B4-BE49-F238E27FC236}">
                <a16:creationId xmlns:a16="http://schemas.microsoft.com/office/drawing/2014/main" id="{8352E88A-9973-4B63-B644-637C43165AA1}"/>
              </a:ext>
            </a:extLst>
          </p:cNvPr>
          <p:cNvSpPr txBox="1"/>
          <p:nvPr/>
        </p:nvSpPr>
        <p:spPr>
          <a:xfrm>
            <a:off x="7058997" y="3710347"/>
            <a:ext cx="1613598" cy="584775"/>
          </a:xfrm>
          <a:prstGeom prst="rect">
            <a:avLst/>
          </a:prstGeom>
          <a:solidFill>
            <a:schemeClr val="bg1"/>
          </a:solidFill>
        </p:spPr>
        <p:txBody>
          <a:bodyPr wrap="square" rtlCol="0">
            <a:spAutoFit/>
          </a:bodyPr>
          <a:lstStyle/>
          <a:p>
            <a:r>
              <a:rPr lang="it-IT" sz="1600" dirty="0">
                <a:latin typeface="Century Gothic" panose="020B0502020202020204" pitchFamily="34" charset="0"/>
              </a:rPr>
              <a:t>Ottobre</a:t>
            </a:r>
            <a:endParaRPr lang="it-IT" sz="1600" b="1" dirty="0">
              <a:latin typeface="Century Gothic" panose="020B0502020202020204" pitchFamily="34" charset="0"/>
            </a:endParaRPr>
          </a:p>
          <a:p>
            <a:r>
              <a:rPr lang="it-IT" sz="1600" b="0" dirty="0">
                <a:latin typeface="Century Gothic" panose="020B0502020202020204" pitchFamily="34" charset="0"/>
              </a:rPr>
              <a:t>102</a:t>
            </a:r>
          </a:p>
        </p:txBody>
      </p:sp>
      <p:sp>
        <p:nvSpPr>
          <p:cNvPr id="33" name="CasellaDiTesto 32">
            <a:extLst>
              <a:ext uri="{FF2B5EF4-FFF2-40B4-BE49-F238E27FC236}">
                <a16:creationId xmlns:a16="http://schemas.microsoft.com/office/drawing/2014/main" id="{C5BE09CD-3115-4D1D-BE3D-3A88C865092E}"/>
              </a:ext>
            </a:extLst>
          </p:cNvPr>
          <p:cNvSpPr txBox="1"/>
          <p:nvPr/>
        </p:nvSpPr>
        <p:spPr>
          <a:xfrm>
            <a:off x="4848069" y="4555923"/>
            <a:ext cx="1613598" cy="584775"/>
          </a:xfrm>
          <a:prstGeom prst="rect">
            <a:avLst/>
          </a:prstGeom>
          <a:noFill/>
        </p:spPr>
        <p:txBody>
          <a:bodyPr wrap="square" rtlCol="0">
            <a:spAutoFit/>
          </a:bodyPr>
          <a:lstStyle/>
          <a:p>
            <a:pPr algn="r"/>
            <a:r>
              <a:rPr lang="it-IT" sz="1600" dirty="0">
                <a:latin typeface="Century Gothic" panose="020B0502020202020204" pitchFamily="34" charset="0"/>
              </a:rPr>
              <a:t>Maggio</a:t>
            </a:r>
            <a:endParaRPr lang="it-IT" sz="1600" b="1" dirty="0">
              <a:latin typeface="Century Gothic" panose="020B0502020202020204" pitchFamily="34" charset="0"/>
            </a:endParaRPr>
          </a:p>
          <a:p>
            <a:pPr algn="r"/>
            <a:r>
              <a:rPr lang="it-IT" sz="1600" b="0" dirty="0">
                <a:latin typeface="Century Gothic" panose="020B0502020202020204" pitchFamily="34" charset="0"/>
              </a:rPr>
              <a:t>95</a:t>
            </a:r>
          </a:p>
        </p:txBody>
      </p:sp>
      <p:sp>
        <p:nvSpPr>
          <p:cNvPr id="34" name="Ovale 33">
            <a:extLst>
              <a:ext uri="{FF2B5EF4-FFF2-40B4-BE49-F238E27FC236}">
                <a16:creationId xmlns:a16="http://schemas.microsoft.com/office/drawing/2014/main" id="{0BC56AB4-2438-4DDF-8D16-B29D838A702A}"/>
              </a:ext>
            </a:extLst>
          </p:cNvPr>
          <p:cNvSpPr/>
          <p:nvPr/>
        </p:nvSpPr>
        <p:spPr bwMode="auto">
          <a:xfrm>
            <a:off x="6442605" y="4700381"/>
            <a:ext cx="191664" cy="191664"/>
          </a:xfrm>
          <a:prstGeom prst="ellipse">
            <a:avLst/>
          </a:prstGeom>
          <a:solidFill>
            <a:schemeClr val="tx1"/>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it-IT"/>
          </a:p>
        </p:txBody>
      </p:sp>
      <p:sp>
        <p:nvSpPr>
          <p:cNvPr id="5" name="CasellaDiTesto 4">
            <a:extLst>
              <a:ext uri="{FF2B5EF4-FFF2-40B4-BE49-F238E27FC236}">
                <a16:creationId xmlns:a16="http://schemas.microsoft.com/office/drawing/2014/main" id="{677ED702-22EF-426E-A0DF-2445526DC26F}"/>
              </a:ext>
            </a:extLst>
          </p:cNvPr>
          <p:cNvSpPr txBox="1"/>
          <p:nvPr/>
        </p:nvSpPr>
        <p:spPr>
          <a:xfrm>
            <a:off x="5005522" y="2866371"/>
            <a:ext cx="1613598" cy="584775"/>
          </a:xfrm>
          <a:prstGeom prst="rect">
            <a:avLst/>
          </a:prstGeom>
          <a:noFill/>
        </p:spPr>
        <p:txBody>
          <a:bodyPr wrap="square" rtlCol="0">
            <a:spAutoFit/>
          </a:bodyPr>
          <a:lstStyle/>
          <a:p>
            <a:pPr algn="r"/>
            <a:r>
              <a:rPr lang="it-IT" sz="1600" dirty="0">
                <a:latin typeface="Century Gothic" panose="020B0502020202020204" pitchFamily="34" charset="0"/>
              </a:rPr>
              <a:t>Febbraio</a:t>
            </a:r>
            <a:endParaRPr lang="it-IT" sz="1600" b="1" dirty="0">
              <a:latin typeface="Century Gothic" panose="020B0502020202020204" pitchFamily="34" charset="0"/>
            </a:endParaRPr>
          </a:p>
          <a:p>
            <a:pPr algn="r"/>
            <a:r>
              <a:rPr lang="it-IT" sz="1600" b="0" dirty="0">
                <a:latin typeface="Century Gothic" panose="020B0502020202020204" pitchFamily="34" charset="0"/>
              </a:rPr>
              <a:t>111</a:t>
            </a:r>
          </a:p>
        </p:txBody>
      </p:sp>
      <p:sp>
        <p:nvSpPr>
          <p:cNvPr id="6" name="Ovale 5">
            <a:extLst>
              <a:ext uri="{FF2B5EF4-FFF2-40B4-BE49-F238E27FC236}">
                <a16:creationId xmlns:a16="http://schemas.microsoft.com/office/drawing/2014/main" id="{6D9A9230-72BC-40A5-9A41-674EDEF687EF}"/>
              </a:ext>
            </a:extLst>
          </p:cNvPr>
          <p:cNvSpPr/>
          <p:nvPr/>
        </p:nvSpPr>
        <p:spPr bwMode="auto">
          <a:xfrm>
            <a:off x="6205599" y="3431319"/>
            <a:ext cx="191664" cy="191664"/>
          </a:xfrm>
          <a:prstGeom prst="ellipse">
            <a:avLst/>
          </a:prstGeom>
          <a:solidFill>
            <a:schemeClr val="tx1"/>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it-IT"/>
          </a:p>
        </p:txBody>
      </p:sp>
      <p:pic>
        <p:nvPicPr>
          <p:cNvPr id="8" name="Elemento grafico 7" descr="Freccia linea, curva antioraria">
            <a:extLst>
              <a:ext uri="{FF2B5EF4-FFF2-40B4-BE49-F238E27FC236}">
                <a16:creationId xmlns:a16="http://schemas.microsoft.com/office/drawing/2014/main" id="{659BED41-88BE-4270-9AB4-1564175F6B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4074685" flipH="1">
            <a:off x="7612124" y="2721256"/>
            <a:ext cx="1122889" cy="1106424"/>
          </a:xfrm>
          <a:prstGeom prst="rect">
            <a:avLst/>
          </a:prstGeom>
        </p:spPr>
      </p:pic>
      <p:sp>
        <p:nvSpPr>
          <p:cNvPr id="9" name="CasellaDiTesto 8">
            <a:extLst>
              <a:ext uri="{FF2B5EF4-FFF2-40B4-BE49-F238E27FC236}">
                <a16:creationId xmlns:a16="http://schemas.microsoft.com/office/drawing/2014/main" id="{A2829000-2671-4F8E-AE8E-DB4D2AFFD41B}"/>
              </a:ext>
            </a:extLst>
          </p:cNvPr>
          <p:cNvSpPr txBox="1"/>
          <p:nvPr/>
        </p:nvSpPr>
        <p:spPr>
          <a:xfrm>
            <a:off x="8844033" y="2648218"/>
            <a:ext cx="2884858" cy="3462486"/>
          </a:xfrm>
          <a:prstGeom prst="rect">
            <a:avLst/>
          </a:prstGeom>
          <a:noFill/>
        </p:spPr>
        <p:txBody>
          <a:bodyPr wrap="square" rtlCol="0">
            <a:spAutoFit/>
          </a:bodyPr>
          <a:lstStyle/>
          <a:p>
            <a:r>
              <a:rPr lang="it-IT" sz="4000" dirty="0">
                <a:latin typeface="Century Gothic" panose="020B0502020202020204" pitchFamily="34" charset="0"/>
              </a:rPr>
              <a:t>-9 punti </a:t>
            </a:r>
            <a:br>
              <a:rPr lang="it-IT" sz="4000" dirty="0">
                <a:latin typeface="Century Gothic" panose="020B0502020202020204" pitchFamily="34" charset="0"/>
              </a:rPr>
            </a:br>
            <a:r>
              <a:rPr lang="it-IT" sz="2400" i="1" dirty="0">
                <a:latin typeface="Century Gothic" panose="020B0502020202020204" pitchFamily="34" charset="0"/>
              </a:rPr>
              <a:t>da febbraio a ottobre</a:t>
            </a:r>
            <a:endParaRPr lang="it-IT" sz="4000" i="1" dirty="0">
              <a:latin typeface="Century Gothic" panose="020B0502020202020204" pitchFamily="34" charset="0"/>
            </a:endParaRPr>
          </a:p>
          <a:p>
            <a:pPr>
              <a:spcBef>
                <a:spcPts val="600"/>
              </a:spcBef>
            </a:pPr>
            <a:r>
              <a:rPr lang="it-IT" sz="1800" b="0" dirty="0">
                <a:latin typeface="Century Gothic" panose="020B0502020202020204" pitchFamily="34" charset="0"/>
              </a:rPr>
              <a:t>Nonostante la ripresa estiva, il clima di fiducia dei consumatori in Italia resta ancora di molto al di sotto dei livelli precedenti la prima ondata di COVID.</a:t>
            </a:r>
          </a:p>
        </p:txBody>
      </p:sp>
      <p:sp>
        <p:nvSpPr>
          <p:cNvPr id="2" name="Titolo 1">
            <a:extLst>
              <a:ext uri="{FF2B5EF4-FFF2-40B4-BE49-F238E27FC236}">
                <a16:creationId xmlns:a16="http://schemas.microsoft.com/office/drawing/2014/main" id="{E58C343F-8F04-4D71-B449-8EFF061B2566}"/>
              </a:ext>
            </a:extLst>
          </p:cNvPr>
          <p:cNvSpPr txBox="1">
            <a:spLocks/>
          </p:cNvSpPr>
          <p:nvPr/>
        </p:nvSpPr>
        <p:spPr>
          <a:xfrm>
            <a:off x="335359" y="248643"/>
            <a:ext cx="11737305"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Fiducia </a:t>
            </a:r>
            <a:r>
              <a:rPr lang="it-IT" sz="2200" dirty="0">
                <a:solidFill>
                  <a:srgbClr val="203864"/>
                </a:solidFill>
                <a:latin typeface="Century Gothic" panose="020B0502020202020204" pitchFamily="34" charset="0"/>
                <a:ea typeface="+mj-ea"/>
                <a:cs typeface="Arial"/>
              </a:rPr>
              <a:t>(CONSUMATORI ITALIA) | </a:t>
            </a:r>
            <a:r>
              <a:rPr lang="it-IT" sz="2200" b="0" dirty="0">
                <a:latin typeface="Century Gothic" panose="020B0502020202020204" pitchFamily="34" charset="0"/>
                <a:cs typeface="Arial"/>
              </a:rPr>
              <a:t>Dopo il crollo post-prima ondata del virus, i mesi estivi (</a:t>
            </a:r>
            <a:r>
              <a:rPr lang="it-IT" sz="2200" dirty="0">
                <a:latin typeface="Century Gothic" panose="020B0502020202020204" pitchFamily="34" charset="0"/>
                <a:cs typeface="Arial"/>
              </a:rPr>
              <a:t>luglio, agosto, settembre</a:t>
            </a:r>
            <a:r>
              <a:rPr lang="it-IT" sz="2200" b="0" dirty="0">
                <a:latin typeface="Century Gothic" panose="020B0502020202020204" pitchFamily="34" charset="0"/>
                <a:cs typeface="Arial"/>
              </a:rPr>
              <a:t>) hanno coinciso con un </a:t>
            </a:r>
            <a:r>
              <a:rPr lang="it-IT" sz="2200" dirty="0">
                <a:latin typeface="Century Gothic" panose="020B0502020202020204" pitchFamily="34" charset="0"/>
                <a:cs typeface="Arial"/>
              </a:rPr>
              <a:t>recupero della fiducia dei consumatori in Italia</a:t>
            </a:r>
            <a:r>
              <a:rPr lang="it-IT" sz="2200" b="0" dirty="0">
                <a:latin typeface="Century Gothic" panose="020B0502020202020204" pitchFamily="34" charset="0"/>
                <a:cs typeface="Arial"/>
              </a:rPr>
              <a:t>. Per la fine dell’anno </a:t>
            </a:r>
            <a:r>
              <a:rPr lang="it-IT" sz="2200" dirty="0">
                <a:latin typeface="Century Gothic" panose="020B0502020202020204" pitchFamily="34" charset="0"/>
                <a:cs typeface="Arial"/>
              </a:rPr>
              <a:t>ci si aspetta un nuovo </a:t>
            </a:r>
            <a:r>
              <a:rPr lang="it-IT" sz="2200" i="1" dirty="0" err="1">
                <a:latin typeface="Century Gothic" panose="020B0502020202020204" pitchFamily="34" charset="0"/>
                <a:cs typeface="Arial"/>
              </a:rPr>
              <a:t>outlook</a:t>
            </a:r>
            <a:r>
              <a:rPr lang="it-IT" sz="2200" dirty="0">
                <a:latin typeface="Century Gothic" panose="020B0502020202020204" pitchFamily="34" charset="0"/>
                <a:cs typeface="Arial"/>
              </a:rPr>
              <a:t> negativo</a:t>
            </a:r>
            <a:r>
              <a:rPr lang="it-IT" sz="2200" b="0" dirty="0">
                <a:latin typeface="Century Gothic" panose="020B0502020202020204" pitchFamily="34" charset="0"/>
                <a:cs typeface="Arial"/>
              </a:rPr>
              <a:t>.</a:t>
            </a:r>
            <a:endParaRPr lang="it-IT" sz="2200" b="0" dirty="0">
              <a:latin typeface="Century Gothic" panose="020B0502020202020204" pitchFamily="34" charset="0"/>
              <a:ea typeface="+mj-ea"/>
              <a:cs typeface="Arial"/>
            </a:endParaRPr>
          </a:p>
        </p:txBody>
      </p:sp>
      <p:sp>
        <p:nvSpPr>
          <p:cNvPr id="27" name="Ovale 26">
            <a:extLst>
              <a:ext uri="{FF2B5EF4-FFF2-40B4-BE49-F238E27FC236}">
                <a16:creationId xmlns:a16="http://schemas.microsoft.com/office/drawing/2014/main" id="{D983C8CC-B3DD-4F21-AB67-4B147C24D044}"/>
              </a:ext>
            </a:extLst>
          </p:cNvPr>
          <p:cNvSpPr/>
          <p:nvPr/>
        </p:nvSpPr>
        <p:spPr bwMode="auto">
          <a:xfrm>
            <a:off x="6919962" y="4173895"/>
            <a:ext cx="191664" cy="191664"/>
          </a:xfrm>
          <a:prstGeom prst="ellipse">
            <a:avLst/>
          </a:prstGeom>
          <a:solidFill>
            <a:schemeClr val="tx1"/>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it-IT"/>
          </a:p>
        </p:txBody>
      </p:sp>
      <p:sp>
        <p:nvSpPr>
          <p:cNvPr id="20" name="Rettangolo 93">
            <a:extLst>
              <a:ext uri="{FF2B5EF4-FFF2-40B4-BE49-F238E27FC236}">
                <a16:creationId xmlns:a16="http://schemas.microsoft.com/office/drawing/2014/main" id="{0EC9B283-1A39-4688-8D3E-1653319C2AD1}"/>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Istat, «Fiducia dei consumatori». Indici destagionalizzati.</a:t>
            </a:r>
            <a:endParaRPr lang="it-IT" sz="1000" b="0" i="1" dirty="0">
              <a:latin typeface="Century Gothic" panose="020B0502020202020204" pitchFamily="34" charset="0"/>
            </a:endParaRPr>
          </a:p>
        </p:txBody>
      </p:sp>
    </p:spTree>
    <p:extLst>
      <p:ext uri="{BB962C8B-B14F-4D97-AF65-F5344CB8AC3E}">
        <p14:creationId xmlns:p14="http://schemas.microsoft.com/office/powerpoint/2010/main" val="383279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magine 24">
            <a:extLst>
              <a:ext uri="{FF2B5EF4-FFF2-40B4-BE49-F238E27FC236}">
                <a16:creationId xmlns:a16="http://schemas.microsoft.com/office/drawing/2014/main" id="{5E643443-4D09-4777-AFBA-6EE7AFA17028}"/>
              </a:ext>
            </a:extLst>
          </p:cNvPr>
          <p:cNvPicPr>
            <a:picLocks noChangeAspect="1"/>
          </p:cNvPicPr>
          <p:nvPr/>
        </p:nvPicPr>
        <p:blipFill>
          <a:blip r:embed="rId2"/>
          <a:stretch>
            <a:fillRect/>
          </a:stretch>
        </p:blipFill>
        <p:spPr>
          <a:xfrm>
            <a:off x="2445046" y="2550951"/>
            <a:ext cx="2725570" cy="3346704"/>
          </a:xfrm>
          <a:prstGeom prst="rect">
            <a:avLst/>
          </a:prstGeom>
        </p:spPr>
      </p:pic>
      <p:sp>
        <p:nvSpPr>
          <p:cNvPr id="4" name="Titolo 1">
            <a:extLst>
              <a:ext uri="{FF2B5EF4-FFF2-40B4-BE49-F238E27FC236}">
                <a16:creationId xmlns:a16="http://schemas.microsoft.com/office/drawing/2014/main" id="{50E5B87C-6C8D-4E38-947E-8D69343483C0}"/>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Scenari futuri | </a:t>
            </a:r>
            <a:r>
              <a:rPr lang="it-IT" sz="2200" b="0" dirty="0" err="1">
                <a:latin typeface="Century Gothic" panose="020B0502020202020204" pitchFamily="34" charset="0"/>
                <a:cs typeface="Arial"/>
              </a:rPr>
              <a:t>L’</a:t>
            </a:r>
            <a:r>
              <a:rPr lang="it-IT" sz="2200" i="1" dirty="0" err="1">
                <a:latin typeface="Century Gothic" panose="020B0502020202020204" pitchFamily="34" charset="0"/>
                <a:cs typeface="Arial"/>
              </a:rPr>
              <a:t>outlook</a:t>
            </a:r>
            <a:r>
              <a:rPr lang="it-IT" sz="2200" i="1" dirty="0">
                <a:latin typeface="Century Gothic" panose="020B0502020202020204" pitchFamily="34" charset="0"/>
                <a:cs typeface="Arial"/>
              </a:rPr>
              <a:t> </a:t>
            </a:r>
            <a:r>
              <a:rPr lang="it-IT" sz="2200" dirty="0">
                <a:latin typeface="Century Gothic" panose="020B0502020202020204" pitchFamily="34" charset="0"/>
                <a:cs typeface="Arial"/>
              </a:rPr>
              <a:t>negativo </a:t>
            </a:r>
            <a:r>
              <a:rPr lang="it-IT" sz="2200" b="0" dirty="0">
                <a:latin typeface="Century Gothic" panose="020B0502020202020204" pitchFamily="34" charset="0"/>
                <a:cs typeface="Arial"/>
              </a:rPr>
              <a:t>per la fine dell’anno è legato al </a:t>
            </a:r>
            <a:r>
              <a:rPr lang="it-IT" sz="2200" dirty="0">
                <a:latin typeface="Century Gothic" panose="020B0502020202020204" pitchFamily="34" charset="0"/>
                <a:cs typeface="Arial"/>
              </a:rPr>
              <a:t>clima di incertezza   </a:t>
            </a:r>
            <a:r>
              <a:rPr lang="it-IT" sz="2200" b="0" dirty="0">
                <a:latin typeface="Century Gothic" panose="020B0502020202020204" pitchFamily="34" charset="0"/>
                <a:cs typeface="Arial"/>
              </a:rPr>
              <a:t>con il quale si sta </a:t>
            </a:r>
            <a:r>
              <a:rPr lang="it-IT" sz="2200" dirty="0">
                <a:latin typeface="Century Gothic" panose="020B0502020202020204" pitchFamily="34" charset="0"/>
                <a:cs typeface="Arial"/>
              </a:rPr>
              <a:t>affrontando la seconda ondata del virus</a:t>
            </a:r>
            <a:r>
              <a:rPr lang="it-IT" sz="2200" b="0" dirty="0">
                <a:latin typeface="Century Gothic" panose="020B0502020202020204" pitchFamily="34" charset="0"/>
                <a:cs typeface="Arial"/>
              </a:rPr>
              <a:t>: in</a:t>
            </a:r>
            <a:r>
              <a:rPr lang="it-IT" sz="2200" dirty="0">
                <a:latin typeface="Century Gothic" panose="020B0502020202020204" pitchFamily="34" charset="0"/>
                <a:cs typeface="Arial"/>
              </a:rPr>
              <a:t> FVG</a:t>
            </a:r>
            <a:r>
              <a:rPr lang="it-IT" sz="2200" b="0" dirty="0">
                <a:latin typeface="Century Gothic" panose="020B0502020202020204" pitchFamily="34" charset="0"/>
                <a:cs typeface="Arial"/>
              </a:rPr>
              <a:t> aumenta la quota di imprese che </a:t>
            </a:r>
            <a:r>
              <a:rPr lang="it-IT" sz="2200" dirty="0">
                <a:latin typeface="Century Gothic" panose="020B0502020202020204" pitchFamily="34" charset="0"/>
                <a:cs typeface="Arial"/>
              </a:rPr>
              <a:t>non reggerebbe un nuovo </a:t>
            </a:r>
            <a:r>
              <a:rPr lang="it-IT" sz="2200" i="1" dirty="0">
                <a:latin typeface="Century Gothic" panose="020B0502020202020204" pitchFamily="34" charset="0"/>
                <a:cs typeface="Arial"/>
              </a:rPr>
              <a:t>lockdown</a:t>
            </a:r>
            <a:r>
              <a:rPr lang="it-IT" sz="2200" b="0" i="1" dirty="0">
                <a:latin typeface="Century Gothic" panose="020B0502020202020204" pitchFamily="34" charset="0"/>
                <a:cs typeface="Arial"/>
              </a:rPr>
              <a:t> </a:t>
            </a:r>
            <a:r>
              <a:rPr lang="it-IT" sz="2200" b="0" dirty="0">
                <a:latin typeface="Century Gothic" panose="020B0502020202020204" pitchFamily="34" charset="0"/>
                <a:cs typeface="Arial"/>
              </a:rPr>
              <a:t>(+18% negli ultimi tre mesi).</a:t>
            </a:r>
            <a:endParaRPr lang="it-IT" sz="2200" b="0" strike="sngStrike" dirty="0">
              <a:solidFill>
                <a:srgbClr val="C00000"/>
              </a:solidFill>
              <a:latin typeface="Century Gothic" panose="020B0502020202020204" pitchFamily="34" charset="0"/>
              <a:ea typeface="+mj-ea"/>
              <a:cs typeface="Arial"/>
            </a:endParaRPr>
          </a:p>
        </p:txBody>
      </p:sp>
      <p:sp>
        <p:nvSpPr>
          <p:cNvPr id="6" name="CasellaDiTesto 9">
            <a:extLst>
              <a:ext uri="{FF2B5EF4-FFF2-40B4-BE49-F238E27FC236}">
                <a16:creationId xmlns:a16="http://schemas.microsoft.com/office/drawing/2014/main" id="{9FCA9B87-A2CD-4883-83F3-6F0C7CAF9AE9}"/>
              </a:ext>
            </a:extLst>
          </p:cNvPr>
          <p:cNvSpPr txBox="1">
            <a:spLocks noChangeArrowheads="1"/>
          </p:cNvSpPr>
          <p:nvPr/>
        </p:nvSpPr>
        <p:spPr bwMode="auto">
          <a:xfrm>
            <a:off x="335360" y="1700808"/>
            <a:ext cx="10873208"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700" b="0" dirty="0">
                <a:latin typeface="Century Gothic" panose="020B0502020202020204" pitchFamily="34" charset="0"/>
              </a:rPr>
              <a:t>Quale dovrebbe essere a Suo avviso </a:t>
            </a:r>
            <a:r>
              <a:rPr lang="it-IT" altLang="ja-JP" sz="1700" dirty="0">
                <a:latin typeface="Century Gothic" panose="020B0502020202020204" pitchFamily="34" charset="0"/>
              </a:rPr>
              <a:t>la risposta da parte del Governo centrale </a:t>
            </a:r>
            <a:r>
              <a:rPr lang="it-IT" altLang="ja-JP" sz="1700" b="0" dirty="0">
                <a:latin typeface="Century Gothic" panose="020B0502020202020204" pitchFamily="34" charset="0"/>
              </a:rPr>
              <a:t>al fine di contrastare l’attuale </a:t>
            </a:r>
            <a:r>
              <a:rPr lang="it-IT" altLang="ja-JP" sz="1700" dirty="0">
                <a:latin typeface="Century Gothic" panose="020B0502020202020204" pitchFamily="34" charset="0"/>
              </a:rPr>
              <a:t>seconda ondata del virus</a:t>
            </a:r>
            <a:r>
              <a:rPr lang="it-IT" altLang="ja-JP" sz="1700" b="0" dirty="0">
                <a:latin typeface="Century Gothic" panose="020B0502020202020204" pitchFamily="34" charset="0"/>
              </a:rPr>
              <a:t>?</a:t>
            </a:r>
          </a:p>
        </p:txBody>
      </p:sp>
      <p:sp>
        <p:nvSpPr>
          <p:cNvPr id="11" name="Rettangolo 10">
            <a:extLst>
              <a:ext uri="{FF2B5EF4-FFF2-40B4-BE49-F238E27FC236}">
                <a16:creationId xmlns:a16="http://schemas.microsoft.com/office/drawing/2014/main" id="{D03EA7AA-FAFB-4BAC-AC6C-F210B14B9E78}"/>
              </a:ext>
            </a:extLst>
          </p:cNvPr>
          <p:cNvSpPr/>
          <p:nvPr/>
        </p:nvSpPr>
        <p:spPr bwMode="auto">
          <a:xfrm>
            <a:off x="7598990" y="3234935"/>
            <a:ext cx="4116760" cy="1289616"/>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12" name="CasellaDiTesto 9">
            <a:extLst>
              <a:ext uri="{FF2B5EF4-FFF2-40B4-BE49-F238E27FC236}">
                <a16:creationId xmlns:a16="http://schemas.microsoft.com/office/drawing/2014/main" id="{CA0555C5-85AD-4315-9C34-4954D16B902A}"/>
              </a:ext>
            </a:extLst>
          </p:cNvPr>
          <p:cNvSpPr txBox="1">
            <a:spLocks noChangeArrowheads="1"/>
          </p:cNvSpPr>
          <p:nvPr/>
        </p:nvSpPr>
        <p:spPr bwMode="auto">
          <a:xfrm>
            <a:off x="7112334" y="2579630"/>
            <a:ext cx="4355766" cy="584775"/>
          </a:xfrm>
          <a:prstGeom prst="rect">
            <a:avLst/>
          </a:prstGeom>
          <a:solidFill>
            <a:srgbClr val="C000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600" i="1" dirty="0">
                <a:solidFill>
                  <a:schemeClr val="bg1"/>
                </a:solidFill>
                <a:latin typeface="Century Gothic" panose="020B0502020202020204" pitchFamily="34" charset="0"/>
              </a:rPr>
              <a:t>Imprese che non ritengono possibile alcun tipo di lockdown</a:t>
            </a:r>
          </a:p>
        </p:txBody>
      </p:sp>
      <p:sp>
        <p:nvSpPr>
          <p:cNvPr id="35" name="CasellaDiTesto 34">
            <a:extLst>
              <a:ext uri="{FF2B5EF4-FFF2-40B4-BE49-F238E27FC236}">
                <a16:creationId xmlns:a16="http://schemas.microsoft.com/office/drawing/2014/main" id="{7DEA662F-3CCB-42C5-BD07-7BC53B10BFE5}"/>
              </a:ext>
            </a:extLst>
          </p:cNvPr>
          <p:cNvSpPr txBox="1"/>
          <p:nvPr/>
        </p:nvSpPr>
        <p:spPr>
          <a:xfrm>
            <a:off x="10570683" y="3714496"/>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93%</a:t>
            </a:r>
          </a:p>
        </p:txBody>
      </p:sp>
      <p:sp>
        <p:nvSpPr>
          <p:cNvPr id="18" name="Rettangolo 17">
            <a:extLst>
              <a:ext uri="{FF2B5EF4-FFF2-40B4-BE49-F238E27FC236}">
                <a16:creationId xmlns:a16="http://schemas.microsoft.com/office/drawing/2014/main" id="{2D8411C8-7EA6-460B-8F16-961822796A48}"/>
              </a:ext>
            </a:extLst>
          </p:cNvPr>
          <p:cNvSpPr/>
          <p:nvPr/>
        </p:nvSpPr>
        <p:spPr bwMode="auto">
          <a:xfrm>
            <a:off x="7820025" y="3714496"/>
            <a:ext cx="252597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RICEZIONE TURISTICA</a:t>
            </a:r>
          </a:p>
        </p:txBody>
      </p:sp>
      <p:sp>
        <p:nvSpPr>
          <p:cNvPr id="52" name="CasellaDiTesto 51">
            <a:extLst>
              <a:ext uri="{FF2B5EF4-FFF2-40B4-BE49-F238E27FC236}">
                <a16:creationId xmlns:a16="http://schemas.microsoft.com/office/drawing/2014/main" id="{EBD802E2-828F-4919-B8AD-D78330D12268}"/>
              </a:ext>
            </a:extLst>
          </p:cNvPr>
          <p:cNvSpPr txBox="1"/>
          <p:nvPr/>
        </p:nvSpPr>
        <p:spPr>
          <a:xfrm>
            <a:off x="10570683" y="3280343"/>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95%</a:t>
            </a:r>
          </a:p>
        </p:txBody>
      </p:sp>
      <p:sp>
        <p:nvSpPr>
          <p:cNvPr id="48" name="Rettangolo 47">
            <a:extLst>
              <a:ext uri="{FF2B5EF4-FFF2-40B4-BE49-F238E27FC236}">
                <a16:creationId xmlns:a16="http://schemas.microsoft.com/office/drawing/2014/main" id="{AC48640B-1FF6-4E2D-81B2-9D00584BCA75}"/>
              </a:ext>
            </a:extLst>
          </p:cNvPr>
          <p:cNvSpPr/>
          <p:nvPr/>
        </p:nvSpPr>
        <p:spPr bwMode="auto">
          <a:xfrm>
            <a:off x="8617806" y="3280343"/>
            <a:ext cx="1728192"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600" dirty="0">
                <a:latin typeface="Century Gothic" panose="020B0502020202020204" pitchFamily="34" charset="0"/>
              </a:rPr>
              <a:t>RISTORAZIONE</a:t>
            </a:r>
            <a:endParaRPr kumimoji="0" lang="it-IT" sz="1600" strike="noStrike" cap="none" normalizeH="0" baseline="0" dirty="0">
              <a:ln>
                <a:noFill/>
              </a:ln>
              <a:solidFill>
                <a:schemeClr val="tx1"/>
              </a:solidFill>
              <a:effectLst/>
              <a:latin typeface="Century Gothic" panose="020B0502020202020204" pitchFamily="34" charset="0"/>
            </a:endParaRPr>
          </a:p>
        </p:txBody>
      </p:sp>
      <p:sp>
        <p:nvSpPr>
          <p:cNvPr id="3" name="CasellaDiTesto 9">
            <a:extLst>
              <a:ext uri="{FF2B5EF4-FFF2-40B4-BE49-F238E27FC236}">
                <a16:creationId xmlns:a16="http://schemas.microsoft.com/office/drawing/2014/main" id="{A7F28968-2BDA-4CCB-A998-77FC1DBEB78D}"/>
              </a:ext>
            </a:extLst>
          </p:cNvPr>
          <p:cNvSpPr txBox="1">
            <a:spLocks noChangeArrowheads="1"/>
          </p:cNvSpPr>
          <p:nvPr/>
        </p:nvSpPr>
        <p:spPr bwMode="auto">
          <a:xfrm>
            <a:off x="304800" y="3945853"/>
            <a:ext cx="2233268"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fontAlgn="ctr"/>
            <a:r>
              <a:rPr lang="it-IT" sz="1500" kern="1200" dirty="0">
                <a:solidFill>
                  <a:schemeClr val="tx1"/>
                </a:solidFill>
                <a:latin typeface="Century Gothic" panose="020B0502020202020204" pitchFamily="34" charset="0"/>
                <a:ea typeface="MS PGothic" panose="020B0600070205080204" pitchFamily="34" charset="-128"/>
                <a:cs typeface="+mn-cs"/>
              </a:rPr>
              <a:t>Un lockdown delle sole zone più colpite </a:t>
            </a:r>
          </a:p>
        </p:txBody>
      </p:sp>
      <p:sp>
        <p:nvSpPr>
          <p:cNvPr id="10" name="CasellaDiTesto 9">
            <a:extLst>
              <a:ext uri="{FF2B5EF4-FFF2-40B4-BE49-F238E27FC236}">
                <a16:creationId xmlns:a16="http://schemas.microsoft.com/office/drawing/2014/main" id="{3B127B5F-0F8F-45BC-846A-119405510C51}"/>
              </a:ext>
            </a:extLst>
          </p:cNvPr>
          <p:cNvSpPr txBox="1">
            <a:spLocks noChangeArrowheads="1"/>
          </p:cNvSpPr>
          <p:nvPr/>
        </p:nvSpPr>
        <p:spPr bwMode="auto">
          <a:xfrm>
            <a:off x="696345" y="4975229"/>
            <a:ext cx="1841723"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fontAlgn="ctr"/>
            <a:r>
              <a:rPr lang="it-IT" sz="1500" kern="1200" dirty="0">
                <a:solidFill>
                  <a:schemeClr val="tx1"/>
                </a:solidFill>
                <a:latin typeface="Century Gothic" panose="020B0502020202020204" pitchFamily="34" charset="0"/>
                <a:ea typeface="MS PGothic" panose="020B0600070205080204" pitchFamily="34" charset="-128"/>
                <a:cs typeface="+mn-cs"/>
              </a:rPr>
              <a:t>Un nuovo lockdown totale </a:t>
            </a:r>
          </a:p>
        </p:txBody>
      </p:sp>
      <p:sp>
        <p:nvSpPr>
          <p:cNvPr id="15" name="CasellaDiTesto 9">
            <a:extLst>
              <a:ext uri="{FF2B5EF4-FFF2-40B4-BE49-F238E27FC236}">
                <a16:creationId xmlns:a16="http://schemas.microsoft.com/office/drawing/2014/main" id="{24F4F20F-DBED-40FA-BF52-A6997570DB95}"/>
              </a:ext>
            </a:extLst>
          </p:cNvPr>
          <p:cNvSpPr txBox="1">
            <a:spLocks noChangeArrowheads="1"/>
          </p:cNvSpPr>
          <p:nvPr/>
        </p:nvSpPr>
        <p:spPr bwMode="auto">
          <a:xfrm>
            <a:off x="304800" y="2897687"/>
            <a:ext cx="2233268"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fontAlgn="ctr"/>
            <a:r>
              <a:rPr lang="it-IT" sz="1500" kern="1200" dirty="0">
                <a:solidFill>
                  <a:schemeClr val="tx1"/>
                </a:solidFill>
                <a:latin typeface="Century Gothic" panose="020B0502020202020204" pitchFamily="34" charset="0"/>
                <a:ea typeface="MS PGothic" panose="020B0600070205080204" pitchFamily="34" charset="-128"/>
                <a:cs typeface="+mn-cs"/>
              </a:rPr>
              <a:t>Non è possibile alcun tipo di lockdown</a:t>
            </a:r>
          </a:p>
        </p:txBody>
      </p:sp>
      <p:sp>
        <p:nvSpPr>
          <p:cNvPr id="19" name="CasellaDiTesto 18">
            <a:extLst>
              <a:ext uri="{FF2B5EF4-FFF2-40B4-BE49-F238E27FC236}">
                <a16:creationId xmlns:a16="http://schemas.microsoft.com/office/drawing/2014/main" id="{B0BD8C1F-5D1F-4EF5-AAAB-8EDB6D602EEB}"/>
              </a:ext>
            </a:extLst>
          </p:cNvPr>
          <p:cNvSpPr txBox="1"/>
          <p:nvPr/>
        </p:nvSpPr>
        <p:spPr>
          <a:xfrm rot="20888055">
            <a:off x="4524020" y="2913076"/>
            <a:ext cx="894797" cy="523220"/>
          </a:xfrm>
          <a:prstGeom prst="rect">
            <a:avLst/>
          </a:prstGeom>
          <a:solidFill>
            <a:srgbClr val="C00000"/>
          </a:solidFill>
        </p:spPr>
        <p:txBody>
          <a:bodyPr wrap="none" rtlCol="0">
            <a:spAutoFit/>
          </a:bodyPr>
          <a:lstStyle/>
          <a:p>
            <a:pPr algn="ctr"/>
            <a:r>
              <a:rPr lang="it-IT" sz="2800" dirty="0">
                <a:solidFill>
                  <a:schemeClr val="bg1"/>
                </a:solidFill>
                <a:latin typeface="Century Gothic" panose="020B0502020202020204" pitchFamily="34" charset="0"/>
              </a:rPr>
              <a:t>90%</a:t>
            </a:r>
          </a:p>
        </p:txBody>
      </p:sp>
      <p:sp>
        <p:nvSpPr>
          <p:cNvPr id="21" name="CasellaDiTesto 20">
            <a:extLst>
              <a:ext uri="{FF2B5EF4-FFF2-40B4-BE49-F238E27FC236}">
                <a16:creationId xmlns:a16="http://schemas.microsoft.com/office/drawing/2014/main" id="{D6306195-5B3F-4DC4-85A1-A9BAA675C0B5}"/>
              </a:ext>
            </a:extLst>
          </p:cNvPr>
          <p:cNvSpPr txBox="1"/>
          <p:nvPr/>
        </p:nvSpPr>
        <p:spPr>
          <a:xfrm>
            <a:off x="3256644" y="3961242"/>
            <a:ext cx="967995" cy="523220"/>
          </a:xfrm>
          <a:prstGeom prst="rect">
            <a:avLst/>
          </a:prstGeom>
          <a:noFill/>
        </p:spPr>
        <p:txBody>
          <a:bodyPr wrap="square" rtlCol="0">
            <a:spAutoFit/>
          </a:bodyPr>
          <a:lstStyle/>
          <a:p>
            <a:r>
              <a:rPr lang="it-IT" sz="2800" dirty="0">
                <a:latin typeface="Century Gothic" panose="020B0502020202020204" pitchFamily="34" charset="0"/>
              </a:rPr>
              <a:t>7%</a:t>
            </a:r>
            <a:endParaRPr lang="it-IT" sz="2800" i="1" dirty="0">
              <a:latin typeface="Century Gothic" panose="020B0502020202020204" pitchFamily="34" charset="0"/>
            </a:endParaRPr>
          </a:p>
        </p:txBody>
      </p:sp>
      <p:sp>
        <p:nvSpPr>
          <p:cNvPr id="23" name="CasellaDiTesto 22">
            <a:extLst>
              <a:ext uri="{FF2B5EF4-FFF2-40B4-BE49-F238E27FC236}">
                <a16:creationId xmlns:a16="http://schemas.microsoft.com/office/drawing/2014/main" id="{6D15ADD8-DFB8-4756-9FFE-23EBC54F2274}"/>
              </a:ext>
            </a:extLst>
          </p:cNvPr>
          <p:cNvSpPr txBox="1"/>
          <p:nvPr/>
        </p:nvSpPr>
        <p:spPr>
          <a:xfrm>
            <a:off x="2756284" y="4990618"/>
            <a:ext cx="967995" cy="523220"/>
          </a:xfrm>
          <a:prstGeom prst="rect">
            <a:avLst/>
          </a:prstGeom>
          <a:noFill/>
        </p:spPr>
        <p:txBody>
          <a:bodyPr wrap="square" rtlCol="0">
            <a:spAutoFit/>
          </a:bodyPr>
          <a:lstStyle/>
          <a:p>
            <a:r>
              <a:rPr lang="it-IT" sz="2800" dirty="0">
                <a:latin typeface="Century Gothic" panose="020B0502020202020204" pitchFamily="34" charset="0"/>
              </a:rPr>
              <a:t>3%</a:t>
            </a:r>
            <a:endParaRPr lang="it-IT" sz="2800" i="1" dirty="0">
              <a:latin typeface="Century Gothic" panose="020B0502020202020204" pitchFamily="34" charset="0"/>
            </a:endParaRPr>
          </a:p>
        </p:txBody>
      </p:sp>
      <p:sp>
        <p:nvSpPr>
          <p:cNvPr id="39" name="CasellaDiTesto 38">
            <a:extLst>
              <a:ext uri="{FF2B5EF4-FFF2-40B4-BE49-F238E27FC236}">
                <a16:creationId xmlns:a16="http://schemas.microsoft.com/office/drawing/2014/main" id="{444E6E92-9657-45FD-B64D-2B056C370222}"/>
              </a:ext>
            </a:extLst>
          </p:cNvPr>
          <p:cNvSpPr txBox="1"/>
          <p:nvPr/>
        </p:nvSpPr>
        <p:spPr>
          <a:xfrm>
            <a:off x="10570683" y="4147675"/>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91%</a:t>
            </a:r>
          </a:p>
        </p:txBody>
      </p:sp>
      <p:sp>
        <p:nvSpPr>
          <p:cNvPr id="26" name="Rettangolo 25">
            <a:extLst>
              <a:ext uri="{FF2B5EF4-FFF2-40B4-BE49-F238E27FC236}">
                <a16:creationId xmlns:a16="http://schemas.microsoft.com/office/drawing/2014/main" id="{13198743-8AE0-40A4-A9DC-46B2EE9A51C5}"/>
              </a:ext>
            </a:extLst>
          </p:cNvPr>
          <p:cNvSpPr/>
          <p:nvPr/>
        </p:nvSpPr>
        <p:spPr bwMode="auto">
          <a:xfrm>
            <a:off x="7752215" y="4147675"/>
            <a:ext cx="259378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COMMERCIO NO FOOD</a:t>
            </a:r>
          </a:p>
        </p:txBody>
      </p:sp>
      <p:sp>
        <p:nvSpPr>
          <p:cNvPr id="43" name="CasellaDiTesto 42">
            <a:extLst>
              <a:ext uri="{FF2B5EF4-FFF2-40B4-BE49-F238E27FC236}">
                <a16:creationId xmlns:a16="http://schemas.microsoft.com/office/drawing/2014/main" id="{CA2D409D-B312-43FC-8C41-330D2535D1B6}"/>
              </a:ext>
            </a:extLst>
          </p:cNvPr>
          <p:cNvSpPr txBox="1"/>
          <p:nvPr/>
        </p:nvSpPr>
        <p:spPr>
          <a:xfrm>
            <a:off x="10570683" y="4582625"/>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86%</a:t>
            </a:r>
          </a:p>
        </p:txBody>
      </p:sp>
      <p:sp>
        <p:nvSpPr>
          <p:cNvPr id="27" name="Rettangolo 26">
            <a:extLst>
              <a:ext uri="{FF2B5EF4-FFF2-40B4-BE49-F238E27FC236}">
                <a16:creationId xmlns:a16="http://schemas.microsoft.com/office/drawing/2014/main" id="{CE122445-0FBE-40D0-9686-42021EE6E7A6}"/>
              </a:ext>
            </a:extLst>
          </p:cNvPr>
          <p:cNvSpPr/>
          <p:nvPr/>
        </p:nvSpPr>
        <p:spPr bwMode="auto">
          <a:xfrm>
            <a:off x="7820025" y="4582625"/>
            <a:ext cx="252597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SERVIZI ALLA PERSONA</a:t>
            </a:r>
          </a:p>
        </p:txBody>
      </p:sp>
      <p:sp>
        <p:nvSpPr>
          <p:cNvPr id="57" name="CasellaDiTesto 56">
            <a:extLst>
              <a:ext uri="{FF2B5EF4-FFF2-40B4-BE49-F238E27FC236}">
                <a16:creationId xmlns:a16="http://schemas.microsoft.com/office/drawing/2014/main" id="{849DF49A-3469-418E-BA1D-B39A38E372F6}"/>
              </a:ext>
            </a:extLst>
          </p:cNvPr>
          <p:cNvSpPr txBox="1"/>
          <p:nvPr/>
        </p:nvSpPr>
        <p:spPr>
          <a:xfrm>
            <a:off x="10570683" y="5020323"/>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78%</a:t>
            </a:r>
          </a:p>
        </p:txBody>
      </p:sp>
      <p:sp>
        <p:nvSpPr>
          <p:cNvPr id="28" name="Rettangolo 27">
            <a:extLst>
              <a:ext uri="{FF2B5EF4-FFF2-40B4-BE49-F238E27FC236}">
                <a16:creationId xmlns:a16="http://schemas.microsoft.com/office/drawing/2014/main" id="{49D3D7BE-A8BB-4629-9B44-18C788D1C97D}"/>
              </a:ext>
            </a:extLst>
          </p:cNvPr>
          <p:cNvSpPr/>
          <p:nvPr/>
        </p:nvSpPr>
        <p:spPr bwMode="auto">
          <a:xfrm>
            <a:off x="8782141" y="5020323"/>
            <a:ext cx="1563857"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TRASPORTI</a:t>
            </a:r>
          </a:p>
        </p:txBody>
      </p:sp>
      <p:sp>
        <p:nvSpPr>
          <p:cNvPr id="61" name="CasellaDiTesto 60">
            <a:extLst>
              <a:ext uri="{FF2B5EF4-FFF2-40B4-BE49-F238E27FC236}">
                <a16:creationId xmlns:a16="http://schemas.microsoft.com/office/drawing/2014/main" id="{696F5495-732D-47AE-A7E9-9FE940C87E73}"/>
              </a:ext>
            </a:extLst>
          </p:cNvPr>
          <p:cNvSpPr txBox="1"/>
          <p:nvPr/>
        </p:nvSpPr>
        <p:spPr>
          <a:xfrm>
            <a:off x="10570683" y="5460767"/>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76%</a:t>
            </a:r>
          </a:p>
        </p:txBody>
      </p:sp>
      <p:sp>
        <p:nvSpPr>
          <p:cNvPr id="30" name="Rettangolo 29">
            <a:extLst>
              <a:ext uri="{FF2B5EF4-FFF2-40B4-BE49-F238E27FC236}">
                <a16:creationId xmlns:a16="http://schemas.microsoft.com/office/drawing/2014/main" id="{EC0B6AFC-CDBC-419B-9377-28E4C7C5A7E7}"/>
              </a:ext>
            </a:extLst>
          </p:cNvPr>
          <p:cNvSpPr/>
          <p:nvPr/>
        </p:nvSpPr>
        <p:spPr bwMode="auto">
          <a:xfrm>
            <a:off x="8016377" y="5460767"/>
            <a:ext cx="2329621"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SERVIZI ALLE IMPRESE</a:t>
            </a:r>
          </a:p>
        </p:txBody>
      </p:sp>
      <p:sp>
        <p:nvSpPr>
          <p:cNvPr id="65" name="CasellaDiTesto 64">
            <a:extLst>
              <a:ext uri="{FF2B5EF4-FFF2-40B4-BE49-F238E27FC236}">
                <a16:creationId xmlns:a16="http://schemas.microsoft.com/office/drawing/2014/main" id="{C816FBB2-67F7-402B-8C6A-17AC0D2F98F9}"/>
              </a:ext>
            </a:extLst>
          </p:cNvPr>
          <p:cNvSpPr txBox="1"/>
          <p:nvPr/>
        </p:nvSpPr>
        <p:spPr>
          <a:xfrm>
            <a:off x="10570683" y="5903959"/>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57%</a:t>
            </a:r>
          </a:p>
        </p:txBody>
      </p:sp>
      <p:sp>
        <p:nvSpPr>
          <p:cNvPr id="31" name="Rettangolo 30">
            <a:extLst>
              <a:ext uri="{FF2B5EF4-FFF2-40B4-BE49-F238E27FC236}">
                <a16:creationId xmlns:a16="http://schemas.microsoft.com/office/drawing/2014/main" id="{D6093C67-2B5C-4D1B-83D1-70343443FF89}"/>
              </a:ext>
            </a:extLst>
          </p:cNvPr>
          <p:cNvSpPr/>
          <p:nvPr/>
        </p:nvSpPr>
        <p:spPr bwMode="auto">
          <a:xfrm>
            <a:off x="8137159" y="5903959"/>
            <a:ext cx="2208839"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COMMERCIO FOOD</a:t>
            </a:r>
          </a:p>
        </p:txBody>
      </p:sp>
      <p:cxnSp>
        <p:nvCxnSpPr>
          <p:cNvPr id="32" name="Connettore 2 31">
            <a:extLst>
              <a:ext uri="{FF2B5EF4-FFF2-40B4-BE49-F238E27FC236}">
                <a16:creationId xmlns:a16="http://schemas.microsoft.com/office/drawing/2014/main" id="{0DD9A5D7-8B6F-45E5-8A8B-5FB3C779FF04}"/>
              </a:ext>
            </a:extLst>
          </p:cNvPr>
          <p:cNvCxnSpPr>
            <a:cxnSpLocks/>
            <a:endCxn id="12" idx="1"/>
          </p:cNvCxnSpPr>
          <p:nvPr/>
        </p:nvCxnSpPr>
        <p:spPr bwMode="auto">
          <a:xfrm flipV="1">
            <a:off x="5286375" y="2872018"/>
            <a:ext cx="1825959" cy="214082"/>
          </a:xfrm>
          <a:prstGeom prst="straightConnector1">
            <a:avLst/>
          </a:prstGeom>
          <a:noFill/>
          <a:ln w="63500" cap="flat" cmpd="sng" algn="ctr">
            <a:solidFill>
              <a:srgbClr val="C00000"/>
            </a:solidFill>
            <a:prstDash val="solid"/>
            <a:round/>
            <a:headEnd type="none" w="med" len="med"/>
            <a:tailEnd type="triangle" w="lg" len="med"/>
          </a:ln>
          <a:effectLst/>
        </p:spPr>
      </p:cxnSp>
      <p:sp>
        <p:nvSpPr>
          <p:cNvPr id="16" name="Rettangolo 93">
            <a:extLst>
              <a:ext uri="{FF2B5EF4-FFF2-40B4-BE49-F238E27FC236}">
                <a16:creationId xmlns:a16="http://schemas.microsoft.com/office/drawing/2014/main" id="{28A6F6A2-3E61-4663-A7ED-5E2DCEAED45C}"/>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dirty="0">
                <a:latin typeface="Century Gothic" panose="020B0502020202020204" pitchFamily="34" charset="0"/>
              </a:rPr>
              <a:t>Base campione</a:t>
            </a:r>
            <a:r>
              <a:rPr lang="it-IT" sz="1000" b="1" dirty="0">
                <a:latin typeface="Century Gothic" panose="020B0502020202020204" pitchFamily="34" charset="0"/>
              </a:rPr>
              <a:t>: </a:t>
            </a:r>
            <a:r>
              <a:rPr lang="it-IT" sz="1000" b="0" dirty="0">
                <a:latin typeface="Century Gothic" panose="020B0502020202020204" pitchFamily="34" charset="0"/>
              </a:rPr>
              <a:t>1.536 casi. </a:t>
            </a:r>
            <a:r>
              <a:rPr lang="it-IT" sz="1000" dirty="0">
                <a:latin typeface="Century Gothic" panose="020B0502020202020204" pitchFamily="34" charset="0"/>
              </a:rPr>
              <a:t>I dati sono riportati all’universo.</a:t>
            </a:r>
            <a:endParaRPr lang="it-IT" sz="1000" i="1" dirty="0">
              <a:latin typeface="Century Gothic" panose="020B0502020202020204" pitchFamily="34" charset="0"/>
            </a:endParaRPr>
          </a:p>
        </p:txBody>
      </p:sp>
      <p:sp>
        <p:nvSpPr>
          <p:cNvPr id="17" name="CasellaDiTesto 16">
            <a:extLst>
              <a:ext uri="{FF2B5EF4-FFF2-40B4-BE49-F238E27FC236}">
                <a16:creationId xmlns:a16="http://schemas.microsoft.com/office/drawing/2014/main" id="{B2EF7802-1E17-4F1B-AFAC-58C402DF66B5}"/>
              </a:ext>
            </a:extLst>
          </p:cNvPr>
          <p:cNvSpPr txBox="1"/>
          <p:nvPr/>
        </p:nvSpPr>
        <p:spPr>
          <a:xfrm>
            <a:off x="4885913" y="3403347"/>
            <a:ext cx="1708315" cy="646331"/>
          </a:xfrm>
          <a:prstGeom prst="rect">
            <a:avLst/>
          </a:prstGeom>
          <a:solidFill>
            <a:schemeClr val="bg1">
              <a:lumMod val="85000"/>
            </a:schemeClr>
          </a:solidFill>
          <a:ln>
            <a:solidFill>
              <a:schemeClr val="tx1">
                <a:lumMod val="65000"/>
                <a:lumOff val="35000"/>
              </a:schemeClr>
            </a:solidFill>
          </a:ln>
        </p:spPr>
        <p:txBody>
          <a:bodyPr wrap="square" rtlCol="0">
            <a:spAutoFit/>
          </a:bodyPr>
          <a:lstStyle/>
          <a:p>
            <a:r>
              <a:rPr lang="it-IT" sz="1800" dirty="0">
                <a:latin typeface="Century Gothic" panose="020B0502020202020204" pitchFamily="34" charset="0"/>
              </a:rPr>
              <a:t>+18% rispetto a giugno</a:t>
            </a:r>
            <a:endParaRPr lang="it-IT" sz="1800" i="1" dirty="0">
              <a:latin typeface="Century Gothic" panose="020B0502020202020204" pitchFamily="34" charset="0"/>
            </a:endParaRPr>
          </a:p>
        </p:txBody>
      </p:sp>
    </p:spTree>
    <p:extLst>
      <p:ext uri="{BB962C8B-B14F-4D97-AF65-F5344CB8AC3E}">
        <p14:creationId xmlns:p14="http://schemas.microsoft.com/office/powerpoint/2010/main" val="409431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5FD5534-095E-44A3-B8A5-B4B5BCA952E6}"/>
              </a:ext>
            </a:extLst>
          </p:cNvPr>
          <p:cNvPicPr>
            <a:picLocks noChangeAspect="1"/>
          </p:cNvPicPr>
          <p:nvPr/>
        </p:nvPicPr>
        <p:blipFill>
          <a:blip r:embed="rId2"/>
          <a:stretch>
            <a:fillRect/>
          </a:stretch>
        </p:blipFill>
        <p:spPr>
          <a:xfrm>
            <a:off x="57910" y="2791766"/>
            <a:ext cx="8040624" cy="2744724"/>
          </a:xfrm>
          <a:prstGeom prst="rect">
            <a:avLst/>
          </a:prstGeom>
        </p:spPr>
      </p:pic>
      <p:sp>
        <p:nvSpPr>
          <p:cNvPr id="4" name="Titolo 1">
            <a:extLst>
              <a:ext uri="{FF2B5EF4-FFF2-40B4-BE49-F238E27FC236}">
                <a16:creationId xmlns:a16="http://schemas.microsoft.com/office/drawing/2014/main" id="{DEA8BE23-96B0-4B56-8791-0671EDC05E55}"/>
              </a:ext>
            </a:extLst>
          </p:cNvPr>
          <p:cNvSpPr txBox="1">
            <a:spLocks/>
          </p:cNvSpPr>
          <p:nvPr/>
        </p:nvSpPr>
        <p:spPr>
          <a:xfrm>
            <a:off x="335360" y="248643"/>
            <a:ext cx="11613479"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Scenari futuri | </a:t>
            </a:r>
            <a:r>
              <a:rPr lang="it-IT" sz="2200" b="0" dirty="0">
                <a:latin typeface="Century Gothic" panose="020B0502020202020204" pitchFamily="34" charset="0"/>
                <a:cs typeface="Arial"/>
              </a:rPr>
              <a:t>Adottare misure congrue, </a:t>
            </a:r>
            <a:r>
              <a:rPr lang="it-IT" sz="2200" dirty="0">
                <a:latin typeface="Century Gothic" panose="020B0502020202020204" pitchFamily="34" charset="0"/>
                <a:cs typeface="Arial"/>
              </a:rPr>
              <a:t>scongiurando una chiusura generalizzata</a:t>
            </a:r>
            <a:r>
              <a:rPr lang="it-IT" sz="2200" b="0" dirty="0">
                <a:latin typeface="Century Gothic" panose="020B0502020202020204" pitchFamily="34" charset="0"/>
                <a:cs typeface="Arial"/>
              </a:rPr>
              <a:t>, è ciò che le imprese del </a:t>
            </a:r>
            <a:r>
              <a:rPr lang="it-IT" sz="2200" dirty="0">
                <a:latin typeface="Century Gothic" panose="020B0502020202020204" pitchFamily="34" charset="0"/>
                <a:cs typeface="Arial"/>
              </a:rPr>
              <a:t>FVG</a:t>
            </a:r>
            <a:r>
              <a:rPr lang="it-IT" sz="2200" b="0" dirty="0">
                <a:latin typeface="Century Gothic" panose="020B0502020202020204" pitchFamily="34" charset="0"/>
                <a:cs typeface="Arial"/>
              </a:rPr>
              <a:t> auspicano da qui a fine anno: il </a:t>
            </a:r>
            <a:r>
              <a:rPr lang="it-IT" sz="2200" dirty="0">
                <a:latin typeface="Century Gothic" panose="020B0502020202020204" pitchFamily="34" charset="0"/>
                <a:cs typeface="Arial"/>
              </a:rPr>
              <a:t>38% </a:t>
            </a:r>
            <a:r>
              <a:rPr lang="it-IT" sz="2200" b="0" i="1" dirty="0">
                <a:latin typeface="Century Gothic" panose="020B0502020202020204" pitchFamily="34" charset="0"/>
                <a:cs typeface="Arial"/>
              </a:rPr>
              <a:t>(+5 rispetto a giugno)</a:t>
            </a:r>
            <a:r>
              <a:rPr lang="it-IT" sz="2200" b="0" dirty="0">
                <a:latin typeface="Century Gothic" panose="020B0502020202020204" pitchFamily="34" charset="0"/>
                <a:cs typeface="Arial"/>
              </a:rPr>
              <a:t> sarebbe </a:t>
            </a:r>
            <a:r>
              <a:rPr lang="it-IT" sz="2200" dirty="0">
                <a:latin typeface="Century Gothic" panose="020B0502020202020204" pitchFamily="34" charset="0"/>
                <a:cs typeface="Arial"/>
              </a:rPr>
              <a:t>a rischio cessazione, </a:t>
            </a:r>
            <a:r>
              <a:rPr lang="it-IT" sz="2200" u="sng" dirty="0">
                <a:latin typeface="Century Gothic" panose="020B0502020202020204" pitchFamily="34" charset="0"/>
                <a:cs typeface="Arial"/>
              </a:rPr>
              <a:t>con ricadute irreversibili per interi comparti</a:t>
            </a:r>
            <a:r>
              <a:rPr lang="it-IT" sz="2200" dirty="0">
                <a:latin typeface="Century Gothic" panose="020B0502020202020204" pitchFamily="34" charset="0"/>
                <a:cs typeface="Arial"/>
              </a:rPr>
              <a:t>.</a:t>
            </a:r>
            <a:endParaRPr lang="it-IT" sz="2200" b="0" strike="sngStrike" dirty="0">
              <a:latin typeface="Century Gothic" panose="020B0502020202020204" pitchFamily="34" charset="0"/>
              <a:ea typeface="+mj-ea"/>
              <a:cs typeface="Arial"/>
            </a:endParaRPr>
          </a:p>
        </p:txBody>
      </p:sp>
      <p:sp>
        <p:nvSpPr>
          <p:cNvPr id="10" name="CasellaDiTesto 9">
            <a:extLst>
              <a:ext uri="{FF2B5EF4-FFF2-40B4-BE49-F238E27FC236}">
                <a16:creationId xmlns:a16="http://schemas.microsoft.com/office/drawing/2014/main" id="{591C03A7-4EB5-4143-92F5-AFEB5D523425}"/>
              </a:ext>
            </a:extLst>
          </p:cNvPr>
          <p:cNvSpPr txBox="1"/>
          <p:nvPr/>
        </p:nvSpPr>
        <p:spPr>
          <a:xfrm>
            <a:off x="28700" y="5411669"/>
            <a:ext cx="2160240" cy="678199"/>
          </a:xfrm>
          <a:prstGeom prst="rect">
            <a:avLst/>
          </a:prstGeom>
          <a:noFill/>
        </p:spPr>
        <p:txBody>
          <a:bodyPr wrap="square">
            <a:spAutoFit/>
          </a:bodyPr>
          <a:lstStyle/>
          <a:p>
            <a:pPr marL="0" lvl="0" indent="0" algn="ctr">
              <a:lnSpc>
                <a:spcPct val="115000"/>
              </a:lnSpc>
              <a:spcBef>
                <a:spcPts val="600"/>
              </a:spcBef>
              <a:spcAft>
                <a:spcPts val="300"/>
              </a:spcAft>
              <a:buFont typeface="Symbol" panose="05050102010706020507" pitchFamily="18" charset="2"/>
              <a:buNone/>
              <a:tabLst>
                <a:tab pos="457200" algn="l"/>
              </a:tabLst>
            </a:pPr>
            <a:r>
              <a:rPr lang="it-IT" sz="1400" dirty="0">
                <a:effectLst/>
                <a:latin typeface="Century Gothic" panose="020B0502020202020204" pitchFamily="34" charset="0"/>
              </a:rPr>
              <a:t>NESSUN EFFETTO</a:t>
            </a:r>
            <a:br>
              <a:rPr lang="it-IT" sz="1400" dirty="0">
                <a:effectLst/>
                <a:latin typeface="Century Gothic" panose="020B0502020202020204" pitchFamily="34" charset="0"/>
              </a:rPr>
            </a:br>
            <a:r>
              <a:rPr lang="it-IT" sz="1000" b="0" i="1" dirty="0">
                <a:effectLst/>
                <a:latin typeface="Century Gothic" panose="020B0502020202020204" pitchFamily="34" charset="0"/>
              </a:rPr>
              <a:t>(come </a:t>
            </a:r>
            <a:r>
              <a:rPr lang="it-IT" sz="1000" b="0" i="1" dirty="0">
                <a:latin typeface="Century Gothic" panose="020B0502020202020204" pitchFamily="34" charset="0"/>
              </a:rPr>
              <a:t>dopo </a:t>
            </a:r>
            <a:r>
              <a:rPr lang="it-IT" sz="1000" b="0" i="1" dirty="0">
                <a:effectLst/>
                <a:latin typeface="Century Gothic" panose="020B0502020202020204" pitchFamily="34" charset="0"/>
              </a:rPr>
              <a:t>la recente pandemia)</a:t>
            </a:r>
            <a:endParaRPr lang="it-IT" sz="1000" b="0" i="1"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4" name="CasellaDiTesto 13">
            <a:extLst>
              <a:ext uri="{FF2B5EF4-FFF2-40B4-BE49-F238E27FC236}">
                <a16:creationId xmlns:a16="http://schemas.microsoft.com/office/drawing/2014/main" id="{24A85DFF-1975-4D72-9DCB-7145C1AEC44D}"/>
              </a:ext>
            </a:extLst>
          </p:cNvPr>
          <p:cNvSpPr txBox="1"/>
          <p:nvPr/>
        </p:nvSpPr>
        <p:spPr>
          <a:xfrm>
            <a:off x="2109220" y="5411669"/>
            <a:ext cx="1944216" cy="677750"/>
          </a:xfrm>
          <a:prstGeom prst="rect">
            <a:avLst/>
          </a:prstGeom>
          <a:noFill/>
        </p:spPr>
        <p:txBody>
          <a:bodyPr wrap="square">
            <a:spAutoFit/>
          </a:bodyPr>
          <a:lstStyle/>
          <a:p>
            <a:pPr marL="0" lvl="0" indent="0" algn="ctr">
              <a:lnSpc>
                <a:spcPct val="115000"/>
              </a:lnSpc>
              <a:spcBef>
                <a:spcPts val="600"/>
              </a:spcBef>
              <a:spcAft>
                <a:spcPts val="300"/>
              </a:spcAft>
              <a:buFont typeface="Symbol" panose="05050102010706020507" pitchFamily="18" charset="2"/>
              <a:buNone/>
              <a:tabLst>
                <a:tab pos="457200" algn="l"/>
              </a:tabLst>
            </a:pPr>
            <a:r>
              <a:rPr lang="it-IT" sz="1400" dirty="0">
                <a:effectLst/>
                <a:latin typeface="Century Gothic" panose="020B0502020202020204" pitchFamily="34" charset="0"/>
              </a:rPr>
              <a:t>EFFETTI MINIMI</a:t>
            </a:r>
            <a:br>
              <a:rPr lang="it-IT" sz="1400" dirty="0">
                <a:effectLst/>
                <a:latin typeface="Century Gothic" panose="020B0502020202020204" pitchFamily="34" charset="0"/>
              </a:rPr>
            </a:br>
            <a:r>
              <a:rPr lang="it-IT" sz="1000" b="0" i="1" dirty="0">
                <a:effectLst/>
                <a:latin typeface="Century Gothic" panose="020B0502020202020204" pitchFamily="34" charset="0"/>
              </a:rPr>
              <a:t>(inferiori a quelli della recente pandemia)</a:t>
            </a:r>
            <a:endParaRPr lang="it-IT" sz="1400" b="0" i="1"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6" name="CasellaDiTesto 15">
            <a:extLst>
              <a:ext uri="{FF2B5EF4-FFF2-40B4-BE49-F238E27FC236}">
                <a16:creationId xmlns:a16="http://schemas.microsoft.com/office/drawing/2014/main" id="{F4CAE690-E84E-44C8-8CB0-3632404D9651}"/>
              </a:ext>
            </a:extLst>
          </p:cNvPr>
          <p:cNvSpPr txBox="1"/>
          <p:nvPr/>
        </p:nvSpPr>
        <p:spPr>
          <a:xfrm>
            <a:off x="4040815" y="5411669"/>
            <a:ext cx="1993125" cy="1032142"/>
          </a:xfrm>
          <a:prstGeom prst="rect">
            <a:avLst/>
          </a:prstGeom>
          <a:noFill/>
        </p:spPr>
        <p:txBody>
          <a:bodyPr wrap="square">
            <a:spAutoFit/>
          </a:bodyPr>
          <a:lstStyle/>
          <a:p>
            <a:pPr marL="0" lvl="0" indent="0" algn="ctr">
              <a:lnSpc>
                <a:spcPct val="115000"/>
              </a:lnSpc>
              <a:spcBef>
                <a:spcPts val="600"/>
              </a:spcBef>
              <a:spcAft>
                <a:spcPts val="300"/>
              </a:spcAft>
              <a:buFont typeface="Symbol" panose="05050102010706020507" pitchFamily="18" charset="2"/>
              <a:buNone/>
              <a:tabLst>
                <a:tab pos="457200" algn="l"/>
              </a:tabLst>
            </a:pPr>
            <a:r>
              <a:rPr lang="it-IT" sz="1400" dirty="0">
                <a:latin typeface="Century Gothic" panose="020B0502020202020204" pitchFamily="34" charset="0"/>
              </a:rPr>
              <a:t>EFFETTI </a:t>
            </a:r>
            <a:r>
              <a:rPr lang="it-IT" sz="1400" dirty="0">
                <a:effectLst/>
                <a:latin typeface="Century Gothic" panose="020B0502020202020204" pitchFamily="34" charset="0"/>
              </a:rPr>
              <a:t>PESANTI</a:t>
            </a:r>
            <a:br>
              <a:rPr lang="it-IT" sz="1400" dirty="0">
                <a:effectLst/>
                <a:latin typeface="Century Gothic" panose="020B0502020202020204" pitchFamily="34" charset="0"/>
              </a:rPr>
            </a:br>
            <a:r>
              <a:rPr lang="it-IT" sz="1000" b="0" i="1" dirty="0">
                <a:effectLst/>
                <a:latin typeface="Century Gothic" panose="020B0502020202020204" pitchFamily="34" charset="0"/>
              </a:rPr>
              <a:t>(come quelli della recente pandemia, ma </a:t>
            </a:r>
            <a:r>
              <a:rPr lang="it-IT" sz="1000" i="1" u="sng" dirty="0">
                <a:effectLst/>
                <a:latin typeface="Century Gothic" panose="020B0502020202020204" pitchFamily="34" charset="0"/>
              </a:rPr>
              <a:t>comunque l’impresa riuscirebbe a sopravvivere</a:t>
            </a:r>
            <a:r>
              <a:rPr lang="it-IT" sz="1000" b="0" i="1" dirty="0">
                <a:effectLst/>
                <a:latin typeface="Century Gothic" panose="020B0502020202020204" pitchFamily="34" charset="0"/>
              </a:rPr>
              <a:t>)</a:t>
            </a:r>
            <a:endParaRPr lang="it-IT" sz="1400" b="0" i="1"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8" name="CasellaDiTesto 17">
            <a:extLst>
              <a:ext uri="{FF2B5EF4-FFF2-40B4-BE49-F238E27FC236}">
                <a16:creationId xmlns:a16="http://schemas.microsoft.com/office/drawing/2014/main" id="{95ABFFA2-DDA6-42DB-BB2B-C3A1462D7F22}"/>
              </a:ext>
            </a:extLst>
          </p:cNvPr>
          <p:cNvSpPr txBox="1"/>
          <p:nvPr/>
        </p:nvSpPr>
        <p:spPr>
          <a:xfrm>
            <a:off x="6062516" y="5411669"/>
            <a:ext cx="1872208" cy="1032142"/>
          </a:xfrm>
          <a:prstGeom prst="rect">
            <a:avLst/>
          </a:prstGeom>
          <a:noFill/>
        </p:spPr>
        <p:txBody>
          <a:bodyPr wrap="square">
            <a:spAutoFit/>
          </a:bodyPr>
          <a:lstStyle/>
          <a:p>
            <a:pPr marL="0" lvl="0" indent="0" algn="ctr">
              <a:lnSpc>
                <a:spcPct val="115000"/>
              </a:lnSpc>
              <a:spcBef>
                <a:spcPts val="600"/>
              </a:spcBef>
              <a:spcAft>
                <a:spcPts val="300"/>
              </a:spcAft>
              <a:buFont typeface="Symbol" panose="05050102010706020507" pitchFamily="18" charset="2"/>
              <a:buNone/>
              <a:tabLst>
                <a:tab pos="457200" algn="l"/>
              </a:tabLst>
            </a:pPr>
            <a:r>
              <a:rPr lang="it-IT" sz="1400" dirty="0">
                <a:effectLst/>
                <a:latin typeface="Century Gothic" panose="020B0502020202020204" pitchFamily="34" charset="0"/>
              </a:rPr>
              <a:t>EFFETTI DEVASTANTI</a:t>
            </a:r>
            <a:br>
              <a:rPr lang="it-IT" sz="1400" dirty="0">
                <a:effectLst/>
                <a:latin typeface="Century Gothic" panose="020B0502020202020204" pitchFamily="34" charset="0"/>
              </a:rPr>
            </a:br>
            <a:r>
              <a:rPr lang="it-IT" sz="1000" b="0" i="1" dirty="0">
                <a:effectLst/>
                <a:latin typeface="Century Gothic" panose="020B0502020202020204" pitchFamily="34" charset="0"/>
              </a:rPr>
              <a:t>(superiori a quelli della recente pandemia e </a:t>
            </a:r>
            <a:r>
              <a:rPr lang="it-IT" sz="1000" i="1" u="sng" dirty="0">
                <a:effectLst/>
                <a:latin typeface="Century Gothic" panose="020B0502020202020204" pitchFamily="34" charset="0"/>
              </a:rPr>
              <a:t>l’impresa rischierebbe di chiudere</a:t>
            </a:r>
            <a:r>
              <a:rPr lang="it-IT" sz="1000" b="0" i="1" dirty="0">
                <a:effectLst/>
                <a:latin typeface="Century Gothic" panose="020B0502020202020204" pitchFamily="34" charset="0"/>
              </a:rPr>
              <a:t>)</a:t>
            </a:r>
            <a:endParaRPr lang="it-IT" sz="1000" b="0" i="1"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4" name="CasellaDiTesto 23">
            <a:extLst>
              <a:ext uri="{FF2B5EF4-FFF2-40B4-BE49-F238E27FC236}">
                <a16:creationId xmlns:a16="http://schemas.microsoft.com/office/drawing/2014/main" id="{BA2BFF4E-7E47-44F9-B164-77DC87D8EBA8}"/>
              </a:ext>
            </a:extLst>
          </p:cNvPr>
          <p:cNvSpPr txBox="1"/>
          <p:nvPr/>
        </p:nvSpPr>
        <p:spPr>
          <a:xfrm>
            <a:off x="621062" y="4788553"/>
            <a:ext cx="967995" cy="523220"/>
          </a:xfrm>
          <a:prstGeom prst="rect">
            <a:avLst/>
          </a:prstGeom>
          <a:noFill/>
        </p:spPr>
        <p:txBody>
          <a:bodyPr wrap="square" rtlCol="0">
            <a:spAutoFit/>
          </a:bodyPr>
          <a:lstStyle/>
          <a:p>
            <a:pPr algn="ctr"/>
            <a:r>
              <a:rPr lang="it-IT" sz="2800" dirty="0">
                <a:latin typeface="Century Gothic" panose="020B0502020202020204" pitchFamily="34" charset="0"/>
              </a:rPr>
              <a:t>2%</a:t>
            </a:r>
            <a:endParaRPr lang="it-IT" sz="2800" i="1" dirty="0">
              <a:latin typeface="Century Gothic" panose="020B0502020202020204" pitchFamily="34" charset="0"/>
            </a:endParaRPr>
          </a:p>
        </p:txBody>
      </p:sp>
      <p:sp>
        <p:nvSpPr>
          <p:cNvPr id="25" name="CasellaDiTesto 24">
            <a:extLst>
              <a:ext uri="{FF2B5EF4-FFF2-40B4-BE49-F238E27FC236}">
                <a16:creationId xmlns:a16="http://schemas.microsoft.com/office/drawing/2014/main" id="{CABC4FE9-0CAD-45DB-AF70-5C8C9E52C837}"/>
              </a:ext>
            </a:extLst>
          </p:cNvPr>
          <p:cNvSpPr txBox="1"/>
          <p:nvPr/>
        </p:nvSpPr>
        <p:spPr>
          <a:xfrm>
            <a:off x="2653177" y="4389822"/>
            <a:ext cx="967995" cy="523220"/>
          </a:xfrm>
          <a:prstGeom prst="rect">
            <a:avLst/>
          </a:prstGeom>
          <a:noFill/>
        </p:spPr>
        <p:txBody>
          <a:bodyPr wrap="square" rtlCol="0">
            <a:spAutoFit/>
          </a:bodyPr>
          <a:lstStyle/>
          <a:p>
            <a:pPr algn="ctr"/>
            <a:r>
              <a:rPr lang="it-IT" sz="2800" dirty="0">
                <a:latin typeface="Century Gothic" panose="020B0502020202020204" pitchFamily="34" charset="0"/>
              </a:rPr>
              <a:t>10%</a:t>
            </a:r>
            <a:endParaRPr lang="it-IT" sz="2800" i="1" dirty="0">
              <a:latin typeface="Century Gothic" panose="020B0502020202020204" pitchFamily="34" charset="0"/>
            </a:endParaRPr>
          </a:p>
        </p:txBody>
      </p:sp>
      <p:sp>
        <p:nvSpPr>
          <p:cNvPr id="26" name="CasellaDiTesto 25">
            <a:extLst>
              <a:ext uri="{FF2B5EF4-FFF2-40B4-BE49-F238E27FC236}">
                <a16:creationId xmlns:a16="http://schemas.microsoft.com/office/drawing/2014/main" id="{3903A576-41E3-450B-8DB8-5E06651BB05D}"/>
              </a:ext>
            </a:extLst>
          </p:cNvPr>
          <p:cNvSpPr txBox="1"/>
          <p:nvPr/>
        </p:nvSpPr>
        <p:spPr>
          <a:xfrm>
            <a:off x="4553379" y="2564298"/>
            <a:ext cx="967995" cy="523221"/>
          </a:xfrm>
          <a:prstGeom prst="rect">
            <a:avLst/>
          </a:prstGeom>
          <a:noFill/>
        </p:spPr>
        <p:txBody>
          <a:bodyPr wrap="square" rtlCol="0">
            <a:spAutoFit/>
          </a:bodyPr>
          <a:lstStyle/>
          <a:p>
            <a:pPr algn="ctr"/>
            <a:r>
              <a:rPr lang="it-IT" sz="2800" dirty="0">
                <a:latin typeface="Century Gothic" panose="020B0502020202020204" pitchFamily="34" charset="0"/>
              </a:rPr>
              <a:t>50%</a:t>
            </a:r>
            <a:endParaRPr lang="it-IT" sz="2800" i="1" dirty="0">
              <a:latin typeface="Century Gothic" panose="020B0502020202020204" pitchFamily="34" charset="0"/>
            </a:endParaRPr>
          </a:p>
        </p:txBody>
      </p:sp>
      <p:sp>
        <p:nvSpPr>
          <p:cNvPr id="27" name="CasellaDiTesto 26">
            <a:extLst>
              <a:ext uri="{FF2B5EF4-FFF2-40B4-BE49-F238E27FC236}">
                <a16:creationId xmlns:a16="http://schemas.microsoft.com/office/drawing/2014/main" id="{F17029FF-C004-41D1-87F5-51DCB4A9EA08}"/>
              </a:ext>
            </a:extLst>
          </p:cNvPr>
          <p:cNvSpPr txBox="1"/>
          <p:nvPr/>
        </p:nvSpPr>
        <p:spPr>
          <a:xfrm>
            <a:off x="6580869" y="2923539"/>
            <a:ext cx="967995" cy="523220"/>
          </a:xfrm>
          <a:prstGeom prst="rect">
            <a:avLst/>
          </a:prstGeom>
          <a:noFill/>
        </p:spPr>
        <p:txBody>
          <a:bodyPr wrap="square" rtlCol="0">
            <a:spAutoFit/>
          </a:bodyPr>
          <a:lstStyle/>
          <a:p>
            <a:pPr algn="ctr"/>
            <a:r>
              <a:rPr lang="it-IT" sz="2800" dirty="0">
                <a:latin typeface="Century Gothic" panose="020B0502020202020204" pitchFamily="34" charset="0"/>
              </a:rPr>
              <a:t>38%</a:t>
            </a:r>
            <a:endParaRPr lang="it-IT" sz="2800" i="1" dirty="0">
              <a:latin typeface="Century Gothic" panose="020B0502020202020204" pitchFamily="34" charset="0"/>
            </a:endParaRPr>
          </a:p>
        </p:txBody>
      </p:sp>
      <p:sp>
        <p:nvSpPr>
          <p:cNvPr id="30" name="Ovale 29">
            <a:extLst>
              <a:ext uri="{FF2B5EF4-FFF2-40B4-BE49-F238E27FC236}">
                <a16:creationId xmlns:a16="http://schemas.microsoft.com/office/drawing/2014/main" id="{F81C9E32-F828-4974-9FBB-4AA2B429B0DB}"/>
              </a:ext>
            </a:extLst>
          </p:cNvPr>
          <p:cNvSpPr/>
          <p:nvPr/>
        </p:nvSpPr>
        <p:spPr bwMode="auto">
          <a:xfrm rot="1162562">
            <a:off x="6449595" y="2866620"/>
            <a:ext cx="1172298" cy="745125"/>
          </a:xfrm>
          <a:prstGeom prst="ellipse">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31" name="Elemento grafico 30" descr="Freccia linea: curva oraria">
            <a:extLst>
              <a:ext uri="{FF2B5EF4-FFF2-40B4-BE49-F238E27FC236}">
                <a16:creationId xmlns:a16="http://schemas.microsoft.com/office/drawing/2014/main" id="{71DD8BE6-6D74-457D-A50C-620204A873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692682">
            <a:off x="7363202" y="2451687"/>
            <a:ext cx="698239" cy="698239"/>
          </a:xfrm>
          <a:prstGeom prst="rect">
            <a:avLst/>
          </a:prstGeom>
        </p:spPr>
      </p:pic>
      <p:sp>
        <p:nvSpPr>
          <p:cNvPr id="5" name="CasellaDiTesto 9">
            <a:extLst>
              <a:ext uri="{FF2B5EF4-FFF2-40B4-BE49-F238E27FC236}">
                <a16:creationId xmlns:a16="http://schemas.microsoft.com/office/drawing/2014/main" id="{18EB2F51-BE33-4406-8155-E00ACA238E0F}"/>
              </a:ext>
            </a:extLst>
          </p:cNvPr>
          <p:cNvSpPr txBox="1">
            <a:spLocks noChangeArrowheads="1"/>
          </p:cNvSpPr>
          <p:nvPr/>
        </p:nvSpPr>
        <p:spPr bwMode="auto">
          <a:xfrm>
            <a:off x="335360" y="1706447"/>
            <a:ext cx="11233248"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700" b="0" dirty="0">
                <a:latin typeface="Century Gothic" panose="020B0502020202020204" pitchFamily="34" charset="0"/>
              </a:rPr>
              <a:t>Sempre immaginando un </a:t>
            </a:r>
            <a:r>
              <a:rPr lang="it-IT" altLang="ja-JP" sz="1700" dirty="0">
                <a:latin typeface="Century Gothic" panose="020B0502020202020204" pitchFamily="34" charset="0"/>
              </a:rPr>
              <a:t>peggioramento dello scenario epidemiologico del Paese </a:t>
            </a:r>
            <a:r>
              <a:rPr lang="it-IT" altLang="ja-JP" sz="1700" b="0" dirty="0">
                <a:latin typeface="Century Gothic" panose="020B0502020202020204" pitchFamily="34" charset="0"/>
              </a:rPr>
              <a:t>e ipotizzando un </a:t>
            </a:r>
            <a:r>
              <a:rPr lang="it-IT" altLang="ja-JP" sz="1700" dirty="0">
                <a:latin typeface="Century Gothic" panose="020B0502020202020204" pitchFamily="34" charset="0"/>
              </a:rPr>
              <a:t>nuovo </a:t>
            </a:r>
            <a:r>
              <a:rPr lang="it-IT" altLang="ja-JP" sz="1700" i="1" dirty="0">
                <a:latin typeface="Century Gothic" panose="020B0502020202020204" pitchFamily="34" charset="0"/>
              </a:rPr>
              <a:t>lockdown</a:t>
            </a:r>
            <a:r>
              <a:rPr lang="it-IT" altLang="ja-JP" sz="1700" dirty="0">
                <a:latin typeface="Century Gothic" panose="020B0502020202020204" pitchFamily="34" charset="0"/>
              </a:rPr>
              <a:t> totale, quali sarebbero gli effetti sulla Sua impresa?</a:t>
            </a:r>
          </a:p>
        </p:txBody>
      </p:sp>
      <p:sp>
        <p:nvSpPr>
          <p:cNvPr id="6" name="Rettangolo 93">
            <a:extLst>
              <a:ext uri="{FF2B5EF4-FFF2-40B4-BE49-F238E27FC236}">
                <a16:creationId xmlns:a16="http://schemas.microsoft.com/office/drawing/2014/main" id="{39BF90E4-D71C-4314-AAB9-0B170BE151E5}"/>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dirty="0">
                <a:latin typeface="Century Gothic" panose="020B0502020202020204" pitchFamily="34" charset="0"/>
              </a:rPr>
              <a:t>Base campione</a:t>
            </a:r>
            <a:r>
              <a:rPr lang="it-IT" sz="1000" b="1" dirty="0">
                <a:latin typeface="Century Gothic" panose="020B0502020202020204" pitchFamily="34" charset="0"/>
              </a:rPr>
              <a:t>: </a:t>
            </a:r>
            <a:r>
              <a:rPr lang="it-IT" sz="1000" b="0" dirty="0">
                <a:latin typeface="Century Gothic" panose="020B0502020202020204" pitchFamily="34" charset="0"/>
              </a:rPr>
              <a:t>1.536 casi. </a:t>
            </a:r>
            <a:r>
              <a:rPr lang="it-IT" sz="1000" dirty="0">
                <a:latin typeface="Century Gothic" panose="020B0502020202020204" pitchFamily="34" charset="0"/>
              </a:rPr>
              <a:t>I dati sono riportati all’universo.</a:t>
            </a:r>
            <a:endParaRPr lang="it-IT" sz="1000" i="1" dirty="0">
              <a:latin typeface="Century Gothic" panose="020B0502020202020204" pitchFamily="34" charset="0"/>
            </a:endParaRPr>
          </a:p>
        </p:txBody>
      </p:sp>
      <p:sp>
        <p:nvSpPr>
          <p:cNvPr id="19" name="CasellaDiTesto 18">
            <a:extLst>
              <a:ext uri="{FF2B5EF4-FFF2-40B4-BE49-F238E27FC236}">
                <a16:creationId xmlns:a16="http://schemas.microsoft.com/office/drawing/2014/main" id="{61D1F25E-9750-4483-9687-6C3B421B5C39}"/>
              </a:ext>
            </a:extLst>
          </p:cNvPr>
          <p:cNvSpPr txBox="1"/>
          <p:nvPr/>
        </p:nvSpPr>
        <p:spPr>
          <a:xfrm>
            <a:off x="5886664" y="3593359"/>
            <a:ext cx="1708315" cy="646331"/>
          </a:xfrm>
          <a:prstGeom prst="rect">
            <a:avLst/>
          </a:prstGeom>
          <a:solidFill>
            <a:schemeClr val="bg1">
              <a:lumMod val="85000"/>
            </a:schemeClr>
          </a:solidFill>
          <a:ln>
            <a:solidFill>
              <a:schemeClr val="tx1">
                <a:lumMod val="65000"/>
                <a:lumOff val="35000"/>
              </a:schemeClr>
            </a:solidFill>
          </a:ln>
        </p:spPr>
        <p:txBody>
          <a:bodyPr wrap="square" rtlCol="0">
            <a:spAutoFit/>
          </a:bodyPr>
          <a:lstStyle/>
          <a:p>
            <a:r>
              <a:rPr lang="it-IT" sz="1800" dirty="0">
                <a:latin typeface="Century Gothic" panose="020B0502020202020204" pitchFamily="34" charset="0"/>
              </a:rPr>
              <a:t>+5% rispetto a giugno</a:t>
            </a:r>
            <a:endParaRPr lang="it-IT" sz="1800" i="1" dirty="0">
              <a:latin typeface="Century Gothic" panose="020B0502020202020204" pitchFamily="34" charset="0"/>
            </a:endParaRPr>
          </a:p>
        </p:txBody>
      </p:sp>
      <p:sp>
        <p:nvSpPr>
          <p:cNvPr id="21" name="Rettangolo 20">
            <a:extLst>
              <a:ext uri="{FF2B5EF4-FFF2-40B4-BE49-F238E27FC236}">
                <a16:creationId xmlns:a16="http://schemas.microsoft.com/office/drawing/2014/main" id="{B80079DE-1675-4703-850A-79D21731315E}"/>
              </a:ext>
            </a:extLst>
          </p:cNvPr>
          <p:cNvSpPr/>
          <p:nvPr/>
        </p:nvSpPr>
        <p:spPr bwMode="auto">
          <a:xfrm>
            <a:off x="8199446" y="2876205"/>
            <a:ext cx="3749393" cy="1289616"/>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23" name="CasellaDiTesto 9">
            <a:extLst>
              <a:ext uri="{FF2B5EF4-FFF2-40B4-BE49-F238E27FC236}">
                <a16:creationId xmlns:a16="http://schemas.microsoft.com/office/drawing/2014/main" id="{38C8D4DA-5847-4904-8457-6CD07AA15976}"/>
              </a:ext>
            </a:extLst>
          </p:cNvPr>
          <p:cNvSpPr txBox="1">
            <a:spLocks noChangeArrowheads="1"/>
          </p:cNvSpPr>
          <p:nvPr/>
        </p:nvSpPr>
        <p:spPr bwMode="auto">
          <a:xfrm>
            <a:off x="8008065" y="2459025"/>
            <a:ext cx="3841035" cy="338554"/>
          </a:xfrm>
          <a:prstGeom prst="rect">
            <a:avLst/>
          </a:prstGeom>
          <a:solidFill>
            <a:srgbClr val="C00000"/>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600" i="1" dirty="0">
                <a:solidFill>
                  <a:schemeClr val="bg1"/>
                </a:solidFill>
                <a:latin typeface="Century Gothic" panose="020B0502020202020204" pitchFamily="34" charset="0"/>
              </a:rPr>
              <a:t>Effetti devastanti in caso di lockdown</a:t>
            </a:r>
          </a:p>
        </p:txBody>
      </p:sp>
      <p:sp>
        <p:nvSpPr>
          <p:cNvPr id="28" name="CasellaDiTesto 27">
            <a:extLst>
              <a:ext uri="{FF2B5EF4-FFF2-40B4-BE49-F238E27FC236}">
                <a16:creationId xmlns:a16="http://schemas.microsoft.com/office/drawing/2014/main" id="{9DF491DA-889D-4E7D-BB21-E6C88EB89DF5}"/>
              </a:ext>
            </a:extLst>
          </p:cNvPr>
          <p:cNvSpPr txBox="1"/>
          <p:nvPr/>
        </p:nvSpPr>
        <p:spPr>
          <a:xfrm>
            <a:off x="11171139" y="3355766"/>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45%</a:t>
            </a:r>
          </a:p>
        </p:txBody>
      </p:sp>
      <p:sp>
        <p:nvSpPr>
          <p:cNvPr id="29" name="Rettangolo 28">
            <a:extLst>
              <a:ext uri="{FF2B5EF4-FFF2-40B4-BE49-F238E27FC236}">
                <a16:creationId xmlns:a16="http://schemas.microsoft.com/office/drawing/2014/main" id="{4389FB42-C147-49B7-B9DD-03CBB51B6E3D}"/>
              </a:ext>
            </a:extLst>
          </p:cNvPr>
          <p:cNvSpPr/>
          <p:nvPr/>
        </p:nvSpPr>
        <p:spPr bwMode="auto">
          <a:xfrm>
            <a:off x="8432794" y="3355766"/>
            <a:ext cx="2513660"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RICEZIONE TURISTICA</a:t>
            </a:r>
          </a:p>
        </p:txBody>
      </p:sp>
      <p:sp>
        <p:nvSpPr>
          <p:cNvPr id="33" name="CasellaDiTesto 32">
            <a:extLst>
              <a:ext uri="{FF2B5EF4-FFF2-40B4-BE49-F238E27FC236}">
                <a16:creationId xmlns:a16="http://schemas.microsoft.com/office/drawing/2014/main" id="{6DE3768C-614C-4C05-9BD9-330EA0ED36A2}"/>
              </a:ext>
            </a:extLst>
          </p:cNvPr>
          <p:cNvSpPr txBox="1"/>
          <p:nvPr/>
        </p:nvSpPr>
        <p:spPr>
          <a:xfrm>
            <a:off x="11171139" y="2921613"/>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47%</a:t>
            </a:r>
          </a:p>
        </p:txBody>
      </p:sp>
      <p:sp>
        <p:nvSpPr>
          <p:cNvPr id="34" name="Rettangolo 33">
            <a:extLst>
              <a:ext uri="{FF2B5EF4-FFF2-40B4-BE49-F238E27FC236}">
                <a16:creationId xmlns:a16="http://schemas.microsoft.com/office/drawing/2014/main" id="{F977A8F5-DAC6-4FD5-9774-A35474CE612F}"/>
              </a:ext>
            </a:extLst>
          </p:cNvPr>
          <p:cNvSpPr/>
          <p:nvPr/>
        </p:nvSpPr>
        <p:spPr bwMode="auto">
          <a:xfrm>
            <a:off x="9218262" y="2921613"/>
            <a:ext cx="1728192"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600" dirty="0">
                <a:latin typeface="Century Gothic" panose="020B0502020202020204" pitchFamily="34" charset="0"/>
              </a:rPr>
              <a:t>RISTORAZIONE</a:t>
            </a:r>
            <a:endParaRPr kumimoji="0" lang="it-IT" sz="1600" strike="noStrike" cap="none" normalizeH="0" baseline="0" dirty="0">
              <a:ln>
                <a:noFill/>
              </a:ln>
              <a:solidFill>
                <a:schemeClr val="tx1"/>
              </a:solidFill>
              <a:effectLst/>
              <a:latin typeface="Century Gothic" panose="020B0502020202020204" pitchFamily="34" charset="0"/>
            </a:endParaRPr>
          </a:p>
        </p:txBody>
      </p:sp>
      <p:sp>
        <p:nvSpPr>
          <p:cNvPr id="35" name="CasellaDiTesto 34">
            <a:extLst>
              <a:ext uri="{FF2B5EF4-FFF2-40B4-BE49-F238E27FC236}">
                <a16:creationId xmlns:a16="http://schemas.microsoft.com/office/drawing/2014/main" id="{4E7A5A59-8BB5-4745-A422-28A9151AC41E}"/>
              </a:ext>
            </a:extLst>
          </p:cNvPr>
          <p:cNvSpPr txBox="1"/>
          <p:nvPr/>
        </p:nvSpPr>
        <p:spPr>
          <a:xfrm>
            <a:off x="11171139" y="3788945"/>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42%</a:t>
            </a:r>
          </a:p>
        </p:txBody>
      </p:sp>
      <p:sp>
        <p:nvSpPr>
          <p:cNvPr id="36" name="Rettangolo 35">
            <a:extLst>
              <a:ext uri="{FF2B5EF4-FFF2-40B4-BE49-F238E27FC236}">
                <a16:creationId xmlns:a16="http://schemas.microsoft.com/office/drawing/2014/main" id="{961844D6-9688-4D13-B2AA-C54B847458A5}"/>
              </a:ext>
            </a:extLst>
          </p:cNvPr>
          <p:cNvSpPr/>
          <p:nvPr/>
        </p:nvSpPr>
        <p:spPr bwMode="auto">
          <a:xfrm>
            <a:off x="8352671" y="3788945"/>
            <a:ext cx="259378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COMMERCIO NO FOOD</a:t>
            </a:r>
          </a:p>
        </p:txBody>
      </p:sp>
      <p:sp>
        <p:nvSpPr>
          <p:cNvPr id="37" name="CasellaDiTesto 36">
            <a:extLst>
              <a:ext uri="{FF2B5EF4-FFF2-40B4-BE49-F238E27FC236}">
                <a16:creationId xmlns:a16="http://schemas.microsoft.com/office/drawing/2014/main" id="{86E33070-A66C-4F88-86DD-22AE13F758FA}"/>
              </a:ext>
            </a:extLst>
          </p:cNvPr>
          <p:cNvSpPr txBox="1"/>
          <p:nvPr/>
        </p:nvSpPr>
        <p:spPr>
          <a:xfrm>
            <a:off x="11171139" y="4223895"/>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35%</a:t>
            </a:r>
          </a:p>
        </p:txBody>
      </p:sp>
      <p:sp>
        <p:nvSpPr>
          <p:cNvPr id="38" name="Rettangolo 37">
            <a:extLst>
              <a:ext uri="{FF2B5EF4-FFF2-40B4-BE49-F238E27FC236}">
                <a16:creationId xmlns:a16="http://schemas.microsoft.com/office/drawing/2014/main" id="{A4876264-4F49-4CBF-92DD-678B47800A77}"/>
              </a:ext>
            </a:extLst>
          </p:cNvPr>
          <p:cNvSpPr/>
          <p:nvPr/>
        </p:nvSpPr>
        <p:spPr bwMode="auto">
          <a:xfrm>
            <a:off x="8420481" y="4223895"/>
            <a:ext cx="252597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SERVIZI ALLA PERSONA</a:t>
            </a:r>
          </a:p>
        </p:txBody>
      </p:sp>
      <p:sp>
        <p:nvSpPr>
          <p:cNvPr id="39" name="CasellaDiTesto 38">
            <a:extLst>
              <a:ext uri="{FF2B5EF4-FFF2-40B4-BE49-F238E27FC236}">
                <a16:creationId xmlns:a16="http://schemas.microsoft.com/office/drawing/2014/main" id="{651DDFEA-77B7-459C-9BF1-B31EC3F9DF31}"/>
              </a:ext>
            </a:extLst>
          </p:cNvPr>
          <p:cNvSpPr txBox="1"/>
          <p:nvPr/>
        </p:nvSpPr>
        <p:spPr>
          <a:xfrm>
            <a:off x="11171139" y="4661593"/>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34%</a:t>
            </a:r>
          </a:p>
        </p:txBody>
      </p:sp>
      <p:sp>
        <p:nvSpPr>
          <p:cNvPr id="66" name="Rettangolo 65">
            <a:extLst>
              <a:ext uri="{FF2B5EF4-FFF2-40B4-BE49-F238E27FC236}">
                <a16:creationId xmlns:a16="http://schemas.microsoft.com/office/drawing/2014/main" id="{CEADA4F3-4B78-4729-BCA8-0AE5D77D5996}"/>
              </a:ext>
            </a:extLst>
          </p:cNvPr>
          <p:cNvSpPr/>
          <p:nvPr/>
        </p:nvSpPr>
        <p:spPr bwMode="auto">
          <a:xfrm>
            <a:off x="9382597" y="4661593"/>
            <a:ext cx="1563857"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TRASPORTI</a:t>
            </a:r>
          </a:p>
        </p:txBody>
      </p:sp>
      <p:sp>
        <p:nvSpPr>
          <p:cNvPr id="68" name="CasellaDiTesto 67">
            <a:extLst>
              <a:ext uri="{FF2B5EF4-FFF2-40B4-BE49-F238E27FC236}">
                <a16:creationId xmlns:a16="http://schemas.microsoft.com/office/drawing/2014/main" id="{2D700FF4-89E5-41EB-BA57-C034657E6760}"/>
              </a:ext>
            </a:extLst>
          </p:cNvPr>
          <p:cNvSpPr txBox="1"/>
          <p:nvPr/>
        </p:nvSpPr>
        <p:spPr>
          <a:xfrm>
            <a:off x="11171139" y="5102037"/>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25%</a:t>
            </a:r>
          </a:p>
        </p:txBody>
      </p:sp>
      <p:sp>
        <p:nvSpPr>
          <p:cNvPr id="70" name="Rettangolo 69">
            <a:extLst>
              <a:ext uri="{FF2B5EF4-FFF2-40B4-BE49-F238E27FC236}">
                <a16:creationId xmlns:a16="http://schemas.microsoft.com/office/drawing/2014/main" id="{CE65634A-1BA5-40EE-811B-0EFA416DD2A0}"/>
              </a:ext>
            </a:extLst>
          </p:cNvPr>
          <p:cNvSpPr/>
          <p:nvPr/>
        </p:nvSpPr>
        <p:spPr bwMode="auto">
          <a:xfrm>
            <a:off x="8616833" y="5102037"/>
            <a:ext cx="2329621"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SERVIZI ALLE IMPRESE</a:t>
            </a:r>
          </a:p>
        </p:txBody>
      </p:sp>
      <p:sp>
        <p:nvSpPr>
          <p:cNvPr id="72" name="CasellaDiTesto 71">
            <a:extLst>
              <a:ext uri="{FF2B5EF4-FFF2-40B4-BE49-F238E27FC236}">
                <a16:creationId xmlns:a16="http://schemas.microsoft.com/office/drawing/2014/main" id="{181787D1-8C5D-407B-97E7-74194861175A}"/>
              </a:ext>
            </a:extLst>
          </p:cNvPr>
          <p:cNvSpPr txBox="1"/>
          <p:nvPr/>
        </p:nvSpPr>
        <p:spPr>
          <a:xfrm>
            <a:off x="11171139" y="5545229"/>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12%</a:t>
            </a:r>
          </a:p>
        </p:txBody>
      </p:sp>
      <p:sp>
        <p:nvSpPr>
          <p:cNvPr id="74" name="Rettangolo 73">
            <a:extLst>
              <a:ext uri="{FF2B5EF4-FFF2-40B4-BE49-F238E27FC236}">
                <a16:creationId xmlns:a16="http://schemas.microsoft.com/office/drawing/2014/main" id="{F4950B33-866D-4062-8EFA-D9ABE21A625B}"/>
              </a:ext>
            </a:extLst>
          </p:cNvPr>
          <p:cNvSpPr/>
          <p:nvPr/>
        </p:nvSpPr>
        <p:spPr bwMode="auto">
          <a:xfrm>
            <a:off x="8737615" y="5545229"/>
            <a:ext cx="2208839"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COMMERCIO FOOD</a:t>
            </a:r>
          </a:p>
        </p:txBody>
      </p:sp>
    </p:spTree>
    <p:extLst>
      <p:ext uri="{BB962C8B-B14F-4D97-AF65-F5344CB8AC3E}">
        <p14:creationId xmlns:p14="http://schemas.microsoft.com/office/powerpoint/2010/main" val="795465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654696BD-D9B2-448A-A1B3-54942DC2C248}"/>
              </a:ext>
            </a:extLst>
          </p:cNvPr>
          <p:cNvPicPr>
            <a:picLocks noChangeAspect="1"/>
          </p:cNvPicPr>
          <p:nvPr/>
        </p:nvPicPr>
        <p:blipFill>
          <a:blip r:embed="rId2"/>
          <a:stretch>
            <a:fillRect/>
          </a:stretch>
        </p:blipFill>
        <p:spPr>
          <a:xfrm>
            <a:off x="406760" y="1594462"/>
            <a:ext cx="4621121" cy="3652562"/>
          </a:xfrm>
          <a:prstGeom prst="rect">
            <a:avLst/>
          </a:prstGeom>
        </p:spPr>
      </p:pic>
      <p:sp>
        <p:nvSpPr>
          <p:cNvPr id="20" name="Titolo 1">
            <a:extLst>
              <a:ext uri="{FF2B5EF4-FFF2-40B4-BE49-F238E27FC236}">
                <a16:creationId xmlns:a16="http://schemas.microsoft.com/office/drawing/2014/main" id="{C36C7386-2E9E-40A9-AF94-12A2706B512A}"/>
              </a:ext>
            </a:extLst>
          </p:cNvPr>
          <p:cNvSpPr txBox="1">
            <a:spLocks/>
          </p:cNvSpPr>
          <p:nvPr/>
        </p:nvSpPr>
        <p:spPr>
          <a:xfrm>
            <a:off x="335360" y="248643"/>
            <a:ext cx="11593288"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Efficacia delle misure anticrisi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Sono proprio i </a:t>
            </a:r>
            <a:r>
              <a:rPr lang="it-IT" sz="2200" dirty="0">
                <a:latin typeface="Century Gothic" panose="020B0502020202020204" pitchFamily="34" charset="0"/>
                <a:ea typeface="+mj-ea"/>
                <a:cs typeface="Arial"/>
              </a:rPr>
              <a:t>comparti più colpiti dalla crisi della prima ondata </a:t>
            </a:r>
            <a:r>
              <a:rPr lang="it-IT" sz="2200" b="0" dirty="0">
                <a:latin typeface="Century Gothic" panose="020B0502020202020204" pitchFamily="34" charset="0"/>
                <a:ea typeface="+mj-ea"/>
                <a:cs typeface="Arial"/>
              </a:rPr>
              <a:t>(e che più degli altri hanno </a:t>
            </a:r>
            <a:r>
              <a:rPr lang="it-IT" sz="2200" dirty="0">
                <a:latin typeface="Century Gothic" panose="020B0502020202020204" pitchFamily="34" charset="0"/>
                <a:ea typeface="+mj-ea"/>
                <a:cs typeface="Arial"/>
              </a:rPr>
              <a:t>investito</a:t>
            </a:r>
            <a:r>
              <a:rPr lang="it-IT" sz="2200" b="0" dirty="0">
                <a:latin typeface="Century Gothic" panose="020B0502020202020204" pitchFamily="34" charset="0"/>
                <a:ea typeface="+mj-ea"/>
                <a:cs typeface="Arial"/>
              </a:rPr>
              <a:t> per </a:t>
            </a:r>
            <a:r>
              <a:rPr lang="it-IT" sz="2200" dirty="0">
                <a:latin typeface="Century Gothic" panose="020B0502020202020204" pitchFamily="34" charset="0"/>
                <a:ea typeface="+mj-ea"/>
                <a:cs typeface="Arial"/>
              </a:rPr>
              <a:t>adeguarsi alle nuove norme</a:t>
            </a:r>
            <a:r>
              <a:rPr lang="it-IT" sz="2200" b="0" dirty="0">
                <a:latin typeface="Century Gothic" panose="020B0502020202020204" pitchFamily="34" charset="0"/>
                <a:ea typeface="+mj-ea"/>
                <a:cs typeface="Arial"/>
              </a:rPr>
              <a:t>) a mostrarsi più </a:t>
            </a:r>
            <a:r>
              <a:rPr lang="it-IT" sz="2200" dirty="0">
                <a:latin typeface="Century Gothic" panose="020B0502020202020204" pitchFamily="34" charset="0"/>
                <a:ea typeface="+mj-ea"/>
                <a:cs typeface="Arial"/>
              </a:rPr>
              <a:t>scettici</a:t>
            </a:r>
            <a:r>
              <a:rPr lang="it-IT" sz="2200" b="0" dirty="0">
                <a:latin typeface="Century Gothic" panose="020B0502020202020204" pitchFamily="34" charset="0"/>
                <a:ea typeface="+mj-ea"/>
                <a:cs typeface="Arial"/>
              </a:rPr>
              <a:t> circa le </a:t>
            </a:r>
            <a:r>
              <a:rPr lang="it-IT" sz="2200" dirty="0">
                <a:latin typeface="Century Gothic" panose="020B0502020202020204" pitchFamily="34" charset="0"/>
                <a:ea typeface="+mj-ea"/>
                <a:cs typeface="Arial"/>
              </a:rPr>
              <a:t>recenti misure </a:t>
            </a:r>
            <a:r>
              <a:rPr lang="it-IT" sz="2200" b="0" dirty="0">
                <a:latin typeface="Century Gothic" panose="020B0502020202020204" pitchFamily="34" charset="0"/>
                <a:ea typeface="+mj-ea"/>
                <a:cs typeface="Arial"/>
              </a:rPr>
              <a:t>adottate a contrasto del virus. </a:t>
            </a:r>
          </a:p>
        </p:txBody>
      </p:sp>
      <p:pic>
        <p:nvPicPr>
          <p:cNvPr id="39" name="Elemento grafico 38" descr="Forchetta e coltello">
            <a:extLst>
              <a:ext uri="{FF2B5EF4-FFF2-40B4-BE49-F238E27FC236}">
                <a16:creationId xmlns:a16="http://schemas.microsoft.com/office/drawing/2014/main" id="{EAF436B2-0507-4DEA-BAF5-6A93BE866F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4469" y="3114751"/>
            <a:ext cx="387795" cy="387795"/>
          </a:xfrm>
          <a:prstGeom prst="rect">
            <a:avLst/>
          </a:prstGeom>
        </p:spPr>
      </p:pic>
      <p:pic>
        <p:nvPicPr>
          <p:cNvPr id="41" name="Elemento grafico 40" descr="Carrello della spesa">
            <a:extLst>
              <a:ext uri="{FF2B5EF4-FFF2-40B4-BE49-F238E27FC236}">
                <a16:creationId xmlns:a16="http://schemas.microsoft.com/office/drawing/2014/main" id="{D99594D6-ABDC-42DA-9F0C-31128DE44E3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4959" y="5950818"/>
            <a:ext cx="469233" cy="469233"/>
          </a:xfrm>
          <a:prstGeom prst="rect">
            <a:avLst/>
          </a:prstGeom>
        </p:spPr>
      </p:pic>
      <p:pic>
        <p:nvPicPr>
          <p:cNvPr id="42" name="Elemento grafico 41" descr="Maglia a maniche lunghe">
            <a:extLst>
              <a:ext uri="{FF2B5EF4-FFF2-40B4-BE49-F238E27FC236}">
                <a16:creationId xmlns:a16="http://schemas.microsoft.com/office/drawing/2014/main" id="{FCDA814B-224C-46E7-939A-A1A123F3E3C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09585" y="3666549"/>
            <a:ext cx="426575" cy="426575"/>
          </a:xfrm>
          <a:prstGeom prst="rect">
            <a:avLst/>
          </a:prstGeom>
        </p:spPr>
      </p:pic>
      <p:pic>
        <p:nvPicPr>
          <p:cNvPr id="43" name="Elemento grafico 42" descr="Camion">
            <a:extLst>
              <a:ext uri="{FF2B5EF4-FFF2-40B4-BE49-F238E27FC236}">
                <a16:creationId xmlns:a16="http://schemas.microsoft.com/office/drawing/2014/main" id="{A193AC25-9649-47BE-8C9C-57D4D267592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05848" y="4764189"/>
            <a:ext cx="567772" cy="567772"/>
          </a:xfrm>
          <a:prstGeom prst="rect">
            <a:avLst/>
          </a:prstGeom>
        </p:spPr>
      </p:pic>
      <p:pic>
        <p:nvPicPr>
          <p:cNvPr id="44" name="Elemento grafico 43" descr="Valigia">
            <a:extLst>
              <a:ext uri="{FF2B5EF4-FFF2-40B4-BE49-F238E27FC236}">
                <a16:creationId xmlns:a16="http://schemas.microsoft.com/office/drawing/2014/main" id="{C0905D66-0859-4987-B9D9-3B174777DDF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62481" y="5374754"/>
            <a:ext cx="426575" cy="426575"/>
          </a:xfrm>
          <a:prstGeom prst="rect">
            <a:avLst/>
          </a:prstGeom>
        </p:spPr>
      </p:pic>
      <p:pic>
        <p:nvPicPr>
          <p:cNvPr id="45" name="Elemento grafico 44" descr="Pettine">
            <a:extLst>
              <a:ext uri="{FF2B5EF4-FFF2-40B4-BE49-F238E27FC236}">
                <a16:creationId xmlns:a16="http://schemas.microsoft.com/office/drawing/2014/main" id="{CD1A87EB-9F73-4BA6-92C7-3DA4AB7E80D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80044" y="4186903"/>
            <a:ext cx="516156" cy="516156"/>
          </a:xfrm>
          <a:prstGeom prst="rect">
            <a:avLst/>
          </a:prstGeom>
        </p:spPr>
      </p:pic>
      <p:cxnSp>
        <p:nvCxnSpPr>
          <p:cNvPr id="47" name="Connettore diritto 46">
            <a:extLst>
              <a:ext uri="{FF2B5EF4-FFF2-40B4-BE49-F238E27FC236}">
                <a16:creationId xmlns:a16="http://schemas.microsoft.com/office/drawing/2014/main" id="{1B5B6336-2E0C-498A-B8BA-FDA022CCDAF7}"/>
              </a:ext>
            </a:extLst>
          </p:cNvPr>
          <p:cNvCxnSpPr/>
          <p:nvPr/>
        </p:nvCxnSpPr>
        <p:spPr bwMode="auto">
          <a:xfrm>
            <a:off x="6609452" y="2405174"/>
            <a:ext cx="0" cy="4022134"/>
          </a:xfrm>
          <a:prstGeom prst="line">
            <a:avLst/>
          </a:prstGeom>
          <a:noFill/>
          <a:ln w="38100" cap="flat" cmpd="sng" algn="ctr">
            <a:solidFill>
              <a:srgbClr val="C00000"/>
            </a:solidFill>
            <a:prstDash val="solid"/>
            <a:round/>
            <a:headEnd type="none" w="med" len="med"/>
            <a:tailEnd type="none" w="med" len="med"/>
          </a:ln>
          <a:effectLst/>
        </p:spPr>
      </p:cxnSp>
      <p:pic>
        <p:nvPicPr>
          <p:cNvPr id="40" name="Elemento grafico 39" descr="Costruzione">
            <a:extLst>
              <a:ext uri="{FF2B5EF4-FFF2-40B4-BE49-F238E27FC236}">
                <a16:creationId xmlns:a16="http://schemas.microsoft.com/office/drawing/2014/main" id="{2C1AE594-385B-4BD4-80B8-D6B04A3A01F7}"/>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41633" y="2544952"/>
            <a:ext cx="426575" cy="426575"/>
          </a:xfrm>
          <a:prstGeom prst="rect">
            <a:avLst/>
          </a:prstGeom>
        </p:spPr>
      </p:pic>
      <p:sp>
        <p:nvSpPr>
          <p:cNvPr id="35" name="Rettangolo 34">
            <a:extLst>
              <a:ext uri="{FF2B5EF4-FFF2-40B4-BE49-F238E27FC236}">
                <a16:creationId xmlns:a16="http://schemas.microsoft.com/office/drawing/2014/main" id="{0E4E79A6-5484-4628-B18C-C2F66B6C6BBA}"/>
              </a:ext>
            </a:extLst>
          </p:cNvPr>
          <p:cNvSpPr/>
          <p:nvPr/>
        </p:nvSpPr>
        <p:spPr bwMode="auto">
          <a:xfrm>
            <a:off x="7867184" y="2604352"/>
            <a:ext cx="1821959" cy="30777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dirty="0">
                <a:latin typeface="Century Gothic" panose="020B0502020202020204" pitchFamily="34" charset="0"/>
              </a:rPr>
              <a:t>Ricezione turistica</a:t>
            </a:r>
            <a:endParaRPr kumimoji="0" lang="it-IT" sz="1400" strike="noStrike" cap="none" normalizeH="0" baseline="0" dirty="0">
              <a:ln>
                <a:noFill/>
              </a:ln>
              <a:solidFill>
                <a:schemeClr val="tx1"/>
              </a:solidFill>
              <a:effectLst/>
              <a:latin typeface="Century Gothic" panose="020B0502020202020204" pitchFamily="34" charset="0"/>
            </a:endParaRPr>
          </a:p>
        </p:txBody>
      </p:sp>
      <p:sp>
        <p:nvSpPr>
          <p:cNvPr id="48" name="CasellaDiTesto 9">
            <a:extLst>
              <a:ext uri="{FF2B5EF4-FFF2-40B4-BE49-F238E27FC236}">
                <a16:creationId xmlns:a16="http://schemas.microsoft.com/office/drawing/2014/main" id="{049A3C34-D635-49C6-ABD2-2CB4389CCF74}"/>
              </a:ext>
            </a:extLst>
          </p:cNvPr>
          <p:cNvSpPr txBox="1">
            <a:spLocks noChangeArrowheads="1"/>
          </p:cNvSpPr>
          <p:nvPr/>
        </p:nvSpPr>
        <p:spPr bwMode="auto">
          <a:xfrm>
            <a:off x="9933841" y="2527407"/>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95</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34" name="Rettangolo 33">
            <a:extLst>
              <a:ext uri="{FF2B5EF4-FFF2-40B4-BE49-F238E27FC236}">
                <a16:creationId xmlns:a16="http://schemas.microsoft.com/office/drawing/2014/main" id="{FAAF324D-1C80-4391-8723-310FD6932A52}"/>
              </a:ext>
            </a:extLst>
          </p:cNvPr>
          <p:cNvSpPr/>
          <p:nvPr/>
        </p:nvSpPr>
        <p:spPr bwMode="auto">
          <a:xfrm>
            <a:off x="8348745" y="3174919"/>
            <a:ext cx="1340397"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dirty="0">
                <a:latin typeface="Century Gothic" panose="020B0502020202020204" pitchFamily="34" charset="0"/>
              </a:rPr>
              <a:t>Ristorazione</a:t>
            </a:r>
            <a:endParaRPr kumimoji="0" lang="it-IT" sz="1400" strike="noStrike" cap="none" normalizeH="0" baseline="0" dirty="0">
              <a:ln>
                <a:noFill/>
              </a:ln>
              <a:solidFill>
                <a:schemeClr val="tx1"/>
              </a:solidFill>
              <a:effectLst/>
              <a:latin typeface="Century Gothic" panose="020B0502020202020204" pitchFamily="34" charset="0"/>
            </a:endParaRPr>
          </a:p>
        </p:txBody>
      </p:sp>
      <p:sp>
        <p:nvSpPr>
          <p:cNvPr id="49" name="CasellaDiTesto 9">
            <a:extLst>
              <a:ext uri="{FF2B5EF4-FFF2-40B4-BE49-F238E27FC236}">
                <a16:creationId xmlns:a16="http://schemas.microsoft.com/office/drawing/2014/main" id="{CB216D9E-4ACB-4898-8D01-E75F854AD6BD}"/>
              </a:ext>
            </a:extLst>
          </p:cNvPr>
          <p:cNvSpPr txBox="1">
            <a:spLocks noChangeArrowheads="1"/>
          </p:cNvSpPr>
          <p:nvPr/>
        </p:nvSpPr>
        <p:spPr bwMode="auto">
          <a:xfrm>
            <a:off x="9933841" y="3097975"/>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88</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33" name="Rettangolo 32">
            <a:extLst>
              <a:ext uri="{FF2B5EF4-FFF2-40B4-BE49-F238E27FC236}">
                <a16:creationId xmlns:a16="http://schemas.microsoft.com/office/drawing/2014/main" id="{DE547AB9-FEFE-4469-8C86-652BE655E65E}"/>
              </a:ext>
            </a:extLst>
          </p:cNvPr>
          <p:cNvSpPr/>
          <p:nvPr/>
        </p:nvSpPr>
        <p:spPr bwMode="auto">
          <a:xfrm>
            <a:off x="7544805" y="3745487"/>
            <a:ext cx="2144338"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dirty="0">
                <a:latin typeface="Century Gothic" panose="020B0502020202020204" pitchFamily="34" charset="0"/>
              </a:rPr>
              <a:t>Commercio NO FOOD</a:t>
            </a:r>
          </a:p>
        </p:txBody>
      </p:sp>
      <p:sp>
        <p:nvSpPr>
          <p:cNvPr id="50" name="CasellaDiTesto 9">
            <a:extLst>
              <a:ext uri="{FF2B5EF4-FFF2-40B4-BE49-F238E27FC236}">
                <a16:creationId xmlns:a16="http://schemas.microsoft.com/office/drawing/2014/main" id="{B3925321-C624-4F09-8D31-A1D472E5B918}"/>
              </a:ext>
            </a:extLst>
          </p:cNvPr>
          <p:cNvSpPr txBox="1">
            <a:spLocks noChangeArrowheads="1"/>
          </p:cNvSpPr>
          <p:nvPr/>
        </p:nvSpPr>
        <p:spPr bwMode="auto">
          <a:xfrm>
            <a:off x="9933841" y="3668543"/>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85</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38" name="Rettangolo 37">
            <a:extLst>
              <a:ext uri="{FF2B5EF4-FFF2-40B4-BE49-F238E27FC236}">
                <a16:creationId xmlns:a16="http://schemas.microsoft.com/office/drawing/2014/main" id="{6BEBF14A-CB06-4894-A40D-A555FBA144A2}"/>
              </a:ext>
            </a:extLst>
          </p:cNvPr>
          <p:cNvSpPr/>
          <p:nvPr/>
        </p:nvSpPr>
        <p:spPr bwMode="auto">
          <a:xfrm>
            <a:off x="7780307" y="4316055"/>
            <a:ext cx="1908836"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b="0" dirty="0">
                <a:latin typeface="Century Gothic" panose="020B0502020202020204" pitchFamily="34" charset="0"/>
              </a:rPr>
              <a:t>Servizi alla persona</a:t>
            </a:r>
            <a:endParaRPr kumimoji="0" lang="it-IT" sz="1400" b="0" strike="noStrike" cap="none" normalizeH="0" baseline="0" dirty="0">
              <a:ln>
                <a:noFill/>
              </a:ln>
              <a:solidFill>
                <a:schemeClr val="tx1"/>
              </a:solidFill>
              <a:effectLst/>
              <a:latin typeface="Century Gothic" panose="020B0502020202020204" pitchFamily="34" charset="0"/>
            </a:endParaRPr>
          </a:p>
        </p:txBody>
      </p:sp>
      <p:sp>
        <p:nvSpPr>
          <p:cNvPr id="51" name="CasellaDiTesto 9">
            <a:extLst>
              <a:ext uri="{FF2B5EF4-FFF2-40B4-BE49-F238E27FC236}">
                <a16:creationId xmlns:a16="http://schemas.microsoft.com/office/drawing/2014/main" id="{DC6FE397-90C6-4968-BA97-6BEBB7C6EB2E}"/>
              </a:ext>
            </a:extLst>
          </p:cNvPr>
          <p:cNvSpPr txBox="1">
            <a:spLocks noChangeArrowheads="1"/>
          </p:cNvSpPr>
          <p:nvPr/>
        </p:nvSpPr>
        <p:spPr bwMode="auto">
          <a:xfrm>
            <a:off x="9933841" y="4239111"/>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72</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36" name="Rettangolo 35">
            <a:extLst>
              <a:ext uri="{FF2B5EF4-FFF2-40B4-BE49-F238E27FC236}">
                <a16:creationId xmlns:a16="http://schemas.microsoft.com/office/drawing/2014/main" id="{DC2DED5F-9DB0-426D-9D37-2C67E388BAAC}"/>
              </a:ext>
            </a:extLst>
          </p:cNvPr>
          <p:cNvSpPr/>
          <p:nvPr/>
        </p:nvSpPr>
        <p:spPr bwMode="auto">
          <a:xfrm>
            <a:off x="7780870" y="4886624"/>
            <a:ext cx="1908273"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b="0" dirty="0">
                <a:latin typeface="Century Gothic" panose="020B0502020202020204" pitchFamily="34" charset="0"/>
              </a:rPr>
              <a:t>Trasporti</a:t>
            </a:r>
            <a:endParaRPr kumimoji="0" lang="it-IT" sz="1400" b="0" strike="noStrike" cap="none" normalizeH="0" baseline="0" dirty="0">
              <a:ln>
                <a:noFill/>
              </a:ln>
              <a:solidFill>
                <a:schemeClr val="tx1"/>
              </a:solidFill>
              <a:effectLst/>
              <a:latin typeface="Century Gothic" panose="020B0502020202020204" pitchFamily="34" charset="0"/>
            </a:endParaRPr>
          </a:p>
        </p:txBody>
      </p:sp>
      <p:sp>
        <p:nvSpPr>
          <p:cNvPr id="53" name="CasellaDiTesto 9">
            <a:extLst>
              <a:ext uri="{FF2B5EF4-FFF2-40B4-BE49-F238E27FC236}">
                <a16:creationId xmlns:a16="http://schemas.microsoft.com/office/drawing/2014/main" id="{C0247D31-F381-4898-95DB-19E0CF10A2D7}"/>
              </a:ext>
            </a:extLst>
          </p:cNvPr>
          <p:cNvSpPr txBox="1">
            <a:spLocks noChangeArrowheads="1"/>
          </p:cNvSpPr>
          <p:nvPr/>
        </p:nvSpPr>
        <p:spPr bwMode="auto">
          <a:xfrm>
            <a:off x="9933841" y="4809679"/>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70</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37" name="Rettangolo 36">
            <a:extLst>
              <a:ext uri="{FF2B5EF4-FFF2-40B4-BE49-F238E27FC236}">
                <a16:creationId xmlns:a16="http://schemas.microsoft.com/office/drawing/2014/main" id="{264749BB-0D8D-4FDB-AA8E-0F45D386E246}"/>
              </a:ext>
            </a:extLst>
          </p:cNvPr>
          <p:cNvSpPr/>
          <p:nvPr/>
        </p:nvSpPr>
        <p:spPr bwMode="auto">
          <a:xfrm>
            <a:off x="7780308" y="5457192"/>
            <a:ext cx="1908835"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b="0" dirty="0">
                <a:latin typeface="Century Gothic" panose="020B0502020202020204" pitchFamily="34" charset="0"/>
              </a:rPr>
              <a:t>Servizi alle imprese</a:t>
            </a:r>
            <a:endParaRPr kumimoji="0" lang="it-IT" sz="1400" b="0" strike="noStrike" cap="none" normalizeH="0" baseline="0" dirty="0">
              <a:ln>
                <a:noFill/>
              </a:ln>
              <a:solidFill>
                <a:schemeClr val="tx1"/>
              </a:solidFill>
              <a:effectLst/>
              <a:latin typeface="Century Gothic" panose="020B0502020202020204" pitchFamily="34" charset="0"/>
            </a:endParaRPr>
          </a:p>
        </p:txBody>
      </p:sp>
      <p:sp>
        <p:nvSpPr>
          <p:cNvPr id="54" name="CasellaDiTesto 9">
            <a:extLst>
              <a:ext uri="{FF2B5EF4-FFF2-40B4-BE49-F238E27FC236}">
                <a16:creationId xmlns:a16="http://schemas.microsoft.com/office/drawing/2014/main" id="{3F9368B3-6DFD-4380-BF8B-F95ED86F6AB6}"/>
              </a:ext>
            </a:extLst>
          </p:cNvPr>
          <p:cNvSpPr txBox="1">
            <a:spLocks noChangeArrowheads="1"/>
          </p:cNvSpPr>
          <p:nvPr/>
        </p:nvSpPr>
        <p:spPr bwMode="auto">
          <a:xfrm>
            <a:off x="9933841" y="5380247"/>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69</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32" name="Rettangolo 31">
            <a:extLst>
              <a:ext uri="{FF2B5EF4-FFF2-40B4-BE49-F238E27FC236}">
                <a16:creationId xmlns:a16="http://schemas.microsoft.com/office/drawing/2014/main" id="{61B1A6A6-02E8-4C20-9020-7399C6B82C13}"/>
              </a:ext>
            </a:extLst>
          </p:cNvPr>
          <p:cNvSpPr/>
          <p:nvPr/>
        </p:nvSpPr>
        <p:spPr bwMode="auto">
          <a:xfrm>
            <a:off x="7780307" y="6027762"/>
            <a:ext cx="1908836"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400" b="0" dirty="0">
                <a:latin typeface="Century Gothic" panose="020B0502020202020204" pitchFamily="34" charset="0"/>
              </a:rPr>
              <a:t>Commercio FOOD</a:t>
            </a:r>
            <a:endParaRPr kumimoji="0" lang="it-IT" sz="1400" b="0" strike="noStrike" cap="none" normalizeH="0" baseline="0" dirty="0">
              <a:ln>
                <a:noFill/>
              </a:ln>
              <a:solidFill>
                <a:schemeClr val="tx1"/>
              </a:solidFill>
              <a:effectLst/>
              <a:latin typeface="Century Gothic" panose="020B0502020202020204" pitchFamily="34" charset="0"/>
            </a:endParaRPr>
          </a:p>
        </p:txBody>
      </p:sp>
      <p:sp>
        <p:nvSpPr>
          <p:cNvPr id="55" name="CasellaDiTesto 9">
            <a:extLst>
              <a:ext uri="{FF2B5EF4-FFF2-40B4-BE49-F238E27FC236}">
                <a16:creationId xmlns:a16="http://schemas.microsoft.com/office/drawing/2014/main" id="{7C76B511-2E93-41F3-A092-246139BC34A8}"/>
              </a:ext>
            </a:extLst>
          </p:cNvPr>
          <p:cNvSpPr txBox="1">
            <a:spLocks noChangeArrowheads="1"/>
          </p:cNvSpPr>
          <p:nvPr/>
        </p:nvSpPr>
        <p:spPr bwMode="auto">
          <a:xfrm>
            <a:off x="9933841" y="5950818"/>
            <a:ext cx="1202719" cy="461665"/>
          </a:xfrm>
          <a:prstGeom prst="rect">
            <a:avLst/>
          </a:prstGeom>
          <a:noFill/>
          <a:ln w="28575">
            <a:noFill/>
          </a:ln>
          <a:effectLst>
            <a:outerShdw blurRad="63500" sx="102000" sy="102000" algn="ctr" rotWithShape="0">
              <a:prstClr val="black">
                <a:alpha val="40000"/>
              </a:prstClr>
            </a:outerShdw>
          </a:effectLst>
        </p:spPr>
        <p:txBody>
          <a:bodyPr wrap="square">
            <a:spAutoFit/>
          </a:bodyPr>
          <a:lstStyle>
            <a:lvl1pPr>
              <a:spcBef>
                <a:spcPct val="20000"/>
              </a:spcBef>
              <a:buChar char="•"/>
              <a:defRPr sz="20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eaLnBrk="1" hangingPunct="1">
              <a:spcBef>
                <a:spcPts val="0"/>
              </a:spcBef>
              <a:buNone/>
            </a:pPr>
            <a:r>
              <a:rPr lang="it-IT" altLang="ja-JP" sz="2400" dirty="0">
                <a:solidFill>
                  <a:srgbClr val="C00000"/>
                </a:solidFill>
                <a:latin typeface="Century Gothic" panose="020B0502020202020204" pitchFamily="34" charset="0"/>
              </a:rPr>
              <a:t>56</a:t>
            </a:r>
            <a:r>
              <a:rPr lang="it-IT" altLang="ja-JP" sz="1800" dirty="0">
                <a:solidFill>
                  <a:srgbClr val="C00000"/>
                </a:solidFill>
                <a:latin typeface="Century Gothic" panose="020B0502020202020204" pitchFamily="34" charset="0"/>
              </a:rPr>
              <a:t>%</a:t>
            </a:r>
            <a:endParaRPr lang="it-IT" altLang="ja-JP" sz="1100" dirty="0">
              <a:solidFill>
                <a:srgbClr val="C00000"/>
              </a:solidFill>
              <a:latin typeface="Century Gothic" panose="020B0502020202020204" pitchFamily="34" charset="0"/>
            </a:endParaRPr>
          </a:p>
        </p:txBody>
      </p:sp>
      <p:sp>
        <p:nvSpPr>
          <p:cNvPr id="65" name="Ovale 64">
            <a:extLst>
              <a:ext uri="{FF2B5EF4-FFF2-40B4-BE49-F238E27FC236}">
                <a16:creationId xmlns:a16="http://schemas.microsoft.com/office/drawing/2014/main" id="{A505580E-4811-4B3C-8EB8-349CB4D7B78A}"/>
              </a:ext>
            </a:extLst>
          </p:cNvPr>
          <p:cNvSpPr/>
          <p:nvPr/>
        </p:nvSpPr>
        <p:spPr bwMode="auto">
          <a:xfrm rot="5400000">
            <a:off x="9349782" y="2826888"/>
            <a:ext cx="1852620" cy="1000855"/>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9" name="Ovale 28">
            <a:extLst>
              <a:ext uri="{FF2B5EF4-FFF2-40B4-BE49-F238E27FC236}">
                <a16:creationId xmlns:a16="http://schemas.microsoft.com/office/drawing/2014/main" id="{9043D707-E271-42BF-B2FF-83ED03D63E47}"/>
              </a:ext>
            </a:extLst>
          </p:cNvPr>
          <p:cNvSpPr/>
          <p:nvPr/>
        </p:nvSpPr>
        <p:spPr bwMode="auto">
          <a:xfrm rot="1350836">
            <a:off x="3366953" y="4483366"/>
            <a:ext cx="991494" cy="633337"/>
          </a:xfrm>
          <a:prstGeom prst="ellipse">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cxnSp>
        <p:nvCxnSpPr>
          <p:cNvPr id="68" name="Connettore 2 67">
            <a:extLst>
              <a:ext uri="{FF2B5EF4-FFF2-40B4-BE49-F238E27FC236}">
                <a16:creationId xmlns:a16="http://schemas.microsoft.com/office/drawing/2014/main" id="{911B8404-2FB1-45F2-B0A0-3E34A9FD2A9D}"/>
              </a:ext>
            </a:extLst>
          </p:cNvPr>
          <p:cNvCxnSpPr>
            <a:cxnSpLocks/>
            <a:stCxn id="29" idx="7"/>
          </p:cNvCxnSpPr>
          <p:nvPr/>
        </p:nvCxnSpPr>
        <p:spPr bwMode="auto">
          <a:xfrm flipV="1">
            <a:off x="4272270" y="3559640"/>
            <a:ext cx="2337182" cy="1167769"/>
          </a:xfrm>
          <a:prstGeom prst="straightConnector1">
            <a:avLst/>
          </a:prstGeom>
          <a:noFill/>
          <a:ln w="57150" cap="flat" cmpd="sng" algn="ctr">
            <a:solidFill>
              <a:srgbClr val="C00000"/>
            </a:solidFill>
            <a:prstDash val="solid"/>
            <a:round/>
            <a:headEnd type="none" w="med" len="med"/>
            <a:tailEnd type="triangle" w="lg" len="lg"/>
          </a:ln>
          <a:effectLst/>
        </p:spPr>
      </p:cxnSp>
      <p:sp>
        <p:nvSpPr>
          <p:cNvPr id="69" name="CasellaDiTesto 9">
            <a:extLst>
              <a:ext uri="{FF2B5EF4-FFF2-40B4-BE49-F238E27FC236}">
                <a16:creationId xmlns:a16="http://schemas.microsoft.com/office/drawing/2014/main" id="{77354D3B-9596-41ED-81D9-7BDD0943D37C}"/>
              </a:ext>
            </a:extLst>
          </p:cNvPr>
          <p:cNvSpPr txBox="1">
            <a:spLocks noChangeArrowheads="1"/>
          </p:cNvSpPr>
          <p:nvPr/>
        </p:nvSpPr>
        <p:spPr bwMode="auto">
          <a:xfrm>
            <a:off x="6384032" y="1700808"/>
            <a:ext cx="554461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800" dirty="0">
                <a:latin typeface="Century Gothic" panose="020B0502020202020204" pitchFamily="34" charset="0"/>
              </a:rPr>
              <a:t>Imprese che considerano «NON EFFICACI» le misure a contrasto della crisi economica</a:t>
            </a:r>
            <a:endParaRPr lang="it-IT" altLang="ja-JP" sz="1800" u="sng" dirty="0">
              <a:latin typeface="Century Gothic" panose="020B0502020202020204" pitchFamily="34" charset="0"/>
            </a:endParaRPr>
          </a:p>
        </p:txBody>
      </p:sp>
      <p:sp>
        <p:nvSpPr>
          <p:cNvPr id="19" name="Rettangolo 93">
            <a:extLst>
              <a:ext uri="{FF2B5EF4-FFF2-40B4-BE49-F238E27FC236}">
                <a16:creationId xmlns:a16="http://schemas.microsoft.com/office/drawing/2014/main" id="{1E6D64A7-C1F8-4F72-8271-C12E00A33BA2}"/>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dirty="0">
                <a:latin typeface="Century Gothic" panose="020B0502020202020204" pitchFamily="34" charset="0"/>
              </a:rPr>
              <a:t>Base campione</a:t>
            </a:r>
            <a:r>
              <a:rPr lang="it-IT" sz="1000" b="1" dirty="0">
                <a:latin typeface="Century Gothic" panose="020B0502020202020204" pitchFamily="34" charset="0"/>
              </a:rPr>
              <a:t>: </a:t>
            </a:r>
            <a:r>
              <a:rPr lang="it-IT" sz="1000" b="0" dirty="0">
                <a:latin typeface="Century Gothic" panose="020B0502020202020204" pitchFamily="34" charset="0"/>
              </a:rPr>
              <a:t>1.536 casi. </a:t>
            </a:r>
            <a:r>
              <a:rPr lang="it-IT" sz="1000" dirty="0">
                <a:latin typeface="Century Gothic" panose="020B0502020202020204" pitchFamily="34" charset="0"/>
              </a:rPr>
              <a:t>I dati sono riportati all’universo.</a:t>
            </a:r>
            <a:endParaRPr lang="it-IT" sz="1000" i="1" dirty="0">
              <a:latin typeface="Century Gothic" panose="020B0502020202020204" pitchFamily="34" charset="0"/>
            </a:endParaRPr>
          </a:p>
        </p:txBody>
      </p:sp>
    </p:spTree>
    <p:extLst>
      <p:ext uri="{BB962C8B-B14F-4D97-AF65-F5344CB8AC3E}">
        <p14:creationId xmlns:p14="http://schemas.microsoft.com/office/powerpoint/2010/main" val="2070308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olo 1">
            <a:extLst>
              <a:ext uri="{FF2B5EF4-FFF2-40B4-BE49-F238E27FC236}">
                <a16:creationId xmlns:a16="http://schemas.microsoft.com/office/drawing/2014/main" id="{DDEE5856-F717-412E-9B1E-E7DF8CEB0259}"/>
              </a:ext>
            </a:extLst>
          </p:cNvPr>
          <p:cNvSpPr txBox="1">
            <a:spLocks/>
          </p:cNvSpPr>
          <p:nvPr/>
        </p:nvSpPr>
        <p:spPr>
          <a:xfrm>
            <a:off x="335360" y="248643"/>
            <a:ext cx="115899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Fiducia</a:t>
            </a:r>
            <a:r>
              <a:rPr lang="it-IT" sz="2200" dirty="0">
                <a:solidFill>
                  <a:srgbClr val="203864"/>
                </a:solidFill>
                <a:latin typeface="Century Gothic" panose="020B0502020202020204" pitchFamily="34" charset="0"/>
                <a:ea typeface="+mj-ea"/>
                <a:cs typeface="Arial"/>
              </a:rPr>
              <a:t> (IMPRESE FVG) </a:t>
            </a:r>
            <a:r>
              <a:rPr lang="it-IT" sz="2200" dirty="0">
                <a:solidFill>
                  <a:srgbClr val="203864"/>
                </a:solidFill>
                <a:latin typeface="Century Gothic" panose="020B0502020202020204" pitchFamily="34" charset="0"/>
                <a:cs typeface="Arial"/>
              </a:rPr>
              <a:t>| </a:t>
            </a:r>
            <a:r>
              <a:rPr lang="it-IT" sz="2200" b="0" dirty="0">
                <a:latin typeface="Century Gothic" panose="020B0502020202020204" pitchFamily="34" charset="0"/>
                <a:cs typeface="Arial"/>
              </a:rPr>
              <a:t>In generale, le </a:t>
            </a:r>
            <a:r>
              <a:rPr lang="it-IT" sz="2200" dirty="0">
                <a:latin typeface="Century Gothic" panose="020B0502020202020204" pitchFamily="34" charset="0"/>
                <a:cs typeface="Arial"/>
              </a:rPr>
              <a:t>imprese del terziario del FVG </a:t>
            </a:r>
            <a:r>
              <a:rPr lang="it-IT" sz="2200" b="0" dirty="0">
                <a:latin typeface="Century Gothic" panose="020B0502020202020204" pitchFamily="34" charset="0"/>
                <a:cs typeface="Arial"/>
              </a:rPr>
              <a:t>hanno ritrovato la </a:t>
            </a:r>
            <a:r>
              <a:rPr lang="it-IT" sz="2200" dirty="0">
                <a:latin typeface="Century Gothic" panose="020B0502020202020204" pitchFamily="34" charset="0"/>
                <a:cs typeface="Arial"/>
              </a:rPr>
              <a:t>fiducia nel terzo trimestre dell’anno </a:t>
            </a:r>
            <a:r>
              <a:rPr lang="it-IT" sz="2200" b="0" dirty="0">
                <a:latin typeface="Century Gothic" panose="020B0502020202020204" pitchFamily="34" charset="0"/>
                <a:cs typeface="Arial"/>
              </a:rPr>
              <a:t>(indicatore </a:t>
            </a:r>
            <a:r>
              <a:rPr lang="it-IT" sz="2200" dirty="0">
                <a:latin typeface="Century Gothic" panose="020B0502020202020204" pitchFamily="34" charset="0"/>
                <a:cs typeface="Arial"/>
              </a:rPr>
              <a:t>oltre la media nazionale</a:t>
            </a:r>
            <a:r>
              <a:rPr lang="it-IT" sz="2200" b="0" dirty="0">
                <a:latin typeface="Century Gothic" panose="020B0502020202020204" pitchFamily="34" charset="0"/>
                <a:cs typeface="Arial"/>
              </a:rPr>
              <a:t>). </a:t>
            </a:r>
          </a:p>
          <a:p>
            <a:pPr>
              <a:defRPr/>
            </a:pPr>
            <a:r>
              <a:rPr lang="it-IT" sz="2200" b="0" dirty="0">
                <a:latin typeface="Century Gothic" panose="020B0502020202020204" pitchFamily="34" charset="0"/>
                <a:cs typeface="Arial"/>
              </a:rPr>
              <a:t>Tuttavia, </a:t>
            </a:r>
            <a:r>
              <a:rPr lang="it-IT" sz="2200" u="sng" dirty="0">
                <a:latin typeface="Century Gothic" panose="020B0502020202020204" pitchFamily="34" charset="0"/>
                <a:cs typeface="Arial"/>
              </a:rPr>
              <a:t>il ritorno del virus spinge di nuovo in basso il </a:t>
            </a:r>
            <a:r>
              <a:rPr lang="it-IT" sz="2200" i="1" u="sng" dirty="0">
                <a:latin typeface="Century Gothic" panose="020B0502020202020204" pitchFamily="34" charset="0"/>
                <a:cs typeface="Arial"/>
              </a:rPr>
              <a:t>sentiment</a:t>
            </a:r>
            <a:r>
              <a:rPr lang="it-IT" sz="2200" u="sng" dirty="0">
                <a:latin typeface="Century Gothic" panose="020B0502020202020204" pitchFamily="34" charset="0"/>
                <a:cs typeface="Arial"/>
              </a:rPr>
              <a:t> da qui a dicembre</a:t>
            </a:r>
            <a:r>
              <a:rPr lang="it-IT" sz="2200" b="0" dirty="0">
                <a:latin typeface="Century Gothic" panose="020B0502020202020204" pitchFamily="34" charset="0"/>
                <a:cs typeface="Arial"/>
              </a:rPr>
              <a:t>.</a:t>
            </a:r>
            <a:endParaRPr lang="it-IT" sz="2200" b="0" strike="sngStrike" dirty="0">
              <a:latin typeface="Century Gothic" panose="020B0502020202020204" pitchFamily="34" charset="0"/>
              <a:cs typeface="Arial"/>
            </a:endParaRPr>
          </a:p>
        </p:txBody>
      </p:sp>
      <p:pic>
        <p:nvPicPr>
          <p:cNvPr id="32" name="Immagine 31">
            <a:extLst>
              <a:ext uri="{FF2B5EF4-FFF2-40B4-BE49-F238E27FC236}">
                <a16:creationId xmlns:a16="http://schemas.microsoft.com/office/drawing/2014/main" id="{1E85F1DD-B19B-46EF-88D9-6E5AA28EF825}"/>
              </a:ext>
            </a:extLst>
          </p:cNvPr>
          <p:cNvPicPr>
            <a:picLocks noChangeAspect="1"/>
          </p:cNvPicPr>
          <p:nvPr/>
        </p:nvPicPr>
        <p:blipFill>
          <a:blip r:embed="rId2"/>
          <a:stretch>
            <a:fillRect/>
          </a:stretch>
        </p:blipFill>
        <p:spPr>
          <a:xfrm>
            <a:off x="438208" y="2196000"/>
            <a:ext cx="5914800" cy="3093150"/>
          </a:xfrm>
          <a:prstGeom prst="rect">
            <a:avLst/>
          </a:prstGeom>
        </p:spPr>
      </p:pic>
      <p:sp>
        <p:nvSpPr>
          <p:cNvPr id="34" name="Titolo 1">
            <a:extLst>
              <a:ext uri="{FF2B5EF4-FFF2-40B4-BE49-F238E27FC236}">
                <a16:creationId xmlns:a16="http://schemas.microsoft.com/office/drawing/2014/main" id="{EAA846DE-4BF7-4DE8-9100-2A92CC0B7CA4}"/>
              </a:ext>
            </a:extLst>
          </p:cNvPr>
          <p:cNvSpPr txBox="1">
            <a:spLocks/>
          </p:cNvSpPr>
          <p:nvPr/>
        </p:nvSpPr>
        <p:spPr>
          <a:xfrm>
            <a:off x="423287" y="1734697"/>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CLIMA DI FIDUCIA DELLE IMPRESE (</a:t>
            </a:r>
            <a:r>
              <a:rPr lang="it-IT" sz="1600" u="sng" dirty="0">
                <a:solidFill>
                  <a:schemeClr val="bg1"/>
                </a:solidFill>
                <a:latin typeface="Century Gothic" panose="020B0502020202020204" pitchFamily="34" charset="0"/>
                <a:ea typeface="+mj-ea"/>
                <a:cs typeface="Arial"/>
              </a:rPr>
              <a:t>FVG vs ITALIA</a:t>
            </a:r>
            <a:r>
              <a:rPr lang="it-IT" sz="1600" dirty="0">
                <a:solidFill>
                  <a:schemeClr val="bg1"/>
                </a:solidFill>
                <a:latin typeface="Century Gothic" panose="020B0502020202020204" pitchFamily="34" charset="0"/>
                <a:ea typeface="+mj-ea"/>
                <a:cs typeface="Arial"/>
              </a:rPr>
              <a:t>)</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sp>
        <p:nvSpPr>
          <p:cNvPr id="35" name="CasellaDiTesto 9">
            <a:extLst>
              <a:ext uri="{FF2B5EF4-FFF2-40B4-BE49-F238E27FC236}">
                <a16:creationId xmlns:a16="http://schemas.microsoft.com/office/drawing/2014/main" id="{8212A323-6FDE-456A-8ED2-59B7A87166AF}"/>
              </a:ext>
            </a:extLst>
          </p:cNvPr>
          <p:cNvSpPr txBox="1">
            <a:spLocks noChangeArrowheads="1"/>
          </p:cNvSpPr>
          <p:nvPr/>
        </p:nvSpPr>
        <p:spPr bwMode="auto">
          <a:xfrm>
            <a:off x="1215202" y="3188302"/>
            <a:ext cx="1728192" cy="35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203864"/>
                </a:solidFill>
                <a:latin typeface="Century Gothic" panose="020B0502020202020204" pitchFamily="34" charset="0"/>
              </a:rPr>
              <a:t>Terziario FVG</a:t>
            </a:r>
          </a:p>
        </p:txBody>
      </p:sp>
      <p:sp>
        <p:nvSpPr>
          <p:cNvPr id="38" name="Text Box 18">
            <a:extLst>
              <a:ext uri="{FF2B5EF4-FFF2-40B4-BE49-F238E27FC236}">
                <a16:creationId xmlns:a16="http://schemas.microsoft.com/office/drawing/2014/main" id="{40E6D121-106C-4E4B-99D9-534DE4080940}"/>
              </a:ext>
            </a:extLst>
          </p:cNvPr>
          <p:cNvSpPr txBox="1">
            <a:spLocks noChangeArrowheads="1"/>
          </p:cNvSpPr>
          <p:nvPr/>
        </p:nvSpPr>
        <p:spPr bwMode="auto">
          <a:xfrm>
            <a:off x="7347458" y="2755411"/>
            <a:ext cx="4095979" cy="956288"/>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b="1" dirty="0">
                <a:solidFill>
                  <a:schemeClr val="tx2">
                    <a:lumMod val="65000"/>
                    <a:lumOff val="35000"/>
                  </a:schemeClr>
                </a:solidFill>
              </a:rPr>
              <a:t>Proiezione del clima di fiducia al 31 dicembre 2020</a:t>
            </a:r>
            <a:br>
              <a:rPr lang="it-IT" altLang="it-IT" b="1" dirty="0">
                <a:solidFill>
                  <a:schemeClr val="tx2">
                    <a:lumMod val="65000"/>
                    <a:lumOff val="35000"/>
                  </a:schemeClr>
                </a:solidFill>
              </a:rPr>
            </a:br>
            <a:r>
              <a:rPr lang="it-IT" altLang="it-IT" sz="1400" i="1" dirty="0">
                <a:solidFill>
                  <a:schemeClr val="tx2">
                    <a:lumMod val="65000"/>
                    <a:lumOff val="35000"/>
                  </a:schemeClr>
                </a:solidFill>
              </a:rPr>
              <a:t>(Indicatori congiunturali)</a:t>
            </a:r>
            <a:endParaRPr lang="it-IT" altLang="it-IT" i="1" dirty="0">
              <a:solidFill>
                <a:schemeClr val="tx2">
                  <a:lumMod val="65000"/>
                  <a:lumOff val="35000"/>
                </a:schemeClr>
              </a:solidFill>
            </a:endParaRPr>
          </a:p>
        </p:txBody>
      </p:sp>
      <p:pic>
        <p:nvPicPr>
          <p:cNvPr id="40" name="Elemento grafico 39" descr="Freccia linea: curva antioraria">
            <a:extLst>
              <a:ext uri="{FF2B5EF4-FFF2-40B4-BE49-F238E27FC236}">
                <a16:creationId xmlns:a16="http://schemas.microsoft.com/office/drawing/2014/main" id="{8DB7F005-E010-4D61-B048-FB4229F375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042422" flipH="1">
            <a:off x="5846052" y="3504238"/>
            <a:ext cx="899478" cy="914400"/>
          </a:xfrm>
          <a:prstGeom prst="rect">
            <a:avLst/>
          </a:prstGeom>
        </p:spPr>
      </p:pic>
      <p:sp>
        <p:nvSpPr>
          <p:cNvPr id="41" name="Ovale 40">
            <a:extLst>
              <a:ext uri="{FF2B5EF4-FFF2-40B4-BE49-F238E27FC236}">
                <a16:creationId xmlns:a16="http://schemas.microsoft.com/office/drawing/2014/main" id="{9700FDC8-6B0A-4EAA-A35C-035D8AD9087F}"/>
              </a:ext>
            </a:extLst>
          </p:cNvPr>
          <p:cNvSpPr/>
          <p:nvPr/>
        </p:nvSpPr>
        <p:spPr bwMode="auto">
          <a:xfrm>
            <a:off x="7614131" y="4896987"/>
            <a:ext cx="688554" cy="688477"/>
          </a:xfrm>
          <a:prstGeom prst="ellipse">
            <a:avLst/>
          </a:prstGeom>
          <a:solidFill>
            <a:srgbClr val="F79646"/>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2" name="Rettangolo 41">
            <a:extLst>
              <a:ext uri="{FF2B5EF4-FFF2-40B4-BE49-F238E27FC236}">
                <a16:creationId xmlns:a16="http://schemas.microsoft.com/office/drawing/2014/main" id="{C060E714-531F-4176-B9CF-97F359B23045}"/>
              </a:ext>
            </a:extLst>
          </p:cNvPr>
          <p:cNvSpPr/>
          <p:nvPr/>
        </p:nvSpPr>
        <p:spPr>
          <a:xfrm>
            <a:off x="7641172" y="5041170"/>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7</a:t>
            </a:r>
            <a:endParaRPr lang="it-IT" sz="1800" i="1" dirty="0">
              <a:solidFill>
                <a:schemeClr val="bg1"/>
              </a:solidFill>
              <a:latin typeface="Century Gothic" panose="020B0502020202020204" pitchFamily="34" charset="0"/>
            </a:endParaRPr>
          </a:p>
        </p:txBody>
      </p:sp>
      <p:sp>
        <p:nvSpPr>
          <p:cNvPr id="43" name="Rettangolo 42">
            <a:extLst>
              <a:ext uri="{FF2B5EF4-FFF2-40B4-BE49-F238E27FC236}">
                <a16:creationId xmlns:a16="http://schemas.microsoft.com/office/drawing/2014/main" id="{64B3FBF5-9EE9-4E02-B392-6F58D23C1137}"/>
              </a:ext>
            </a:extLst>
          </p:cNvPr>
          <p:cNvSpPr/>
          <p:nvPr/>
        </p:nvSpPr>
        <p:spPr>
          <a:xfrm>
            <a:off x="8424910" y="4825727"/>
            <a:ext cx="1942826"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ITALIA</a:t>
            </a:r>
            <a:endParaRPr lang="it-IT" sz="1600" i="1" dirty="0">
              <a:latin typeface="Century Gothic" panose="020B0502020202020204" pitchFamily="34" charset="0"/>
            </a:endParaRPr>
          </a:p>
        </p:txBody>
      </p:sp>
      <p:sp>
        <p:nvSpPr>
          <p:cNvPr id="44" name="Ovale 43">
            <a:extLst>
              <a:ext uri="{FF2B5EF4-FFF2-40B4-BE49-F238E27FC236}">
                <a16:creationId xmlns:a16="http://schemas.microsoft.com/office/drawing/2014/main" id="{F88AE746-3FF0-4B76-9447-09DFE3678538}"/>
              </a:ext>
            </a:extLst>
          </p:cNvPr>
          <p:cNvSpPr/>
          <p:nvPr/>
        </p:nvSpPr>
        <p:spPr bwMode="auto">
          <a:xfrm>
            <a:off x="7614131" y="3849966"/>
            <a:ext cx="688554" cy="688477"/>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6" name="Rettangolo 45">
            <a:extLst>
              <a:ext uri="{FF2B5EF4-FFF2-40B4-BE49-F238E27FC236}">
                <a16:creationId xmlns:a16="http://schemas.microsoft.com/office/drawing/2014/main" id="{A084FA86-3C06-4E38-BCFA-0D14E63BA880}"/>
              </a:ext>
            </a:extLst>
          </p:cNvPr>
          <p:cNvSpPr/>
          <p:nvPr/>
        </p:nvSpPr>
        <p:spPr>
          <a:xfrm>
            <a:off x="7641172" y="3994149"/>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16</a:t>
            </a:r>
            <a:endParaRPr lang="it-IT" sz="1200" dirty="0">
              <a:solidFill>
                <a:schemeClr val="bg1"/>
              </a:solidFill>
              <a:latin typeface="Century Gothic" panose="020B0502020202020204" pitchFamily="34" charset="0"/>
            </a:endParaRPr>
          </a:p>
        </p:txBody>
      </p:sp>
      <p:sp>
        <p:nvSpPr>
          <p:cNvPr id="47" name="Rettangolo 46">
            <a:extLst>
              <a:ext uri="{FF2B5EF4-FFF2-40B4-BE49-F238E27FC236}">
                <a16:creationId xmlns:a16="http://schemas.microsoft.com/office/drawing/2014/main" id="{5A3B8E4B-200A-4994-8348-3A62382B42BB}"/>
              </a:ext>
            </a:extLst>
          </p:cNvPr>
          <p:cNvSpPr/>
          <p:nvPr/>
        </p:nvSpPr>
        <p:spPr>
          <a:xfrm>
            <a:off x="8424909" y="3778706"/>
            <a:ext cx="2022413"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FVG</a:t>
            </a:r>
            <a:endParaRPr lang="it-IT" sz="1600" i="1" dirty="0">
              <a:latin typeface="Century Gothic" panose="020B0502020202020204" pitchFamily="34" charset="0"/>
            </a:endParaRPr>
          </a:p>
        </p:txBody>
      </p:sp>
      <p:sp>
        <p:nvSpPr>
          <p:cNvPr id="48" name="Rettangolo 47">
            <a:extLst>
              <a:ext uri="{FF2B5EF4-FFF2-40B4-BE49-F238E27FC236}">
                <a16:creationId xmlns:a16="http://schemas.microsoft.com/office/drawing/2014/main" id="{364E3232-7527-4880-B008-F7DE8AF04548}"/>
              </a:ext>
            </a:extLst>
          </p:cNvPr>
          <p:cNvSpPr/>
          <p:nvPr/>
        </p:nvSpPr>
        <p:spPr>
          <a:xfrm>
            <a:off x="3134965" y="4046938"/>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28</a:t>
            </a:r>
            <a:endParaRPr lang="it-IT" sz="1600" i="1" dirty="0">
              <a:solidFill>
                <a:srgbClr val="F79646"/>
              </a:solidFill>
              <a:latin typeface="Century Gothic" panose="020B0502020202020204" pitchFamily="34" charset="0"/>
            </a:endParaRPr>
          </a:p>
        </p:txBody>
      </p:sp>
      <p:sp>
        <p:nvSpPr>
          <p:cNvPr id="49" name="Rettangolo 48">
            <a:extLst>
              <a:ext uri="{FF2B5EF4-FFF2-40B4-BE49-F238E27FC236}">
                <a16:creationId xmlns:a16="http://schemas.microsoft.com/office/drawing/2014/main" id="{93044F71-B6A2-4732-82BE-D17F2F22F1C0}"/>
              </a:ext>
            </a:extLst>
          </p:cNvPr>
          <p:cNvSpPr/>
          <p:nvPr/>
        </p:nvSpPr>
        <p:spPr>
          <a:xfrm>
            <a:off x="3134965" y="3609429"/>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33</a:t>
            </a:r>
          </a:p>
        </p:txBody>
      </p:sp>
      <p:sp>
        <p:nvSpPr>
          <p:cNvPr id="50" name="Rettangolo 49">
            <a:extLst>
              <a:ext uri="{FF2B5EF4-FFF2-40B4-BE49-F238E27FC236}">
                <a16:creationId xmlns:a16="http://schemas.microsoft.com/office/drawing/2014/main" id="{B2E5B8E1-EBEB-4AC4-9368-EB0AF3564BDC}"/>
              </a:ext>
            </a:extLst>
          </p:cNvPr>
          <p:cNvSpPr/>
          <p:nvPr/>
        </p:nvSpPr>
        <p:spPr>
          <a:xfrm>
            <a:off x="4923461" y="4112138"/>
            <a:ext cx="634473" cy="369332"/>
          </a:xfrm>
          <a:prstGeom prst="rect">
            <a:avLst/>
          </a:prstGeom>
        </p:spPr>
        <p:txBody>
          <a:bodyPr wrap="square">
            <a:spAutoFit/>
          </a:bodyPr>
          <a:lstStyle/>
          <a:p>
            <a:pPr algn="ctr"/>
            <a:r>
              <a:rPr lang="it-IT" sz="1800" dirty="0">
                <a:solidFill>
                  <a:srgbClr val="203864"/>
                </a:solidFill>
                <a:latin typeface="Century Gothic" panose="020B0502020202020204" pitchFamily="34" charset="0"/>
              </a:rPr>
              <a:t>16</a:t>
            </a:r>
          </a:p>
        </p:txBody>
      </p:sp>
      <p:sp>
        <p:nvSpPr>
          <p:cNvPr id="51" name="Rettangolo 50">
            <a:extLst>
              <a:ext uri="{FF2B5EF4-FFF2-40B4-BE49-F238E27FC236}">
                <a16:creationId xmlns:a16="http://schemas.microsoft.com/office/drawing/2014/main" id="{F25697F5-9D33-4448-8809-33A7AD324622}"/>
              </a:ext>
            </a:extLst>
          </p:cNvPr>
          <p:cNvSpPr/>
          <p:nvPr/>
        </p:nvSpPr>
        <p:spPr>
          <a:xfrm>
            <a:off x="4889190" y="4423864"/>
            <a:ext cx="634473" cy="369332"/>
          </a:xfrm>
          <a:prstGeom prst="rect">
            <a:avLst/>
          </a:prstGeom>
        </p:spPr>
        <p:txBody>
          <a:bodyPr wrap="square">
            <a:spAutoFit/>
          </a:bodyPr>
          <a:lstStyle/>
          <a:p>
            <a:pPr algn="ctr"/>
            <a:r>
              <a:rPr lang="it-IT" sz="1800" dirty="0">
                <a:solidFill>
                  <a:srgbClr val="F79646"/>
                </a:solidFill>
                <a:latin typeface="Century Gothic" panose="020B0502020202020204" pitchFamily="34" charset="0"/>
              </a:rPr>
              <a:t>7</a:t>
            </a:r>
          </a:p>
        </p:txBody>
      </p:sp>
      <p:cxnSp>
        <p:nvCxnSpPr>
          <p:cNvPr id="52" name="Connettore diritto 51">
            <a:extLst>
              <a:ext uri="{FF2B5EF4-FFF2-40B4-BE49-F238E27FC236}">
                <a16:creationId xmlns:a16="http://schemas.microsoft.com/office/drawing/2014/main" id="{C5E6586B-23F7-4107-94CA-8933606A921D}"/>
              </a:ext>
            </a:extLst>
          </p:cNvPr>
          <p:cNvCxnSpPr/>
          <p:nvPr/>
        </p:nvCxnSpPr>
        <p:spPr bwMode="auto">
          <a:xfrm>
            <a:off x="7248128" y="2851796"/>
            <a:ext cx="0" cy="3150812"/>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53" name="Elemento grafico 52" descr="Professore">
            <a:extLst>
              <a:ext uri="{FF2B5EF4-FFF2-40B4-BE49-F238E27FC236}">
                <a16:creationId xmlns:a16="http://schemas.microsoft.com/office/drawing/2014/main" id="{D903FC31-582D-445F-9AA7-F1F8829EC3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885" y="5351021"/>
            <a:ext cx="516155" cy="516155"/>
          </a:xfrm>
          <a:prstGeom prst="rect">
            <a:avLst/>
          </a:prstGeom>
        </p:spPr>
      </p:pic>
      <p:sp>
        <p:nvSpPr>
          <p:cNvPr id="54" name="Text Box 18">
            <a:extLst>
              <a:ext uri="{FF2B5EF4-FFF2-40B4-BE49-F238E27FC236}">
                <a16:creationId xmlns:a16="http://schemas.microsoft.com/office/drawing/2014/main" id="{890A2C93-C5ED-414D-8BF7-4F366F5859B8}"/>
              </a:ext>
            </a:extLst>
          </p:cNvPr>
          <p:cNvSpPr txBox="1">
            <a:spLocks noChangeArrowheads="1"/>
          </p:cNvSpPr>
          <p:nvPr/>
        </p:nvSpPr>
        <p:spPr bwMode="auto">
          <a:xfrm>
            <a:off x="1301559" y="5357012"/>
            <a:ext cx="5658719" cy="694678"/>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Durante la prima ondata del virus, le imprese del terziario del FVG avevano mostrato un calo della fiducia più intenso della media nazionale, per poi tornare su livelli più performanti.</a:t>
            </a:r>
            <a:endParaRPr lang="it-IT" altLang="it-IT" sz="1300" i="1" dirty="0">
              <a:solidFill>
                <a:schemeClr val="tx1"/>
              </a:solidFill>
            </a:endParaRPr>
          </a:p>
        </p:txBody>
      </p:sp>
      <p:sp>
        <p:nvSpPr>
          <p:cNvPr id="55" name="Text Box 18">
            <a:extLst>
              <a:ext uri="{FF2B5EF4-FFF2-40B4-BE49-F238E27FC236}">
                <a16:creationId xmlns:a16="http://schemas.microsoft.com/office/drawing/2014/main" id="{691E49B6-FB09-425E-A923-7A080B36DFED}"/>
              </a:ext>
            </a:extLst>
          </p:cNvPr>
          <p:cNvSpPr txBox="1">
            <a:spLocks noChangeArrowheads="1"/>
          </p:cNvSpPr>
          <p:nvPr/>
        </p:nvSpPr>
        <p:spPr bwMode="auto">
          <a:xfrm>
            <a:off x="5004595" y="3624511"/>
            <a:ext cx="1109139" cy="263791"/>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100" b="1" i="1" dirty="0">
                <a:solidFill>
                  <a:schemeClr val="bg1"/>
                </a:solidFill>
              </a:rPr>
              <a:t>PREV. DIC ‘20</a:t>
            </a:r>
            <a:endParaRPr lang="it-IT" altLang="it-IT" sz="1100" i="1" dirty="0">
              <a:solidFill>
                <a:schemeClr val="bg1"/>
              </a:solidFill>
            </a:endParaRPr>
          </a:p>
        </p:txBody>
      </p:sp>
      <p:cxnSp>
        <p:nvCxnSpPr>
          <p:cNvPr id="57" name="Connettore diritto 56">
            <a:extLst>
              <a:ext uri="{FF2B5EF4-FFF2-40B4-BE49-F238E27FC236}">
                <a16:creationId xmlns:a16="http://schemas.microsoft.com/office/drawing/2014/main" id="{F1AC5B78-85F0-49EE-9799-59365733C511}"/>
              </a:ext>
            </a:extLst>
          </p:cNvPr>
          <p:cNvCxnSpPr/>
          <p:nvPr/>
        </p:nvCxnSpPr>
        <p:spPr bwMode="auto">
          <a:xfrm>
            <a:off x="3624488" y="2393113"/>
            <a:ext cx="0" cy="2340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58" name="CasellaDiTesto 9">
            <a:extLst>
              <a:ext uri="{FF2B5EF4-FFF2-40B4-BE49-F238E27FC236}">
                <a16:creationId xmlns:a16="http://schemas.microsoft.com/office/drawing/2014/main" id="{1B901D50-D732-472F-87ED-D133722768A9}"/>
              </a:ext>
            </a:extLst>
          </p:cNvPr>
          <p:cNvSpPr txBox="1">
            <a:spLocks noChangeArrowheads="1"/>
          </p:cNvSpPr>
          <p:nvPr/>
        </p:nvSpPr>
        <p:spPr bwMode="auto">
          <a:xfrm>
            <a:off x="1048623" y="4081649"/>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F79646"/>
                </a:solidFill>
                <a:latin typeface="Century Gothic" panose="020B0502020202020204" pitchFamily="34" charset="0"/>
              </a:rPr>
              <a:t>Terziario ITALIA</a:t>
            </a:r>
          </a:p>
        </p:txBody>
      </p:sp>
      <p:sp>
        <p:nvSpPr>
          <p:cNvPr id="60" name="Rettangolo 59">
            <a:extLst>
              <a:ext uri="{FF2B5EF4-FFF2-40B4-BE49-F238E27FC236}">
                <a16:creationId xmlns:a16="http://schemas.microsoft.com/office/drawing/2014/main" id="{C469C2FC-5A76-4DCD-993C-D3300E906849}"/>
              </a:ext>
            </a:extLst>
          </p:cNvPr>
          <p:cNvSpPr/>
          <p:nvPr/>
        </p:nvSpPr>
        <p:spPr>
          <a:xfrm>
            <a:off x="3498543" y="4412635"/>
            <a:ext cx="634473" cy="276999"/>
          </a:xfrm>
          <a:prstGeom prst="rect">
            <a:avLst/>
          </a:prstGeom>
        </p:spPr>
        <p:txBody>
          <a:bodyPr wrap="square">
            <a:spAutoFit/>
          </a:bodyPr>
          <a:lstStyle/>
          <a:p>
            <a:pPr algn="ctr"/>
            <a:r>
              <a:rPr lang="it-IT" sz="1200" dirty="0">
                <a:solidFill>
                  <a:srgbClr val="F79646"/>
                </a:solidFill>
                <a:latin typeface="Century Gothic" panose="020B0502020202020204" pitchFamily="34" charset="0"/>
              </a:rPr>
              <a:t>16</a:t>
            </a:r>
            <a:endParaRPr lang="it-IT" sz="1200" i="1" dirty="0">
              <a:solidFill>
                <a:srgbClr val="F79646"/>
              </a:solidFill>
              <a:latin typeface="Century Gothic" panose="020B0502020202020204" pitchFamily="34" charset="0"/>
            </a:endParaRPr>
          </a:p>
        </p:txBody>
      </p:sp>
      <p:sp>
        <p:nvSpPr>
          <p:cNvPr id="62" name="Rettangolo 61">
            <a:extLst>
              <a:ext uri="{FF2B5EF4-FFF2-40B4-BE49-F238E27FC236}">
                <a16:creationId xmlns:a16="http://schemas.microsoft.com/office/drawing/2014/main" id="{26CDCFD2-4E88-42E9-8027-8BD5117306B4}"/>
              </a:ext>
            </a:extLst>
          </p:cNvPr>
          <p:cNvSpPr/>
          <p:nvPr/>
        </p:nvSpPr>
        <p:spPr>
          <a:xfrm>
            <a:off x="2612093" y="2360335"/>
            <a:ext cx="1044697" cy="246221"/>
          </a:xfrm>
          <a:prstGeom prst="rect">
            <a:avLst/>
          </a:prstGeom>
        </p:spPr>
        <p:txBody>
          <a:bodyPr wrap="square">
            <a:spAutoFit/>
          </a:bodyPr>
          <a:lstStyle/>
          <a:p>
            <a:pPr algn="r"/>
            <a:r>
              <a:rPr lang="it-IT" sz="1000" i="1" dirty="0" err="1">
                <a:solidFill>
                  <a:schemeClr val="tx2">
                    <a:lumMod val="65000"/>
                    <a:lumOff val="35000"/>
                  </a:schemeClr>
                </a:solidFill>
                <a:latin typeface="Century Gothic" panose="020B0502020202020204" pitchFamily="34" charset="0"/>
              </a:rPr>
              <a:t>Pre</a:t>
            </a:r>
            <a:r>
              <a:rPr lang="it-IT" sz="1000" i="1" dirty="0">
                <a:solidFill>
                  <a:schemeClr val="tx2">
                    <a:lumMod val="65000"/>
                    <a:lumOff val="35000"/>
                  </a:schemeClr>
                </a:solidFill>
                <a:latin typeface="Century Gothic" panose="020B0502020202020204" pitchFamily="34" charset="0"/>
              </a:rPr>
              <a:t> lockdown</a:t>
            </a:r>
            <a:endParaRPr lang="it-IT" sz="700" i="1" dirty="0">
              <a:solidFill>
                <a:schemeClr val="tx2">
                  <a:lumMod val="65000"/>
                  <a:lumOff val="35000"/>
                </a:schemeClr>
              </a:solidFill>
              <a:latin typeface="Century Gothic" panose="020B0502020202020204" pitchFamily="34" charset="0"/>
            </a:endParaRPr>
          </a:p>
        </p:txBody>
      </p:sp>
      <p:sp>
        <p:nvSpPr>
          <p:cNvPr id="63" name="Rettangolo 62">
            <a:extLst>
              <a:ext uri="{FF2B5EF4-FFF2-40B4-BE49-F238E27FC236}">
                <a16:creationId xmlns:a16="http://schemas.microsoft.com/office/drawing/2014/main" id="{E90F9EF2-87AB-491E-8F31-EEA4DB37AB88}"/>
              </a:ext>
            </a:extLst>
          </p:cNvPr>
          <p:cNvSpPr/>
          <p:nvPr/>
        </p:nvSpPr>
        <p:spPr>
          <a:xfrm>
            <a:off x="4434279" y="3884135"/>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21</a:t>
            </a:r>
          </a:p>
        </p:txBody>
      </p:sp>
      <p:sp>
        <p:nvSpPr>
          <p:cNvPr id="64" name="Rettangolo 63">
            <a:extLst>
              <a:ext uri="{FF2B5EF4-FFF2-40B4-BE49-F238E27FC236}">
                <a16:creationId xmlns:a16="http://schemas.microsoft.com/office/drawing/2014/main" id="{794F910C-CC1E-408A-84C9-2DB725A91A8B}"/>
              </a:ext>
            </a:extLst>
          </p:cNvPr>
          <p:cNvSpPr/>
          <p:nvPr/>
        </p:nvSpPr>
        <p:spPr>
          <a:xfrm>
            <a:off x="4381484" y="4321928"/>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18</a:t>
            </a:r>
          </a:p>
        </p:txBody>
      </p:sp>
      <p:sp>
        <p:nvSpPr>
          <p:cNvPr id="68" name="Ovale 67">
            <a:extLst>
              <a:ext uri="{FF2B5EF4-FFF2-40B4-BE49-F238E27FC236}">
                <a16:creationId xmlns:a16="http://schemas.microsoft.com/office/drawing/2014/main" id="{F0A734E4-495E-4E7F-915E-83BADF1CB655}"/>
              </a:ext>
            </a:extLst>
          </p:cNvPr>
          <p:cNvSpPr/>
          <p:nvPr/>
        </p:nvSpPr>
        <p:spPr bwMode="auto">
          <a:xfrm rot="11984762">
            <a:off x="4986319" y="3952845"/>
            <a:ext cx="593451" cy="947717"/>
          </a:xfrm>
          <a:prstGeom prst="ellipse">
            <a:avLst/>
          </a:prstGeom>
          <a:noFill/>
          <a:ln w="1905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9" name="Text Box 49">
            <a:extLst>
              <a:ext uri="{FF2B5EF4-FFF2-40B4-BE49-F238E27FC236}">
                <a16:creationId xmlns:a16="http://schemas.microsoft.com/office/drawing/2014/main" id="{91183348-571A-4C7F-ACBA-D83F9488EFC2}"/>
              </a:ext>
            </a:extLst>
          </p:cNvPr>
          <p:cNvSpPr txBox="1">
            <a:spLocks noChangeArrowheads="1"/>
          </p:cNvSpPr>
          <p:nvPr/>
        </p:nvSpPr>
        <p:spPr bwMode="auto">
          <a:xfrm>
            <a:off x="335360" y="6213323"/>
            <a:ext cx="11665296" cy="384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a:t>
            </a:r>
            <a:r>
              <a:rPr lang="it-IT" altLang="ja-JP" sz="900" b="0" dirty="0">
                <a:solidFill>
                  <a:srgbClr val="000000"/>
                </a:solidFill>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entury Gothic" panose="020B0502020202020204" pitchFamily="34" charset="0"/>
              </a:rPr>
              <a:t>I dati sono riportati all’universo.</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70" name="Rettangolo 69">
            <a:extLst>
              <a:ext uri="{FF2B5EF4-FFF2-40B4-BE49-F238E27FC236}">
                <a16:creationId xmlns:a16="http://schemas.microsoft.com/office/drawing/2014/main" id="{5F50B693-32AA-457C-A113-233BF09EE78A}"/>
              </a:ext>
            </a:extLst>
          </p:cNvPr>
          <p:cNvSpPr/>
          <p:nvPr/>
        </p:nvSpPr>
        <p:spPr>
          <a:xfrm>
            <a:off x="3633321" y="4574878"/>
            <a:ext cx="634473" cy="276999"/>
          </a:xfrm>
          <a:prstGeom prst="rect">
            <a:avLst/>
          </a:prstGeom>
        </p:spPr>
        <p:txBody>
          <a:bodyPr wrap="square">
            <a:spAutoFit/>
          </a:bodyPr>
          <a:lstStyle/>
          <a:p>
            <a:pPr algn="ctr"/>
            <a:r>
              <a:rPr lang="it-IT" sz="1200" dirty="0">
                <a:solidFill>
                  <a:srgbClr val="203864"/>
                </a:solidFill>
                <a:latin typeface="Century Gothic" panose="020B0502020202020204" pitchFamily="34" charset="0"/>
              </a:rPr>
              <a:t>6</a:t>
            </a:r>
          </a:p>
        </p:txBody>
      </p:sp>
    </p:spTree>
    <p:extLst>
      <p:ext uri="{BB962C8B-B14F-4D97-AF65-F5344CB8AC3E}">
        <p14:creationId xmlns:p14="http://schemas.microsoft.com/office/powerpoint/2010/main" val="2385738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Clima di fiducia </a:t>
            </a:r>
            <a:r>
              <a:rPr lang="it-IT" sz="2200" dirty="0">
                <a:solidFill>
                  <a:srgbClr val="203864"/>
                </a:solidFill>
                <a:latin typeface="Century Gothic" panose="020B0502020202020204" pitchFamily="34" charset="0"/>
                <a:ea typeface="+mj-ea"/>
                <a:cs typeface="Arial"/>
              </a:rPr>
              <a:t>(IMPRESE FVG) | </a:t>
            </a:r>
            <a:r>
              <a:rPr lang="it-IT" sz="2200" b="0" dirty="0">
                <a:latin typeface="Century Gothic" panose="020B0502020202020204" pitchFamily="34" charset="0"/>
                <a:ea typeface="+mj-ea"/>
                <a:cs typeface="Arial"/>
              </a:rPr>
              <a:t>Analisi per settore di attività economica</a:t>
            </a:r>
          </a:p>
        </p:txBody>
      </p:sp>
      <p:pic>
        <p:nvPicPr>
          <p:cNvPr id="35" name="Immagine 34">
            <a:extLst>
              <a:ext uri="{FF2B5EF4-FFF2-40B4-BE49-F238E27FC236}">
                <a16:creationId xmlns:a16="http://schemas.microsoft.com/office/drawing/2014/main" id="{B992007D-55CE-4537-B79D-61E0FBE126C9}"/>
              </a:ext>
            </a:extLst>
          </p:cNvPr>
          <p:cNvPicPr>
            <a:picLocks noChangeAspect="1"/>
          </p:cNvPicPr>
          <p:nvPr/>
        </p:nvPicPr>
        <p:blipFill>
          <a:blip r:embed="rId2"/>
          <a:stretch>
            <a:fillRect/>
          </a:stretch>
        </p:blipFill>
        <p:spPr>
          <a:xfrm>
            <a:off x="9370800" y="4316400"/>
            <a:ext cx="2628615" cy="2102400"/>
          </a:xfrm>
          <a:prstGeom prst="rect">
            <a:avLst/>
          </a:prstGeom>
        </p:spPr>
      </p:pic>
      <p:pic>
        <p:nvPicPr>
          <p:cNvPr id="36" name="Immagine 35">
            <a:extLst>
              <a:ext uri="{FF2B5EF4-FFF2-40B4-BE49-F238E27FC236}">
                <a16:creationId xmlns:a16="http://schemas.microsoft.com/office/drawing/2014/main" id="{2A99D914-CEA9-499F-9CBB-ED80C1196A84}"/>
              </a:ext>
            </a:extLst>
          </p:cNvPr>
          <p:cNvPicPr>
            <a:picLocks noChangeAspect="1"/>
          </p:cNvPicPr>
          <p:nvPr/>
        </p:nvPicPr>
        <p:blipFill>
          <a:blip r:embed="rId3"/>
          <a:stretch>
            <a:fillRect/>
          </a:stretch>
        </p:blipFill>
        <p:spPr>
          <a:xfrm>
            <a:off x="6325200" y="4316400"/>
            <a:ext cx="2628615" cy="2102400"/>
          </a:xfrm>
          <a:prstGeom prst="rect">
            <a:avLst/>
          </a:prstGeom>
        </p:spPr>
      </p:pic>
      <p:pic>
        <p:nvPicPr>
          <p:cNvPr id="37" name="Immagine 36">
            <a:extLst>
              <a:ext uri="{FF2B5EF4-FFF2-40B4-BE49-F238E27FC236}">
                <a16:creationId xmlns:a16="http://schemas.microsoft.com/office/drawing/2014/main" id="{26767382-C48D-46DB-81B6-CC98E89FCF6B}"/>
              </a:ext>
            </a:extLst>
          </p:cNvPr>
          <p:cNvPicPr>
            <a:picLocks noChangeAspect="1"/>
          </p:cNvPicPr>
          <p:nvPr/>
        </p:nvPicPr>
        <p:blipFill>
          <a:blip r:embed="rId4"/>
          <a:stretch>
            <a:fillRect/>
          </a:stretch>
        </p:blipFill>
        <p:spPr>
          <a:xfrm>
            <a:off x="3285885" y="4291260"/>
            <a:ext cx="2628615" cy="2102400"/>
          </a:xfrm>
          <a:prstGeom prst="rect">
            <a:avLst/>
          </a:prstGeom>
        </p:spPr>
      </p:pic>
      <p:pic>
        <p:nvPicPr>
          <p:cNvPr id="38" name="Immagine 37">
            <a:extLst>
              <a:ext uri="{FF2B5EF4-FFF2-40B4-BE49-F238E27FC236}">
                <a16:creationId xmlns:a16="http://schemas.microsoft.com/office/drawing/2014/main" id="{31D3BFC0-E440-4C09-8092-3A23799C5766}"/>
              </a:ext>
            </a:extLst>
          </p:cNvPr>
          <p:cNvPicPr>
            <a:picLocks noChangeAspect="1"/>
          </p:cNvPicPr>
          <p:nvPr/>
        </p:nvPicPr>
        <p:blipFill>
          <a:blip r:embed="rId5"/>
          <a:stretch>
            <a:fillRect/>
          </a:stretch>
        </p:blipFill>
        <p:spPr>
          <a:xfrm>
            <a:off x="488046" y="4316654"/>
            <a:ext cx="2628615" cy="2102400"/>
          </a:xfrm>
          <a:prstGeom prst="rect">
            <a:avLst/>
          </a:prstGeom>
        </p:spPr>
      </p:pic>
      <p:pic>
        <p:nvPicPr>
          <p:cNvPr id="39" name="Immagine 38">
            <a:extLst>
              <a:ext uri="{FF2B5EF4-FFF2-40B4-BE49-F238E27FC236}">
                <a16:creationId xmlns:a16="http://schemas.microsoft.com/office/drawing/2014/main" id="{B246AB9C-3DC3-41D6-A438-8447396DB6AB}"/>
              </a:ext>
            </a:extLst>
          </p:cNvPr>
          <p:cNvPicPr>
            <a:picLocks noChangeAspect="1"/>
          </p:cNvPicPr>
          <p:nvPr/>
        </p:nvPicPr>
        <p:blipFill>
          <a:blip r:embed="rId6"/>
          <a:stretch>
            <a:fillRect/>
          </a:stretch>
        </p:blipFill>
        <p:spPr>
          <a:xfrm>
            <a:off x="6323871" y="1638000"/>
            <a:ext cx="2628615" cy="2102400"/>
          </a:xfrm>
          <a:prstGeom prst="rect">
            <a:avLst/>
          </a:prstGeom>
        </p:spPr>
      </p:pic>
      <p:pic>
        <p:nvPicPr>
          <p:cNvPr id="40" name="Immagine 39">
            <a:extLst>
              <a:ext uri="{FF2B5EF4-FFF2-40B4-BE49-F238E27FC236}">
                <a16:creationId xmlns:a16="http://schemas.microsoft.com/office/drawing/2014/main" id="{135DD486-1C32-48D1-A435-C4321FBFC8EA}"/>
              </a:ext>
            </a:extLst>
          </p:cNvPr>
          <p:cNvPicPr>
            <a:picLocks noChangeAspect="1"/>
          </p:cNvPicPr>
          <p:nvPr/>
        </p:nvPicPr>
        <p:blipFill>
          <a:blip r:embed="rId7"/>
          <a:stretch>
            <a:fillRect/>
          </a:stretch>
        </p:blipFill>
        <p:spPr>
          <a:xfrm>
            <a:off x="3312000" y="1638000"/>
            <a:ext cx="2628615" cy="2102400"/>
          </a:xfrm>
          <a:prstGeom prst="rect">
            <a:avLst/>
          </a:prstGeom>
        </p:spPr>
      </p:pic>
      <p:sp>
        <p:nvSpPr>
          <p:cNvPr id="42" name="Rettangolo 41">
            <a:extLst>
              <a:ext uri="{FF2B5EF4-FFF2-40B4-BE49-F238E27FC236}">
                <a16:creationId xmlns:a16="http://schemas.microsoft.com/office/drawing/2014/main" id="{CC2A3027-9189-4202-8A88-48B952638DA3}"/>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4" name="Rettangolo 43">
            <a:extLst>
              <a:ext uri="{FF2B5EF4-FFF2-40B4-BE49-F238E27FC236}">
                <a16:creationId xmlns:a16="http://schemas.microsoft.com/office/drawing/2014/main" id="{AF40E8E5-99F1-4A23-BD8C-DB7BA0750D02}"/>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6" name="Rettangolo 45">
            <a:extLst>
              <a:ext uri="{FF2B5EF4-FFF2-40B4-BE49-F238E27FC236}">
                <a16:creationId xmlns:a16="http://schemas.microsoft.com/office/drawing/2014/main" id="{691E7F52-E34C-4D15-B450-6B7D5D616FD1}"/>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8" name="Rettangolo 47">
            <a:extLst>
              <a:ext uri="{FF2B5EF4-FFF2-40B4-BE49-F238E27FC236}">
                <a16:creationId xmlns:a16="http://schemas.microsoft.com/office/drawing/2014/main" id="{986DCC28-2E2F-43EF-B455-242DA5FCC816}"/>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0" name="Rettangolo 49">
            <a:extLst>
              <a:ext uri="{FF2B5EF4-FFF2-40B4-BE49-F238E27FC236}">
                <a16:creationId xmlns:a16="http://schemas.microsoft.com/office/drawing/2014/main" id="{02637029-FA99-42BA-9169-112ED9B58D4C}"/>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1" name="Rettangolo 50">
            <a:extLst>
              <a:ext uri="{FF2B5EF4-FFF2-40B4-BE49-F238E27FC236}">
                <a16:creationId xmlns:a16="http://schemas.microsoft.com/office/drawing/2014/main" id="{04988FA4-5B87-4A48-B461-16F9DE3717E7}"/>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2" name="Rettangolo 51">
            <a:extLst>
              <a:ext uri="{FF2B5EF4-FFF2-40B4-BE49-F238E27FC236}">
                <a16:creationId xmlns:a16="http://schemas.microsoft.com/office/drawing/2014/main" id="{8F609E39-461D-4074-985E-F16A57FB693A}"/>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3" name="Titolo 1">
            <a:extLst>
              <a:ext uri="{FF2B5EF4-FFF2-40B4-BE49-F238E27FC236}">
                <a16:creationId xmlns:a16="http://schemas.microsoft.com/office/drawing/2014/main" id="{4979BFAB-7133-4CE7-87CF-2E295EAA6AFA}"/>
              </a:ext>
            </a:extLst>
          </p:cNvPr>
          <p:cNvSpPr txBox="1">
            <a:spLocks/>
          </p:cNvSpPr>
          <p:nvPr/>
        </p:nvSpPr>
        <p:spPr>
          <a:xfrm>
            <a:off x="3237058"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FOOD</a:t>
            </a:r>
          </a:p>
        </p:txBody>
      </p:sp>
      <p:sp>
        <p:nvSpPr>
          <p:cNvPr id="54" name="Titolo 1">
            <a:extLst>
              <a:ext uri="{FF2B5EF4-FFF2-40B4-BE49-F238E27FC236}">
                <a16:creationId xmlns:a16="http://schemas.microsoft.com/office/drawing/2014/main" id="{E68C76B9-B2E1-439B-9679-734A48F4BE65}"/>
              </a:ext>
            </a:extLst>
          </p:cNvPr>
          <p:cNvSpPr txBox="1">
            <a:spLocks/>
          </p:cNvSpPr>
          <p:nvPr/>
        </p:nvSpPr>
        <p:spPr>
          <a:xfrm>
            <a:off x="6127497"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NO FOOD</a:t>
            </a:r>
          </a:p>
        </p:txBody>
      </p:sp>
      <p:sp>
        <p:nvSpPr>
          <p:cNvPr id="55" name="Titolo 1">
            <a:extLst>
              <a:ext uri="{FF2B5EF4-FFF2-40B4-BE49-F238E27FC236}">
                <a16:creationId xmlns:a16="http://schemas.microsoft.com/office/drawing/2014/main" id="{7DF64AC1-8AAD-4E00-95AA-4C8D297D7FD1}"/>
              </a:ext>
            </a:extLst>
          </p:cNvPr>
          <p:cNvSpPr txBox="1">
            <a:spLocks/>
          </p:cNvSpPr>
          <p:nvPr/>
        </p:nvSpPr>
        <p:spPr>
          <a:xfrm>
            <a:off x="9015161"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Ristorazione</a:t>
            </a:r>
          </a:p>
        </p:txBody>
      </p:sp>
      <p:sp>
        <p:nvSpPr>
          <p:cNvPr id="56" name="Titolo 1">
            <a:extLst>
              <a:ext uri="{FF2B5EF4-FFF2-40B4-BE49-F238E27FC236}">
                <a16:creationId xmlns:a16="http://schemas.microsoft.com/office/drawing/2014/main" id="{958B2CAC-A3B0-4EAC-B9F1-C48531032DC5}"/>
              </a:ext>
            </a:extLst>
          </p:cNvPr>
          <p:cNvSpPr txBox="1">
            <a:spLocks/>
          </p:cNvSpPr>
          <p:nvPr/>
        </p:nvSpPr>
        <p:spPr>
          <a:xfrm>
            <a:off x="342906"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Ricezione turistica</a:t>
            </a:r>
          </a:p>
        </p:txBody>
      </p:sp>
      <p:sp>
        <p:nvSpPr>
          <p:cNvPr id="57" name="Titolo 1">
            <a:extLst>
              <a:ext uri="{FF2B5EF4-FFF2-40B4-BE49-F238E27FC236}">
                <a16:creationId xmlns:a16="http://schemas.microsoft.com/office/drawing/2014/main" id="{F24C5AD7-E598-4797-9A99-B0B09FCA84BB}"/>
              </a:ext>
            </a:extLst>
          </p:cNvPr>
          <p:cNvSpPr txBox="1">
            <a:spLocks/>
          </p:cNvSpPr>
          <p:nvPr/>
        </p:nvSpPr>
        <p:spPr>
          <a:xfrm>
            <a:off x="3237058"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Trasporti e logistica</a:t>
            </a:r>
          </a:p>
        </p:txBody>
      </p:sp>
      <p:sp>
        <p:nvSpPr>
          <p:cNvPr id="58" name="Titolo 1">
            <a:extLst>
              <a:ext uri="{FF2B5EF4-FFF2-40B4-BE49-F238E27FC236}">
                <a16:creationId xmlns:a16="http://schemas.microsoft.com/office/drawing/2014/main" id="{DB8BCA64-18B6-4F88-A9DC-511575EA927D}"/>
              </a:ext>
            </a:extLst>
          </p:cNvPr>
          <p:cNvSpPr txBox="1">
            <a:spLocks/>
          </p:cNvSpPr>
          <p:nvPr/>
        </p:nvSpPr>
        <p:spPr>
          <a:xfrm>
            <a:off x="6127497"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imprese</a:t>
            </a:r>
          </a:p>
        </p:txBody>
      </p:sp>
      <p:sp>
        <p:nvSpPr>
          <p:cNvPr id="60" name="Titolo 1">
            <a:extLst>
              <a:ext uri="{FF2B5EF4-FFF2-40B4-BE49-F238E27FC236}">
                <a16:creationId xmlns:a16="http://schemas.microsoft.com/office/drawing/2014/main" id="{57A5E1DC-889F-4E7B-A6B9-8D269E0AD950}"/>
              </a:ext>
            </a:extLst>
          </p:cNvPr>
          <p:cNvSpPr txBox="1">
            <a:spLocks/>
          </p:cNvSpPr>
          <p:nvPr/>
        </p:nvSpPr>
        <p:spPr>
          <a:xfrm>
            <a:off x="9015161"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persona</a:t>
            </a:r>
          </a:p>
        </p:txBody>
      </p:sp>
      <p:cxnSp>
        <p:nvCxnSpPr>
          <p:cNvPr id="61" name="Connettore diritto 60">
            <a:extLst>
              <a:ext uri="{FF2B5EF4-FFF2-40B4-BE49-F238E27FC236}">
                <a16:creationId xmlns:a16="http://schemas.microsoft.com/office/drawing/2014/main" id="{0D752CF4-AB18-4549-B5EC-63844B808768}"/>
              </a:ext>
            </a:extLst>
          </p:cNvPr>
          <p:cNvCxnSpPr/>
          <p:nvPr/>
        </p:nvCxnSpPr>
        <p:spPr bwMode="auto">
          <a:xfrm>
            <a:off x="1798897"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62" name="Rettangolo 61">
            <a:extLst>
              <a:ext uri="{FF2B5EF4-FFF2-40B4-BE49-F238E27FC236}">
                <a16:creationId xmlns:a16="http://schemas.microsoft.com/office/drawing/2014/main" id="{A7DC9AC1-E7A6-4B52-B7BE-E02C428999F7}"/>
              </a:ext>
            </a:extLst>
          </p:cNvPr>
          <p:cNvSpPr/>
          <p:nvPr/>
        </p:nvSpPr>
        <p:spPr>
          <a:xfrm>
            <a:off x="3626298"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64" name="Rettangolo 63">
            <a:extLst>
              <a:ext uri="{FF2B5EF4-FFF2-40B4-BE49-F238E27FC236}">
                <a16:creationId xmlns:a16="http://schemas.microsoft.com/office/drawing/2014/main" id="{15D5806A-B04E-4031-9D3C-890BE4FEEF39}"/>
              </a:ext>
            </a:extLst>
          </p:cNvPr>
          <p:cNvSpPr/>
          <p:nvPr/>
        </p:nvSpPr>
        <p:spPr>
          <a:xfrm>
            <a:off x="4298367" y="295861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26</a:t>
            </a:r>
          </a:p>
        </p:txBody>
      </p:sp>
      <p:sp>
        <p:nvSpPr>
          <p:cNvPr id="65" name="CasellaDiTesto 9">
            <a:extLst>
              <a:ext uri="{FF2B5EF4-FFF2-40B4-BE49-F238E27FC236}">
                <a16:creationId xmlns:a16="http://schemas.microsoft.com/office/drawing/2014/main" id="{CB64D4C4-26F7-4F39-9273-6890E4536792}"/>
              </a:ext>
            </a:extLst>
          </p:cNvPr>
          <p:cNvSpPr txBox="1">
            <a:spLocks noChangeArrowheads="1"/>
          </p:cNvSpPr>
          <p:nvPr/>
        </p:nvSpPr>
        <p:spPr bwMode="auto">
          <a:xfrm>
            <a:off x="3464547" y="2383169"/>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66" name="CasellaDiTesto 9">
            <a:extLst>
              <a:ext uri="{FF2B5EF4-FFF2-40B4-BE49-F238E27FC236}">
                <a16:creationId xmlns:a16="http://schemas.microsoft.com/office/drawing/2014/main" id="{59011441-57EA-4228-AC99-EF90F02EFA26}"/>
              </a:ext>
            </a:extLst>
          </p:cNvPr>
          <p:cNvSpPr txBox="1">
            <a:spLocks noChangeArrowheads="1"/>
          </p:cNvSpPr>
          <p:nvPr/>
        </p:nvSpPr>
        <p:spPr bwMode="auto">
          <a:xfrm>
            <a:off x="3413420" y="3028473"/>
            <a:ext cx="86875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FOOD</a:t>
            </a:r>
          </a:p>
        </p:txBody>
      </p:sp>
      <p:sp>
        <p:nvSpPr>
          <p:cNvPr id="68" name="Rettangolo 67">
            <a:extLst>
              <a:ext uri="{FF2B5EF4-FFF2-40B4-BE49-F238E27FC236}">
                <a16:creationId xmlns:a16="http://schemas.microsoft.com/office/drawing/2014/main" id="{995B0A81-77A2-4FF1-849C-12302B3010C1}"/>
              </a:ext>
            </a:extLst>
          </p:cNvPr>
          <p:cNvSpPr/>
          <p:nvPr/>
        </p:nvSpPr>
        <p:spPr>
          <a:xfrm>
            <a:off x="5168898" y="271774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30</a:t>
            </a:r>
          </a:p>
        </p:txBody>
      </p:sp>
      <p:pic>
        <p:nvPicPr>
          <p:cNvPr id="71" name="Elemento grafico 70" descr="Professore">
            <a:extLst>
              <a:ext uri="{FF2B5EF4-FFF2-40B4-BE49-F238E27FC236}">
                <a16:creationId xmlns:a16="http://schemas.microsoft.com/office/drawing/2014/main" id="{F4AC18D2-2FBD-49B4-B6FC-BC93DDC5F9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2933" y="1156362"/>
            <a:ext cx="516155" cy="516155"/>
          </a:xfrm>
          <a:prstGeom prst="rect">
            <a:avLst/>
          </a:prstGeom>
        </p:spPr>
      </p:pic>
      <p:sp>
        <p:nvSpPr>
          <p:cNvPr id="72" name="Text Box 18">
            <a:extLst>
              <a:ext uri="{FF2B5EF4-FFF2-40B4-BE49-F238E27FC236}">
                <a16:creationId xmlns:a16="http://schemas.microsoft.com/office/drawing/2014/main" id="{EAA29662-AD15-4883-B2B1-DB1629E4D93D}"/>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relativi al FVG:</a:t>
            </a:r>
            <a:endParaRPr lang="it-IT" altLang="it-IT" sz="1300" b="1" i="1" dirty="0">
              <a:solidFill>
                <a:schemeClr val="tx1"/>
              </a:solidFill>
            </a:endParaRPr>
          </a:p>
        </p:txBody>
      </p:sp>
      <p:sp>
        <p:nvSpPr>
          <p:cNvPr id="73" name="Rettangolo 72">
            <a:extLst>
              <a:ext uri="{FF2B5EF4-FFF2-40B4-BE49-F238E27FC236}">
                <a16:creationId xmlns:a16="http://schemas.microsoft.com/office/drawing/2014/main" id="{6A433897-F48D-4CA5-A500-5C319DFC6E8E}"/>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4" name="CasellaDiTesto 9">
            <a:extLst>
              <a:ext uri="{FF2B5EF4-FFF2-40B4-BE49-F238E27FC236}">
                <a16:creationId xmlns:a16="http://schemas.microsoft.com/office/drawing/2014/main" id="{7A1F648C-3788-4962-9B62-051034D1EFE6}"/>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Settore di attività specifico </a:t>
            </a:r>
          </a:p>
        </p:txBody>
      </p:sp>
      <p:sp>
        <p:nvSpPr>
          <p:cNvPr id="75" name="Rettangolo 74">
            <a:extLst>
              <a:ext uri="{FF2B5EF4-FFF2-40B4-BE49-F238E27FC236}">
                <a16:creationId xmlns:a16="http://schemas.microsoft.com/office/drawing/2014/main" id="{45AD1EA3-F5DE-4966-9570-224CB548448A}"/>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6" name="CasellaDiTesto 9">
            <a:extLst>
              <a:ext uri="{FF2B5EF4-FFF2-40B4-BE49-F238E27FC236}">
                <a16:creationId xmlns:a16="http://schemas.microsoft.com/office/drawing/2014/main" id="{7C994BC6-082B-4D28-A3C7-0E7892EEDAD8}"/>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Totale Terziario</a:t>
            </a:r>
          </a:p>
        </p:txBody>
      </p:sp>
      <p:sp>
        <p:nvSpPr>
          <p:cNvPr id="78" name="Rettangolo 77">
            <a:extLst>
              <a:ext uri="{FF2B5EF4-FFF2-40B4-BE49-F238E27FC236}">
                <a16:creationId xmlns:a16="http://schemas.microsoft.com/office/drawing/2014/main" id="{2C76E2BF-8DF8-4A81-B51F-C03094E22C3D}"/>
              </a:ext>
            </a:extLst>
          </p:cNvPr>
          <p:cNvSpPr/>
          <p:nvPr/>
        </p:nvSpPr>
        <p:spPr>
          <a:xfrm>
            <a:off x="4832122" y="270476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28</a:t>
            </a:r>
          </a:p>
        </p:txBody>
      </p:sp>
      <p:cxnSp>
        <p:nvCxnSpPr>
          <p:cNvPr id="79" name="Connettore diritto 78">
            <a:extLst>
              <a:ext uri="{FF2B5EF4-FFF2-40B4-BE49-F238E27FC236}">
                <a16:creationId xmlns:a16="http://schemas.microsoft.com/office/drawing/2014/main" id="{3477B91E-55A1-450E-AD63-5B3C17924E40}"/>
              </a:ext>
            </a:extLst>
          </p:cNvPr>
          <p:cNvCxnSpPr>
            <a:cxnSpLocks/>
          </p:cNvCxnSpPr>
          <p:nvPr/>
        </p:nvCxnSpPr>
        <p:spPr bwMode="auto">
          <a:xfrm>
            <a:off x="7629899"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0" name="Rettangolo 79">
            <a:extLst>
              <a:ext uri="{FF2B5EF4-FFF2-40B4-BE49-F238E27FC236}">
                <a16:creationId xmlns:a16="http://schemas.microsoft.com/office/drawing/2014/main" id="{BA68A3BD-622D-42F0-9000-03F63322AC1E}"/>
              </a:ext>
            </a:extLst>
          </p:cNvPr>
          <p:cNvSpPr/>
          <p:nvPr/>
        </p:nvSpPr>
        <p:spPr>
          <a:xfrm>
            <a:off x="6627029" y="170843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82" name="Rettangolo 81">
            <a:extLst>
              <a:ext uri="{FF2B5EF4-FFF2-40B4-BE49-F238E27FC236}">
                <a16:creationId xmlns:a16="http://schemas.microsoft.com/office/drawing/2014/main" id="{5EE2ABA1-1994-451F-9154-2719C1A854B8}"/>
              </a:ext>
            </a:extLst>
          </p:cNvPr>
          <p:cNvSpPr/>
          <p:nvPr/>
        </p:nvSpPr>
        <p:spPr>
          <a:xfrm>
            <a:off x="7257020" y="288678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25</a:t>
            </a:r>
          </a:p>
        </p:txBody>
      </p:sp>
      <p:sp>
        <p:nvSpPr>
          <p:cNvPr id="83" name="CasellaDiTesto 9">
            <a:extLst>
              <a:ext uri="{FF2B5EF4-FFF2-40B4-BE49-F238E27FC236}">
                <a16:creationId xmlns:a16="http://schemas.microsoft.com/office/drawing/2014/main" id="{BEBA9E38-5404-4710-9CF5-78FDDA31DD08}"/>
              </a:ext>
            </a:extLst>
          </p:cNvPr>
          <p:cNvSpPr txBox="1">
            <a:spLocks noChangeArrowheads="1"/>
          </p:cNvSpPr>
          <p:nvPr/>
        </p:nvSpPr>
        <p:spPr bwMode="auto">
          <a:xfrm>
            <a:off x="6439734" y="2367074"/>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84" name="CasellaDiTesto 9">
            <a:extLst>
              <a:ext uri="{FF2B5EF4-FFF2-40B4-BE49-F238E27FC236}">
                <a16:creationId xmlns:a16="http://schemas.microsoft.com/office/drawing/2014/main" id="{0296573D-CA05-4B13-B47F-EF21FA3D8BF8}"/>
              </a:ext>
            </a:extLst>
          </p:cNvPr>
          <p:cNvSpPr txBox="1">
            <a:spLocks noChangeArrowheads="1"/>
          </p:cNvSpPr>
          <p:nvPr/>
        </p:nvSpPr>
        <p:spPr bwMode="auto">
          <a:xfrm>
            <a:off x="6342851" y="2975151"/>
            <a:ext cx="73536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NO FOOD</a:t>
            </a:r>
          </a:p>
        </p:txBody>
      </p:sp>
      <p:sp>
        <p:nvSpPr>
          <p:cNvPr id="86" name="Rettangolo 85">
            <a:extLst>
              <a:ext uri="{FF2B5EF4-FFF2-40B4-BE49-F238E27FC236}">
                <a16:creationId xmlns:a16="http://schemas.microsoft.com/office/drawing/2014/main" id="{FECFA482-EBEF-4E2F-8994-C2C966BE36D1}"/>
              </a:ext>
            </a:extLst>
          </p:cNvPr>
          <p:cNvSpPr/>
          <p:nvPr/>
        </p:nvSpPr>
        <p:spPr>
          <a:xfrm>
            <a:off x="8128986" y="312303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15</a:t>
            </a:r>
          </a:p>
        </p:txBody>
      </p:sp>
      <p:sp>
        <p:nvSpPr>
          <p:cNvPr id="91" name="Rettangolo 90">
            <a:extLst>
              <a:ext uri="{FF2B5EF4-FFF2-40B4-BE49-F238E27FC236}">
                <a16:creationId xmlns:a16="http://schemas.microsoft.com/office/drawing/2014/main" id="{72C96FE9-D670-4AFB-9070-9D3B4BD97AE1}"/>
              </a:ext>
            </a:extLst>
          </p:cNvPr>
          <p:cNvSpPr/>
          <p:nvPr/>
        </p:nvSpPr>
        <p:spPr>
          <a:xfrm>
            <a:off x="7904171" y="311534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19</a:t>
            </a:r>
          </a:p>
        </p:txBody>
      </p:sp>
      <p:pic>
        <p:nvPicPr>
          <p:cNvPr id="92" name="Immagine 91">
            <a:extLst>
              <a:ext uri="{FF2B5EF4-FFF2-40B4-BE49-F238E27FC236}">
                <a16:creationId xmlns:a16="http://schemas.microsoft.com/office/drawing/2014/main" id="{CBD7BC89-0E5E-4051-AEB0-719FB5F12F39}"/>
              </a:ext>
            </a:extLst>
          </p:cNvPr>
          <p:cNvPicPr>
            <a:picLocks noChangeAspect="1"/>
          </p:cNvPicPr>
          <p:nvPr/>
        </p:nvPicPr>
        <p:blipFill>
          <a:blip r:embed="rId10"/>
          <a:stretch>
            <a:fillRect/>
          </a:stretch>
        </p:blipFill>
        <p:spPr>
          <a:xfrm>
            <a:off x="9370154" y="1638000"/>
            <a:ext cx="2628615" cy="2102400"/>
          </a:xfrm>
          <a:prstGeom prst="rect">
            <a:avLst/>
          </a:prstGeom>
        </p:spPr>
      </p:pic>
      <p:cxnSp>
        <p:nvCxnSpPr>
          <p:cNvPr id="93" name="Connettore diritto 92">
            <a:extLst>
              <a:ext uri="{FF2B5EF4-FFF2-40B4-BE49-F238E27FC236}">
                <a16:creationId xmlns:a16="http://schemas.microsoft.com/office/drawing/2014/main" id="{1A950AF4-6215-493C-9C77-D556FC477143}"/>
              </a:ext>
            </a:extLst>
          </p:cNvPr>
          <p:cNvCxnSpPr/>
          <p:nvPr/>
        </p:nvCxnSpPr>
        <p:spPr bwMode="auto">
          <a:xfrm>
            <a:off x="10673027"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94" name="Rettangolo 93">
            <a:extLst>
              <a:ext uri="{FF2B5EF4-FFF2-40B4-BE49-F238E27FC236}">
                <a16:creationId xmlns:a16="http://schemas.microsoft.com/office/drawing/2014/main" id="{632EC756-350C-4F24-97FF-9EB5A6DF0353}"/>
              </a:ext>
            </a:extLst>
          </p:cNvPr>
          <p:cNvSpPr/>
          <p:nvPr/>
        </p:nvSpPr>
        <p:spPr>
          <a:xfrm>
            <a:off x="9670157"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6" name="Rettangolo 95">
            <a:extLst>
              <a:ext uri="{FF2B5EF4-FFF2-40B4-BE49-F238E27FC236}">
                <a16:creationId xmlns:a16="http://schemas.microsoft.com/office/drawing/2014/main" id="{1D52A153-8F88-4F98-A9FF-ADCCD684B800}"/>
              </a:ext>
            </a:extLst>
          </p:cNvPr>
          <p:cNvSpPr/>
          <p:nvPr/>
        </p:nvSpPr>
        <p:spPr>
          <a:xfrm>
            <a:off x="10363475" y="232610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52</a:t>
            </a:r>
          </a:p>
        </p:txBody>
      </p:sp>
      <p:sp>
        <p:nvSpPr>
          <p:cNvPr id="97" name="CasellaDiTesto 9">
            <a:extLst>
              <a:ext uri="{FF2B5EF4-FFF2-40B4-BE49-F238E27FC236}">
                <a16:creationId xmlns:a16="http://schemas.microsoft.com/office/drawing/2014/main" id="{6E8EC176-6014-4D1B-80FB-B6DA1F591E4B}"/>
              </a:ext>
            </a:extLst>
          </p:cNvPr>
          <p:cNvSpPr txBox="1">
            <a:spLocks noChangeArrowheads="1"/>
          </p:cNvSpPr>
          <p:nvPr/>
        </p:nvSpPr>
        <p:spPr bwMode="auto">
          <a:xfrm>
            <a:off x="9299972" y="2717746"/>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98" name="CasellaDiTesto 9">
            <a:extLst>
              <a:ext uri="{FF2B5EF4-FFF2-40B4-BE49-F238E27FC236}">
                <a16:creationId xmlns:a16="http://schemas.microsoft.com/office/drawing/2014/main" id="{2C245C12-786E-4ABB-9E62-FFE7582F1738}"/>
              </a:ext>
            </a:extLst>
          </p:cNvPr>
          <p:cNvSpPr txBox="1">
            <a:spLocks noChangeArrowheads="1"/>
          </p:cNvSpPr>
          <p:nvPr/>
        </p:nvSpPr>
        <p:spPr bwMode="auto">
          <a:xfrm>
            <a:off x="9186622" y="2326105"/>
            <a:ext cx="1126219"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Ristorazione</a:t>
            </a:r>
          </a:p>
        </p:txBody>
      </p:sp>
      <p:sp>
        <p:nvSpPr>
          <p:cNvPr id="100" name="Rettangolo 99">
            <a:extLst>
              <a:ext uri="{FF2B5EF4-FFF2-40B4-BE49-F238E27FC236}">
                <a16:creationId xmlns:a16="http://schemas.microsoft.com/office/drawing/2014/main" id="{6CBB2F4C-8BDB-4B58-99C7-9BBBED5825B4}"/>
              </a:ext>
            </a:extLst>
          </p:cNvPr>
          <p:cNvSpPr/>
          <p:nvPr/>
        </p:nvSpPr>
        <p:spPr>
          <a:xfrm>
            <a:off x="11210369" y="319612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8</a:t>
            </a:r>
          </a:p>
        </p:txBody>
      </p:sp>
      <p:sp>
        <p:nvSpPr>
          <p:cNvPr id="108" name="Rettangolo 107">
            <a:extLst>
              <a:ext uri="{FF2B5EF4-FFF2-40B4-BE49-F238E27FC236}">
                <a16:creationId xmlns:a16="http://schemas.microsoft.com/office/drawing/2014/main" id="{CCFAFA7B-054E-4A29-BD05-ED62FCDCAB65}"/>
              </a:ext>
            </a:extLst>
          </p:cNvPr>
          <p:cNvSpPr/>
          <p:nvPr/>
        </p:nvSpPr>
        <p:spPr>
          <a:xfrm>
            <a:off x="10935492" y="314275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17</a:t>
            </a:r>
          </a:p>
        </p:txBody>
      </p:sp>
      <p:sp>
        <p:nvSpPr>
          <p:cNvPr id="109" name="Rettangolo 108">
            <a:extLst>
              <a:ext uri="{FF2B5EF4-FFF2-40B4-BE49-F238E27FC236}">
                <a16:creationId xmlns:a16="http://schemas.microsoft.com/office/drawing/2014/main" id="{BD99F900-80C4-4D4F-93B7-DA8AC7C35B0E}"/>
              </a:ext>
            </a:extLst>
          </p:cNvPr>
          <p:cNvSpPr/>
          <p:nvPr/>
        </p:nvSpPr>
        <p:spPr>
          <a:xfrm>
            <a:off x="814983" y="4336644"/>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2" name="Rettangolo 111">
            <a:extLst>
              <a:ext uri="{FF2B5EF4-FFF2-40B4-BE49-F238E27FC236}">
                <a16:creationId xmlns:a16="http://schemas.microsoft.com/office/drawing/2014/main" id="{1EDA06A0-46BC-4B44-85A5-062A94921431}"/>
              </a:ext>
            </a:extLst>
          </p:cNvPr>
          <p:cNvSpPr/>
          <p:nvPr/>
        </p:nvSpPr>
        <p:spPr>
          <a:xfrm>
            <a:off x="1510955" y="505075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44</a:t>
            </a:r>
          </a:p>
        </p:txBody>
      </p:sp>
      <p:sp>
        <p:nvSpPr>
          <p:cNvPr id="114" name="CasellaDiTesto 9">
            <a:extLst>
              <a:ext uri="{FF2B5EF4-FFF2-40B4-BE49-F238E27FC236}">
                <a16:creationId xmlns:a16="http://schemas.microsoft.com/office/drawing/2014/main" id="{4142B0AF-8E7B-45F0-990B-4429F1FB3448}"/>
              </a:ext>
            </a:extLst>
          </p:cNvPr>
          <p:cNvSpPr txBox="1">
            <a:spLocks noChangeArrowheads="1"/>
          </p:cNvSpPr>
          <p:nvPr/>
        </p:nvSpPr>
        <p:spPr bwMode="auto">
          <a:xfrm>
            <a:off x="521771" y="5407068"/>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17" name="CasellaDiTesto 9">
            <a:extLst>
              <a:ext uri="{FF2B5EF4-FFF2-40B4-BE49-F238E27FC236}">
                <a16:creationId xmlns:a16="http://schemas.microsoft.com/office/drawing/2014/main" id="{6B50A0E7-229E-4C74-B654-22EF013B8B9C}"/>
              </a:ext>
            </a:extLst>
          </p:cNvPr>
          <p:cNvSpPr txBox="1">
            <a:spLocks noChangeArrowheads="1"/>
          </p:cNvSpPr>
          <p:nvPr/>
        </p:nvSpPr>
        <p:spPr bwMode="auto">
          <a:xfrm>
            <a:off x="449712" y="4899356"/>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Ricezione turistica</a:t>
            </a:r>
          </a:p>
        </p:txBody>
      </p:sp>
      <p:sp>
        <p:nvSpPr>
          <p:cNvPr id="121" name="Rettangolo 120">
            <a:extLst>
              <a:ext uri="{FF2B5EF4-FFF2-40B4-BE49-F238E27FC236}">
                <a16:creationId xmlns:a16="http://schemas.microsoft.com/office/drawing/2014/main" id="{1D24FD70-BCD4-4566-9D51-E4AFA104B9B5}"/>
              </a:ext>
            </a:extLst>
          </p:cNvPr>
          <p:cNvSpPr/>
          <p:nvPr/>
        </p:nvSpPr>
        <p:spPr>
          <a:xfrm>
            <a:off x="2330018" y="591432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a:t>
            </a:r>
          </a:p>
        </p:txBody>
      </p:sp>
      <p:sp>
        <p:nvSpPr>
          <p:cNvPr id="126" name="Rettangolo 125">
            <a:extLst>
              <a:ext uri="{FF2B5EF4-FFF2-40B4-BE49-F238E27FC236}">
                <a16:creationId xmlns:a16="http://schemas.microsoft.com/office/drawing/2014/main" id="{A5ADC62C-8F38-4640-8F33-BA57CD537461}"/>
              </a:ext>
            </a:extLst>
          </p:cNvPr>
          <p:cNvSpPr/>
          <p:nvPr/>
        </p:nvSpPr>
        <p:spPr>
          <a:xfrm>
            <a:off x="2045036" y="585709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12</a:t>
            </a:r>
          </a:p>
        </p:txBody>
      </p:sp>
      <p:cxnSp>
        <p:nvCxnSpPr>
          <p:cNvPr id="127" name="Connettore diritto 126">
            <a:extLst>
              <a:ext uri="{FF2B5EF4-FFF2-40B4-BE49-F238E27FC236}">
                <a16:creationId xmlns:a16="http://schemas.microsoft.com/office/drawing/2014/main" id="{96A5E3FB-9C35-4303-9B19-08C60DBD37A8}"/>
              </a:ext>
            </a:extLst>
          </p:cNvPr>
          <p:cNvCxnSpPr>
            <a:cxnSpLocks/>
          </p:cNvCxnSpPr>
          <p:nvPr/>
        </p:nvCxnSpPr>
        <p:spPr bwMode="auto">
          <a:xfrm>
            <a:off x="4624039"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28" name="Connettore diritto 127">
            <a:extLst>
              <a:ext uri="{FF2B5EF4-FFF2-40B4-BE49-F238E27FC236}">
                <a16:creationId xmlns:a16="http://schemas.microsoft.com/office/drawing/2014/main" id="{666E61BD-5C56-43F7-B792-D9D340CF7DF2}"/>
              </a:ext>
            </a:extLst>
          </p:cNvPr>
          <p:cNvCxnSpPr/>
          <p:nvPr/>
        </p:nvCxnSpPr>
        <p:spPr bwMode="auto">
          <a:xfrm>
            <a:off x="4618131"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9" name="Rettangolo 128">
            <a:extLst>
              <a:ext uri="{FF2B5EF4-FFF2-40B4-BE49-F238E27FC236}">
                <a16:creationId xmlns:a16="http://schemas.microsoft.com/office/drawing/2014/main" id="{7BD2027B-BBBD-4BB1-B507-AE51F81E297C}"/>
              </a:ext>
            </a:extLst>
          </p:cNvPr>
          <p:cNvSpPr/>
          <p:nvPr/>
        </p:nvSpPr>
        <p:spPr>
          <a:xfrm>
            <a:off x="3634217" y="432767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31" name="Rettangolo 130">
            <a:extLst>
              <a:ext uri="{FF2B5EF4-FFF2-40B4-BE49-F238E27FC236}">
                <a16:creationId xmlns:a16="http://schemas.microsoft.com/office/drawing/2014/main" id="{FAE54F22-7A9A-40B2-9C83-2F166CFAAD55}"/>
              </a:ext>
            </a:extLst>
          </p:cNvPr>
          <p:cNvSpPr/>
          <p:nvPr/>
        </p:nvSpPr>
        <p:spPr>
          <a:xfrm>
            <a:off x="4313621" y="511340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42</a:t>
            </a:r>
          </a:p>
        </p:txBody>
      </p:sp>
      <p:sp>
        <p:nvSpPr>
          <p:cNvPr id="132" name="CasellaDiTesto 9">
            <a:extLst>
              <a:ext uri="{FF2B5EF4-FFF2-40B4-BE49-F238E27FC236}">
                <a16:creationId xmlns:a16="http://schemas.microsoft.com/office/drawing/2014/main" id="{B916200C-1483-4844-8BFF-56BAFAB28021}"/>
              </a:ext>
            </a:extLst>
          </p:cNvPr>
          <p:cNvSpPr txBox="1">
            <a:spLocks noChangeArrowheads="1"/>
          </p:cNvSpPr>
          <p:nvPr/>
        </p:nvSpPr>
        <p:spPr bwMode="auto">
          <a:xfrm>
            <a:off x="3394013" y="539809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33" name="CasellaDiTesto 9">
            <a:extLst>
              <a:ext uri="{FF2B5EF4-FFF2-40B4-BE49-F238E27FC236}">
                <a16:creationId xmlns:a16="http://schemas.microsoft.com/office/drawing/2014/main" id="{44DB70BC-22F0-4811-880B-FBDFD1F4FDBA}"/>
              </a:ext>
            </a:extLst>
          </p:cNvPr>
          <p:cNvSpPr txBox="1">
            <a:spLocks noChangeArrowheads="1"/>
          </p:cNvSpPr>
          <p:nvPr/>
        </p:nvSpPr>
        <p:spPr bwMode="auto">
          <a:xfrm>
            <a:off x="3374659" y="5019194"/>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Trasporti</a:t>
            </a:r>
          </a:p>
        </p:txBody>
      </p:sp>
      <p:sp>
        <p:nvSpPr>
          <p:cNvPr id="135" name="Rettangolo 134">
            <a:extLst>
              <a:ext uri="{FF2B5EF4-FFF2-40B4-BE49-F238E27FC236}">
                <a16:creationId xmlns:a16="http://schemas.microsoft.com/office/drawing/2014/main" id="{469AE21A-B2E4-463D-B333-1D434B28971B}"/>
              </a:ext>
            </a:extLst>
          </p:cNvPr>
          <p:cNvSpPr/>
          <p:nvPr/>
        </p:nvSpPr>
        <p:spPr>
          <a:xfrm>
            <a:off x="5150676" y="575388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16</a:t>
            </a:r>
          </a:p>
        </p:txBody>
      </p:sp>
      <p:sp>
        <p:nvSpPr>
          <p:cNvPr id="138" name="Rettangolo 137">
            <a:extLst>
              <a:ext uri="{FF2B5EF4-FFF2-40B4-BE49-F238E27FC236}">
                <a16:creationId xmlns:a16="http://schemas.microsoft.com/office/drawing/2014/main" id="{C2A0285F-B210-4A87-9406-E66599365FCC}"/>
              </a:ext>
            </a:extLst>
          </p:cNvPr>
          <p:cNvSpPr/>
          <p:nvPr/>
        </p:nvSpPr>
        <p:spPr>
          <a:xfrm>
            <a:off x="4902352" y="573260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20</a:t>
            </a:r>
          </a:p>
        </p:txBody>
      </p:sp>
      <p:cxnSp>
        <p:nvCxnSpPr>
          <p:cNvPr id="139" name="Connettore diritto 138">
            <a:extLst>
              <a:ext uri="{FF2B5EF4-FFF2-40B4-BE49-F238E27FC236}">
                <a16:creationId xmlns:a16="http://schemas.microsoft.com/office/drawing/2014/main" id="{CB28DFD2-9208-412E-9E6C-BB07373E4276}"/>
              </a:ext>
            </a:extLst>
          </p:cNvPr>
          <p:cNvCxnSpPr/>
          <p:nvPr/>
        </p:nvCxnSpPr>
        <p:spPr bwMode="auto">
          <a:xfrm>
            <a:off x="7620288"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40" name="Rettangolo 139">
            <a:extLst>
              <a:ext uri="{FF2B5EF4-FFF2-40B4-BE49-F238E27FC236}">
                <a16:creationId xmlns:a16="http://schemas.microsoft.com/office/drawing/2014/main" id="{0460DD35-6647-4D1D-95F8-AB5D547AABFA}"/>
              </a:ext>
            </a:extLst>
          </p:cNvPr>
          <p:cNvSpPr/>
          <p:nvPr/>
        </p:nvSpPr>
        <p:spPr>
          <a:xfrm>
            <a:off x="6636374" y="431986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42" name="Rettangolo 141">
            <a:extLst>
              <a:ext uri="{FF2B5EF4-FFF2-40B4-BE49-F238E27FC236}">
                <a16:creationId xmlns:a16="http://schemas.microsoft.com/office/drawing/2014/main" id="{76EA62D0-D4A0-4095-90D9-83F14D4524DC}"/>
              </a:ext>
            </a:extLst>
          </p:cNvPr>
          <p:cNvSpPr/>
          <p:nvPr/>
        </p:nvSpPr>
        <p:spPr>
          <a:xfrm>
            <a:off x="7326797" y="4994031"/>
            <a:ext cx="365322" cy="263506"/>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50</a:t>
            </a:r>
          </a:p>
        </p:txBody>
      </p:sp>
      <p:sp>
        <p:nvSpPr>
          <p:cNvPr id="143" name="CasellaDiTesto 9">
            <a:extLst>
              <a:ext uri="{FF2B5EF4-FFF2-40B4-BE49-F238E27FC236}">
                <a16:creationId xmlns:a16="http://schemas.microsoft.com/office/drawing/2014/main" id="{1C055B31-D109-46CF-8361-3BCA93636BC1}"/>
              </a:ext>
            </a:extLst>
          </p:cNvPr>
          <p:cNvSpPr txBox="1">
            <a:spLocks noChangeArrowheads="1"/>
          </p:cNvSpPr>
          <p:nvPr/>
        </p:nvSpPr>
        <p:spPr bwMode="auto">
          <a:xfrm>
            <a:off x="6299196" y="5372483"/>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44" name="CasellaDiTesto 9">
            <a:extLst>
              <a:ext uri="{FF2B5EF4-FFF2-40B4-BE49-F238E27FC236}">
                <a16:creationId xmlns:a16="http://schemas.microsoft.com/office/drawing/2014/main" id="{A4711B84-524E-43E4-84AD-804C8AAD1CE8}"/>
              </a:ext>
            </a:extLst>
          </p:cNvPr>
          <p:cNvSpPr txBox="1">
            <a:spLocks noChangeArrowheads="1"/>
          </p:cNvSpPr>
          <p:nvPr/>
        </p:nvSpPr>
        <p:spPr bwMode="auto">
          <a:xfrm>
            <a:off x="6247260" y="4989576"/>
            <a:ext cx="1044693"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Imprese</a:t>
            </a:r>
          </a:p>
        </p:txBody>
      </p:sp>
      <p:sp>
        <p:nvSpPr>
          <p:cNvPr id="146" name="Rettangolo 145">
            <a:extLst>
              <a:ext uri="{FF2B5EF4-FFF2-40B4-BE49-F238E27FC236}">
                <a16:creationId xmlns:a16="http://schemas.microsoft.com/office/drawing/2014/main" id="{78B9A460-CA66-4A3F-8533-488BFEE6CB05}"/>
              </a:ext>
            </a:extLst>
          </p:cNvPr>
          <p:cNvSpPr/>
          <p:nvPr/>
        </p:nvSpPr>
        <p:spPr>
          <a:xfrm>
            <a:off x="8180268" y="5562339"/>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22</a:t>
            </a:r>
          </a:p>
        </p:txBody>
      </p:sp>
      <p:sp>
        <p:nvSpPr>
          <p:cNvPr id="150" name="Rettangolo 149">
            <a:extLst>
              <a:ext uri="{FF2B5EF4-FFF2-40B4-BE49-F238E27FC236}">
                <a16:creationId xmlns:a16="http://schemas.microsoft.com/office/drawing/2014/main" id="{CA3FF9A7-185C-4F83-A112-523316EA6033}"/>
              </a:ext>
            </a:extLst>
          </p:cNvPr>
          <p:cNvSpPr/>
          <p:nvPr/>
        </p:nvSpPr>
        <p:spPr>
          <a:xfrm>
            <a:off x="7905856" y="547353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23</a:t>
            </a:r>
          </a:p>
        </p:txBody>
      </p:sp>
      <p:cxnSp>
        <p:nvCxnSpPr>
          <p:cNvPr id="151" name="Connettore diritto 150">
            <a:extLst>
              <a:ext uri="{FF2B5EF4-FFF2-40B4-BE49-F238E27FC236}">
                <a16:creationId xmlns:a16="http://schemas.microsoft.com/office/drawing/2014/main" id="{4BE479CE-9E8A-4035-A5B6-D652C249EEB7}"/>
              </a:ext>
            </a:extLst>
          </p:cNvPr>
          <p:cNvCxnSpPr/>
          <p:nvPr/>
        </p:nvCxnSpPr>
        <p:spPr bwMode="auto">
          <a:xfrm>
            <a:off x="10664251" y="4338501"/>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52" name="Rettangolo 151">
            <a:extLst>
              <a:ext uri="{FF2B5EF4-FFF2-40B4-BE49-F238E27FC236}">
                <a16:creationId xmlns:a16="http://schemas.microsoft.com/office/drawing/2014/main" id="{FC0CEF3F-6CCA-44B1-B1B8-CB36271A81E2}"/>
              </a:ext>
            </a:extLst>
          </p:cNvPr>
          <p:cNvSpPr/>
          <p:nvPr/>
        </p:nvSpPr>
        <p:spPr>
          <a:xfrm>
            <a:off x="9680337" y="431452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54" name="Rettangolo 153">
            <a:extLst>
              <a:ext uri="{FF2B5EF4-FFF2-40B4-BE49-F238E27FC236}">
                <a16:creationId xmlns:a16="http://schemas.microsoft.com/office/drawing/2014/main" id="{65D675CC-DDB8-43CD-9C7A-9E842B07242A}"/>
              </a:ext>
            </a:extLst>
          </p:cNvPr>
          <p:cNvSpPr/>
          <p:nvPr/>
        </p:nvSpPr>
        <p:spPr>
          <a:xfrm>
            <a:off x="10363475" y="511922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43</a:t>
            </a:r>
          </a:p>
        </p:txBody>
      </p:sp>
      <p:sp>
        <p:nvSpPr>
          <p:cNvPr id="155" name="CasellaDiTesto 9">
            <a:extLst>
              <a:ext uri="{FF2B5EF4-FFF2-40B4-BE49-F238E27FC236}">
                <a16:creationId xmlns:a16="http://schemas.microsoft.com/office/drawing/2014/main" id="{BDB8A87E-C97D-426C-9A40-DFE0D7223865}"/>
              </a:ext>
            </a:extLst>
          </p:cNvPr>
          <p:cNvSpPr txBox="1">
            <a:spLocks noChangeArrowheads="1"/>
          </p:cNvSpPr>
          <p:nvPr/>
        </p:nvSpPr>
        <p:spPr bwMode="auto">
          <a:xfrm>
            <a:off x="9114487" y="5112889"/>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56" name="CasellaDiTesto 9">
            <a:extLst>
              <a:ext uri="{FF2B5EF4-FFF2-40B4-BE49-F238E27FC236}">
                <a16:creationId xmlns:a16="http://schemas.microsoft.com/office/drawing/2014/main" id="{940C908D-2399-45C1-85F5-7ECEBFB297D5}"/>
              </a:ext>
            </a:extLst>
          </p:cNvPr>
          <p:cNvSpPr txBox="1">
            <a:spLocks noChangeArrowheads="1"/>
          </p:cNvSpPr>
          <p:nvPr/>
        </p:nvSpPr>
        <p:spPr bwMode="auto">
          <a:xfrm>
            <a:off x="9088169" y="5473533"/>
            <a:ext cx="1003694" cy="228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Persona</a:t>
            </a:r>
          </a:p>
        </p:txBody>
      </p:sp>
      <p:sp>
        <p:nvSpPr>
          <p:cNvPr id="158" name="Rettangolo 157">
            <a:extLst>
              <a:ext uri="{FF2B5EF4-FFF2-40B4-BE49-F238E27FC236}">
                <a16:creationId xmlns:a16="http://schemas.microsoft.com/office/drawing/2014/main" id="{6E38CE7E-347D-4D71-B093-0198A2A705DD}"/>
              </a:ext>
            </a:extLst>
          </p:cNvPr>
          <p:cNvSpPr/>
          <p:nvPr/>
        </p:nvSpPr>
        <p:spPr>
          <a:xfrm>
            <a:off x="11214943" y="5612033"/>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16</a:t>
            </a:r>
          </a:p>
        </p:txBody>
      </p:sp>
      <p:sp>
        <p:nvSpPr>
          <p:cNvPr id="162" name="Rettangolo 161">
            <a:extLst>
              <a:ext uri="{FF2B5EF4-FFF2-40B4-BE49-F238E27FC236}">
                <a16:creationId xmlns:a16="http://schemas.microsoft.com/office/drawing/2014/main" id="{E05E3CE1-E7D3-4A68-A9BA-D2F3D6A9788B}"/>
              </a:ext>
            </a:extLst>
          </p:cNvPr>
          <p:cNvSpPr/>
          <p:nvPr/>
        </p:nvSpPr>
        <p:spPr>
          <a:xfrm>
            <a:off x="10963720" y="575849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18</a:t>
            </a:r>
          </a:p>
        </p:txBody>
      </p:sp>
    </p:spTree>
    <p:extLst>
      <p:ext uri="{BB962C8B-B14F-4D97-AF65-F5344CB8AC3E}">
        <p14:creationId xmlns:p14="http://schemas.microsoft.com/office/powerpoint/2010/main" val="2516347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Clima di fiducia </a:t>
            </a:r>
            <a:r>
              <a:rPr lang="it-IT" sz="2200" dirty="0">
                <a:solidFill>
                  <a:srgbClr val="203864"/>
                </a:solidFill>
                <a:latin typeface="Century Gothic" panose="020B0502020202020204" pitchFamily="34" charset="0"/>
                <a:ea typeface="+mj-ea"/>
                <a:cs typeface="Arial"/>
              </a:rPr>
              <a:t>(IMPRESE FVG) | </a:t>
            </a:r>
            <a:r>
              <a:rPr lang="it-IT" sz="2200" b="0" dirty="0">
                <a:latin typeface="Century Gothic" panose="020B0502020202020204" pitchFamily="34" charset="0"/>
                <a:ea typeface="+mj-ea"/>
                <a:cs typeface="Arial"/>
              </a:rPr>
              <a:t>Analisi per provincia</a:t>
            </a:r>
          </a:p>
        </p:txBody>
      </p:sp>
      <p:pic>
        <p:nvPicPr>
          <p:cNvPr id="33" name="Immagine 32">
            <a:extLst>
              <a:ext uri="{FF2B5EF4-FFF2-40B4-BE49-F238E27FC236}">
                <a16:creationId xmlns:a16="http://schemas.microsoft.com/office/drawing/2014/main" id="{D9DFF72C-47A5-4966-8B1A-A3EC8C2B88E1}"/>
              </a:ext>
            </a:extLst>
          </p:cNvPr>
          <p:cNvPicPr>
            <a:picLocks noChangeAspect="1"/>
          </p:cNvPicPr>
          <p:nvPr/>
        </p:nvPicPr>
        <p:blipFill>
          <a:blip r:embed="rId2"/>
          <a:stretch>
            <a:fillRect/>
          </a:stretch>
        </p:blipFill>
        <p:spPr>
          <a:xfrm>
            <a:off x="6814800" y="4006398"/>
            <a:ext cx="4494978" cy="2005200"/>
          </a:xfrm>
          <a:prstGeom prst="rect">
            <a:avLst/>
          </a:prstGeom>
        </p:spPr>
      </p:pic>
      <p:pic>
        <p:nvPicPr>
          <p:cNvPr id="34" name="Immagine 33">
            <a:extLst>
              <a:ext uri="{FF2B5EF4-FFF2-40B4-BE49-F238E27FC236}">
                <a16:creationId xmlns:a16="http://schemas.microsoft.com/office/drawing/2014/main" id="{3F4771C2-4712-4696-BE79-223795940909}"/>
              </a:ext>
            </a:extLst>
          </p:cNvPr>
          <p:cNvPicPr>
            <a:picLocks noChangeAspect="1"/>
          </p:cNvPicPr>
          <p:nvPr/>
        </p:nvPicPr>
        <p:blipFill>
          <a:blip r:embed="rId3"/>
          <a:stretch>
            <a:fillRect/>
          </a:stretch>
        </p:blipFill>
        <p:spPr>
          <a:xfrm>
            <a:off x="784800" y="4006782"/>
            <a:ext cx="4494978" cy="2005200"/>
          </a:xfrm>
          <a:prstGeom prst="rect">
            <a:avLst/>
          </a:prstGeom>
        </p:spPr>
      </p:pic>
      <p:pic>
        <p:nvPicPr>
          <p:cNvPr id="35" name="Immagine 34">
            <a:extLst>
              <a:ext uri="{FF2B5EF4-FFF2-40B4-BE49-F238E27FC236}">
                <a16:creationId xmlns:a16="http://schemas.microsoft.com/office/drawing/2014/main" id="{530ECA76-7ECC-4B00-8ABD-42A7604A8853}"/>
              </a:ext>
            </a:extLst>
          </p:cNvPr>
          <p:cNvPicPr>
            <a:picLocks noChangeAspect="1"/>
          </p:cNvPicPr>
          <p:nvPr/>
        </p:nvPicPr>
        <p:blipFill>
          <a:blip r:embed="rId4"/>
          <a:stretch>
            <a:fillRect/>
          </a:stretch>
        </p:blipFill>
        <p:spPr>
          <a:xfrm>
            <a:off x="6813207" y="1425600"/>
            <a:ext cx="4494978" cy="2005200"/>
          </a:xfrm>
          <a:prstGeom prst="rect">
            <a:avLst/>
          </a:prstGeom>
        </p:spPr>
      </p:pic>
      <p:pic>
        <p:nvPicPr>
          <p:cNvPr id="36" name="Immagine 35">
            <a:extLst>
              <a:ext uri="{FF2B5EF4-FFF2-40B4-BE49-F238E27FC236}">
                <a16:creationId xmlns:a16="http://schemas.microsoft.com/office/drawing/2014/main" id="{F9FB4756-AE2B-4E7A-95EA-8D86B7EBE128}"/>
              </a:ext>
            </a:extLst>
          </p:cNvPr>
          <p:cNvPicPr>
            <a:picLocks noChangeAspect="1"/>
          </p:cNvPicPr>
          <p:nvPr/>
        </p:nvPicPr>
        <p:blipFill>
          <a:blip r:embed="rId5"/>
          <a:stretch>
            <a:fillRect/>
          </a:stretch>
        </p:blipFill>
        <p:spPr>
          <a:xfrm>
            <a:off x="784800" y="1425756"/>
            <a:ext cx="4425115" cy="2005200"/>
          </a:xfrm>
          <a:prstGeom prst="rect">
            <a:avLst/>
          </a:prstGeom>
        </p:spPr>
      </p:pic>
      <p:sp>
        <p:nvSpPr>
          <p:cNvPr id="37" name="Rettangolo 36">
            <a:extLst>
              <a:ext uri="{FF2B5EF4-FFF2-40B4-BE49-F238E27FC236}">
                <a16:creationId xmlns:a16="http://schemas.microsoft.com/office/drawing/2014/main" id="{5BF087BC-EDD1-45EB-845B-2D6BD9F6AD6D}"/>
              </a:ext>
            </a:extLst>
          </p:cNvPr>
          <p:cNvSpPr/>
          <p:nvPr/>
        </p:nvSpPr>
        <p:spPr bwMode="auto">
          <a:xfrm>
            <a:off x="671912"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8" name="Rettangolo 37">
            <a:extLst>
              <a:ext uri="{FF2B5EF4-FFF2-40B4-BE49-F238E27FC236}">
                <a16:creationId xmlns:a16="http://schemas.microsoft.com/office/drawing/2014/main" id="{B3B4EAF8-C6DE-4146-95F9-E6FE44003830}"/>
              </a:ext>
            </a:extLst>
          </p:cNvPr>
          <p:cNvSpPr/>
          <p:nvPr/>
        </p:nvSpPr>
        <p:spPr bwMode="auto">
          <a:xfrm>
            <a:off x="671912"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9" name="Rettangolo 38">
            <a:extLst>
              <a:ext uri="{FF2B5EF4-FFF2-40B4-BE49-F238E27FC236}">
                <a16:creationId xmlns:a16="http://schemas.microsoft.com/office/drawing/2014/main" id="{8F251D1E-FFE2-4A79-99D4-2127C4599DED}"/>
              </a:ext>
            </a:extLst>
          </p:cNvPr>
          <p:cNvSpPr/>
          <p:nvPr/>
        </p:nvSpPr>
        <p:spPr bwMode="auto">
          <a:xfrm>
            <a:off x="6648317"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0" name="Rettangolo 39">
            <a:extLst>
              <a:ext uri="{FF2B5EF4-FFF2-40B4-BE49-F238E27FC236}">
                <a16:creationId xmlns:a16="http://schemas.microsoft.com/office/drawing/2014/main" id="{1925808E-FF1D-4721-A7FB-F3B67955DE5A}"/>
              </a:ext>
            </a:extLst>
          </p:cNvPr>
          <p:cNvSpPr/>
          <p:nvPr/>
        </p:nvSpPr>
        <p:spPr bwMode="auto">
          <a:xfrm>
            <a:off x="6648317"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1" name="CasellaDiTesto 40">
            <a:extLst>
              <a:ext uri="{FF2B5EF4-FFF2-40B4-BE49-F238E27FC236}">
                <a16:creationId xmlns:a16="http://schemas.microsoft.com/office/drawing/2014/main" id="{8EE0C1B4-F3DC-4C22-A6F4-B758E9F32279}"/>
              </a:ext>
            </a:extLst>
          </p:cNvPr>
          <p:cNvSpPr txBox="1"/>
          <p:nvPr/>
        </p:nvSpPr>
        <p:spPr>
          <a:xfrm>
            <a:off x="460156" y="1056223"/>
            <a:ext cx="3724793" cy="371833"/>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Gorizia</a:t>
            </a:r>
            <a:r>
              <a:rPr lang="it-IT" sz="1800" i="1" u="sng" dirty="0">
                <a:solidFill>
                  <a:schemeClr val="bg1"/>
                </a:solidFill>
                <a:latin typeface="Century Gothic" panose="020B0502020202020204" pitchFamily="34" charset="0"/>
              </a:rPr>
              <a:t> </a:t>
            </a:r>
            <a:endParaRPr lang="it-IT" sz="1200" b="0" i="1" dirty="0">
              <a:solidFill>
                <a:schemeClr val="bg1"/>
              </a:solidFill>
              <a:latin typeface="Century Gothic" panose="020B0502020202020204" pitchFamily="34" charset="0"/>
            </a:endParaRPr>
          </a:p>
        </p:txBody>
      </p:sp>
      <p:sp>
        <p:nvSpPr>
          <p:cNvPr id="42" name="CasellaDiTesto 41">
            <a:extLst>
              <a:ext uri="{FF2B5EF4-FFF2-40B4-BE49-F238E27FC236}">
                <a16:creationId xmlns:a16="http://schemas.microsoft.com/office/drawing/2014/main" id="{5B50EAB5-ADAA-462C-8AD9-36A4EB905176}"/>
              </a:ext>
            </a:extLst>
          </p:cNvPr>
          <p:cNvSpPr txBox="1"/>
          <p:nvPr/>
        </p:nvSpPr>
        <p:spPr>
          <a:xfrm>
            <a:off x="6436561" y="105622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Pordenone</a:t>
            </a:r>
            <a:endParaRPr lang="it-IT" sz="1200" b="0" i="1" dirty="0">
              <a:solidFill>
                <a:schemeClr val="bg1"/>
              </a:solidFill>
              <a:latin typeface="Century Gothic" panose="020B0502020202020204" pitchFamily="34" charset="0"/>
            </a:endParaRPr>
          </a:p>
        </p:txBody>
      </p:sp>
      <p:sp>
        <p:nvSpPr>
          <p:cNvPr id="43" name="CasellaDiTesto 42">
            <a:extLst>
              <a:ext uri="{FF2B5EF4-FFF2-40B4-BE49-F238E27FC236}">
                <a16:creationId xmlns:a16="http://schemas.microsoft.com/office/drawing/2014/main" id="{8B637D8E-E693-4AA4-8D90-373286F63050}"/>
              </a:ext>
            </a:extLst>
          </p:cNvPr>
          <p:cNvSpPr txBox="1"/>
          <p:nvPr/>
        </p:nvSpPr>
        <p:spPr>
          <a:xfrm>
            <a:off x="6436561"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Udine</a:t>
            </a:r>
            <a:endParaRPr lang="it-IT" sz="1200" b="0" i="1" dirty="0">
              <a:solidFill>
                <a:schemeClr val="bg1"/>
              </a:solidFill>
              <a:latin typeface="Century Gothic" panose="020B0502020202020204" pitchFamily="34" charset="0"/>
            </a:endParaRPr>
          </a:p>
        </p:txBody>
      </p:sp>
      <p:sp>
        <p:nvSpPr>
          <p:cNvPr id="44" name="CasellaDiTesto 43">
            <a:extLst>
              <a:ext uri="{FF2B5EF4-FFF2-40B4-BE49-F238E27FC236}">
                <a16:creationId xmlns:a16="http://schemas.microsoft.com/office/drawing/2014/main" id="{24E50FD9-0E3E-4014-9155-6847210F62B5}"/>
              </a:ext>
            </a:extLst>
          </p:cNvPr>
          <p:cNvSpPr txBox="1"/>
          <p:nvPr/>
        </p:nvSpPr>
        <p:spPr>
          <a:xfrm>
            <a:off x="460156"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i="1" dirty="0">
                <a:solidFill>
                  <a:schemeClr val="bg1"/>
                </a:solidFill>
                <a:latin typeface="Century Gothic" panose="020B0502020202020204" pitchFamily="34" charset="0"/>
              </a:rPr>
              <a:t>Trieste</a:t>
            </a:r>
            <a:endParaRPr lang="it-IT" sz="1200" b="0" i="1" dirty="0">
              <a:solidFill>
                <a:schemeClr val="bg1"/>
              </a:solidFill>
              <a:latin typeface="Century Gothic" panose="020B0502020202020204" pitchFamily="34" charset="0"/>
            </a:endParaRPr>
          </a:p>
        </p:txBody>
      </p:sp>
      <p:pic>
        <p:nvPicPr>
          <p:cNvPr id="45" name="Elemento grafico 44" descr="Professore">
            <a:extLst>
              <a:ext uri="{FF2B5EF4-FFF2-40B4-BE49-F238E27FC236}">
                <a16:creationId xmlns:a16="http://schemas.microsoft.com/office/drawing/2014/main" id="{E44F6F1F-A766-43B0-B2D9-B15B92A361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8820" y="6088819"/>
            <a:ext cx="387795" cy="387795"/>
          </a:xfrm>
          <a:prstGeom prst="rect">
            <a:avLst/>
          </a:prstGeom>
        </p:spPr>
      </p:pic>
      <p:sp>
        <p:nvSpPr>
          <p:cNvPr id="46" name="Text Box 18">
            <a:extLst>
              <a:ext uri="{FF2B5EF4-FFF2-40B4-BE49-F238E27FC236}">
                <a16:creationId xmlns:a16="http://schemas.microsoft.com/office/drawing/2014/main" id="{B422B959-4962-4BEF-A71F-4B9B9C1253F4}"/>
              </a:ext>
            </a:extLst>
          </p:cNvPr>
          <p:cNvSpPr txBox="1">
            <a:spLocks noChangeArrowheads="1"/>
          </p:cNvSpPr>
          <p:nvPr/>
        </p:nvSpPr>
        <p:spPr bwMode="auto">
          <a:xfrm>
            <a:off x="1043795" y="6164307"/>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per ciascuna provincia:</a:t>
            </a:r>
            <a:endParaRPr lang="it-IT" altLang="it-IT" sz="1300" b="1" i="1" dirty="0">
              <a:solidFill>
                <a:schemeClr val="tx1"/>
              </a:solidFill>
            </a:endParaRPr>
          </a:p>
        </p:txBody>
      </p:sp>
      <p:sp>
        <p:nvSpPr>
          <p:cNvPr id="47" name="Rettangolo 46">
            <a:extLst>
              <a:ext uri="{FF2B5EF4-FFF2-40B4-BE49-F238E27FC236}">
                <a16:creationId xmlns:a16="http://schemas.microsoft.com/office/drawing/2014/main" id="{F248DBB0-32F2-4CB2-BD18-94BE0D4DF300}"/>
              </a:ext>
            </a:extLst>
          </p:cNvPr>
          <p:cNvSpPr/>
          <p:nvPr/>
        </p:nvSpPr>
        <p:spPr bwMode="auto">
          <a:xfrm>
            <a:off x="6611697" y="6213938"/>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48" name="CasellaDiTesto 9">
            <a:extLst>
              <a:ext uri="{FF2B5EF4-FFF2-40B4-BE49-F238E27FC236}">
                <a16:creationId xmlns:a16="http://schemas.microsoft.com/office/drawing/2014/main" id="{C056E2FB-CEFB-472B-992A-21AEF3A30DB3}"/>
              </a:ext>
            </a:extLst>
          </p:cNvPr>
          <p:cNvSpPr txBox="1">
            <a:spLocks noChangeArrowheads="1"/>
          </p:cNvSpPr>
          <p:nvPr/>
        </p:nvSpPr>
        <p:spPr bwMode="auto">
          <a:xfrm>
            <a:off x="6801376" y="6165397"/>
            <a:ext cx="1918681" cy="292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Terziario Provincia</a:t>
            </a:r>
          </a:p>
        </p:txBody>
      </p:sp>
      <p:sp>
        <p:nvSpPr>
          <p:cNvPr id="49" name="Rettangolo 48">
            <a:extLst>
              <a:ext uri="{FF2B5EF4-FFF2-40B4-BE49-F238E27FC236}">
                <a16:creationId xmlns:a16="http://schemas.microsoft.com/office/drawing/2014/main" id="{B59552F0-D9C3-4D65-BA14-AD1AD4F3A7C4}"/>
              </a:ext>
            </a:extLst>
          </p:cNvPr>
          <p:cNvSpPr/>
          <p:nvPr/>
        </p:nvSpPr>
        <p:spPr bwMode="auto">
          <a:xfrm>
            <a:off x="8810037" y="621393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50" name="CasellaDiTesto 9">
            <a:extLst>
              <a:ext uri="{FF2B5EF4-FFF2-40B4-BE49-F238E27FC236}">
                <a16:creationId xmlns:a16="http://schemas.microsoft.com/office/drawing/2014/main" id="{BFAEA87A-8404-4673-A760-BBEFCFC8EC07}"/>
              </a:ext>
            </a:extLst>
          </p:cNvPr>
          <p:cNvSpPr txBox="1">
            <a:spLocks noChangeArrowheads="1"/>
          </p:cNvSpPr>
          <p:nvPr/>
        </p:nvSpPr>
        <p:spPr bwMode="auto">
          <a:xfrm>
            <a:off x="8999717" y="616539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Terziario FVG</a:t>
            </a:r>
          </a:p>
        </p:txBody>
      </p:sp>
      <p:cxnSp>
        <p:nvCxnSpPr>
          <p:cNvPr id="51" name="Connettore diritto 50">
            <a:extLst>
              <a:ext uri="{FF2B5EF4-FFF2-40B4-BE49-F238E27FC236}">
                <a16:creationId xmlns:a16="http://schemas.microsoft.com/office/drawing/2014/main" id="{C1E1CC2C-7B2F-45E1-B528-B07C68B2EA52}"/>
              </a:ext>
            </a:extLst>
          </p:cNvPr>
          <p:cNvCxnSpPr/>
          <p:nvPr/>
        </p:nvCxnSpPr>
        <p:spPr bwMode="auto">
          <a:xfrm>
            <a:off x="3177006"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52" name="Rettangolo 51">
            <a:extLst>
              <a:ext uri="{FF2B5EF4-FFF2-40B4-BE49-F238E27FC236}">
                <a16:creationId xmlns:a16="http://schemas.microsoft.com/office/drawing/2014/main" id="{3F18B398-8439-411A-82E6-3B4977657DE2}"/>
              </a:ext>
            </a:extLst>
          </p:cNvPr>
          <p:cNvSpPr/>
          <p:nvPr/>
        </p:nvSpPr>
        <p:spPr>
          <a:xfrm>
            <a:off x="2154884"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54" name="Rettangolo 53">
            <a:extLst>
              <a:ext uri="{FF2B5EF4-FFF2-40B4-BE49-F238E27FC236}">
                <a16:creationId xmlns:a16="http://schemas.microsoft.com/office/drawing/2014/main" id="{CAF53486-6DB4-4245-BC0F-7A7FB289F807}"/>
              </a:ext>
            </a:extLst>
          </p:cNvPr>
          <p:cNvSpPr/>
          <p:nvPr/>
        </p:nvSpPr>
        <p:spPr>
          <a:xfrm>
            <a:off x="2825315" y="262366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28</a:t>
            </a:r>
          </a:p>
        </p:txBody>
      </p:sp>
      <p:sp>
        <p:nvSpPr>
          <p:cNvPr id="55" name="CasellaDiTesto 9">
            <a:extLst>
              <a:ext uri="{FF2B5EF4-FFF2-40B4-BE49-F238E27FC236}">
                <a16:creationId xmlns:a16="http://schemas.microsoft.com/office/drawing/2014/main" id="{75761C2F-33AA-4F32-AE24-FA66D96D1299}"/>
              </a:ext>
            </a:extLst>
          </p:cNvPr>
          <p:cNvSpPr txBox="1">
            <a:spLocks noChangeArrowheads="1"/>
          </p:cNvSpPr>
          <p:nvPr/>
        </p:nvSpPr>
        <p:spPr bwMode="auto">
          <a:xfrm>
            <a:off x="1424642" y="1982055"/>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56" name="CasellaDiTesto 9">
            <a:extLst>
              <a:ext uri="{FF2B5EF4-FFF2-40B4-BE49-F238E27FC236}">
                <a16:creationId xmlns:a16="http://schemas.microsoft.com/office/drawing/2014/main" id="{D5C36102-E4F4-4B32-974B-D74E9EDAC3CC}"/>
              </a:ext>
            </a:extLst>
          </p:cNvPr>
          <p:cNvSpPr txBox="1">
            <a:spLocks noChangeArrowheads="1"/>
          </p:cNvSpPr>
          <p:nvPr/>
        </p:nvSpPr>
        <p:spPr bwMode="auto">
          <a:xfrm>
            <a:off x="1204473" y="2616004"/>
            <a:ext cx="127768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GO</a:t>
            </a:r>
          </a:p>
        </p:txBody>
      </p:sp>
      <p:sp>
        <p:nvSpPr>
          <p:cNvPr id="58" name="Rettangolo 57">
            <a:extLst>
              <a:ext uri="{FF2B5EF4-FFF2-40B4-BE49-F238E27FC236}">
                <a16:creationId xmlns:a16="http://schemas.microsoft.com/office/drawing/2014/main" id="{9C7424EA-1A8A-4E5A-9A3A-29FB4507511F}"/>
              </a:ext>
            </a:extLst>
          </p:cNvPr>
          <p:cNvSpPr/>
          <p:nvPr/>
        </p:nvSpPr>
        <p:spPr>
          <a:xfrm>
            <a:off x="3753727" y="280819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18</a:t>
            </a:r>
          </a:p>
        </p:txBody>
      </p:sp>
      <p:sp>
        <p:nvSpPr>
          <p:cNvPr id="65" name="Rettangolo 64">
            <a:extLst>
              <a:ext uri="{FF2B5EF4-FFF2-40B4-BE49-F238E27FC236}">
                <a16:creationId xmlns:a16="http://schemas.microsoft.com/office/drawing/2014/main" id="{765C41AC-882D-47FC-AF34-C81F2C6A541E}"/>
              </a:ext>
            </a:extLst>
          </p:cNvPr>
          <p:cNvSpPr/>
          <p:nvPr/>
        </p:nvSpPr>
        <p:spPr>
          <a:xfrm>
            <a:off x="4047817" y="280819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14</a:t>
            </a:r>
          </a:p>
        </p:txBody>
      </p:sp>
      <p:cxnSp>
        <p:nvCxnSpPr>
          <p:cNvPr id="67" name="Connettore diritto 66">
            <a:extLst>
              <a:ext uri="{FF2B5EF4-FFF2-40B4-BE49-F238E27FC236}">
                <a16:creationId xmlns:a16="http://schemas.microsoft.com/office/drawing/2014/main" id="{D04DF1AC-8C74-4601-8A94-10D6D131BC54}"/>
              </a:ext>
            </a:extLst>
          </p:cNvPr>
          <p:cNvCxnSpPr/>
          <p:nvPr/>
        </p:nvCxnSpPr>
        <p:spPr bwMode="auto">
          <a:xfrm>
            <a:off x="9256126"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68" name="Rettangolo 67">
            <a:extLst>
              <a:ext uri="{FF2B5EF4-FFF2-40B4-BE49-F238E27FC236}">
                <a16:creationId xmlns:a16="http://schemas.microsoft.com/office/drawing/2014/main" id="{786B1733-4A1A-483C-BCB4-4522FAAD60D9}"/>
              </a:ext>
            </a:extLst>
          </p:cNvPr>
          <p:cNvSpPr/>
          <p:nvPr/>
        </p:nvSpPr>
        <p:spPr>
          <a:xfrm>
            <a:off x="8234004"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70" name="Rettangolo 69">
            <a:extLst>
              <a:ext uri="{FF2B5EF4-FFF2-40B4-BE49-F238E27FC236}">
                <a16:creationId xmlns:a16="http://schemas.microsoft.com/office/drawing/2014/main" id="{9FCBEA78-5A2E-42EE-ADA8-623516C8F1A9}"/>
              </a:ext>
            </a:extLst>
          </p:cNvPr>
          <p:cNvSpPr/>
          <p:nvPr/>
        </p:nvSpPr>
        <p:spPr>
          <a:xfrm>
            <a:off x="8917579" y="221558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36</a:t>
            </a:r>
          </a:p>
        </p:txBody>
      </p:sp>
      <p:sp>
        <p:nvSpPr>
          <p:cNvPr id="71" name="CasellaDiTesto 9">
            <a:extLst>
              <a:ext uri="{FF2B5EF4-FFF2-40B4-BE49-F238E27FC236}">
                <a16:creationId xmlns:a16="http://schemas.microsoft.com/office/drawing/2014/main" id="{99E25B30-4872-4255-81E9-1F050DFD3F7E}"/>
              </a:ext>
            </a:extLst>
          </p:cNvPr>
          <p:cNvSpPr txBox="1">
            <a:spLocks noChangeArrowheads="1"/>
          </p:cNvSpPr>
          <p:nvPr/>
        </p:nvSpPr>
        <p:spPr bwMode="auto">
          <a:xfrm>
            <a:off x="7210381" y="2430447"/>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72" name="CasellaDiTesto 9">
            <a:extLst>
              <a:ext uri="{FF2B5EF4-FFF2-40B4-BE49-F238E27FC236}">
                <a16:creationId xmlns:a16="http://schemas.microsoft.com/office/drawing/2014/main" id="{59C9EADE-F9A2-49C3-BE29-6A54C9F7ED29}"/>
              </a:ext>
            </a:extLst>
          </p:cNvPr>
          <p:cNvSpPr txBox="1">
            <a:spLocks noChangeArrowheads="1"/>
          </p:cNvSpPr>
          <p:nvPr/>
        </p:nvSpPr>
        <p:spPr bwMode="auto">
          <a:xfrm>
            <a:off x="7321419" y="2014583"/>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PN</a:t>
            </a:r>
          </a:p>
        </p:txBody>
      </p:sp>
      <p:sp>
        <p:nvSpPr>
          <p:cNvPr id="74" name="Rettangolo 73">
            <a:extLst>
              <a:ext uri="{FF2B5EF4-FFF2-40B4-BE49-F238E27FC236}">
                <a16:creationId xmlns:a16="http://schemas.microsoft.com/office/drawing/2014/main" id="{139D200A-95B9-4EA4-B26C-A15AD5DAC1CF}"/>
              </a:ext>
            </a:extLst>
          </p:cNvPr>
          <p:cNvSpPr/>
          <p:nvPr/>
        </p:nvSpPr>
        <p:spPr>
          <a:xfrm>
            <a:off x="9830493" y="2423216"/>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22</a:t>
            </a:r>
          </a:p>
        </p:txBody>
      </p:sp>
      <p:sp>
        <p:nvSpPr>
          <p:cNvPr id="78" name="Rettangolo 77">
            <a:extLst>
              <a:ext uri="{FF2B5EF4-FFF2-40B4-BE49-F238E27FC236}">
                <a16:creationId xmlns:a16="http://schemas.microsoft.com/office/drawing/2014/main" id="{AB8003EA-8BAB-49B8-9795-95B2CF035EF6}"/>
              </a:ext>
            </a:extLst>
          </p:cNvPr>
          <p:cNvSpPr/>
          <p:nvPr/>
        </p:nvSpPr>
        <p:spPr>
          <a:xfrm>
            <a:off x="10219381" y="2538532"/>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18</a:t>
            </a:r>
          </a:p>
        </p:txBody>
      </p:sp>
      <p:cxnSp>
        <p:nvCxnSpPr>
          <p:cNvPr id="79" name="Connettore diritto 78">
            <a:extLst>
              <a:ext uri="{FF2B5EF4-FFF2-40B4-BE49-F238E27FC236}">
                <a16:creationId xmlns:a16="http://schemas.microsoft.com/office/drawing/2014/main" id="{908B0E8A-F36D-46C1-80FB-D315FE2C0CA9}"/>
              </a:ext>
            </a:extLst>
          </p:cNvPr>
          <p:cNvCxnSpPr/>
          <p:nvPr/>
        </p:nvCxnSpPr>
        <p:spPr bwMode="auto">
          <a:xfrm>
            <a:off x="3201364" y="4072660"/>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0" name="Rettangolo 79">
            <a:extLst>
              <a:ext uri="{FF2B5EF4-FFF2-40B4-BE49-F238E27FC236}">
                <a16:creationId xmlns:a16="http://schemas.microsoft.com/office/drawing/2014/main" id="{D501F8CB-794D-4457-BFAB-72DA2A770CA3}"/>
              </a:ext>
            </a:extLst>
          </p:cNvPr>
          <p:cNvSpPr/>
          <p:nvPr/>
        </p:nvSpPr>
        <p:spPr>
          <a:xfrm>
            <a:off x="2179242" y="4039539"/>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82" name="Rettangolo 81">
            <a:extLst>
              <a:ext uri="{FF2B5EF4-FFF2-40B4-BE49-F238E27FC236}">
                <a16:creationId xmlns:a16="http://schemas.microsoft.com/office/drawing/2014/main" id="{2E25CCA2-BCB1-4F9D-8B79-D7C708F23BD7}"/>
              </a:ext>
            </a:extLst>
          </p:cNvPr>
          <p:cNvSpPr/>
          <p:nvPr/>
        </p:nvSpPr>
        <p:spPr>
          <a:xfrm>
            <a:off x="2847176" y="511003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33</a:t>
            </a:r>
          </a:p>
        </p:txBody>
      </p:sp>
      <p:sp>
        <p:nvSpPr>
          <p:cNvPr id="83" name="CasellaDiTesto 9">
            <a:extLst>
              <a:ext uri="{FF2B5EF4-FFF2-40B4-BE49-F238E27FC236}">
                <a16:creationId xmlns:a16="http://schemas.microsoft.com/office/drawing/2014/main" id="{CA25FDB7-0243-4D62-A67F-DE548822BD42}"/>
              </a:ext>
            </a:extLst>
          </p:cNvPr>
          <p:cNvSpPr txBox="1">
            <a:spLocks noChangeArrowheads="1"/>
          </p:cNvSpPr>
          <p:nvPr/>
        </p:nvSpPr>
        <p:spPr bwMode="auto">
          <a:xfrm>
            <a:off x="1419848" y="4564009"/>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84" name="CasellaDiTesto 9">
            <a:extLst>
              <a:ext uri="{FF2B5EF4-FFF2-40B4-BE49-F238E27FC236}">
                <a16:creationId xmlns:a16="http://schemas.microsoft.com/office/drawing/2014/main" id="{2D6732E7-FF63-4858-82E7-8679617ACD1A}"/>
              </a:ext>
            </a:extLst>
          </p:cNvPr>
          <p:cNvSpPr txBox="1">
            <a:spLocks noChangeArrowheads="1"/>
          </p:cNvSpPr>
          <p:nvPr/>
        </p:nvSpPr>
        <p:spPr bwMode="auto">
          <a:xfrm>
            <a:off x="1215579" y="5114391"/>
            <a:ext cx="11807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TS</a:t>
            </a:r>
          </a:p>
        </p:txBody>
      </p:sp>
      <p:sp>
        <p:nvSpPr>
          <p:cNvPr id="86" name="Rettangolo 85">
            <a:extLst>
              <a:ext uri="{FF2B5EF4-FFF2-40B4-BE49-F238E27FC236}">
                <a16:creationId xmlns:a16="http://schemas.microsoft.com/office/drawing/2014/main" id="{0129C352-24C5-4BA5-AE2E-9BE3568D538D}"/>
              </a:ext>
            </a:extLst>
          </p:cNvPr>
          <p:cNvSpPr/>
          <p:nvPr/>
        </p:nvSpPr>
        <p:spPr>
          <a:xfrm>
            <a:off x="3764833" y="530658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20</a:t>
            </a:r>
          </a:p>
        </p:txBody>
      </p:sp>
      <p:sp>
        <p:nvSpPr>
          <p:cNvPr id="90" name="Rettangolo 89">
            <a:extLst>
              <a:ext uri="{FF2B5EF4-FFF2-40B4-BE49-F238E27FC236}">
                <a16:creationId xmlns:a16="http://schemas.microsoft.com/office/drawing/2014/main" id="{7E578918-2901-4A23-9996-9933231429C7}"/>
              </a:ext>
            </a:extLst>
          </p:cNvPr>
          <p:cNvSpPr/>
          <p:nvPr/>
        </p:nvSpPr>
        <p:spPr>
          <a:xfrm>
            <a:off x="4098777" y="5095345"/>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17</a:t>
            </a:r>
          </a:p>
        </p:txBody>
      </p:sp>
      <p:cxnSp>
        <p:nvCxnSpPr>
          <p:cNvPr id="91" name="Connettore diritto 90">
            <a:extLst>
              <a:ext uri="{FF2B5EF4-FFF2-40B4-BE49-F238E27FC236}">
                <a16:creationId xmlns:a16="http://schemas.microsoft.com/office/drawing/2014/main" id="{A1183FB2-76A0-4496-9007-B5631D0F1642}"/>
              </a:ext>
            </a:extLst>
          </p:cNvPr>
          <p:cNvCxnSpPr/>
          <p:nvPr/>
        </p:nvCxnSpPr>
        <p:spPr bwMode="auto">
          <a:xfrm>
            <a:off x="9240438" y="4054481"/>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2" name="Rettangolo 101">
            <a:extLst>
              <a:ext uri="{FF2B5EF4-FFF2-40B4-BE49-F238E27FC236}">
                <a16:creationId xmlns:a16="http://schemas.microsoft.com/office/drawing/2014/main" id="{603DB66E-DA80-4F05-99FE-3B7146C6FCE4}"/>
              </a:ext>
            </a:extLst>
          </p:cNvPr>
          <p:cNvSpPr/>
          <p:nvPr/>
        </p:nvSpPr>
        <p:spPr>
          <a:xfrm>
            <a:off x="8218316" y="402136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4" name="Rettangolo 103">
            <a:extLst>
              <a:ext uri="{FF2B5EF4-FFF2-40B4-BE49-F238E27FC236}">
                <a16:creationId xmlns:a16="http://schemas.microsoft.com/office/drawing/2014/main" id="{9E53CE4C-204B-4699-AEA2-2267B9BA1A9F}"/>
              </a:ext>
            </a:extLst>
          </p:cNvPr>
          <p:cNvSpPr/>
          <p:nvPr/>
        </p:nvSpPr>
        <p:spPr>
          <a:xfrm>
            <a:off x="8873149" y="470741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41</a:t>
            </a:r>
          </a:p>
        </p:txBody>
      </p:sp>
      <p:sp>
        <p:nvSpPr>
          <p:cNvPr id="105" name="CasellaDiTesto 9">
            <a:extLst>
              <a:ext uri="{FF2B5EF4-FFF2-40B4-BE49-F238E27FC236}">
                <a16:creationId xmlns:a16="http://schemas.microsoft.com/office/drawing/2014/main" id="{EF10C5F8-D148-403C-8050-74E181B72BCF}"/>
              </a:ext>
            </a:extLst>
          </p:cNvPr>
          <p:cNvSpPr txBox="1">
            <a:spLocks noChangeArrowheads="1"/>
          </p:cNvSpPr>
          <p:nvPr/>
        </p:nvSpPr>
        <p:spPr bwMode="auto">
          <a:xfrm>
            <a:off x="7205400" y="5079956"/>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06" name="CasellaDiTesto 9">
            <a:extLst>
              <a:ext uri="{FF2B5EF4-FFF2-40B4-BE49-F238E27FC236}">
                <a16:creationId xmlns:a16="http://schemas.microsoft.com/office/drawing/2014/main" id="{8D11BE5B-23B1-425B-B14E-743A4337CFBF}"/>
              </a:ext>
            </a:extLst>
          </p:cNvPr>
          <p:cNvSpPr txBox="1">
            <a:spLocks noChangeArrowheads="1"/>
          </p:cNvSpPr>
          <p:nvPr/>
        </p:nvSpPr>
        <p:spPr bwMode="auto">
          <a:xfrm>
            <a:off x="7351193" y="4562514"/>
            <a:ext cx="1215498" cy="306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UD</a:t>
            </a:r>
          </a:p>
        </p:txBody>
      </p:sp>
      <p:sp>
        <p:nvSpPr>
          <p:cNvPr id="108" name="Rettangolo 107">
            <a:extLst>
              <a:ext uri="{FF2B5EF4-FFF2-40B4-BE49-F238E27FC236}">
                <a16:creationId xmlns:a16="http://schemas.microsoft.com/office/drawing/2014/main" id="{6477E2FD-C1B1-4B72-BBC6-D65642B7A7F3}"/>
              </a:ext>
            </a:extLst>
          </p:cNvPr>
          <p:cNvSpPr/>
          <p:nvPr/>
        </p:nvSpPr>
        <p:spPr>
          <a:xfrm>
            <a:off x="9804244" y="498424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24</a:t>
            </a:r>
          </a:p>
        </p:txBody>
      </p:sp>
      <p:sp>
        <p:nvSpPr>
          <p:cNvPr id="112" name="Rettangolo 111">
            <a:extLst>
              <a:ext uri="{FF2B5EF4-FFF2-40B4-BE49-F238E27FC236}">
                <a16:creationId xmlns:a16="http://schemas.microsoft.com/office/drawing/2014/main" id="{CEFF6A1F-BF5E-419A-B174-887FAFDB74CF}"/>
              </a:ext>
            </a:extLst>
          </p:cNvPr>
          <p:cNvSpPr/>
          <p:nvPr/>
        </p:nvSpPr>
        <p:spPr>
          <a:xfrm>
            <a:off x="10181288" y="500943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20</a:t>
            </a:r>
          </a:p>
        </p:txBody>
      </p:sp>
    </p:spTree>
    <p:extLst>
      <p:ext uri="{BB962C8B-B14F-4D97-AF65-F5344CB8AC3E}">
        <p14:creationId xmlns:p14="http://schemas.microsoft.com/office/powerpoint/2010/main" val="1282176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3B9FEF-C397-4634-B400-FD74D0BC12D4}"/>
              </a:ext>
            </a:extLst>
          </p:cNvPr>
          <p:cNvSpPr txBox="1">
            <a:spLocks/>
          </p:cNvSpPr>
          <p:nvPr/>
        </p:nvSpPr>
        <p:spPr>
          <a:xfrm>
            <a:off x="335360" y="248643"/>
            <a:ext cx="11844734"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delle imprese</a:t>
            </a:r>
            <a:r>
              <a:rPr lang="it-IT" sz="2200" dirty="0">
                <a:solidFill>
                  <a:srgbClr val="203864"/>
                </a:solidFill>
                <a:latin typeface="Century Gothic" panose="020B0502020202020204" pitchFamily="34" charset="0"/>
                <a:ea typeface="+mj-ea"/>
                <a:cs typeface="Arial"/>
              </a:rPr>
              <a:t> (IMPRESE FVG) </a:t>
            </a:r>
            <a:r>
              <a:rPr lang="it-IT" sz="2200" dirty="0">
                <a:solidFill>
                  <a:srgbClr val="203864"/>
                </a:solidFill>
                <a:latin typeface="Century Gothic" panose="020B0502020202020204" pitchFamily="34" charset="0"/>
                <a:cs typeface="Arial"/>
              </a:rPr>
              <a:t>| </a:t>
            </a:r>
            <a:r>
              <a:rPr lang="it-IT" sz="2200" b="0" dirty="0">
                <a:latin typeface="Century Gothic" panose="020B0502020202020204" pitchFamily="34" charset="0"/>
                <a:cs typeface="Arial"/>
              </a:rPr>
              <a:t>Al contempo, la </a:t>
            </a:r>
            <a:r>
              <a:rPr lang="it-IT" sz="2200" dirty="0">
                <a:latin typeface="Century Gothic" panose="020B0502020202020204" pitchFamily="34" charset="0"/>
                <a:cs typeface="Arial"/>
              </a:rPr>
              <a:t>ripresa</a:t>
            </a:r>
            <a:r>
              <a:rPr lang="it-IT" sz="2200" b="0" dirty="0">
                <a:latin typeface="Century Gothic" panose="020B0502020202020204" pitchFamily="34" charset="0"/>
                <a:cs typeface="Arial"/>
              </a:rPr>
              <a:t> mostrata in estate dalle imprese del </a:t>
            </a:r>
            <a:r>
              <a:rPr lang="it-IT" sz="2200" dirty="0">
                <a:latin typeface="Century Gothic" panose="020B0502020202020204" pitchFamily="34" charset="0"/>
                <a:cs typeface="Arial"/>
              </a:rPr>
              <a:t>terziario del FVG </a:t>
            </a:r>
            <a:r>
              <a:rPr lang="it-IT" sz="2200" b="0" dirty="0">
                <a:latin typeface="Century Gothic" panose="020B0502020202020204" pitchFamily="34" charset="0"/>
                <a:cs typeface="Arial"/>
              </a:rPr>
              <a:t>in termini di </a:t>
            </a:r>
            <a:r>
              <a:rPr lang="it-IT" sz="2200" dirty="0">
                <a:latin typeface="Century Gothic" panose="020B0502020202020204" pitchFamily="34" charset="0"/>
                <a:cs typeface="Arial"/>
              </a:rPr>
              <a:t>andamento dell’attività</a:t>
            </a:r>
            <a:r>
              <a:rPr lang="it-IT" sz="2200" b="0" dirty="0">
                <a:latin typeface="Century Gothic" panose="020B0502020202020204" pitchFamily="34" charset="0"/>
                <a:cs typeface="Arial"/>
              </a:rPr>
              <a:t> rischia di essere </a:t>
            </a:r>
            <a:r>
              <a:rPr lang="it-IT" sz="2200" dirty="0">
                <a:latin typeface="Century Gothic" panose="020B0502020202020204" pitchFamily="34" charset="0"/>
                <a:cs typeface="Arial"/>
              </a:rPr>
              <a:t>vanificata nell’ultima parte dell’anno </a:t>
            </a:r>
            <a:r>
              <a:rPr lang="it-IT" sz="2200" b="0" i="1" dirty="0">
                <a:latin typeface="Century Gothic" panose="020B0502020202020204" pitchFamily="34" charset="0"/>
                <a:cs typeface="Arial"/>
              </a:rPr>
              <a:t>(pur restando al di sopra della media Italia)</a:t>
            </a:r>
            <a:r>
              <a:rPr lang="it-IT" sz="2200" b="0" dirty="0">
                <a:latin typeface="Century Gothic" panose="020B0502020202020204" pitchFamily="34" charset="0"/>
                <a:cs typeface="Arial"/>
              </a:rPr>
              <a:t>.</a:t>
            </a:r>
            <a:endParaRPr lang="it-IT" sz="2200" b="0" strike="sngStrike" dirty="0">
              <a:latin typeface="Century Gothic" panose="020B0502020202020204" pitchFamily="34" charset="0"/>
              <a:cs typeface="Arial"/>
            </a:endParaRPr>
          </a:p>
        </p:txBody>
      </p:sp>
      <p:pic>
        <p:nvPicPr>
          <p:cNvPr id="32" name="Immagine 31">
            <a:extLst>
              <a:ext uri="{FF2B5EF4-FFF2-40B4-BE49-F238E27FC236}">
                <a16:creationId xmlns:a16="http://schemas.microsoft.com/office/drawing/2014/main" id="{A6988412-AF00-45BE-AFB8-AFA136D26E28}"/>
              </a:ext>
            </a:extLst>
          </p:cNvPr>
          <p:cNvPicPr>
            <a:picLocks noChangeAspect="1"/>
          </p:cNvPicPr>
          <p:nvPr/>
        </p:nvPicPr>
        <p:blipFill>
          <a:blip r:embed="rId2"/>
          <a:stretch>
            <a:fillRect/>
          </a:stretch>
        </p:blipFill>
        <p:spPr>
          <a:xfrm>
            <a:off x="439200" y="2196000"/>
            <a:ext cx="5913367" cy="3092400"/>
          </a:xfrm>
          <a:prstGeom prst="rect">
            <a:avLst/>
          </a:prstGeom>
        </p:spPr>
      </p:pic>
      <p:sp>
        <p:nvSpPr>
          <p:cNvPr id="34" name="Titolo 1">
            <a:extLst>
              <a:ext uri="{FF2B5EF4-FFF2-40B4-BE49-F238E27FC236}">
                <a16:creationId xmlns:a16="http://schemas.microsoft.com/office/drawing/2014/main" id="{3BF3CE13-B677-4238-B4D5-3688AB0DA59D}"/>
              </a:ext>
            </a:extLst>
          </p:cNvPr>
          <p:cNvSpPr txBox="1">
            <a:spLocks/>
          </p:cNvSpPr>
          <p:nvPr/>
        </p:nvSpPr>
        <p:spPr>
          <a:xfrm>
            <a:off x="423287" y="1734697"/>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ANDAMENTO DELLE IMPRESE (</a:t>
            </a:r>
            <a:r>
              <a:rPr lang="it-IT" sz="1600" u="sng" dirty="0">
                <a:solidFill>
                  <a:schemeClr val="bg1"/>
                </a:solidFill>
                <a:latin typeface="Century Gothic" panose="020B0502020202020204" pitchFamily="34" charset="0"/>
                <a:ea typeface="+mj-ea"/>
                <a:cs typeface="Arial"/>
              </a:rPr>
              <a:t>FVG vs ITALIA</a:t>
            </a:r>
            <a:r>
              <a:rPr lang="it-IT" sz="1600" dirty="0">
                <a:solidFill>
                  <a:schemeClr val="bg1"/>
                </a:solidFill>
                <a:latin typeface="Century Gothic" panose="020B0502020202020204" pitchFamily="34" charset="0"/>
                <a:ea typeface="+mj-ea"/>
                <a:cs typeface="Arial"/>
              </a:rPr>
              <a:t>)</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sp>
        <p:nvSpPr>
          <p:cNvPr id="35" name="CasellaDiTesto 9">
            <a:extLst>
              <a:ext uri="{FF2B5EF4-FFF2-40B4-BE49-F238E27FC236}">
                <a16:creationId xmlns:a16="http://schemas.microsoft.com/office/drawing/2014/main" id="{A9E034FD-ADCB-4BE3-87FA-DDF6B74070CE}"/>
              </a:ext>
            </a:extLst>
          </p:cNvPr>
          <p:cNvSpPr txBox="1">
            <a:spLocks noChangeArrowheads="1"/>
          </p:cNvSpPr>
          <p:nvPr/>
        </p:nvSpPr>
        <p:spPr bwMode="auto">
          <a:xfrm>
            <a:off x="1206175" y="3061033"/>
            <a:ext cx="1728192" cy="35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203864"/>
                </a:solidFill>
                <a:latin typeface="Century Gothic" panose="020B0502020202020204" pitchFamily="34" charset="0"/>
              </a:rPr>
              <a:t>Terziario FVG</a:t>
            </a:r>
          </a:p>
        </p:txBody>
      </p:sp>
      <p:sp>
        <p:nvSpPr>
          <p:cNvPr id="38" name="Text Box 18">
            <a:extLst>
              <a:ext uri="{FF2B5EF4-FFF2-40B4-BE49-F238E27FC236}">
                <a16:creationId xmlns:a16="http://schemas.microsoft.com/office/drawing/2014/main" id="{39D16943-782F-452B-9520-812FEFAFEC10}"/>
              </a:ext>
            </a:extLst>
          </p:cNvPr>
          <p:cNvSpPr txBox="1">
            <a:spLocks noChangeArrowheads="1"/>
          </p:cNvSpPr>
          <p:nvPr/>
        </p:nvSpPr>
        <p:spPr bwMode="auto">
          <a:xfrm>
            <a:off x="7347458" y="2770800"/>
            <a:ext cx="4234940" cy="925511"/>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b="1" dirty="0">
                <a:solidFill>
                  <a:schemeClr val="tx2">
                    <a:lumMod val="65000"/>
                    <a:lumOff val="35000"/>
                  </a:schemeClr>
                </a:solidFill>
              </a:rPr>
              <a:t>Proiezione dell’andamento delle imprese al 31 dicembre 2020</a:t>
            </a:r>
            <a:br>
              <a:rPr lang="it-IT" altLang="it-IT" b="1" dirty="0">
                <a:solidFill>
                  <a:schemeClr val="tx2">
                    <a:lumMod val="65000"/>
                    <a:lumOff val="35000"/>
                  </a:schemeClr>
                </a:solidFill>
              </a:rPr>
            </a:br>
            <a:r>
              <a:rPr lang="it-IT" altLang="it-IT" sz="1400" i="1" dirty="0">
                <a:solidFill>
                  <a:schemeClr val="tx2">
                    <a:lumMod val="65000"/>
                    <a:lumOff val="35000"/>
                  </a:schemeClr>
                </a:solidFill>
              </a:rPr>
              <a:t>(Indicatori congiunturali)</a:t>
            </a:r>
            <a:endParaRPr lang="it-IT" altLang="it-IT" i="1" dirty="0">
              <a:solidFill>
                <a:schemeClr val="tx2">
                  <a:lumMod val="65000"/>
                  <a:lumOff val="35000"/>
                </a:schemeClr>
              </a:solidFill>
            </a:endParaRPr>
          </a:p>
        </p:txBody>
      </p:sp>
      <p:pic>
        <p:nvPicPr>
          <p:cNvPr id="40" name="Elemento grafico 39" descr="Freccia linea: curva antioraria">
            <a:extLst>
              <a:ext uri="{FF2B5EF4-FFF2-40B4-BE49-F238E27FC236}">
                <a16:creationId xmlns:a16="http://schemas.microsoft.com/office/drawing/2014/main" id="{8928B645-6541-4BD3-BC81-A52D733062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042422" flipH="1">
            <a:off x="5846052" y="3504238"/>
            <a:ext cx="899478" cy="914400"/>
          </a:xfrm>
          <a:prstGeom prst="rect">
            <a:avLst/>
          </a:prstGeom>
        </p:spPr>
      </p:pic>
      <p:sp>
        <p:nvSpPr>
          <p:cNvPr id="41" name="Ovale 40">
            <a:extLst>
              <a:ext uri="{FF2B5EF4-FFF2-40B4-BE49-F238E27FC236}">
                <a16:creationId xmlns:a16="http://schemas.microsoft.com/office/drawing/2014/main" id="{D46149A6-BA48-4770-B46E-6064676528BB}"/>
              </a:ext>
            </a:extLst>
          </p:cNvPr>
          <p:cNvSpPr/>
          <p:nvPr/>
        </p:nvSpPr>
        <p:spPr bwMode="auto">
          <a:xfrm>
            <a:off x="7614131" y="4896987"/>
            <a:ext cx="688554" cy="688477"/>
          </a:xfrm>
          <a:prstGeom prst="ellipse">
            <a:avLst/>
          </a:prstGeom>
          <a:solidFill>
            <a:srgbClr val="F79646"/>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2" name="Rettangolo 41">
            <a:extLst>
              <a:ext uri="{FF2B5EF4-FFF2-40B4-BE49-F238E27FC236}">
                <a16:creationId xmlns:a16="http://schemas.microsoft.com/office/drawing/2014/main" id="{95E835AF-5159-4E74-BFEA-9B32497C648D}"/>
              </a:ext>
            </a:extLst>
          </p:cNvPr>
          <p:cNvSpPr/>
          <p:nvPr/>
        </p:nvSpPr>
        <p:spPr>
          <a:xfrm>
            <a:off x="7641172" y="5041170"/>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11</a:t>
            </a:r>
            <a:endParaRPr lang="it-IT" sz="1800" i="1" dirty="0">
              <a:solidFill>
                <a:schemeClr val="bg1"/>
              </a:solidFill>
              <a:latin typeface="Century Gothic" panose="020B0502020202020204" pitchFamily="34" charset="0"/>
            </a:endParaRPr>
          </a:p>
        </p:txBody>
      </p:sp>
      <p:sp>
        <p:nvSpPr>
          <p:cNvPr id="43" name="Rettangolo 42">
            <a:extLst>
              <a:ext uri="{FF2B5EF4-FFF2-40B4-BE49-F238E27FC236}">
                <a16:creationId xmlns:a16="http://schemas.microsoft.com/office/drawing/2014/main" id="{C46A322D-A7D4-4D00-AE28-C5083AEC0152}"/>
              </a:ext>
            </a:extLst>
          </p:cNvPr>
          <p:cNvSpPr/>
          <p:nvPr/>
        </p:nvSpPr>
        <p:spPr>
          <a:xfrm>
            <a:off x="8424910" y="4825727"/>
            <a:ext cx="1942826"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ITALIA</a:t>
            </a:r>
            <a:endParaRPr lang="it-IT" sz="1600" i="1" dirty="0">
              <a:latin typeface="Century Gothic" panose="020B0502020202020204" pitchFamily="34" charset="0"/>
            </a:endParaRPr>
          </a:p>
        </p:txBody>
      </p:sp>
      <p:sp>
        <p:nvSpPr>
          <p:cNvPr id="44" name="Ovale 43">
            <a:extLst>
              <a:ext uri="{FF2B5EF4-FFF2-40B4-BE49-F238E27FC236}">
                <a16:creationId xmlns:a16="http://schemas.microsoft.com/office/drawing/2014/main" id="{89837BC5-94C4-40E5-856A-96C485DFEFBE}"/>
              </a:ext>
            </a:extLst>
          </p:cNvPr>
          <p:cNvSpPr/>
          <p:nvPr/>
        </p:nvSpPr>
        <p:spPr bwMode="auto">
          <a:xfrm>
            <a:off x="7614131" y="3849966"/>
            <a:ext cx="688554" cy="688477"/>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6" name="Rettangolo 45">
            <a:extLst>
              <a:ext uri="{FF2B5EF4-FFF2-40B4-BE49-F238E27FC236}">
                <a16:creationId xmlns:a16="http://schemas.microsoft.com/office/drawing/2014/main" id="{76CDD03D-544A-4EFD-8A1A-3F8014FA0C4D}"/>
              </a:ext>
            </a:extLst>
          </p:cNvPr>
          <p:cNvSpPr/>
          <p:nvPr/>
        </p:nvSpPr>
        <p:spPr>
          <a:xfrm>
            <a:off x="7641172" y="3994149"/>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19</a:t>
            </a:r>
            <a:endParaRPr lang="it-IT" sz="1200" dirty="0">
              <a:solidFill>
                <a:schemeClr val="bg1"/>
              </a:solidFill>
              <a:latin typeface="Century Gothic" panose="020B0502020202020204" pitchFamily="34" charset="0"/>
            </a:endParaRPr>
          </a:p>
        </p:txBody>
      </p:sp>
      <p:sp>
        <p:nvSpPr>
          <p:cNvPr id="47" name="Rettangolo 46">
            <a:extLst>
              <a:ext uri="{FF2B5EF4-FFF2-40B4-BE49-F238E27FC236}">
                <a16:creationId xmlns:a16="http://schemas.microsoft.com/office/drawing/2014/main" id="{29E3ACC9-54CE-49B6-AFA5-1DCBB12C32E3}"/>
              </a:ext>
            </a:extLst>
          </p:cNvPr>
          <p:cNvSpPr/>
          <p:nvPr/>
        </p:nvSpPr>
        <p:spPr>
          <a:xfrm>
            <a:off x="8424909" y="3778706"/>
            <a:ext cx="2022413"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FVG</a:t>
            </a:r>
            <a:endParaRPr lang="it-IT" sz="1600" i="1" dirty="0">
              <a:latin typeface="Century Gothic" panose="020B0502020202020204" pitchFamily="34" charset="0"/>
            </a:endParaRPr>
          </a:p>
        </p:txBody>
      </p:sp>
      <p:sp>
        <p:nvSpPr>
          <p:cNvPr id="48" name="Rettangolo 47">
            <a:extLst>
              <a:ext uri="{FF2B5EF4-FFF2-40B4-BE49-F238E27FC236}">
                <a16:creationId xmlns:a16="http://schemas.microsoft.com/office/drawing/2014/main" id="{3572A6D2-65D4-452B-8533-2C9587158E1B}"/>
              </a:ext>
            </a:extLst>
          </p:cNvPr>
          <p:cNvSpPr/>
          <p:nvPr/>
        </p:nvSpPr>
        <p:spPr>
          <a:xfrm>
            <a:off x="3134064" y="3900219"/>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36</a:t>
            </a:r>
            <a:endParaRPr lang="it-IT" sz="1600" i="1" dirty="0">
              <a:solidFill>
                <a:srgbClr val="F79646"/>
              </a:solidFill>
              <a:latin typeface="Century Gothic" panose="020B0502020202020204" pitchFamily="34" charset="0"/>
            </a:endParaRPr>
          </a:p>
        </p:txBody>
      </p:sp>
      <p:sp>
        <p:nvSpPr>
          <p:cNvPr id="49" name="Rettangolo 48">
            <a:extLst>
              <a:ext uri="{FF2B5EF4-FFF2-40B4-BE49-F238E27FC236}">
                <a16:creationId xmlns:a16="http://schemas.microsoft.com/office/drawing/2014/main" id="{498F4EB8-023A-4CEC-A4D5-376AF602D95C}"/>
              </a:ext>
            </a:extLst>
          </p:cNvPr>
          <p:cNvSpPr/>
          <p:nvPr/>
        </p:nvSpPr>
        <p:spPr>
          <a:xfrm>
            <a:off x="3485228" y="3503534"/>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42</a:t>
            </a:r>
          </a:p>
        </p:txBody>
      </p:sp>
      <p:sp>
        <p:nvSpPr>
          <p:cNvPr id="50" name="Rettangolo 49">
            <a:extLst>
              <a:ext uri="{FF2B5EF4-FFF2-40B4-BE49-F238E27FC236}">
                <a16:creationId xmlns:a16="http://schemas.microsoft.com/office/drawing/2014/main" id="{8FF52239-8F93-4BC0-8335-D485EB83DFF1}"/>
              </a:ext>
            </a:extLst>
          </p:cNvPr>
          <p:cNvSpPr/>
          <p:nvPr/>
        </p:nvSpPr>
        <p:spPr>
          <a:xfrm>
            <a:off x="4961557" y="4047795"/>
            <a:ext cx="634473" cy="369332"/>
          </a:xfrm>
          <a:prstGeom prst="rect">
            <a:avLst/>
          </a:prstGeom>
        </p:spPr>
        <p:txBody>
          <a:bodyPr wrap="square">
            <a:spAutoFit/>
          </a:bodyPr>
          <a:lstStyle/>
          <a:p>
            <a:pPr algn="ctr"/>
            <a:r>
              <a:rPr lang="it-IT" sz="1800" dirty="0">
                <a:solidFill>
                  <a:srgbClr val="203864"/>
                </a:solidFill>
                <a:latin typeface="Century Gothic" panose="020B0502020202020204" pitchFamily="34" charset="0"/>
              </a:rPr>
              <a:t>19</a:t>
            </a:r>
          </a:p>
        </p:txBody>
      </p:sp>
      <p:sp>
        <p:nvSpPr>
          <p:cNvPr id="51" name="Rettangolo 50">
            <a:extLst>
              <a:ext uri="{FF2B5EF4-FFF2-40B4-BE49-F238E27FC236}">
                <a16:creationId xmlns:a16="http://schemas.microsoft.com/office/drawing/2014/main" id="{6FDB79F1-4E89-4344-A8AF-588E84A0D17C}"/>
              </a:ext>
            </a:extLst>
          </p:cNvPr>
          <p:cNvSpPr/>
          <p:nvPr/>
        </p:nvSpPr>
        <p:spPr>
          <a:xfrm>
            <a:off x="4900481" y="4367055"/>
            <a:ext cx="634473" cy="369332"/>
          </a:xfrm>
          <a:prstGeom prst="rect">
            <a:avLst/>
          </a:prstGeom>
        </p:spPr>
        <p:txBody>
          <a:bodyPr wrap="square">
            <a:spAutoFit/>
          </a:bodyPr>
          <a:lstStyle/>
          <a:p>
            <a:pPr algn="ctr"/>
            <a:r>
              <a:rPr lang="it-IT" sz="1800" dirty="0">
                <a:solidFill>
                  <a:srgbClr val="F79646"/>
                </a:solidFill>
                <a:latin typeface="Century Gothic" panose="020B0502020202020204" pitchFamily="34" charset="0"/>
              </a:rPr>
              <a:t>11</a:t>
            </a:r>
          </a:p>
        </p:txBody>
      </p:sp>
      <p:cxnSp>
        <p:nvCxnSpPr>
          <p:cNvPr id="52" name="Connettore diritto 51">
            <a:extLst>
              <a:ext uri="{FF2B5EF4-FFF2-40B4-BE49-F238E27FC236}">
                <a16:creationId xmlns:a16="http://schemas.microsoft.com/office/drawing/2014/main" id="{1902CB2D-8055-4C41-B261-23B5885A1291}"/>
              </a:ext>
            </a:extLst>
          </p:cNvPr>
          <p:cNvCxnSpPr/>
          <p:nvPr/>
        </p:nvCxnSpPr>
        <p:spPr bwMode="auto">
          <a:xfrm>
            <a:off x="7248128" y="2851796"/>
            <a:ext cx="0" cy="3150812"/>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sp>
        <p:nvSpPr>
          <p:cNvPr id="55" name="Text Box 18">
            <a:extLst>
              <a:ext uri="{FF2B5EF4-FFF2-40B4-BE49-F238E27FC236}">
                <a16:creationId xmlns:a16="http://schemas.microsoft.com/office/drawing/2014/main" id="{7844BA9D-A5C4-4646-98EE-B7150FE58C73}"/>
              </a:ext>
            </a:extLst>
          </p:cNvPr>
          <p:cNvSpPr txBox="1">
            <a:spLocks noChangeArrowheads="1"/>
          </p:cNvSpPr>
          <p:nvPr/>
        </p:nvSpPr>
        <p:spPr bwMode="auto">
          <a:xfrm>
            <a:off x="5011893" y="3558131"/>
            <a:ext cx="1109139" cy="263791"/>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100" b="1" i="1" dirty="0">
                <a:solidFill>
                  <a:schemeClr val="bg1"/>
                </a:solidFill>
              </a:rPr>
              <a:t>PREV. DIC ‘20</a:t>
            </a:r>
            <a:endParaRPr lang="it-IT" altLang="it-IT" sz="1100" i="1" dirty="0">
              <a:solidFill>
                <a:schemeClr val="bg1"/>
              </a:solidFill>
            </a:endParaRPr>
          </a:p>
        </p:txBody>
      </p:sp>
      <p:sp>
        <p:nvSpPr>
          <p:cNvPr id="57" name="CasellaDiTesto 9">
            <a:extLst>
              <a:ext uri="{FF2B5EF4-FFF2-40B4-BE49-F238E27FC236}">
                <a16:creationId xmlns:a16="http://schemas.microsoft.com/office/drawing/2014/main" id="{178EEED7-21EC-4FDF-966A-95C65AE5F871}"/>
              </a:ext>
            </a:extLst>
          </p:cNvPr>
          <p:cNvSpPr txBox="1">
            <a:spLocks noChangeArrowheads="1"/>
          </p:cNvSpPr>
          <p:nvPr/>
        </p:nvSpPr>
        <p:spPr bwMode="auto">
          <a:xfrm>
            <a:off x="1122778" y="3908106"/>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F79646"/>
                </a:solidFill>
                <a:latin typeface="Century Gothic" panose="020B0502020202020204" pitchFamily="34" charset="0"/>
              </a:rPr>
              <a:t>Terziario ITALIA</a:t>
            </a:r>
          </a:p>
        </p:txBody>
      </p:sp>
      <p:sp>
        <p:nvSpPr>
          <p:cNvPr id="58" name="Rettangolo 57">
            <a:extLst>
              <a:ext uri="{FF2B5EF4-FFF2-40B4-BE49-F238E27FC236}">
                <a16:creationId xmlns:a16="http://schemas.microsoft.com/office/drawing/2014/main" id="{FE408D5A-A1A6-493F-840B-E13CBAF56BF7}"/>
              </a:ext>
            </a:extLst>
          </p:cNvPr>
          <p:cNvSpPr/>
          <p:nvPr/>
        </p:nvSpPr>
        <p:spPr>
          <a:xfrm>
            <a:off x="3458830" y="4248728"/>
            <a:ext cx="634473" cy="276999"/>
          </a:xfrm>
          <a:prstGeom prst="rect">
            <a:avLst/>
          </a:prstGeom>
        </p:spPr>
        <p:txBody>
          <a:bodyPr wrap="square">
            <a:spAutoFit/>
          </a:bodyPr>
          <a:lstStyle/>
          <a:p>
            <a:pPr algn="ctr"/>
            <a:r>
              <a:rPr lang="it-IT" sz="1200" dirty="0">
                <a:solidFill>
                  <a:srgbClr val="F79646"/>
                </a:solidFill>
                <a:latin typeface="Century Gothic" panose="020B0502020202020204" pitchFamily="34" charset="0"/>
              </a:rPr>
              <a:t>17</a:t>
            </a:r>
            <a:endParaRPr lang="it-IT" sz="1200" i="1" dirty="0">
              <a:solidFill>
                <a:srgbClr val="F79646"/>
              </a:solidFill>
              <a:latin typeface="Century Gothic" panose="020B0502020202020204" pitchFamily="34" charset="0"/>
            </a:endParaRPr>
          </a:p>
        </p:txBody>
      </p:sp>
      <p:sp>
        <p:nvSpPr>
          <p:cNvPr id="60" name="Rettangolo 59">
            <a:extLst>
              <a:ext uri="{FF2B5EF4-FFF2-40B4-BE49-F238E27FC236}">
                <a16:creationId xmlns:a16="http://schemas.microsoft.com/office/drawing/2014/main" id="{B0ECF704-932E-455E-A19C-8D0548182C0C}"/>
              </a:ext>
            </a:extLst>
          </p:cNvPr>
          <p:cNvSpPr/>
          <p:nvPr/>
        </p:nvSpPr>
        <p:spPr>
          <a:xfrm>
            <a:off x="3627614" y="4493559"/>
            <a:ext cx="634473" cy="276999"/>
          </a:xfrm>
          <a:prstGeom prst="rect">
            <a:avLst/>
          </a:prstGeom>
        </p:spPr>
        <p:txBody>
          <a:bodyPr wrap="square">
            <a:spAutoFit/>
          </a:bodyPr>
          <a:lstStyle/>
          <a:p>
            <a:pPr algn="ctr"/>
            <a:r>
              <a:rPr lang="it-IT" sz="1200" dirty="0">
                <a:solidFill>
                  <a:srgbClr val="203864"/>
                </a:solidFill>
                <a:latin typeface="Century Gothic" panose="020B0502020202020204" pitchFamily="34" charset="0"/>
              </a:rPr>
              <a:t>11</a:t>
            </a:r>
          </a:p>
        </p:txBody>
      </p:sp>
      <p:sp>
        <p:nvSpPr>
          <p:cNvPr id="61" name="Rettangolo 60">
            <a:extLst>
              <a:ext uri="{FF2B5EF4-FFF2-40B4-BE49-F238E27FC236}">
                <a16:creationId xmlns:a16="http://schemas.microsoft.com/office/drawing/2014/main" id="{004BB9DA-ECBF-4E10-AAEA-88E21CB661B3}"/>
              </a:ext>
            </a:extLst>
          </p:cNvPr>
          <p:cNvSpPr/>
          <p:nvPr/>
        </p:nvSpPr>
        <p:spPr>
          <a:xfrm>
            <a:off x="4434242" y="3808169"/>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26</a:t>
            </a:r>
          </a:p>
        </p:txBody>
      </p:sp>
      <p:sp>
        <p:nvSpPr>
          <p:cNvPr id="62" name="Rettangolo 61">
            <a:extLst>
              <a:ext uri="{FF2B5EF4-FFF2-40B4-BE49-F238E27FC236}">
                <a16:creationId xmlns:a16="http://schemas.microsoft.com/office/drawing/2014/main" id="{FB3888B8-7361-4D4A-8D45-01E4C96E7FD3}"/>
              </a:ext>
            </a:extLst>
          </p:cNvPr>
          <p:cNvSpPr/>
          <p:nvPr/>
        </p:nvSpPr>
        <p:spPr>
          <a:xfrm>
            <a:off x="4376397" y="4172260"/>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25</a:t>
            </a:r>
          </a:p>
        </p:txBody>
      </p:sp>
      <p:sp>
        <p:nvSpPr>
          <p:cNvPr id="63" name="Ovale 62">
            <a:extLst>
              <a:ext uri="{FF2B5EF4-FFF2-40B4-BE49-F238E27FC236}">
                <a16:creationId xmlns:a16="http://schemas.microsoft.com/office/drawing/2014/main" id="{EFE413F1-A4C3-4FF3-BF59-B8F40295922C}"/>
              </a:ext>
            </a:extLst>
          </p:cNvPr>
          <p:cNvSpPr/>
          <p:nvPr/>
        </p:nvSpPr>
        <p:spPr bwMode="auto">
          <a:xfrm rot="11984762">
            <a:off x="4969756" y="3914474"/>
            <a:ext cx="593451" cy="947717"/>
          </a:xfrm>
          <a:prstGeom prst="ellipse">
            <a:avLst/>
          </a:prstGeom>
          <a:noFill/>
          <a:ln w="1905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4" name="Text Box 49">
            <a:extLst>
              <a:ext uri="{FF2B5EF4-FFF2-40B4-BE49-F238E27FC236}">
                <a16:creationId xmlns:a16="http://schemas.microsoft.com/office/drawing/2014/main" id="{342A96CD-AA75-4217-BA4D-C55C0DF7E738}"/>
              </a:ext>
            </a:extLst>
          </p:cNvPr>
          <p:cNvSpPr txBox="1">
            <a:spLocks noChangeArrowheads="1"/>
          </p:cNvSpPr>
          <p:nvPr/>
        </p:nvSpPr>
        <p:spPr bwMode="auto">
          <a:xfrm>
            <a:off x="335360" y="6213323"/>
            <a:ext cx="11665296" cy="384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a:t>
            </a:r>
            <a:r>
              <a:rPr lang="it-IT" altLang="ja-JP" sz="900" b="0" dirty="0">
                <a:solidFill>
                  <a:srgbClr val="000000"/>
                </a:solidFill>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entury Gothic" panose="020B0502020202020204" pitchFamily="34" charset="0"/>
              </a:rPr>
              <a:t>I dati sono riportati all’universo.</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cxnSp>
        <p:nvCxnSpPr>
          <p:cNvPr id="68" name="Connettore diritto 67">
            <a:extLst>
              <a:ext uri="{FF2B5EF4-FFF2-40B4-BE49-F238E27FC236}">
                <a16:creationId xmlns:a16="http://schemas.microsoft.com/office/drawing/2014/main" id="{89267F53-2F72-4BED-A13D-D654AFB83CB9}"/>
              </a:ext>
            </a:extLst>
          </p:cNvPr>
          <p:cNvCxnSpPr/>
          <p:nvPr/>
        </p:nvCxnSpPr>
        <p:spPr bwMode="auto">
          <a:xfrm>
            <a:off x="3617037" y="2391213"/>
            <a:ext cx="0" cy="2340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69" name="Rettangolo 68">
            <a:extLst>
              <a:ext uri="{FF2B5EF4-FFF2-40B4-BE49-F238E27FC236}">
                <a16:creationId xmlns:a16="http://schemas.microsoft.com/office/drawing/2014/main" id="{B1EC3CA3-6EEC-484A-80FC-ADF9CCA267D8}"/>
              </a:ext>
            </a:extLst>
          </p:cNvPr>
          <p:cNvSpPr/>
          <p:nvPr/>
        </p:nvSpPr>
        <p:spPr>
          <a:xfrm>
            <a:off x="2604642" y="2358435"/>
            <a:ext cx="1044697" cy="246221"/>
          </a:xfrm>
          <a:prstGeom prst="rect">
            <a:avLst/>
          </a:prstGeom>
        </p:spPr>
        <p:txBody>
          <a:bodyPr wrap="square">
            <a:spAutoFit/>
          </a:bodyPr>
          <a:lstStyle/>
          <a:p>
            <a:pPr algn="r"/>
            <a:r>
              <a:rPr lang="it-IT" sz="1000" i="1" dirty="0" err="1">
                <a:solidFill>
                  <a:schemeClr val="tx2">
                    <a:lumMod val="65000"/>
                    <a:lumOff val="35000"/>
                  </a:schemeClr>
                </a:solidFill>
                <a:latin typeface="Century Gothic" panose="020B0502020202020204" pitchFamily="34" charset="0"/>
              </a:rPr>
              <a:t>Pre</a:t>
            </a:r>
            <a:r>
              <a:rPr lang="it-IT" sz="1000" i="1" dirty="0">
                <a:solidFill>
                  <a:schemeClr val="tx2">
                    <a:lumMod val="65000"/>
                    <a:lumOff val="35000"/>
                  </a:schemeClr>
                </a:solidFill>
                <a:latin typeface="Century Gothic" panose="020B0502020202020204" pitchFamily="34" charset="0"/>
              </a:rPr>
              <a:t> lockdown</a:t>
            </a:r>
            <a:endParaRPr lang="it-IT" sz="700" i="1" dirty="0">
              <a:solidFill>
                <a:schemeClr val="tx2">
                  <a:lumMod val="65000"/>
                  <a:lumOff val="35000"/>
                </a:schemeClr>
              </a:solidFill>
              <a:latin typeface="Century Gothic" panose="020B0502020202020204" pitchFamily="34" charset="0"/>
            </a:endParaRPr>
          </a:p>
        </p:txBody>
      </p:sp>
      <p:pic>
        <p:nvPicPr>
          <p:cNvPr id="3" name="Elemento grafico 2" descr="Professore">
            <a:extLst>
              <a:ext uri="{FF2B5EF4-FFF2-40B4-BE49-F238E27FC236}">
                <a16:creationId xmlns:a16="http://schemas.microsoft.com/office/drawing/2014/main" id="{184B4515-10B2-48F2-ADA5-51380E528A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885" y="5351021"/>
            <a:ext cx="516155" cy="516155"/>
          </a:xfrm>
          <a:prstGeom prst="rect">
            <a:avLst/>
          </a:prstGeom>
        </p:spPr>
      </p:pic>
      <p:sp>
        <p:nvSpPr>
          <p:cNvPr id="4" name="Text Box 18">
            <a:extLst>
              <a:ext uri="{FF2B5EF4-FFF2-40B4-BE49-F238E27FC236}">
                <a16:creationId xmlns:a16="http://schemas.microsoft.com/office/drawing/2014/main" id="{916339B1-C40C-4074-8D28-03EC42B50F0F}"/>
              </a:ext>
            </a:extLst>
          </p:cNvPr>
          <p:cNvSpPr txBox="1">
            <a:spLocks noChangeArrowheads="1"/>
          </p:cNvSpPr>
          <p:nvPr/>
        </p:nvSpPr>
        <p:spPr bwMode="auto">
          <a:xfrm>
            <a:off x="1301559" y="5357012"/>
            <a:ext cx="5658719" cy="694678"/>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Anche per quel che riguarda l’andamento della propria attività, durante la prima ondata del virus il terziario del FVG aveva mostrato un calo più intenso della media nazionale (ora ricomposto).</a:t>
            </a:r>
            <a:endParaRPr lang="it-IT" altLang="it-IT" sz="1300" i="1" dirty="0">
              <a:solidFill>
                <a:schemeClr val="tx1"/>
              </a:solidFill>
            </a:endParaRPr>
          </a:p>
        </p:txBody>
      </p:sp>
    </p:spTree>
    <p:extLst>
      <p:ext uri="{BB962C8B-B14F-4D97-AF65-F5344CB8AC3E}">
        <p14:creationId xmlns:p14="http://schemas.microsoft.com/office/powerpoint/2010/main" val="4179188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Immagine 52">
            <a:extLst>
              <a:ext uri="{FF2B5EF4-FFF2-40B4-BE49-F238E27FC236}">
                <a16:creationId xmlns:a16="http://schemas.microsoft.com/office/drawing/2014/main" id="{38E086C9-99CA-40BB-865B-2ED40C48DEBC}"/>
              </a:ext>
            </a:extLst>
          </p:cNvPr>
          <p:cNvPicPr>
            <a:picLocks noChangeAspect="1"/>
          </p:cNvPicPr>
          <p:nvPr/>
        </p:nvPicPr>
        <p:blipFill>
          <a:blip r:embed="rId2"/>
          <a:stretch>
            <a:fillRect/>
          </a:stretch>
        </p:blipFill>
        <p:spPr>
          <a:xfrm>
            <a:off x="489600" y="4316400"/>
            <a:ext cx="2628615" cy="2102400"/>
          </a:xfrm>
          <a:prstGeom prst="rect">
            <a:avLst/>
          </a:prstGeom>
        </p:spPr>
      </p:pic>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delle imprese </a:t>
            </a:r>
            <a:r>
              <a:rPr lang="it-IT" sz="2200" dirty="0">
                <a:solidFill>
                  <a:srgbClr val="203864"/>
                </a:solidFill>
                <a:latin typeface="Century Gothic" panose="020B0502020202020204" pitchFamily="34" charset="0"/>
                <a:ea typeface="+mj-ea"/>
                <a:cs typeface="Arial"/>
              </a:rPr>
              <a:t>(IMPRESE FVG) | </a:t>
            </a:r>
            <a:r>
              <a:rPr lang="it-IT" sz="2200" b="0" dirty="0">
                <a:latin typeface="Century Gothic" panose="020B0502020202020204" pitchFamily="34" charset="0"/>
                <a:ea typeface="+mj-ea"/>
                <a:cs typeface="Arial"/>
              </a:rPr>
              <a:t>Analisi per settore di attività economica</a:t>
            </a:r>
          </a:p>
        </p:txBody>
      </p:sp>
      <p:sp>
        <p:nvSpPr>
          <p:cNvPr id="35" name="CasellaDiTesto 9">
            <a:extLst>
              <a:ext uri="{FF2B5EF4-FFF2-40B4-BE49-F238E27FC236}">
                <a16:creationId xmlns:a16="http://schemas.microsoft.com/office/drawing/2014/main" id="{D1DEBF36-1FC1-4A7A-A028-6B1B8C6D8F31}"/>
              </a:ext>
            </a:extLst>
          </p:cNvPr>
          <p:cNvSpPr txBox="1">
            <a:spLocks noChangeArrowheads="1"/>
          </p:cNvSpPr>
          <p:nvPr/>
        </p:nvSpPr>
        <p:spPr bwMode="auto">
          <a:xfrm>
            <a:off x="9166578" y="2182850"/>
            <a:ext cx="1392266"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Ristorazione</a:t>
            </a:r>
          </a:p>
        </p:txBody>
      </p:sp>
      <p:pic>
        <p:nvPicPr>
          <p:cNvPr id="36" name="Immagine 35">
            <a:extLst>
              <a:ext uri="{FF2B5EF4-FFF2-40B4-BE49-F238E27FC236}">
                <a16:creationId xmlns:a16="http://schemas.microsoft.com/office/drawing/2014/main" id="{B08D880B-F192-49A6-B8AA-43E1D84D6C06}"/>
              </a:ext>
            </a:extLst>
          </p:cNvPr>
          <p:cNvPicPr>
            <a:picLocks noChangeAspect="1"/>
          </p:cNvPicPr>
          <p:nvPr/>
        </p:nvPicPr>
        <p:blipFill>
          <a:blip r:embed="rId3"/>
          <a:stretch>
            <a:fillRect/>
          </a:stretch>
        </p:blipFill>
        <p:spPr>
          <a:xfrm>
            <a:off x="9370800" y="4316400"/>
            <a:ext cx="2628615" cy="2102400"/>
          </a:xfrm>
          <a:prstGeom prst="rect">
            <a:avLst/>
          </a:prstGeom>
        </p:spPr>
      </p:pic>
      <p:pic>
        <p:nvPicPr>
          <p:cNvPr id="37" name="Immagine 36">
            <a:extLst>
              <a:ext uri="{FF2B5EF4-FFF2-40B4-BE49-F238E27FC236}">
                <a16:creationId xmlns:a16="http://schemas.microsoft.com/office/drawing/2014/main" id="{861204FA-B19B-4101-92A8-405BB20C8CF4}"/>
              </a:ext>
            </a:extLst>
          </p:cNvPr>
          <p:cNvPicPr>
            <a:picLocks noChangeAspect="1"/>
          </p:cNvPicPr>
          <p:nvPr/>
        </p:nvPicPr>
        <p:blipFill>
          <a:blip r:embed="rId4"/>
          <a:stretch>
            <a:fillRect/>
          </a:stretch>
        </p:blipFill>
        <p:spPr>
          <a:xfrm>
            <a:off x="6310800" y="4316400"/>
            <a:ext cx="2628615" cy="2102400"/>
          </a:xfrm>
          <a:prstGeom prst="rect">
            <a:avLst/>
          </a:prstGeom>
        </p:spPr>
      </p:pic>
      <p:sp>
        <p:nvSpPr>
          <p:cNvPr id="51" name="CasellaDiTesto 9">
            <a:extLst>
              <a:ext uri="{FF2B5EF4-FFF2-40B4-BE49-F238E27FC236}">
                <a16:creationId xmlns:a16="http://schemas.microsoft.com/office/drawing/2014/main" id="{291ACB95-6049-4679-9ED1-00A9BFAE1339}"/>
              </a:ext>
            </a:extLst>
          </p:cNvPr>
          <p:cNvSpPr txBox="1">
            <a:spLocks noChangeArrowheads="1"/>
          </p:cNvSpPr>
          <p:nvPr/>
        </p:nvSpPr>
        <p:spPr bwMode="auto">
          <a:xfrm>
            <a:off x="418307" y="4800369"/>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Ricezione turistica</a:t>
            </a:r>
          </a:p>
        </p:txBody>
      </p:sp>
      <p:pic>
        <p:nvPicPr>
          <p:cNvPr id="52" name="Immagine 51">
            <a:extLst>
              <a:ext uri="{FF2B5EF4-FFF2-40B4-BE49-F238E27FC236}">
                <a16:creationId xmlns:a16="http://schemas.microsoft.com/office/drawing/2014/main" id="{2AD32FF9-4067-456A-B8E7-67DA73B3048D}"/>
              </a:ext>
            </a:extLst>
          </p:cNvPr>
          <p:cNvPicPr>
            <a:picLocks noChangeAspect="1"/>
          </p:cNvPicPr>
          <p:nvPr/>
        </p:nvPicPr>
        <p:blipFill>
          <a:blip r:embed="rId5"/>
          <a:stretch>
            <a:fillRect/>
          </a:stretch>
        </p:blipFill>
        <p:spPr>
          <a:xfrm>
            <a:off x="3312000" y="4316400"/>
            <a:ext cx="2628614" cy="2102400"/>
          </a:xfrm>
          <a:prstGeom prst="rect">
            <a:avLst/>
          </a:prstGeom>
        </p:spPr>
      </p:pic>
      <p:pic>
        <p:nvPicPr>
          <p:cNvPr id="54" name="Immagine 53">
            <a:extLst>
              <a:ext uri="{FF2B5EF4-FFF2-40B4-BE49-F238E27FC236}">
                <a16:creationId xmlns:a16="http://schemas.microsoft.com/office/drawing/2014/main" id="{6F0002B8-1678-43FF-8101-AA6BFF6ADDC8}"/>
              </a:ext>
            </a:extLst>
          </p:cNvPr>
          <p:cNvPicPr>
            <a:picLocks noChangeAspect="1"/>
          </p:cNvPicPr>
          <p:nvPr/>
        </p:nvPicPr>
        <p:blipFill>
          <a:blip r:embed="rId6"/>
          <a:stretch>
            <a:fillRect/>
          </a:stretch>
        </p:blipFill>
        <p:spPr>
          <a:xfrm>
            <a:off x="9370800" y="1638000"/>
            <a:ext cx="2628615" cy="2102400"/>
          </a:xfrm>
          <a:prstGeom prst="rect">
            <a:avLst/>
          </a:prstGeom>
        </p:spPr>
      </p:pic>
      <p:pic>
        <p:nvPicPr>
          <p:cNvPr id="67" name="Immagine 66">
            <a:extLst>
              <a:ext uri="{FF2B5EF4-FFF2-40B4-BE49-F238E27FC236}">
                <a16:creationId xmlns:a16="http://schemas.microsoft.com/office/drawing/2014/main" id="{E516102A-9939-487D-8FBE-51B52C5977A6}"/>
              </a:ext>
            </a:extLst>
          </p:cNvPr>
          <p:cNvPicPr>
            <a:picLocks noChangeAspect="1"/>
          </p:cNvPicPr>
          <p:nvPr/>
        </p:nvPicPr>
        <p:blipFill>
          <a:blip r:embed="rId7"/>
          <a:stretch>
            <a:fillRect/>
          </a:stretch>
        </p:blipFill>
        <p:spPr>
          <a:xfrm>
            <a:off x="6325200" y="1638000"/>
            <a:ext cx="2628615" cy="2102400"/>
          </a:xfrm>
          <a:prstGeom prst="rect">
            <a:avLst/>
          </a:prstGeom>
        </p:spPr>
      </p:pic>
      <p:pic>
        <p:nvPicPr>
          <p:cNvPr id="68" name="Immagine 67">
            <a:extLst>
              <a:ext uri="{FF2B5EF4-FFF2-40B4-BE49-F238E27FC236}">
                <a16:creationId xmlns:a16="http://schemas.microsoft.com/office/drawing/2014/main" id="{2652D61C-1C98-4B3F-B0E4-EFBA315B43AB}"/>
              </a:ext>
            </a:extLst>
          </p:cNvPr>
          <p:cNvPicPr>
            <a:picLocks noChangeAspect="1"/>
          </p:cNvPicPr>
          <p:nvPr/>
        </p:nvPicPr>
        <p:blipFill>
          <a:blip r:embed="rId8"/>
          <a:stretch>
            <a:fillRect/>
          </a:stretch>
        </p:blipFill>
        <p:spPr>
          <a:xfrm>
            <a:off x="3286800" y="1638000"/>
            <a:ext cx="2628615" cy="2102400"/>
          </a:xfrm>
          <a:prstGeom prst="rect">
            <a:avLst/>
          </a:prstGeom>
        </p:spPr>
      </p:pic>
      <p:sp>
        <p:nvSpPr>
          <p:cNvPr id="69" name="Rettangolo 68">
            <a:extLst>
              <a:ext uri="{FF2B5EF4-FFF2-40B4-BE49-F238E27FC236}">
                <a16:creationId xmlns:a16="http://schemas.microsoft.com/office/drawing/2014/main" id="{69D257C0-0CB3-42CE-9D86-E0C1F50CAE78}"/>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0" name="Rettangolo 69">
            <a:extLst>
              <a:ext uri="{FF2B5EF4-FFF2-40B4-BE49-F238E27FC236}">
                <a16:creationId xmlns:a16="http://schemas.microsoft.com/office/drawing/2014/main" id="{71AC93E3-02CA-4DF9-93DA-935639C3A2F6}"/>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1" name="Rettangolo 70">
            <a:extLst>
              <a:ext uri="{FF2B5EF4-FFF2-40B4-BE49-F238E27FC236}">
                <a16:creationId xmlns:a16="http://schemas.microsoft.com/office/drawing/2014/main" id="{5AB12F26-C78A-48FB-85ED-871BF76D2C41}"/>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2" name="Rettangolo 71">
            <a:extLst>
              <a:ext uri="{FF2B5EF4-FFF2-40B4-BE49-F238E27FC236}">
                <a16:creationId xmlns:a16="http://schemas.microsoft.com/office/drawing/2014/main" id="{1183D2F2-5080-4AF5-AD60-31C1FC6DCB57}"/>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3" name="Rettangolo 72">
            <a:extLst>
              <a:ext uri="{FF2B5EF4-FFF2-40B4-BE49-F238E27FC236}">
                <a16:creationId xmlns:a16="http://schemas.microsoft.com/office/drawing/2014/main" id="{58E7C60A-C195-4F25-9DA7-C6A432A093EE}"/>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4" name="Rettangolo 73">
            <a:extLst>
              <a:ext uri="{FF2B5EF4-FFF2-40B4-BE49-F238E27FC236}">
                <a16:creationId xmlns:a16="http://schemas.microsoft.com/office/drawing/2014/main" id="{CC517052-9BE3-4A6F-A34E-E02850ED05D8}"/>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5" name="Rettangolo 74">
            <a:extLst>
              <a:ext uri="{FF2B5EF4-FFF2-40B4-BE49-F238E27FC236}">
                <a16:creationId xmlns:a16="http://schemas.microsoft.com/office/drawing/2014/main" id="{A278683D-CC33-48D4-BD9C-64636CE7FBCE}"/>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6" name="Titolo 1">
            <a:extLst>
              <a:ext uri="{FF2B5EF4-FFF2-40B4-BE49-F238E27FC236}">
                <a16:creationId xmlns:a16="http://schemas.microsoft.com/office/drawing/2014/main" id="{12491DA8-AF7B-4C1F-B395-F2006E14060A}"/>
              </a:ext>
            </a:extLst>
          </p:cNvPr>
          <p:cNvSpPr txBox="1">
            <a:spLocks/>
          </p:cNvSpPr>
          <p:nvPr/>
        </p:nvSpPr>
        <p:spPr>
          <a:xfrm>
            <a:off x="3237058"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FOOD</a:t>
            </a:r>
          </a:p>
        </p:txBody>
      </p:sp>
      <p:sp>
        <p:nvSpPr>
          <p:cNvPr id="77" name="Titolo 1">
            <a:extLst>
              <a:ext uri="{FF2B5EF4-FFF2-40B4-BE49-F238E27FC236}">
                <a16:creationId xmlns:a16="http://schemas.microsoft.com/office/drawing/2014/main" id="{A68A8907-4FFD-4061-8662-E9DCF326002C}"/>
              </a:ext>
            </a:extLst>
          </p:cNvPr>
          <p:cNvSpPr txBox="1">
            <a:spLocks/>
          </p:cNvSpPr>
          <p:nvPr/>
        </p:nvSpPr>
        <p:spPr>
          <a:xfrm>
            <a:off x="6127497"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NO FOOD</a:t>
            </a:r>
          </a:p>
        </p:txBody>
      </p:sp>
      <p:sp>
        <p:nvSpPr>
          <p:cNvPr id="78" name="Titolo 1">
            <a:extLst>
              <a:ext uri="{FF2B5EF4-FFF2-40B4-BE49-F238E27FC236}">
                <a16:creationId xmlns:a16="http://schemas.microsoft.com/office/drawing/2014/main" id="{E0A72B79-2021-4741-83E4-851567B786C7}"/>
              </a:ext>
            </a:extLst>
          </p:cNvPr>
          <p:cNvSpPr txBox="1">
            <a:spLocks/>
          </p:cNvSpPr>
          <p:nvPr/>
        </p:nvSpPr>
        <p:spPr>
          <a:xfrm>
            <a:off x="9015161"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Ristorazione</a:t>
            </a:r>
          </a:p>
        </p:txBody>
      </p:sp>
      <p:sp>
        <p:nvSpPr>
          <p:cNvPr id="79" name="Titolo 1">
            <a:extLst>
              <a:ext uri="{FF2B5EF4-FFF2-40B4-BE49-F238E27FC236}">
                <a16:creationId xmlns:a16="http://schemas.microsoft.com/office/drawing/2014/main" id="{375B8297-69C3-46A8-A353-97C33811C12B}"/>
              </a:ext>
            </a:extLst>
          </p:cNvPr>
          <p:cNvSpPr txBox="1">
            <a:spLocks/>
          </p:cNvSpPr>
          <p:nvPr/>
        </p:nvSpPr>
        <p:spPr>
          <a:xfrm>
            <a:off x="342906"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Ricezione turistica</a:t>
            </a:r>
          </a:p>
        </p:txBody>
      </p:sp>
      <p:sp>
        <p:nvSpPr>
          <p:cNvPr id="80" name="Titolo 1">
            <a:extLst>
              <a:ext uri="{FF2B5EF4-FFF2-40B4-BE49-F238E27FC236}">
                <a16:creationId xmlns:a16="http://schemas.microsoft.com/office/drawing/2014/main" id="{BA530F04-A1C2-490F-ABFC-0EFAB7C8CB52}"/>
              </a:ext>
            </a:extLst>
          </p:cNvPr>
          <p:cNvSpPr txBox="1">
            <a:spLocks/>
          </p:cNvSpPr>
          <p:nvPr/>
        </p:nvSpPr>
        <p:spPr>
          <a:xfrm>
            <a:off x="3237058"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Trasporti e logistica</a:t>
            </a:r>
          </a:p>
        </p:txBody>
      </p:sp>
      <p:sp>
        <p:nvSpPr>
          <p:cNvPr id="81" name="Titolo 1">
            <a:extLst>
              <a:ext uri="{FF2B5EF4-FFF2-40B4-BE49-F238E27FC236}">
                <a16:creationId xmlns:a16="http://schemas.microsoft.com/office/drawing/2014/main" id="{3B91767F-732A-465A-BBC6-AAD213D592E6}"/>
              </a:ext>
            </a:extLst>
          </p:cNvPr>
          <p:cNvSpPr txBox="1">
            <a:spLocks/>
          </p:cNvSpPr>
          <p:nvPr/>
        </p:nvSpPr>
        <p:spPr>
          <a:xfrm>
            <a:off x="6127497"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imprese</a:t>
            </a:r>
          </a:p>
        </p:txBody>
      </p:sp>
      <p:sp>
        <p:nvSpPr>
          <p:cNvPr id="82" name="Titolo 1">
            <a:extLst>
              <a:ext uri="{FF2B5EF4-FFF2-40B4-BE49-F238E27FC236}">
                <a16:creationId xmlns:a16="http://schemas.microsoft.com/office/drawing/2014/main" id="{7A638BE3-30C5-4A0B-8135-7D741A876414}"/>
              </a:ext>
            </a:extLst>
          </p:cNvPr>
          <p:cNvSpPr txBox="1">
            <a:spLocks/>
          </p:cNvSpPr>
          <p:nvPr/>
        </p:nvSpPr>
        <p:spPr>
          <a:xfrm>
            <a:off x="9015161"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persona</a:t>
            </a:r>
          </a:p>
        </p:txBody>
      </p:sp>
      <p:pic>
        <p:nvPicPr>
          <p:cNvPr id="83" name="Elemento grafico 82" descr="Professore">
            <a:extLst>
              <a:ext uri="{FF2B5EF4-FFF2-40B4-BE49-F238E27FC236}">
                <a16:creationId xmlns:a16="http://schemas.microsoft.com/office/drawing/2014/main" id="{0DC4CBDE-813F-49EA-98C3-7823C3B04BC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933" y="1156362"/>
            <a:ext cx="516155" cy="516155"/>
          </a:xfrm>
          <a:prstGeom prst="rect">
            <a:avLst/>
          </a:prstGeom>
        </p:spPr>
      </p:pic>
      <p:sp>
        <p:nvSpPr>
          <p:cNvPr id="84" name="Text Box 18">
            <a:extLst>
              <a:ext uri="{FF2B5EF4-FFF2-40B4-BE49-F238E27FC236}">
                <a16:creationId xmlns:a16="http://schemas.microsoft.com/office/drawing/2014/main" id="{EAA8F446-9D58-4E73-B8FD-8F081F5FB53F}"/>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relativi al FVG:</a:t>
            </a:r>
            <a:endParaRPr lang="it-IT" altLang="it-IT" sz="1300" b="1" i="1" dirty="0">
              <a:solidFill>
                <a:schemeClr val="tx1"/>
              </a:solidFill>
            </a:endParaRPr>
          </a:p>
        </p:txBody>
      </p:sp>
      <p:sp>
        <p:nvSpPr>
          <p:cNvPr id="85" name="Rettangolo 84">
            <a:extLst>
              <a:ext uri="{FF2B5EF4-FFF2-40B4-BE49-F238E27FC236}">
                <a16:creationId xmlns:a16="http://schemas.microsoft.com/office/drawing/2014/main" id="{07BC37CA-192B-4A95-9EE2-DC52B3CDB5D5}"/>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6" name="CasellaDiTesto 9">
            <a:extLst>
              <a:ext uri="{FF2B5EF4-FFF2-40B4-BE49-F238E27FC236}">
                <a16:creationId xmlns:a16="http://schemas.microsoft.com/office/drawing/2014/main" id="{0BC602A9-EC0E-415B-8B56-4A076A8E4356}"/>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Settore di attività specifico </a:t>
            </a:r>
          </a:p>
        </p:txBody>
      </p:sp>
      <p:sp>
        <p:nvSpPr>
          <p:cNvPr id="87" name="Rettangolo 86">
            <a:extLst>
              <a:ext uri="{FF2B5EF4-FFF2-40B4-BE49-F238E27FC236}">
                <a16:creationId xmlns:a16="http://schemas.microsoft.com/office/drawing/2014/main" id="{D56D8E67-1E43-4ED5-91F4-BF1EABC3E6AC}"/>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8" name="CasellaDiTesto 9">
            <a:extLst>
              <a:ext uri="{FF2B5EF4-FFF2-40B4-BE49-F238E27FC236}">
                <a16:creationId xmlns:a16="http://schemas.microsoft.com/office/drawing/2014/main" id="{04F4A5B3-3331-41BE-96F3-2BC659021F7C}"/>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Totale Terziario</a:t>
            </a:r>
          </a:p>
        </p:txBody>
      </p:sp>
      <p:sp>
        <p:nvSpPr>
          <p:cNvPr id="89" name="Rettangolo 88">
            <a:extLst>
              <a:ext uri="{FF2B5EF4-FFF2-40B4-BE49-F238E27FC236}">
                <a16:creationId xmlns:a16="http://schemas.microsoft.com/office/drawing/2014/main" id="{932915D0-9F11-4B33-8B79-92FF2B96023A}"/>
              </a:ext>
            </a:extLst>
          </p:cNvPr>
          <p:cNvSpPr/>
          <p:nvPr/>
        </p:nvSpPr>
        <p:spPr>
          <a:xfrm>
            <a:off x="3598137"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1" name="Rettangolo 90">
            <a:extLst>
              <a:ext uri="{FF2B5EF4-FFF2-40B4-BE49-F238E27FC236}">
                <a16:creationId xmlns:a16="http://schemas.microsoft.com/office/drawing/2014/main" id="{123EF7D8-AFC3-44A6-B4E5-B8F9F52822C1}"/>
              </a:ext>
            </a:extLst>
          </p:cNvPr>
          <p:cNvSpPr/>
          <p:nvPr/>
        </p:nvSpPr>
        <p:spPr>
          <a:xfrm>
            <a:off x="4296552" y="293951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24</a:t>
            </a:r>
          </a:p>
        </p:txBody>
      </p:sp>
      <p:sp>
        <p:nvSpPr>
          <p:cNvPr id="92" name="CasellaDiTesto 9">
            <a:extLst>
              <a:ext uri="{FF2B5EF4-FFF2-40B4-BE49-F238E27FC236}">
                <a16:creationId xmlns:a16="http://schemas.microsoft.com/office/drawing/2014/main" id="{2813B21B-15B8-4FA0-80EC-3373415A0CB4}"/>
              </a:ext>
            </a:extLst>
          </p:cNvPr>
          <p:cNvSpPr txBox="1">
            <a:spLocks noChangeArrowheads="1"/>
          </p:cNvSpPr>
          <p:nvPr/>
        </p:nvSpPr>
        <p:spPr bwMode="auto">
          <a:xfrm>
            <a:off x="3393749" y="2290571"/>
            <a:ext cx="72119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93" name="CasellaDiTesto 9">
            <a:extLst>
              <a:ext uri="{FF2B5EF4-FFF2-40B4-BE49-F238E27FC236}">
                <a16:creationId xmlns:a16="http://schemas.microsoft.com/office/drawing/2014/main" id="{120ACD9A-2D18-4E3B-B7C8-B072FF4326A3}"/>
              </a:ext>
            </a:extLst>
          </p:cNvPr>
          <p:cNvSpPr txBox="1">
            <a:spLocks noChangeArrowheads="1"/>
          </p:cNvSpPr>
          <p:nvPr/>
        </p:nvSpPr>
        <p:spPr bwMode="auto">
          <a:xfrm>
            <a:off x="3384242" y="2845077"/>
            <a:ext cx="8631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FOOD</a:t>
            </a:r>
          </a:p>
        </p:txBody>
      </p:sp>
      <p:sp>
        <p:nvSpPr>
          <p:cNvPr id="95" name="Rettangolo 94">
            <a:extLst>
              <a:ext uri="{FF2B5EF4-FFF2-40B4-BE49-F238E27FC236}">
                <a16:creationId xmlns:a16="http://schemas.microsoft.com/office/drawing/2014/main" id="{43A26BC2-6710-4552-9BF3-112CE919C009}"/>
              </a:ext>
            </a:extLst>
          </p:cNvPr>
          <p:cNvSpPr/>
          <p:nvPr/>
        </p:nvSpPr>
        <p:spPr>
          <a:xfrm>
            <a:off x="5104575" y="224159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56</a:t>
            </a:r>
          </a:p>
        </p:txBody>
      </p:sp>
      <p:sp>
        <p:nvSpPr>
          <p:cNvPr id="99" name="Rettangolo 98">
            <a:extLst>
              <a:ext uri="{FF2B5EF4-FFF2-40B4-BE49-F238E27FC236}">
                <a16:creationId xmlns:a16="http://schemas.microsoft.com/office/drawing/2014/main" id="{A270C7C7-CD5F-413F-B100-FFFC88EF03AF}"/>
              </a:ext>
            </a:extLst>
          </p:cNvPr>
          <p:cNvSpPr/>
          <p:nvPr/>
        </p:nvSpPr>
        <p:spPr>
          <a:xfrm>
            <a:off x="4848849" y="226801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54</a:t>
            </a:r>
          </a:p>
        </p:txBody>
      </p:sp>
      <p:cxnSp>
        <p:nvCxnSpPr>
          <p:cNvPr id="100" name="Connettore diritto 99">
            <a:extLst>
              <a:ext uri="{FF2B5EF4-FFF2-40B4-BE49-F238E27FC236}">
                <a16:creationId xmlns:a16="http://schemas.microsoft.com/office/drawing/2014/main" id="{FCC17D34-9597-4BB0-B889-7CD25ACB4F9C}"/>
              </a:ext>
            </a:extLst>
          </p:cNvPr>
          <p:cNvCxnSpPr>
            <a:cxnSpLocks/>
          </p:cNvCxnSpPr>
          <p:nvPr/>
        </p:nvCxnSpPr>
        <p:spPr bwMode="auto">
          <a:xfrm>
            <a:off x="7642047"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1" name="Rettangolo 100">
            <a:extLst>
              <a:ext uri="{FF2B5EF4-FFF2-40B4-BE49-F238E27FC236}">
                <a16:creationId xmlns:a16="http://schemas.microsoft.com/office/drawing/2014/main" id="{CFF1DCF5-33AF-4942-AB80-A0F62CBFDD0C}"/>
              </a:ext>
            </a:extLst>
          </p:cNvPr>
          <p:cNvSpPr/>
          <p:nvPr/>
        </p:nvSpPr>
        <p:spPr>
          <a:xfrm>
            <a:off x="6639177" y="170843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2" name="Rettangolo 101">
            <a:extLst>
              <a:ext uri="{FF2B5EF4-FFF2-40B4-BE49-F238E27FC236}">
                <a16:creationId xmlns:a16="http://schemas.microsoft.com/office/drawing/2014/main" id="{1737886A-645E-44B4-AEE8-28307A6C8CD9}"/>
              </a:ext>
            </a:extLst>
          </p:cNvPr>
          <p:cNvSpPr/>
          <p:nvPr/>
        </p:nvSpPr>
        <p:spPr>
          <a:xfrm>
            <a:off x="7348118" y="282234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31</a:t>
            </a:r>
          </a:p>
        </p:txBody>
      </p:sp>
      <p:sp>
        <p:nvSpPr>
          <p:cNvPr id="103" name="CasellaDiTesto 9">
            <a:extLst>
              <a:ext uri="{FF2B5EF4-FFF2-40B4-BE49-F238E27FC236}">
                <a16:creationId xmlns:a16="http://schemas.microsoft.com/office/drawing/2014/main" id="{ABC9D8B1-2387-46DB-A0AB-CF476934FEE4}"/>
              </a:ext>
            </a:extLst>
          </p:cNvPr>
          <p:cNvSpPr txBox="1">
            <a:spLocks noChangeArrowheads="1"/>
          </p:cNvSpPr>
          <p:nvPr/>
        </p:nvSpPr>
        <p:spPr bwMode="auto">
          <a:xfrm>
            <a:off x="6424631" y="2298266"/>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04" name="CasellaDiTesto 9">
            <a:extLst>
              <a:ext uri="{FF2B5EF4-FFF2-40B4-BE49-F238E27FC236}">
                <a16:creationId xmlns:a16="http://schemas.microsoft.com/office/drawing/2014/main" id="{12D59732-49CC-4FAD-AC4F-BBBA7FF2C810}"/>
              </a:ext>
            </a:extLst>
          </p:cNvPr>
          <p:cNvSpPr txBox="1">
            <a:spLocks noChangeArrowheads="1"/>
          </p:cNvSpPr>
          <p:nvPr/>
        </p:nvSpPr>
        <p:spPr bwMode="auto">
          <a:xfrm>
            <a:off x="6397269" y="2783789"/>
            <a:ext cx="78399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NO FOOD</a:t>
            </a:r>
          </a:p>
        </p:txBody>
      </p:sp>
      <p:sp>
        <p:nvSpPr>
          <p:cNvPr id="105" name="Rettangolo 104">
            <a:extLst>
              <a:ext uri="{FF2B5EF4-FFF2-40B4-BE49-F238E27FC236}">
                <a16:creationId xmlns:a16="http://schemas.microsoft.com/office/drawing/2014/main" id="{59355D77-7D96-4614-B66C-97A2A5185FE1}"/>
              </a:ext>
            </a:extLst>
          </p:cNvPr>
          <p:cNvSpPr/>
          <p:nvPr/>
        </p:nvSpPr>
        <p:spPr>
          <a:xfrm>
            <a:off x="8195843" y="284553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20</a:t>
            </a:r>
          </a:p>
        </p:txBody>
      </p:sp>
      <p:sp>
        <p:nvSpPr>
          <p:cNvPr id="107" name="Rettangolo 106">
            <a:extLst>
              <a:ext uri="{FF2B5EF4-FFF2-40B4-BE49-F238E27FC236}">
                <a16:creationId xmlns:a16="http://schemas.microsoft.com/office/drawing/2014/main" id="{01B041E9-1F25-4A7B-91FE-EA5580A5E898}"/>
              </a:ext>
            </a:extLst>
          </p:cNvPr>
          <p:cNvSpPr/>
          <p:nvPr/>
        </p:nvSpPr>
        <p:spPr>
          <a:xfrm>
            <a:off x="7932699" y="271611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27</a:t>
            </a:r>
          </a:p>
        </p:txBody>
      </p:sp>
      <p:cxnSp>
        <p:nvCxnSpPr>
          <p:cNvPr id="108" name="Connettore diritto 107">
            <a:extLst>
              <a:ext uri="{FF2B5EF4-FFF2-40B4-BE49-F238E27FC236}">
                <a16:creationId xmlns:a16="http://schemas.microsoft.com/office/drawing/2014/main" id="{833B488C-B7FC-4004-B488-3C69586BB2E9}"/>
              </a:ext>
            </a:extLst>
          </p:cNvPr>
          <p:cNvCxnSpPr/>
          <p:nvPr/>
        </p:nvCxnSpPr>
        <p:spPr bwMode="auto">
          <a:xfrm>
            <a:off x="10685171"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9" name="Rettangolo 108">
            <a:extLst>
              <a:ext uri="{FF2B5EF4-FFF2-40B4-BE49-F238E27FC236}">
                <a16:creationId xmlns:a16="http://schemas.microsoft.com/office/drawing/2014/main" id="{BB75665D-BBAE-4F48-A0E4-184536729768}"/>
              </a:ext>
            </a:extLst>
          </p:cNvPr>
          <p:cNvSpPr/>
          <p:nvPr/>
        </p:nvSpPr>
        <p:spPr>
          <a:xfrm>
            <a:off x="9682301"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0" name="Rettangolo 109">
            <a:extLst>
              <a:ext uri="{FF2B5EF4-FFF2-40B4-BE49-F238E27FC236}">
                <a16:creationId xmlns:a16="http://schemas.microsoft.com/office/drawing/2014/main" id="{3B43BC34-3F07-44EA-911D-A33E7DE8F2A8}"/>
              </a:ext>
            </a:extLst>
          </p:cNvPr>
          <p:cNvSpPr/>
          <p:nvPr/>
        </p:nvSpPr>
        <p:spPr>
          <a:xfrm>
            <a:off x="10386399" y="223562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56</a:t>
            </a:r>
          </a:p>
        </p:txBody>
      </p:sp>
      <p:sp>
        <p:nvSpPr>
          <p:cNvPr id="111" name="CasellaDiTesto 9">
            <a:extLst>
              <a:ext uri="{FF2B5EF4-FFF2-40B4-BE49-F238E27FC236}">
                <a16:creationId xmlns:a16="http://schemas.microsoft.com/office/drawing/2014/main" id="{95FD3B36-1162-4828-B339-1A27259ED773}"/>
              </a:ext>
            </a:extLst>
          </p:cNvPr>
          <p:cNvSpPr txBox="1">
            <a:spLocks noChangeArrowheads="1"/>
          </p:cNvSpPr>
          <p:nvPr/>
        </p:nvSpPr>
        <p:spPr bwMode="auto">
          <a:xfrm>
            <a:off x="9281307" y="2660678"/>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12" name="Rettangolo 111">
            <a:extLst>
              <a:ext uri="{FF2B5EF4-FFF2-40B4-BE49-F238E27FC236}">
                <a16:creationId xmlns:a16="http://schemas.microsoft.com/office/drawing/2014/main" id="{B7CB7374-654D-43D0-A7F3-2E56B7F948B0}"/>
              </a:ext>
            </a:extLst>
          </p:cNvPr>
          <p:cNvSpPr/>
          <p:nvPr/>
        </p:nvSpPr>
        <p:spPr>
          <a:xfrm>
            <a:off x="11223534" y="306320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17</a:t>
            </a:r>
          </a:p>
        </p:txBody>
      </p:sp>
      <p:sp>
        <p:nvSpPr>
          <p:cNvPr id="114" name="Rettangolo 113">
            <a:extLst>
              <a:ext uri="{FF2B5EF4-FFF2-40B4-BE49-F238E27FC236}">
                <a16:creationId xmlns:a16="http://schemas.microsoft.com/office/drawing/2014/main" id="{A905E09C-A596-41B1-950B-F4AC45DB7D07}"/>
              </a:ext>
            </a:extLst>
          </p:cNvPr>
          <p:cNvSpPr/>
          <p:nvPr/>
        </p:nvSpPr>
        <p:spPr>
          <a:xfrm>
            <a:off x="10978730" y="304066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22</a:t>
            </a:r>
          </a:p>
        </p:txBody>
      </p:sp>
      <p:cxnSp>
        <p:nvCxnSpPr>
          <p:cNvPr id="115" name="Connettore diritto 114">
            <a:extLst>
              <a:ext uri="{FF2B5EF4-FFF2-40B4-BE49-F238E27FC236}">
                <a16:creationId xmlns:a16="http://schemas.microsoft.com/office/drawing/2014/main" id="{1E117B98-7FCE-4EAC-9FCE-707857F921EE}"/>
              </a:ext>
            </a:extLst>
          </p:cNvPr>
          <p:cNvCxnSpPr>
            <a:cxnSpLocks/>
          </p:cNvCxnSpPr>
          <p:nvPr/>
        </p:nvCxnSpPr>
        <p:spPr bwMode="auto">
          <a:xfrm>
            <a:off x="4595878"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16" name="Connettore diritto 115">
            <a:extLst>
              <a:ext uri="{FF2B5EF4-FFF2-40B4-BE49-F238E27FC236}">
                <a16:creationId xmlns:a16="http://schemas.microsoft.com/office/drawing/2014/main" id="{CB88FE81-4B0F-4DC5-8FC7-49F0F130BA43}"/>
              </a:ext>
            </a:extLst>
          </p:cNvPr>
          <p:cNvCxnSpPr/>
          <p:nvPr/>
        </p:nvCxnSpPr>
        <p:spPr bwMode="auto">
          <a:xfrm>
            <a:off x="1804693"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7" name="Rettangolo 116">
            <a:extLst>
              <a:ext uri="{FF2B5EF4-FFF2-40B4-BE49-F238E27FC236}">
                <a16:creationId xmlns:a16="http://schemas.microsoft.com/office/drawing/2014/main" id="{351CAD1F-CE46-490E-932F-F70EC9184A4F}"/>
              </a:ext>
            </a:extLst>
          </p:cNvPr>
          <p:cNvSpPr/>
          <p:nvPr/>
        </p:nvSpPr>
        <p:spPr>
          <a:xfrm>
            <a:off x="820779" y="4336644"/>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8" name="Rettangolo 117">
            <a:extLst>
              <a:ext uri="{FF2B5EF4-FFF2-40B4-BE49-F238E27FC236}">
                <a16:creationId xmlns:a16="http://schemas.microsoft.com/office/drawing/2014/main" id="{EFA7C960-D80B-4CDF-BD47-FB800AAC2351}"/>
              </a:ext>
            </a:extLst>
          </p:cNvPr>
          <p:cNvSpPr/>
          <p:nvPr/>
        </p:nvSpPr>
        <p:spPr>
          <a:xfrm>
            <a:off x="1509391" y="482648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60</a:t>
            </a:r>
          </a:p>
        </p:txBody>
      </p:sp>
      <p:sp>
        <p:nvSpPr>
          <p:cNvPr id="119" name="CasellaDiTesto 9">
            <a:extLst>
              <a:ext uri="{FF2B5EF4-FFF2-40B4-BE49-F238E27FC236}">
                <a16:creationId xmlns:a16="http://schemas.microsoft.com/office/drawing/2014/main" id="{34C7B175-AC61-4D6D-9B37-61E1FCA6A5BD}"/>
              </a:ext>
            </a:extLst>
          </p:cNvPr>
          <p:cNvSpPr txBox="1">
            <a:spLocks noChangeArrowheads="1"/>
          </p:cNvSpPr>
          <p:nvPr/>
        </p:nvSpPr>
        <p:spPr bwMode="auto">
          <a:xfrm>
            <a:off x="521771" y="5299118"/>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0" name="Rettangolo 119">
            <a:extLst>
              <a:ext uri="{FF2B5EF4-FFF2-40B4-BE49-F238E27FC236}">
                <a16:creationId xmlns:a16="http://schemas.microsoft.com/office/drawing/2014/main" id="{877E44AB-EF85-4809-A7C0-F54BF00B7F79}"/>
              </a:ext>
            </a:extLst>
          </p:cNvPr>
          <p:cNvSpPr/>
          <p:nvPr/>
        </p:nvSpPr>
        <p:spPr>
          <a:xfrm>
            <a:off x="2316987" y="584859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10</a:t>
            </a:r>
          </a:p>
        </p:txBody>
      </p:sp>
      <p:sp>
        <p:nvSpPr>
          <p:cNvPr id="122" name="Rettangolo 121">
            <a:extLst>
              <a:ext uri="{FF2B5EF4-FFF2-40B4-BE49-F238E27FC236}">
                <a16:creationId xmlns:a16="http://schemas.microsoft.com/office/drawing/2014/main" id="{7B13ADE8-EF15-458C-8AAE-E9093308865A}"/>
              </a:ext>
            </a:extLst>
          </p:cNvPr>
          <p:cNvSpPr/>
          <p:nvPr/>
        </p:nvSpPr>
        <p:spPr>
          <a:xfrm>
            <a:off x="2070071" y="579268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19</a:t>
            </a:r>
          </a:p>
        </p:txBody>
      </p:sp>
      <p:cxnSp>
        <p:nvCxnSpPr>
          <p:cNvPr id="123" name="Connettore diritto 122">
            <a:extLst>
              <a:ext uri="{FF2B5EF4-FFF2-40B4-BE49-F238E27FC236}">
                <a16:creationId xmlns:a16="http://schemas.microsoft.com/office/drawing/2014/main" id="{5D8EF3A1-2967-4DCB-B4DC-7A908D679226}"/>
              </a:ext>
            </a:extLst>
          </p:cNvPr>
          <p:cNvCxnSpPr/>
          <p:nvPr/>
        </p:nvCxnSpPr>
        <p:spPr bwMode="auto">
          <a:xfrm>
            <a:off x="4636627"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4" name="Rettangolo 123">
            <a:extLst>
              <a:ext uri="{FF2B5EF4-FFF2-40B4-BE49-F238E27FC236}">
                <a16:creationId xmlns:a16="http://schemas.microsoft.com/office/drawing/2014/main" id="{DC7FCD62-6142-4A23-BE35-CAC57609DCD6}"/>
              </a:ext>
            </a:extLst>
          </p:cNvPr>
          <p:cNvSpPr/>
          <p:nvPr/>
        </p:nvSpPr>
        <p:spPr>
          <a:xfrm>
            <a:off x="3652713" y="432767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25" name="Rettangolo 124">
            <a:extLst>
              <a:ext uri="{FF2B5EF4-FFF2-40B4-BE49-F238E27FC236}">
                <a16:creationId xmlns:a16="http://schemas.microsoft.com/office/drawing/2014/main" id="{149FE73A-3B3B-4B8B-8A88-8E205A97DDEB}"/>
              </a:ext>
            </a:extLst>
          </p:cNvPr>
          <p:cNvSpPr/>
          <p:nvPr/>
        </p:nvSpPr>
        <p:spPr>
          <a:xfrm>
            <a:off x="4323622" y="511799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43</a:t>
            </a:r>
          </a:p>
        </p:txBody>
      </p:sp>
      <p:sp>
        <p:nvSpPr>
          <p:cNvPr id="126" name="CasellaDiTesto 9">
            <a:extLst>
              <a:ext uri="{FF2B5EF4-FFF2-40B4-BE49-F238E27FC236}">
                <a16:creationId xmlns:a16="http://schemas.microsoft.com/office/drawing/2014/main" id="{FCCB64A8-94AB-410D-AB82-DC0E38AA026D}"/>
              </a:ext>
            </a:extLst>
          </p:cNvPr>
          <p:cNvSpPr txBox="1">
            <a:spLocks noChangeArrowheads="1"/>
          </p:cNvSpPr>
          <p:nvPr/>
        </p:nvSpPr>
        <p:spPr bwMode="auto">
          <a:xfrm>
            <a:off x="3344680" y="5277252"/>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7" name="CasellaDiTesto 9">
            <a:extLst>
              <a:ext uri="{FF2B5EF4-FFF2-40B4-BE49-F238E27FC236}">
                <a16:creationId xmlns:a16="http://schemas.microsoft.com/office/drawing/2014/main" id="{824A0817-20C3-4C25-B9D0-3D01ADFCBAE9}"/>
              </a:ext>
            </a:extLst>
          </p:cNvPr>
          <p:cNvSpPr txBox="1">
            <a:spLocks noChangeArrowheads="1"/>
          </p:cNvSpPr>
          <p:nvPr/>
        </p:nvSpPr>
        <p:spPr bwMode="auto">
          <a:xfrm>
            <a:off x="3321954" y="4941185"/>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Trasporti</a:t>
            </a:r>
          </a:p>
        </p:txBody>
      </p:sp>
      <p:sp>
        <p:nvSpPr>
          <p:cNvPr id="128" name="Rettangolo 127">
            <a:extLst>
              <a:ext uri="{FF2B5EF4-FFF2-40B4-BE49-F238E27FC236}">
                <a16:creationId xmlns:a16="http://schemas.microsoft.com/office/drawing/2014/main" id="{D42D5D4F-24E5-4A09-BBB2-7CF5A14E69DF}"/>
              </a:ext>
            </a:extLst>
          </p:cNvPr>
          <p:cNvSpPr/>
          <p:nvPr/>
        </p:nvSpPr>
        <p:spPr>
          <a:xfrm>
            <a:off x="5212232" y="540151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32</a:t>
            </a:r>
          </a:p>
        </p:txBody>
      </p:sp>
      <p:sp>
        <p:nvSpPr>
          <p:cNvPr id="130" name="Rettangolo 129">
            <a:extLst>
              <a:ext uri="{FF2B5EF4-FFF2-40B4-BE49-F238E27FC236}">
                <a16:creationId xmlns:a16="http://schemas.microsoft.com/office/drawing/2014/main" id="{2E50DDA7-81AB-45B2-A87C-C90CA60275CF}"/>
              </a:ext>
            </a:extLst>
          </p:cNvPr>
          <p:cNvSpPr/>
          <p:nvPr/>
        </p:nvSpPr>
        <p:spPr>
          <a:xfrm>
            <a:off x="4953697" y="520282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38</a:t>
            </a:r>
          </a:p>
        </p:txBody>
      </p:sp>
      <p:cxnSp>
        <p:nvCxnSpPr>
          <p:cNvPr id="131" name="Connettore diritto 130">
            <a:extLst>
              <a:ext uri="{FF2B5EF4-FFF2-40B4-BE49-F238E27FC236}">
                <a16:creationId xmlns:a16="http://schemas.microsoft.com/office/drawing/2014/main" id="{6CDE6FCE-8B1B-49C6-BF28-072622F8A438}"/>
              </a:ext>
            </a:extLst>
          </p:cNvPr>
          <p:cNvCxnSpPr/>
          <p:nvPr/>
        </p:nvCxnSpPr>
        <p:spPr bwMode="auto">
          <a:xfrm>
            <a:off x="7632436"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32" name="Rettangolo 131">
            <a:extLst>
              <a:ext uri="{FF2B5EF4-FFF2-40B4-BE49-F238E27FC236}">
                <a16:creationId xmlns:a16="http://schemas.microsoft.com/office/drawing/2014/main" id="{B54D220F-587F-42E1-A6BD-D7BD19F928CF}"/>
              </a:ext>
            </a:extLst>
          </p:cNvPr>
          <p:cNvSpPr/>
          <p:nvPr/>
        </p:nvSpPr>
        <p:spPr>
          <a:xfrm>
            <a:off x="6648522" y="431986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33" name="Rettangolo 132">
            <a:extLst>
              <a:ext uri="{FF2B5EF4-FFF2-40B4-BE49-F238E27FC236}">
                <a16:creationId xmlns:a16="http://schemas.microsoft.com/office/drawing/2014/main" id="{C59A53DC-73FB-4C05-9084-8ADC05792BD1}"/>
              </a:ext>
            </a:extLst>
          </p:cNvPr>
          <p:cNvSpPr/>
          <p:nvPr/>
        </p:nvSpPr>
        <p:spPr>
          <a:xfrm>
            <a:off x="7339285" y="492175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56</a:t>
            </a:r>
          </a:p>
        </p:txBody>
      </p:sp>
      <p:sp>
        <p:nvSpPr>
          <p:cNvPr id="134" name="CasellaDiTesto 9">
            <a:extLst>
              <a:ext uri="{FF2B5EF4-FFF2-40B4-BE49-F238E27FC236}">
                <a16:creationId xmlns:a16="http://schemas.microsoft.com/office/drawing/2014/main" id="{B58A6A14-BB5F-492F-AA40-0FE55D3D01F7}"/>
              </a:ext>
            </a:extLst>
          </p:cNvPr>
          <p:cNvSpPr txBox="1">
            <a:spLocks noChangeArrowheads="1"/>
          </p:cNvSpPr>
          <p:nvPr/>
        </p:nvSpPr>
        <p:spPr bwMode="auto">
          <a:xfrm>
            <a:off x="6382918" y="539028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35" name="CasellaDiTesto 9">
            <a:extLst>
              <a:ext uri="{FF2B5EF4-FFF2-40B4-BE49-F238E27FC236}">
                <a16:creationId xmlns:a16="http://schemas.microsoft.com/office/drawing/2014/main" id="{34F5497B-BFD5-4946-8687-D414005F45D2}"/>
              </a:ext>
            </a:extLst>
          </p:cNvPr>
          <p:cNvSpPr txBox="1">
            <a:spLocks noChangeArrowheads="1"/>
          </p:cNvSpPr>
          <p:nvPr/>
        </p:nvSpPr>
        <p:spPr bwMode="auto">
          <a:xfrm>
            <a:off x="6310859" y="4882575"/>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Imprese</a:t>
            </a:r>
          </a:p>
        </p:txBody>
      </p:sp>
      <p:sp>
        <p:nvSpPr>
          <p:cNvPr id="136" name="Rettangolo 135">
            <a:extLst>
              <a:ext uri="{FF2B5EF4-FFF2-40B4-BE49-F238E27FC236}">
                <a16:creationId xmlns:a16="http://schemas.microsoft.com/office/drawing/2014/main" id="{99885CF8-B2C1-44BF-BBE2-26E03A228FC2}"/>
              </a:ext>
            </a:extLst>
          </p:cNvPr>
          <p:cNvSpPr/>
          <p:nvPr/>
        </p:nvSpPr>
        <p:spPr>
          <a:xfrm>
            <a:off x="8184363" y="5278647"/>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42</a:t>
            </a:r>
          </a:p>
        </p:txBody>
      </p:sp>
      <p:sp>
        <p:nvSpPr>
          <p:cNvPr id="138" name="Rettangolo 137">
            <a:extLst>
              <a:ext uri="{FF2B5EF4-FFF2-40B4-BE49-F238E27FC236}">
                <a16:creationId xmlns:a16="http://schemas.microsoft.com/office/drawing/2014/main" id="{54B69AE4-29D5-4FEB-82BF-C02E26840368}"/>
              </a:ext>
            </a:extLst>
          </p:cNvPr>
          <p:cNvSpPr/>
          <p:nvPr/>
        </p:nvSpPr>
        <p:spPr>
          <a:xfrm>
            <a:off x="8010188" y="503656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49</a:t>
            </a:r>
          </a:p>
        </p:txBody>
      </p:sp>
      <p:cxnSp>
        <p:nvCxnSpPr>
          <p:cNvPr id="139" name="Connettore diritto 138">
            <a:extLst>
              <a:ext uri="{FF2B5EF4-FFF2-40B4-BE49-F238E27FC236}">
                <a16:creationId xmlns:a16="http://schemas.microsoft.com/office/drawing/2014/main" id="{79CF45AA-D859-489D-9664-564F33B8C161}"/>
              </a:ext>
            </a:extLst>
          </p:cNvPr>
          <p:cNvCxnSpPr/>
          <p:nvPr/>
        </p:nvCxnSpPr>
        <p:spPr bwMode="auto">
          <a:xfrm>
            <a:off x="10689651" y="4338501"/>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40" name="Rettangolo 139">
            <a:extLst>
              <a:ext uri="{FF2B5EF4-FFF2-40B4-BE49-F238E27FC236}">
                <a16:creationId xmlns:a16="http://schemas.microsoft.com/office/drawing/2014/main" id="{1699D90B-3392-402B-B687-0C8C41DAC50F}"/>
              </a:ext>
            </a:extLst>
          </p:cNvPr>
          <p:cNvSpPr/>
          <p:nvPr/>
        </p:nvSpPr>
        <p:spPr>
          <a:xfrm>
            <a:off x="9705737" y="431452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41" name="Rettangolo 140">
            <a:extLst>
              <a:ext uri="{FF2B5EF4-FFF2-40B4-BE49-F238E27FC236}">
                <a16:creationId xmlns:a16="http://schemas.microsoft.com/office/drawing/2014/main" id="{F8293F38-8899-4DFF-88EA-73EBF03AFAC8}"/>
              </a:ext>
            </a:extLst>
          </p:cNvPr>
          <p:cNvSpPr/>
          <p:nvPr/>
        </p:nvSpPr>
        <p:spPr>
          <a:xfrm>
            <a:off x="10375572" y="5105068"/>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44</a:t>
            </a:r>
          </a:p>
        </p:txBody>
      </p:sp>
      <p:sp>
        <p:nvSpPr>
          <p:cNvPr id="142" name="CasellaDiTesto 9">
            <a:extLst>
              <a:ext uri="{FF2B5EF4-FFF2-40B4-BE49-F238E27FC236}">
                <a16:creationId xmlns:a16="http://schemas.microsoft.com/office/drawing/2014/main" id="{10A24836-BE48-45F2-B2C2-427DEF4B61D4}"/>
              </a:ext>
            </a:extLst>
          </p:cNvPr>
          <p:cNvSpPr txBox="1">
            <a:spLocks noChangeArrowheads="1"/>
          </p:cNvSpPr>
          <p:nvPr/>
        </p:nvSpPr>
        <p:spPr bwMode="auto">
          <a:xfrm>
            <a:off x="9242372" y="4940806"/>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43" name="CasellaDiTesto 9">
            <a:extLst>
              <a:ext uri="{FF2B5EF4-FFF2-40B4-BE49-F238E27FC236}">
                <a16:creationId xmlns:a16="http://schemas.microsoft.com/office/drawing/2014/main" id="{C30DE2F4-777E-4019-8BAF-DAAE2DDFF27B}"/>
              </a:ext>
            </a:extLst>
          </p:cNvPr>
          <p:cNvSpPr txBox="1">
            <a:spLocks noChangeArrowheads="1"/>
          </p:cNvSpPr>
          <p:nvPr/>
        </p:nvSpPr>
        <p:spPr bwMode="auto">
          <a:xfrm>
            <a:off x="9129815" y="5268801"/>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Persona</a:t>
            </a:r>
          </a:p>
        </p:txBody>
      </p:sp>
      <p:sp>
        <p:nvSpPr>
          <p:cNvPr id="144" name="Rettangolo 143">
            <a:extLst>
              <a:ext uri="{FF2B5EF4-FFF2-40B4-BE49-F238E27FC236}">
                <a16:creationId xmlns:a16="http://schemas.microsoft.com/office/drawing/2014/main" id="{D24331F1-2378-4C03-A092-AF5DBAB08310}"/>
              </a:ext>
            </a:extLst>
          </p:cNvPr>
          <p:cNvSpPr/>
          <p:nvPr/>
        </p:nvSpPr>
        <p:spPr>
          <a:xfrm>
            <a:off x="11160973" y="5759648"/>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18</a:t>
            </a:r>
          </a:p>
        </p:txBody>
      </p:sp>
      <p:sp>
        <p:nvSpPr>
          <p:cNvPr id="146" name="Rettangolo 145">
            <a:extLst>
              <a:ext uri="{FF2B5EF4-FFF2-40B4-BE49-F238E27FC236}">
                <a16:creationId xmlns:a16="http://schemas.microsoft.com/office/drawing/2014/main" id="{F91FCB10-84F3-4562-94AB-8A943033A137}"/>
              </a:ext>
            </a:extLst>
          </p:cNvPr>
          <p:cNvSpPr/>
          <p:nvPr/>
        </p:nvSpPr>
        <p:spPr>
          <a:xfrm>
            <a:off x="10989346" y="531911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31</a:t>
            </a:r>
          </a:p>
        </p:txBody>
      </p:sp>
    </p:spTree>
    <p:extLst>
      <p:ext uri="{BB962C8B-B14F-4D97-AF65-F5344CB8AC3E}">
        <p14:creationId xmlns:p14="http://schemas.microsoft.com/office/powerpoint/2010/main" val="3533826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delle imprese </a:t>
            </a:r>
            <a:r>
              <a:rPr lang="it-IT" sz="2200" dirty="0">
                <a:solidFill>
                  <a:srgbClr val="203864"/>
                </a:solidFill>
                <a:latin typeface="Century Gothic" panose="020B0502020202020204" pitchFamily="34" charset="0"/>
                <a:ea typeface="+mj-ea"/>
                <a:cs typeface="Arial"/>
              </a:rPr>
              <a:t>(IMPRESE FVG) | </a:t>
            </a:r>
            <a:r>
              <a:rPr lang="it-IT" sz="2200" b="0" dirty="0">
                <a:latin typeface="Century Gothic" panose="020B0502020202020204" pitchFamily="34" charset="0"/>
                <a:ea typeface="+mj-ea"/>
                <a:cs typeface="Arial"/>
              </a:rPr>
              <a:t>Analisi per provincia</a:t>
            </a:r>
          </a:p>
        </p:txBody>
      </p:sp>
      <p:pic>
        <p:nvPicPr>
          <p:cNvPr id="31" name="Immagine 30">
            <a:extLst>
              <a:ext uri="{FF2B5EF4-FFF2-40B4-BE49-F238E27FC236}">
                <a16:creationId xmlns:a16="http://schemas.microsoft.com/office/drawing/2014/main" id="{33B8835C-7763-480F-9647-500AFD265897}"/>
              </a:ext>
            </a:extLst>
          </p:cNvPr>
          <p:cNvPicPr>
            <a:picLocks noChangeAspect="1"/>
          </p:cNvPicPr>
          <p:nvPr/>
        </p:nvPicPr>
        <p:blipFill>
          <a:blip r:embed="rId2"/>
          <a:stretch>
            <a:fillRect/>
          </a:stretch>
        </p:blipFill>
        <p:spPr>
          <a:xfrm>
            <a:off x="6814800" y="4006398"/>
            <a:ext cx="4494978" cy="2005200"/>
          </a:xfrm>
          <a:prstGeom prst="rect">
            <a:avLst/>
          </a:prstGeom>
        </p:spPr>
      </p:pic>
      <p:pic>
        <p:nvPicPr>
          <p:cNvPr id="32" name="Immagine 31">
            <a:extLst>
              <a:ext uri="{FF2B5EF4-FFF2-40B4-BE49-F238E27FC236}">
                <a16:creationId xmlns:a16="http://schemas.microsoft.com/office/drawing/2014/main" id="{B9CD2D92-E286-46B3-BE6F-8A7C8B556305}"/>
              </a:ext>
            </a:extLst>
          </p:cNvPr>
          <p:cNvPicPr>
            <a:picLocks noChangeAspect="1"/>
          </p:cNvPicPr>
          <p:nvPr/>
        </p:nvPicPr>
        <p:blipFill>
          <a:blip r:embed="rId3"/>
          <a:stretch>
            <a:fillRect/>
          </a:stretch>
        </p:blipFill>
        <p:spPr>
          <a:xfrm>
            <a:off x="784800" y="4006398"/>
            <a:ext cx="4494978" cy="2005200"/>
          </a:xfrm>
          <a:prstGeom prst="rect">
            <a:avLst/>
          </a:prstGeom>
        </p:spPr>
      </p:pic>
      <p:pic>
        <p:nvPicPr>
          <p:cNvPr id="33" name="Immagine 32">
            <a:extLst>
              <a:ext uri="{FF2B5EF4-FFF2-40B4-BE49-F238E27FC236}">
                <a16:creationId xmlns:a16="http://schemas.microsoft.com/office/drawing/2014/main" id="{F9BFCEDD-DA5F-4F16-A92D-61FCA710BB41}"/>
              </a:ext>
            </a:extLst>
          </p:cNvPr>
          <p:cNvPicPr>
            <a:picLocks noChangeAspect="1"/>
          </p:cNvPicPr>
          <p:nvPr/>
        </p:nvPicPr>
        <p:blipFill>
          <a:blip r:embed="rId4"/>
          <a:stretch>
            <a:fillRect/>
          </a:stretch>
        </p:blipFill>
        <p:spPr>
          <a:xfrm>
            <a:off x="6814800" y="1425600"/>
            <a:ext cx="4494978" cy="2005200"/>
          </a:xfrm>
          <a:prstGeom prst="rect">
            <a:avLst/>
          </a:prstGeom>
        </p:spPr>
      </p:pic>
      <p:pic>
        <p:nvPicPr>
          <p:cNvPr id="35" name="Immagine 34">
            <a:extLst>
              <a:ext uri="{FF2B5EF4-FFF2-40B4-BE49-F238E27FC236}">
                <a16:creationId xmlns:a16="http://schemas.microsoft.com/office/drawing/2014/main" id="{15328061-BA9E-440E-9A76-0494766BF621}"/>
              </a:ext>
            </a:extLst>
          </p:cNvPr>
          <p:cNvPicPr>
            <a:picLocks noChangeAspect="1"/>
          </p:cNvPicPr>
          <p:nvPr/>
        </p:nvPicPr>
        <p:blipFill>
          <a:blip r:embed="rId5"/>
          <a:stretch>
            <a:fillRect/>
          </a:stretch>
        </p:blipFill>
        <p:spPr>
          <a:xfrm>
            <a:off x="784800" y="1425600"/>
            <a:ext cx="4494978" cy="2005200"/>
          </a:xfrm>
          <a:prstGeom prst="rect">
            <a:avLst/>
          </a:prstGeom>
        </p:spPr>
      </p:pic>
      <p:sp>
        <p:nvSpPr>
          <p:cNvPr id="36" name="Rettangolo 35">
            <a:extLst>
              <a:ext uri="{FF2B5EF4-FFF2-40B4-BE49-F238E27FC236}">
                <a16:creationId xmlns:a16="http://schemas.microsoft.com/office/drawing/2014/main" id="{7DC15A85-E142-4360-96DC-A69EA09055F2}"/>
              </a:ext>
            </a:extLst>
          </p:cNvPr>
          <p:cNvSpPr/>
          <p:nvPr/>
        </p:nvSpPr>
        <p:spPr bwMode="auto">
          <a:xfrm>
            <a:off x="671912"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7" name="Rettangolo 36">
            <a:extLst>
              <a:ext uri="{FF2B5EF4-FFF2-40B4-BE49-F238E27FC236}">
                <a16:creationId xmlns:a16="http://schemas.microsoft.com/office/drawing/2014/main" id="{1CB1E142-C08E-4F29-9946-76FEF30C0788}"/>
              </a:ext>
            </a:extLst>
          </p:cNvPr>
          <p:cNvSpPr/>
          <p:nvPr/>
        </p:nvSpPr>
        <p:spPr bwMode="auto">
          <a:xfrm>
            <a:off x="671912"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1" name="Rettangolo 50">
            <a:extLst>
              <a:ext uri="{FF2B5EF4-FFF2-40B4-BE49-F238E27FC236}">
                <a16:creationId xmlns:a16="http://schemas.microsoft.com/office/drawing/2014/main" id="{30F66F7E-9B6B-4A5E-A5C1-A64158F8D966}"/>
              </a:ext>
            </a:extLst>
          </p:cNvPr>
          <p:cNvSpPr/>
          <p:nvPr/>
        </p:nvSpPr>
        <p:spPr bwMode="auto">
          <a:xfrm>
            <a:off x="6648317"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2" name="Rettangolo 51">
            <a:extLst>
              <a:ext uri="{FF2B5EF4-FFF2-40B4-BE49-F238E27FC236}">
                <a16:creationId xmlns:a16="http://schemas.microsoft.com/office/drawing/2014/main" id="{10444715-9B06-4BB8-89F1-2EB296FBB97B}"/>
              </a:ext>
            </a:extLst>
          </p:cNvPr>
          <p:cNvSpPr/>
          <p:nvPr/>
        </p:nvSpPr>
        <p:spPr bwMode="auto">
          <a:xfrm>
            <a:off x="6648317"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3" name="CasellaDiTesto 52">
            <a:extLst>
              <a:ext uri="{FF2B5EF4-FFF2-40B4-BE49-F238E27FC236}">
                <a16:creationId xmlns:a16="http://schemas.microsoft.com/office/drawing/2014/main" id="{EE119526-8666-4105-B097-65034575054B}"/>
              </a:ext>
            </a:extLst>
          </p:cNvPr>
          <p:cNvSpPr txBox="1"/>
          <p:nvPr/>
        </p:nvSpPr>
        <p:spPr>
          <a:xfrm>
            <a:off x="6436561"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Udine</a:t>
            </a:r>
            <a:endParaRPr lang="it-IT" sz="1200" b="0" i="1" dirty="0">
              <a:solidFill>
                <a:schemeClr val="bg1"/>
              </a:solidFill>
              <a:latin typeface="Century Gothic" panose="020B0502020202020204" pitchFamily="34" charset="0"/>
            </a:endParaRPr>
          </a:p>
        </p:txBody>
      </p:sp>
      <p:sp>
        <p:nvSpPr>
          <p:cNvPr id="54" name="CasellaDiTesto 53">
            <a:extLst>
              <a:ext uri="{FF2B5EF4-FFF2-40B4-BE49-F238E27FC236}">
                <a16:creationId xmlns:a16="http://schemas.microsoft.com/office/drawing/2014/main" id="{1EB83C95-8A83-4E01-9E31-507012B3B8BA}"/>
              </a:ext>
            </a:extLst>
          </p:cNvPr>
          <p:cNvSpPr txBox="1"/>
          <p:nvPr/>
        </p:nvSpPr>
        <p:spPr>
          <a:xfrm>
            <a:off x="460156"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i="1" dirty="0">
                <a:solidFill>
                  <a:schemeClr val="bg1"/>
                </a:solidFill>
                <a:latin typeface="Century Gothic" panose="020B0502020202020204" pitchFamily="34" charset="0"/>
              </a:rPr>
              <a:t>Trieste</a:t>
            </a:r>
            <a:endParaRPr lang="it-IT" sz="1200" b="0" i="1" dirty="0">
              <a:solidFill>
                <a:schemeClr val="bg1"/>
              </a:solidFill>
              <a:latin typeface="Century Gothic" panose="020B0502020202020204" pitchFamily="34" charset="0"/>
            </a:endParaRPr>
          </a:p>
        </p:txBody>
      </p:sp>
      <p:pic>
        <p:nvPicPr>
          <p:cNvPr id="69" name="Elemento grafico 68" descr="Professore">
            <a:extLst>
              <a:ext uri="{FF2B5EF4-FFF2-40B4-BE49-F238E27FC236}">
                <a16:creationId xmlns:a16="http://schemas.microsoft.com/office/drawing/2014/main" id="{FB0333FC-F133-4407-B8D9-9C1963A811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8820" y="6088819"/>
            <a:ext cx="387795" cy="387795"/>
          </a:xfrm>
          <a:prstGeom prst="rect">
            <a:avLst/>
          </a:prstGeom>
        </p:spPr>
      </p:pic>
      <p:sp>
        <p:nvSpPr>
          <p:cNvPr id="70" name="Text Box 18">
            <a:extLst>
              <a:ext uri="{FF2B5EF4-FFF2-40B4-BE49-F238E27FC236}">
                <a16:creationId xmlns:a16="http://schemas.microsoft.com/office/drawing/2014/main" id="{4B65E0B3-6482-495F-8988-0DA777239893}"/>
              </a:ext>
            </a:extLst>
          </p:cNvPr>
          <p:cNvSpPr txBox="1">
            <a:spLocks noChangeArrowheads="1"/>
          </p:cNvSpPr>
          <p:nvPr/>
        </p:nvSpPr>
        <p:spPr bwMode="auto">
          <a:xfrm>
            <a:off x="1043795" y="6164307"/>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per ciascuna provincia:</a:t>
            </a:r>
            <a:endParaRPr lang="it-IT" altLang="it-IT" sz="1300" b="1" i="1" dirty="0">
              <a:solidFill>
                <a:schemeClr val="tx1"/>
              </a:solidFill>
            </a:endParaRPr>
          </a:p>
        </p:txBody>
      </p:sp>
      <p:sp>
        <p:nvSpPr>
          <p:cNvPr id="71" name="Rettangolo 70">
            <a:extLst>
              <a:ext uri="{FF2B5EF4-FFF2-40B4-BE49-F238E27FC236}">
                <a16:creationId xmlns:a16="http://schemas.microsoft.com/office/drawing/2014/main" id="{FEF6FEEC-8705-4A8A-8706-4CFF45ACC3B0}"/>
              </a:ext>
            </a:extLst>
          </p:cNvPr>
          <p:cNvSpPr/>
          <p:nvPr/>
        </p:nvSpPr>
        <p:spPr bwMode="auto">
          <a:xfrm>
            <a:off x="6611697" y="6213938"/>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72" name="CasellaDiTesto 9">
            <a:extLst>
              <a:ext uri="{FF2B5EF4-FFF2-40B4-BE49-F238E27FC236}">
                <a16:creationId xmlns:a16="http://schemas.microsoft.com/office/drawing/2014/main" id="{8FA6C45B-45D4-4F32-8939-E50DCA6141A2}"/>
              </a:ext>
            </a:extLst>
          </p:cNvPr>
          <p:cNvSpPr txBox="1">
            <a:spLocks noChangeArrowheads="1"/>
          </p:cNvSpPr>
          <p:nvPr/>
        </p:nvSpPr>
        <p:spPr bwMode="auto">
          <a:xfrm>
            <a:off x="6801376" y="6165397"/>
            <a:ext cx="1918681" cy="292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Terziario Provincia</a:t>
            </a:r>
          </a:p>
        </p:txBody>
      </p:sp>
      <p:sp>
        <p:nvSpPr>
          <p:cNvPr id="73" name="Rettangolo 72">
            <a:extLst>
              <a:ext uri="{FF2B5EF4-FFF2-40B4-BE49-F238E27FC236}">
                <a16:creationId xmlns:a16="http://schemas.microsoft.com/office/drawing/2014/main" id="{2E16AFEF-4680-4D41-BED8-8A7125186243}"/>
              </a:ext>
            </a:extLst>
          </p:cNvPr>
          <p:cNvSpPr/>
          <p:nvPr/>
        </p:nvSpPr>
        <p:spPr bwMode="auto">
          <a:xfrm>
            <a:off x="8810037" y="621393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74" name="CasellaDiTesto 9">
            <a:extLst>
              <a:ext uri="{FF2B5EF4-FFF2-40B4-BE49-F238E27FC236}">
                <a16:creationId xmlns:a16="http://schemas.microsoft.com/office/drawing/2014/main" id="{63DA17BC-A0D2-48DB-A6E6-DAD77AC6897B}"/>
              </a:ext>
            </a:extLst>
          </p:cNvPr>
          <p:cNvSpPr txBox="1">
            <a:spLocks noChangeArrowheads="1"/>
          </p:cNvSpPr>
          <p:nvPr/>
        </p:nvSpPr>
        <p:spPr bwMode="auto">
          <a:xfrm>
            <a:off x="8999717" y="616539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Terziario FVG</a:t>
            </a:r>
          </a:p>
        </p:txBody>
      </p:sp>
      <p:cxnSp>
        <p:nvCxnSpPr>
          <p:cNvPr id="75" name="Connettore diritto 74">
            <a:extLst>
              <a:ext uri="{FF2B5EF4-FFF2-40B4-BE49-F238E27FC236}">
                <a16:creationId xmlns:a16="http://schemas.microsoft.com/office/drawing/2014/main" id="{C3FAF764-1F26-40BF-B1CB-4CCE19044389}"/>
              </a:ext>
            </a:extLst>
          </p:cNvPr>
          <p:cNvCxnSpPr/>
          <p:nvPr/>
        </p:nvCxnSpPr>
        <p:spPr bwMode="auto">
          <a:xfrm>
            <a:off x="3190260"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76" name="Rettangolo 75">
            <a:extLst>
              <a:ext uri="{FF2B5EF4-FFF2-40B4-BE49-F238E27FC236}">
                <a16:creationId xmlns:a16="http://schemas.microsoft.com/office/drawing/2014/main" id="{C758544F-F286-4A08-9718-E4B73D3C9822}"/>
              </a:ext>
            </a:extLst>
          </p:cNvPr>
          <p:cNvSpPr/>
          <p:nvPr/>
        </p:nvSpPr>
        <p:spPr>
          <a:xfrm>
            <a:off x="2168138"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78" name="Rettangolo 77">
            <a:extLst>
              <a:ext uri="{FF2B5EF4-FFF2-40B4-BE49-F238E27FC236}">
                <a16:creationId xmlns:a16="http://schemas.microsoft.com/office/drawing/2014/main" id="{E20E490C-27D5-42D2-9AED-15201FDD74CE}"/>
              </a:ext>
            </a:extLst>
          </p:cNvPr>
          <p:cNvSpPr/>
          <p:nvPr/>
        </p:nvSpPr>
        <p:spPr>
          <a:xfrm>
            <a:off x="2822777" y="254147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32</a:t>
            </a:r>
          </a:p>
        </p:txBody>
      </p:sp>
      <p:sp>
        <p:nvSpPr>
          <p:cNvPr id="79" name="CasellaDiTesto 9">
            <a:extLst>
              <a:ext uri="{FF2B5EF4-FFF2-40B4-BE49-F238E27FC236}">
                <a16:creationId xmlns:a16="http://schemas.microsoft.com/office/drawing/2014/main" id="{98AAB485-5391-4D16-B097-992A4210FF57}"/>
              </a:ext>
            </a:extLst>
          </p:cNvPr>
          <p:cNvSpPr txBox="1">
            <a:spLocks noChangeArrowheads="1"/>
          </p:cNvSpPr>
          <p:nvPr/>
        </p:nvSpPr>
        <p:spPr bwMode="auto">
          <a:xfrm>
            <a:off x="1163585" y="1970460"/>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80" name="CasellaDiTesto 9">
            <a:extLst>
              <a:ext uri="{FF2B5EF4-FFF2-40B4-BE49-F238E27FC236}">
                <a16:creationId xmlns:a16="http://schemas.microsoft.com/office/drawing/2014/main" id="{1F3C0746-D0A9-4262-BF0C-0E7C1606C40E}"/>
              </a:ext>
            </a:extLst>
          </p:cNvPr>
          <p:cNvSpPr txBox="1">
            <a:spLocks noChangeArrowheads="1"/>
          </p:cNvSpPr>
          <p:nvPr/>
        </p:nvSpPr>
        <p:spPr bwMode="auto">
          <a:xfrm>
            <a:off x="1185966" y="2497600"/>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GO</a:t>
            </a:r>
          </a:p>
        </p:txBody>
      </p:sp>
      <p:sp>
        <p:nvSpPr>
          <p:cNvPr id="82" name="Rettangolo 81">
            <a:extLst>
              <a:ext uri="{FF2B5EF4-FFF2-40B4-BE49-F238E27FC236}">
                <a16:creationId xmlns:a16="http://schemas.microsoft.com/office/drawing/2014/main" id="{95DFE7CE-E339-4D81-A0C8-F9A8259479E5}"/>
              </a:ext>
            </a:extLst>
          </p:cNvPr>
          <p:cNvSpPr/>
          <p:nvPr/>
        </p:nvSpPr>
        <p:spPr>
          <a:xfrm>
            <a:off x="3815331" y="2728585"/>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23</a:t>
            </a:r>
          </a:p>
        </p:txBody>
      </p:sp>
      <p:sp>
        <p:nvSpPr>
          <p:cNvPr id="86" name="Rettangolo 85">
            <a:extLst>
              <a:ext uri="{FF2B5EF4-FFF2-40B4-BE49-F238E27FC236}">
                <a16:creationId xmlns:a16="http://schemas.microsoft.com/office/drawing/2014/main" id="{E1A321DA-1973-4E5E-A4DA-3E99AD54EB13}"/>
              </a:ext>
            </a:extLst>
          </p:cNvPr>
          <p:cNvSpPr/>
          <p:nvPr/>
        </p:nvSpPr>
        <p:spPr>
          <a:xfrm>
            <a:off x="4137759" y="273003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17</a:t>
            </a:r>
          </a:p>
        </p:txBody>
      </p:sp>
      <p:cxnSp>
        <p:nvCxnSpPr>
          <p:cNvPr id="87" name="Connettore diritto 86">
            <a:extLst>
              <a:ext uri="{FF2B5EF4-FFF2-40B4-BE49-F238E27FC236}">
                <a16:creationId xmlns:a16="http://schemas.microsoft.com/office/drawing/2014/main" id="{9AE9B7A8-F9AE-4DAD-8459-32AE056ABFDD}"/>
              </a:ext>
            </a:extLst>
          </p:cNvPr>
          <p:cNvCxnSpPr/>
          <p:nvPr/>
        </p:nvCxnSpPr>
        <p:spPr bwMode="auto">
          <a:xfrm>
            <a:off x="9256127"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8" name="Rettangolo 87">
            <a:extLst>
              <a:ext uri="{FF2B5EF4-FFF2-40B4-BE49-F238E27FC236}">
                <a16:creationId xmlns:a16="http://schemas.microsoft.com/office/drawing/2014/main" id="{E958C730-BCEE-4711-85CA-8806A5A8925C}"/>
              </a:ext>
            </a:extLst>
          </p:cNvPr>
          <p:cNvSpPr/>
          <p:nvPr/>
        </p:nvSpPr>
        <p:spPr>
          <a:xfrm>
            <a:off x="8234005"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0" name="Rettangolo 89">
            <a:extLst>
              <a:ext uri="{FF2B5EF4-FFF2-40B4-BE49-F238E27FC236}">
                <a16:creationId xmlns:a16="http://schemas.microsoft.com/office/drawing/2014/main" id="{961C0C8E-8535-47D0-8403-130E3E351A16}"/>
              </a:ext>
            </a:extLst>
          </p:cNvPr>
          <p:cNvSpPr/>
          <p:nvPr/>
        </p:nvSpPr>
        <p:spPr>
          <a:xfrm>
            <a:off x="8891576" y="237718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42</a:t>
            </a:r>
          </a:p>
        </p:txBody>
      </p:sp>
      <p:sp>
        <p:nvSpPr>
          <p:cNvPr id="91" name="CasellaDiTesto 9">
            <a:extLst>
              <a:ext uri="{FF2B5EF4-FFF2-40B4-BE49-F238E27FC236}">
                <a16:creationId xmlns:a16="http://schemas.microsoft.com/office/drawing/2014/main" id="{0FFFF0D8-91E2-45A0-9A8A-E8F5DAEE3D88}"/>
              </a:ext>
            </a:extLst>
          </p:cNvPr>
          <p:cNvSpPr txBox="1">
            <a:spLocks noChangeArrowheads="1"/>
          </p:cNvSpPr>
          <p:nvPr/>
        </p:nvSpPr>
        <p:spPr bwMode="auto">
          <a:xfrm>
            <a:off x="7299011" y="1914349"/>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92" name="CasellaDiTesto 9">
            <a:extLst>
              <a:ext uri="{FF2B5EF4-FFF2-40B4-BE49-F238E27FC236}">
                <a16:creationId xmlns:a16="http://schemas.microsoft.com/office/drawing/2014/main" id="{108F554F-19E4-4573-890A-B277AB3E8489}"/>
              </a:ext>
            </a:extLst>
          </p:cNvPr>
          <p:cNvSpPr txBox="1">
            <a:spLocks noChangeArrowheads="1"/>
          </p:cNvSpPr>
          <p:nvPr/>
        </p:nvSpPr>
        <p:spPr bwMode="auto">
          <a:xfrm>
            <a:off x="7404934" y="2421851"/>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PN</a:t>
            </a:r>
          </a:p>
        </p:txBody>
      </p:sp>
      <p:sp>
        <p:nvSpPr>
          <p:cNvPr id="94" name="Rettangolo 93">
            <a:extLst>
              <a:ext uri="{FF2B5EF4-FFF2-40B4-BE49-F238E27FC236}">
                <a16:creationId xmlns:a16="http://schemas.microsoft.com/office/drawing/2014/main" id="{C45A6328-F75A-4782-8C37-5C761E63EBA2}"/>
              </a:ext>
            </a:extLst>
          </p:cNvPr>
          <p:cNvSpPr/>
          <p:nvPr/>
        </p:nvSpPr>
        <p:spPr>
          <a:xfrm>
            <a:off x="9895914" y="232951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29</a:t>
            </a:r>
          </a:p>
        </p:txBody>
      </p:sp>
      <p:sp>
        <p:nvSpPr>
          <p:cNvPr id="98" name="Rettangolo 97">
            <a:extLst>
              <a:ext uri="{FF2B5EF4-FFF2-40B4-BE49-F238E27FC236}">
                <a16:creationId xmlns:a16="http://schemas.microsoft.com/office/drawing/2014/main" id="{F8ECE819-6145-4A82-A04C-C53372EAD606}"/>
              </a:ext>
            </a:extLst>
          </p:cNvPr>
          <p:cNvSpPr/>
          <p:nvPr/>
        </p:nvSpPr>
        <p:spPr>
          <a:xfrm>
            <a:off x="10245694" y="247926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22</a:t>
            </a:r>
          </a:p>
        </p:txBody>
      </p:sp>
      <p:cxnSp>
        <p:nvCxnSpPr>
          <p:cNvPr id="99" name="Connettore diritto 98">
            <a:extLst>
              <a:ext uri="{FF2B5EF4-FFF2-40B4-BE49-F238E27FC236}">
                <a16:creationId xmlns:a16="http://schemas.microsoft.com/office/drawing/2014/main" id="{6EA068A1-68D1-4DAF-9951-B3ADF4D8AAC2}"/>
              </a:ext>
            </a:extLst>
          </p:cNvPr>
          <p:cNvCxnSpPr/>
          <p:nvPr/>
        </p:nvCxnSpPr>
        <p:spPr bwMode="auto">
          <a:xfrm>
            <a:off x="3201365" y="4072660"/>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0" name="Rettangolo 99">
            <a:extLst>
              <a:ext uri="{FF2B5EF4-FFF2-40B4-BE49-F238E27FC236}">
                <a16:creationId xmlns:a16="http://schemas.microsoft.com/office/drawing/2014/main" id="{0D5B7823-1398-480F-83C9-4EC8B4B1FA50}"/>
              </a:ext>
            </a:extLst>
          </p:cNvPr>
          <p:cNvSpPr/>
          <p:nvPr/>
        </p:nvSpPr>
        <p:spPr>
          <a:xfrm>
            <a:off x="2179243" y="4039539"/>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2" name="Rettangolo 101">
            <a:extLst>
              <a:ext uri="{FF2B5EF4-FFF2-40B4-BE49-F238E27FC236}">
                <a16:creationId xmlns:a16="http://schemas.microsoft.com/office/drawing/2014/main" id="{E1CB6C3C-10BC-4550-9E57-42367BA7BE20}"/>
              </a:ext>
            </a:extLst>
          </p:cNvPr>
          <p:cNvSpPr/>
          <p:nvPr/>
        </p:nvSpPr>
        <p:spPr>
          <a:xfrm>
            <a:off x="2893762" y="457939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51</a:t>
            </a:r>
          </a:p>
        </p:txBody>
      </p:sp>
      <p:sp>
        <p:nvSpPr>
          <p:cNvPr id="103" name="CasellaDiTesto 9">
            <a:extLst>
              <a:ext uri="{FF2B5EF4-FFF2-40B4-BE49-F238E27FC236}">
                <a16:creationId xmlns:a16="http://schemas.microsoft.com/office/drawing/2014/main" id="{F5D0ABBC-ADBA-4266-A4B7-06014BFE1089}"/>
              </a:ext>
            </a:extLst>
          </p:cNvPr>
          <p:cNvSpPr txBox="1">
            <a:spLocks noChangeArrowheads="1"/>
          </p:cNvSpPr>
          <p:nvPr/>
        </p:nvSpPr>
        <p:spPr bwMode="auto">
          <a:xfrm>
            <a:off x="1173593" y="4928616"/>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04" name="CasellaDiTesto 9">
            <a:extLst>
              <a:ext uri="{FF2B5EF4-FFF2-40B4-BE49-F238E27FC236}">
                <a16:creationId xmlns:a16="http://schemas.microsoft.com/office/drawing/2014/main" id="{8F70B695-C5A5-4B98-9744-07CEC146932C}"/>
              </a:ext>
            </a:extLst>
          </p:cNvPr>
          <p:cNvSpPr txBox="1">
            <a:spLocks noChangeArrowheads="1"/>
          </p:cNvSpPr>
          <p:nvPr/>
        </p:nvSpPr>
        <p:spPr bwMode="auto">
          <a:xfrm>
            <a:off x="1211430" y="4481785"/>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TS</a:t>
            </a:r>
          </a:p>
        </p:txBody>
      </p:sp>
      <p:sp>
        <p:nvSpPr>
          <p:cNvPr id="106" name="Rettangolo 105">
            <a:extLst>
              <a:ext uri="{FF2B5EF4-FFF2-40B4-BE49-F238E27FC236}">
                <a16:creationId xmlns:a16="http://schemas.microsoft.com/office/drawing/2014/main" id="{59770FD1-6A5C-400C-A6DE-6421F737B725}"/>
              </a:ext>
            </a:extLst>
          </p:cNvPr>
          <p:cNvSpPr/>
          <p:nvPr/>
        </p:nvSpPr>
        <p:spPr>
          <a:xfrm>
            <a:off x="3803602" y="524118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25</a:t>
            </a:r>
          </a:p>
        </p:txBody>
      </p:sp>
      <p:sp>
        <p:nvSpPr>
          <p:cNvPr id="110" name="Rettangolo 109">
            <a:extLst>
              <a:ext uri="{FF2B5EF4-FFF2-40B4-BE49-F238E27FC236}">
                <a16:creationId xmlns:a16="http://schemas.microsoft.com/office/drawing/2014/main" id="{03E0B7B6-4952-4330-AE02-CF14DA1BB4E9}"/>
              </a:ext>
            </a:extLst>
          </p:cNvPr>
          <p:cNvSpPr/>
          <p:nvPr/>
        </p:nvSpPr>
        <p:spPr>
          <a:xfrm>
            <a:off x="4085066" y="530403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18</a:t>
            </a:r>
          </a:p>
        </p:txBody>
      </p:sp>
      <p:cxnSp>
        <p:nvCxnSpPr>
          <p:cNvPr id="111" name="Connettore diritto 110">
            <a:extLst>
              <a:ext uri="{FF2B5EF4-FFF2-40B4-BE49-F238E27FC236}">
                <a16:creationId xmlns:a16="http://schemas.microsoft.com/office/drawing/2014/main" id="{5DE1F258-5C0A-4F3A-A2DF-464C5100C0D9}"/>
              </a:ext>
            </a:extLst>
          </p:cNvPr>
          <p:cNvCxnSpPr/>
          <p:nvPr/>
        </p:nvCxnSpPr>
        <p:spPr bwMode="auto">
          <a:xfrm>
            <a:off x="9240436" y="4054481"/>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2" name="Rettangolo 111">
            <a:extLst>
              <a:ext uri="{FF2B5EF4-FFF2-40B4-BE49-F238E27FC236}">
                <a16:creationId xmlns:a16="http://schemas.microsoft.com/office/drawing/2014/main" id="{98DA36F6-28F7-4499-90A2-9F905298B29C}"/>
              </a:ext>
            </a:extLst>
          </p:cNvPr>
          <p:cNvSpPr/>
          <p:nvPr/>
        </p:nvSpPr>
        <p:spPr>
          <a:xfrm>
            <a:off x="8218314" y="402136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4" name="Rettangolo 113">
            <a:extLst>
              <a:ext uri="{FF2B5EF4-FFF2-40B4-BE49-F238E27FC236}">
                <a16:creationId xmlns:a16="http://schemas.microsoft.com/office/drawing/2014/main" id="{625FB1F8-7217-4FE3-80B9-E39E0CD90F4E}"/>
              </a:ext>
            </a:extLst>
          </p:cNvPr>
          <p:cNvSpPr/>
          <p:nvPr/>
        </p:nvSpPr>
        <p:spPr>
          <a:xfrm>
            <a:off x="8881881" y="457632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44</a:t>
            </a:r>
          </a:p>
        </p:txBody>
      </p:sp>
      <p:sp>
        <p:nvSpPr>
          <p:cNvPr id="115" name="CasellaDiTesto 9">
            <a:extLst>
              <a:ext uri="{FF2B5EF4-FFF2-40B4-BE49-F238E27FC236}">
                <a16:creationId xmlns:a16="http://schemas.microsoft.com/office/drawing/2014/main" id="{0387C813-5F76-4A75-89BF-ECEA85476F11}"/>
              </a:ext>
            </a:extLst>
          </p:cNvPr>
          <p:cNvSpPr txBox="1">
            <a:spLocks noChangeArrowheads="1"/>
          </p:cNvSpPr>
          <p:nvPr/>
        </p:nvSpPr>
        <p:spPr bwMode="auto">
          <a:xfrm>
            <a:off x="7313717" y="4990861"/>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16" name="CasellaDiTesto 9">
            <a:extLst>
              <a:ext uri="{FF2B5EF4-FFF2-40B4-BE49-F238E27FC236}">
                <a16:creationId xmlns:a16="http://schemas.microsoft.com/office/drawing/2014/main" id="{5AEC84BC-6B1C-43C7-B2CC-7F6BCB6C8966}"/>
              </a:ext>
            </a:extLst>
          </p:cNvPr>
          <p:cNvSpPr txBox="1">
            <a:spLocks noChangeArrowheads="1"/>
          </p:cNvSpPr>
          <p:nvPr/>
        </p:nvSpPr>
        <p:spPr bwMode="auto">
          <a:xfrm>
            <a:off x="7182946" y="4457998"/>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UD</a:t>
            </a:r>
          </a:p>
        </p:txBody>
      </p:sp>
      <p:sp>
        <p:nvSpPr>
          <p:cNvPr id="118" name="Rettangolo 117">
            <a:extLst>
              <a:ext uri="{FF2B5EF4-FFF2-40B4-BE49-F238E27FC236}">
                <a16:creationId xmlns:a16="http://schemas.microsoft.com/office/drawing/2014/main" id="{3BA57EEF-A92D-4A4D-98FD-9AF36B5D7C8E}"/>
              </a:ext>
            </a:extLst>
          </p:cNvPr>
          <p:cNvSpPr/>
          <p:nvPr/>
        </p:nvSpPr>
        <p:spPr>
          <a:xfrm>
            <a:off x="9804244" y="494191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30</a:t>
            </a:r>
          </a:p>
        </p:txBody>
      </p:sp>
      <p:sp>
        <p:nvSpPr>
          <p:cNvPr id="122" name="Rettangolo 121">
            <a:extLst>
              <a:ext uri="{FF2B5EF4-FFF2-40B4-BE49-F238E27FC236}">
                <a16:creationId xmlns:a16="http://schemas.microsoft.com/office/drawing/2014/main" id="{40F509FC-A1D1-4465-9553-73B0BADA9334}"/>
              </a:ext>
            </a:extLst>
          </p:cNvPr>
          <p:cNvSpPr/>
          <p:nvPr/>
        </p:nvSpPr>
        <p:spPr>
          <a:xfrm>
            <a:off x="10223622" y="508563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23</a:t>
            </a:r>
          </a:p>
        </p:txBody>
      </p:sp>
      <p:sp>
        <p:nvSpPr>
          <p:cNvPr id="2" name="CasellaDiTesto 1">
            <a:extLst>
              <a:ext uri="{FF2B5EF4-FFF2-40B4-BE49-F238E27FC236}">
                <a16:creationId xmlns:a16="http://schemas.microsoft.com/office/drawing/2014/main" id="{CFBC237F-65D2-4EAE-B0C2-821B2CAF773A}"/>
              </a:ext>
            </a:extLst>
          </p:cNvPr>
          <p:cNvSpPr txBox="1"/>
          <p:nvPr/>
        </p:nvSpPr>
        <p:spPr>
          <a:xfrm>
            <a:off x="460156" y="1056223"/>
            <a:ext cx="3724793" cy="371833"/>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Gorizia</a:t>
            </a:r>
            <a:r>
              <a:rPr lang="it-IT" sz="1800" i="1" u="sng" dirty="0">
                <a:solidFill>
                  <a:schemeClr val="bg1"/>
                </a:solidFill>
                <a:latin typeface="Century Gothic" panose="020B0502020202020204" pitchFamily="34" charset="0"/>
              </a:rPr>
              <a:t> </a:t>
            </a:r>
            <a:endParaRPr lang="it-IT" sz="1200" b="0" i="1" dirty="0">
              <a:solidFill>
                <a:schemeClr val="bg1"/>
              </a:solidFill>
              <a:latin typeface="Century Gothic" panose="020B0502020202020204" pitchFamily="34" charset="0"/>
            </a:endParaRPr>
          </a:p>
        </p:txBody>
      </p:sp>
      <p:sp>
        <p:nvSpPr>
          <p:cNvPr id="3" name="CasellaDiTesto 2">
            <a:extLst>
              <a:ext uri="{FF2B5EF4-FFF2-40B4-BE49-F238E27FC236}">
                <a16:creationId xmlns:a16="http://schemas.microsoft.com/office/drawing/2014/main" id="{B9B2A77E-758A-4092-B122-080A42FF2A45}"/>
              </a:ext>
            </a:extLst>
          </p:cNvPr>
          <p:cNvSpPr txBox="1"/>
          <p:nvPr/>
        </p:nvSpPr>
        <p:spPr>
          <a:xfrm>
            <a:off x="6436561" y="105622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Pordenone</a:t>
            </a:r>
            <a:endParaRPr lang="it-IT" sz="1200" b="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2181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921047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8" name="Titolo 1">
            <a:extLst>
              <a:ext uri="{FF2B5EF4-FFF2-40B4-BE49-F238E27FC236}">
                <a16:creationId xmlns:a16="http://schemas.microsoft.com/office/drawing/2014/main" id="{18EAABE5-563A-4EA2-BFAE-EABAD0CE488C}"/>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CONSUMI E RICAVI</a:t>
            </a:r>
          </a:p>
        </p:txBody>
      </p:sp>
      <p:sp>
        <p:nvSpPr>
          <p:cNvPr id="10" name="Rettangolo 9">
            <a:extLst>
              <a:ext uri="{FF2B5EF4-FFF2-40B4-BE49-F238E27FC236}">
                <a16:creationId xmlns:a16="http://schemas.microsoft.com/office/drawing/2014/main" id="{A60FB03C-9646-4E1D-8646-F37505C9B979}"/>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Rectangle 3">
            <a:extLst>
              <a:ext uri="{FF2B5EF4-FFF2-40B4-BE49-F238E27FC236}">
                <a16:creationId xmlns:a16="http://schemas.microsoft.com/office/drawing/2014/main" id="{B9A2C253-017E-46B9-984C-0E7357A0D92D}"/>
              </a:ext>
            </a:extLst>
          </p:cNvPr>
          <p:cNvSpPr txBox="1">
            <a:spLocks noChangeArrowheads="1"/>
          </p:cNvSpPr>
          <p:nvPr/>
        </p:nvSpPr>
        <p:spPr bwMode="auto">
          <a:xfrm>
            <a:off x="335360" y="1504411"/>
            <a:ext cx="11647090" cy="4832092"/>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4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LA SITUAZIONE DEI CONSUMI E DEI RICAVI</a:t>
            </a:r>
            <a:r>
              <a:rPr lang="it-IT" sz="24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4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A fine 2020 è previsto un calo del PIL in FVG pari al -9,3% sull’anno precedente e, malgrado la ripresa estiva, le nuove misure adottate dal Governo centrale a contrasto della seconda ondata del virus deprimeranno i consumi più di quanto ipotizzato a marzo (-14%), con pesanti ricadute sui ricavi delle imprese del terziario.</a:t>
            </a:r>
          </a:p>
          <a:p>
            <a:pPr marL="0" indent="0">
              <a:spcBef>
                <a:spcPts val="600"/>
              </a:spcBef>
              <a:spcAft>
                <a:spcPts val="0"/>
              </a:spcAft>
              <a:buNone/>
            </a:pPr>
            <a:endParaRPr lang="it-IT" sz="24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4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Intensificare gli indennizzi a fondo perduto per le categorie colpite dalla crisi. Agire in tempi stretti attraverso iter burocratici semplificati per ottenere i «ristori». Il fattore tempo è fondamentale per la sopravvivenza di ristoranti, alberghi e imprese legate alle filiere colpite dalla crisi.</a:t>
            </a:r>
          </a:p>
        </p:txBody>
      </p:sp>
    </p:spTree>
    <p:extLst>
      <p:ext uri="{BB962C8B-B14F-4D97-AF65-F5344CB8AC3E}">
        <p14:creationId xmlns:p14="http://schemas.microsoft.com/office/powerpoint/2010/main" val="29721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Immagine 123">
            <a:extLst>
              <a:ext uri="{FF2B5EF4-FFF2-40B4-BE49-F238E27FC236}">
                <a16:creationId xmlns:a16="http://schemas.microsoft.com/office/drawing/2014/main" id="{F748159D-A117-4030-9B10-65CD4AFB5072}"/>
              </a:ext>
            </a:extLst>
          </p:cNvPr>
          <p:cNvPicPr>
            <a:picLocks noChangeAspect="1"/>
          </p:cNvPicPr>
          <p:nvPr/>
        </p:nvPicPr>
        <p:blipFill>
          <a:blip r:embed="rId3"/>
          <a:stretch>
            <a:fillRect/>
          </a:stretch>
        </p:blipFill>
        <p:spPr>
          <a:xfrm>
            <a:off x="7038228" y="3340956"/>
            <a:ext cx="2288771" cy="2920538"/>
          </a:xfrm>
          <a:prstGeom prst="rect">
            <a:avLst/>
          </a:prstGeom>
        </p:spPr>
      </p:pic>
      <p:pic>
        <p:nvPicPr>
          <p:cNvPr id="4" name="Immagine 3">
            <a:extLst>
              <a:ext uri="{FF2B5EF4-FFF2-40B4-BE49-F238E27FC236}">
                <a16:creationId xmlns:a16="http://schemas.microsoft.com/office/drawing/2014/main" id="{9087D44F-5F3F-4968-BF32-88A5785B26D0}"/>
              </a:ext>
            </a:extLst>
          </p:cNvPr>
          <p:cNvPicPr>
            <a:picLocks noChangeAspect="1"/>
          </p:cNvPicPr>
          <p:nvPr/>
        </p:nvPicPr>
        <p:blipFill rotWithShape="1">
          <a:blip r:embed="rId4"/>
          <a:srcRect l="16719" t="32461" r="18203" b="10417"/>
          <a:stretch/>
        </p:blipFill>
        <p:spPr>
          <a:xfrm>
            <a:off x="524135" y="2026517"/>
            <a:ext cx="5924290" cy="2925027"/>
          </a:xfrm>
          <a:prstGeom prst="rect">
            <a:avLst/>
          </a:prstGeom>
        </p:spPr>
      </p:pic>
      <p:sp>
        <p:nvSpPr>
          <p:cNvPr id="5" name="Titolo 1">
            <a:extLst>
              <a:ext uri="{FF2B5EF4-FFF2-40B4-BE49-F238E27FC236}">
                <a16:creationId xmlns:a16="http://schemas.microsoft.com/office/drawing/2014/main" id="{DC30A076-019E-4A36-9E48-EAAF58D3CA42}"/>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Crescita in Italia (PIL) | </a:t>
            </a:r>
            <a:r>
              <a:rPr lang="it-IT" sz="2200" b="0" dirty="0">
                <a:latin typeface="Century Gothic" panose="020B0502020202020204" pitchFamily="34" charset="0"/>
                <a:cs typeface="Arial"/>
              </a:rPr>
              <a:t>La </a:t>
            </a:r>
            <a:r>
              <a:rPr lang="it-IT" sz="2200" dirty="0">
                <a:latin typeface="Century Gothic" panose="020B0502020202020204" pitchFamily="34" charset="0"/>
                <a:cs typeface="Arial"/>
              </a:rPr>
              <a:t>ripresa del terzo trimestre </a:t>
            </a:r>
            <a:r>
              <a:rPr lang="it-IT" sz="2200" b="0" dirty="0">
                <a:latin typeface="Century Gothic" panose="020B0502020202020204" pitchFamily="34" charset="0"/>
                <a:cs typeface="Arial"/>
              </a:rPr>
              <a:t>è certificata dal </a:t>
            </a:r>
            <a:r>
              <a:rPr lang="it-IT" sz="2200" dirty="0">
                <a:latin typeface="Century Gothic" panose="020B0502020202020204" pitchFamily="34" charset="0"/>
                <a:cs typeface="Arial"/>
              </a:rPr>
              <a:t>rimbalzo del PIL</a:t>
            </a:r>
            <a:r>
              <a:rPr lang="it-IT" sz="2200" b="0" dirty="0">
                <a:latin typeface="Century Gothic" panose="020B0502020202020204" pitchFamily="34" charset="0"/>
                <a:cs typeface="Arial"/>
              </a:rPr>
              <a:t>, che tuttavia non sarà sufficiente a recuperare il gap nel 2020: a fine anno ci si aspetta un </a:t>
            </a:r>
            <a:r>
              <a:rPr lang="it-IT" sz="2200" dirty="0">
                <a:latin typeface="Century Gothic" panose="020B0502020202020204" pitchFamily="34" charset="0"/>
                <a:cs typeface="Arial"/>
              </a:rPr>
              <a:t>calo del -9,3% in FVG </a:t>
            </a:r>
            <a:r>
              <a:rPr lang="it-IT" sz="2200" b="0" dirty="0">
                <a:latin typeface="Century Gothic" panose="020B0502020202020204" pitchFamily="34" charset="0"/>
                <a:cs typeface="Arial"/>
              </a:rPr>
              <a:t>(peggio della media nazionale, ma meglio del Nord Est)</a:t>
            </a:r>
            <a:r>
              <a:rPr lang="it-IT" sz="2200" dirty="0">
                <a:latin typeface="Century Gothic" panose="020B0502020202020204" pitchFamily="34" charset="0"/>
                <a:cs typeface="Arial"/>
              </a:rPr>
              <a:t>.</a:t>
            </a:r>
            <a:endParaRPr lang="it-IT" sz="2200" b="0" dirty="0">
              <a:latin typeface="Century Gothic" panose="020B0502020202020204" pitchFamily="34" charset="0"/>
              <a:ea typeface="+mj-ea"/>
              <a:cs typeface="Arial"/>
            </a:endParaRPr>
          </a:p>
        </p:txBody>
      </p:sp>
      <p:sp>
        <p:nvSpPr>
          <p:cNvPr id="37" name="CasellaDiTesto 36">
            <a:extLst>
              <a:ext uri="{FF2B5EF4-FFF2-40B4-BE49-F238E27FC236}">
                <a16:creationId xmlns:a16="http://schemas.microsoft.com/office/drawing/2014/main" id="{F526CCE5-E3E6-49C9-BE30-22377A21C7C0}"/>
              </a:ext>
            </a:extLst>
          </p:cNvPr>
          <p:cNvSpPr txBox="1"/>
          <p:nvPr/>
        </p:nvSpPr>
        <p:spPr>
          <a:xfrm>
            <a:off x="392510" y="1678409"/>
            <a:ext cx="4536504" cy="369332"/>
          </a:xfrm>
          <a:prstGeom prst="rect">
            <a:avLst/>
          </a:prstGeom>
          <a:solidFill>
            <a:schemeClr val="tx2">
              <a:lumMod val="65000"/>
              <a:lumOff val="35000"/>
            </a:schemeClr>
          </a:solidFill>
          <a:ln>
            <a:solidFill>
              <a:schemeClr val="accent5">
                <a:lumMod val="25000"/>
              </a:schemeClr>
            </a:solidFill>
          </a:ln>
        </p:spPr>
        <p:txBody>
          <a:bodyPr wrap="square" rtlCol="0">
            <a:spAutoFit/>
          </a:bodyPr>
          <a:lstStyle/>
          <a:p>
            <a:r>
              <a:rPr lang="it-IT" sz="1800" b="1" dirty="0">
                <a:solidFill>
                  <a:schemeClr val="bg1"/>
                </a:solidFill>
                <a:latin typeface="Century Gothic" panose="020B0502020202020204" pitchFamily="34" charset="0"/>
              </a:rPr>
              <a:t>Andamento del PIL in ITALIA</a:t>
            </a:r>
            <a:endParaRPr lang="it-IT" sz="1800" b="0" i="1" dirty="0">
              <a:solidFill>
                <a:schemeClr val="bg1"/>
              </a:solidFill>
              <a:latin typeface="Century Gothic" panose="020B0502020202020204" pitchFamily="34" charset="0"/>
            </a:endParaRPr>
          </a:p>
        </p:txBody>
      </p:sp>
      <p:sp>
        <p:nvSpPr>
          <p:cNvPr id="12" name="CasellaDiTesto 11">
            <a:extLst>
              <a:ext uri="{FF2B5EF4-FFF2-40B4-BE49-F238E27FC236}">
                <a16:creationId xmlns:a16="http://schemas.microsoft.com/office/drawing/2014/main" id="{DC6E6C69-01A9-44DB-AACD-B28B41E66D2B}"/>
              </a:ext>
            </a:extLst>
          </p:cNvPr>
          <p:cNvSpPr txBox="1"/>
          <p:nvPr/>
        </p:nvSpPr>
        <p:spPr>
          <a:xfrm>
            <a:off x="1952625" y="3477022"/>
            <a:ext cx="3857625" cy="907941"/>
          </a:xfrm>
          <a:prstGeom prst="rect">
            <a:avLst/>
          </a:prstGeom>
          <a:solidFill>
            <a:schemeClr val="bg1"/>
          </a:solidFill>
        </p:spPr>
        <p:txBody>
          <a:bodyPr wrap="square" rtlCol="0">
            <a:spAutoFit/>
          </a:bodyPr>
          <a:lstStyle/>
          <a:p>
            <a:pPr algn="r"/>
            <a:r>
              <a:rPr lang="it-IT" sz="1600" b="1" u="sng" dirty="0">
                <a:solidFill>
                  <a:srgbClr val="D33039"/>
                </a:solidFill>
                <a:latin typeface="Century Gothic" panose="020B0502020202020204" pitchFamily="34" charset="0"/>
              </a:rPr>
              <a:t>PIL TERZO TRIMESTRE 2020</a:t>
            </a:r>
          </a:p>
          <a:p>
            <a:pPr algn="r">
              <a:spcBef>
                <a:spcPts val="300"/>
              </a:spcBef>
            </a:pPr>
            <a:r>
              <a:rPr lang="it-IT" sz="1600" dirty="0">
                <a:solidFill>
                  <a:srgbClr val="D33039"/>
                </a:solidFill>
                <a:latin typeface="Century Gothic" panose="020B0502020202020204" pitchFamily="34" charset="0"/>
              </a:rPr>
              <a:t>+16,1</a:t>
            </a:r>
            <a:r>
              <a:rPr lang="it-IT" sz="1600" b="1" dirty="0">
                <a:solidFill>
                  <a:srgbClr val="D33039"/>
                </a:solidFill>
                <a:latin typeface="Century Gothic" panose="020B0502020202020204" pitchFamily="34" charset="0"/>
              </a:rPr>
              <a:t>% </a:t>
            </a:r>
            <a:r>
              <a:rPr lang="it-IT" sz="1600" b="0" dirty="0">
                <a:solidFill>
                  <a:srgbClr val="D33039"/>
                </a:solidFill>
                <a:latin typeface="Century Gothic" panose="020B0502020202020204" pitchFamily="34" charset="0"/>
              </a:rPr>
              <a:t>sul secondo trimestre 2020</a:t>
            </a:r>
          </a:p>
          <a:p>
            <a:pPr algn="r">
              <a:spcBef>
                <a:spcPts val="300"/>
              </a:spcBef>
            </a:pPr>
            <a:r>
              <a:rPr lang="it-IT" sz="1600" dirty="0">
                <a:solidFill>
                  <a:srgbClr val="D33039"/>
                </a:solidFill>
                <a:latin typeface="Century Gothic" panose="020B0502020202020204" pitchFamily="34" charset="0"/>
              </a:rPr>
              <a:t>-4,7% </a:t>
            </a:r>
            <a:r>
              <a:rPr lang="it-IT" sz="1600" b="0" dirty="0">
                <a:solidFill>
                  <a:srgbClr val="D33039"/>
                </a:solidFill>
                <a:latin typeface="Century Gothic" panose="020B0502020202020204" pitchFamily="34" charset="0"/>
              </a:rPr>
              <a:t>sul terzo trimestre 2019</a:t>
            </a:r>
            <a:endParaRPr lang="it-IT" sz="1200" b="0" dirty="0">
              <a:solidFill>
                <a:srgbClr val="D33039"/>
              </a:solidFill>
              <a:latin typeface="Century Gothic" panose="020B0502020202020204" pitchFamily="34" charset="0"/>
            </a:endParaRPr>
          </a:p>
        </p:txBody>
      </p:sp>
      <p:sp>
        <p:nvSpPr>
          <p:cNvPr id="13" name="CasellaDiTesto 12">
            <a:extLst>
              <a:ext uri="{FF2B5EF4-FFF2-40B4-BE49-F238E27FC236}">
                <a16:creationId xmlns:a16="http://schemas.microsoft.com/office/drawing/2014/main" id="{6F9C4C76-53BE-4811-98C4-465A8463EA40}"/>
              </a:ext>
            </a:extLst>
          </p:cNvPr>
          <p:cNvSpPr txBox="1"/>
          <p:nvPr/>
        </p:nvSpPr>
        <p:spPr>
          <a:xfrm>
            <a:off x="6953510" y="2331736"/>
            <a:ext cx="5003264" cy="584775"/>
          </a:xfrm>
          <a:prstGeom prst="rect">
            <a:avLst/>
          </a:prstGeom>
          <a:solidFill>
            <a:schemeClr val="tx2">
              <a:lumMod val="65000"/>
              <a:lumOff val="35000"/>
            </a:schemeClr>
          </a:solidFill>
        </p:spPr>
        <p:txBody>
          <a:bodyPr wrap="square" rtlCol="0">
            <a:spAutoFit/>
          </a:bodyPr>
          <a:lstStyle/>
          <a:p>
            <a:r>
              <a:rPr lang="it-IT" sz="1600" dirty="0">
                <a:solidFill>
                  <a:schemeClr val="bg1"/>
                </a:solidFill>
                <a:latin typeface="Century Gothic" panose="020B0502020202020204" pitchFamily="34" charset="0"/>
              </a:rPr>
              <a:t>VARIAZIONE ACQUISITA A FINE ANNO </a:t>
            </a:r>
            <a:br>
              <a:rPr lang="it-IT" sz="1600" dirty="0">
                <a:solidFill>
                  <a:schemeClr val="bg1"/>
                </a:solidFill>
                <a:latin typeface="Century Gothic" panose="020B0502020202020204" pitchFamily="34" charset="0"/>
              </a:rPr>
            </a:br>
            <a:r>
              <a:rPr lang="it-IT" sz="1600" dirty="0">
                <a:solidFill>
                  <a:schemeClr val="bg1"/>
                </a:solidFill>
                <a:latin typeface="Century Gothic" panose="020B0502020202020204" pitchFamily="34" charset="0"/>
              </a:rPr>
              <a:t>(2020 SU 2019)</a:t>
            </a:r>
          </a:p>
        </p:txBody>
      </p:sp>
      <p:sp>
        <p:nvSpPr>
          <p:cNvPr id="6" name="Rettangolo 93">
            <a:extLst>
              <a:ext uri="{FF2B5EF4-FFF2-40B4-BE49-F238E27FC236}">
                <a16:creationId xmlns:a16="http://schemas.microsoft.com/office/drawing/2014/main" id="{05C2381A-5B8F-4E0C-A323-08900370812B}"/>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a:t>
            </a:r>
            <a:r>
              <a:rPr lang="it-IT" sz="1000" b="0" dirty="0" err="1">
                <a:latin typeface="Century Gothic" panose="020B0502020202020204" pitchFamily="34" charset="0"/>
              </a:rPr>
              <a:t>Research</a:t>
            </a:r>
            <a:r>
              <a:rPr lang="it-IT" sz="1000" b="0" dirty="0">
                <a:latin typeface="Century Gothic" panose="020B0502020202020204" pitchFamily="34" charset="0"/>
              </a:rPr>
              <a:t> su dati Istat, Conti Nazionali. Consumi (valori concatenati). </a:t>
            </a:r>
            <a:endParaRPr lang="it-IT" sz="1000" b="0" i="1" dirty="0">
              <a:latin typeface="Century Gothic" panose="020B0502020202020204" pitchFamily="34" charset="0"/>
            </a:endParaRPr>
          </a:p>
        </p:txBody>
      </p:sp>
      <p:pic>
        <p:nvPicPr>
          <p:cNvPr id="30" name="Elemento grafico 29" descr="Freccia linea: curva oraria">
            <a:extLst>
              <a:ext uri="{FF2B5EF4-FFF2-40B4-BE49-F238E27FC236}">
                <a16:creationId xmlns:a16="http://schemas.microsoft.com/office/drawing/2014/main" id="{F341A795-C61D-4B10-B9C0-6454D0B93F0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7607909">
            <a:off x="6068905" y="1542849"/>
            <a:ext cx="1022292" cy="1022292"/>
          </a:xfrm>
          <a:prstGeom prst="rect">
            <a:avLst/>
          </a:prstGeom>
        </p:spPr>
      </p:pic>
      <p:sp>
        <p:nvSpPr>
          <p:cNvPr id="39" name="CasellaDiTesto 38">
            <a:extLst>
              <a:ext uri="{FF2B5EF4-FFF2-40B4-BE49-F238E27FC236}">
                <a16:creationId xmlns:a16="http://schemas.microsoft.com/office/drawing/2014/main" id="{D3EAC2EE-E22C-4162-8E90-836BCF3761E0}"/>
              </a:ext>
            </a:extLst>
          </p:cNvPr>
          <p:cNvSpPr txBox="1"/>
          <p:nvPr/>
        </p:nvSpPr>
        <p:spPr>
          <a:xfrm>
            <a:off x="7509891" y="4346493"/>
            <a:ext cx="1399027" cy="646331"/>
          </a:xfrm>
          <a:prstGeom prst="rect">
            <a:avLst/>
          </a:prstGeom>
          <a:solidFill>
            <a:srgbClr val="D33039"/>
          </a:solidFill>
        </p:spPr>
        <p:txBody>
          <a:bodyPr wrap="square" rtlCol="0">
            <a:spAutoFit/>
          </a:bodyPr>
          <a:lstStyle/>
          <a:p>
            <a:pPr algn="ctr"/>
            <a:r>
              <a:rPr lang="it-IT" sz="1800" dirty="0">
                <a:solidFill>
                  <a:schemeClr val="bg1"/>
                </a:solidFill>
                <a:latin typeface="Century Gothic" panose="020B0502020202020204" pitchFamily="34" charset="0"/>
              </a:rPr>
              <a:t>ITALIA </a:t>
            </a:r>
            <a:br>
              <a:rPr lang="it-IT" sz="1800" dirty="0">
                <a:solidFill>
                  <a:schemeClr val="bg1"/>
                </a:solidFill>
                <a:latin typeface="Century Gothic" panose="020B0502020202020204" pitchFamily="34" charset="0"/>
              </a:rPr>
            </a:br>
            <a:r>
              <a:rPr lang="it-IT" sz="1800" dirty="0">
                <a:solidFill>
                  <a:schemeClr val="bg1"/>
                </a:solidFill>
                <a:latin typeface="Century Gothic" panose="020B0502020202020204" pitchFamily="34" charset="0"/>
              </a:rPr>
              <a:t>-8,2</a:t>
            </a:r>
            <a:r>
              <a:rPr lang="it-IT" sz="1200" dirty="0">
                <a:solidFill>
                  <a:schemeClr val="bg1"/>
                </a:solidFill>
                <a:latin typeface="Century Gothic" panose="020B0502020202020204" pitchFamily="34" charset="0"/>
              </a:rPr>
              <a:t>%</a:t>
            </a:r>
            <a:endParaRPr lang="it-IT" sz="1800" i="1" dirty="0">
              <a:solidFill>
                <a:schemeClr val="bg1"/>
              </a:solidFill>
              <a:latin typeface="Century Gothic" panose="020B0502020202020204" pitchFamily="34" charset="0"/>
            </a:endParaRPr>
          </a:p>
        </p:txBody>
      </p:sp>
      <p:sp>
        <p:nvSpPr>
          <p:cNvPr id="43" name="Ovale 42">
            <a:extLst>
              <a:ext uri="{FF2B5EF4-FFF2-40B4-BE49-F238E27FC236}">
                <a16:creationId xmlns:a16="http://schemas.microsoft.com/office/drawing/2014/main" id="{A07B4D2D-6ABD-4C9D-AFE2-79F06B866444}"/>
              </a:ext>
            </a:extLst>
          </p:cNvPr>
          <p:cNvSpPr/>
          <p:nvPr/>
        </p:nvSpPr>
        <p:spPr bwMode="auto">
          <a:xfrm rot="19873706">
            <a:off x="7466584" y="3389611"/>
            <a:ext cx="933230" cy="722308"/>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59" name="Immagine 58">
            <a:extLst>
              <a:ext uri="{FF2B5EF4-FFF2-40B4-BE49-F238E27FC236}">
                <a16:creationId xmlns:a16="http://schemas.microsoft.com/office/drawing/2014/main" id="{8A43EB38-79E0-40CD-AEE1-120A6AB2283C}"/>
              </a:ext>
            </a:extLst>
          </p:cNvPr>
          <p:cNvPicPr>
            <a:picLocks noChangeAspect="1"/>
          </p:cNvPicPr>
          <p:nvPr/>
        </p:nvPicPr>
        <p:blipFill>
          <a:blip r:embed="rId7"/>
          <a:stretch>
            <a:fillRect/>
          </a:stretch>
        </p:blipFill>
        <p:spPr>
          <a:xfrm>
            <a:off x="9590351" y="3047772"/>
            <a:ext cx="2465813" cy="1874582"/>
          </a:xfrm>
          <a:prstGeom prst="rect">
            <a:avLst/>
          </a:prstGeom>
        </p:spPr>
      </p:pic>
      <p:cxnSp>
        <p:nvCxnSpPr>
          <p:cNvPr id="60" name="Connettore 2 59">
            <a:extLst>
              <a:ext uri="{FF2B5EF4-FFF2-40B4-BE49-F238E27FC236}">
                <a16:creationId xmlns:a16="http://schemas.microsoft.com/office/drawing/2014/main" id="{C36DE3FD-28B1-4637-B97D-F11BD9827BA3}"/>
              </a:ext>
            </a:extLst>
          </p:cNvPr>
          <p:cNvCxnSpPr>
            <a:cxnSpLocks/>
            <a:stCxn id="43" idx="6"/>
          </p:cNvCxnSpPr>
          <p:nvPr/>
        </p:nvCxnSpPr>
        <p:spPr bwMode="auto">
          <a:xfrm flipV="1">
            <a:off x="8342208" y="3447104"/>
            <a:ext cx="1566843" cy="79070"/>
          </a:xfrm>
          <a:prstGeom prst="straightConnector1">
            <a:avLst/>
          </a:prstGeom>
          <a:noFill/>
          <a:ln w="63500" cap="flat" cmpd="sng" algn="ctr">
            <a:solidFill>
              <a:schemeClr val="tx1"/>
            </a:solidFill>
            <a:prstDash val="solid"/>
            <a:round/>
            <a:headEnd type="none" w="med" len="med"/>
            <a:tailEnd type="triangle" w="lg" len="med"/>
          </a:ln>
          <a:effectLst/>
        </p:spPr>
      </p:cxnSp>
      <p:pic>
        <p:nvPicPr>
          <p:cNvPr id="126" name="Elemento grafico 125" descr="Professore">
            <a:extLst>
              <a:ext uri="{FF2B5EF4-FFF2-40B4-BE49-F238E27FC236}">
                <a16:creationId xmlns:a16="http://schemas.microsoft.com/office/drawing/2014/main" id="{73BC7F7F-967A-406F-AD1D-6448FFE95D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440" y="5219847"/>
            <a:ext cx="516155" cy="516155"/>
          </a:xfrm>
          <a:prstGeom prst="rect">
            <a:avLst/>
          </a:prstGeom>
        </p:spPr>
      </p:pic>
      <p:sp>
        <p:nvSpPr>
          <p:cNvPr id="128" name="Text Box 18">
            <a:extLst>
              <a:ext uri="{FF2B5EF4-FFF2-40B4-BE49-F238E27FC236}">
                <a16:creationId xmlns:a16="http://schemas.microsoft.com/office/drawing/2014/main" id="{43CF0560-F909-4636-9418-F37A9A2B4B95}"/>
              </a:ext>
            </a:extLst>
          </p:cNvPr>
          <p:cNvSpPr txBox="1">
            <a:spLocks noChangeArrowheads="1"/>
          </p:cNvSpPr>
          <p:nvPr/>
        </p:nvSpPr>
        <p:spPr bwMode="auto">
          <a:xfrm>
            <a:off x="992114" y="5294775"/>
            <a:ext cx="6174000" cy="894733"/>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Il calo tendenziale del PIL a livello nazionale è influenzato negativamente dal contributo delle regioni del NORD Italia, le più colpite dalla prima ondata del virus. </a:t>
            </a:r>
            <a:r>
              <a:rPr lang="it-IT" altLang="it-IT" sz="1300" b="1" dirty="0">
                <a:solidFill>
                  <a:schemeClr val="tx1"/>
                </a:solidFill>
              </a:rPr>
              <a:t>Tra le regioni del Nord, il FVG mostra uno scostamento negativo del PIL 2020 sul PIL 2019 più basso della media.</a:t>
            </a:r>
          </a:p>
        </p:txBody>
      </p:sp>
    </p:spTree>
    <p:extLst>
      <p:ext uri="{BB962C8B-B14F-4D97-AF65-F5344CB8AC3E}">
        <p14:creationId xmlns:p14="http://schemas.microsoft.com/office/powerpoint/2010/main" val="2458627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asellaDiTesto 27">
            <a:extLst>
              <a:ext uri="{FF2B5EF4-FFF2-40B4-BE49-F238E27FC236}">
                <a16:creationId xmlns:a16="http://schemas.microsoft.com/office/drawing/2014/main" id="{440952B3-5E1B-480F-BF92-9D0ADF1C4D24}"/>
              </a:ext>
            </a:extLst>
          </p:cNvPr>
          <p:cNvSpPr txBox="1"/>
          <p:nvPr/>
        </p:nvSpPr>
        <p:spPr>
          <a:xfrm>
            <a:off x="388318" y="1692097"/>
            <a:ext cx="11252298" cy="584775"/>
          </a:xfrm>
          <a:prstGeom prst="rect">
            <a:avLst/>
          </a:prstGeom>
          <a:solidFill>
            <a:srgbClr val="203864"/>
          </a:solidFill>
          <a:ln>
            <a:solidFill>
              <a:schemeClr val="bg1"/>
            </a:solidFill>
          </a:ln>
        </p:spPr>
        <p:txBody>
          <a:bodyPr wrap="square" rtlCol="0">
            <a:spAutoFit/>
          </a:bodyPr>
          <a:lstStyle/>
          <a:p>
            <a:r>
              <a:rPr lang="it-IT" sz="2000" b="1" u="sng" dirty="0">
                <a:solidFill>
                  <a:schemeClr val="bg1"/>
                </a:solidFill>
                <a:latin typeface="Century Gothic" panose="020B0502020202020204" pitchFamily="34" charset="0"/>
              </a:rPr>
              <a:t>Composizione dei consumi tra Marzo 2020 e Settembre 2020</a:t>
            </a:r>
            <a:endParaRPr lang="it-IT" sz="2000" b="0" i="1" u="sng" dirty="0">
              <a:solidFill>
                <a:schemeClr val="bg1"/>
              </a:solidFill>
              <a:latin typeface="Century Gothic" panose="020B0502020202020204" pitchFamily="34" charset="0"/>
            </a:endParaRPr>
          </a:p>
          <a:p>
            <a:r>
              <a:rPr lang="it-IT" sz="1200" b="0" i="1" dirty="0">
                <a:solidFill>
                  <a:schemeClr val="bg1"/>
                </a:solidFill>
                <a:latin typeface="Century Gothic" panose="020B0502020202020204" pitchFamily="34" charset="0"/>
              </a:rPr>
              <a:t>(Ufficio Studi Confcommercio)</a:t>
            </a:r>
            <a:endParaRPr lang="it-IT" sz="1200" b="0" dirty="0">
              <a:solidFill>
                <a:schemeClr val="bg1"/>
              </a:solidFill>
              <a:latin typeface="Century Gothic" panose="020B0502020202020204" pitchFamily="34" charset="0"/>
            </a:endParaRPr>
          </a:p>
        </p:txBody>
      </p:sp>
      <p:sp>
        <p:nvSpPr>
          <p:cNvPr id="8" name="Titolo 1">
            <a:extLst>
              <a:ext uri="{FF2B5EF4-FFF2-40B4-BE49-F238E27FC236}">
                <a16:creationId xmlns:a16="http://schemas.microsoft.com/office/drawing/2014/main" id="{3FC2E57D-ABF0-46EA-9E17-BD51D437BC71}"/>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Consumi in Italia </a:t>
            </a:r>
            <a:r>
              <a:rPr lang="it-IT" sz="2200" dirty="0">
                <a:solidFill>
                  <a:srgbClr val="203864"/>
                </a:solidFill>
                <a:latin typeface="Century Gothic" panose="020B0502020202020204" pitchFamily="34" charset="0"/>
                <a:cs typeface="Arial"/>
              </a:rPr>
              <a:t>| </a:t>
            </a:r>
            <a:r>
              <a:rPr lang="it-IT" sz="2200" b="0" dirty="0">
                <a:latin typeface="Century Gothic" panose="020B0502020202020204" pitchFamily="34" charset="0"/>
                <a:ea typeface="+mj-ea"/>
                <a:cs typeface="Arial"/>
              </a:rPr>
              <a:t>Allo stesso modo, nei </a:t>
            </a:r>
            <a:r>
              <a:rPr lang="it-IT" sz="2200" dirty="0">
                <a:latin typeface="Century Gothic" panose="020B0502020202020204" pitchFamily="34" charset="0"/>
                <a:ea typeface="+mj-ea"/>
                <a:cs typeface="Arial"/>
              </a:rPr>
              <a:t>mesi estivi </a:t>
            </a:r>
            <a:r>
              <a:rPr lang="it-IT" sz="2200" b="0" dirty="0">
                <a:latin typeface="Century Gothic" panose="020B0502020202020204" pitchFamily="34" charset="0"/>
                <a:ea typeface="+mj-ea"/>
                <a:cs typeface="Arial"/>
              </a:rPr>
              <a:t>si è assistito ad una </a:t>
            </a:r>
            <a:r>
              <a:rPr lang="it-IT" sz="2200" dirty="0">
                <a:latin typeface="Century Gothic" panose="020B0502020202020204" pitchFamily="34" charset="0"/>
                <a:ea typeface="+mj-ea"/>
                <a:cs typeface="Arial"/>
              </a:rPr>
              <a:t>ripresa dei consumi</a:t>
            </a:r>
            <a:r>
              <a:rPr lang="it-IT" sz="2200" b="0" dirty="0">
                <a:latin typeface="Century Gothic" panose="020B0502020202020204" pitchFamily="34" charset="0"/>
                <a:ea typeface="+mj-ea"/>
                <a:cs typeface="Arial"/>
              </a:rPr>
              <a:t>, che rischia di essere del tutto </a:t>
            </a:r>
            <a:r>
              <a:rPr lang="it-IT" sz="2200" u="sng" dirty="0">
                <a:latin typeface="Century Gothic" panose="020B0502020202020204" pitchFamily="34" charset="0"/>
                <a:ea typeface="+mj-ea"/>
                <a:cs typeface="Arial"/>
              </a:rPr>
              <a:t>neutralizzata dall’introduzione delle nuove misure a contrasto della seconda ondata del virus</a:t>
            </a:r>
            <a:r>
              <a:rPr lang="it-IT" sz="2200" b="0" dirty="0">
                <a:latin typeface="Century Gothic" panose="020B0502020202020204" pitchFamily="34" charset="0"/>
                <a:ea typeface="+mj-ea"/>
                <a:cs typeface="Arial"/>
              </a:rPr>
              <a:t>.</a:t>
            </a:r>
            <a:endParaRPr lang="it-IT" sz="2200" b="0" i="1" dirty="0">
              <a:solidFill>
                <a:srgbClr val="FF0000"/>
              </a:solidFill>
              <a:latin typeface="Century Gothic" panose="020B0502020202020204" pitchFamily="34" charset="0"/>
              <a:ea typeface="+mj-ea"/>
              <a:cs typeface="Arial"/>
            </a:endParaRPr>
          </a:p>
        </p:txBody>
      </p:sp>
      <p:graphicFrame>
        <p:nvGraphicFramePr>
          <p:cNvPr id="2" name="Tabella 1">
            <a:extLst>
              <a:ext uri="{FF2B5EF4-FFF2-40B4-BE49-F238E27FC236}">
                <a16:creationId xmlns:a16="http://schemas.microsoft.com/office/drawing/2014/main" id="{831D6CFB-2E51-4B32-8587-AFE1BC61A937}"/>
              </a:ext>
            </a:extLst>
          </p:cNvPr>
          <p:cNvGraphicFramePr>
            <a:graphicFrameLocks noGrp="1"/>
          </p:cNvGraphicFramePr>
          <p:nvPr>
            <p:extLst>
              <p:ext uri="{D42A27DB-BD31-4B8C-83A1-F6EECF244321}">
                <p14:modId xmlns:p14="http://schemas.microsoft.com/office/powerpoint/2010/main" val="1809858528"/>
              </p:ext>
            </p:extLst>
          </p:nvPr>
        </p:nvGraphicFramePr>
        <p:xfrm>
          <a:off x="490995" y="2564904"/>
          <a:ext cx="10972803" cy="3523122"/>
        </p:xfrm>
        <a:graphic>
          <a:graphicData uri="http://schemas.openxmlformats.org/drawingml/2006/table">
            <a:tbl>
              <a:tblPr>
                <a:tableStyleId>{5C22544A-7EE6-4342-B048-85BDC9FD1C3A}</a:tableStyleId>
              </a:tblPr>
              <a:tblGrid>
                <a:gridCol w="1781908">
                  <a:extLst>
                    <a:ext uri="{9D8B030D-6E8A-4147-A177-3AD203B41FA5}">
                      <a16:colId xmlns:a16="http://schemas.microsoft.com/office/drawing/2014/main" val="228847145"/>
                    </a:ext>
                  </a:extLst>
                </a:gridCol>
                <a:gridCol w="1312985">
                  <a:extLst>
                    <a:ext uri="{9D8B030D-6E8A-4147-A177-3AD203B41FA5}">
                      <a16:colId xmlns:a16="http://schemas.microsoft.com/office/drawing/2014/main" val="610248115"/>
                    </a:ext>
                  </a:extLst>
                </a:gridCol>
                <a:gridCol w="1312985">
                  <a:extLst>
                    <a:ext uri="{9D8B030D-6E8A-4147-A177-3AD203B41FA5}">
                      <a16:colId xmlns:a16="http://schemas.microsoft.com/office/drawing/2014/main" val="211312309"/>
                    </a:ext>
                  </a:extLst>
                </a:gridCol>
                <a:gridCol w="1312985">
                  <a:extLst>
                    <a:ext uri="{9D8B030D-6E8A-4147-A177-3AD203B41FA5}">
                      <a16:colId xmlns:a16="http://schemas.microsoft.com/office/drawing/2014/main" val="3816054659"/>
                    </a:ext>
                  </a:extLst>
                </a:gridCol>
                <a:gridCol w="1312985">
                  <a:extLst>
                    <a:ext uri="{9D8B030D-6E8A-4147-A177-3AD203B41FA5}">
                      <a16:colId xmlns:a16="http://schemas.microsoft.com/office/drawing/2014/main" val="2688997313"/>
                    </a:ext>
                  </a:extLst>
                </a:gridCol>
                <a:gridCol w="1312985">
                  <a:extLst>
                    <a:ext uri="{9D8B030D-6E8A-4147-A177-3AD203B41FA5}">
                      <a16:colId xmlns:a16="http://schemas.microsoft.com/office/drawing/2014/main" val="2773817834"/>
                    </a:ext>
                  </a:extLst>
                </a:gridCol>
                <a:gridCol w="1312985">
                  <a:extLst>
                    <a:ext uri="{9D8B030D-6E8A-4147-A177-3AD203B41FA5}">
                      <a16:colId xmlns:a16="http://schemas.microsoft.com/office/drawing/2014/main" val="996192807"/>
                    </a:ext>
                  </a:extLst>
                </a:gridCol>
                <a:gridCol w="1312985">
                  <a:extLst>
                    <a:ext uri="{9D8B030D-6E8A-4147-A177-3AD203B41FA5}">
                      <a16:colId xmlns:a16="http://schemas.microsoft.com/office/drawing/2014/main" val="4260304153"/>
                    </a:ext>
                  </a:extLst>
                </a:gridCol>
              </a:tblGrid>
              <a:tr h="808389">
                <a:tc>
                  <a:txBody>
                    <a:bodyPr/>
                    <a:lstStyle/>
                    <a:p>
                      <a:pPr algn="l" fontAlgn="b"/>
                      <a:endParaRPr lang="it-IT" sz="1400" b="0" i="0" u="none" strike="noStrike" dirty="0">
                        <a:solidFill>
                          <a:srgbClr val="000000"/>
                        </a:solidFill>
                        <a:effectLst/>
                        <a:latin typeface="Century Gothic" panose="020B0502020202020204" pitchFamily="34" charset="0"/>
                      </a:endParaRPr>
                    </a:p>
                  </a:txBody>
                  <a:tcPr marL="5918" marR="5918" marT="5918" marB="0" anchor="ctr">
                    <a:noFill/>
                  </a:tcPr>
                </a:tc>
                <a:tc>
                  <a:txBody>
                    <a:bodyPr/>
                    <a:lstStyle/>
                    <a:p>
                      <a:pPr algn="ctr" fontAlgn="ctr"/>
                      <a:r>
                        <a:rPr lang="es-ES" sz="1400" b="1" u="none" strike="noStrike" dirty="0">
                          <a:effectLst/>
                          <a:latin typeface="Century Gothic" panose="020B0502020202020204" pitchFamily="34" charset="0"/>
                        </a:rPr>
                        <a:t>MAR '20</a:t>
                      </a:r>
                      <a:br>
                        <a:rPr lang="es-ES" sz="1400" b="1" u="none" strike="noStrike" dirty="0">
                          <a:effectLst/>
                          <a:latin typeface="Century Gothic" panose="020B0502020202020204" pitchFamily="34" charset="0"/>
                        </a:rPr>
                      </a:br>
                      <a:r>
                        <a:rPr lang="es-ES" sz="1400" b="1" u="none" strike="noStrike" dirty="0">
                          <a:effectLst/>
                          <a:latin typeface="Century Gothic" panose="020B0502020202020204" pitchFamily="34" charset="0"/>
                        </a:rPr>
                        <a:t>su mar '19</a:t>
                      </a:r>
                      <a:endParaRPr lang="es-ES"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APR '20</a:t>
                      </a:r>
                      <a:br>
                        <a:rPr lang="it-IT" sz="1400" b="1" u="none" strike="noStrike" dirty="0">
                          <a:effectLst/>
                          <a:latin typeface="Century Gothic" panose="020B0502020202020204" pitchFamily="34" charset="0"/>
                        </a:rPr>
                      </a:br>
                      <a:r>
                        <a:rPr lang="it-IT" sz="1400" b="1" u="none" strike="noStrike" dirty="0">
                          <a:effectLst/>
                          <a:latin typeface="Century Gothic" panose="020B0502020202020204" pitchFamily="34" charset="0"/>
                        </a:rPr>
                        <a:t>su </a:t>
                      </a:r>
                      <a:r>
                        <a:rPr lang="it-IT" sz="1400" b="1" u="none" strike="noStrike" dirty="0" err="1">
                          <a:effectLst/>
                          <a:latin typeface="Century Gothic" panose="020B0502020202020204" pitchFamily="34" charset="0"/>
                        </a:rPr>
                        <a:t>apr</a:t>
                      </a:r>
                      <a:r>
                        <a:rPr lang="it-IT" sz="1400" b="1" u="none" strike="noStrike" dirty="0">
                          <a:effectLst/>
                          <a:latin typeface="Century Gothic" panose="020B0502020202020204" pitchFamily="34" charset="0"/>
                        </a:rPr>
                        <a:t> '19</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MAG '20</a:t>
                      </a:r>
                      <a:br>
                        <a:rPr lang="it-IT" sz="1400" b="1" u="none" strike="noStrike" dirty="0">
                          <a:effectLst/>
                          <a:latin typeface="Century Gothic" panose="020B0502020202020204" pitchFamily="34" charset="0"/>
                        </a:rPr>
                      </a:br>
                      <a:r>
                        <a:rPr lang="it-IT" sz="1400" b="1" u="none" strike="noStrike" dirty="0">
                          <a:effectLst/>
                          <a:latin typeface="Century Gothic" panose="020B0502020202020204" pitchFamily="34" charset="0"/>
                        </a:rPr>
                        <a:t>su </a:t>
                      </a:r>
                      <a:r>
                        <a:rPr lang="it-IT" sz="1400" b="1" u="none" strike="noStrike" dirty="0" err="1">
                          <a:effectLst/>
                          <a:latin typeface="Century Gothic" panose="020B0502020202020204" pitchFamily="34" charset="0"/>
                        </a:rPr>
                        <a:t>mag</a:t>
                      </a:r>
                      <a:r>
                        <a:rPr lang="it-IT" sz="1400" b="1" u="none" strike="noStrike" dirty="0">
                          <a:effectLst/>
                          <a:latin typeface="Century Gothic" panose="020B0502020202020204" pitchFamily="34" charset="0"/>
                        </a:rPr>
                        <a:t> '19</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GIU '20</a:t>
                      </a:r>
                      <a:br>
                        <a:rPr lang="it-IT" sz="1400" b="1" u="none" strike="noStrike" dirty="0">
                          <a:effectLst/>
                          <a:latin typeface="Century Gothic" panose="020B0502020202020204" pitchFamily="34" charset="0"/>
                        </a:rPr>
                      </a:br>
                      <a:r>
                        <a:rPr lang="it-IT" sz="1400" b="1" u="none" strike="noStrike" dirty="0">
                          <a:effectLst/>
                          <a:latin typeface="Century Gothic" panose="020B0502020202020204" pitchFamily="34" charset="0"/>
                        </a:rPr>
                        <a:t>su </a:t>
                      </a:r>
                      <a:r>
                        <a:rPr lang="it-IT" sz="1400" b="1" u="none" strike="noStrike" dirty="0" err="1">
                          <a:effectLst/>
                          <a:latin typeface="Century Gothic" panose="020B0502020202020204" pitchFamily="34" charset="0"/>
                        </a:rPr>
                        <a:t>giu</a:t>
                      </a:r>
                      <a:r>
                        <a:rPr lang="it-IT" sz="1400" b="1" u="none" strike="noStrike" dirty="0">
                          <a:effectLst/>
                          <a:latin typeface="Century Gothic" panose="020B0502020202020204" pitchFamily="34" charset="0"/>
                        </a:rPr>
                        <a:t> '19</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LUG '20</a:t>
                      </a:r>
                      <a:br>
                        <a:rPr lang="it-IT" sz="1400" b="1" u="none" strike="noStrike" dirty="0">
                          <a:effectLst/>
                          <a:latin typeface="Century Gothic" panose="020B0502020202020204" pitchFamily="34" charset="0"/>
                        </a:rPr>
                      </a:br>
                      <a:r>
                        <a:rPr lang="it-IT" sz="1400" b="1" u="none" strike="noStrike" dirty="0">
                          <a:effectLst/>
                          <a:latin typeface="Century Gothic" panose="020B0502020202020204" pitchFamily="34" charset="0"/>
                        </a:rPr>
                        <a:t>su </a:t>
                      </a:r>
                      <a:r>
                        <a:rPr lang="it-IT" sz="1400" b="1" u="none" strike="noStrike" dirty="0" err="1">
                          <a:effectLst/>
                          <a:latin typeface="Century Gothic" panose="020B0502020202020204" pitchFamily="34" charset="0"/>
                        </a:rPr>
                        <a:t>lug</a:t>
                      </a:r>
                      <a:r>
                        <a:rPr lang="it-IT" sz="1400" b="1" u="none" strike="noStrike" dirty="0">
                          <a:effectLst/>
                          <a:latin typeface="Century Gothic" panose="020B0502020202020204" pitchFamily="34" charset="0"/>
                        </a:rPr>
                        <a:t> '19</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AGO '20</a:t>
                      </a:r>
                      <a:br>
                        <a:rPr lang="it-IT" sz="1400" b="1" u="none" strike="noStrike" dirty="0">
                          <a:effectLst/>
                          <a:latin typeface="Century Gothic" panose="020B0502020202020204" pitchFamily="34" charset="0"/>
                        </a:rPr>
                      </a:br>
                      <a:r>
                        <a:rPr lang="it-IT" sz="1400" b="1" u="none" strike="noStrike" dirty="0">
                          <a:effectLst/>
                          <a:latin typeface="Century Gothic" panose="020B0502020202020204" pitchFamily="34" charset="0"/>
                        </a:rPr>
                        <a:t>su ago '19</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i="0" u="none" strike="noStrike" dirty="0">
                          <a:solidFill>
                            <a:srgbClr val="C00000"/>
                          </a:solidFill>
                          <a:effectLst/>
                          <a:latin typeface="Century Gothic" panose="020B0502020202020204" pitchFamily="34" charset="0"/>
                        </a:rPr>
                        <a:t>SET ‘20 </a:t>
                      </a:r>
                    </a:p>
                    <a:p>
                      <a:pPr algn="ctr" fontAlgn="ctr"/>
                      <a:r>
                        <a:rPr lang="it-IT" sz="1400" b="1" i="0" u="none" strike="noStrike" dirty="0">
                          <a:solidFill>
                            <a:srgbClr val="C00000"/>
                          </a:solidFill>
                          <a:effectLst/>
                          <a:latin typeface="Century Gothic" panose="020B0502020202020204" pitchFamily="34" charset="0"/>
                        </a:rPr>
                        <a:t>su set ‘19</a:t>
                      </a:r>
                    </a:p>
                  </a:txBody>
                  <a:tcPr marL="5918" marR="5918" marT="5918" marB="0" anchor="ctr">
                    <a:solidFill>
                      <a:schemeClr val="bg1">
                        <a:lumMod val="85000"/>
                      </a:schemeClr>
                    </a:solidFill>
                  </a:tcPr>
                </a:tc>
                <a:extLst>
                  <a:ext uri="{0D108BD9-81ED-4DB2-BD59-A6C34878D82A}">
                    <a16:rowId xmlns:a16="http://schemas.microsoft.com/office/drawing/2014/main" val="1213170283"/>
                  </a:ext>
                </a:extLst>
              </a:tr>
              <a:tr h="301637">
                <a:tc>
                  <a:txBody>
                    <a:bodyPr/>
                    <a:lstStyle/>
                    <a:p>
                      <a:pPr algn="l" fontAlgn="ctr"/>
                      <a:r>
                        <a:rPr lang="it-IT" sz="1400" b="1" u="none" strike="noStrike" dirty="0">
                          <a:effectLst/>
                          <a:latin typeface="Century Gothic" panose="020B0502020202020204" pitchFamily="34" charset="0"/>
                        </a:rPr>
                        <a:t>Totale</a:t>
                      </a:r>
                      <a:endParaRPr lang="it-IT" sz="1400" b="1" i="0" u="none" strike="noStrike" dirty="0">
                        <a:solidFill>
                          <a:srgbClr val="000000"/>
                        </a:solidFill>
                        <a:effectLst/>
                        <a:latin typeface="Century Gothic" panose="020B0502020202020204" pitchFamily="34" charset="0"/>
                      </a:endParaRPr>
                    </a:p>
                  </a:txBody>
                  <a:tcPr marL="72000"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-32%</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-48%</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-29%</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-15%</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-16%</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u="none" strike="noStrike" dirty="0">
                          <a:effectLst/>
                          <a:latin typeface="Century Gothic" panose="020B0502020202020204" pitchFamily="34" charset="0"/>
                        </a:rPr>
                        <a:t>-8%</a:t>
                      </a:r>
                      <a:endParaRPr lang="it-IT" sz="1400" b="1" i="0" u="none" strike="noStrike" dirty="0">
                        <a:solidFill>
                          <a:srgbClr val="000000"/>
                        </a:solidFill>
                        <a:effectLst/>
                        <a:latin typeface="Century Gothic" panose="020B0502020202020204" pitchFamily="34" charset="0"/>
                      </a:endParaRPr>
                    </a:p>
                  </a:txBody>
                  <a:tcPr marL="5918" marR="5918" marT="5918" marB="0" anchor="ctr">
                    <a:solidFill>
                      <a:schemeClr val="bg1">
                        <a:lumMod val="85000"/>
                      </a:schemeClr>
                    </a:solidFill>
                  </a:tcPr>
                </a:tc>
                <a:tc>
                  <a:txBody>
                    <a:bodyPr/>
                    <a:lstStyle/>
                    <a:p>
                      <a:pPr algn="ctr" fontAlgn="ctr"/>
                      <a:r>
                        <a:rPr lang="it-IT" sz="1400" b="1" i="0" u="none" strike="noStrike" dirty="0">
                          <a:solidFill>
                            <a:srgbClr val="C00000"/>
                          </a:solidFill>
                          <a:effectLst/>
                          <a:latin typeface="Century Gothic" panose="020B0502020202020204" pitchFamily="34" charset="0"/>
                        </a:rPr>
                        <a:t>-5%</a:t>
                      </a:r>
                    </a:p>
                  </a:txBody>
                  <a:tcPr marL="5918" marR="5918" marT="5918" marB="0" anchor="ctr">
                    <a:solidFill>
                      <a:schemeClr val="bg1">
                        <a:lumMod val="85000"/>
                      </a:schemeClr>
                    </a:solidFill>
                  </a:tcPr>
                </a:tc>
                <a:extLst>
                  <a:ext uri="{0D108BD9-81ED-4DB2-BD59-A6C34878D82A}">
                    <a16:rowId xmlns:a16="http://schemas.microsoft.com/office/drawing/2014/main" val="3704883306"/>
                  </a:ext>
                </a:extLst>
              </a:tr>
              <a:tr h="301637">
                <a:tc>
                  <a:txBody>
                    <a:bodyPr/>
                    <a:lstStyle/>
                    <a:p>
                      <a:pPr algn="l" fontAlgn="ctr"/>
                      <a:r>
                        <a:rPr lang="it-IT" sz="1400" b="1" u="none" strike="noStrike" dirty="0">
                          <a:effectLst/>
                          <a:latin typeface="Century Gothic" panose="020B0502020202020204" pitchFamily="34" charset="0"/>
                        </a:rPr>
                        <a:t>Consumi fuori casa </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-70%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-93%</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-66%</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-51%</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-35%</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-28%</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-30%</a:t>
                      </a:r>
                    </a:p>
                  </a:txBody>
                  <a:tcPr marL="5918" marR="5918" marT="5918" marB="0" anchor="ctr"/>
                </a:tc>
                <a:extLst>
                  <a:ext uri="{0D108BD9-81ED-4DB2-BD59-A6C34878D82A}">
                    <a16:rowId xmlns:a16="http://schemas.microsoft.com/office/drawing/2014/main" val="2698920161"/>
                  </a:ext>
                </a:extLst>
              </a:tr>
              <a:tr h="301637">
                <a:tc>
                  <a:txBody>
                    <a:bodyPr/>
                    <a:lstStyle/>
                    <a:p>
                      <a:pPr algn="l" fontAlgn="ctr"/>
                      <a:r>
                        <a:rPr lang="it-IT" sz="1400" b="1" u="none" strike="noStrike" dirty="0">
                          <a:effectLst/>
                          <a:latin typeface="Century Gothic" panose="020B0502020202020204" pitchFamily="34" charset="0"/>
                        </a:rPr>
                        <a:t>Moda</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-67%</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-89%</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-55%</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-14%</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-37%</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+1%</a:t>
                      </a:r>
                    </a:p>
                  </a:txBody>
                  <a:tcPr marL="5918" marR="5918" marT="5918" marB="0" anchor="ctr"/>
                </a:tc>
                <a:extLst>
                  <a:ext uri="{0D108BD9-81ED-4DB2-BD59-A6C34878D82A}">
                    <a16:rowId xmlns:a16="http://schemas.microsoft.com/office/drawing/2014/main" val="3021971545"/>
                  </a:ext>
                </a:extLst>
              </a:tr>
              <a:tr h="301637">
                <a:tc>
                  <a:txBody>
                    <a:bodyPr/>
                    <a:lstStyle/>
                    <a:p>
                      <a:pPr algn="l" fontAlgn="ctr"/>
                      <a:r>
                        <a:rPr lang="it-IT" sz="1400" b="1" u="none" strike="noStrike" dirty="0">
                          <a:solidFill>
                            <a:schemeClr val="tx1"/>
                          </a:solidFill>
                          <a:effectLst/>
                          <a:latin typeface="Century Gothic" panose="020B0502020202020204" pitchFamily="34" charset="0"/>
                        </a:rPr>
                        <a:t>Mobilità</a:t>
                      </a:r>
                      <a:endParaRPr lang="it-IT" sz="1400" b="1" i="0" u="none" strike="noStrike" dirty="0">
                        <a:solidFill>
                          <a:schemeClr val="tx1"/>
                        </a:solidFill>
                        <a:effectLst/>
                        <a:latin typeface="Century Gothic" panose="020B0502020202020204" pitchFamily="34" charset="0"/>
                      </a:endParaRPr>
                    </a:p>
                  </a:txBody>
                  <a:tcPr marL="72000" marR="5918" marT="5918" marB="0" anchor="ctr"/>
                </a:tc>
                <a:tc>
                  <a:txBody>
                    <a:bodyPr/>
                    <a:lstStyle/>
                    <a:p>
                      <a:pPr algn="ctr" fontAlgn="ctr"/>
                      <a:r>
                        <a:rPr lang="it-IT" sz="1400" b="0" u="none" strike="noStrike" dirty="0">
                          <a:solidFill>
                            <a:schemeClr val="tx1"/>
                          </a:solidFill>
                          <a:effectLst/>
                          <a:latin typeface="Century Gothic" panose="020B0502020202020204" pitchFamily="34" charset="0"/>
                        </a:rPr>
                        <a:t>-62%</a:t>
                      </a:r>
                      <a:endParaRPr lang="it-IT" sz="1400" b="0" i="0" u="none" strike="noStrike" dirty="0">
                        <a:solidFill>
                          <a:schemeClr val="tx1"/>
                        </a:solidFill>
                        <a:effectLst/>
                        <a:latin typeface="Century Gothic" panose="020B0502020202020204" pitchFamily="34" charset="0"/>
                      </a:endParaRPr>
                    </a:p>
                  </a:txBody>
                  <a:tcPr marL="5918" marR="5918" marT="5918" marB="0" anchor="ctr"/>
                </a:tc>
                <a:tc>
                  <a:txBody>
                    <a:bodyPr/>
                    <a:lstStyle/>
                    <a:p>
                      <a:pPr algn="ctr" fontAlgn="ctr"/>
                      <a:r>
                        <a:rPr lang="it-IT" sz="1400" b="0" u="none" strike="noStrike" dirty="0">
                          <a:solidFill>
                            <a:schemeClr val="tx1"/>
                          </a:solidFill>
                          <a:effectLst/>
                          <a:latin typeface="Century Gothic" panose="020B0502020202020204" pitchFamily="34" charset="0"/>
                        </a:rPr>
                        <a:t>-81%</a:t>
                      </a:r>
                      <a:endParaRPr lang="it-IT" sz="1400" b="0" i="0" u="none" strike="noStrike" dirty="0">
                        <a:solidFill>
                          <a:schemeClr val="tx1"/>
                        </a:solidFill>
                        <a:effectLst/>
                        <a:latin typeface="Century Gothic" panose="020B0502020202020204" pitchFamily="34" charset="0"/>
                      </a:endParaRPr>
                    </a:p>
                  </a:txBody>
                  <a:tcPr marL="5918" marR="5918" marT="5918" marB="0" anchor="ctr"/>
                </a:tc>
                <a:tc>
                  <a:txBody>
                    <a:bodyPr/>
                    <a:lstStyle/>
                    <a:p>
                      <a:pPr algn="ctr" fontAlgn="ctr"/>
                      <a:r>
                        <a:rPr lang="it-IT" sz="1400" b="0" u="none" strike="noStrike" dirty="0">
                          <a:solidFill>
                            <a:schemeClr val="tx1"/>
                          </a:solidFill>
                          <a:effectLst/>
                          <a:latin typeface="Century Gothic" panose="020B0502020202020204" pitchFamily="34" charset="0"/>
                        </a:rPr>
                        <a:t>-45%</a:t>
                      </a:r>
                      <a:endParaRPr lang="it-IT" sz="1400" b="0" i="0" u="none" strike="noStrike" dirty="0">
                        <a:solidFill>
                          <a:schemeClr val="tx1"/>
                        </a:solidFill>
                        <a:effectLst/>
                        <a:latin typeface="Century Gothic" panose="020B0502020202020204" pitchFamily="34" charset="0"/>
                      </a:endParaRPr>
                    </a:p>
                  </a:txBody>
                  <a:tcPr marL="5918" marR="5918" marT="5918" marB="0" anchor="ctr"/>
                </a:tc>
                <a:tc>
                  <a:txBody>
                    <a:bodyPr/>
                    <a:lstStyle/>
                    <a:p>
                      <a:pPr algn="ctr" fontAlgn="ctr"/>
                      <a:r>
                        <a:rPr lang="it-IT" sz="1400" b="0" u="none" strike="noStrike" dirty="0">
                          <a:solidFill>
                            <a:schemeClr val="tx1"/>
                          </a:solidFill>
                          <a:effectLst/>
                          <a:latin typeface="Century Gothic" panose="020B0502020202020204" pitchFamily="34" charset="0"/>
                        </a:rPr>
                        <a:t>-13%</a:t>
                      </a:r>
                      <a:endParaRPr lang="it-IT" sz="1400" b="0" i="0" u="none" strike="noStrike" dirty="0">
                        <a:solidFill>
                          <a:schemeClr val="tx1"/>
                        </a:solidFill>
                        <a:effectLst/>
                        <a:latin typeface="Century Gothic" panose="020B0502020202020204" pitchFamily="34" charset="0"/>
                      </a:endParaRPr>
                    </a:p>
                  </a:txBody>
                  <a:tcPr marL="5918" marR="5918" marT="5918" marB="0" anchor="ctr"/>
                </a:tc>
                <a:tc>
                  <a:txBody>
                    <a:bodyPr/>
                    <a:lstStyle/>
                    <a:p>
                      <a:pPr algn="ctr" fontAlgn="ctr"/>
                      <a:r>
                        <a:rPr lang="it-IT" sz="1400" b="0" u="none" strike="noStrike" dirty="0">
                          <a:solidFill>
                            <a:schemeClr val="tx1"/>
                          </a:solidFill>
                          <a:effectLst/>
                          <a:latin typeface="Century Gothic" panose="020B0502020202020204" pitchFamily="34" charset="0"/>
                        </a:rPr>
                        <a:t>-15%</a:t>
                      </a:r>
                      <a:endParaRPr lang="it-IT" sz="1400" b="0" i="0" u="none" strike="noStrike" dirty="0">
                        <a:solidFill>
                          <a:schemeClr val="tx1"/>
                        </a:solidFill>
                        <a:effectLst/>
                        <a:latin typeface="Century Gothic" panose="020B0502020202020204" pitchFamily="34" charset="0"/>
                      </a:endParaRPr>
                    </a:p>
                  </a:txBody>
                  <a:tcPr marL="5918" marR="5918" marT="5918" marB="0" anchor="ctr"/>
                </a:tc>
                <a:tc>
                  <a:txBody>
                    <a:bodyPr/>
                    <a:lstStyle/>
                    <a:p>
                      <a:pPr algn="ctr" fontAlgn="ctr"/>
                      <a:r>
                        <a:rPr lang="it-IT" sz="1400" b="0" u="none" strike="noStrike" dirty="0">
                          <a:solidFill>
                            <a:schemeClr val="tx1"/>
                          </a:solidFill>
                          <a:effectLst/>
                          <a:latin typeface="Century Gothic" panose="020B0502020202020204" pitchFamily="34" charset="0"/>
                        </a:rPr>
                        <a:t>-4%</a:t>
                      </a:r>
                      <a:endParaRPr lang="it-IT" sz="1400" b="0" i="0" u="none" strike="noStrike" dirty="0">
                        <a:solidFill>
                          <a:schemeClr val="tx1"/>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+4%</a:t>
                      </a:r>
                    </a:p>
                  </a:txBody>
                  <a:tcPr marL="5918" marR="5918" marT="5918" marB="0" anchor="ctr"/>
                </a:tc>
                <a:extLst>
                  <a:ext uri="{0D108BD9-81ED-4DB2-BD59-A6C34878D82A}">
                    <a16:rowId xmlns:a16="http://schemas.microsoft.com/office/drawing/2014/main" val="1776180132"/>
                  </a:ext>
                </a:extLst>
              </a:tr>
              <a:tr h="301637">
                <a:tc>
                  <a:txBody>
                    <a:bodyPr/>
                    <a:lstStyle/>
                    <a:p>
                      <a:pPr algn="l" fontAlgn="ctr"/>
                      <a:r>
                        <a:rPr lang="it-IT" sz="1400" b="1" u="none" strike="noStrike" dirty="0">
                          <a:effectLst/>
                          <a:latin typeface="Century Gothic" panose="020B0502020202020204" pitchFamily="34" charset="0"/>
                        </a:rPr>
                        <a:t>Servizi ricreativi</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-60%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-80%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-46%</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-13%</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-17%</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-9%</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-6%</a:t>
                      </a:r>
                    </a:p>
                  </a:txBody>
                  <a:tcPr marL="5918" marR="5918" marT="5918" marB="0" anchor="ctr"/>
                </a:tc>
                <a:extLst>
                  <a:ext uri="{0D108BD9-81ED-4DB2-BD59-A6C34878D82A}">
                    <a16:rowId xmlns:a16="http://schemas.microsoft.com/office/drawing/2014/main" val="3548495913"/>
                  </a:ext>
                </a:extLst>
              </a:tr>
              <a:tr h="301637">
                <a:tc>
                  <a:txBody>
                    <a:bodyPr/>
                    <a:lstStyle/>
                    <a:p>
                      <a:pPr algn="l" fontAlgn="ctr"/>
                      <a:r>
                        <a:rPr lang="it-IT" sz="1400" b="1" u="none" strike="noStrike" dirty="0">
                          <a:effectLst/>
                          <a:latin typeface="Century Gothic" panose="020B0502020202020204" pitchFamily="34" charset="0"/>
                        </a:rPr>
                        <a:t>Casa</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-16%</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-27%</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-16%</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-6%</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-4%</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+1%</a:t>
                      </a:r>
                    </a:p>
                  </a:txBody>
                  <a:tcPr marL="5918" marR="5918" marT="5918" marB="0" anchor="ctr"/>
                </a:tc>
                <a:extLst>
                  <a:ext uri="{0D108BD9-81ED-4DB2-BD59-A6C34878D82A}">
                    <a16:rowId xmlns:a16="http://schemas.microsoft.com/office/drawing/2014/main" val="2285844034"/>
                  </a:ext>
                </a:extLst>
              </a:tr>
              <a:tr h="301637">
                <a:tc>
                  <a:txBody>
                    <a:bodyPr/>
                    <a:lstStyle/>
                    <a:p>
                      <a:pPr algn="l" fontAlgn="ctr"/>
                      <a:r>
                        <a:rPr lang="it-IT" sz="1400" b="1" u="none" strike="noStrike" dirty="0">
                          <a:effectLst/>
                          <a:latin typeface="Century Gothic" panose="020B0502020202020204" pitchFamily="34" charset="0"/>
                        </a:rPr>
                        <a:t>Alimentari</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+9%</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+3%</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+4%</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-2%</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+1%</a:t>
                      </a:r>
                    </a:p>
                  </a:txBody>
                  <a:tcPr marL="5918" marR="5918" marT="5918" marB="0" anchor="ctr"/>
                </a:tc>
                <a:extLst>
                  <a:ext uri="{0D108BD9-81ED-4DB2-BD59-A6C34878D82A}">
                    <a16:rowId xmlns:a16="http://schemas.microsoft.com/office/drawing/2014/main" val="3703204876"/>
                  </a:ext>
                </a:extLst>
              </a:tr>
              <a:tr h="301637">
                <a:tc>
                  <a:txBody>
                    <a:bodyPr/>
                    <a:lstStyle/>
                    <a:p>
                      <a:pPr algn="l" fontAlgn="ctr"/>
                      <a:r>
                        <a:rPr lang="it-IT" sz="1400" b="1" u="none" strike="noStrike" dirty="0">
                          <a:effectLst/>
                          <a:latin typeface="Century Gothic" panose="020B0502020202020204" pitchFamily="34" charset="0"/>
                        </a:rPr>
                        <a:t>Comunicazione</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+6%</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+3%</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+7%</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+3%</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+8%</a:t>
                      </a:r>
                    </a:p>
                  </a:txBody>
                  <a:tcPr marL="5918" marR="5918" marT="5918" marB="0" anchor="ctr"/>
                </a:tc>
                <a:extLst>
                  <a:ext uri="{0D108BD9-81ED-4DB2-BD59-A6C34878D82A}">
                    <a16:rowId xmlns:a16="http://schemas.microsoft.com/office/drawing/2014/main" val="2416157593"/>
                  </a:ext>
                </a:extLst>
              </a:tr>
              <a:tr h="301637">
                <a:tc>
                  <a:txBody>
                    <a:bodyPr/>
                    <a:lstStyle/>
                    <a:p>
                      <a:pPr algn="l" fontAlgn="ctr"/>
                      <a:r>
                        <a:rPr lang="it-IT" sz="1400" b="1" u="none" strike="noStrike" dirty="0">
                          <a:effectLst/>
                          <a:latin typeface="Century Gothic" panose="020B0502020202020204" pitchFamily="34" charset="0"/>
                        </a:rPr>
                        <a:t>Cura della persona</a:t>
                      </a:r>
                      <a:endParaRPr lang="it-IT" sz="1400" b="1" i="0" u="none" strike="noStrike" dirty="0">
                        <a:solidFill>
                          <a:srgbClr val="000000"/>
                        </a:solidFill>
                        <a:effectLst/>
                        <a:latin typeface="Century Gothic" panose="020B0502020202020204" pitchFamily="34" charset="0"/>
                      </a:endParaRPr>
                    </a:p>
                  </a:txBody>
                  <a:tcPr marL="72000" marR="5918" marT="5918" marB="0" anchor="ctr"/>
                </a:tc>
                <a:tc>
                  <a:txBody>
                    <a:bodyPr/>
                    <a:lstStyle/>
                    <a:p>
                      <a:pPr algn="ctr" fontAlgn="ctr"/>
                      <a:r>
                        <a:rPr lang="it-IT" sz="1400" u="none" strike="noStrike" dirty="0">
                          <a:effectLst/>
                          <a:latin typeface="Century Gothic" panose="020B0502020202020204" pitchFamily="34" charset="0"/>
                        </a:rPr>
                        <a:t>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-21%</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-10%</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-7%</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-9%</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u="none" strike="noStrike" dirty="0">
                          <a:effectLst/>
                          <a:latin typeface="Century Gothic" panose="020B0502020202020204" pitchFamily="34" charset="0"/>
                        </a:rPr>
                        <a:t>-3%</a:t>
                      </a:r>
                      <a:endParaRPr lang="it-IT" sz="1400" b="1" i="0" u="none" strike="noStrike" dirty="0">
                        <a:solidFill>
                          <a:srgbClr val="000000"/>
                        </a:solidFill>
                        <a:effectLst/>
                        <a:latin typeface="Century Gothic" panose="020B0502020202020204" pitchFamily="34" charset="0"/>
                      </a:endParaRPr>
                    </a:p>
                  </a:txBody>
                  <a:tcPr marL="5918" marR="5918" marT="5918" marB="0" anchor="ctr"/>
                </a:tc>
                <a:tc>
                  <a:txBody>
                    <a:bodyPr/>
                    <a:lstStyle/>
                    <a:p>
                      <a:pPr algn="ctr" fontAlgn="ctr"/>
                      <a:r>
                        <a:rPr lang="it-IT" sz="1400" b="1" i="0" u="none" strike="noStrike" dirty="0">
                          <a:solidFill>
                            <a:srgbClr val="C00000"/>
                          </a:solidFill>
                          <a:effectLst/>
                          <a:latin typeface="Century Gothic" panose="020B0502020202020204" pitchFamily="34" charset="0"/>
                        </a:rPr>
                        <a:t>-1%</a:t>
                      </a:r>
                    </a:p>
                  </a:txBody>
                  <a:tcPr marL="5918" marR="5918" marT="5918" marB="0" anchor="ctr"/>
                </a:tc>
                <a:extLst>
                  <a:ext uri="{0D108BD9-81ED-4DB2-BD59-A6C34878D82A}">
                    <a16:rowId xmlns:a16="http://schemas.microsoft.com/office/drawing/2014/main" val="312035227"/>
                  </a:ext>
                </a:extLst>
              </a:tr>
            </a:tbl>
          </a:graphicData>
        </a:graphic>
      </p:graphicFrame>
      <p:sp>
        <p:nvSpPr>
          <p:cNvPr id="4" name="Rettangolo 93">
            <a:extLst>
              <a:ext uri="{FF2B5EF4-FFF2-40B4-BE49-F238E27FC236}">
                <a16:creationId xmlns:a16="http://schemas.microsoft.com/office/drawing/2014/main" id="{94BA8EE1-BFD0-4C2B-B4D1-029599D9E1FB}"/>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a:t>
            </a:r>
            <a:r>
              <a:rPr lang="it-IT" sz="1000" b="0" dirty="0" err="1">
                <a:latin typeface="Century Gothic" panose="020B0502020202020204" pitchFamily="34" charset="0"/>
              </a:rPr>
              <a:t>Research</a:t>
            </a:r>
            <a:r>
              <a:rPr lang="it-IT" sz="1000" b="0" dirty="0">
                <a:latin typeface="Century Gothic" panose="020B0502020202020204" pitchFamily="34" charset="0"/>
              </a:rPr>
              <a:t> su dati Confcommercio Imprese per l’Italia.</a:t>
            </a:r>
            <a:endParaRPr lang="it-IT" sz="1000" b="0" i="1" dirty="0">
              <a:latin typeface="Century Gothic" panose="020B0502020202020204" pitchFamily="34" charset="0"/>
            </a:endParaRPr>
          </a:p>
        </p:txBody>
      </p:sp>
    </p:spTree>
    <p:extLst>
      <p:ext uri="{BB962C8B-B14F-4D97-AF65-F5344CB8AC3E}">
        <p14:creationId xmlns:p14="http://schemas.microsoft.com/office/powerpoint/2010/main" val="4084742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a:extLst>
              <a:ext uri="{FF2B5EF4-FFF2-40B4-BE49-F238E27FC236}">
                <a16:creationId xmlns:a16="http://schemas.microsoft.com/office/drawing/2014/main" id="{42B62AD8-8843-4A74-B8EB-85C7D18655CB}"/>
              </a:ext>
            </a:extLst>
          </p:cNvPr>
          <p:cNvSpPr txBox="1">
            <a:spLocks/>
          </p:cNvSpPr>
          <p:nvPr/>
        </p:nvSpPr>
        <p:spPr>
          <a:xfrm>
            <a:off x="335360" y="248643"/>
            <a:ext cx="11737304"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Consumi in FVG </a:t>
            </a:r>
            <a:r>
              <a:rPr lang="it-IT" sz="2200" dirty="0">
                <a:solidFill>
                  <a:srgbClr val="203864"/>
                </a:solidFill>
                <a:latin typeface="Century Gothic" panose="020B0502020202020204" pitchFamily="34" charset="0"/>
                <a:cs typeface="Arial"/>
              </a:rPr>
              <a:t>| </a:t>
            </a:r>
            <a:r>
              <a:rPr lang="it-IT" sz="2200" b="0" dirty="0">
                <a:latin typeface="Century Gothic" panose="020B0502020202020204" pitchFamily="34" charset="0"/>
                <a:ea typeface="+mj-ea"/>
                <a:cs typeface="Arial"/>
              </a:rPr>
              <a:t>In effetti, </a:t>
            </a:r>
            <a:r>
              <a:rPr lang="it-IT" sz="2200" dirty="0">
                <a:latin typeface="Century Gothic" panose="020B0502020202020204" pitchFamily="34" charset="0"/>
                <a:ea typeface="+mj-ea"/>
                <a:cs typeface="Arial"/>
              </a:rPr>
              <a:t>misure oltremodo stringenti </a:t>
            </a:r>
            <a:r>
              <a:rPr lang="it-IT" sz="2200" b="0" dirty="0">
                <a:latin typeface="Century Gothic" panose="020B0502020202020204" pitchFamily="34" charset="0"/>
                <a:ea typeface="+mj-ea"/>
                <a:cs typeface="Arial"/>
              </a:rPr>
              <a:t>a contrasto della </a:t>
            </a:r>
            <a:r>
              <a:rPr lang="it-IT" sz="2200" dirty="0">
                <a:latin typeface="Century Gothic" panose="020B0502020202020204" pitchFamily="34" charset="0"/>
                <a:ea typeface="+mj-ea"/>
                <a:cs typeface="Arial"/>
              </a:rPr>
              <a:t>seconda ondata</a:t>
            </a:r>
            <a:r>
              <a:rPr lang="it-IT" sz="2200" b="0" dirty="0">
                <a:latin typeface="Century Gothic" panose="020B0502020202020204" pitchFamily="34" charset="0"/>
                <a:ea typeface="+mj-ea"/>
                <a:cs typeface="Arial"/>
              </a:rPr>
              <a:t> rischiano di </a:t>
            </a:r>
            <a:r>
              <a:rPr lang="it-IT" sz="2200" dirty="0">
                <a:latin typeface="Century Gothic" panose="020B0502020202020204" pitchFamily="34" charset="0"/>
                <a:ea typeface="+mj-ea"/>
                <a:cs typeface="Arial"/>
              </a:rPr>
              <a:t>peggiorare la previsione </a:t>
            </a:r>
            <a:r>
              <a:rPr lang="it-IT" sz="2200" b="0" dirty="0">
                <a:latin typeface="Century Gothic" panose="020B0502020202020204" pitchFamily="34" charset="0"/>
                <a:ea typeface="+mj-ea"/>
                <a:cs typeface="Arial"/>
              </a:rPr>
              <a:t>(già pesante) del </a:t>
            </a:r>
            <a:r>
              <a:rPr lang="it-IT" sz="2200" dirty="0">
                <a:latin typeface="Century Gothic" panose="020B0502020202020204" pitchFamily="34" charset="0"/>
                <a:ea typeface="+mj-ea"/>
                <a:cs typeface="Arial"/>
              </a:rPr>
              <a:t>calo dei consumi a fine 2020</a:t>
            </a:r>
            <a:r>
              <a:rPr lang="it-IT" sz="2200" b="0" dirty="0">
                <a:latin typeface="Century Gothic" panose="020B0502020202020204" pitchFamily="34" charset="0"/>
                <a:ea typeface="+mj-ea"/>
                <a:cs typeface="Arial"/>
              </a:rPr>
              <a:t>: in </a:t>
            </a:r>
            <a:r>
              <a:rPr lang="it-IT" sz="2200" dirty="0">
                <a:latin typeface="Century Gothic" panose="020B0502020202020204" pitchFamily="34" charset="0"/>
                <a:ea typeface="+mj-ea"/>
                <a:cs typeface="Arial"/>
              </a:rPr>
              <a:t>FVG</a:t>
            </a:r>
            <a:r>
              <a:rPr lang="it-IT" sz="2200" b="0" dirty="0">
                <a:latin typeface="Century Gothic" panose="020B0502020202020204" pitchFamily="34" charset="0"/>
                <a:ea typeface="+mj-ea"/>
                <a:cs typeface="Arial"/>
              </a:rPr>
              <a:t> si passa dal </a:t>
            </a:r>
            <a:r>
              <a:rPr lang="it-IT" sz="2200" dirty="0">
                <a:latin typeface="Century Gothic" panose="020B0502020202020204" pitchFamily="34" charset="0"/>
                <a:ea typeface="+mj-ea"/>
                <a:cs typeface="Arial"/>
              </a:rPr>
              <a:t>-12,2% </a:t>
            </a:r>
            <a:r>
              <a:rPr lang="it-IT" sz="2200" b="0" dirty="0">
                <a:latin typeface="Century Gothic" panose="020B0502020202020204" pitchFamily="34" charset="0"/>
                <a:ea typeface="+mj-ea"/>
                <a:cs typeface="Arial"/>
              </a:rPr>
              <a:t>ipotizzato in estate al più marcato attuale </a:t>
            </a:r>
            <a:r>
              <a:rPr lang="it-IT" sz="2200" dirty="0">
                <a:latin typeface="Century Gothic" panose="020B0502020202020204" pitchFamily="34" charset="0"/>
                <a:ea typeface="+mj-ea"/>
                <a:cs typeface="Arial"/>
              </a:rPr>
              <a:t>-14%</a:t>
            </a:r>
            <a:r>
              <a:rPr lang="it-IT" sz="2200" b="0" dirty="0">
                <a:latin typeface="Century Gothic" panose="020B0502020202020204" pitchFamily="34" charset="0"/>
                <a:ea typeface="+mj-ea"/>
                <a:cs typeface="Arial"/>
              </a:rPr>
              <a:t>.</a:t>
            </a:r>
            <a:r>
              <a:rPr lang="it-IT" sz="2200" dirty="0">
                <a:latin typeface="Century Gothic" panose="020B0502020202020204" pitchFamily="34" charset="0"/>
                <a:ea typeface="+mj-ea"/>
                <a:cs typeface="Arial"/>
              </a:rPr>
              <a:t> </a:t>
            </a:r>
          </a:p>
        </p:txBody>
      </p:sp>
      <p:sp>
        <p:nvSpPr>
          <p:cNvPr id="6" name="Rettangolo 93">
            <a:extLst>
              <a:ext uri="{FF2B5EF4-FFF2-40B4-BE49-F238E27FC236}">
                <a16:creationId xmlns:a16="http://schemas.microsoft.com/office/drawing/2014/main" id="{6D0C0871-6B7B-480B-83E1-48E3352226F4}"/>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Confcommercio Imprese per l’Italia.</a:t>
            </a:r>
            <a:endParaRPr lang="it-IT" sz="1000" b="0" i="1" dirty="0">
              <a:latin typeface="Century Gothic" panose="020B0502020202020204" pitchFamily="34" charset="0"/>
            </a:endParaRPr>
          </a:p>
        </p:txBody>
      </p:sp>
      <p:pic>
        <p:nvPicPr>
          <p:cNvPr id="18" name="Immagine 17">
            <a:extLst>
              <a:ext uri="{FF2B5EF4-FFF2-40B4-BE49-F238E27FC236}">
                <a16:creationId xmlns:a16="http://schemas.microsoft.com/office/drawing/2014/main" id="{ACCE1214-E693-4738-A7E5-611CE851132E}"/>
              </a:ext>
            </a:extLst>
          </p:cNvPr>
          <p:cNvPicPr>
            <a:picLocks noChangeAspect="1"/>
          </p:cNvPicPr>
          <p:nvPr/>
        </p:nvPicPr>
        <p:blipFill rotWithShape="1">
          <a:blip r:embed="rId2">
            <a:extLst>
              <a:ext uri="{28A0092B-C50C-407E-A947-70E740481C1C}">
                <a14:useLocalDpi xmlns:a14="http://schemas.microsoft.com/office/drawing/2010/main" val="0"/>
              </a:ext>
            </a:extLst>
          </a:blip>
          <a:srcRect l="6852" t="3311"/>
          <a:stretch/>
        </p:blipFill>
        <p:spPr>
          <a:xfrm>
            <a:off x="507304" y="2513269"/>
            <a:ext cx="9002323" cy="3580372"/>
          </a:xfrm>
          <a:prstGeom prst="rect">
            <a:avLst/>
          </a:prstGeom>
          <a:solidFill>
            <a:schemeClr val="bg1">
              <a:lumMod val="95000"/>
            </a:schemeClr>
          </a:solidFill>
        </p:spPr>
      </p:pic>
      <p:sp>
        <p:nvSpPr>
          <p:cNvPr id="29" name="Rettangolo 28">
            <a:extLst>
              <a:ext uri="{FF2B5EF4-FFF2-40B4-BE49-F238E27FC236}">
                <a16:creationId xmlns:a16="http://schemas.microsoft.com/office/drawing/2014/main" id="{4ED45EA8-1986-43DC-84AC-8FC963BF5F4A}"/>
              </a:ext>
            </a:extLst>
          </p:cNvPr>
          <p:cNvSpPr/>
          <p:nvPr/>
        </p:nvSpPr>
        <p:spPr bwMode="auto">
          <a:xfrm>
            <a:off x="478234" y="2362500"/>
            <a:ext cx="4331891" cy="3731141"/>
          </a:xfrm>
          <a:prstGeom prst="rect">
            <a:avLst/>
          </a:prstGeom>
          <a:noFill/>
          <a:ln w="12700" cap="flat" cmpd="sng" algn="ctr">
            <a:solidFill>
              <a:schemeClr val="tx1"/>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1" name="CasellaDiTesto 30">
            <a:extLst>
              <a:ext uri="{FF2B5EF4-FFF2-40B4-BE49-F238E27FC236}">
                <a16:creationId xmlns:a16="http://schemas.microsoft.com/office/drawing/2014/main" id="{5C72825A-97C1-45F3-AE05-7FD8972D94E0}"/>
              </a:ext>
            </a:extLst>
          </p:cNvPr>
          <p:cNvSpPr txBox="1"/>
          <p:nvPr/>
        </p:nvSpPr>
        <p:spPr>
          <a:xfrm>
            <a:off x="3832206" y="2070632"/>
            <a:ext cx="2328714" cy="2569934"/>
          </a:xfrm>
          <a:prstGeom prst="rect">
            <a:avLst/>
          </a:prstGeom>
          <a:solidFill>
            <a:schemeClr val="bg1">
              <a:lumMod val="75000"/>
            </a:schemeClr>
          </a:solidFill>
        </p:spPr>
        <p:txBody>
          <a:bodyPr wrap="square" rtlCol="0">
            <a:spAutoFit/>
          </a:bodyPr>
          <a:lstStyle/>
          <a:p>
            <a:pPr>
              <a:spcBef>
                <a:spcPts val="600"/>
              </a:spcBef>
            </a:pPr>
            <a:r>
              <a:rPr lang="it-IT" sz="1600" u="sng" dirty="0">
                <a:latin typeface="Century Gothic" panose="020B0502020202020204" pitchFamily="34" charset="0"/>
              </a:rPr>
              <a:t>Previsione CALO CONSUMI a fine 2020</a:t>
            </a:r>
          </a:p>
          <a:p>
            <a:pPr>
              <a:spcBef>
                <a:spcPts val="600"/>
              </a:spcBef>
            </a:pPr>
            <a:r>
              <a:rPr lang="it-IT" sz="1600" dirty="0">
                <a:latin typeface="Century Gothic" panose="020B0502020202020204" pitchFamily="34" charset="0"/>
              </a:rPr>
              <a:t>ITALIA -10,9% </a:t>
            </a:r>
            <a:br>
              <a:rPr lang="it-IT" sz="1600" dirty="0">
                <a:latin typeface="Century Gothic" panose="020B0502020202020204" pitchFamily="34" charset="0"/>
              </a:rPr>
            </a:br>
            <a:r>
              <a:rPr lang="it-IT" sz="1600" b="0" i="1" dirty="0">
                <a:latin typeface="Century Gothic" panose="020B0502020202020204" pitchFamily="34" charset="0"/>
              </a:rPr>
              <a:t>(-116 MLD €)</a:t>
            </a:r>
          </a:p>
          <a:p>
            <a:pPr marL="285750" indent="-285750">
              <a:spcBef>
                <a:spcPts val="600"/>
              </a:spcBef>
              <a:buFont typeface="Arial" panose="020B0604020202020204" pitchFamily="34" charset="0"/>
              <a:buChar char="•"/>
            </a:pPr>
            <a:endParaRPr lang="it-IT" sz="400" dirty="0">
              <a:latin typeface="Century Gothic" panose="020B0502020202020204" pitchFamily="34" charset="0"/>
            </a:endParaRPr>
          </a:p>
          <a:p>
            <a:pPr>
              <a:spcBef>
                <a:spcPts val="600"/>
              </a:spcBef>
            </a:pPr>
            <a:r>
              <a:rPr lang="it-IT" sz="1600" dirty="0">
                <a:latin typeface="Century Gothic" panose="020B0502020202020204" pitchFamily="34" charset="0"/>
              </a:rPr>
              <a:t>NORD EST -13,3% </a:t>
            </a:r>
            <a:br>
              <a:rPr lang="it-IT" sz="1600" dirty="0">
                <a:latin typeface="Century Gothic" panose="020B0502020202020204" pitchFamily="34" charset="0"/>
              </a:rPr>
            </a:br>
            <a:r>
              <a:rPr lang="it-IT" sz="1600" b="0" i="1" dirty="0">
                <a:latin typeface="Century Gothic" panose="020B0502020202020204" pitchFamily="34" charset="0"/>
              </a:rPr>
              <a:t>(-31 MLD €)</a:t>
            </a:r>
          </a:p>
          <a:p>
            <a:pPr>
              <a:spcBef>
                <a:spcPts val="600"/>
              </a:spcBef>
            </a:pPr>
            <a:endParaRPr lang="it-IT" sz="400" dirty="0">
              <a:latin typeface="Century Gothic" panose="020B0502020202020204" pitchFamily="34" charset="0"/>
            </a:endParaRPr>
          </a:p>
          <a:p>
            <a:pPr>
              <a:spcBef>
                <a:spcPts val="600"/>
              </a:spcBef>
            </a:pPr>
            <a:r>
              <a:rPr lang="it-IT" sz="1600" dirty="0">
                <a:latin typeface="Century Gothic" panose="020B0502020202020204" pitchFamily="34" charset="0"/>
              </a:rPr>
              <a:t>FVG -12,2% </a:t>
            </a:r>
            <a:br>
              <a:rPr lang="it-IT" sz="1600" dirty="0">
                <a:latin typeface="Century Gothic" panose="020B0502020202020204" pitchFamily="34" charset="0"/>
              </a:rPr>
            </a:br>
            <a:r>
              <a:rPr lang="it-IT" sz="1600" b="0" i="1" dirty="0">
                <a:latin typeface="Century Gothic" panose="020B0502020202020204" pitchFamily="34" charset="0"/>
              </a:rPr>
              <a:t>(-2,9 MLD €)</a:t>
            </a:r>
          </a:p>
        </p:txBody>
      </p:sp>
      <p:sp>
        <p:nvSpPr>
          <p:cNvPr id="38" name="Text Box 18">
            <a:extLst>
              <a:ext uri="{FF2B5EF4-FFF2-40B4-BE49-F238E27FC236}">
                <a16:creationId xmlns:a16="http://schemas.microsoft.com/office/drawing/2014/main" id="{330B9C4C-D6D8-4E21-A68C-7D89AD3FC774}"/>
              </a:ext>
            </a:extLst>
          </p:cNvPr>
          <p:cNvSpPr txBox="1">
            <a:spLocks noChangeArrowheads="1"/>
          </p:cNvSpPr>
          <p:nvPr/>
        </p:nvSpPr>
        <p:spPr bwMode="auto">
          <a:xfrm>
            <a:off x="335359" y="1973943"/>
            <a:ext cx="4922442" cy="3561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700" b="1" i="1" u="sng" dirty="0">
                <a:solidFill>
                  <a:schemeClr val="tx1"/>
                </a:solidFill>
              </a:rPr>
              <a:t>Prima ondata del virus</a:t>
            </a:r>
          </a:p>
        </p:txBody>
      </p:sp>
      <p:sp>
        <p:nvSpPr>
          <p:cNvPr id="39" name="Rettangolo 38">
            <a:extLst>
              <a:ext uri="{FF2B5EF4-FFF2-40B4-BE49-F238E27FC236}">
                <a16:creationId xmlns:a16="http://schemas.microsoft.com/office/drawing/2014/main" id="{8B8FB422-16F5-40A4-AD49-0EE86F2DEC9F}"/>
              </a:ext>
            </a:extLst>
          </p:cNvPr>
          <p:cNvSpPr/>
          <p:nvPr/>
        </p:nvSpPr>
        <p:spPr bwMode="auto">
          <a:xfrm>
            <a:off x="6710512" y="2362500"/>
            <a:ext cx="4331891" cy="3731141"/>
          </a:xfrm>
          <a:prstGeom prst="rect">
            <a:avLst/>
          </a:prstGeom>
          <a:noFill/>
          <a:ln w="12700" cap="flat" cmpd="sng" algn="ctr">
            <a:solidFill>
              <a:schemeClr val="tx1"/>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0" name="Text Box 18">
            <a:extLst>
              <a:ext uri="{FF2B5EF4-FFF2-40B4-BE49-F238E27FC236}">
                <a16:creationId xmlns:a16="http://schemas.microsoft.com/office/drawing/2014/main" id="{2172C143-3F1C-4C20-9D8B-9F44BD9CA5FF}"/>
              </a:ext>
            </a:extLst>
          </p:cNvPr>
          <p:cNvSpPr txBox="1">
            <a:spLocks noChangeArrowheads="1"/>
          </p:cNvSpPr>
          <p:nvPr/>
        </p:nvSpPr>
        <p:spPr bwMode="auto">
          <a:xfrm>
            <a:off x="6567637" y="1973943"/>
            <a:ext cx="4922442" cy="3561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700" b="1" i="1" u="sng" dirty="0">
                <a:solidFill>
                  <a:schemeClr val="tx1"/>
                </a:solidFill>
              </a:rPr>
              <a:t>Seconda ondata del virus</a:t>
            </a:r>
          </a:p>
        </p:txBody>
      </p:sp>
      <p:sp>
        <p:nvSpPr>
          <p:cNvPr id="42" name="Text Box 18">
            <a:extLst>
              <a:ext uri="{FF2B5EF4-FFF2-40B4-BE49-F238E27FC236}">
                <a16:creationId xmlns:a16="http://schemas.microsoft.com/office/drawing/2014/main" id="{9986FDE8-F988-4D36-B62C-E32EBF28E7DC}"/>
              </a:ext>
            </a:extLst>
          </p:cNvPr>
          <p:cNvSpPr txBox="1">
            <a:spLocks noChangeArrowheads="1"/>
          </p:cNvSpPr>
          <p:nvPr/>
        </p:nvSpPr>
        <p:spPr bwMode="auto">
          <a:xfrm rot="16200000">
            <a:off x="7737959" y="3725933"/>
            <a:ext cx="2727041" cy="256097"/>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lnSpc>
                <a:spcPct val="100000"/>
              </a:lnSpc>
              <a:spcBef>
                <a:spcPts val="0"/>
              </a:spcBef>
            </a:pPr>
            <a:r>
              <a:rPr lang="it-IT" altLang="it-IT" sz="1050" b="1" dirty="0">
                <a:solidFill>
                  <a:srgbClr val="D0D0D0"/>
                </a:solidFill>
                <a:latin typeface="Calibri" panose="020F0502020204030204" pitchFamily="34" charset="0"/>
                <a:cs typeface="Calibri" panose="020F0502020204030204" pitchFamily="34" charset="0"/>
              </a:rPr>
              <a:t>Nuove misure di restringimento</a:t>
            </a:r>
          </a:p>
        </p:txBody>
      </p:sp>
      <p:cxnSp>
        <p:nvCxnSpPr>
          <p:cNvPr id="46" name="Connettore diritto 45">
            <a:extLst>
              <a:ext uri="{FF2B5EF4-FFF2-40B4-BE49-F238E27FC236}">
                <a16:creationId xmlns:a16="http://schemas.microsoft.com/office/drawing/2014/main" id="{AB122375-831E-4AF0-8A91-1CDD6010F0F7}"/>
              </a:ext>
            </a:extLst>
          </p:cNvPr>
          <p:cNvCxnSpPr/>
          <p:nvPr/>
        </p:nvCxnSpPr>
        <p:spPr bwMode="auto">
          <a:xfrm>
            <a:off x="9249879" y="2522894"/>
            <a:ext cx="0" cy="3146385"/>
          </a:xfrm>
          <a:prstGeom prst="line">
            <a:avLst/>
          </a:prstGeom>
          <a:noFill/>
          <a:ln w="19050" cap="flat" cmpd="sng" algn="ctr">
            <a:solidFill>
              <a:srgbClr val="C4C4C4"/>
            </a:solidFill>
            <a:prstDash val="sysDot"/>
            <a:round/>
            <a:headEnd type="none" w="med" len="med"/>
            <a:tailEnd type="none" w="med" len="med"/>
          </a:ln>
          <a:effectLst/>
        </p:spPr>
      </p:cxnSp>
      <p:sp>
        <p:nvSpPr>
          <p:cNvPr id="48" name="CasellaDiTesto 47">
            <a:extLst>
              <a:ext uri="{FF2B5EF4-FFF2-40B4-BE49-F238E27FC236}">
                <a16:creationId xmlns:a16="http://schemas.microsoft.com/office/drawing/2014/main" id="{9B08DBBB-3475-4EDF-B684-DB071EA0BF7B}"/>
              </a:ext>
            </a:extLst>
          </p:cNvPr>
          <p:cNvSpPr txBox="1"/>
          <p:nvPr/>
        </p:nvSpPr>
        <p:spPr>
          <a:xfrm>
            <a:off x="9706778" y="2070632"/>
            <a:ext cx="2328714" cy="2569934"/>
          </a:xfrm>
          <a:prstGeom prst="rect">
            <a:avLst/>
          </a:prstGeom>
          <a:solidFill>
            <a:schemeClr val="tx1"/>
          </a:solidFill>
        </p:spPr>
        <p:txBody>
          <a:bodyPr wrap="square" rtlCol="0">
            <a:spAutoFit/>
          </a:bodyPr>
          <a:lstStyle/>
          <a:p>
            <a:pPr>
              <a:spcBef>
                <a:spcPts val="600"/>
              </a:spcBef>
            </a:pPr>
            <a:r>
              <a:rPr lang="it-IT" sz="1600" u="sng" dirty="0">
                <a:solidFill>
                  <a:schemeClr val="bg1"/>
                </a:solidFill>
                <a:latin typeface="Century Gothic" panose="020B0502020202020204" pitchFamily="34" charset="0"/>
              </a:rPr>
              <a:t>Previsione CALO CONSUMI a fine 2020</a:t>
            </a:r>
          </a:p>
          <a:p>
            <a:pPr>
              <a:spcBef>
                <a:spcPts val="600"/>
              </a:spcBef>
            </a:pPr>
            <a:r>
              <a:rPr lang="it-IT" sz="1600" dirty="0">
                <a:solidFill>
                  <a:schemeClr val="bg1"/>
                </a:solidFill>
                <a:latin typeface="Century Gothic" panose="020B0502020202020204" pitchFamily="34" charset="0"/>
              </a:rPr>
              <a:t>ITALIA -12,5% </a:t>
            </a:r>
            <a:br>
              <a:rPr lang="it-IT" sz="1600" dirty="0">
                <a:solidFill>
                  <a:schemeClr val="bg1"/>
                </a:solidFill>
                <a:latin typeface="Century Gothic" panose="020B0502020202020204" pitchFamily="34" charset="0"/>
              </a:rPr>
            </a:br>
            <a:r>
              <a:rPr lang="it-IT" sz="1600" b="0" i="1" dirty="0">
                <a:solidFill>
                  <a:schemeClr val="bg1"/>
                </a:solidFill>
                <a:latin typeface="Century Gothic" panose="020B0502020202020204" pitchFamily="34" charset="0"/>
              </a:rPr>
              <a:t>(-133 MLD €)</a:t>
            </a:r>
          </a:p>
          <a:p>
            <a:pPr marL="285750" indent="-285750">
              <a:spcBef>
                <a:spcPts val="600"/>
              </a:spcBef>
              <a:buFont typeface="Arial" panose="020B0604020202020204" pitchFamily="34" charset="0"/>
              <a:buChar char="•"/>
            </a:pPr>
            <a:endParaRPr lang="it-IT" sz="400" dirty="0">
              <a:solidFill>
                <a:schemeClr val="bg1"/>
              </a:solidFill>
              <a:latin typeface="Century Gothic" panose="020B0502020202020204" pitchFamily="34" charset="0"/>
            </a:endParaRPr>
          </a:p>
          <a:p>
            <a:pPr>
              <a:spcBef>
                <a:spcPts val="600"/>
              </a:spcBef>
            </a:pPr>
            <a:r>
              <a:rPr lang="it-IT" sz="1600" dirty="0">
                <a:solidFill>
                  <a:schemeClr val="bg1"/>
                </a:solidFill>
                <a:latin typeface="Century Gothic" panose="020B0502020202020204" pitchFamily="34" charset="0"/>
              </a:rPr>
              <a:t>NORD EST -15,2% </a:t>
            </a:r>
            <a:br>
              <a:rPr lang="it-IT" sz="1600" dirty="0">
                <a:solidFill>
                  <a:schemeClr val="bg1"/>
                </a:solidFill>
                <a:latin typeface="Century Gothic" panose="020B0502020202020204" pitchFamily="34" charset="0"/>
              </a:rPr>
            </a:br>
            <a:r>
              <a:rPr lang="it-IT" sz="1600" b="0" i="1" dirty="0">
                <a:solidFill>
                  <a:schemeClr val="bg1"/>
                </a:solidFill>
                <a:latin typeface="Century Gothic" panose="020B0502020202020204" pitchFamily="34" charset="0"/>
              </a:rPr>
              <a:t>(-36 MLD €)</a:t>
            </a:r>
          </a:p>
          <a:p>
            <a:pPr>
              <a:spcBef>
                <a:spcPts val="600"/>
              </a:spcBef>
            </a:pPr>
            <a:endParaRPr lang="it-IT" sz="400" dirty="0">
              <a:solidFill>
                <a:schemeClr val="bg1"/>
              </a:solidFill>
              <a:latin typeface="Century Gothic" panose="020B0502020202020204" pitchFamily="34" charset="0"/>
            </a:endParaRPr>
          </a:p>
          <a:p>
            <a:pPr>
              <a:spcBef>
                <a:spcPts val="600"/>
              </a:spcBef>
            </a:pPr>
            <a:r>
              <a:rPr lang="it-IT" sz="1600" dirty="0">
                <a:solidFill>
                  <a:schemeClr val="bg1"/>
                </a:solidFill>
                <a:latin typeface="Century Gothic" panose="020B0502020202020204" pitchFamily="34" charset="0"/>
              </a:rPr>
              <a:t>FVG -14,0% </a:t>
            </a:r>
            <a:br>
              <a:rPr lang="it-IT" sz="1600" dirty="0">
                <a:solidFill>
                  <a:schemeClr val="bg1"/>
                </a:solidFill>
                <a:latin typeface="Century Gothic" panose="020B0502020202020204" pitchFamily="34" charset="0"/>
              </a:rPr>
            </a:br>
            <a:r>
              <a:rPr lang="it-IT" sz="1600" b="0" i="1" dirty="0">
                <a:solidFill>
                  <a:schemeClr val="bg1"/>
                </a:solidFill>
                <a:latin typeface="Century Gothic" panose="020B0502020202020204" pitchFamily="34" charset="0"/>
              </a:rPr>
              <a:t>(-3,2 MLD €)</a:t>
            </a:r>
          </a:p>
        </p:txBody>
      </p:sp>
      <p:sp>
        <p:nvSpPr>
          <p:cNvPr id="52" name="Text Box 18">
            <a:extLst>
              <a:ext uri="{FF2B5EF4-FFF2-40B4-BE49-F238E27FC236}">
                <a16:creationId xmlns:a16="http://schemas.microsoft.com/office/drawing/2014/main" id="{5D5239CD-E87E-423E-9D23-D36036F873DA}"/>
              </a:ext>
            </a:extLst>
          </p:cNvPr>
          <p:cNvSpPr txBox="1">
            <a:spLocks noChangeArrowheads="1"/>
          </p:cNvSpPr>
          <p:nvPr/>
        </p:nvSpPr>
        <p:spPr bwMode="auto">
          <a:xfrm>
            <a:off x="1428738" y="4734406"/>
            <a:ext cx="1562612" cy="46384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200" b="1" i="1" dirty="0">
                <a:solidFill>
                  <a:srgbClr val="C43924"/>
                </a:solidFill>
              </a:rPr>
              <a:t>Andamento dei contagi</a:t>
            </a:r>
          </a:p>
        </p:txBody>
      </p:sp>
      <p:sp>
        <p:nvSpPr>
          <p:cNvPr id="54" name="Text Box 18">
            <a:extLst>
              <a:ext uri="{FF2B5EF4-FFF2-40B4-BE49-F238E27FC236}">
                <a16:creationId xmlns:a16="http://schemas.microsoft.com/office/drawing/2014/main" id="{B40993E3-275C-4591-9C46-9CA6FF0118D0}"/>
              </a:ext>
            </a:extLst>
          </p:cNvPr>
          <p:cNvSpPr txBox="1">
            <a:spLocks noChangeArrowheads="1"/>
          </p:cNvSpPr>
          <p:nvPr/>
        </p:nvSpPr>
        <p:spPr bwMode="auto">
          <a:xfrm>
            <a:off x="7196612" y="3051259"/>
            <a:ext cx="1481347" cy="46384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lnSpc>
                <a:spcPct val="100000"/>
              </a:lnSpc>
              <a:spcBef>
                <a:spcPts val="0"/>
              </a:spcBef>
            </a:pPr>
            <a:r>
              <a:rPr lang="it-IT" altLang="it-IT" sz="1200" b="1" i="1" dirty="0">
                <a:solidFill>
                  <a:srgbClr val="C43924"/>
                </a:solidFill>
              </a:rPr>
              <a:t>Andamento dei contagi</a:t>
            </a:r>
          </a:p>
        </p:txBody>
      </p:sp>
      <p:sp>
        <p:nvSpPr>
          <p:cNvPr id="2" name="Ovale 1">
            <a:extLst>
              <a:ext uri="{FF2B5EF4-FFF2-40B4-BE49-F238E27FC236}">
                <a16:creationId xmlns:a16="http://schemas.microsoft.com/office/drawing/2014/main" id="{3C3802A5-27F1-4605-90A7-5FB2AC93F84F}"/>
              </a:ext>
            </a:extLst>
          </p:cNvPr>
          <p:cNvSpPr/>
          <p:nvPr/>
        </p:nvSpPr>
        <p:spPr bwMode="auto">
          <a:xfrm>
            <a:off x="3531871" y="3929582"/>
            <a:ext cx="2569635" cy="935182"/>
          </a:xfrm>
          <a:prstGeom prst="ellipse">
            <a:avLst/>
          </a:prstGeom>
          <a:noFill/>
          <a:ln w="5715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Ovale 2">
            <a:extLst>
              <a:ext uri="{FF2B5EF4-FFF2-40B4-BE49-F238E27FC236}">
                <a16:creationId xmlns:a16="http://schemas.microsoft.com/office/drawing/2014/main" id="{1DF185C8-5F9E-498E-ADE8-3A75B6403AEC}"/>
              </a:ext>
            </a:extLst>
          </p:cNvPr>
          <p:cNvSpPr/>
          <p:nvPr/>
        </p:nvSpPr>
        <p:spPr bwMode="auto">
          <a:xfrm>
            <a:off x="9407961" y="3929582"/>
            <a:ext cx="2569635" cy="935182"/>
          </a:xfrm>
          <a:prstGeom prst="ellipse">
            <a:avLst/>
          </a:prstGeom>
          <a:noFill/>
          <a:ln w="5715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086827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B0F00608-5E1F-4704-965D-3884EE7DDAEA}"/>
              </a:ext>
            </a:extLst>
          </p:cNvPr>
          <p:cNvPicPr>
            <a:picLocks noChangeAspect="1"/>
          </p:cNvPicPr>
          <p:nvPr/>
        </p:nvPicPr>
        <p:blipFill>
          <a:blip r:embed="rId2"/>
          <a:stretch>
            <a:fillRect/>
          </a:stretch>
        </p:blipFill>
        <p:spPr>
          <a:xfrm>
            <a:off x="2639422" y="2445752"/>
            <a:ext cx="3261986" cy="3646052"/>
          </a:xfrm>
          <a:prstGeom prst="rect">
            <a:avLst/>
          </a:prstGeom>
        </p:spPr>
      </p:pic>
      <p:pic>
        <p:nvPicPr>
          <p:cNvPr id="4" name="Elemento grafico 3" descr="Avviso">
            <a:extLst>
              <a:ext uri="{FF2B5EF4-FFF2-40B4-BE49-F238E27FC236}">
                <a16:creationId xmlns:a16="http://schemas.microsoft.com/office/drawing/2014/main" id="{32B9844C-0371-4373-B5E5-DCC2BAF7F0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125" y="1412776"/>
            <a:ext cx="624548" cy="624548"/>
          </a:xfrm>
          <a:prstGeom prst="rect">
            <a:avLst/>
          </a:prstGeom>
        </p:spPr>
      </p:pic>
      <p:sp>
        <p:nvSpPr>
          <p:cNvPr id="5" name="CasellaDiTesto 4">
            <a:extLst>
              <a:ext uri="{FF2B5EF4-FFF2-40B4-BE49-F238E27FC236}">
                <a16:creationId xmlns:a16="http://schemas.microsoft.com/office/drawing/2014/main" id="{05A9D376-737E-4A98-BC14-71E07F1BEDC6}"/>
              </a:ext>
            </a:extLst>
          </p:cNvPr>
          <p:cNvSpPr txBox="1"/>
          <p:nvPr/>
        </p:nvSpPr>
        <p:spPr>
          <a:xfrm>
            <a:off x="1006052" y="1477514"/>
            <a:ext cx="10346532" cy="646331"/>
          </a:xfrm>
          <a:prstGeom prst="rect">
            <a:avLst/>
          </a:prstGeom>
          <a:noFill/>
        </p:spPr>
        <p:txBody>
          <a:bodyPr wrap="square" rtlCol="0">
            <a:spAutoFit/>
          </a:bodyPr>
          <a:lstStyle/>
          <a:p>
            <a:r>
              <a:rPr lang="it-IT" sz="1800" u="sng" dirty="0">
                <a:latin typeface="Century Gothic" panose="020B0502020202020204" pitchFamily="34" charset="0"/>
              </a:rPr>
              <a:t>CALO DEI CONSUMI DOPO LA SECONDA ONDATA DI CONTAGI</a:t>
            </a:r>
            <a:br>
              <a:rPr lang="it-IT" sz="1800" u="sng" dirty="0">
                <a:latin typeface="Century Gothic" panose="020B0502020202020204" pitchFamily="34" charset="0"/>
              </a:rPr>
            </a:br>
            <a:r>
              <a:rPr lang="it-IT" sz="1800" dirty="0">
                <a:latin typeface="Century Gothic" panose="020B0502020202020204" pitchFamily="34" charset="0"/>
              </a:rPr>
              <a:t>nel 2020 rispetto al 2019</a:t>
            </a:r>
          </a:p>
        </p:txBody>
      </p:sp>
      <p:pic>
        <p:nvPicPr>
          <p:cNvPr id="30" name="Elemento grafico 29" descr="Freccia linea, curva antioraria">
            <a:extLst>
              <a:ext uri="{FF2B5EF4-FFF2-40B4-BE49-F238E27FC236}">
                <a16:creationId xmlns:a16="http://schemas.microsoft.com/office/drawing/2014/main" id="{3F306465-0248-4B3B-B740-5AABB363AA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723840" flipH="1">
            <a:off x="5331598" y="2885728"/>
            <a:ext cx="843643" cy="831273"/>
          </a:xfrm>
          <a:prstGeom prst="rect">
            <a:avLst/>
          </a:prstGeom>
        </p:spPr>
      </p:pic>
      <p:sp>
        <p:nvSpPr>
          <p:cNvPr id="31" name="Rettangolo 30">
            <a:extLst>
              <a:ext uri="{FF2B5EF4-FFF2-40B4-BE49-F238E27FC236}">
                <a16:creationId xmlns:a16="http://schemas.microsoft.com/office/drawing/2014/main" id="{5BEA8A2E-E7FA-4630-B5C9-2BAEF8BC4874}"/>
              </a:ext>
            </a:extLst>
          </p:cNvPr>
          <p:cNvSpPr/>
          <p:nvPr/>
        </p:nvSpPr>
        <p:spPr bwMode="auto">
          <a:xfrm>
            <a:off x="7253138" y="2798465"/>
            <a:ext cx="1694588"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800" strike="noStrike" cap="none" normalizeH="0" baseline="0" dirty="0">
                <a:ln>
                  <a:noFill/>
                </a:ln>
                <a:solidFill>
                  <a:schemeClr val="tx1"/>
                </a:solidFill>
                <a:effectLst/>
                <a:latin typeface="Century Gothic" panose="020B0502020202020204" pitchFamily="34" charset="0"/>
              </a:rPr>
              <a:t>Friuli Venezia Giulia</a:t>
            </a:r>
          </a:p>
        </p:txBody>
      </p:sp>
      <p:sp>
        <p:nvSpPr>
          <p:cNvPr id="35" name="Ovale 34">
            <a:extLst>
              <a:ext uri="{FF2B5EF4-FFF2-40B4-BE49-F238E27FC236}">
                <a16:creationId xmlns:a16="http://schemas.microsoft.com/office/drawing/2014/main" id="{F8207210-C47A-4DA5-BBE2-BADEC412F991}"/>
              </a:ext>
            </a:extLst>
          </p:cNvPr>
          <p:cNvSpPr/>
          <p:nvPr/>
        </p:nvSpPr>
        <p:spPr bwMode="auto">
          <a:xfrm>
            <a:off x="6149994" y="2742968"/>
            <a:ext cx="1108923" cy="757325"/>
          </a:xfrm>
          <a:prstGeom prst="ellipse">
            <a:avLst/>
          </a:prstGeom>
          <a:solidFill>
            <a:srgbClr val="303230"/>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36" name="Rettangolo 35">
            <a:extLst>
              <a:ext uri="{FF2B5EF4-FFF2-40B4-BE49-F238E27FC236}">
                <a16:creationId xmlns:a16="http://schemas.microsoft.com/office/drawing/2014/main" id="{BC234EAA-61E9-4781-AF88-7655F8C1FE8C}"/>
              </a:ext>
            </a:extLst>
          </p:cNvPr>
          <p:cNvSpPr/>
          <p:nvPr/>
        </p:nvSpPr>
        <p:spPr>
          <a:xfrm>
            <a:off x="6142452" y="2890798"/>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-14,0</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39" name="Elemento grafico 38" descr="Freccia linea, curva antioraria">
            <a:extLst>
              <a:ext uri="{FF2B5EF4-FFF2-40B4-BE49-F238E27FC236}">
                <a16:creationId xmlns:a16="http://schemas.microsoft.com/office/drawing/2014/main" id="{6313CA00-4D19-4B68-A2EF-AFB9A3E1BB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7346909">
            <a:off x="4643671" y="4066605"/>
            <a:ext cx="727216" cy="831273"/>
          </a:xfrm>
          <a:prstGeom prst="rect">
            <a:avLst/>
          </a:prstGeom>
        </p:spPr>
      </p:pic>
      <p:sp>
        <p:nvSpPr>
          <p:cNvPr id="42" name="Rettangolo 41">
            <a:extLst>
              <a:ext uri="{FF2B5EF4-FFF2-40B4-BE49-F238E27FC236}">
                <a16:creationId xmlns:a16="http://schemas.microsoft.com/office/drawing/2014/main" id="{29106461-7694-4C87-8727-0674F796B47C}"/>
              </a:ext>
            </a:extLst>
          </p:cNvPr>
          <p:cNvSpPr/>
          <p:nvPr/>
        </p:nvSpPr>
        <p:spPr bwMode="auto">
          <a:xfrm>
            <a:off x="6527334" y="4469265"/>
            <a:ext cx="1867199" cy="369332"/>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800" strike="noStrike" cap="none" normalizeH="0" baseline="0" dirty="0">
                <a:ln>
                  <a:noFill/>
                </a:ln>
                <a:solidFill>
                  <a:schemeClr val="tx1"/>
                </a:solidFill>
                <a:effectLst/>
                <a:latin typeface="Century Gothic" panose="020B0502020202020204" pitchFamily="34" charset="0"/>
              </a:rPr>
              <a:t>Veneto</a:t>
            </a:r>
          </a:p>
        </p:txBody>
      </p:sp>
      <p:sp>
        <p:nvSpPr>
          <p:cNvPr id="43" name="Ovale 42">
            <a:extLst>
              <a:ext uri="{FF2B5EF4-FFF2-40B4-BE49-F238E27FC236}">
                <a16:creationId xmlns:a16="http://schemas.microsoft.com/office/drawing/2014/main" id="{69551C48-D231-4236-9EC1-CAD39E05D1A9}"/>
              </a:ext>
            </a:extLst>
          </p:cNvPr>
          <p:cNvSpPr/>
          <p:nvPr/>
        </p:nvSpPr>
        <p:spPr bwMode="auto">
          <a:xfrm>
            <a:off x="5424191" y="4275269"/>
            <a:ext cx="1108923"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44" name="Rettangolo 43">
            <a:extLst>
              <a:ext uri="{FF2B5EF4-FFF2-40B4-BE49-F238E27FC236}">
                <a16:creationId xmlns:a16="http://schemas.microsoft.com/office/drawing/2014/main" id="{1AFE3466-43B6-4837-94A0-E6932F5418A3}"/>
              </a:ext>
            </a:extLst>
          </p:cNvPr>
          <p:cNvSpPr/>
          <p:nvPr/>
        </p:nvSpPr>
        <p:spPr>
          <a:xfrm>
            <a:off x="5416649" y="4423099"/>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-17,3</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65" name="Elemento grafico 64" descr="Freccia linea, curva antioraria">
            <a:extLst>
              <a:ext uri="{FF2B5EF4-FFF2-40B4-BE49-F238E27FC236}">
                <a16:creationId xmlns:a16="http://schemas.microsoft.com/office/drawing/2014/main" id="{8DC5A945-626B-46F6-8342-D79454228C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5813785">
            <a:off x="2359203" y="4682207"/>
            <a:ext cx="727216" cy="831273"/>
          </a:xfrm>
          <a:prstGeom prst="rect">
            <a:avLst/>
          </a:prstGeom>
        </p:spPr>
      </p:pic>
      <p:sp>
        <p:nvSpPr>
          <p:cNvPr id="87" name="Rettangolo 86">
            <a:extLst>
              <a:ext uri="{FF2B5EF4-FFF2-40B4-BE49-F238E27FC236}">
                <a16:creationId xmlns:a16="http://schemas.microsoft.com/office/drawing/2014/main" id="{13DC789D-E486-486B-AD8E-12075E190F92}"/>
              </a:ext>
            </a:extLst>
          </p:cNvPr>
          <p:cNvSpPr/>
          <p:nvPr/>
        </p:nvSpPr>
        <p:spPr bwMode="auto">
          <a:xfrm>
            <a:off x="40184" y="5383756"/>
            <a:ext cx="1631102"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800" strike="noStrike" cap="none" normalizeH="0" baseline="0" dirty="0">
                <a:ln>
                  <a:noFill/>
                </a:ln>
                <a:solidFill>
                  <a:schemeClr val="tx1"/>
                </a:solidFill>
                <a:effectLst/>
                <a:latin typeface="Century Gothic" panose="020B0502020202020204" pitchFamily="34" charset="0"/>
              </a:rPr>
              <a:t>Emilia Romagna</a:t>
            </a:r>
          </a:p>
        </p:txBody>
      </p:sp>
      <p:sp>
        <p:nvSpPr>
          <p:cNvPr id="97" name="Ovale 96">
            <a:extLst>
              <a:ext uri="{FF2B5EF4-FFF2-40B4-BE49-F238E27FC236}">
                <a16:creationId xmlns:a16="http://schemas.microsoft.com/office/drawing/2014/main" id="{9AFA8DCC-16A1-4A8C-9118-199365C0C72E}"/>
              </a:ext>
            </a:extLst>
          </p:cNvPr>
          <p:cNvSpPr/>
          <p:nvPr/>
        </p:nvSpPr>
        <p:spPr bwMode="auto">
          <a:xfrm>
            <a:off x="1683276" y="5328259"/>
            <a:ext cx="1108923"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105" name="Rettangolo 104">
            <a:extLst>
              <a:ext uri="{FF2B5EF4-FFF2-40B4-BE49-F238E27FC236}">
                <a16:creationId xmlns:a16="http://schemas.microsoft.com/office/drawing/2014/main" id="{D9CBC882-8112-428A-8437-5ECD3B1CD5EF}"/>
              </a:ext>
            </a:extLst>
          </p:cNvPr>
          <p:cNvSpPr/>
          <p:nvPr/>
        </p:nvSpPr>
        <p:spPr>
          <a:xfrm>
            <a:off x="1675734" y="5476089"/>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-12,5</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124" name="Elemento grafico 123" descr="Freccia linea, curva antioraria">
            <a:extLst>
              <a:ext uri="{FF2B5EF4-FFF2-40B4-BE49-F238E27FC236}">
                <a16:creationId xmlns:a16="http://schemas.microsoft.com/office/drawing/2014/main" id="{F37E2BB2-D1AE-4F19-8BFF-5F0BCE9006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992041">
            <a:off x="3237945" y="2731164"/>
            <a:ext cx="727216" cy="831273"/>
          </a:xfrm>
          <a:prstGeom prst="rect">
            <a:avLst/>
          </a:prstGeom>
        </p:spPr>
      </p:pic>
      <p:sp>
        <p:nvSpPr>
          <p:cNvPr id="126" name="Rettangolo 125">
            <a:extLst>
              <a:ext uri="{FF2B5EF4-FFF2-40B4-BE49-F238E27FC236}">
                <a16:creationId xmlns:a16="http://schemas.microsoft.com/office/drawing/2014/main" id="{BF71702E-F291-4ED3-B748-335CD3AEA854}"/>
              </a:ext>
            </a:extLst>
          </p:cNvPr>
          <p:cNvSpPr/>
          <p:nvPr/>
        </p:nvSpPr>
        <p:spPr bwMode="auto">
          <a:xfrm>
            <a:off x="491163" y="3033115"/>
            <a:ext cx="1631102" cy="64633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800" strike="noStrike" cap="none" normalizeH="0" baseline="0" dirty="0">
                <a:ln>
                  <a:noFill/>
                </a:ln>
                <a:solidFill>
                  <a:schemeClr val="tx1"/>
                </a:solidFill>
                <a:effectLst/>
                <a:latin typeface="Century Gothic" panose="020B0502020202020204" pitchFamily="34" charset="0"/>
              </a:rPr>
              <a:t>Trentino Alto Adige</a:t>
            </a:r>
          </a:p>
        </p:txBody>
      </p:sp>
      <p:sp>
        <p:nvSpPr>
          <p:cNvPr id="128" name="Ovale 127">
            <a:extLst>
              <a:ext uri="{FF2B5EF4-FFF2-40B4-BE49-F238E27FC236}">
                <a16:creationId xmlns:a16="http://schemas.microsoft.com/office/drawing/2014/main" id="{D737B0C6-92A6-4D6E-A7A7-C58EBD17A9E7}"/>
              </a:ext>
            </a:extLst>
          </p:cNvPr>
          <p:cNvSpPr/>
          <p:nvPr/>
        </p:nvSpPr>
        <p:spPr bwMode="auto">
          <a:xfrm>
            <a:off x="2134255" y="2977618"/>
            <a:ext cx="1108923" cy="757325"/>
          </a:xfrm>
          <a:prstGeom prst="ellipse">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600" b="0" dirty="0">
              <a:latin typeface="Century Gothic" panose="020B0502020202020204" pitchFamily="34" charset="0"/>
            </a:endParaRPr>
          </a:p>
        </p:txBody>
      </p:sp>
      <p:sp>
        <p:nvSpPr>
          <p:cNvPr id="130" name="Rettangolo 129">
            <a:extLst>
              <a:ext uri="{FF2B5EF4-FFF2-40B4-BE49-F238E27FC236}">
                <a16:creationId xmlns:a16="http://schemas.microsoft.com/office/drawing/2014/main" id="{97FA4A64-F7B1-42F5-8D9D-EC735F51FDB6}"/>
              </a:ext>
            </a:extLst>
          </p:cNvPr>
          <p:cNvSpPr/>
          <p:nvPr/>
        </p:nvSpPr>
        <p:spPr>
          <a:xfrm>
            <a:off x="2126713" y="3125448"/>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-18,3</a:t>
            </a:r>
            <a:r>
              <a:rPr lang="it-IT" sz="1600" dirty="0">
                <a:solidFill>
                  <a:schemeClr val="bg1"/>
                </a:solidFill>
                <a:latin typeface="Century Gothic" panose="020B0502020202020204" pitchFamily="34" charset="0"/>
              </a:rPr>
              <a:t>%</a:t>
            </a:r>
            <a:r>
              <a:rPr lang="it-IT" sz="2000" dirty="0">
                <a:solidFill>
                  <a:schemeClr val="bg1"/>
                </a:solidFill>
                <a:latin typeface="Century Gothic" panose="020B0502020202020204" pitchFamily="34" charset="0"/>
              </a:rPr>
              <a:t> </a:t>
            </a:r>
          </a:p>
        </p:txBody>
      </p:sp>
      <p:pic>
        <p:nvPicPr>
          <p:cNvPr id="136" name="Elemento grafico 135" descr="Professore">
            <a:extLst>
              <a:ext uri="{FF2B5EF4-FFF2-40B4-BE49-F238E27FC236}">
                <a16:creationId xmlns:a16="http://schemas.microsoft.com/office/drawing/2014/main" id="{F8821BF1-D302-45F5-B8F5-28EBB065A9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55266" y="2225134"/>
            <a:ext cx="687003" cy="687003"/>
          </a:xfrm>
          <a:prstGeom prst="rect">
            <a:avLst/>
          </a:prstGeom>
        </p:spPr>
      </p:pic>
      <p:sp>
        <p:nvSpPr>
          <p:cNvPr id="138" name="Rettangolo 137">
            <a:extLst>
              <a:ext uri="{FF2B5EF4-FFF2-40B4-BE49-F238E27FC236}">
                <a16:creationId xmlns:a16="http://schemas.microsoft.com/office/drawing/2014/main" id="{12B36918-D313-4E25-9B55-9468A40CD5B4}"/>
              </a:ext>
            </a:extLst>
          </p:cNvPr>
          <p:cNvSpPr/>
          <p:nvPr/>
        </p:nvSpPr>
        <p:spPr bwMode="auto">
          <a:xfrm>
            <a:off x="9180654" y="2929094"/>
            <a:ext cx="2675987" cy="3139321"/>
          </a:xfrm>
          <a:prstGeom prst="rect">
            <a:avLst/>
          </a:prstGeom>
          <a:solidFill>
            <a:schemeClr val="bg1">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800" strike="noStrike" cap="none" normalizeH="0" baseline="0" dirty="0">
                <a:ln>
                  <a:noFill/>
                </a:ln>
                <a:solidFill>
                  <a:schemeClr val="bg1"/>
                </a:solidFill>
                <a:effectLst/>
                <a:latin typeface="Century Gothic" panose="020B0502020202020204" pitchFamily="34" charset="0"/>
              </a:rPr>
              <a:t>Il </a:t>
            </a:r>
            <a:r>
              <a:rPr lang="it-IT" sz="1800" dirty="0">
                <a:solidFill>
                  <a:schemeClr val="bg1"/>
                </a:solidFill>
                <a:latin typeface="Century Gothic" panose="020B0502020202020204" pitchFamily="34" charset="0"/>
              </a:rPr>
              <a:t>pur consistente calo dei consumi in FVG </a:t>
            </a:r>
            <a:br>
              <a:rPr lang="it-IT" sz="1800" dirty="0">
                <a:solidFill>
                  <a:schemeClr val="bg1"/>
                </a:solidFill>
                <a:latin typeface="Century Gothic" panose="020B0502020202020204" pitchFamily="34" charset="0"/>
              </a:rPr>
            </a:br>
            <a:r>
              <a:rPr lang="it-IT" sz="1800" dirty="0">
                <a:solidFill>
                  <a:schemeClr val="bg1"/>
                </a:solidFill>
                <a:latin typeface="Century Gothic" panose="020B0502020202020204" pitchFamily="34" charset="0"/>
              </a:rPr>
              <a:t>(-14,0%) appare meno intenso rispetto alla media del Nord Est (-15,2%) e nel confronto con le regioni limitrofi (Veneto -17,3%, Trentino Alto Adige </a:t>
            </a:r>
            <a:br>
              <a:rPr lang="it-IT" sz="1800" dirty="0">
                <a:solidFill>
                  <a:schemeClr val="bg1"/>
                </a:solidFill>
                <a:latin typeface="Century Gothic" panose="020B0502020202020204" pitchFamily="34" charset="0"/>
              </a:rPr>
            </a:br>
            <a:r>
              <a:rPr lang="it-IT" sz="1800" dirty="0">
                <a:solidFill>
                  <a:schemeClr val="bg1"/>
                </a:solidFill>
                <a:latin typeface="Century Gothic" panose="020B0502020202020204" pitchFamily="34" charset="0"/>
              </a:rPr>
              <a:t>-18,3%).</a:t>
            </a:r>
            <a:endParaRPr kumimoji="0" lang="it-IT" sz="1800" strike="noStrike" cap="none" normalizeH="0" baseline="0" dirty="0">
              <a:ln>
                <a:noFill/>
              </a:ln>
              <a:solidFill>
                <a:schemeClr val="bg1"/>
              </a:solidFill>
              <a:effectLst/>
              <a:latin typeface="Century Gothic" panose="020B0502020202020204" pitchFamily="34" charset="0"/>
            </a:endParaRPr>
          </a:p>
        </p:txBody>
      </p:sp>
      <p:sp>
        <p:nvSpPr>
          <p:cNvPr id="3" name="Titolo 1">
            <a:extLst>
              <a:ext uri="{FF2B5EF4-FFF2-40B4-BE49-F238E27FC236}">
                <a16:creationId xmlns:a16="http://schemas.microsoft.com/office/drawing/2014/main" id="{3DDE11B8-E59B-426B-B3F3-85CD1A0816C9}"/>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Consumi in FVG </a:t>
            </a:r>
            <a:r>
              <a:rPr lang="it-IT" sz="2200" dirty="0">
                <a:solidFill>
                  <a:srgbClr val="203864"/>
                </a:solidFill>
                <a:latin typeface="Century Gothic" panose="020B0502020202020204" pitchFamily="34" charset="0"/>
                <a:cs typeface="Arial"/>
              </a:rPr>
              <a:t>| </a:t>
            </a:r>
            <a:r>
              <a:rPr lang="it-IT" sz="2200" b="0" dirty="0">
                <a:latin typeface="Century Gothic" panose="020B0502020202020204" pitchFamily="34" charset="0"/>
                <a:ea typeface="+mj-ea"/>
                <a:cs typeface="Arial"/>
              </a:rPr>
              <a:t>La previsione del calo dei consumi in FVG si inquadra in un contesto nel quale la </a:t>
            </a:r>
            <a:r>
              <a:rPr lang="it-IT" sz="2200" dirty="0">
                <a:latin typeface="Century Gothic" panose="020B0502020202020204" pitchFamily="34" charset="0"/>
                <a:ea typeface="+mj-ea"/>
                <a:cs typeface="Arial"/>
              </a:rPr>
              <a:t>maggior parte delle regioni del Nord Est fanno segnare risultati peggiori</a:t>
            </a:r>
            <a:r>
              <a:rPr lang="it-IT" sz="2200" b="0" dirty="0">
                <a:latin typeface="Century Gothic" panose="020B0502020202020204" pitchFamily="34" charset="0"/>
                <a:ea typeface="+mj-ea"/>
                <a:cs typeface="Arial"/>
              </a:rPr>
              <a:t>.</a:t>
            </a:r>
          </a:p>
        </p:txBody>
      </p:sp>
      <p:sp>
        <p:nvSpPr>
          <p:cNvPr id="6" name="Rettangolo 93">
            <a:extLst>
              <a:ext uri="{FF2B5EF4-FFF2-40B4-BE49-F238E27FC236}">
                <a16:creationId xmlns:a16="http://schemas.microsoft.com/office/drawing/2014/main" id="{DA42CE00-9394-458F-8574-8829A49DB81E}"/>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Research su dati Confcommercio Imprese per l’Italia.</a:t>
            </a:r>
            <a:endParaRPr lang="it-IT" sz="1000" b="0" i="1" dirty="0">
              <a:latin typeface="Century Gothic" panose="020B0502020202020204" pitchFamily="34" charset="0"/>
            </a:endParaRPr>
          </a:p>
        </p:txBody>
      </p:sp>
      <p:sp>
        <p:nvSpPr>
          <p:cNvPr id="2" name="Rettangolo 1">
            <a:extLst>
              <a:ext uri="{FF2B5EF4-FFF2-40B4-BE49-F238E27FC236}">
                <a16:creationId xmlns:a16="http://schemas.microsoft.com/office/drawing/2014/main" id="{F82D471E-A2A3-4DF8-B04F-6B45191BC875}"/>
              </a:ext>
            </a:extLst>
          </p:cNvPr>
          <p:cNvSpPr/>
          <p:nvPr/>
        </p:nvSpPr>
        <p:spPr bwMode="auto">
          <a:xfrm>
            <a:off x="2743850" y="3904480"/>
            <a:ext cx="1631102" cy="830997"/>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2400" strike="noStrike" cap="none" normalizeH="0" baseline="0" dirty="0">
                <a:ln>
                  <a:noFill/>
                </a:ln>
                <a:solidFill>
                  <a:schemeClr val="tx1"/>
                </a:solidFill>
                <a:effectLst/>
                <a:latin typeface="Century Gothic" panose="020B0502020202020204" pitchFamily="34" charset="0"/>
              </a:rPr>
              <a:t>NORD EST</a:t>
            </a:r>
            <a:br>
              <a:rPr kumimoji="0" lang="it-IT" sz="2400" strike="noStrike" cap="none" normalizeH="0" baseline="0" dirty="0">
                <a:ln>
                  <a:noFill/>
                </a:ln>
                <a:solidFill>
                  <a:schemeClr val="tx1"/>
                </a:solidFill>
                <a:effectLst/>
                <a:latin typeface="Century Gothic" panose="020B0502020202020204" pitchFamily="34" charset="0"/>
              </a:rPr>
            </a:br>
            <a:r>
              <a:rPr kumimoji="0" lang="it-IT" sz="2400" strike="noStrike" cap="none" normalizeH="0" baseline="0" dirty="0">
                <a:ln>
                  <a:noFill/>
                </a:ln>
                <a:solidFill>
                  <a:schemeClr val="tx1"/>
                </a:solidFill>
                <a:effectLst/>
                <a:latin typeface="Century Gothic" panose="020B0502020202020204" pitchFamily="34" charset="0"/>
              </a:rPr>
              <a:t>-15,2%</a:t>
            </a:r>
          </a:p>
        </p:txBody>
      </p:sp>
    </p:spTree>
    <p:extLst>
      <p:ext uri="{BB962C8B-B14F-4D97-AF65-F5344CB8AC3E}">
        <p14:creationId xmlns:p14="http://schemas.microsoft.com/office/powerpoint/2010/main" val="470580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E010CD6D-3430-4498-A0A2-E30C5D886677}"/>
              </a:ext>
            </a:extLst>
          </p:cNvPr>
          <p:cNvSpPr txBox="1">
            <a:spLocks/>
          </p:cNvSpPr>
          <p:nvPr/>
        </p:nvSpPr>
        <p:spPr>
          <a:xfrm>
            <a:off x="335360" y="248643"/>
            <a:ext cx="11844734"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a:t>
            </a:r>
            <a:r>
              <a:rPr lang="it-IT" sz="2200" dirty="0">
                <a:solidFill>
                  <a:srgbClr val="203864"/>
                </a:solidFill>
                <a:latin typeface="Century Gothic" panose="020B0502020202020204" pitchFamily="34" charset="0"/>
                <a:ea typeface="+mj-ea"/>
                <a:cs typeface="Arial"/>
              </a:rPr>
              <a:t> </a:t>
            </a:r>
            <a:r>
              <a:rPr lang="it-IT" sz="2200" dirty="0">
                <a:solidFill>
                  <a:srgbClr val="203864"/>
                </a:solidFill>
                <a:latin typeface="Century Gothic" panose="020B0502020202020204" pitchFamily="34" charset="0"/>
                <a:cs typeface="Arial"/>
              </a:rPr>
              <a:t>| </a:t>
            </a:r>
            <a:r>
              <a:rPr lang="it-IT" sz="2200" b="0" dirty="0">
                <a:latin typeface="Century Gothic" panose="020B0502020202020204" pitchFamily="34" charset="0"/>
                <a:cs typeface="Arial"/>
              </a:rPr>
              <a:t>Il </a:t>
            </a:r>
            <a:r>
              <a:rPr lang="it-IT" sz="2200" dirty="0">
                <a:latin typeface="Century Gothic" panose="020B0502020202020204" pitchFamily="34" charset="0"/>
                <a:cs typeface="Arial"/>
              </a:rPr>
              <a:t>nuovo calo dei consumi </a:t>
            </a:r>
            <a:r>
              <a:rPr lang="it-IT" sz="2200" b="0" dirty="0">
                <a:latin typeface="Century Gothic" panose="020B0502020202020204" pitchFamily="34" charset="0"/>
                <a:cs typeface="Arial"/>
              </a:rPr>
              <a:t>annichilirà i </a:t>
            </a:r>
            <a:r>
              <a:rPr lang="it-IT" sz="2200" dirty="0">
                <a:latin typeface="Century Gothic" panose="020B0502020202020204" pitchFamily="34" charset="0"/>
                <a:cs typeface="Arial"/>
              </a:rPr>
              <a:t>risultati ottenuti nel terzo trimestre </a:t>
            </a:r>
            <a:r>
              <a:rPr lang="it-IT" sz="2200" b="0" dirty="0">
                <a:latin typeface="Century Gothic" panose="020B0502020202020204" pitchFamily="34" charset="0"/>
                <a:cs typeface="Arial"/>
              </a:rPr>
              <a:t>dalle imprese del </a:t>
            </a:r>
            <a:r>
              <a:rPr lang="it-IT" sz="2200" dirty="0">
                <a:latin typeface="Century Gothic" panose="020B0502020202020204" pitchFamily="34" charset="0"/>
                <a:cs typeface="Arial"/>
              </a:rPr>
              <a:t>terziario FVG </a:t>
            </a:r>
            <a:r>
              <a:rPr lang="it-IT" sz="2200" b="0" dirty="0">
                <a:latin typeface="Century Gothic" panose="020B0502020202020204" pitchFamily="34" charset="0"/>
                <a:cs typeface="Arial"/>
              </a:rPr>
              <a:t>in termini di </a:t>
            </a:r>
            <a:r>
              <a:rPr lang="it-IT" sz="2200" dirty="0">
                <a:latin typeface="Century Gothic" panose="020B0502020202020204" pitchFamily="34" charset="0"/>
                <a:cs typeface="Arial"/>
              </a:rPr>
              <a:t>ricavi</a:t>
            </a:r>
            <a:r>
              <a:rPr lang="it-IT" sz="2200" b="0" dirty="0">
                <a:latin typeface="Century Gothic" panose="020B0502020202020204" pitchFamily="34" charset="0"/>
                <a:cs typeface="Arial"/>
              </a:rPr>
              <a:t>, rappresentando un </a:t>
            </a:r>
            <a:r>
              <a:rPr lang="it-IT" sz="2200" dirty="0">
                <a:latin typeface="Century Gothic" panose="020B0502020202020204" pitchFamily="34" charset="0"/>
                <a:cs typeface="Arial"/>
              </a:rPr>
              <a:t>colpo pesantissimo </a:t>
            </a:r>
            <a:r>
              <a:rPr lang="it-IT" sz="2200" b="0" dirty="0">
                <a:latin typeface="Century Gothic" panose="020B0502020202020204" pitchFamily="34" charset="0"/>
                <a:cs typeface="Arial"/>
              </a:rPr>
              <a:t>specialmente per gli operatori della </a:t>
            </a:r>
            <a:r>
              <a:rPr lang="it-IT" sz="2200" dirty="0">
                <a:latin typeface="Century Gothic" panose="020B0502020202020204" pitchFamily="34" charset="0"/>
                <a:cs typeface="Arial"/>
              </a:rPr>
              <a:t>ristorazione</a:t>
            </a:r>
            <a:r>
              <a:rPr lang="it-IT" sz="2200" b="0" dirty="0">
                <a:latin typeface="Century Gothic" panose="020B0502020202020204" pitchFamily="34" charset="0"/>
                <a:cs typeface="Arial"/>
              </a:rPr>
              <a:t> e del relativo indotto. </a:t>
            </a:r>
            <a:endParaRPr lang="it-IT" sz="2200" b="0" strike="sngStrike" dirty="0">
              <a:latin typeface="Century Gothic" panose="020B0502020202020204" pitchFamily="34" charset="0"/>
              <a:cs typeface="Arial"/>
            </a:endParaRPr>
          </a:p>
        </p:txBody>
      </p:sp>
      <p:pic>
        <p:nvPicPr>
          <p:cNvPr id="32" name="Immagine 31">
            <a:extLst>
              <a:ext uri="{FF2B5EF4-FFF2-40B4-BE49-F238E27FC236}">
                <a16:creationId xmlns:a16="http://schemas.microsoft.com/office/drawing/2014/main" id="{F8AEF118-A2EA-4E40-811C-7F2733E8323B}"/>
              </a:ext>
            </a:extLst>
          </p:cNvPr>
          <p:cNvPicPr>
            <a:picLocks noChangeAspect="1"/>
          </p:cNvPicPr>
          <p:nvPr/>
        </p:nvPicPr>
        <p:blipFill>
          <a:blip r:embed="rId2"/>
          <a:stretch>
            <a:fillRect/>
          </a:stretch>
        </p:blipFill>
        <p:spPr>
          <a:xfrm>
            <a:off x="439200" y="2196000"/>
            <a:ext cx="5913367" cy="3092400"/>
          </a:xfrm>
          <a:prstGeom prst="rect">
            <a:avLst/>
          </a:prstGeom>
        </p:spPr>
      </p:pic>
      <p:sp>
        <p:nvSpPr>
          <p:cNvPr id="34" name="Titolo 1">
            <a:extLst>
              <a:ext uri="{FF2B5EF4-FFF2-40B4-BE49-F238E27FC236}">
                <a16:creationId xmlns:a16="http://schemas.microsoft.com/office/drawing/2014/main" id="{20DCDCD8-F922-4056-B3D9-9434BE35944B}"/>
              </a:ext>
            </a:extLst>
          </p:cNvPr>
          <p:cNvSpPr txBox="1">
            <a:spLocks/>
          </p:cNvSpPr>
          <p:nvPr/>
        </p:nvSpPr>
        <p:spPr>
          <a:xfrm>
            <a:off x="423287" y="1734697"/>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ANDAMENTO DEI RICAVI (</a:t>
            </a:r>
            <a:r>
              <a:rPr lang="it-IT" sz="1600" u="sng" dirty="0">
                <a:solidFill>
                  <a:schemeClr val="bg1"/>
                </a:solidFill>
                <a:latin typeface="Century Gothic" panose="020B0502020202020204" pitchFamily="34" charset="0"/>
                <a:ea typeface="+mj-ea"/>
                <a:cs typeface="Arial"/>
              </a:rPr>
              <a:t>FVG vs ITALIA</a:t>
            </a:r>
            <a:r>
              <a:rPr lang="it-IT" sz="1600" dirty="0">
                <a:solidFill>
                  <a:schemeClr val="bg1"/>
                </a:solidFill>
                <a:latin typeface="Century Gothic" panose="020B0502020202020204" pitchFamily="34" charset="0"/>
                <a:ea typeface="+mj-ea"/>
                <a:cs typeface="Arial"/>
              </a:rPr>
              <a:t>)</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sp>
        <p:nvSpPr>
          <p:cNvPr id="35" name="CasellaDiTesto 9">
            <a:extLst>
              <a:ext uri="{FF2B5EF4-FFF2-40B4-BE49-F238E27FC236}">
                <a16:creationId xmlns:a16="http://schemas.microsoft.com/office/drawing/2014/main" id="{EA678C92-0BAD-49EF-BEDB-9B41CD02A6DD}"/>
              </a:ext>
            </a:extLst>
          </p:cNvPr>
          <p:cNvSpPr txBox="1">
            <a:spLocks noChangeArrowheads="1"/>
          </p:cNvSpPr>
          <p:nvPr/>
        </p:nvSpPr>
        <p:spPr bwMode="auto">
          <a:xfrm>
            <a:off x="1189043" y="3187223"/>
            <a:ext cx="1728192" cy="35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203864"/>
                </a:solidFill>
                <a:latin typeface="Century Gothic" panose="020B0502020202020204" pitchFamily="34" charset="0"/>
              </a:rPr>
              <a:t>Terziario FVG</a:t>
            </a:r>
          </a:p>
        </p:txBody>
      </p:sp>
      <p:sp>
        <p:nvSpPr>
          <p:cNvPr id="38" name="Text Box 18">
            <a:extLst>
              <a:ext uri="{FF2B5EF4-FFF2-40B4-BE49-F238E27FC236}">
                <a16:creationId xmlns:a16="http://schemas.microsoft.com/office/drawing/2014/main" id="{1F940A75-D29C-4668-B5ED-9971F7578C96}"/>
              </a:ext>
            </a:extLst>
          </p:cNvPr>
          <p:cNvSpPr txBox="1">
            <a:spLocks noChangeArrowheads="1"/>
          </p:cNvSpPr>
          <p:nvPr/>
        </p:nvSpPr>
        <p:spPr bwMode="auto">
          <a:xfrm>
            <a:off x="7347458" y="2770800"/>
            <a:ext cx="3939668" cy="925511"/>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b="1" dirty="0">
                <a:solidFill>
                  <a:schemeClr val="tx2">
                    <a:lumMod val="65000"/>
                    <a:lumOff val="35000"/>
                  </a:schemeClr>
                </a:solidFill>
              </a:rPr>
              <a:t>Proiezione dell’andamento dei ricavi al 31 dicembre 2020</a:t>
            </a:r>
            <a:br>
              <a:rPr lang="it-IT" altLang="it-IT" b="1" dirty="0">
                <a:solidFill>
                  <a:schemeClr val="tx2">
                    <a:lumMod val="65000"/>
                    <a:lumOff val="35000"/>
                  </a:schemeClr>
                </a:solidFill>
              </a:rPr>
            </a:br>
            <a:r>
              <a:rPr lang="it-IT" altLang="it-IT" sz="1400" i="1" dirty="0">
                <a:solidFill>
                  <a:schemeClr val="tx2">
                    <a:lumMod val="65000"/>
                    <a:lumOff val="35000"/>
                  </a:schemeClr>
                </a:solidFill>
              </a:rPr>
              <a:t>(Indicatori congiunturali)</a:t>
            </a:r>
            <a:endParaRPr lang="it-IT" altLang="it-IT" i="1" dirty="0">
              <a:solidFill>
                <a:schemeClr val="tx2">
                  <a:lumMod val="65000"/>
                  <a:lumOff val="35000"/>
                </a:schemeClr>
              </a:solidFill>
            </a:endParaRPr>
          </a:p>
        </p:txBody>
      </p:sp>
      <p:pic>
        <p:nvPicPr>
          <p:cNvPr id="40" name="Elemento grafico 39" descr="Freccia linea: curva antioraria">
            <a:extLst>
              <a:ext uri="{FF2B5EF4-FFF2-40B4-BE49-F238E27FC236}">
                <a16:creationId xmlns:a16="http://schemas.microsoft.com/office/drawing/2014/main" id="{AA89042B-82E9-471D-BAD8-DD76129F48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042422" flipH="1">
            <a:off x="5846052" y="3504238"/>
            <a:ext cx="899478" cy="914400"/>
          </a:xfrm>
          <a:prstGeom prst="rect">
            <a:avLst/>
          </a:prstGeom>
        </p:spPr>
      </p:pic>
      <p:sp>
        <p:nvSpPr>
          <p:cNvPr id="41" name="Ovale 40">
            <a:extLst>
              <a:ext uri="{FF2B5EF4-FFF2-40B4-BE49-F238E27FC236}">
                <a16:creationId xmlns:a16="http://schemas.microsoft.com/office/drawing/2014/main" id="{E8933C57-6269-4CC2-9690-8AE4B0D15010}"/>
              </a:ext>
            </a:extLst>
          </p:cNvPr>
          <p:cNvSpPr/>
          <p:nvPr/>
        </p:nvSpPr>
        <p:spPr bwMode="auto">
          <a:xfrm>
            <a:off x="7614131" y="4896987"/>
            <a:ext cx="688554" cy="688477"/>
          </a:xfrm>
          <a:prstGeom prst="ellipse">
            <a:avLst/>
          </a:prstGeom>
          <a:solidFill>
            <a:srgbClr val="F79646"/>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2" name="Rettangolo 41">
            <a:extLst>
              <a:ext uri="{FF2B5EF4-FFF2-40B4-BE49-F238E27FC236}">
                <a16:creationId xmlns:a16="http://schemas.microsoft.com/office/drawing/2014/main" id="{7EEEF7CC-2138-4F4E-8049-75F1FEF804C9}"/>
              </a:ext>
            </a:extLst>
          </p:cNvPr>
          <p:cNvSpPr/>
          <p:nvPr/>
        </p:nvSpPr>
        <p:spPr>
          <a:xfrm>
            <a:off x="7641172" y="5041170"/>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19</a:t>
            </a:r>
            <a:endParaRPr lang="it-IT" sz="1800" i="1" dirty="0">
              <a:solidFill>
                <a:schemeClr val="bg1"/>
              </a:solidFill>
              <a:latin typeface="Century Gothic" panose="020B0502020202020204" pitchFamily="34" charset="0"/>
            </a:endParaRPr>
          </a:p>
        </p:txBody>
      </p:sp>
      <p:sp>
        <p:nvSpPr>
          <p:cNvPr id="43" name="Rettangolo 42">
            <a:extLst>
              <a:ext uri="{FF2B5EF4-FFF2-40B4-BE49-F238E27FC236}">
                <a16:creationId xmlns:a16="http://schemas.microsoft.com/office/drawing/2014/main" id="{A03B4B66-1808-432C-BF81-FFB52308B92E}"/>
              </a:ext>
            </a:extLst>
          </p:cNvPr>
          <p:cNvSpPr/>
          <p:nvPr/>
        </p:nvSpPr>
        <p:spPr>
          <a:xfrm>
            <a:off x="8424910" y="4825727"/>
            <a:ext cx="1942826"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ITALIA</a:t>
            </a:r>
            <a:endParaRPr lang="it-IT" sz="1600" i="1" dirty="0">
              <a:latin typeface="Century Gothic" panose="020B0502020202020204" pitchFamily="34" charset="0"/>
            </a:endParaRPr>
          </a:p>
        </p:txBody>
      </p:sp>
      <p:sp>
        <p:nvSpPr>
          <p:cNvPr id="44" name="Ovale 43">
            <a:extLst>
              <a:ext uri="{FF2B5EF4-FFF2-40B4-BE49-F238E27FC236}">
                <a16:creationId xmlns:a16="http://schemas.microsoft.com/office/drawing/2014/main" id="{ADBAB676-8501-49F6-B2E2-9EEA6726CF57}"/>
              </a:ext>
            </a:extLst>
          </p:cNvPr>
          <p:cNvSpPr/>
          <p:nvPr/>
        </p:nvSpPr>
        <p:spPr bwMode="auto">
          <a:xfrm>
            <a:off x="7614131" y="3849966"/>
            <a:ext cx="688554" cy="688477"/>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6" name="Rettangolo 45">
            <a:extLst>
              <a:ext uri="{FF2B5EF4-FFF2-40B4-BE49-F238E27FC236}">
                <a16:creationId xmlns:a16="http://schemas.microsoft.com/office/drawing/2014/main" id="{A7BABBA5-A02C-43AB-83D1-31D291104EDD}"/>
              </a:ext>
            </a:extLst>
          </p:cNvPr>
          <p:cNvSpPr/>
          <p:nvPr/>
        </p:nvSpPr>
        <p:spPr>
          <a:xfrm>
            <a:off x="7641172" y="3994149"/>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21</a:t>
            </a:r>
            <a:endParaRPr lang="it-IT" sz="1200" dirty="0">
              <a:solidFill>
                <a:schemeClr val="bg1"/>
              </a:solidFill>
              <a:latin typeface="Century Gothic" panose="020B0502020202020204" pitchFamily="34" charset="0"/>
            </a:endParaRPr>
          </a:p>
        </p:txBody>
      </p:sp>
      <p:sp>
        <p:nvSpPr>
          <p:cNvPr id="47" name="Rettangolo 46">
            <a:extLst>
              <a:ext uri="{FF2B5EF4-FFF2-40B4-BE49-F238E27FC236}">
                <a16:creationId xmlns:a16="http://schemas.microsoft.com/office/drawing/2014/main" id="{C7316224-B9E0-4DFC-8934-BBB8F6E63F99}"/>
              </a:ext>
            </a:extLst>
          </p:cNvPr>
          <p:cNvSpPr/>
          <p:nvPr/>
        </p:nvSpPr>
        <p:spPr>
          <a:xfrm>
            <a:off x="8424909" y="3778706"/>
            <a:ext cx="2022413"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FVG</a:t>
            </a:r>
            <a:endParaRPr lang="it-IT" sz="1600" i="1" dirty="0">
              <a:latin typeface="Century Gothic" panose="020B0502020202020204" pitchFamily="34" charset="0"/>
            </a:endParaRPr>
          </a:p>
        </p:txBody>
      </p:sp>
      <p:sp>
        <p:nvSpPr>
          <p:cNvPr id="48" name="Rettangolo 47">
            <a:extLst>
              <a:ext uri="{FF2B5EF4-FFF2-40B4-BE49-F238E27FC236}">
                <a16:creationId xmlns:a16="http://schemas.microsoft.com/office/drawing/2014/main" id="{A1342CA0-FBAF-43D4-B47F-305750674D61}"/>
              </a:ext>
            </a:extLst>
          </p:cNvPr>
          <p:cNvSpPr/>
          <p:nvPr/>
        </p:nvSpPr>
        <p:spPr>
          <a:xfrm>
            <a:off x="3163601" y="3820073"/>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38</a:t>
            </a:r>
            <a:endParaRPr lang="it-IT" sz="1600" i="1" dirty="0">
              <a:solidFill>
                <a:srgbClr val="F79646"/>
              </a:solidFill>
              <a:latin typeface="Century Gothic" panose="020B0502020202020204" pitchFamily="34" charset="0"/>
            </a:endParaRPr>
          </a:p>
        </p:txBody>
      </p:sp>
      <p:sp>
        <p:nvSpPr>
          <p:cNvPr id="49" name="Rettangolo 48">
            <a:extLst>
              <a:ext uri="{FF2B5EF4-FFF2-40B4-BE49-F238E27FC236}">
                <a16:creationId xmlns:a16="http://schemas.microsoft.com/office/drawing/2014/main" id="{74F7D130-0892-43CB-B311-3E91CB91BC2C}"/>
              </a:ext>
            </a:extLst>
          </p:cNvPr>
          <p:cNvSpPr/>
          <p:nvPr/>
        </p:nvSpPr>
        <p:spPr>
          <a:xfrm>
            <a:off x="3153830" y="3455898"/>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38</a:t>
            </a:r>
          </a:p>
        </p:txBody>
      </p:sp>
      <p:sp>
        <p:nvSpPr>
          <p:cNvPr id="50" name="Rettangolo 49">
            <a:extLst>
              <a:ext uri="{FF2B5EF4-FFF2-40B4-BE49-F238E27FC236}">
                <a16:creationId xmlns:a16="http://schemas.microsoft.com/office/drawing/2014/main" id="{E8F00025-8D0A-452C-A492-7EBA57C57BCA}"/>
              </a:ext>
            </a:extLst>
          </p:cNvPr>
          <p:cNvSpPr/>
          <p:nvPr/>
        </p:nvSpPr>
        <p:spPr>
          <a:xfrm>
            <a:off x="4960174" y="3986458"/>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21</a:t>
            </a:r>
          </a:p>
        </p:txBody>
      </p:sp>
      <p:sp>
        <p:nvSpPr>
          <p:cNvPr id="51" name="Rettangolo 50">
            <a:extLst>
              <a:ext uri="{FF2B5EF4-FFF2-40B4-BE49-F238E27FC236}">
                <a16:creationId xmlns:a16="http://schemas.microsoft.com/office/drawing/2014/main" id="{48013679-2989-49FE-BB18-11384394557B}"/>
              </a:ext>
            </a:extLst>
          </p:cNvPr>
          <p:cNvSpPr/>
          <p:nvPr/>
        </p:nvSpPr>
        <p:spPr>
          <a:xfrm>
            <a:off x="4850477" y="4291375"/>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19</a:t>
            </a:r>
          </a:p>
        </p:txBody>
      </p:sp>
      <p:cxnSp>
        <p:nvCxnSpPr>
          <p:cNvPr id="52" name="Connettore diritto 51">
            <a:extLst>
              <a:ext uri="{FF2B5EF4-FFF2-40B4-BE49-F238E27FC236}">
                <a16:creationId xmlns:a16="http://schemas.microsoft.com/office/drawing/2014/main" id="{A75B1327-A338-477B-A2C3-17DE46E1E1D4}"/>
              </a:ext>
            </a:extLst>
          </p:cNvPr>
          <p:cNvCxnSpPr/>
          <p:nvPr/>
        </p:nvCxnSpPr>
        <p:spPr bwMode="auto">
          <a:xfrm>
            <a:off x="7248128" y="2851796"/>
            <a:ext cx="0" cy="3150812"/>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sp>
        <p:nvSpPr>
          <p:cNvPr id="55" name="Text Box 18">
            <a:extLst>
              <a:ext uri="{FF2B5EF4-FFF2-40B4-BE49-F238E27FC236}">
                <a16:creationId xmlns:a16="http://schemas.microsoft.com/office/drawing/2014/main" id="{A7EBF881-F095-42B6-A95B-EA031E3626CF}"/>
              </a:ext>
            </a:extLst>
          </p:cNvPr>
          <p:cNvSpPr txBox="1">
            <a:spLocks noChangeArrowheads="1"/>
          </p:cNvSpPr>
          <p:nvPr/>
        </p:nvSpPr>
        <p:spPr bwMode="auto">
          <a:xfrm>
            <a:off x="5107745" y="3473792"/>
            <a:ext cx="1109139" cy="263791"/>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100" b="1" i="1" dirty="0">
                <a:solidFill>
                  <a:schemeClr val="bg1"/>
                </a:solidFill>
              </a:rPr>
              <a:t>PREV. DIC ‘20</a:t>
            </a:r>
            <a:endParaRPr lang="it-IT" altLang="it-IT" sz="1100" i="1" dirty="0">
              <a:solidFill>
                <a:schemeClr val="bg1"/>
              </a:solidFill>
            </a:endParaRPr>
          </a:p>
        </p:txBody>
      </p:sp>
      <p:cxnSp>
        <p:nvCxnSpPr>
          <p:cNvPr id="57" name="Connettore diritto 56">
            <a:extLst>
              <a:ext uri="{FF2B5EF4-FFF2-40B4-BE49-F238E27FC236}">
                <a16:creationId xmlns:a16="http://schemas.microsoft.com/office/drawing/2014/main" id="{8BE75463-526A-4048-9C59-67CBF53FCAFD}"/>
              </a:ext>
            </a:extLst>
          </p:cNvPr>
          <p:cNvCxnSpPr/>
          <p:nvPr/>
        </p:nvCxnSpPr>
        <p:spPr bwMode="auto">
          <a:xfrm>
            <a:off x="3624486" y="2393113"/>
            <a:ext cx="0" cy="2340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58" name="CasellaDiTesto 9">
            <a:extLst>
              <a:ext uri="{FF2B5EF4-FFF2-40B4-BE49-F238E27FC236}">
                <a16:creationId xmlns:a16="http://schemas.microsoft.com/office/drawing/2014/main" id="{01F403D5-80DC-4526-8DC5-A32AAB6F3226}"/>
              </a:ext>
            </a:extLst>
          </p:cNvPr>
          <p:cNvSpPr txBox="1">
            <a:spLocks noChangeArrowheads="1"/>
          </p:cNvSpPr>
          <p:nvPr/>
        </p:nvSpPr>
        <p:spPr bwMode="auto">
          <a:xfrm>
            <a:off x="1114300" y="3848060"/>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F79646"/>
                </a:solidFill>
                <a:latin typeface="Century Gothic" panose="020B0502020202020204" pitchFamily="34" charset="0"/>
              </a:rPr>
              <a:t>Terziario ITALIA</a:t>
            </a:r>
          </a:p>
        </p:txBody>
      </p:sp>
      <p:sp>
        <p:nvSpPr>
          <p:cNvPr id="60" name="Rettangolo 59">
            <a:extLst>
              <a:ext uri="{FF2B5EF4-FFF2-40B4-BE49-F238E27FC236}">
                <a16:creationId xmlns:a16="http://schemas.microsoft.com/office/drawing/2014/main" id="{E08222D0-EE21-4B17-A197-1E629AAFE380}"/>
              </a:ext>
            </a:extLst>
          </p:cNvPr>
          <p:cNvSpPr/>
          <p:nvPr/>
        </p:nvSpPr>
        <p:spPr>
          <a:xfrm>
            <a:off x="3478689" y="4232499"/>
            <a:ext cx="634473" cy="276999"/>
          </a:xfrm>
          <a:prstGeom prst="rect">
            <a:avLst/>
          </a:prstGeom>
        </p:spPr>
        <p:txBody>
          <a:bodyPr wrap="square">
            <a:spAutoFit/>
          </a:bodyPr>
          <a:lstStyle/>
          <a:p>
            <a:pPr algn="ctr"/>
            <a:r>
              <a:rPr lang="it-IT" sz="1200" dirty="0">
                <a:solidFill>
                  <a:srgbClr val="F79646"/>
                </a:solidFill>
                <a:latin typeface="Century Gothic" panose="020B0502020202020204" pitchFamily="34" charset="0"/>
              </a:rPr>
              <a:t>14</a:t>
            </a:r>
            <a:endParaRPr lang="it-IT" sz="1200" i="1" dirty="0">
              <a:solidFill>
                <a:srgbClr val="F79646"/>
              </a:solidFill>
              <a:latin typeface="Century Gothic" panose="020B0502020202020204" pitchFamily="34" charset="0"/>
            </a:endParaRPr>
          </a:p>
        </p:txBody>
      </p:sp>
      <p:sp>
        <p:nvSpPr>
          <p:cNvPr id="61" name="Rettangolo 60">
            <a:extLst>
              <a:ext uri="{FF2B5EF4-FFF2-40B4-BE49-F238E27FC236}">
                <a16:creationId xmlns:a16="http://schemas.microsoft.com/office/drawing/2014/main" id="{5EDFEAD1-B6A1-4B24-B54F-0CE29A1B8134}"/>
              </a:ext>
            </a:extLst>
          </p:cNvPr>
          <p:cNvSpPr/>
          <p:nvPr/>
        </p:nvSpPr>
        <p:spPr>
          <a:xfrm>
            <a:off x="3686982" y="4459164"/>
            <a:ext cx="634473" cy="276999"/>
          </a:xfrm>
          <a:prstGeom prst="rect">
            <a:avLst/>
          </a:prstGeom>
        </p:spPr>
        <p:txBody>
          <a:bodyPr wrap="square">
            <a:spAutoFit/>
          </a:bodyPr>
          <a:lstStyle/>
          <a:p>
            <a:pPr algn="ctr"/>
            <a:r>
              <a:rPr lang="it-IT" sz="1200" dirty="0">
                <a:solidFill>
                  <a:srgbClr val="203864"/>
                </a:solidFill>
                <a:latin typeface="Century Gothic" panose="020B0502020202020204" pitchFamily="34" charset="0"/>
              </a:rPr>
              <a:t>13</a:t>
            </a:r>
          </a:p>
        </p:txBody>
      </p:sp>
      <p:sp>
        <p:nvSpPr>
          <p:cNvPr id="62" name="Rettangolo 61">
            <a:extLst>
              <a:ext uri="{FF2B5EF4-FFF2-40B4-BE49-F238E27FC236}">
                <a16:creationId xmlns:a16="http://schemas.microsoft.com/office/drawing/2014/main" id="{971BC37A-4161-45E2-9F1B-74AC8157C8D4}"/>
              </a:ext>
            </a:extLst>
          </p:cNvPr>
          <p:cNvSpPr/>
          <p:nvPr/>
        </p:nvSpPr>
        <p:spPr>
          <a:xfrm>
            <a:off x="4462260" y="3730189"/>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29</a:t>
            </a:r>
          </a:p>
        </p:txBody>
      </p:sp>
      <p:sp>
        <p:nvSpPr>
          <p:cNvPr id="63" name="Rettangolo 62">
            <a:extLst>
              <a:ext uri="{FF2B5EF4-FFF2-40B4-BE49-F238E27FC236}">
                <a16:creationId xmlns:a16="http://schemas.microsoft.com/office/drawing/2014/main" id="{E65FD6D6-5630-4245-8F0A-FA990C2B4AF8}"/>
              </a:ext>
            </a:extLst>
          </p:cNvPr>
          <p:cNvSpPr/>
          <p:nvPr/>
        </p:nvSpPr>
        <p:spPr>
          <a:xfrm>
            <a:off x="4424175" y="4127634"/>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27</a:t>
            </a:r>
          </a:p>
        </p:txBody>
      </p:sp>
      <p:sp>
        <p:nvSpPr>
          <p:cNvPr id="64" name="Ovale 63">
            <a:extLst>
              <a:ext uri="{FF2B5EF4-FFF2-40B4-BE49-F238E27FC236}">
                <a16:creationId xmlns:a16="http://schemas.microsoft.com/office/drawing/2014/main" id="{83425CF0-9ED7-445E-A986-3327B40A2EFC}"/>
              </a:ext>
            </a:extLst>
          </p:cNvPr>
          <p:cNvSpPr/>
          <p:nvPr/>
        </p:nvSpPr>
        <p:spPr bwMode="auto">
          <a:xfrm rot="11984762">
            <a:off x="4986319" y="3809970"/>
            <a:ext cx="593451" cy="947717"/>
          </a:xfrm>
          <a:prstGeom prst="ellipse">
            <a:avLst/>
          </a:prstGeom>
          <a:noFill/>
          <a:ln w="1905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8" name="Text Box 49">
            <a:extLst>
              <a:ext uri="{FF2B5EF4-FFF2-40B4-BE49-F238E27FC236}">
                <a16:creationId xmlns:a16="http://schemas.microsoft.com/office/drawing/2014/main" id="{EA460C49-A511-4736-9EBA-A687E90E1AFF}"/>
              </a:ext>
            </a:extLst>
          </p:cNvPr>
          <p:cNvSpPr txBox="1">
            <a:spLocks noChangeArrowheads="1"/>
          </p:cNvSpPr>
          <p:nvPr/>
        </p:nvSpPr>
        <p:spPr bwMode="auto">
          <a:xfrm>
            <a:off x="335360" y="6213323"/>
            <a:ext cx="11665296" cy="384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a:t>
            </a:r>
            <a:r>
              <a:rPr lang="it-IT" altLang="ja-JP" sz="900" b="0" dirty="0">
                <a:solidFill>
                  <a:srgbClr val="000000"/>
                </a:solidFill>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entury Gothic" panose="020B0502020202020204" pitchFamily="34" charset="0"/>
              </a:rPr>
              <a:t>I dati sono riportati all’universo.</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69" name="Rettangolo 68">
            <a:extLst>
              <a:ext uri="{FF2B5EF4-FFF2-40B4-BE49-F238E27FC236}">
                <a16:creationId xmlns:a16="http://schemas.microsoft.com/office/drawing/2014/main" id="{EC29DA6A-71D7-4777-962F-73C0217AA669}"/>
              </a:ext>
            </a:extLst>
          </p:cNvPr>
          <p:cNvSpPr/>
          <p:nvPr/>
        </p:nvSpPr>
        <p:spPr>
          <a:xfrm>
            <a:off x="2604642" y="2358435"/>
            <a:ext cx="1044697" cy="246221"/>
          </a:xfrm>
          <a:prstGeom prst="rect">
            <a:avLst/>
          </a:prstGeom>
        </p:spPr>
        <p:txBody>
          <a:bodyPr wrap="square">
            <a:spAutoFit/>
          </a:bodyPr>
          <a:lstStyle/>
          <a:p>
            <a:pPr algn="r"/>
            <a:r>
              <a:rPr lang="it-IT" sz="1000" i="1" dirty="0" err="1">
                <a:solidFill>
                  <a:schemeClr val="tx2">
                    <a:lumMod val="65000"/>
                    <a:lumOff val="35000"/>
                  </a:schemeClr>
                </a:solidFill>
                <a:latin typeface="Century Gothic" panose="020B0502020202020204" pitchFamily="34" charset="0"/>
              </a:rPr>
              <a:t>Pre</a:t>
            </a:r>
            <a:r>
              <a:rPr lang="it-IT" sz="1000" i="1" dirty="0">
                <a:solidFill>
                  <a:schemeClr val="tx2">
                    <a:lumMod val="65000"/>
                    <a:lumOff val="35000"/>
                  </a:schemeClr>
                </a:solidFill>
                <a:latin typeface="Century Gothic" panose="020B0502020202020204" pitchFamily="34" charset="0"/>
              </a:rPr>
              <a:t> lockdown</a:t>
            </a:r>
            <a:endParaRPr lang="it-IT" sz="700" i="1" dirty="0">
              <a:solidFill>
                <a:schemeClr val="tx2">
                  <a:lumMod val="65000"/>
                  <a:lumOff val="35000"/>
                </a:schemeClr>
              </a:solidFill>
              <a:latin typeface="Century Gothic" panose="020B0502020202020204" pitchFamily="34" charset="0"/>
            </a:endParaRPr>
          </a:p>
        </p:txBody>
      </p:sp>
      <p:pic>
        <p:nvPicPr>
          <p:cNvPr id="2" name="Elemento grafico 1" descr="Professore">
            <a:extLst>
              <a:ext uri="{FF2B5EF4-FFF2-40B4-BE49-F238E27FC236}">
                <a16:creationId xmlns:a16="http://schemas.microsoft.com/office/drawing/2014/main" id="{C463F45D-F694-4B2A-AB6B-E07ECA822B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885" y="5351021"/>
            <a:ext cx="516155" cy="516155"/>
          </a:xfrm>
          <a:prstGeom prst="rect">
            <a:avLst/>
          </a:prstGeom>
        </p:spPr>
      </p:pic>
      <p:sp>
        <p:nvSpPr>
          <p:cNvPr id="4" name="Text Box 18">
            <a:extLst>
              <a:ext uri="{FF2B5EF4-FFF2-40B4-BE49-F238E27FC236}">
                <a16:creationId xmlns:a16="http://schemas.microsoft.com/office/drawing/2014/main" id="{80337D1B-6FC7-4703-BCE5-7D285EF3417B}"/>
              </a:ext>
            </a:extLst>
          </p:cNvPr>
          <p:cNvSpPr txBox="1">
            <a:spLocks noChangeArrowheads="1"/>
          </p:cNvSpPr>
          <p:nvPr/>
        </p:nvSpPr>
        <p:spPr bwMode="auto">
          <a:xfrm>
            <a:off x="1301559" y="5357012"/>
            <a:ext cx="5658719" cy="694678"/>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L’indicatore dei ricavi rilevato presso le imprese del terziario FVG si mantiene al di sopra della media nazionale anche in vista dell’ultima parte dell’anno (malgrado </a:t>
            </a:r>
            <a:r>
              <a:rPr lang="it-IT" altLang="it-IT" sz="1300" dirty="0" err="1">
                <a:solidFill>
                  <a:schemeClr val="tx1"/>
                </a:solidFill>
              </a:rPr>
              <a:t>l’</a:t>
            </a:r>
            <a:r>
              <a:rPr lang="it-IT" altLang="it-IT" sz="1300" i="1" dirty="0" err="1">
                <a:solidFill>
                  <a:schemeClr val="tx1"/>
                </a:solidFill>
              </a:rPr>
              <a:t>outlook</a:t>
            </a:r>
            <a:r>
              <a:rPr lang="it-IT" altLang="it-IT" sz="1300" i="1" dirty="0">
                <a:solidFill>
                  <a:schemeClr val="tx1"/>
                </a:solidFill>
              </a:rPr>
              <a:t> </a:t>
            </a:r>
            <a:r>
              <a:rPr lang="it-IT" altLang="it-IT" sz="1300" dirty="0">
                <a:solidFill>
                  <a:schemeClr val="tx1"/>
                </a:solidFill>
              </a:rPr>
              <a:t>negativo).</a:t>
            </a:r>
            <a:endParaRPr lang="it-IT" altLang="it-IT" sz="1300" i="1" dirty="0">
              <a:solidFill>
                <a:schemeClr val="tx1"/>
              </a:solidFill>
            </a:endParaRPr>
          </a:p>
        </p:txBody>
      </p:sp>
    </p:spTree>
    <p:extLst>
      <p:ext uri="{BB962C8B-B14F-4D97-AF65-F5344CB8AC3E}">
        <p14:creationId xmlns:p14="http://schemas.microsoft.com/office/powerpoint/2010/main" val="3558845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Analisi per settore di attività economica</a:t>
            </a:r>
          </a:p>
        </p:txBody>
      </p:sp>
      <p:pic>
        <p:nvPicPr>
          <p:cNvPr id="36" name="Immagine 35">
            <a:extLst>
              <a:ext uri="{FF2B5EF4-FFF2-40B4-BE49-F238E27FC236}">
                <a16:creationId xmlns:a16="http://schemas.microsoft.com/office/drawing/2014/main" id="{28672B21-AE60-4FAE-BA8D-31DA7106C05A}"/>
              </a:ext>
            </a:extLst>
          </p:cNvPr>
          <p:cNvPicPr>
            <a:picLocks noChangeAspect="1"/>
          </p:cNvPicPr>
          <p:nvPr/>
        </p:nvPicPr>
        <p:blipFill>
          <a:blip r:embed="rId2"/>
          <a:stretch>
            <a:fillRect/>
          </a:stretch>
        </p:blipFill>
        <p:spPr>
          <a:xfrm>
            <a:off x="9370800" y="4316400"/>
            <a:ext cx="2628615" cy="2102400"/>
          </a:xfrm>
          <a:prstGeom prst="rect">
            <a:avLst/>
          </a:prstGeom>
        </p:spPr>
      </p:pic>
      <p:pic>
        <p:nvPicPr>
          <p:cNvPr id="37" name="Immagine 36">
            <a:extLst>
              <a:ext uri="{FF2B5EF4-FFF2-40B4-BE49-F238E27FC236}">
                <a16:creationId xmlns:a16="http://schemas.microsoft.com/office/drawing/2014/main" id="{54D6E3C9-6311-4EEB-BEB5-06AAA9433FCE}"/>
              </a:ext>
            </a:extLst>
          </p:cNvPr>
          <p:cNvPicPr>
            <a:picLocks noChangeAspect="1"/>
          </p:cNvPicPr>
          <p:nvPr/>
        </p:nvPicPr>
        <p:blipFill>
          <a:blip r:embed="rId3"/>
          <a:stretch>
            <a:fillRect/>
          </a:stretch>
        </p:blipFill>
        <p:spPr>
          <a:xfrm>
            <a:off x="6310800" y="4316400"/>
            <a:ext cx="2628615" cy="2102400"/>
          </a:xfrm>
          <a:prstGeom prst="rect">
            <a:avLst/>
          </a:prstGeom>
        </p:spPr>
      </p:pic>
      <p:pic>
        <p:nvPicPr>
          <p:cNvPr id="51" name="Immagine 50">
            <a:extLst>
              <a:ext uri="{FF2B5EF4-FFF2-40B4-BE49-F238E27FC236}">
                <a16:creationId xmlns:a16="http://schemas.microsoft.com/office/drawing/2014/main" id="{D8A1460D-4235-4B9A-B3C0-302C41247D93}"/>
              </a:ext>
            </a:extLst>
          </p:cNvPr>
          <p:cNvPicPr>
            <a:picLocks noChangeAspect="1"/>
          </p:cNvPicPr>
          <p:nvPr/>
        </p:nvPicPr>
        <p:blipFill>
          <a:blip r:embed="rId4"/>
          <a:stretch>
            <a:fillRect/>
          </a:stretch>
        </p:blipFill>
        <p:spPr>
          <a:xfrm>
            <a:off x="3312000" y="4316400"/>
            <a:ext cx="2628615" cy="2102400"/>
          </a:xfrm>
          <a:prstGeom prst="rect">
            <a:avLst/>
          </a:prstGeom>
        </p:spPr>
      </p:pic>
      <p:pic>
        <p:nvPicPr>
          <p:cNvPr id="52" name="Immagine 51">
            <a:extLst>
              <a:ext uri="{FF2B5EF4-FFF2-40B4-BE49-F238E27FC236}">
                <a16:creationId xmlns:a16="http://schemas.microsoft.com/office/drawing/2014/main" id="{BD5775C3-FD5F-49B3-98FA-FCB560E5A8E1}"/>
              </a:ext>
            </a:extLst>
          </p:cNvPr>
          <p:cNvPicPr>
            <a:picLocks noChangeAspect="1"/>
          </p:cNvPicPr>
          <p:nvPr/>
        </p:nvPicPr>
        <p:blipFill>
          <a:blip r:embed="rId5"/>
          <a:stretch>
            <a:fillRect/>
          </a:stretch>
        </p:blipFill>
        <p:spPr>
          <a:xfrm>
            <a:off x="489600" y="4316400"/>
            <a:ext cx="2628615" cy="2102400"/>
          </a:xfrm>
          <a:prstGeom prst="rect">
            <a:avLst/>
          </a:prstGeom>
        </p:spPr>
      </p:pic>
      <p:pic>
        <p:nvPicPr>
          <p:cNvPr id="53" name="Immagine 52">
            <a:extLst>
              <a:ext uri="{FF2B5EF4-FFF2-40B4-BE49-F238E27FC236}">
                <a16:creationId xmlns:a16="http://schemas.microsoft.com/office/drawing/2014/main" id="{3EAB7BC7-2EC6-4027-8794-3DC85218C191}"/>
              </a:ext>
            </a:extLst>
          </p:cNvPr>
          <p:cNvPicPr>
            <a:picLocks noChangeAspect="1"/>
          </p:cNvPicPr>
          <p:nvPr/>
        </p:nvPicPr>
        <p:blipFill>
          <a:blip r:embed="rId6"/>
          <a:stretch>
            <a:fillRect/>
          </a:stretch>
        </p:blipFill>
        <p:spPr>
          <a:xfrm>
            <a:off x="9370800" y="1638000"/>
            <a:ext cx="2628615" cy="2102400"/>
          </a:xfrm>
          <a:prstGeom prst="rect">
            <a:avLst/>
          </a:prstGeom>
        </p:spPr>
      </p:pic>
      <p:pic>
        <p:nvPicPr>
          <p:cNvPr id="54" name="Immagine 53">
            <a:extLst>
              <a:ext uri="{FF2B5EF4-FFF2-40B4-BE49-F238E27FC236}">
                <a16:creationId xmlns:a16="http://schemas.microsoft.com/office/drawing/2014/main" id="{3486E727-B6C3-4319-9723-4A8A55266E0D}"/>
              </a:ext>
            </a:extLst>
          </p:cNvPr>
          <p:cNvPicPr>
            <a:picLocks noChangeAspect="1"/>
          </p:cNvPicPr>
          <p:nvPr/>
        </p:nvPicPr>
        <p:blipFill>
          <a:blip r:embed="rId7"/>
          <a:stretch>
            <a:fillRect/>
          </a:stretch>
        </p:blipFill>
        <p:spPr>
          <a:xfrm>
            <a:off x="6325200" y="1638000"/>
            <a:ext cx="2628615" cy="2102400"/>
          </a:xfrm>
          <a:prstGeom prst="rect">
            <a:avLst/>
          </a:prstGeom>
        </p:spPr>
      </p:pic>
      <p:pic>
        <p:nvPicPr>
          <p:cNvPr id="67" name="Immagine 66">
            <a:extLst>
              <a:ext uri="{FF2B5EF4-FFF2-40B4-BE49-F238E27FC236}">
                <a16:creationId xmlns:a16="http://schemas.microsoft.com/office/drawing/2014/main" id="{A1A7CBF0-4A41-4810-92CB-715B2CA2224E}"/>
              </a:ext>
            </a:extLst>
          </p:cNvPr>
          <p:cNvPicPr>
            <a:picLocks noChangeAspect="1"/>
          </p:cNvPicPr>
          <p:nvPr/>
        </p:nvPicPr>
        <p:blipFill>
          <a:blip r:embed="rId8"/>
          <a:stretch>
            <a:fillRect/>
          </a:stretch>
        </p:blipFill>
        <p:spPr>
          <a:xfrm>
            <a:off x="3286800" y="1638000"/>
            <a:ext cx="2628615" cy="2102400"/>
          </a:xfrm>
          <a:prstGeom prst="rect">
            <a:avLst/>
          </a:prstGeom>
        </p:spPr>
      </p:pic>
      <p:sp>
        <p:nvSpPr>
          <p:cNvPr id="69" name="CasellaDiTesto 9">
            <a:extLst>
              <a:ext uri="{FF2B5EF4-FFF2-40B4-BE49-F238E27FC236}">
                <a16:creationId xmlns:a16="http://schemas.microsoft.com/office/drawing/2014/main" id="{62A541F1-0F6C-4627-AAEB-1FDB34CB2680}"/>
              </a:ext>
            </a:extLst>
          </p:cNvPr>
          <p:cNvSpPr txBox="1">
            <a:spLocks noChangeArrowheads="1"/>
          </p:cNvSpPr>
          <p:nvPr/>
        </p:nvSpPr>
        <p:spPr bwMode="auto">
          <a:xfrm>
            <a:off x="9166578" y="2230475"/>
            <a:ext cx="1392266"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Ristorazione</a:t>
            </a:r>
          </a:p>
        </p:txBody>
      </p:sp>
      <p:sp>
        <p:nvSpPr>
          <p:cNvPr id="70" name="CasellaDiTesto 9">
            <a:extLst>
              <a:ext uri="{FF2B5EF4-FFF2-40B4-BE49-F238E27FC236}">
                <a16:creationId xmlns:a16="http://schemas.microsoft.com/office/drawing/2014/main" id="{C4C58024-0443-4462-A4C3-9BEA76606EF5}"/>
              </a:ext>
            </a:extLst>
          </p:cNvPr>
          <p:cNvSpPr txBox="1">
            <a:spLocks noChangeArrowheads="1"/>
          </p:cNvSpPr>
          <p:nvPr/>
        </p:nvSpPr>
        <p:spPr bwMode="auto">
          <a:xfrm>
            <a:off x="354999" y="4859956"/>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Ricezione turistica</a:t>
            </a:r>
          </a:p>
        </p:txBody>
      </p:sp>
      <p:sp>
        <p:nvSpPr>
          <p:cNvPr id="71" name="Rettangolo 70">
            <a:extLst>
              <a:ext uri="{FF2B5EF4-FFF2-40B4-BE49-F238E27FC236}">
                <a16:creationId xmlns:a16="http://schemas.microsoft.com/office/drawing/2014/main" id="{65D2D1F1-3528-4126-8D0C-5C8B60F99588}"/>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2" name="Rettangolo 71">
            <a:extLst>
              <a:ext uri="{FF2B5EF4-FFF2-40B4-BE49-F238E27FC236}">
                <a16:creationId xmlns:a16="http://schemas.microsoft.com/office/drawing/2014/main" id="{30FBD80E-7700-422E-97CE-A204F114432A}"/>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3" name="Rettangolo 72">
            <a:extLst>
              <a:ext uri="{FF2B5EF4-FFF2-40B4-BE49-F238E27FC236}">
                <a16:creationId xmlns:a16="http://schemas.microsoft.com/office/drawing/2014/main" id="{62483123-4D12-4BCA-8BC0-2D86F63F6875}"/>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4" name="Rettangolo 73">
            <a:extLst>
              <a:ext uri="{FF2B5EF4-FFF2-40B4-BE49-F238E27FC236}">
                <a16:creationId xmlns:a16="http://schemas.microsoft.com/office/drawing/2014/main" id="{1F6CE140-E110-45EB-95F9-91D9E1B47614}"/>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5" name="Rettangolo 74">
            <a:extLst>
              <a:ext uri="{FF2B5EF4-FFF2-40B4-BE49-F238E27FC236}">
                <a16:creationId xmlns:a16="http://schemas.microsoft.com/office/drawing/2014/main" id="{3A970D2B-6F44-4255-A212-15597E5C2A9F}"/>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6" name="Rettangolo 75">
            <a:extLst>
              <a:ext uri="{FF2B5EF4-FFF2-40B4-BE49-F238E27FC236}">
                <a16:creationId xmlns:a16="http://schemas.microsoft.com/office/drawing/2014/main" id="{C89BEA21-0B3A-44AC-95E8-A9AD2E158035}"/>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7" name="Rettangolo 76">
            <a:extLst>
              <a:ext uri="{FF2B5EF4-FFF2-40B4-BE49-F238E27FC236}">
                <a16:creationId xmlns:a16="http://schemas.microsoft.com/office/drawing/2014/main" id="{CCB5D4FE-7401-4376-8159-48C882036148}"/>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8" name="Titolo 1">
            <a:extLst>
              <a:ext uri="{FF2B5EF4-FFF2-40B4-BE49-F238E27FC236}">
                <a16:creationId xmlns:a16="http://schemas.microsoft.com/office/drawing/2014/main" id="{6CC50AFE-F268-4820-8147-A8E96FF5D96A}"/>
              </a:ext>
            </a:extLst>
          </p:cNvPr>
          <p:cNvSpPr txBox="1">
            <a:spLocks/>
          </p:cNvSpPr>
          <p:nvPr/>
        </p:nvSpPr>
        <p:spPr>
          <a:xfrm>
            <a:off x="3237058"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FOOD</a:t>
            </a:r>
          </a:p>
        </p:txBody>
      </p:sp>
      <p:sp>
        <p:nvSpPr>
          <p:cNvPr id="79" name="Titolo 1">
            <a:extLst>
              <a:ext uri="{FF2B5EF4-FFF2-40B4-BE49-F238E27FC236}">
                <a16:creationId xmlns:a16="http://schemas.microsoft.com/office/drawing/2014/main" id="{52C7B9CD-8535-447A-A877-7C6F0177B9AC}"/>
              </a:ext>
            </a:extLst>
          </p:cNvPr>
          <p:cNvSpPr txBox="1">
            <a:spLocks/>
          </p:cNvSpPr>
          <p:nvPr/>
        </p:nvSpPr>
        <p:spPr>
          <a:xfrm>
            <a:off x="6127497"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NO FOOD</a:t>
            </a:r>
          </a:p>
        </p:txBody>
      </p:sp>
      <p:sp>
        <p:nvSpPr>
          <p:cNvPr id="80" name="Titolo 1">
            <a:extLst>
              <a:ext uri="{FF2B5EF4-FFF2-40B4-BE49-F238E27FC236}">
                <a16:creationId xmlns:a16="http://schemas.microsoft.com/office/drawing/2014/main" id="{34AE0A29-6F9F-43C9-8624-F04DA0CF31EE}"/>
              </a:ext>
            </a:extLst>
          </p:cNvPr>
          <p:cNvSpPr txBox="1">
            <a:spLocks/>
          </p:cNvSpPr>
          <p:nvPr/>
        </p:nvSpPr>
        <p:spPr>
          <a:xfrm>
            <a:off x="9015161"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Ristorazione</a:t>
            </a:r>
          </a:p>
        </p:txBody>
      </p:sp>
      <p:sp>
        <p:nvSpPr>
          <p:cNvPr id="81" name="Titolo 1">
            <a:extLst>
              <a:ext uri="{FF2B5EF4-FFF2-40B4-BE49-F238E27FC236}">
                <a16:creationId xmlns:a16="http://schemas.microsoft.com/office/drawing/2014/main" id="{FA55F9F5-ED9C-4FE7-8B43-FE7B48AE8D54}"/>
              </a:ext>
            </a:extLst>
          </p:cNvPr>
          <p:cNvSpPr txBox="1">
            <a:spLocks/>
          </p:cNvSpPr>
          <p:nvPr/>
        </p:nvSpPr>
        <p:spPr>
          <a:xfrm>
            <a:off x="342906"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Ricezione turistica</a:t>
            </a:r>
          </a:p>
        </p:txBody>
      </p:sp>
      <p:sp>
        <p:nvSpPr>
          <p:cNvPr id="82" name="Titolo 1">
            <a:extLst>
              <a:ext uri="{FF2B5EF4-FFF2-40B4-BE49-F238E27FC236}">
                <a16:creationId xmlns:a16="http://schemas.microsoft.com/office/drawing/2014/main" id="{33D0174A-7A5F-446A-A575-5C1A978D0B1F}"/>
              </a:ext>
            </a:extLst>
          </p:cNvPr>
          <p:cNvSpPr txBox="1">
            <a:spLocks/>
          </p:cNvSpPr>
          <p:nvPr/>
        </p:nvSpPr>
        <p:spPr>
          <a:xfrm>
            <a:off x="3237058"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Trasporti e logistica</a:t>
            </a:r>
          </a:p>
        </p:txBody>
      </p:sp>
      <p:sp>
        <p:nvSpPr>
          <p:cNvPr id="83" name="Titolo 1">
            <a:extLst>
              <a:ext uri="{FF2B5EF4-FFF2-40B4-BE49-F238E27FC236}">
                <a16:creationId xmlns:a16="http://schemas.microsoft.com/office/drawing/2014/main" id="{A935FB57-60AF-4A5D-9893-CA1CBE810206}"/>
              </a:ext>
            </a:extLst>
          </p:cNvPr>
          <p:cNvSpPr txBox="1">
            <a:spLocks/>
          </p:cNvSpPr>
          <p:nvPr/>
        </p:nvSpPr>
        <p:spPr>
          <a:xfrm>
            <a:off x="6127497"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imprese</a:t>
            </a:r>
          </a:p>
        </p:txBody>
      </p:sp>
      <p:sp>
        <p:nvSpPr>
          <p:cNvPr id="84" name="Titolo 1">
            <a:extLst>
              <a:ext uri="{FF2B5EF4-FFF2-40B4-BE49-F238E27FC236}">
                <a16:creationId xmlns:a16="http://schemas.microsoft.com/office/drawing/2014/main" id="{DE5828E0-95DF-4065-8613-D691865EF038}"/>
              </a:ext>
            </a:extLst>
          </p:cNvPr>
          <p:cNvSpPr txBox="1">
            <a:spLocks/>
          </p:cNvSpPr>
          <p:nvPr/>
        </p:nvSpPr>
        <p:spPr>
          <a:xfrm>
            <a:off x="9015161"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persona</a:t>
            </a:r>
          </a:p>
        </p:txBody>
      </p:sp>
      <p:pic>
        <p:nvPicPr>
          <p:cNvPr id="85" name="Elemento grafico 84" descr="Professore">
            <a:extLst>
              <a:ext uri="{FF2B5EF4-FFF2-40B4-BE49-F238E27FC236}">
                <a16:creationId xmlns:a16="http://schemas.microsoft.com/office/drawing/2014/main" id="{E4E1F4BA-3360-4EEA-AF25-0B8315EAF9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933" y="1156362"/>
            <a:ext cx="516155" cy="516155"/>
          </a:xfrm>
          <a:prstGeom prst="rect">
            <a:avLst/>
          </a:prstGeom>
        </p:spPr>
      </p:pic>
      <p:sp>
        <p:nvSpPr>
          <p:cNvPr id="86" name="Text Box 18">
            <a:extLst>
              <a:ext uri="{FF2B5EF4-FFF2-40B4-BE49-F238E27FC236}">
                <a16:creationId xmlns:a16="http://schemas.microsoft.com/office/drawing/2014/main" id="{DFF8A75C-736E-4443-911B-3C6291BF1980}"/>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relativi al FVG:</a:t>
            </a:r>
            <a:endParaRPr lang="it-IT" altLang="it-IT" sz="1300" b="1" i="1" dirty="0">
              <a:solidFill>
                <a:schemeClr val="tx1"/>
              </a:solidFill>
            </a:endParaRPr>
          </a:p>
        </p:txBody>
      </p:sp>
      <p:sp>
        <p:nvSpPr>
          <p:cNvPr id="87" name="Rettangolo 86">
            <a:extLst>
              <a:ext uri="{FF2B5EF4-FFF2-40B4-BE49-F238E27FC236}">
                <a16:creationId xmlns:a16="http://schemas.microsoft.com/office/drawing/2014/main" id="{949A26BD-5BF8-4D85-83B6-6461AB69EAC4}"/>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8" name="CasellaDiTesto 9">
            <a:extLst>
              <a:ext uri="{FF2B5EF4-FFF2-40B4-BE49-F238E27FC236}">
                <a16:creationId xmlns:a16="http://schemas.microsoft.com/office/drawing/2014/main" id="{F0D13792-2A46-4EF2-BFEF-E62BD2C8A5A2}"/>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Settore di attività specifico </a:t>
            </a:r>
          </a:p>
        </p:txBody>
      </p:sp>
      <p:sp>
        <p:nvSpPr>
          <p:cNvPr id="89" name="Rettangolo 88">
            <a:extLst>
              <a:ext uri="{FF2B5EF4-FFF2-40B4-BE49-F238E27FC236}">
                <a16:creationId xmlns:a16="http://schemas.microsoft.com/office/drawing/2014/main" id="{2364EB30-A9E2-4922-A7D9-593F7D64C2ED}"/>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0" name="CasellaDiTesto 9">
            <a:extLst>
              <a:ext uri="{FF2B5EF4-FFF2-40B4-BE49-F238E27FC236}">
                <a16:creationId xmlns:a16="http://schemas.microsoft.com/office/drawing/2014/main" id="{1C27F03B-FCB5-4E75-92FC-628276DCFAA7}"/>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Totale Terziario</a:t>
            </a:r>
          </a:p>
        </p:txBody>
      </p:sp>
      <p:sp>
        <p:nvSpPr>
          <p:cNvPr id="91" name="Rettangolo 90">
            <a:extLst>
              <a:ext uri="{FF2B5EF4-FFF2-40B4-BE49-F238E27FC236}">
                <a16:creationId xmlns:a16="http://schemas.microsoft.com/office/drawing/2014/main" id="{7E44819A-8F7F-460A-800D-9317B56D1BC5}"/>
              </a:ext>
            </a:extLst>
          </p:cNvPr>
          <p:cNvSpPr/>
          <p:nvPr/>
        </p:nvSpPr>
        <p:spPr>
          <a:xfrm>
            <a:off x="3599793"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3" name="Rettangolo 92">
            <a:extLst>
              <a:ext uri="{FF2B5EF4-FFF2-40B4-BE49-F238E27FC236}">
                <a16:creationId xmlns:a16="http://schemas.microsoft.com/office/drawing/2014/main" id="{D3E6EF29-625A-4F8B-BCA1-212E861FB17C}"/>
              </a:ext>
            </a:extLst>
          </p:cNvPr>
          <p:cNvSpPr/>
          <p:nvPr/>
        </p:nvSpPr>
        <p:spPr>
          <a:xfrm>
            <a:off x="4323282" y="290907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33</a:t>
            </a:r>
          </a:p>
        </p:txBody>
      </p:sp>
      <p:sp>
        <p:nvSpPr>
          <p:cNvPr id="94" name="CasellaDiTesto 9">
            <a:extLst>
              <a:ext uri="{FF2B5EF4-FFF2-40B4-BE49-F238E27FC236}">
                <a16:creationId xmlns:a16="http://schemas.microsoft.com/office/drawing/2014/main" id="{C2DAEBDF-57E7-4AB1-A3B8-0578B4F5CEDE}"/>
              </a:ext>
            </a:extLst>
          </p:cNvPr>
          <p:cNvSpPr txBox="1">
            <a:spLocks noChangeArrowheads="1"/>
          </p:cNvSpPr>
          <p:nvPr/>
        </p:nvSpPr>
        <p:spPr bwMode="auto">
          <a:xfrm>
            <a:off x="3439003" y="2344256"/>
            <a:ext cx="72119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95" name="CasellaDiTesto 9">
            <a:extLst>
              <a:ext uri="{FF2B5EF4-FFF2-40B4-BE49-F238E27FC236}">
                <a16:creationId xmlns:a16="http://schemas.microsoft.com/office/drawing/2014/main" id="{EC7BD07C-4439-477F-975A-B87E299950C2}"/>
              </a:ext>
            </a:extLst>
          </p:cNvPr>
          <p:cNvSpPr txBox="1">
            <a:spLocks noChangeArrowheads="1"/>
          </p:cNvSpPr>
          <p:nvPr/>
        </p:nvSpPr>
        <p:spPr bwMode="auto">
          <a:xfrm>
            <a:off x="3387132" y="2952239"/>
            <a:ext cx="850211" cy="3697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a:t>
            </a:r>
            <a:br>
              <a:rPr lang="it-IT" altLang="ja-JP" sz="900" dirty="0">
                <a:solidFill>
                  <a:srgbClr val="008000"/>
                </a:solidFill>
                <a:latin typeface="Century Gothic" panose="020B0502020202020204" pitchFamily="34" charset="0"/>
              </a:rPr>
            </a:br>
            <a:r>
              <a:rPr lang="it-IT" altLang="ja-JP" sz="900" dirty="0">
                <a:solidFill>
                  <a:srgbClr val="008000"/>
                </a:solidFill>
                <a:latin typeface="Century Gothic" panose="020B0502020202020204" pitchFamily="34" charset="0"/>
              </a:rPr>
              <a:t>FOOD</a:t>
            </a:r>
          </a:p>
        </p:txBody>
      </p:sp>
      <p:sp>
        <p:nvSpPr>
          <p:cNvPr id="97" name="Rettangolo 96">
            <a:extLst>
              <a:ext uri="{FF2B5EF4-FFF2-40B4-BE49-F238E27FC236}">
                <a16:creationId xmlns:a16="http://schemas.microsoft.com/office/drawing/2014/main" id="{286F2BD7-BB00-44E1-9E87-E0BF78F50F79}"/>
              </a:ext>
            </a:extLst>
          </p:cNvPr>
          <p:cNvSpPr/>
          <p:nvPr/>
        </p:nvSpPr>
        <p:spPr>
          <a:xfrm>
            <a:off x="5104575" y="229874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53</a:t>
            </a:r>
          </a:p>
        </p:txBody>
      </p:sp>
      <p:sp>
        <p:nvSpPr>
          <p:cNvPr id="101" name="Rettangolo 100">
            <a:extLst>
              <a:ext uri="{FF2B5EF4-FFF2-40B4-BE49-F238E27FC236}">
                <a16:creationId xmlns:a16="http://schemas.microsoft.com/office/drawing/2014/main" id="{3B795CBA-3942-4D2E-82FB-CBEFC9263EF2}"/>
              </a:ext>
            </a:extLst>
          </p:cNvPr>
          <p:cNvSpPr/>
          <p:nvPr/>
        </p:nvSpPr>
        <p:spPr>
          <a:xfrm>
            <a:off x="4787355" y="233187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51</a:t>
            </a:r>
          </a:p>
        </p:txBody>
      </p:sp>
      <p:cxnSp>
        <p:nvCxnSpPr>
          <p:cNvPr id="102" name="Connettore diritto 101">
            <a:extLst>
              <a:ext uri="{FF2B5EF4-FFF2-40B4-BE49-F238E27FC236}">
                <a16:creationId xmlns:a16="http://schemas.microsoft.com/office/drawing/2014/main" id="{75A912BD-9B70-4FD9-AF1C-BDE83BC02664}"/>
              </a:ext>
            </a:extLst>
          </p:cNvPr>
          <p:cNvCxnSpPr>
            <a:cxnSpLocks/>
          </p:cNvCxnSpPr>
          <p:nvPr/>
        </p:nvCxnSpPr>
        <p:spPr bwMode="auto">
          <a:xfrm>
            <a:off x="7616647"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3" name="Rettangolo 102">
            <a:extLst>
              <a:ext uri="{FF2B5EF4-FFF2-40B4-BE49-F238E27FC236}">
                <a16:creationId xmlns:a16="http://schemas.microsoft.com/office/drawing/2014/main" id="{E7F46A40-35FE-4338-95D4-90270D120320}"/>
              </a:ext>
            </a:extLst>
          </p:cNvPr>
          <p:cNvSpPr/>
          <p:nvPr/>
        </p:nvSpPr>
        <p:spPr>
          <a:xfrm>
            <a:off x="6613777" y="170843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4" name="Rettangolo 103">
            <a:extLst>
              <a:ext uri="{FF2B5EF4-FFF2-40B4-BE49-F238E27FC236}">
                <a16:creationId xmlns:a16="http://schemas.microsoft.com/office/drawing/2014/main" id="{06C427A3-5C77-421E-A532-F629510E9A21}"/>
              </a:ext>
            </a:extLst>
          </p:cNvPr>
          <p:cNvSpPr/>
          <p:nvPr/>
        </p:nvSpPr>
        <p:spPr>
          <a:xfrm>
            <a:off x="7296543" y="279319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37</a:t>
            </a:r>
          </a:p>
        </p:txBody>
      </p:sp>
      <p:sp>
        <p:nvSpPr>
          <p:cNvPr id="105" name="CasellaDiTesto 9">
            <a:extLst>
              <a:ext uri="{FF2B5EF4-FFF2-40B4-BE49-F238E27FC236}">
                <a16:creationId xmlns:a16="http://schemas.microsoft.com/office/drawing/2014/main" id="{000BA260-B64E-4C6C-93CC-B650C4648297}"/>
              </a:ext>
            </a:extLst>
          </p:cNvPr>
          <p:cNvSpPr txBox="1">
            <a:spLocks noChangeArrowheads="1"/>
          </p:cNvSpPr>
          <p:nvPr/>
        </p:nvSpPr>
        <p:spPr bwMode="auto">
          <a:xfrm>
            <a:off x="6439734" y="2367074"/>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06" name="CasellaDiTesto 9">
            <a:extLst>
              <a:ext uri="{FF2B5EF4-FFF2-40B4-BE49-F238E27FC236}">
                <a16:creationId xmlns:a16="http://schemas.microsoft.com/office/drawing/2014/main" id="{87BD6C4F-7C30-4370-9BB4-D7F1E8CC286E}"/>
              </a:ext>
            </a:extLst>
          </p:cNvPr>
          <p:cNvSpPr txBox="1">
            <a:spLocks noChangeArrowheads="1"/>
          </p:cNvSpPr>
          <p:nvPr/>
        </p:nvSpPr>
        <p:spPr bwMode="auto">
          <a:xfrm>
            <a:off x="6350307" y="2889466"/>
            <a:ext cx="944526" cy="372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a:t>
            </a:r>
            <a:br>
              <a:rPr lang="it-IT" altLang="ja-JP" sz="900" dirty="0">
                <a:solidFill>
                  <a:srgbClr val="008000"/>
                </a:solidFill>
                <a:latin typeface="Century Gothic" panose="020B0502020202020204" pitchFamily="34" charset="0"/>
              </a:rPr>
            </a:br>
            <a:r>
              <a:rPr lang="it-IT" altLang="ja-JP" sz="900" dirty="0">
                <a:solidFill>
                  <a:srgbClr val="008000"/>
                </a:solidFill>
                <a:latin typeface="Century Gothic" panose="020B0502020202020204" pitchFamily="34" charset="0"/>
              </a:rPr>
              <a:t>NO FOOD</a:t>
            </a:r>
          </a:p>
        </p:txBody>
      </p:sp>
      <p:sp>
        <p:nvSpPr>
          <p:cNvPr id="107" name="Rettangolo 106">
            <a:extLst>
              <a:ext uri="{FF2B5EF4-FFF2-40B4-BE49-F238E27FC236}">
                <a16:creationId xmlns:a16="http://schemas.microsoft.com/office/drawing/2014/main" id="{44681066-C258-4E01-B4A7-C4E83C08F32C}"/>
              </a:ext>
            </a:extLst>
          </p:cNvPr>
          <p:cNvSpPr/>
          <p:nvPr/>
        </p:nvSpPr>
        <p:spPr>
          <a:xfrm>
            <a:off x="8183845" y="310972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18</a:t>
            </a:r>
          </a:p>
        </p:txBody>
      </p:sp>
      <p:sp>
        <p:nvSpPr>
          <p:cNvPr id="109" name="Rettangolo 108">
            <a:extLst>
              <a:ext uri="{FF2B5EF4-FFF2-40B4-BE49-F238E27FC236}">
                <a16:creationId xmlns:a16="http://schemas.microsoft.com/office/drawing/2014/main" id="{CAB62B6E-CC6F-4E62-B211-53BA052A9E5C}"/>
              </a:ext>
            </a:extLst>
          </p:cNvPr>
          <p:cNvSpPr/>
          <p:nvPr/>
        </p:nvSpPr>
        <p:spPr>
          <a:xfrm>
            <a:off x="7918062" y="304883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24</a:t>
            </a:r>
          </a:p>
        </p:txBody>
      </p:sp>
      <p:cxnSp>
        <p:nvCxnSpPr>
          <p:cNvPr id="110" name="Connettore diritto 109">
            <a:extLst>
              <a:ext uri="{FF2B5EF4-FFF2-40B4-BE49-F238E27FC236}">
                <a16:creationId xmlns:a16="http://schemas.microsoft.com/office/drawing/2014/main" id="{40C12F62-0125-4DA3-BD08-C81AC817BC97}"/>
              </a:ext>
            </a:extLst>
          </p:cNvPr>
          <p:cNvCxnSpPr/>
          <p:nvPr/>
        </p:nvCxnSpPr>
        <p:spPr bwMode="auto">
          <a:xfrm>
            <a:off x="10685172"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1" name="Rettangolo 110">
            <a:extLst>
              <a:ext uri="{FF2B5EF4-FFF2-40B4-BE49-F238E27FC236}">
                <a16:creationId xmlns:a16="http://schemas.microsoft.com/office/drawing/2014/main" id="{B651B80B-2CEA-4C0B-AD5C-E7407EBF24D1}"/>
              </a:ext>
            </a:extLst>
          </p:cNvPr>
          <p:cNvSpPr/>
          <p:nvPr/>
        </p:nvSpPr>
        <p:spPr>
          <a:xfrm>
            <a:off x="9682302"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2" name="Rettangolo 111">
            <a:extLst>
              <a:ext uri="{FF2B5EF4-FFF2-40B4-BE49-F238E27FC236}">
                <a16:creationId xmlns:a16="http://schemas.microsoft.com/office/drawing/2014/main" id="{1A34AE85-54C4-4011-852E-3A4597B90E50}"/>
              </a:ext>
            </a:extLst>
          </p:cNvPr>
          <p:cNvSpPr/>
          <p:nvPr/>
        </p:nvSpPr>
        <p:spPr>
          <a:xfrm>
            <a:off x="10384285" y="223351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56</a:t>
            </a:r>
          </a:p>
        </p:txBody>
      </p:sp>
      <p:sp>
        <p:nvSpPr>
          <p:cNvPr id="113" name="CasellaDiTesto 9">
            <a:extLst>
              <a:ext uri="{FF2B5EF4-FFF2-40B4-BE49-F238E27FC236}">
                <a16:creationId xmlns:a16="http://schemas.microsoft.com/office/drawing/2014/main" id="{E7755C11-F96D-433C-B568-344B9DA6F09E}"/>
              </a:ext>
            </a:extLst>
          </p:cNvPr>
          <p:cNvSpPr txBox="1">
            <a:spLocks noChangeArrowheads="1"/>
          </p:cNvSpPr>
          <p:nvPr/>
        </p:nvSpPr>
        <p:spPr bwMode="auto">
          <a:xfrm>
            <a:off x="9299972" y="2717746"/>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14" name="Rettangolo 113">
            <a:extLst>
              <a:ext uri="{FF2B5EF4-FFF2-40B4-BE49-F238E27FC236}">
                <a16:creationId xmlns:a16="http://schemas.microsoft.com/office/drawing/2014/main" id="{6105E6E5-7D25-4E4B-9208-D4762A1B2886}"/>
              </a:ext>
            </a:extLst>
          </p:cNvPr>
          <p:cNvSpPr/>
          <p:nvPr/>
        </p:nvSpPr>
        <p:spPr>
          <a:xfrm>
            <a:off x="11236903" y="316950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11</a:t>
            </a:r>
          </a:p>
        </p:txBody>
      </p:sp>
      <p:sp>
        <p:nvSpPr>
          <p:cNvPr id="116" name="Rettangolo 115">
            <a:extLst>
              <a:ext uri="{FF2B5EF4-FFF2-40B4-BE49-F238E27FC236}">
                <a16:creationId xmlns:a16="http://schemas.microsoft.com/office/drawing/2014/main" id="{149A2EFC-DC78-41FD-BDB0-FA8670450FC0}"/>
              </a:ext>
            </a:extLst>
          </p:cNvPr>
          <p:cNvSpPr/>
          <p:nvPr/>
        </p:nvSpPr>
        <p:spPr>
          <a:xfrm>
            <a:off x="10971203" y="3126248"/>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20</a:t>
            </a:r>
          </a:p>
        </p:txBody>
      </p:sp>
      <p:cxnSp>
        <p:nvCxnSpPr>
          <p:cNvPr id="117" name="Connettore diritto 116">
            <a:extLst>
              <a:ext uri="{FF2B5EF4-FFF2-40B4-BE49-F238E27FC236}">
                <a16:creationId xmlns:a16="http://schemas.microsoft.com/office/drawing/2014/main" id="{6CFCCAEA-AE41-4F62-9C71-C425AF610396}"/>
              </a:ext>
            </a:extLst>
          </p:cNvPr>
          <p:cNvCxnSpPr>
            <a:cxnSpLocks/>
          </p:cNvCxnSpPr>
          <p:nvPr/>
        </p:nvCxnSpPr>
        <p:spPr bwMode="auto">
          <a:xfrm>
            <a:off x="4597534"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18" name="Connettore diritto 117">
            <a:extLst>
              <a:ext uri="{FF2B5EF4-FFF2-40B4-BE49-F238E27FC236}">
                <a16:creationId xmlns:a16="http://schemas.microsoft.com/office/drawing/2014/main" id="{99F8558F-8DE5-48F8-8390-844E680B700D}"/>
              </a:ext>
            </a:extLst>
          </p:cNvPr>
          <p:cNvCxnSpPr/>
          <p:nvPr/>
        </p:nvCxnSpPr>
        <p:spPr bwMode="auto">
          <a:xfrm>
            <a:off x="1785643"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9" name="Rettangolo 118">
            <a:extLst>
              <a:ext uri="{FF2B5EF4-FFF2-40B4-BE49-F238E27FC236}">
                <a16:creationId xmlns:a16="http://schemas.microsoft.com/office/drawing/2014/main" id="{658B5955-0696-4E6F-950F-9E25747EA720}"/>
              </a:ext>
            </a:extLst>
          </p:cNvPr>
          <p:cNvSpPr/>
          <p:nvPr/>
        </p:nvSpPr>
        <p:spPr>
          <a:xfrm>
            <a:off x="801729" y="4336644"/>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20" name="Rettangolo 119">
            <a:extLst>
              <a:ext uri="{FF2B5EF4-FFF2-40B4-BE49-F238E27FC236}">
                <a16:creationId xmlns:a16="http://schemas.microsoft.com/office/drawing/2014/main" id="{059DB3B3-C6D4-4FE0-BFE2-5B1D61AFB0F9}"/>
              </a:ext>
            </a:extLst>
          </p:cNvPr>
          <p:cNvSpPr/>
          <p:nvPr/>
        </p:nvSpPr>
        <p:spPr>
          <a:xfrm>
            <a:off x="1433191" y="481378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63</a:t>
            </a:r>
          </a:p>
        </p:txBody>
      </p:sp>
      <p:sp>
        <p:nvSpPr>
          <p:cNvPr id="121" name="CasellaDiTesto 9">
            <a:extLst>
              <a:ext uri="{FF2B5EF4-FFF2-40B4-BE49-F238E27FC236}">
                <a16:creationId xmlns:a16="http://schemas.microsoft.com/office/drawing/2014/main" id="{31C0D1F8-6BCA-4257-A0D6-B8D2E54351AB}"/>
              </a:ext>
            </a:extLst>
          </p:cNvPr>
          <p:cNvSpPr txBox="1">
            <a:spLocks noChangeArrowheads="1"/>
          </p:cNvSpPr>
          <p:nvPr/>
        </p:nvSpPr>
        <p:spPr bwMode="auto">
          <a:xfrm>
            <a:off x="521771" y="5407068"/>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2" name="Rettangolo 121">
            <a:extLst>
              <a:ext uri="{FF2B5EF4-FFF2-40B4-BE49-F238E27FC236}">
                <a16:creationId xmlns:a16="http://schemas.microsoft.com/office/drawing/2014/main" id="{52A8C940-3AE2-42C6-BFC1-16D610231380}"/>
              </a:ext>
            </a:extLst>
          </p:cNvPr>
          <p:cNvSpPr/>
          <p:nvPr/>
        </p:nvSpPr>
        <p:spPr>
          <a:xfrm>
            <a:off x="2369691" y="586682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9</a:t>
            </a:r>
          </a:p>
        </p:txBody>
      </p:sp>
      <p:sp>
        <p:nvSpPr>
          <p:cNvPr id="124" name="Rettangolo 123">
            <a:extLst>
              <a:ext uri="{FF2B5EF4-FFF2-40B4-BE49-F238E27FC236}">
                <a16:creationId xmlns:a16="http://schemas.microsoft.com/office/drawing/2014/main" id="{401C57EA-5EB1-410B-9558-37A2D613A4FD}"/>
              </a:ext>
            </a:extLst>
          </p:cNvPr>
          <p:cNvSpPr/>
          <p:nvPr/>
        </p:nvSpPr>
        <p:spPr>
          <a:xfrm>
            <a:off x="2077839" y="574425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25</a:t>
            </a:r>
          </a:p>
        </p:txBody>
      </p:sp>
      <p:cxnSp>
        <p:nvCxnSpPr>
          <p:cNvPr id="125" name="Connettore diritto 124">
            <a:extLst>
              <a:ext uri="{FF2B5EF4-FFF2-40B4-BE49-F238E27FC236}">
                <a16:creationId xmlns:a16="http://schemas.microsoft.com/office/drawing/2014/main" id="{13280B24-6448-4283-8D70-EAF46AE110DD}"/>
              </a:ext>
            </a:extLst>
          </p:cNvPr>
          <p:cNvCxnSpPr/>
          <p:nvPr/>
        </p:nvCxnSpPr>
        <p:spPr bwMode="auto">
          <a:xfrm>
            <a:off x="4604877"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6" name="Rettangolo 125">
            <a:extLst>
              <a:ext uri="{FF2B5EF4-FFF2-40B4-BE49-F238E27FC236}">
                <a16:creationId xmlns:a16="http://schemas.microsoft.com/office/drawing/2014/main" id="{D3730931-ED53-4B03-A4BA-36077831ADDA}"/>
              </a:ext>
            </a:extLst>
          </p:cNvPr>
          <p:cNvSpPr/>
          <p:nvPr/>
        </p:nvSpPr>
        <p:spPr>
          <a:xfrm>
            <a:off x="3620963" y="432767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27" name="Rettangolo 126">
            <a:extLst>
              <a:ext uri="{FF2B5EF4-FFF2-40B4-BE49-F238E27FC236}">
                <a16:creationId xmlns:a16="http://schemas.microsoft.com/office/drawing/2014/main" id="{A18A4015-3CB7-4690-BFD2-87C02C566E23}"/>
              </a:ext>
            </a:extLst>
          </p:cNvPr>
          <p:cNvSpPr/>
          <p:nvPr/>
        </p:nvSpPr>
        <p:spPr>
          <a:xfrm>
            <a:off x="4299541" y="516236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40</a:t>
            </a:r>
          </a:p>
        </p:txBody>
      </p:sp>
      <p:sp>
        <p:nvSpPr>
          <p:cNvPr id="128" name="CasellaDiTesto 9">
            <a:extLst>
              <a:ext uri="{FF2B5EF4-FFF2-40B4-BE49-F238E27FC236}">
                <a16:creationId xmlns:a16="http://schemas.microsoft.com/office/drawing/2014/main" id="{89CA862F-3C53-4E72-986C-7910A22427DB}"/>
              </a:ext>
            </a:extLst>
          </p:cNvPr>
          <p:cNvSpPr txBox="1">
            <a:spLocks noChangeArrowheads="1"/>
          </p:cNvSpPr>
          <p:nvPr/>
        </p:nvSpPr>
        <p:spPr bwMode="auto">
          <a:xfrm>
            <a:off x="3394013" y="539809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9" name="CasellaDiTesto 9">
            <a:extLst>
              <a:ext uri="{FF2B5EF4-FFF2-40B4-BE49-F238E27FC236}">
                <a16:creationId xmlns:a16="http://schemas.microsoft.com/office/drawing/2014/main" id="{0DE7DA70-7E36-4216-91C5-213C760356B0}"/>
              </a:ext>
            </a:extLst>
          </p:cNvPr>
          <p:cNvSpPr txBox="1">
            <a:spLocks noChangeArrowheads="1"/>
          </p:cNvSpPr>
          <p:nvPr/>
        </p:nvSpPr>
        <p:spPr bwMode="auto">
          <a:xfrm>
            <a:off x="3347733" y="5022149"/>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Trasporti</a:t>
            </a:r>
          </a:p>
        </p:txBody>
      </p:sp>
      <p:sp>
        <p:nvSpPr>
          <p:cNvPr id="130" name="Rettangolo 129">
            <a:extLst>
              <a:ext uri="{FF2B5EF4-FFF2-40B4-BE49-F238E27FC236}">
                <a16:creationId xmlns:a16="http://schemas.microsoft.com/office/drawing/2014/main" id="{E6664035-361A-4DB5-80DF-8B2CF138380F}"/>
              </a:ext>
            </a:extLst>
          </p:cNvPr>
          <p:cNvSpPr/>
          <p:nvPr/>
        </p:nvSpPr>
        <p:spPr>
          <a:xfrm>
            <a:off x="5166458" y="582006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15</a:t>
            </a:r>
          </a:p>
        </p:txBody>
      </p:sp>
      <p:sp>
        <p:nvSpPr>
          <p:cNvPr id="132" name="Rettangolo 131">
            <a:extLst>
              <a:ext uri="{FF2B5EF4-FFF2-40B4-BE49-F238E27FC236}">
                <a16:creationId xmlns:a16="http://schemas.microsoft.com/office/drawing/2014/main" id="{5023C232-337C-40A1-948D-20D8120E6E56}"/>
              </a:ext>
            </a:extLst>
          </p:cNvPr>
          <p:cNvSpPr/>
          <p:nvPr/>
        </p:nvSpPr>
        <p:spPr>
          <a:xfrm>
            <a:off x="4875306" y="570503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23</a:t>
            </a:r>
          </a:p>
        </p:txBody>
      </p:sp>
      <p:cxnSp>
        <p:nvCxnSpPr>
          <p:cNvPr id="133" name="Connettore diritto 132">
            <a:extLst>
              <a:ext uri="{FF2B5EF4-FFF2-40B4-BE49-F238E27FC236}">
                <a16:creationId xmlns:a16="http://schemas.microsoft.com/office/drawing/2014/main" id="{AD91B876-16A2-4B3F-84DB-7706E6A6B93B}"/>
              </a:ext>
            </a:extLst>
          </p:cNvPr>
          <p:cNvCxnSpPr/>
          <p:nvPr/>
        </p:nvCxnSpPr>
        <p:spPr bwMode="auto">
          <a:xfrm>
            <a:off x="7632437"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34" name="Rettangolo 133">
            <a:extLst>
              <a:ext uri="{FF2B5EF4-FFF2-40B4-BE49-F238E27FC236}">
                <a16:creationId xmlns:a16="http://schemas.microsoft.com/office/drawing/2014/main" id="{259B6D22-E5ED-41A8-BBBB-8C7730AE1593}"/>
              </a:ext>
            </a:extLst>
          </p:cNvPr>
          <p:cNvSpPr/>
          <p:nvPr/>
        </p:nvSpPr>
        <p:spPr>
          <a:xfrm>
            <a:off x="6648523" y="431986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35" name="Rettangolo 134">
            <a:extLst>
              <a:ext uri="{FF2B5EF4-FFF2-40B4-BE49-F238E27FC236}">
                <a16:creationId xmlns:a16="http://schemas.microsoft.com/office/drawing/2014/main" id="{5AD54913-C500-4C2B-9E03-2A8115C0A9D2}"/>
              </a:ext>
            </a:extLst>
          </p:cNvPr>
          <p:cNvSpPr/>
          <p:nvPr/>
        </p:nvSpPr>
        <p:spPr>
          <a:xfrm>
            <a:off x="7315338" y="500676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50</a:t>
            </a:r>
          </a:p>
        </p:txBody>
      </p:sp>
      <p:sp>
        <p:nvSpPr>
          <p:cNvPr id="136" name="CasellaDiTesto 9">
            <a:extLst>
              <a:ext uri="{FF2B5EF4-FFF2-40B4-BE49-F238E27FC236}">
                <a16:creationId xmlns:a16="http://schemas.microsoft.com/office/drawing/2014/main" id="{4442F989-3512-45E9-B10A-EF46119A92CF}"/>
              </a:ext>
            </a:extLst>
          </p:cNvPr>
          <p:cNvSpPr txBox="1">
            <a:spLocks noChangeArrowheads="1"/>
          </p:cNvSpPr>
          <p:nvPr/>
        </p:nvSpPr>
        <p:spPr bwMode="auto">
          <a:xfrm>
            <a:off x="6382918" y="539028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37" name="CasellaDiTesto 9">
            <a:extLst>
              <a:ext uri="{FF2B5EF4-FFF2-40B4-BE49-F238E27FC236}">
                <a16:creationId xmlns:a16="http://schemas.microsoft.com/office/drawing/2014/main" id="{EBD4A36D-4290-4D55-A5F9-7349782EE216}"/>
              </a:ext>
            </a:extLst>
          </p:cNvPr>
          <p:cNvSpPr txBox="1">
            <a:spLocks noChangeArrowheads="1"/>
          </p:cNvSpPr>
          <p:nvPr/>
        </p:nvSpPr>
        <p:spPr bwMode="auto">
          <a:xfrm>
            <a:off x="6310859" y="4882575"/>
            <a:ext cx="100513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Imprese</a:t>
            </a:r>
          </a:p>
        </p:txBody>
      </p:sp>
      <p:sp>
        <p:nvSpPr>
          <p:cNvPr id="138" name="Rettangolo 137">
            <a:extLst>
              <a:ext uri="{FF2B5EF4-FFF2-40B4-BE49-F238E27FC236}">
                <a16:creationId xmlns:a16="http://schemas.microsoft.com/office/drawing/2014/main" id="{15B0DCB9-16CA-4D58-8E81-47A7220E5600}"/>
              </a:ext>
            </a:extLst>
          </p:cNvPr>
          <p:cNvSpPr/>
          <p:nvPr/>
        </p:nvSpPr>
        <p:spPr>
          <a:xfrm>
            <a:off x="8189672" y="5465805"/>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28</a:t>
            </a:r>
          </a:p>
        </p:txBody>
      </p:sp>
      <p:sp>
        <p:nvSpPr>
          <p:cNvPr id="140" name="Rettangolo 139">
            <a:extLst>
              <a:ext uri="{FF2B5EF4-FFF2-40B4-BE49-F238E27FC236}">
                <a16:creationId xmlns:a16="http://schemas.microsoft.com/office/drawing/2014/main" id="{9D76F2D6-AC2D-4E12-A514-C4A2B3076659}"/>
              </a:ext>
            </a:extLst>
          </p:cNvPr>
          <p:cNvSpPr/>
          <p:nvPr/>
        </p:nvSpPr>
        <p:spPr>
          <a:xfrm>
            <a:off x="7929382" y="527830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34</a:t>
            </a:r>
          </a:p>
        </p:txBody>
      </p:sp>
      <p:cxnSp>
        <p:nvCxnSpPr>
          <p:cNvPr id="141" name="Connettore diritto 140">
            <a:extLst>
              <a:ext uri="{FF2B5EF4-FFF2-40B4-BE49-F238E27FC236}">
                <a16:creationId xmlns:a16="http://schemas.microsoft.com/office/drawing/2014/main" id="{B4946A57-A512-4D77-ACA4-5D3E9CB1F2AE}"/>
              </a:ext>
            </a:extLst>
          </p:cNvPr>
          <p:cNvCxnSpPr/>
          <p:nvPr/>
        </p:nvCxnSpPr>
        <p:spPr bwMode="auto">
          <a:xfrm>
            <a:off x="10689652" y="4338501"/>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42" name="Rettangolo 141">
            <a:extLst>
              <a:ext uri="{FF2B5EF4-FFF2-40B4-BE49-F238E27FC236}">
                <a16:creationId xmlns:a16="http://schemas.microsoft.com/office/drawing/2014/main" id="{7EEA73A6-8599-42BD-A46C-9CD00314F153}"/>
              </a:ext>
            </a:extLst>
          </p:cNvPr>
          <p:cNvSpPr/>
          <p:nvPr/>
        </p:nvSpPr>
        <p:spPr>
          <a:xfrm>
            <a:off x="9705738" y="431452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43" name="Rettangolo 142">
            <a:extLst>
              <a:ext uri="{FF2B5EF4-FFF2-40B4-BE49-F238E27FC236}">
                <a16:creationId xmlns:a16="http://schemas.microsoft.com/office/drawing/2014/main" id="{34F7508F-D2E0-4874-A588-D7696E191522}"/>
              </a:ext>
            </a:extLst>
          </p:cNvPr>
          <p:cNvSpPr/>
          <p:nvPr/>
        </p:nvSpPr>
        <p:spPr>
          <a:xfrm>
            <a:off x="10396741" y="507120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47</a:t>
            </a:r>
          </a:p>
        </p:txBody>
      </p:sp>
      <p:sp>
        <p:nvSpPr>
          <p:cNvPr id="144" name="CasellaDiTesto 9">
            <a:extLst>
              <a:ext uri="{FF2B5EF4-FFF2-40B4-BE49-F238E27FC236}">
                <a16:creationId xmlns:a16="http://schemas.microsoft.com/office/drawing/2014/main" id="{15BF5593-5FCD-4358-A05F-E75D7A242424}"/>
              </a:ext>
            </a:extLst>
          </p:cNvPr>
          <p:cNvSpPr txBox="1">
            <a:spLocks noChangeArrowheads="1"/>
          </p:cNvSpPr>
          <p:nvPr/>
        </p:nvSpPr>
        <p:spPr bwMode="auto">
          <a:xfrm>
            <a:off x="9217068" y="5066145"/>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45" name="CasellaDiTesto 9">
            <a:extLst>
              <a:ext uri="{FF2B5EF4-FFF2-40B4-BE49-F238E27FC236}">
                <a16:creationId xmlns:a16="http://schemas.microsoft.com/office/drawing/2014/main" id="{080D8504-2B78-4CA9-A1D8-1CFD8F419E51}"/>
              </a:ext>
            </a:extLst>
          </p:cNvPr>
          <p:cNvSpPr txBox="1">
            <a:spLocks noChangeArrowheads="1"/>
          </p:cNvSpPr>
          <p:nvPr/>
        </p:nvSpPr>
        <p:spPr bwMode="auto">
          <a:xfrm>
            <a:off x="9088169" y="5471681"/>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Persona</a:t>
            </a:r>
          </a:p>
        </p:txBody>
      </p:sp>
      <p:sp>
        <p:nvSpPr>
          <p:cNvPr id="146" name="Rettangolo 145">
            <a:extLst>
              <a:ext uri="{FF2B5EF4-FFF2-40B4-BE49-F238E27FC236}">
                <a16:creationId xmlns:a16="http://schemas.microsoft.com/office/drawing/2014/main" id="{95022303-C6AC-44A2-A085-6668DAC76EBC}"/>
              </a:ext>
            </a:extLst>
          </p:cNvPr>
          <p:cNvSpPr/>
          <p:nvPr/>
        </p:nvSpPr>
        <p:spPr>
          <a:xfrm>
            <a:off x="11178026" y="5791707"/>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16</a:t>
            </a:r>
          </a:p>
        </p:txBody>
      </p:sp>
      <p:sp>
        <p:nvSpPr>
          <p:cNvPr id="148" name="Rettangolo 147">
            <a:extLst>
              <a:ext uri="{FF2B5EF4-FFF2-40B4-BE49-F238E27FC236}">
                <a16:creationId xmlns:a16="http://schemas.microsoft.com/office/drawing/2014/main" id="{18D03824-9CF2-4CBA-9DA3-34E0EAD79842}"/>
              </a:ext>
            </a:extLst>
          </p:cNvPr>
          <p:cNvSpPr/>
          <p:nvPr/>
        </p:nvSpPr>
        <p:spPr>
          <a:xfrm>
            <a:off x="10950329" y="574758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22</a:t>
            </a:r>
          </a:p>
        </p:txBody>
      </p:sp>
      <p:pic>
        <p:nvPicPr>
          <p:cNvPr id="3" name="Elemento grafico 2" descr="Avviso">
            <a:extLst>
              <a:ext uri="{FF2B5EF4-FFF2-40B4-BE49-F238E27FC236}">
                <a16:creationId xmlns:a16="http://schemas.microsoft.com/office/drawing/2014/main" id="{49DD1321-1066-44C4-A02D-C384AF9DD6E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456311" y="2472044"/>
            <a:ext cx="426575" cy="426575"/>
          </a:xfrm>
          <a:prstGeom prst="rect">
            <a:avLst/>
          </a:prstGeom>
        </p:spPr>
      </p:pic>
      <p:sp>
        <p:nvSpPr>
          <p:cNvPr id="4" name="Ovale 3">
            <a:extLst>
              <a:ext uri="{FF2B5EF4-FFF2-40B4-BE49-F238E27FC236}">
                <a16:creationId xmlns:a16="http://schemas.microsoft.com/office/drawing/2014/main" id="{B8B81DAB-BEE9-44D0-865C-A1A40EE38381}"/>
              </a:ext>
            </a:extLst>
          </p:cNvPr>
          <p:cNvSpPr/>
          <p:nvPr/>
        </p:nvSpPr>
        <p:spPr bwMode="auto">
          <a:xfrm rot="11984762">
            <a:off x="10931624" y="2882969"/>
            <a:ext cx="718076" cy="534962"/>
          </a:xfrm>
          <a:prstGeom prst="ellipse">
            <a:avLst/>
          </a:prstGeom>
          <a:noFill/>
          <a:ln w="28575" cap="flat" cmpd="sng" algn="ctr">
            <a:solidFill>
              <a:srgbClr val="C4392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pic>
        <p:nvPicPr>
          <p:cNvPr id="5" name="Elemento grafico 4" descr="Avviso">
            <a:extLst>
              <a:ext uri="{FF2B5EF4-FFF2-40B4-BE49-F238E27FC236}">
                <a16:creationId xmlns:a16="http://schemas.microsoft.com/office/drawing/2014/main" id="{62A500E0-04B2-449E-AA87-F34EFFC167B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88481" y="5162362"/>
            <a:ext cx="426575" cy="426575"/>
          </a:xfrm>
          <a:prstGeom prst="rect">
            <a:avLst/>
          </a:prstGeom>
        </p:spPr>
      </p:pic>
      <p:sp>
        <p:nvSpPr>
          <p:cNvPr id="6" name="Ovale 5">
            <a:extLst>
              <a:ext uri="{FF2B5EF4-FFF2-40B4-BE49-F238E27FC236}">
                <a16:creationId xmlns:a16="http://schemas.microsoft.com/office/drawing/2014/main" id="{5C261633-0029-487D-8687-55A0BC926BED}"/>
              </a:ext>
            </a:extLst>
          </p:cNvPr>
          <p:cNvSpPr/>
          <p:nvPr/>
        </p:nvSpPr>
        <p:spPr bwMode="auto">
          <a:xfrm rot="11984762">
            <a:off x="2063794" y="5573287"/>
            <a:ext cx="718076" cy="534962"/>
          </a:xfrm>
          <a:prstGeom prst="ellipse">
            <a:avLst/>
          </a:prstGeom>
          <a:noFill/>
          <a:ln w="28575" cap="flat" cmpd="sng" algn="ctr">
            <a:solidFill>
              <a:srgbClr val="C4392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022755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Analisi per provincia</a:t>
            </a:r>
          </a:p>
        </p:txBody>
      </p:sp>
      <p:pic>
        <p:nvPicPr>
          <p:cNvPr id="31" name="Immagine 30">
            <a:extLst>
              <a:ext uri="{FF2B5EF4-FFF2-40B4-BE49-F238E27FC236}">
                <a16:creationId xmlns:a16="http://schemas.microsoft.com/office/drawing/2014/main" id="{16BA8446-3243-4D52-92B4-8233623F0559}"/>
              </a:ext>
            </a:extLst>
          </p:cNvPr>
          <p:cNvPicPr>
            <a:picLocks noChangeAspect="1"/>
          </p:cNvPicPr>
          <p:nvPr/>
        </p:nvPicPr>
        <p:blipFill>
          <a:blip r:embed="rId2"/>
          <a:stretch>
            <a:fillRect/>
          </a:stretch>
        </p:blipFill>
        <p:spPr>
          <a:xfrm>
            <a:off x="6814800" y="4006398"/>
            <a:ext cx="4494978" cy="2005200"/>
          </a:xfrm>
          <a:prstGeom prst="rect">
            <a:avLst/>
          </a:prstGeom>
        </p:spPr>
      </p:pic>
      <p:pic>
        <p:nvPicPr>
          <p:cNvPr id="32" name="Immagine 31">
            <a:extLst>
              <a:ext uri="{FF2B5EF4-FFF2-40B4-BE49-F238E27FC236}">
                <a16:creationId xmlns:a16="http://schemas.microsoft.com/office/drawing/2014/main" id="{EFC3216C-AB49-42FD-B1EE-7CB96458275B}"/>
              </a:ext>
            </a:extLst>
          </p:cNvPr>
          <p:cNvPicPr>
            <a:picLocks noChangeAspect="1"/>
          </p:cNvPicPr>
          <p:nvPr/>
        </p:nvPicPr>
        <p:blipFill>
          <a:blip r:embed="rId3"/>
          <a:stretch>
            <a:fillRect/>
          </a:stretch>
        </p:blipFill>
        <p:spPr>
          <a:xfrm>
            <a:off x="784800" y="4006398"/>
            <a:ext cx="4494978" cy="2005200"/>
          </a:xfrm>
          <a:prstGeom prst="rect">
            <a:avLst/>
          </a:prstGeom>
        </p:spPr>
      </p:pic>
      <p:pic>
        <p:nvPicPr>
          <p:cNvPr id="33" name="Immagine 32">
            <a:extLst>
              <a:ext uri="{FF2B5EF4-FFF2-40B4-BE49-F238E27FC236}">
                <a16:creationId xmlns:a16="http://schemas.microsoft.com/office/drawing/2014/main" id="{69DE131C-A406-429E-AFB8-2F9D6D4D4F75}"/>
              </a:ext>
            </a:extLst>
          </p:cNvPr>
          <p:cNvPicPr>
            <a:picLocks noChangeAspect="1"/>
          </p:cNvPicPr>
          <p:nvPr/>
        </p:nvPicPr>
        <p:blipFill>
          <a:blip r:embed="rId4"/>
          <a:stretch>
            <a:fillRect/>
          </a:stretch>
        </p:blipFill>
        <p:spPr>
          <a:xfrm>
            <a:off x="6814800" y="1425600"/>
            <a:ext cx="4494978" cy="2005200"/>
          </a:xfrm>
          <a:prstGeom prst="rect">
            <a:avLst/>
          </a:prstGeom>
        </p:spPr>
      </p:pic>
      <p:pic>
        <p:nvPicPr>
          <p:cNvPr id="34" name="Immagine 33">
            <a:extLst>
              <a:ext uri="{FF2B5EF4-FFF2-40B4-BE49-F238E27FC236}">
                <a16:creationId xmlns:a16="http://schemas.microsoft.com/office/drawing/2014/main" id="{B076A874-72FB-4495-BF86-5CFAC0873154}"/>
              </a:ext>
            </a:extLst>
          </p:cNvPr>
          <p:cNvPicPr>
            <a:picLocks noChangeAspect="1"/>
          </p:cNvPicPr>
          <p:nvPr/>
        </p:nvPicPr>
        <p:blipFill>
          <a:blip r:embed="rId5"/>
          <a:stretch>
            <a:fillRect/>
          </a:stretch>
        </p:blipFill>
        <p:spPr>
          <a:xfrm>
            <a:off x="784800" y="1425600"/>
            <a:ext cx="4494978" cy="2005200"/>
          </a:xfrm>
          <a:prstGeom prst="rect">
            <a:avLst/>
          </a:prstGeom>
        </p:spPr>
      </p:pic>
      <p:sp>
        <p:nvSpPr>
          <p:cNvPr id="35" name="Rettangolo 34">
            <a:extLst>
              <a:ext uri="{FF2B5EF4-FFF2-40B4-BE49-F238E27FC236}">
                <a16:creationId xmlns:a16="http://schemas.microsoft.com/office/drawing/2014/main" id="{3EC9448B-AAF5-45A3-9D68-EE4EE1A64C82}"/>
              </a:ext>
            </a:extLst>
          </p:cNvPr>
          <p:cNvSpPr/>
          <p:nvPr/>
        </p:nvSpPr>
        <p:spPr bwMode="auto">
          <a:xfrm>
            <a:off x="671912"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6" name="Rettangolo 35">
            <a:extLst>
              <a:ext uri="{FF2B5EF4-FFF2-40B4-BE49-F238E27FC236}">
                <a16:creationId xmlns:a16="http://schemas.microsoft.com/office/drawing/2014/main" id="{3EBAD6D4-7448-40EE-A717-803D78F7FF22}"/>
              </a:ext>
            </a:extLst>
          </p:cNvPr>
          <p:cNvSpPr/>
          <p:nvPr/>
        </p:nvSpPr>
        <p:spPr bwMode="auto">
          <a:xfrm>
            <a:off x="671912"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7" name="Rettangolo 36">
            <a:extLst>
              <a:ext uri="{FF2B5EF4-FFF2-40B4-BE49-F238E27FC236}">
                <a16:creationId xmlns:a16="http://schemas.microsoft.com/office/drawing/2014/main" id="{8577A217-6D15-48D3-96D9-3BC8F25BA61A}"/>
              </a:ext>
            </a:extLst>
          </p:cNvPr>
          <p:cNvSpPr/>
          <p:nvPr/>
        </p:nvSpPr>
        <p:spPr bwMode="auto">
          <a:xfrm>
            <a:off x="6648317"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1" name="Rettangolo 50">
            <a:extLst>
              <a:ext uri="{FF2B5EF4-FFF2-40B4-BE49-F238E27FC236}">
                <a16:creationId xmlns:a16="http://schemas.microsoft.com/office/drawing/2014/main" id="{8FA9564D-878E-4EDF-8837-C89D3A6E1F55}"/>
              </a:ext>
            </a:extLst>
          </p:cNvPr>
          <p:cNvSpPr/>
          <p:nvPr/>
        </p:nvSpPr>
        <p:spPr bwMode="auto">
          <a:xfrm>
            <a:off x="6648317"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2" name="CasellaDiTesto 51">
            <a:extLst>
              <a:ext uri="{FF2B5EF4-FFF2-40B4-BE49-F238E27FC236}">
                <a16:creationId xmlns:a16="http://schemas.microsoft.com/office/drawing/2014/main" id="{F557A28F-AD10-4162-B188-C1EABA1FDEA0}"/>
              </a:ext>
            </a:extLst>
          </p:cNvPr>
          <p:cNvSpPr txBox="1"/>
          <p:nvPr/>
        </p:nvSpPr>
        <p:spPr>
          <a:xfrm>
            <a:off x="460156" y="1056223"/>
            <a:ext cx="3724793" cy="371833"/>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Gorizia</a:t>
            </a:r>
            <a:r>
              <a:rPr lang="it-IT" sz="1800" i="1" u="sng" dirty="0">
                <a:solidFill>
                  <a:schemeClr val="bg1"/>
                </a:solidFill>
                <a:latin typeface="Century Gothic" panose="020B0502020202020204" pitchFamily="34" charset="0"/>
              </a:rPr>
              <a:t> </a:t>
            </a:r>
            <a:endParaRPr lang="it-IT" sz="1200" b="0" i="1" dirty="0">
              <a:solidFill>
                <a:schemeClr val="bg1"/>
              </a:solidFill>
              <a:latin typeface="Century Gothic" panose="020B0502020202020204" pitchFamily="34" charset="0"/>
            </a:endParaRPr>
          </a:p>
        </p:txBody>
      </p:sp>
      <p:sp>
        <p:nvSpPr>
          <p:cNvPr id="53" name="CasellaDiTesto 52">
            <a:extLst>
              <a:ext uri="{FF2B5EF4-FFF2-40B4-BE49-F238E27FC236}">
                <a16:creationId xmlns:a16="http://schemas.microsoft.com/office/drawing/2014/main" id="{B157DAC3-7BB8-425C-B199-451B186233BF}"/>
              </a:ext>
            </a:extLst>
          </p:cNvPr>
          <p:cNvSpPr txBox="1"/>
          <p:nvPr/>
        </p:nvSpPr>
        <p:spPr>
          <a:xfrm>
            <a:off x="6436561" y="105622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Pordenone</a:t>
            </a:r>
            <a:endParaRPr lang="it-IT" sz="1200" b="0" i="1" dirty="0">
              <a:solidFill>
                <a:schemeClr val="bg1"/>
              </a:solidFill>
              <a:latin typeface="Century Gothic" panose="020B0502020202020204" pitchFamily="34" charset="0"/>
            </a:endParaRPr>
          </a:p>
        </p:txBody>
      </p:sp>
      <p:sp>
        <p:nvSpPr>
          <p:cNvPr id="54" name="CasellaDiTesto 53">
            <a:extLst>
              <a:ext uri="{FF2B5EF4-FFF2-40B4-BE49-F238E27FC236}">
                <a16:creationId xmlns:a16="http://schemas.microsoft.com/office/drawing/2014/main" id="{8CD9318B-0791-47BC-9D1A-C9FD89E4C4E6}"/>
              </a:ext>
            </a:extLst>
          </p:cNvPr>
          <p:cNvSpPr txBox="1"/>
          <p:nvPr/>
        </p:nvSpPr>
        <p:spPr>
          <a:xfrm>
            <a:off x="6436561"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Udine</a:t>
            </a:r>
            <a:endParaRPr lang="it-IT" sz="1200" b="0" i="1" dirty="0">
              <a:solidFill>
                <a:schemeClr val="bg1"/>
              </a:solidFill>
              <a:latin typeface="Century Gothic" panose="020B0502020202020204" pitchFamily="34" charset="0"/>
            </a:endParaRPr>
          </a:p>
        </p:txBody>
      </p:sp>
      <p:sp>
        <p:nvSpPr>
          <p:cNvPr id="70" name="CasellaDiTesto 69">
            <a:extLst>
              <a:ext uri="{FF2B5EF4-FFF2-40B4-BE49-F238E27FC236}">
                <a16:creationId xmlns:a16="http://schemas.microsoft.com/office/drawing/2014/main" id="{925417CB-2D5F-46D4-9D94-B9D49E00BA2A}"/>
              </a:ext>
            </a:extLst>
          </p:cNvPr>
          <p:cNvSpPr txBox="1"/>
          <p:nvPr/>
        </p:nvSpPr>
        <p:spPr>
          <a:xfrm>
            <a:off x="460156"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i="1" dirty="0">
                <a:solidFill>
                  <a:schemeClr val="bg1"/>
                </a:solidFill>
                <a:latin typeface="Century Gothic" panose="020B0502020202020204" pitchFamily="34" charset="0"/>
              </a:rPr>
              <a:t>Trieste</a:t>
            </a:r>
            <a:endParaRPr lang="it-IT" sz="1200" b="0" i="1" dirty="0">
              <a:solidFill>
                <a:schemeClr val="bg1"/>
              </a:solidFill>
              <a:latin typeface="Century Gothic" panose="020B0502020202020204" pitchFamily="34" charset="0"/>
            </a:endParaRPr>
          </a:p>
        </p:txBody>
      </p:sp>
      <p:pic>
        <p:nvPicPr>
          <p:cNvPr id="71" name="Elemento grafico 70" descr="Professore">
            <a:extLst>
              <a:ext uri="{FF2B5EF4-FFF2-40B4-BE49-F238E27FC236}">
                <a16:creationId xmlns:a16="http://schemas.microsoft.com/office/drawing/2014/main" id="{CDE5D32F-B25F-4E43-AA67-F1BB4766160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8820" y="6088819"/>
            <a:ext cx="387795" cy="387795"/>
          </a:xfrm>
          <a:prstGeom prst="rect">
            <a:avLst/>
          </a:prstGeom>
        </p:spPr>
      </p:pic>
      <p:sp>
        <p:nvSpPr>
          <p:cNvPr id="72" name="Text Box 18">
            <a:extLst>
              <a:ext uri="{FF2B5EF4-FFF2-40B4-BE49-F238E27FC236}">
                <a16:creationId xmlns:a16="http://schemas.microsoft.com/office/drawing/2014/main" id="{9FDF71C2-4A26-4C93-9ABE-85604095C8BE}"/>
              </a:ext>
            </a:extLst>
          </p:cNvPr>
          <p:cNvSpPr txBox="1">
            <a:spLocks noChangeArrowheads="1"/>
          </p:cNvSpPr>
          <p:nvPr/>
        </p:nvSpPr>
        <p:spPr bwMode="auto">
          <a:xfrm>
            <a:off x="1043795" y="6164307"/>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per ciascuna provincia:</a:t>
            </a:r>
            <a:endParaRPr lang="it-IT" altLang="it-IT" sz="1300" b="1" i="1" dirty="0">
              <a:solidFill>
                <a:schemeClr val="tx1"/>
              </a:solidFill>
            </a:endParaRPr>
          </a:p>
        </p:txBody>
      </p:sp>
      <p:sp>
        <p:nvSpPr>
          <p:cNvPr id="73" name="Rettangolo 72">
            <a:extLst>
              <a:ext uri="{FF2B5EF4-FFF2-40B4-BE49-F238E27FC236}">
                <a16:creationId xmlns:a16="http://schemas.microsoft.com/office/drawing/2014/main" id="{0EE4F567-5751-4AC3-A3EB-4EAC7BE94691}"/>
              </a:ext>
            </a:extLst>
          </p:cNvPr>
          <p:cNvSpPr/>
          <p:nvPr/>
        </p:nvSpPr>
        <p:spPr bwMode="auto">
          <a:xfrm>
            <a:off x="6611697" y="6213938"/>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74" name="CasellaDiTesto 9">
            <a:extLst>
              <a:ext uri="{FF2B5EF4-FFF2-40B4-BE49-F238E27FC236}">
                <a16:creationId xmlns:a16="http://schemas.microsoft.com/office/drawing/2014/main" id="{A7931DD4-E760-48C9-9AFA-8AA6786DB187}"/>
              </a:ext>
            </a:extLst>
          </p:cNvPr>
          <p:cNvSpPr txBox="1">
            <a:spLocks noChangeArrowheads="1"/>
          </p:cNvSpPr>
          <p:nvPr/>
        </p:nvSpPr>
        <p:spPr bwMode="auto">
          <a:xfrm>
            <a:off x="6801376" y="6165397"/>
            <a:ext cx="1918681" cy="292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Terziario Provincia</a:t>
            </a:r>
          </a:p>
        </p:txBody>
      </p:sp>
      <p:sp>
        <p:nvSpPr>
          <p:cNvPr id="75" name="Rettangolo 74">
            <a:extLst>
              <a:ext uri="{FF2B5EF4-FFF2-40B4-BE49-F238E27FC236}">
                <a16:creationId xmlns:a16="http://schemas.microsoft.com/office/drawing/2014/main" id="{B441BB3D-AA46-4BBB-BA3D-FB86B801027B}"/>
              </a:ext>
            </a:extLst>
          </p:cNvPr>
          <p:cNvSpPr/>
          <p:nvPr/>
        </p:nvSpPr>
        <p:spPr bwMode="auto">
          <a:xfrm>
            <a:off x="8810037" y="621393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76" name="CasellaDiTesto 9">
            <a:extLst>
              <a:ext uri="{FF2B5EF4-FFF2-40B4-BE49-F238E27FC236}">
                <a16:creationId xmlns:a16="http://schemas.microsoft.com/office/drawing/2014/main" id="{CB2B6660-6248-45A7-AA61-BDF55A76124F}"/>
              </a:ext>
            </a:extLst>
          </p:cNvPr>
          <p:cNvSpPr txBox="1">
            <a:spLocks noChangeArrowheads="1"/>
          </p:cNvSpPr>
          <p:nvPr/>
        </p:nvSpPr>
        <p:spPr bwMode="auto">
          <a:xfrm>
            <a:off x="8999717" y="616539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Terziario FVG</a:t>
            </a:r>
          </a:p>
        </p:txBody>
      </p:sp>
      <p:cxnSp>
        <p:nvCxnSpPr>
          <p:cNvPr id="77" name="Connettore diritto 76">
            <a:extLst>
              <a:ext uri="{FF2B5EF4-FFF2-40B4-BE49-F238E27FC236}">
                <a16:creationId xmlns:a16="http://schemas.microsoft.com/office/drawing/2014/main" id="{EBCA2C9F-BFC9-40A4-AC8B-D4819876E9A7}"/>
              </a:ext>
            </a:extLst>
          </p:cNvPr>
          <p:cNvCxnSpPr/>
          <p:nvPr/>
        </p:nvCxnSpPr>
        <p:spPr bwMode="auto">
          <a:xfrm>
            <a:off x="3190260"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78" name="Rettangolo 77">
            <a:extLst>
              <a:ext uri="{FF2B5EF4-FFF2-40B4-BE49-F238E27FC236}">
                <a16:creationId xmlns:a16="http://schemas.microsoft.com/office/drawing/2014/main" id="{CDFB14FF-95B7-410C-82F0-07D796DCE9D7}"/>
              </a:ext>
            </a:extLst>
          </p:cNvPr>
          <p:cNvSpPr/>
          <p:nvPr/>
        </p:nvSpPr>
        <p:spPr>
          <a:xfrm>
            <a:off x="2168138"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80" name="Rettangolo 79">
            <a:extLst>
              <a:ext uri="{FF2B5EF4-FFF2-40B4-BE49-F238E27FC236}">
                <a16:creationId xmlns:a16="http://schemas.microsoft.com/office/drawing/2014/main" id="{A4F27EB7-402F-4F25-AF76-DE3668F2078C}"/>
              </a:ext>
            </a:extLst>
          </p:cNvPr>
          <p:cNvSpPr/>
          <p:nvPr/>
        </p:nvSpPr>
        <p:spPr>
          <a:xfrm>
            <a:off x="2875480" y="256803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30</a:t>
            </a:r>
          </a:p>
        </p:txBody>
      </p:sp>
      <p:sp>
        <p:nvSpPr>
          <p:cNvPr id="81" name="CasellaDiTesto 9">
            <a:extLst>
              <a:ext uri="{FF2B5EF4-FFF2-40B4-BE49-F238E27FC236}">
                <a16:creationId xmlns:a16="http://schemas.microsoft.com/office/drawing/2014/main" id="{864BF986-3029-4DFE-ADB6-A70C475542E5}"/>
              </a:ext>
            </a:extLst>
          </p:cNvPr>
          <p:cNvSpPr txBox="1">
            <a:spLocks noChangeArrowheads="1"/>
          </p:cNvSpPr>
          <p:nvPr/>
        </p:nvSpPr>
        <p:spPr bwMode="auto">
          <a:xfrm>
            <a:off x="1163585" y="1970460"/>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82" name="CasellaDiTesto 9">
            <a:extLst>
              <a:ext uri="{FF2B5EF4-FFF2-40B4-BE49-F238E27FC236}">
                <a16:creationId xmlns:a16="http://schemas.microsoft.com/office/drawing/2014/main" id="{366C1C49-8665-475B-BD46-BA6A70D4BA31}"/>
              </a:ext>
            </a:extLst>
          </p:cNvPr>
          <p:cNvSpPr txBox="1">
            <a:spLocks noChangeArrowheads="1"/>
          </p:cNvSpPr>
          <p:nvPr/>
        </p:nvSpPr>
        <p:spPr bwMode="auto">
          <a:xfrm>
            <a:off x="1204473" y="2616004"/>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GO</a:t>
            </a:r>
          </a:p>
        </p:txBody>
      </p:sp>
      <p:sp>
        <p:nvSpPr>
          <p:cNvPr id="84" name="Rettangolo 83">
            <a:extLst>
              <a:ext uri="{FF2B5EF4-FFF2-40B4-BE49-F238E27FC236}">
                <a16:creationId xmlns:a16="http://schemas.microsoft.com/office/drawing/2014/main" id="{7836E502-E9CF-4C79-9B89-A70FFA036A1F}"/>
              </a:ext>
            </a:extLst>
          </p:cNvPr>
          <p:cNvSpPr/>
          <p:nvPr/>
        </p:nvSpPr>
        <p:spPr>
          <a:xfrm>
            <a:off x="3851588" y="267684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26</a:t>
            </a:r>
          </a:p>
        </p:txBody>
      </p:sp>
      <p:sp>
        <p:nvSpPr>
          <p:cNvPr id="88" name="Rettangolo 87">
            <a:extLst>
              <a:ext uri="{FF2B5EF4-FFF2-40B4-BE49-F238E27FC236}">
                <a16:creationId xmlns:a16="http://schemas.microsoft.com/office/drawing/2014/main" id="{4B4EE076-BC5F-4AB7-A932-4BE21C8C95D4}"/>
              </a:ext>
            </a:extLst>
          </p:cNvPr>
          <p:cNvSpPr/>
          <p:nvPr/>
        </p:nvSpPr>
        <p:spPr>
          <a:xfrm>
            <a:off x="4144484" y="2780922"/>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18</a:t>
            </a:r>
          </a:p>
        </p:txBody>
      </p:sp>
      <p:cxnSp>
        <p:nvCxnSpPr>
          <p:cNvPr id="89" name="Connettore diritto 88">
            <a:extLst>
              <a:ext uri="{FF2B5EF4-FFF2-40B4-BE49-F238E27FC236}">
                <a16:creationId xmlns:a16="http://schemas.microsoft.com/office/drawing/2014/main" id="{C7EDF162-73E8-4918-BF16-A0B383CE51D7}"/>
              </a:ext>
            </a:extLst>
          </p:cNvPr>
          <p:cNvCxnSpPr/>
          <p:nvPr/>
        </p:nvCxnSpPr>
        <p:spPr bwMode="auto">
          <a:xfrm>
            <a:off x="9256127"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90" name="Rettangolo 89">
            <a:extLst>
              <a:ext uri="{FF2B5EF4-FFF2-40B4-BE49-F238E27FC236}">
                <a16:creationId xmlns:a16="http://schemas.microsoft.com/office/drawing/2014/main" id="{15941FCC-24C2-4B04-BBCF-0689E7487D3B}"/>
              </a:ext>
            </a:extLst>
          </p:cNvPr>
          <p:cNvSpPr/>
          <p:nvPr/>
        </p:nvSpPr>
        <p:spPr>
          <a:xfrm>
            <a:off x="8234005"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2" name="Rettangolo 91">
            <a:extLst>
              <a:ext uri="{FF2B5EF4-FFF2-40B4-BE49-F238E27FC236}">
                <a16:creationId xmlns:a16="http://schemas.microsoft.com/office/drawing/2014/main" id="{2A72D683-3EDD-436A-A949-4181413649A3}"/>
              </a:ext>
            </a:extLst>
          </p:cNvPr>
          <p:cNvSpPr/>
          <p:nvPr/>
        </p:nvSpPr>
        <p:spPr>
          <a:xfrm>
            <a:off x="8940960" y="203391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48</a:t>
            </a:r>
          </a:p>
        </p:txBody>
      </p:sp>
      <p:sp>
        <p:nvSpPr>
          <p:cNvPr id="93" name="CasellaDiTesto 9">
            <a:extLst>
              <a:ext uri="{FF2B5EF4-FFF2-40B4-BE49-F238E27FC236}">
                <a16:creationId xmlns:a16="http://schemas.microsoft.com/office/drawing/2014/main" id="{23007F1C-08AF-4847-8A1A-1D460CE39AAE}"/>
              </a:ext>
            </a:extLst>
          </p:cNvPr>
          <p:cNvSpPr txBox="1">
            <a:spLocks noChangeArrowheads="1"/>
          </p:cNvSpPr>
          <p:nvPr/>
        </p:nvSpPr>
        <p:spPr bwMode="auto">
          <a:xfrm>
            <a:off x="7328956" y="2406447"/>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94" name="CasellaDiTesto 9">
            <a:extLst>
              <a:ext uri="{FF2B5EF4-FFF2-40B4-BE49-F238E27FC236}">
                <a16:creationId xmlns:a16="http://schemas.microsoft.com/office/drawing/2014/main" id="{47916A33-3C26-4BBE-9770-53C5011FB5C7}"/>
              </a:ext>
            </a:extLst>
          </p:cNvPr>
          <p:cNvSpPr txBox="1">
            <a:spLocks noChangeArrowheads="1"/>
          </p:cNvSpPr>
          <p:nvPr/>
        </p:nvSpPr>
        <p:spPr bwMode="auto">
          <a:xfrm>
            <a:off x="7234675" y="1913018"/>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PN</a:t>
            </a:r>
          </a:p>
        </p:txBody>
      </p:sp>
      <p:sp>
        <p:nvSpPr>
          <p:cNvPr id="96" name="Rettangolo 95">
            <a:extLst>
              <a:ext uri="{FF2B5EF4-FFF2-40B4-BE49-F238E27FC236}">
                <a16:creationId xmlns:a16="http://schemas.microsoft.com/office/drawing/2014/main" id="{84E724E2-184C-469D-A802-80EC29B17D9A}"/>
              </a:ext>
            </a:extLst>
          </p:cNvPr>
          <p:cNvSpPr/>
          <p:nvPr/>
        </p:nvSpPr>
        <p:spPr>
          <a:xfrm>
            <a:off x="9895914" y="227870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31</a:t>
            </a:r>
          </a:p>
        </p:txBody>
      </p:sp>
      <p:sp>
        <p:nvSpPr>
          <p:cNvPr id="100" name="Rettangolo 99">
            <a:extLst>
              <a:ext uri="{FF2B5EF4-FFF2-40B4-BE49-F238E27FC236}">
                <a16:creationId xmlns:a16="http://schemas.microsoft.com/office/drawing/2014/main" id="{7A2E936A-2C52-4A49-95A2-9DD0BAB81DE1}"/>
              </a:ext>
            </a:extLst>
          </p:cNvPr>
          <p:cNvSpPr/>
          <p:nvPr/>
        </p:nvSpPr>
        <p:spPr>
          <a:xfrm>
            <a:off x="10306560" y="251817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23</a:t>
            </a:r>
          </a:p>
        </p:txBody>
      </p:sp>
      <p:cxnSp>
        <p:nvCxnSpPr>
          <p:cNvPr id="101" name="Connettore diritto 100">
            <a:extLst>
              <a:ext uri="{FF2B5EF4-FFF2-40B4-BE49-F238E27FC236}">
                <a16:creationId xmlns:a16="http://schemas.microsoft.com/office/drawing/2014/main" id="{DB1D2428-6183-4C5E-9FBE-2F178FBB0A47}"/>
              </a:ext>
            </a:extLst>
          </p:cNvPr>
          <p:cNvCxnSpPr/>
          <p:nvPr/>
        </p:nvCxnSpPr>
        <p:spPr bwMode="auto">
          <a:xfrm>
            <a:off x="3201365" y="4072660"/>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2" name="Rettangolo 101">
            <a:extLst>
              <a:ext uri="{FF2B5EF4-FFF2-40B4-BE49-F238E27FC236}">
                <a16:creationId xmlns:a16="http://schemas.microsoft.com/office/drawing/2014/main" id="{7CEFAD0D-CA9F-4BCA-8191-0FF787A26B10}"/>
              </a:ext>
            </a:extLst>
          </p:cNvPr>
          <p:cNvSpPr/>
          <p:nvPr/>
        </p:nvSpPr>
        <p:spPr>
          <a:xfrm>
            <a:off x="2179243" y="4039539"/>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4" name="Rettangolo 103">
            <a:extLst>
              <a:ext uri="{FF2B5EF4-FFF2-40B4-BE49-F238E27FC236}">
                <a16:creationId xmlns:a16="http://schemas.microsoft.com/office/drawing/2014/main" id="{38BC9F5E-A4C6-4735-BE9C-73020BBC349E}"/>
              </a:ext>
            </a:extLst>
          </p:cNvPr>
          <p:cNvSpPr/>
          <p:nvPr/>
        </p:nvSpPr>
        <p:spPr>
          <a:xfrm>
            <a:off x="2883460" y="464908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44</a:t>
            </a:r>
          </a:p>
        </p:txBody>
      </p:sp>
      <p:sp>
        <p:nvSpPr>
          <p:cNvPr id="105" name="CasellaDiTesto 9">
            <a:extLst>
              <a:ext uri="{FF2B5EF4-FFF2-40B4-BE49-F238E27FC236}">
                <a16:creationId xmlns:a16="http://schemas.microsoft.com/office/drawing/2014/main" id="{95A7CE0B-76D1-457D-BB90-09A2B88B822E}"/>
              </a:ext>
            </a:extLst>
          </p:cNvPr>
          <p:cNvSpPr txBox="1">
            <a:spLocks noChangeArrowheads="1"/>
          </p:cNvSpPr>
          <p:nvPr/>
        </p:nvSpPr>
        <p:spPr bwMode="auto">
          <a:xfrm>
            <a:off x="1272648" y="5032944"/>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06" name="CasellaDiTesto 9">
            <a:extLst>
              <a:ext uri="{FF2B5EF4-FFF2-40B4-BE49-F238E27FC236}">
                <a16:creationId xmlns:a16="http://schemas.microsoft.com/office/drawing/2014/main" id="{A06E46C1-9FF1-4710-AB4D-2472CFBDE0E5}"/>
              </a:ext>
            </a:extLst>
          </p:cNvPr>
          <p:cNvSpPr txBox="1">
            <a:spLocks noChangeArrowheads="1"/>
          </p:cNvSpPr>
          <p:nvPr/>
        </p:nvSpPr>
        <p:spPr bwMode="auto">
          <a:xfrm>
            <a:off x="1296722" y="4519671"/>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TS</a:t>
            </a:r>
          </a:p>
        </p:txBody>
      </p:sp>
      <p:sp>
        <p:nvSpPr>
          <p:cNvPr id="108" name="Rettangolo 107">
            <a:extLst>
              <a:ext uri="{FF2B5EF4-FFF2-40B4-BE49-F238E27FC236}">
                <a16:creationId xmlns:a16="http://schemas.microsoft.com/office/drawing/2014/main" id="{A3D41792-87B2-4A78-9122-7CC14DFFDCD1}"/>
              </a:ext>
            </a:extLst>
          </p:cNvPr>
          <p:cNvSpPr/>
          <p:nvPr/>
        </p:nvSpPr>
        <p:spPr>
          <a:xfrm>
            <a:off x="3829003" y="522425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28</a:t>
            </a:r>
          </a:p>
        </p:txBody>
      </p:sp>
      <p:sp>
        <p:nvSpPr>
          <p:cNvPr id="112" name="Rettangolo 111">
            <a:extLst>
              <a:ext uri="{FF2B5EF4-FFF2-40B4-BE49-F238E27FC236}">
                <a16:creationId xmlns:a16="http://schemas.microsoft.com/office/drawing/2014/main" id="{A77462A9-844B-432C-92C3-2BF3C54EEB94}"/>
              </a:ext>
            </a:extLst>
          </p:cNvPr>
          <p:cNvSpPr/>
          <p:nvPr/>
        </p:nvSpPr>
        <p:spPr>
          <a:xfrm>
            <a:off x="4194341" y="532604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18</a:t>
            </a:r>
          </a:p>
        </p:txBody>
      </p:sp>
      <p:cxnSp>
        <p:nvCxnSpPr>
          <p:cNvPr id="113" name="Connettore diritto 112">
            <a:extLst>
              <a:ext uri="{FF2B5EF4-FFF2-40B4-BE49-F238E27FC236}">
                <a16:creationId xmlns:a16="http://schemas.microsoft.com/office/drawing/2014/main" id="{4BA4B306-F98C-4287-832C-7DDE480EBB37}"/>
              </a:ext>
            </a:extLst>
          </p:cNvPr>
          <p:cNvCxnSpPr/>
          <p:nvPr/>
        </p:nvCxnSpPr>
        <p:spPr bwMode="auto">
          <a:xfrm>
            <a:off x="9240436" y="4054481"/>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4" name="Rettangolo 113">
            <a:extLst>
              <a:ext uri="{FF2B5EF4-FFF2-40B4-BE49-F238E27FC236}">
                <a16:creationId xmlns:a16="http://schemas.microsoft.com/office/drawing/2014/main" id="{B7BACCA6-3B50-40F0-9034-236400472633}"/>
              </a:ext>
            </a:extLst>
          </p:cNvPr>
          <p:cNvSpPr/>
          <p:nvPr/>
        </p:nvSpPr>
        <p:spPr>
          <a:xfrm>
            <a:off x="8218314" y="402136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6" name="Rettangolo 115">
            <a:extLst>
              <a:ext uri="{FF2B5EF4-FFF2-40B4-BE49-F238E27FC236}">
                <a16:creationId xmlns:a16="http://schemas.microsoft.com/office/drawing/2014/main" id="{AE04250D-3D88-41C4-8038-1311976A4991}"/>
              </a:ext>
            </a:extLst>
          </p:cNvPr>
          <p:cNvSpPr/>
          <p:nvPr/>
        </p:nvSpPr>
        <p:spPr>
          <a:xfrm>
            <a:off x="8881881" y="457632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49</a:t>
            </a:r>
          </a:p>
        </p:txBody>
      </p:sp>
      <p:sp>
        <p:nvSpPr>
          <p:cNvPr id="117" name="CasellaDiTesto 9">
            <a:extLst>
              <a:ext uri="{FF2B5EF4-FFF2-40B4-BE49-F238E27FC236}">
                <a16:creationId xmlns:a16="http://schemas.microsoft.com/office/drawing/2014/main" id="{0589E2C1-EFBA-4763-B277-5DAC6F7A2257}"/>
              </a:ext>
            </a:extLst>
          </p:cNvPr>
          <p:cNvSpPr txBox="1">
            <a:spLocks noChangeArrowheads="1"/>
          </p:cNvSpPr>
          <p:nvPr/>
        </p:nvSpPr>
        <p:spPr bwMode="auto">
          <a:xfrm>
            <a:off x="7295904" y="5004693"/>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18" name="CasellaDiTesto 9">
            <a:extLst>
              <a:ext uri="{FF2B5EF4-FFF2-40B4-BE49-F238E27FC236}">
                <a16:creationId xmlns:a16="http://schemas.microsoft.com/office/drawing/2014/main" id="{8554D082-4645-4D4A-ADA2-56C1D67CCDB9}"/>
              </a:ext>
            </a:extLst>
          </p:cNvPr>
          <p:cNvSpPr txBox="1">
            <a:spLocks noChangeArrowheads="1"/>
          </p:cNvSpPr>
          <p:nvPr/>
        </p:nvSpPr>
        <p:spPr bwMode="auto">
          <a:xfrm>
            <a:off x="7231849" y="4474926"/>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UD</a:t>
            </a:r>
          </a:p>
        </p:txBody>
      </p:sp>
      <p:sp>
        <p:nvSpPr>
          <p:cNvPr id="120" name="Rettangolo 119">
            <a:extLst>
              <a:ext uri="{FF2B5EF4-FFF2-40B4-BE49-F238E27FC236}">
                <a16:creationId xmlns:a16="http://schemas.microsoft.com/office/drawing/2014/main" id="{F5069646-1FED-42BB-B630-702B553B3695}"/>
              </a:ext>
            </a:extLst>
          </p:cNvPr>
          <p:cNvSpPr/>
          <p:nvPr/>
        </p:nvSpPr>
        <p:spPr>
          <a:xfrm>
            <a:off x="9822260" y="485866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32</a:t>
            </a:r>
          </a:p>
        </p:txBody>
      </p:sp>
      <p:sp>
        <p:nvSpPr>
          <p:cNvPr id="124" name="Rettangolo 123">
            <a:extLst>
              <a:ext uri="{FF2B5EF4-FFF2-40B4-BE49-F238E27FC236}">
                <a16:creationId xmlns:a16="http://schemas.microsoft.com/office/drawing/2014/main" id="{433F7CF4-6DD4-4EBE-844D-45E0E69BBE71}"/>
              </a:ext>
            </a:extLst>
          </p:cNvPr>
          <p:cNvSpPr/>
          <p:nvPr/>
        </p:nvSpPr>
        <p:spPr>
          <a:xfrm>
            <a:off x="10299725" y="500469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24</a:t>
            </a:r>
          </a:p>
        </p:txBody>
      </p:sp>
    </p:spTree>
    <p:extLst>
      <p:ext uri="{BB962C8B-B14F-4D97-AF65-F5344CB8AC3E}">
        <p14:creationId xmlns:p14="http://schemas.microsoft.com/office/powerpoint/2010/main" val="1219254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2858440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8" name="Titolo 1">
            <a:extLst>
              <a:ext uri="{FF2B5EF4-FFF2-40B4-BE49-F238E27FC236}">
                <a16:creationId xmlns:a16="http://schemas.microsoft.com/office/drawing/2014/main" id="{18EAABE5-563A-4EA2-BFAE-EABAD0CE488C}"/>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OCCUPAZIONE</a:t>
            </a:r>
          </a:p>
        </p:txBody>
      </p:sp>
      <p:sp>
        <p:nvSpPr>
          <p:cNvPr id="10" name="Rettangolo 9">
            <a:extLst>
              <a:ext uri="{FF2B5EF4-FFF2-40B4-BE49-F238E27FC236}">
                <a16:creationId xmlns:a16="http://schemas.microsoft.com/office/drawing/2014/main" id="{A60FB03C-9646-4E1D-8646-F37505C9B979}"/>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Rectangle 3">
            <a:extLst>
              <a:ext uri="{FF2B5EF4-FFF2-40B4-BE49-F238E27FC236}">
                <a16:creationId xmlns:a16="http://schemas.microsoft.com/office/drawing/2014/main" id="{B9A2C253-017E-46B9-984C-0E7357A0D92D}"/>
              </a:ext>
            </a:extLst>
          </p:cNvPr>
          <p:cNvSpPr txBox="1">
            <a:spLocks noChangeArrowheads="1"/>
          </p:cNvSpPr>
          <p:nvPr/>
        </p:nvSpPr>
        <p:spPr bwMode="auto">
          <a:xfrm>
            <a:off x="335360" y="1504411"/>
            <a:ext cx="11647090" cy="4093428"/>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4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L’OCCUPAZIONE NEL TERZIARIO FVG</a:t>
            </a:r>
            <a:r>
              <a:rPr lang="it-IT" sz="24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4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Gli ammortizzatori sociali introdotti nei primi mesi della crisi hanno tamponato l’emorragia occupazionale in FVG, ma non hanno messo un freno al crollo delle nuove assunzioni (già -26 mila rispetto al 2019).</a:t>
            </a:r>
          </a:p>
          <a:p>
            <a:pPr marL="0" indent="0">
              <a:spcBef>
                <a:spcPts val="600"/>
              </a:spcBef>
              <a:spcAft>
                <a:spcPts val="0"/>
              </a:spcAft>
              <a:buNone/>
            </a:pPr>
            <a:endParaRPr lang="it-IT" sz="24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4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Garantire continuità degli ammortizzatori sociali in essere. Garantire le indennità ai lavoratori autonomi. Costruire «misure di contenimento» al possibile default del sistema occupazionale nel suo insieme che potrebbe avere luogo una volta terminato il blocco dei licenziamenti. </a:t>
            </a:r>
          </a:p>
        </p:txBody>
      </p:sp>
    </p:spTree>
    <p:extLst>
      <p:ext uri="{BB962C8B-B14F-4D97-AF65-F5344CB8AC3E}">
        <p14:creationId xmlns:p14="http://schemas.microsoft.com/office/powerpoint/2010/main" val="3059750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DF2E63-9B5A-47F4-9658-EF63511C30B9}"/>
              </a:ext>
            </a:extLst>
          </p:cNvPr>
          <p:cNvSpPr txBox="1">
            <a:spLocks/>
          </p:cNvSpPr>
          <p:nvPr/>
        </p:nvSpPr>
        <p:spPr>
          <a:xfrm>
            <a:off x="335360" y="248643"/>
            <a:ext cx="11665296"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dell’occupazione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cs typeface="Arial"/>
              </a:rPr>
              <a:t>L’introduzione di </a:t>
            </a:r>
            <a:r>
              <a:rPr lang="it-IT" sz="2200" dirty="0">
                <a:latin typeface="Century Gothic" panose="020B0502020202020204" pitchFamily="34" charset="0"/>
                <a:cs typeface="Arial"/>
              </a:rPr>
              <a:t>ammortizzatori sociali</a:t>
            </a:r>
            <a:r>
              <a:rPr lang="it-IT" sz="2200" b="0" dirty="0">
                <a:latin typeface="Century Gothic" panose="020B0502020202020204" pitchFamily="34" charset="0"/>
                <a:cs typeface="Arial"/>
              </a:rPr>
              <a:t> quali la </a:t>
            </a:r>
            <a:r>
              <a:rPr lang="it-IT" sz="2200" dirty="0">
                <a:latin typeface="Century Gothic" panose="020B0502020202020204" pitchFamily="34" charset="0"/>
                <a:cs typeface="Arial"/>
              </a:rPr>
              <a:t>CIG</a:t>
            </a:r>
            <a:r>
              <a:rPr lang="it-IT" sz="2200" b="0" dirty="0">
                <a:latin typeface="Century Gothic" panose="020B0502020202020204" pitchFamily="34" charset="0"/>
                <a:cs typeface="Arial"/>
              </a:rPr>
              <a:t> ha contribuito a </a:t>
            </a:r>
            <a:r>
              <a:rPr lang="it-IT" sz="2200" dirty="0">
                <a:latin typeface="Century Gothic" panose="020B0502020202020204" pitchFamily="34" charset="0"/>
                <a:cs typeface="Arial"/>
              </a:rPr>
              <a:t>minimizzare l’impatto della crisi sull’occupazione</a:t>
            </a:r>
            <a:r>
              <a:rPr lang="it-IT" sz="2200" b="0" dirty="0">
                <a:latin typeface="Century Gothic" panose="020B0502020202020204" pitchFamily="34" charset="0"/>
                <a:cs typeface="Arial"/>
              </a:rPr>
              <a:t>, che ha fatto comunque rilevare un </a:t>
            </a:r>
            <a:r>
              <a:rPr lang="it-IT" sz="2200" dirty="0">
                <a:latin typeface="Century Gothic" panose="020B0502020202020204" pitchFamily="34" charset="0"/>
                <a:cs typeface="Arial"/>
              </a:rPr>
              <a:t>peggioramento nei primi nove mesi del 2020</a:t>
            </a:r>
            <a:r>
              <a:rPr lang="it-IT" sz="2200" b="0" dirty="0">
                <a:latin typeface="Century Gothic" panose="020B0502020202020204" pitchFamily="34" charset="0"/>
                <a:cs typeface="Arial"/>
              </a:rPr>
              <a:t>.</a:t>
            </a:r>
            <a:endParaRPr lang="it-IT" sz="2200" b="0" strike="sngStrike" dirty="0">
              <a:latin typeface="Century Gothic" panose="020B0502020202020204" pitchFamily="34" charset="0"/>
              <a:ea typeface="+mj-ea"/>
              <a:cs typeface="Arial"/>
            </a:endParaRPr>
          </a:p>
        </p:txBody>
      </p:sp>
      <p:pic>
        <p:nvPicPr>
          <p:cNvPr id="32" name="Immagine 31">
            <a:extLst>
              <a:ext uri="{FF2B5EF4-FFF2-40B4-BE49-F238E27FC236}">
                <a16:creationId xmlns:a16="http://schemas.microsoft.com/office/drawing/2014/main" id="{01569DEC-C914-4795-9395-B7ACD51DB6DE}"/>
              </a:ext>
            </a:extLst>
          </p:cNvPr>
          <p:cNvPicPr>
            <a:picLocks noChangeAspect="1"/>
          </p:cNvPicPr>
          <p:nvPr/>
        </p:nvPicPr>
        <p:blipFill>
          <a:blip r:embed="rId2"/>
          <a:stretch>
            <a:fillRect/>
          </a:stretch>
        </p:blipFill>
        <p:spPr>
          <a:xfrm>
            <a:off x="439200" y="2196000"/>
            <a:ext cx="5913367" cy="3092400"/>
          </a:xfrm>
          <a:prstGeom prst="rect">
            <a:avLst/>
          </a:prstGeom>
        </p:spPr>
      </p:pic>
      <p:sp>
        <p:nvSpPr>
          <p:cNvPr id="34" name="Titolo 1">
            <a:extLst>
              <a:ext uri="{FF2B5EF4-FFF2-40B4-BE49-F238E27FC236}">
                <a16:creationId xmlns:a16="http://schemas.microsoft.com/office/drawing/2014/main" id="{A3D82D6F-A9CD-4EA2-92E3-67CEBAD59D50}"/>
              </a:ext>
            </a:extLst>
          </p:cNvPr>
          <p:cNvSpPr txBox="1">
            <a:spLocks/>
          </p:cNvSpPr>
          <p:nvPr/>
        </p:nvSpPr>
        <p:spPr>
          <a:xfrm>
            <a:off x="423287" y="1734697"/>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ANDAMENTO DELL’OCCUPAZIONE (</a:t>
            </a:r>
            <a:r>
              <a:rPr lang="it-IT" sz="1600" u="sng" dirty="0">
                <a:solidFill>
                  <a:schemeClr val="bg1"/>
                </a:solidFill>
                <a:latin typeface="Century Gothic" panose="020B0502020202020204" pitchFamily="34" charset="0"/>
                <a:ea typeface="+mj-ea"/>
                <a:cs typeface="Arial"/>
              </a:rPr>
              <a:t>FVG vs ITALIA</a:t>
            </a:r>
            <a:r>
              <a:rPr lang="it-IT" sz="1600" dirty="0">
                <a:solidFill>
                  <a:schemeClr val="bg1"/>
                </a:solidFill>
                <a:latin typeface="Century Gothic" panose="020B0502020202020204" pitchFamily="34" charset="0"/>
                <a:ea typeface="+mj-ea"/>
                <a:cs typeface="Arial"/>
              </a:rPr>
              <a:t>)</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sp>
        <p:nvSpPr>
          <p:cNvPr id="35" name="CasellaDiTesto 9">
            <a:extLst>
              <a:ext uri="{FF2B5EF4-FFF2-40B4-BE49-F238E27FC236}">
                <a16:creationId xmlns:a16="http://schemas.microsoft.com/office/drawing/2014/main" id="{A662FD9F-5DF5-4D6C-BB05-B8F91E57058F}"/>
              </a:ext>
            </a:extLst>
          </p:cNvPr>
          <p:cNvSpPr txBox="1">
            <a:spLocks noChangeArrowheads="1"/>
          </p:cNvSpPr>
          <p:nvPr/>
        </p:nvSpPr>
        <p:spPr bwMode="auto">
          <a:xfrm>
            <a:off x="1206175" y="3061033"/>
            <a:ext cx="1728192" cy="35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203864"/>
                </a:solidFill>
                <a:latin typeface="Century Gothic" panose="020B0502020202020204" pitchFamily="34" charset="0"/>
              </a:rPr>
              <a:t>Terziario FVG</a:t>
            </a:r>
          </a:p>
        </p:txBody>
      </p:sp>
      <p:sp>
        <p:nvSpPr>
          <p:cNvPr id="38" name="Text Box 18">
            <a:extLst>
              <a:ext uri="{FF2B5EF4-FFF2-40B4-BE49-F238E27FC236}">
                <a16:creationId xmlns:a16="http://schemas.microsoft.com/office/drawing/2014/main" id="{198B90F9-06C8-4A47-8F39-C8BAB5CA1327}"/>
              </a:ext>
            </a:extLst>
          </p:cNvPr>
          <p:cNvSpPr txBox="1">
            <a:spLocks noChangeArrowheads="1"/>
          </p:cNvSpPr>
          <p:nvPr/>
        </p:nvSpPr>
        <p:spPr bwMode="auto">
          <a:xfrm>
            <a:off x="7347458" y="2770800"/>
            <a:ext cx="3880596" cy="925511"/>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b="1" dirty="0">
                <a:solidFill>
                  <a:schemeClr val="tx2">
                    <a:lumMod val="65000"/>
                    <a:lumOff val="35000"/>
                  </a:schemeClr>
                </a:solidFill>
              </a:rPr>
              <a:t>Proiezione dell’occupazione al 31 dicembre 2020</a:t>
            </a:r>
            <a:br>
              <a:rPr lang="it-IT" altLang="it-IT" b="1" dirty="0">
                <a:solidFill>
                  <a:schemeClr val="tx2">
                    <a:lumMod val="65000"/>
                    <a:lumOff val="35000"/>
                  </a:schemeClr>
                </a:solidFill>
              </a:rPr>
            </a:br>
            <a:r>
              <a:rPr lang="it-IT" altLang="it-IT" sz="1400" i="1" dirty="0">
                <a:solidFill>
                  <a:schemeClr val="tx2">
                    <a:lumMod val="65000"/>
                    <a:lumOff val="35000"/>
                  </a:schemeClr>
                </a:solidFill>
              </a:rPr>
              <a:t>(Indicatori congiunturali)</a:t>
            </a:r>
            <a:endParaRPr lang="it-IT" altLang="it-IT" i="1" dirty="0">
              <a:solidFill>
                <a:schemeClr val="tx2">
                  <a:lumMod val="65000"/>
                  <a:lumOff val="35000"/>
                </a:schemeClr>
              </a:solidFill>
            </a:endParaRPr>
          </a:p>
        </p:txBody>
      </p:sp>
      <p:pic>
        <p:nvPicPr>
          <p:cNvPr id="40" name="Elemento grafico 39" descr="Freccia linea: curva antioraria">
            <a:extLst>
              <a:ext uri="{FF2B5EF4-FFF2-40B4-BE49-F238E27FC236}">
                <a16:creationId xmlns:a16="http://schemas.microsoft.com/office/drawing/2014/main" id="{54E20908-233F-47B0-8EBE-930F28C4C1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823423" flipH="1">
            <a:off x="5846414" y="3416241"/>
            <a:ext cx="899478" cy="914400"/>
          </a:xfrm>
          <a:prstGeom prst="rect">
            <a:avLst/>
          </a:prstGeom>
        </p:spPr>
      </p:pic>
      <p:sp>
        <p:nvSpPr>
          <p:cNvPr id="41" name="Ovale 40">
            <a:extLst>
              <a:ext uri="{FF2B5EF4-FFF2-40B4-BE49-F238E27FC236}">
                <a16:creationId xmlns:a16="http://schemas.microsoft.com/office/drawing/2014/main" id="{48D03CE5-ACD4-4A60-9BFF-4DC68E2CB32F}"/>
              </a:ext>
            </a:extLst>
          </p:cNvPr>
          <p:cNvSpPr/>
          <p:nvPr/>
        </p:nvSpPr>
        <p:spPr bwMode="auto">
          <a:xfrm>
            <a:off x="7614131" y="4896987"/>
            <a:ext cx="688554" cy="688477"/>
          </a:xfrm>
          <a:prstGeom prst="ellipse">
            <a:avLst/>
          </a:prstGeom>
          <a:solidFill>
            <a:srgbClr val="F79646"/>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2" name="Rettangolo 41">
            <a:extLst>
              <a:ext uri="{FF2B5EF4-FFF2-40B4-BE49-F238E27FC236}">
                <a16:creationId xmlns:a16="http://schemas.microsoft.com/office/drawing/2014/main" id="{FCA5E115-FC12-486B-96E5-60BE0D85E76E}"/>
              </a:ext>
            </a:extLst>
          </p:cNvPr>
          <p:cNvSpPr/>
          <p:nvPr/>
        </p:nvSpPr>
        <p:spPr>
          <a:xfrm>
            <a:off x="7641172" y="5041170"/>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31</a:t>
            </a:r>
            <a:endParaRPr lang="it-IT" sz="1800" i="1" dirty="0">
              <a:solidFill>
                <a:schemeClr val="bg1"/>
              </a:solidFill>
              <a:latin typeface="Century Gothic" panose="020B0502020202020204" pitchFamily="34" charset="0"/>
            </a:endParaRPr>
          </a:p>
        </p:txBody>
      </p:sp>
      <p:sp>
        <p:nvSpPr>
          <p:cNvPr id="43" name="Rettangolo 42">
            <a:extLst>
              <a:ext uri="{FF2B5EF4-FFF2-40B4-BE49-F238E27FC236}">
                <a16:creationId xmlns:a16="http://schemas.microsoft.com/office/drawing/2014/main" id="{C7F9D355-5595-469F-9F16-03A0F8199FB8}"/>
              </a:ext>
            </a:extLst>
          </p:cNvPr>
          <p:cNvSpPr/>
          <p:nvPr/>
        </p:nvSpPr>
        <p:spPr>
          <a:xfrm>
            <a:off x="8424910" y="4825727"/>
            <a:ext cx="1942826"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ITALIA</a:t>
            </a:r>
            <a:endParaRPr lang="it-IT" sz="1600" i="1" dirty="0">
              <a:latin typeface="Century Gothic" panose="020B0502020202020204" pitchFamily="34" charset="0"/>
            </a:endParaRPr>
          </a:p>
        </p:txBody>
      </p:sp>
      <p:sp>
        <p:nvSpPr>
          <p:cNvPr id="44" name="Ovale 43">
            <a:extLst>
              <a:ext uri="{FF2B5EF4-FFF2-40B4-BE49-F238E27FC236}">
                <a16:creationId xmlns:a16="http://schemas.microsoft.com/office/drawing/2014/main" id="{7616292D-AA3F-4535-8BFF-157C00F858F8}"/>
              </a:ext>
            </a:extLst>
          </p:cNvPr>
          <p:cNvSpPr/>
          <p:nvPr/>
        </p:nvSpPr>
        <p:spPr bwMode="auto">
          <a:xfrm>
            <a:off x="7614131" y="3849966"/>
            <a:ext cx="688554" cy="688477"/>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6" name="Rettangolo 45">
            <a:extLst>
              <a:ext uri="{FF2B5EF4-FFF2-40B4-BE49-F238E27FC236}">
                <a16:creationId xmlns:a16="http://schemas.microsoft.com/office/drawing/2014/main" id="{29156BD8-91CC-459C-BB4C-BF5E364B37B6}"/>
              </a:ext>
            </a:extLst>
          </p:cNvPr>
          <p:cNvSpPr/>
          <p:nvPr/>
        </p:nvSpPr>
        <p:spPr>
          <a:xfrm>
            <a:off x="7641172" y="3994149"/>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34</a:t>
            </a:r>
            <a:endParaRPr lang="it-IT" sz="1200" dirty="0">
              <a:solidFill>
                <a:schemeClr val="bg1"/>
              </a:solidFill>
              <a:latin typeface="Century Gothic" panose="020B0502020202020204" pitchFamily="34" charset="0"/>
            </a:endParaRPr>
          </a:p>
        </p:txBody>
      </p:sp>
      <p:sp>
        <p:nvSpPr>
          <p:cNvPr id="47" name="Rettangolo 46">
            <a:extLst>
              <a:ext uri="{FF2B5EF4-FFF2-40B4-BE49-F238E27FC236}">
                <a16:creationId xmlns:a16="http://schemas.microsoft.com/office/drawing/2014/main" id="{BEA4EB89-3242-443B-929D-ED0E19940758}"/>
              </a:ext>
            </a:extLst>
          </p:cNvPr>
          <p:cNvSpPr/>
          <p:nvPr/>
        </p:nvSpPr>
        <p:spPr>
          <a:xfrm>
            <a:off x="8424909" y="3778706"/>
            <a:ext cx="2022413"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FVG</a:t>
            </a:r>
            <a:endParaRPr lang="it-IT" sz="1600" i="1" dirty="0">
              <a:latin typeface="Century Gothic" panose="020B0502020202020204" pitchFamily="34" charset="0"/>
            </a:endParaRPr>
          </a:p>
        </p:txBody>
      </p:sp>
      <p:sp>
        <p:nvSpPr>
          <p:cNvPr id="48" name="Rettangolo 47">
            <a:extLst>
              <a:ext uri="{FF2B5EF4-FFF2-40B4-BE49-F238E27FC236}">
                <a16:creationId xmlns:a16="http://schemas.microsoft.com/office/drawing/2014/main" id="{129BD809-6528-4D26-AF78-9D28E42DE8CB}"/>
              </a:ext>
            </a:extLst>
          </p:cNvPr>
          <p:cNvSpPr/>
          <p:nvPr/>
        </p:nvSpPr>
        <p:spPr>
          <a:xfrm>
            <a:off x="3132885" y="3742723"/>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41</a:t>
            </a:r>
            <a:endParaRPr lang="it-IT" sz="1600" i="1" dirty="0">
              <a:solidFill>
                <a:srgbClr val="F79646"/>
              </a:solidFill>
              <a:latin typeface="Century Gothic" panose="020B0502020202020204" pitchFamily="34" charset="0"/>
            </a:endParaRPr>
          </a:p>
        </p:txBody>
      </p:sp>
      <p:sp>
        <p:nvSpPr>
          <p:cNvPr id="49" name="Rettangolo 48">
            <a:extLst>
              <a:ext uri="{FF2B5EF4-FFF2-40B4-BE49-F238E27FC236}">
                <a16:creationId xmlns:a16="http://schemas.microsoft.com/office/drawing/2014/main" id="{911910C0-6B13-4C37-9D57-235924BA24CD}"/>
              </a:ext>
            </a:extLst>
          </p:cNvPr>
          <p:cNvSpPr/>
          <p:nvPr/>
        </p:nvSpPr>
        <p:spPr>
          <a:xfrm>
            <a:off x="3126990" y="3281420"/>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48</a:t>
            </a:r>
          </a:p>
        </p:txBody>
      </p:sp>
      <p:sp>
        <p:nvSpPr>
          <p:cNvPr id="50" name="Rettangolo 49">
            <a:extLst>
              <a:ext uri="{FF2B5EF4-FFF2-40B4-BE49-F238E27FC236}">
                <a16:creationId xmlns:a16="http://schemas.microsoft.com/office/drawing/2014/main" id="{8B2AEC6B-564B-4D66-92E8-13BD1891122C}"/>
              </a:ext>
            </a:extLst>
          </p:cNvPr>
          <p:cNvSpPr/>
          <p:nvPr/>
        </p:nvSpPr>
        <p:spPr>
          <a:xfrm>
            <a:off x="4934725" y="3713679"/>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34</a:t>
            </a:r>
          </a:p>
        </p:txBody>
      </p:sp>
      <p:sp>
        <p:nvSpPr>
          <p:cNvPr id="51" name="Rettangolo 50">
            <a:extLst>
              <a:ext uri="{FF2B5EF4-FFF2-40B4-BE49-F238E27FC236}">
                <a16:creationId xmlns:a16="http://schemas.microsoft.com/office/drawing/2014/main" id="{B77526AC-5877-4B04-8E8F-818DE9372017}"/>
              </a:ext>
            </a:extLst>
          </p:cNvPr>
          <p:cNvSpPr/>
          <p:nvPr/>
        </p:nvSpPr>
        <p:spPr>
          <a:xfrm>
            <a:off x="4880288" y="3985693"/>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31</a:t>
            </a:r>
          </a:p>
        </p:txBody>
      </p:sp>
      <p:cxnSp>
        <p:nvCxnSpPr>
          <p:cNvPr id="52" name="Connettore diritto 51">
            <a:extLst>
              <a:ext uri="{FF2B5EF4-FFF2-40B4-BE49-F238E27FC236}">
                <a16:creationId xmlns:a16="http://schemas.microsoft.com/office/drawing/2014/main" id="{54466571-38F3-449C-AA1D-D374B2A1CF6F}"/>
              </a:ext>
            </a:extLst>
          </p:cNvPr>
          <p:cNvCxnSpPr/>
          <p:nvPr/>
        </p:nvCxnSpPr>
        <p:spPr bwMode="auto">
          <a:xfrm>
            <a:off x="7248128" y="2851796"/>
            <a:ext cx="0" cy="3150812"/>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sp>
        <p:nvSpPr>
          <p:cNvPr id="55" name="Text Box 18">
            <a:extLst>
              <a:ext uri="{FF2B5EF4-FFF2-40B4-BE49-F238E27FC236}">
                <a16:creationId xmlns:a16="http://schemas.microsoft.com/office/drawing/2014/main" id="{D6B27879-1E43-466F-B99C-9016F9FA00E8}"/>
              </a:ext>
            </a:extLst>
          </p:cNvPr>
          <p:cNvSpPr txBox="1">
            <a:spLocks noChangeArrowheads="1"/>
          </p:cNvSpPr>
          <p:nvPr/>
        </p:nvSpPr>
        <p:spPr bwMode="auto">
          <a:xfrm>
            <a:off x="5073998" y="3309469"/>
            <a:ext cx="1109139" cy="263791"/>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100" b="1" i="1" dirty="0">
                <a:solidFill>
                  <a:schemeClr val="bg1"/>
                </a:solidFill>
              </a:rPr>
              <a:t>PREV. DIC ‘20</a:t>
            </a:r>
            <a:endParaRPr lang="it-IT" altLang="it-IT" sz="1100" i="1" dirty="0">
              <a:solidFill>
                <a:schemeClr val="bg1"/>
              </a:solidFill>
            </a:endParaRPr>
          </a:p>
        </p:txBody>
      </p:sp>
      <p:cxnSp>
        <p:nvCxnSpPr>
          <p:cNvPr id="57" name="Connettore diritto 56">
            <a:extLst>
              <a:ext uri="{FF2B5EF4-FFF2-40B4-BE49-F238E27FC236}">
                <a16:creationId xmlns:a16="http://schemas.microsoft.com/office/drawing/2014/main" id="{3BB1E82E-3685-4955-A516-9FFF8CF7D577}"/>
              </a:ext>
            </a:extLst>
          </p:cNvPr>
          <p:cNvCxnSpPr/>
          <p:nvPr/>
        </p:nvCxnSpPr>
        <p:spPr bwMode="auto">
          <a:xfrm>
            <a:off x="3624486" y="2393113"/>
            <a:ext cx="0" cy="2340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58" name="CasellaDiTesto 9">
            <a:extLst>
              <a:ext uri="{FF2B5EF4-FFF2-40B4-BE49-F238E27FC236}">
                <a16:creationId xmlns:a16="http://schemas.microsoft.com/office/drawing/2014/main" id="{A65DE4EC-8D09-435B-A61A-0F0BEFFFB6C1}"/>
              </a:ext>
            </a:extLst>
          </p:cNvPr>
          <p:cNvSpPr txBox="1">
            <a:spLocks noChangeArrowheads="1"/>
          </p:cNvSpPr>
          <p:nvPr/>
        </p:nvSpPr>
        <p:spPr bwMode="auto">
          <a:xfrm>
            <a:off x="1122778" y="3908106"/>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F79646"/>
                </a:solidFill>
                <a:latin typeface="Century Gothic" panose="020B0502020202020204" pitchFamily="34" charset="0"/>
              </a:rPr>
              <a:t>Terziario ITALIA</a:t>
            </a:r>
          </a:p>
        </p:txBody>
      </p:sp>
      <p:sp>
        <p:nvSpPr>
          <p:cNvPr id="60" name="Rettangolo 59">
            <a:extLst>
              <a:ext uri="{FF2B5EF4-FFF2-40B4-BE49-F238E27FC236}">
                <a16:creationId xmlns:a16="http://schemas.microsoft.com/office/drawing/2014/main" id="{C3030D3A-C4D5-4AE7-AF33-46774CEFD405}"/>
              </a:ext>
            </a:extLst>
          </p:cNvPr>
          <p:cNvSpPr/>
          <p:nvPr/>
        </p:nvSpPr>
        <p:spPr>
          <a:xfrm>
            <a:off x="3701279" y="3866176"/>
            <a:ext cx="634473" cy="276999"/>
          </a:xfrm>
          <a:prstGeom prst="rect">
            <a:avLst/>
          </a:prstGeom>
        </p:spPr>
        <p:txBody>
          <a:bodyPr wrap="square">
            <a:spAutoFit/>
          </a:bodyPr>
          <a:lstStyle/>
          <a:p>
            <a:pPr algn="ctr"/>
            <a:r>
              <a:rPr lang="it-IT" sz="1200" i="1" dirty="0">
                <a:solidFill>
                  <a:srgbClr val="F79646"/>
                </a:solidFill>
                <a:latin typeface="Century Gothic" panose="020B0502020202020204" pitchFamily="34" charset="0"/>
              </a:rPr>
              <a:t>36</a:t>
            </a:r>
          </a:p>
        </p:txBody>
      </p:sp>
      <p:sp>
        <p:nvSpPr>
          <p:cNvPr id="61" name="Rettangolo 60">
            <a:extLst>
              <a:ext uri="{FF2B5EF4-FFF2-40B4-BE49-F238E27FC236}">
                <a16:creationId xmlns:a16="http://schemas.microsoft.com/office/drawing/2014/main" id="{0676018F-D94E-4A13-9ACB-4C3CA94901BF}"/>
              </a:ext>
            </a:extLst>
          </p:cNvPr>
          <p:cNvSpPr/>
          <p:nvPr/>
        </p:nvSpPr>
        <p:spPr>
          <a:xfrm>
            <a:off x="3807105" y="3451467"/>
            <a:ext cx="634473" cy="276999"/>
          </a:xfrm>
          <a:prstGeom prst="rect">
            <a:avLst/>
          </a:prstGeom>
        </p:spPr>
        <p:txBody>
          <a:bodyPr wrap="square">
            <a:spAutoFit/>
          </a:bodyPr>
          <a:lstStyle/>
          <a:p>
            <a:pPr algn="ctr"/>
            <a:r>
              <a:rPr lang="it-IT" sz="1200" dirty="0">
                <a:solidFill>
                  <a:srgbClr val="203864"/>
                </a:solidFill>
                <a:latin typeface="Century Gothic" panose="020B0502020202020204" pitchFamily="34" charset="0"/>
              </a:rPr>
              <a:t>45</a:t>
            </a:r>
          </a:p>
        </p:txBody>
      </p:sp>
      <p:sp>
        <p:nvSpPr>
          <p:cNvPr id="62" name="Rettangolo 61">
            <a:extLst>
              <a:ext uri="{FF2B5EF4-FFF2-40B4-BE49-F238E27FC236}">
                <a16:creationId xmlns:a16="http://schemas.microsoft.com/office/drawing/2014/main" id="{10D68FE4-9092-46A9-9F83-BF170DAAE220}"/>
              </a:ext>
            </a:extLst>
          </p:cNvPr>
          <p:cNvSpPr/>
          <p:nvPr/>
        </p:nvSpPr>
        <p:spPr>
          <a:xfrm>
            <a:off x="4449535" y="3561665"/>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37</a:t>
            </a:r>
          </a:p>
        </p:txBody>
      </p:sp>
      <p:sp>
        <p:nvSpPr>
          <p:cNvPr id="63" name="Rettangolo 62">
            <a:extLst>
              <a:ext uri="{FF2B5EF4-FFF2-40B4-BE49-F238E27FC236}">
                <a16:creationId xmlns:a16="http://schemas.microsoft.com/office/drawing/2014/main" id="{435A35DA-ABD9-48EC-814F-96CB015B4F12}"/>
              </a:ext>
            </a:extLst>
          </p:cNvPr>
          <p:cNvSpPr/>
          <p:nvPr/>
        </p:nvSpPr>
        <p:spPr>
          <a:xfrm>
            <a:off x="4272115" y="3926459"/>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34</a:t>
            </a:r>
          </a:p>
        </p:txBody>
      </p:sp>
      <p:sp>
        <p:nvSpPr>
          <p:cNvPr id="64" name="Ovale 63">
            <a:extLst>
              <a:ext uri="{FF2B5EF4-FFF2-40B4-BE49-F238E27FC236}">
                <a16:creationId xmlns:a16="http://schemas.microsoft.com/office/drawing/2014/main" id="{B8471F5D-DE84-4D80-ABBB-9CFB01FD3C75}"/>
              </a:ext>
            </a:extLst>
          </p:cNvPr>
          <p:cNvSpPr/>
          <p:nvPr/>
        </p:nvSpPr>
        <p:spPr bwMode="auto">
          <a:xfrm rot="11984762">
            <a:off x="4959474" y="3610368"/>
            <a:ext cx="593451" cy="947717"/>
          </a:xfrm>
          <a:prstGeom prst="ellipse">
            <a:avLst/>
          </a:prstGeom>
          <a:noFill/>
          <a:ln w="1905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8" name="Text Box 49">
            <a:extLst>
              <a:ext uri="{FF2B5EF4-FFF2-40B4-BE49-F238E27FC236}">
                <a16:creationId xmlns:a16="http://schemas.microsoft.com/office/drawing/2014/main" id="{8C34C3B6-BF4A-40D9-AABA-4F88435CF018}"/>
              </a:ext>
            </a:extLst>
          </p:cNvPr>
          <p:cNvSpPr txBox="1">
            <a:spLocks noChangeArrowheads="1"/>
          </p:cNvSpPr>
          <p:nvPr/>
        </p:nvSpPr>
        <p:spPr bwMode="auto">
          <a:xfrm>
            <a:off x="335360" y="6213323"/>
            <a:ext cx="11665296" cy="384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1.2346 casi (oltre 1 addetto). </a:t>
            </a:r>
            <a:r>
              <a:rPr lang="it-IT" altLang="ja-JP" sz="900" b="0" dirty="0">
                <a:solidFill>
                  <a:srgbClr val="000000"/>
                </a:solidFill>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entury Gothic" panose="020B0502020202020204" pitchFamily="34" charset="0"/>
              </a:rPr>
              <a:t>I dati sono riportati all’universo.</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69" name="Rettangolo 68">
            <a:extLst>
              <a:ext uri="{FF2B5EF4-FFF2-40B4-BE49-F238E27FC236}">
                <a16:creationId xmlns:a16="http://schemas.microsoft.com/office/drawing/2014/main" id="{FA43F1A5-D776-4EAE-A028-2F525D9DCD5C}"/>
              </a:ext>
            </a:extLst>
          </p:cNvPr>
          <p:cNvSpPr/>
          <p:nvPr/>
        </p:nvSpPr>
        <p:spPr>
          <a:xfrm>
            <a:off x="2604642" y="2358435"/>
            <a:ext cx="1044697" cy="246221"/>
          </a:xfrm>
          <a:prstGeom prst="rect">
            <a:avLst/>
          </a:prstGeom>
        </p:spPr>
        <p:txBody>
          <a:bodyPr wrap="square">
            <a:spAutoFit/>
          </a:bodyPr>
          <a:lstStyle/>
          <a:p>
            <a:pPr algn="r"/>
            <a:r>
              <a:rPr lang="it-IT" sz="1000" i="1" dirty="0" err="1">
                <a:solidFill>
                  <a:schemeClr val="tx2">
                    <a:lumMod val="65000"/>
                    <a:lumOff val="35000"/>
                  </a:schemeClr>
                </a:solidFill>
                <a:latin typeface="Century Gothic" panose="020B0502020202020204" pitchFamily="34" charset="0"/>
              </a:rPr>
              <a:t>Pre</a:t>
            </a:r>
            <a:r>
              <a:rPr lang="it-IT" sz="1000" i="1" dirty="0">
                <a:solidFill>
                  <a:schemeClr val="tx2">
                    <a:lumMod val="65000"/>
                    <a:lumOff val="35000"/>
                  </a:schemeClr>
                </a:solidFill>
                <a:latin typeface="Century Gothic" panose="020B0502020202020204" pitchFamily="34" charset="0"/>
              </a:rPr>
              <a:t> lockdown</a:t>
            </a:r>
            <a:endParaRPr lang="it-IT" sz="700" i="1" dirty="0">
              <a:solidFill>
                <a:schemeClr val="tx2">
                  <a:lumMod val="65000"/>
                  <a:lumOff val="35000"/>
                </a:schemeClr>
              </a:solidFill>
              <a:latin typeface="Century Gothic" panose="020B0502020202020204" pitchFamily="34" charset="0"/>
            </a:endParaRPr>
          </a:p>
        </p:txBody>
      </p:sp>
      <p:pic>
        <p:nvPicPr>
          <p:cNvPr id="3" name="Elemento grafico 2" descr="Professore">
            <a:extLst>
              <a:ext uri="{FF2B5EF4-FFF2-40B4-BE49-F238E27FC236}">
                <a16:creationId xmlns:a16="http://schemas.microsoft.com/office/drawing/2014/main" id="{29E3AFB7-562B-4B54-88F3-51C109D3E3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885" y="5351021"/>
            <a:ext cx="516155" cy="516155"/>
          </a:xfrm>
          <a:prstGeom prst="rect">
            <a:avLst/>
          </a:prstGeom>
        </p:spPr>
      </p:pic>
      <p:sp>
        <p:nvSpPr>
          <p:cNvPr id="4" name="Text Box 18">
            <a:extLst>
              <a:ext uri="{FF2B5EF4-FFF2-40B4-BE49-F238E27FC236}">
                <a16:creationId xmlns:a16="http://schemas.microsoft.com/office/drawing/2014/main" id="{C59142F4-EAF4-4539-8239-0FA89D05CCF4}"/>
              </a:ext>
            </a:extLst>
          </p:cNvPr>
          <p:cNvSpPr txBox="1">
            <a:spLocks noChangeArrowheads="1"/>
          </p:cNvSpPr>
          <p:nvPr/>
        </p:nvSpPr>
        <p:spPr bwMode="auto">
          <a:xfrm>
            <a:off x="1301559" y="5357012"/>
            <a:ext cx="5658719" cy="694678"/>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Il quadro occupazionale in FVG (e in Italia) è in lento ma progressivo deterioramento, in attesa dello sblocco dei licenziamenti, che rischia di coincidere con un crollo dell’indicatore.</a:t>
            </a:r>
            <a:endParaRPr lang="it-IT" altLang="it-IT" sz="1300" i="1" dirty="0">
              <a:solidFill>
                <a:schemeClr val="tx1"/>
              </a:solidFill>
            </a:endParaRPr>
          </a:p>
        </p:txBody>
      </p:sp>
    </p:spTree>
    <p:extLst>
      <p:ext uri="{BB962C8B-B14F-4D97-AF65-F5344CB8AC3E}">
        <p14:creationId xmlns:p14="http://schemas.microsoft.com/office/powerpoint/2010/main" val="3217711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dell’occupazione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Analisi per settore di attività economica</a:t>
            </a:r>
          </a:p>
        </p:txBody>
      </p:sp>
      <p:pic>
        <p:nvPicPr>
          <p:cNvPr id="35" name="Immagine 34">
            <a:extLst>
              <a:ext uri="{FF2B5EF4-FFF2-40B4-BE49-F238E27FC236}">
                <a16:creationId xmlns:a16="http://schemas.microsoft.com/office/drawing/2014/main" id="{8E3E421C-3C1D-4D1A-A468-84ED3C1AF13E}"/>
              </a:ext>
            </a:extLst>
          </p:cNvPr>
          <p:cNvPicPr>
            <a:picLocks noChangeAspect="1"/>
          </p:cNvPicPr>
          <p:nvPr/>
        </p:nvPicPr>
        <p:blipFill>
          <a:blip r:embed="rId2"/>
          <a:stretch>
            <a:fillRect/>
          </a:stretch>
        </p:blipFill>
        <p:spPr>
          <a:xfrm>
            <a:off x="9370800" y="4316400"/>
            <a:ext cx="2628615" cy="2102400"/>
          </a:xfrm>
          <a:prstGeom prst="rect">
            <a:avLst/>
          </a:prstGeom>
        </p:spPr>
      </p:pic>
      <p:pic>
        <p:nvPicPr>
          <p:cNvPr id="40" name="Immagine 39">
            <a:extLst>
              <a:ext uri="{FF2B5EF4-FFF2-40B4-BE49-F238E27FC236}">
                <a16:creationId xmlns:a16="http://schemas.microsoft.com/office/drawing/2014/main" id="{9698A57D-3402-4EB8-9BCF-F7F40ACAE922}"/>
              </a:ext>
            </a:extLst>
          </p:cNvPr>
          <p:cNvPicPr>
            <a:picLocks noChangeAspect="1"/>
          </p:cNvPicPr>
          <p:nvPr/>
        </p:nvPicPr>
        <p:blipFill>
          <a:blip r:embed="rId3"/>
          <a:stretch>
            <a:fillRect/>
          </a:stretch>
        </p:blipFill>
        <p:spPr>
          <a:xfrm>
            <a:off x="6310800" y="4316400"/>
            <a:ext cx="2628615" cy="2102400"/>
          </a:xfrm>
          <a:prstGeom prst="rect">
            <a:avLst/>
          </a:prstGeom>
        </p:spPr>
      </p:pic>
      <p:pic>
        <p:nvPicPr>
          <p:cNvPr id="41" name="Immagine 40">
            <a:extLst>
              <a:ext uri="{FF2B5EF4-FFF2-40B4-BE49-F238E27FC236}">
                <a16:creationId xmlns:a16="http://schemas.microsoft.com/office/drawing/2014/main" id="{46F4DA4B-BCEF-4506-BCB3-95232CA4CF93}"/>
              </a:ext>
            </a:extLst>
          </p:cNvPr>
          <p:cNvPicPr>
            <a:picLocks noChangeAspect="1"/>
          </p:cNvPicPr>
          <p:nvPr/>
        </p:nvPicPr>
        <p:blipFill>
          <a:blip r:embed="rId4"/>
          <a:stretch>
            <a:fillRect/>
          </a:stretch>
        </p:blipFill>
        <p:spPr>
          <a:xfrm>
            <a:off x="3312000" y="4316400"/>
            <a:ext cx="2628615" cy="2102400"/>
          </a:xfrm>
          <a:prstGeom prst="rect">
            <a:avLst/>
          </a:prstGeom>
        </p:spPr>
      </p:pic>
      <p:pic>
        <p:nvPicPr>
          <p:cNvPr id="42" name="Immagine 41">
            <a:extLst>
              <a:ext uri="{FF2B5EF4-FFF2-40B4-BE49-F238E27FC236}">
                <a16:creationId xmlns:a16="http://schemas.microsoft.com/office/drawing/2014/main" id="{A6E970A0-77CE-449F-8E46-3B9072899A7A}"/>
              </a:ext>
            </a:extLst>
          </p:cNvPr>
          <p:cNvPicPr>
            <a:picLocks noChangeAspect="1"/>
          </p:cNvPicPr>
          <p:nvPr/>
        </p:nvPicPr>
        <p:blipFill>
          <a:blip r:embed="rId5"/>
          <a:stretch>
            <a:fillRect/>
          </a:stretch>
        </p:blipFill>
        <p:spPr>
          <a:xfrm>
            <a:off x="489600" y="4316400"/>
            <a:ext cx="2628615" cy="2102400"/>
          </a:xfrm>
          <a:prstGeom prst="rect">
            <a:avLst/>
          </a:prstGeom>
        </p:spPr>
      </p:pic>
      <p:pic>
        <p:nvPicPr>
          <p:cNvPr id="43" name="Immagine 42">
            <a:extLst>
              <a:ext uri="{FF2B5EF4-FFF2-40B4-BE49-F238E27FC236}">
                <a16:creationId xmlns:a16="http://schemas.microsoft.com/office/drawing/2014/main" id="{373E400B-C23E-486C-92CE-55ED3DCBC5A1}"/>
              </a:ext>
            </a:extLst>
          </p:cNvPr>
          <p:cNvPicPr>
            <a:picLocks noChangeAspect="1"/>
          </p:cNvPicPr>
          <p:nvPr/>
        </p:nvPicPr>
        <p:blipFill>
          <a:blip r:embed="rId6"/>
          <a:stretch>
            <a:fillRect/>
          </a:stretch>
        </p:blipFill>
        <p:spPr>
          <a:xfrm>
            <a:off x="9370800" y="1638000"/>
            <a:ext cx="2628615" cy="2102400"/>
          </a:xfrm>
          <a:prstGeom prst="rect">
            <a:avLst/>
          </a:prstGeom>
        </p:spPr>
      </p:pic>
      <p:pic>
        <p:nvPicPr>
          <p:cNvPr id="44" name="Immagine 43">
            <a:extLst>
              <a:ext uri="{FF2B5EF4-FFF2-40B4-BE49-F238E27FC236}">
                <a16:creationId xmlns:a16="http://schemas.microsoft.com/office/drawing/2014/main" id="{B9158B36-B388-4193-A7B9-A57C982ABAF7}"/>
              </a:ext>
            </a:extLst>
          </p:cNvPr>
          <p:cNvPicPr>
            <a:picLocks noChangeAspect="1"/>
          </p:cNvPicPr>
          <p:nvPr/>
        </p:nvPicPr>
        <p:blipFill>
          <a:blip r:embed="rId7"/>
          <a:stretch>
            <a:fillRect/>
          </a:stretch>
        </p:blipFill>
        <p:spPr>
          <a:xfrm>
            <a:off x="6325200" y="1638000"/>
            <a:ext cx="2628615" cy="2102400"/>
          </a:xfrm>
          <a:prstGeom prst="rect">
            <a:avLst/>
          </a:prstGeom>
        </p:spPr>
      </p:pic>
      <p:pic>
        <p:nvPicPr>
          <p:cNvPr id="50" name="Immagine 49">
            <a:extLst>
              <a:ext uri="{FF2B5EF4-FFF2-40B4-BE49-F238E27FC236}">
                <a16:creationId xmlns:a16="http://schemas.microsoft.com/office/drawing/2014/main" id="{E4A56C8B-0280-4CF4-AA6D-09ED837873A5}"/>
              </a:ext>
            </a:extLst>
          </p:cNvPr>
          <p:cNvPicPr>
            <a:picLocks noChangeAspect="1"/>
          </p:cNvPicPr>
          <p:nvPr/>
        </p:nvPicPr>
        <p:blipFill>
          <a:blip r:embed="rId8"/>
          <a:stretch>
            <a:fillRect/>
          </a:stretch>
        </p:blipFill>
        <p:spPr>
          <a:xfrm>
            <a:off x="3286800" y="1638000"/>
            <a:ext cx="2628615" cy="2102400"/>
          </a:xfrm>
          <a:prstGeom prst="rect">
            <a:avLst/>
          </a:prstGeom>
        </p:spPr>
      </p:pic>
      <p:sp>
        <p:nvSpPr>
          <p:cNvPr id="51" name="CasellaDiTesto 9">
            <a:extLst>
              <a:ext uri="{FF2B5EF4-FFF2-40B4-BE49-F238E27FC236}">
                <a16:creationId xmlns:a16="http://schemas.microsoft.com/office/drawing/2014/main" id="{B6A40E31-111A-44F6-9630-0525B082A922}"/>
              </a:ext>
            </a:extLst>
          </p:cNvPr>
          <p:cNvSpPr txBox="1">
            <a:spLocks noChangeArrowheads="1"/>
          </p:cNvSpPr>
          <p:nvPr/>
        </p:nvSpPr>
        <p:spPr bwMode="auto">
          <a:xfrm>
            <a:off x="9166578" y="2182850"/>
            <a:ext cx="1392266"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Ristorazione</a:t>
            </a:r>
          </a:p>
        </p:txBody>
      </p:sp>
      <p:sp>
        <p:nvSpPr>
          <p:cNvPr id="59" name="CasellaDiTesto 9">
            <a:extLst>
              <a:ext uri="{FF2B5EF4-FFF2-40B4-BE49-F238E27FC236}">
                <a16:creationId xmlns:a16="http://schemas.microsoft.com/office/drawing/2014/main" id="{80471A15-F8FC-49E2-BB28-BB0D09CC77C7}"/>
              </a:ext>
            </a:extLst>
          </p:cNvPr>
          <p:cNvSpPr txBox="1">
            <a:spLocks noChangeArrowheads="1"/>
          </p:cNvSpPr>
          <p:nvPr/>
        </p:nvSpPr>
        <p:spPr bwMode="auto">
          <a:xfrm>
            <a:off x="374134" y="4837913"/>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Ricezione turistica</a:t>
            </a:r>
          </a:p>
        </p:txBody>
      </p:sp>
      <p:sp>
        <p:nvSpPr>
          <p:cNvPr id="60" name="Rettangolo 59">
            <a:extLst>
              <a:ext uri="{FF2B5EF4-FFF2-40B4-BE49-F238E27FC236}">
                <a16:creationId xmlns:a16="http://schemas.microsoft.com/office/drawing/2014/main" id="{CAC8FBD6-3F24-47DE-A998-6242CDFA76B4}"/>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1" name="Rettangolo 60">
            <a:extLst>
              <a:ext uri="{FF2B5EF4-FFF2-40B4-BE49-F238E27FC236}">
                <a16:creationId xmlns:a16="http://schemas.microsoft.com/office/drawing/2014/main" id="{B4F26479-3191-403A-8827-A51C980C853B}"/>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3" name="Rettangolo 62">
            <a:extLst>
              <a:ext uri="{FF2B5EF4-FFF2-40B4-BE49-F238E27FC236}">
                <a16:creationId xmlns:a16="http://schemas.microsoft.com/office/drawing/2014/main" id="{5B0331BE-4494-4DC0-924F-1A2296AA1CDA}"/>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4" name="Rettangolo 63">
            <a:extLst>
              <a:ext uri="{FF2B5EF4-FFF2-40B4-BE49-F238E27FC236}">
                <a16:creationId xmlns:a16="http://schemas.microsoft.com/office/drawing/2014/main" id="{2236E02D-0414-45EA-84B5-237BB60140CE}"/>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5" name="Rettangolo 64">
            <a:extLst>
              <a:ext uri="{FF2B5EF4-FFF2-40B4-BE49-F238E27FC236}">
                <a16:creationId xmlns:a16="http://schemas.microsoft.com/office/drawing/2014/main" id="{FCD5CAC6-0E9A-413E-92FA-C45D28872FD5}"/>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6" name="Rettangolo 65">
            <a:extLst>
              <a:ext uri="{FF2B5EF4-FFF2-40B4-BE49-F238E27FC236}">
                <a16:creationId xmlns:a16="http://schemas.microsoft.com/office/drawing/2014/main" id="{A79864D9-5620-487B-B497-AA37B8EA5C69}"/>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7" name="Rettangolo 66">
            <a:extLst>
              <a:ext uri="{FF2B5EF4-FFF2-40B4-BE49-F238E27FC236}">
                <a16:creationId xmlns:a16="http://schemas.microsoft.com/office/drawing/2014/main" id="{C3E115E9-0092-4E67-91E6-7A5B5DA9C6AF}"/>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8" name="Titolo 1">
            <a:extLst>
              <a:ext uri="{FF2B5EF4-FFF2-40B4-BE49-F238E27FC236}">
                <a16:creationId xmlns:a16="http://schemas.microsoft.com/office/drawing/2014/main" id="{AD66885A-34D3-4D62-AF81-0AB769263DFA}"/>
              </a:ext>
            </a:extLst>
          </p:cNvPr>
          <p:cNvSpPr txBox="1">
            <a:spLocks/>
          </p:cNvSpPr>
          <p:nvPr/>
        </p:nvSpPr>
        <p:spPr>
          <a:xfrm>
            <a:off x="3237058"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FOOD</a:t>
            </a:r>
          </a:p>
        </p:txBody>
      </p:sp>
      <p:sp>
        <p:nvSpPr>
          <p:cNvPr id="69" name="Titolo 1">
            <a:extLst>
              <a:ext uri="{FF2B5EF4-FFF2-40B4-BE49-F238E27FC236}">
                <a16:creationId xmlns:a16="http://schemas.microsoft.com/office/drawing/2014/main" id="{C2E89A68-A6B3-4C53-9385-494278151676}"/>
              </a:ext>
            </a:extLst>
          </p:cNvPr>
          <p:cNvSpPr txBox="1">
            <a:spLocks/>
          </p:cNvSpPr>
          <p:nvPr/>
        </p:nvSpPr>
        <p:spPr>
          <a:xfrm>
            <a:off x="6127497"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NO FOOD</a:t>
            </a:r>
          </a:p>
        </p:txBody>
      </p:sp>
      <p:sp>
        <p:nvSpPr>
          <p:cNvPr id="70" name="Titolo 1">
            <a:extLst>
              <a:ext uri="{FF2B5EF4-FFF2-40B4-BE49-F238E27FC236}">
                <a16:creationId xmlns:a16="http://schemas.microsoft.com/office/drawing/2014/main" id="{0C7F4263-F1C8-4A45-ACC7-AEDEDF48BF44}"/>
              </a:ext>
            </a:extLst>
          </p:cNvPr>
          <p:cNvSpPr txBox="1">
            <a:spLocks/>
          </p:cNvSpPr>
          <p:nvPr/>
        </p:nvSpPr>
        <p:spPr>
          <a:xfrm>
            <a:off x="9015161"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Ristorazione</a:t>
            </a:r>
          </a:p>
        </p:txBody>
      </p:sp>
      <p:sp>
        <p:nvSpPr>
          <p:cNvPr id="75" name="Titolo 1">
            <a:extLst>
              <a:ext uri="{FF2B5EF4-FFF2-40B4-BE49-F238E27FC236}">
                <a16:creationId xmlns:a16="http://schemas.microsoft.com/office/drawing/2014/main" id="{32972E8D-CD05-4FF4-B0AF-110F6D1AAE52}"/>
              </a:ext>
            </a:extLst>
          </p:cNvPr>
          <p:cNvSpPr txBox="1">
            <a:spLocks/>
          </p:cNvSpPr>
          <p:nvPr/>
        </p:nvSpPr>
        <p:spPr>
          <a:xfrm>
            <a:off x="342906"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Ricezione turistica</a:t>
            </a:r>
          </a:p>
        </p:txBody>
      </p:sp>
      <p:sp>
        <p:nvSpPr>
          <p:cNvPr id="76" name="Titolo 1">
            <a:extLst>
              <a:ext uri="{FF2B5EF4-FFF2-40B4-BE49-F238E27FC236}">
                <a16:creationId xmlns:a16="http://schemas.microsoft.com/office/drawing/2014/main" id="{0DF7FE78-4312-4CEB-AF9C-67CD9D9E413B}"/>
              </a:ext>
            </a:extLst>
          </p:cNvPr>
          <p:cNvSpPr txBox="1">
            <a:spLocks/>
          </p:cNvSpPr>
          <p:nvPr/>
        </p:nvSpPr>
        <p:spPr>
          <a:xfrm>
            <a:off x="3237058"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Trasporti e logistica</a:t>
            </a:r>
          </a:p>
        </p:txBody>
      </p:sp>
      <p:sp>
        <p:nvSpPr>
          <p:cNvPr id="77" name="Titolo 1">
            <a:extLst>
              <a:ext uri="{FF2B5EF4-FFF2-40B4-BE49-F238E27FC236}">
                <a16:creationId xmlns:a16="http://schemas.microsoft.com/office/drawing/2014/main" id="{27C1671A-D3F2-41FB-8705-8F85EE784911}"/>
              </a:ext>
            </a:extLst>
          </p:cNvPr>
          <p:cNvSpPr txBox="1">
            <a:spLocks/>
          </p:cNvSpPr>
          <p:nvPr/>
        </p:nvSpPr>
        <p:spPr>
          <a:xfrm>
            <a:off x="6127497"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imprese</a:t>
            </a:r>
          </a:p>
        </p:txBody>
      </p:sp>
      <p:sp>
        <p:nvSpPr>
          <p:cNvPr id="78" name="Titolo 1">
            <a:extLst>
              <a:ext uri="{FF2B5EF4-FFF2-40B4-BE49-F238E27FC236}">
                <a16:creationId xmlns:a16="http://schemas.microsoft.com/office/drawing/2014/main" id="{ECE15DC9-887C-43F2-94EF-8A48057B69DE}"/>
              </a:ext>
            </a:extLst>
          </p:cNvPr>
          <p:cNvSpPr txBox="1">
            <a:spLocks/>
          </p:cNvSpPr>
          <p:nvPr/>
        </p:nvSpPr>
        <p:spPr>
          <a:xfrm>
            <a:off x="9015161"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persona</a:t>
            </a:r>
          </a:p>
        </p:txBody>
      </p:sp>
      <p:pic>
        <p:nvPicPr>
          <p:cNvPr id="80" name="Elemento grafico 79" descr="Professore">
            <a:extLst>
              <a:ext uri="{FF2B5EF4-FFF2-40B4-BE49-F238E27FC236}">
                <a16:creationId xmlns:a16="http://schemas.microsoft.com/office/drawing/2014/main" id="{7C24E9DA-F1F4-4034-B2CD-5D05D21CF9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933" y="1156362"/>
            <a:ext cx="516155" cy="516155"/>
          </a:xfrm>
          <a:prstGeom prst="rect">
            <a:avLst/>
          </a:prstGeom>
        </p:spPr>
      </p:pic>
      <p:sp>
        <p:nvSpPr>
          <p:cNvPr id="85" name="Text Box 18">
            <a:extLst>
              <a:ext uri="{FF2B5EF4-FFF2-40B4-BE49-F238E27FC236}">
                <a16:creationId xmlns:a16="http://schemas.microsoft.com/office/drawing/2014/main" id="{1B3AFB51-1AC2-4F29-9389-502049ECF87E}"/>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relativi al FVG:</a:t>
            </a:r>
            <a:endParaRPr lang="it-IT" altLang="it-IT" sz="1300" b="1" i="1" dirty="0">
              <a:solidFill>
                <a:schemeClr val="tx1"/>
              </a:solidFill>
            </a:endParaRPr>
          </a:p>
        </p:txBody>
      </p:sp>
      <p:sp>
        <p:nvSpPr>
          <p:cNvPr id="86" name="Rettangolo 85">
            <a:extLst>
              <a:ext uri="{FF2B5EF4-FFF2-40B4-BE49-F238E27FC236}">
                <a16:creationId xmlns:a16="http://schemas.microsoft.com/office/drawing/2014/main" id="{3D5B46AE-6AAD-44AB-ABF9-B93ACEBC38CC}"/>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7" name="CasellaDiTesto 9">
            <a:extLst>
              <a:ext uri="{FF2B5EF4-FFF2-40B4-BE49-F238E27FC236}">
                <a16:creationId xmlns:a16="http://schemas.microsoft.com/office/drawing/2014/main" id="{97196F2B-95E4-4C3E-9E2A-7FAE91E8F641}"/>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Settore di attività specifico </a:t>
            </a:r>
          </a:p>
        </p:txBody>
      </p:sp>
      <p:sp>
        <p:nvSpPr>
          <p:cNvPr id="88" name="Rettangolo 87">
            <a:extLst>
              <a:ext uri="{FF2B5EF4-FFF2-40B4-BE49-F238E27FC236}">
                <a16:creationId xmlns:a16="http://schemas.microsoft.com/office/drawing/2014/main" id="{0DBD3A51-FBEC-439E-A50D-1CA0B4C716D2}"/>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9" name="CasellaDiTesto 9">
            <a:extLst>
              <a:ext uri="{FF2B5EF4-FFF2-40B4-BE49-F238E27FC236}">
                <a16:creationId xmlns:a16="http://schemas.microsoft.com/office/drawing/2014/main" id="{9834C2E9-F05C-4D8E-96FF-F4B44A79D35D}"/>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Totale Terziario</a:t>
            </a:r>
          </a:p>
        </p:txBody>
      </p:sp>
      <p:sp>
        <p:nvSpPr>
          <p:cNvPr id="90" name="Rettangolo 89">
            <a:extLst>
              <a:ext uri="{FF2B5EF4-FFF2-40B4-BE49-F238E27FC236}">
                <a16:creationId xmlns:a16="http://schemas.microsoft.com/office/drawing/2014/main" id="{A8DEF3B7-84EF-46D0-898E-914FFA9BC3CE}"/>
              </a:ext>
            </a:extLst>
          </p:cNvPr>
          <p:cNvSpPr/>
          <p:nvPr/>
        </p:nvSpPr>
        <p:spPr>
          <a:xfrm>
            <a:off x="3599793"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2" name="Rettangolo 91">
            <a:extLst>
              <a:ext uri="{FF2B5EF4-FFF2-40B4-BE49-F238E27FC236}">
                <a16:creationId xmlns:a16="http://schemas.microsoft.com/office/drawing/2014/main" id="{94FA1444-9614-4F39-984D-692821278784}"/>
              </a:ext>
            </a:extLst>
          </p:cNvPr>
          <p:cNvSpPr/>
          <p:nvPr/>
        </p:nvSpPr>
        <p:spPr>
          <a:xfrm>
            <a:off x="4300079" y="2749258"/>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39</a:t>
            </a:r>
          </a:p>
        </p:txBody>
      </p:sp>
      <p:sp>
        <p:nvSpPr>
          <p:cNvPr id="93" name="CasellaDiTesto 9">
            <a:extLst>
              <a:ext uri="{FF2B5EF4-FFF2-40B4-BE49-F238E27FC236}">
                <a16:creationId xmlns:a16="http://schemas.microsoft.com/office/drawing/2014/main" id="{48DED3C6-CD5C-4777-8A6E-FE45A67D3193}"/>
              </a:ext>
            </a:extLst>
          </p:cNvPr>
          <p:cNvSpPr txBox="1">
            <a:spLocks noChangeArrowheads="1"/>
          </p:cNvSpPr>
          <p:nvPr/>
        </p:nvSpPr>
        <p:spPr bwMode="auto">
          <a:xfrm>
            <a:off x="3439003" y="2344256"/>
            <a:ext cx="72119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94" name="CasellaDiTesto 9">
            <a:extLst>
              <a:ext uri="{FF2B5EF4-FFF2-40B4-BE49-F238E27FC236}">
                <a16:creationId xmlns:a16="http://schemas.microsoft.com/office/drawing/2014/main" id="{73F2AE6E-B57D-4E7B-B3D0-2EAA6BC914B3}"/>
              </a:ext>
            </a:extLst>
          </p:cNvPr>
          <p:cNvSpPr txBox="1">
            <a:spLocks noChangeArrowheads="1"/>
          </p:cNvSpPr>
          <p:nvPr/>
        </p:nvSpPr>
        <p:spPr bwMode="auto">
          <a:xfrm>
            <a:off x="3411528" y="2924391"/>
            <a:ext cx="79805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FOOD</a:t>
            </a:r>
          </a:p>
        </p:txBody>
      </p:sp>
      <p:sp>
        <p:nvSpPr>
          <p:cNvPr id="96" name="Rettangolo 95">
            <a:extLst>
              <a:ext uri="{FF2B5EF4-FFF2-40B4-BE49-F238E27FC236}">
                <a16:creationId xmlns:a16="http://schemas.microsoft.com/office/drawing/2014/main" id="{5E76DBB5-6323-421F-BBE8-CA34B8123F19}"/>
              </a:ext>
            </a:extLst>
          </p:cNvPr>
          <p:cNvSpPr/>
          <p:nvPr/>
        </p:nvSpPr>
        <p:spPr>
          <a:xfrm>
            <a:off x="5103356" y="233332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49</a:t>
            </a:r>
          </a:p>
        </p:txBody>
      </p:sp>
      <p:sp>
        <p:nvSpPr>
          <p:cNvPr id="100" name="Rettangolo 99">
            <a:extLst>
              <a:ext uri="{FF2B5EF4-FFF2-40B4-BE49-F238E27FC236}">
                <a16:creationId xmlns:a16="http://schemas.microsoft.com/office/drawing/2014/main" id="{A4116A8E-06AF-4939-A7DD-164BE3D228A2}"/>
              </a:ext>
            </a:extLst>
          </p:cNvPr>
          <p:cNvSpPr/>
          <p:nvPr/>
        </p:nvSpPr>
        <p:spPr>
          <a:xfrm>
            <a:off x="4800309" y="236537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48</a:t>
            </a:r>
          </a:p>
        </p:txBody>
      </p:sp>
      <p:cxnSp>
        <p:nvCxnSpPr>
          <p:cNvPr id="101" name="Connettore diritto 100">
            <a:extLst>
              <a:ext uri="{FF2B5EF4-FFF2-40B4-BE49-F238E27FC236}">
                <a16:creationId xmlns:a16="http://schemas.microsoft.com/office/drawing/2014/main" id="{DAD5ACC3-CB90-4DC6-812D-913ED237FF5A}"/>
              </a:ext>
            </a:extLst>
          </p:cNvPr>
          <p:cNvCxnSpPr>
            <a:cxnSpLocks/>
          </p:cNvCxnSpPr>
          <p:nvPr/>
        </p:nvCxnSpPr>
        <p:spPr bwMode="auto">
          <a:xfrm>
            <a:off x="7616647"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2" name="Rettangolo 101">
            <a:extLst>
              <a:ext uri="{FF2B5EF4-FFF2-40B4-BE49-F238E27FC236}">
                <a16:creationId xmlns:a16="http://schemas.microsoft.com/office/drawing/2014/main" id="{26492346-5E02-410A-AF10-9FDC4E96E288}"/>
              </a:ext>
            </a:extLst>
          </p:cNvPr>
          <p:cNvSpPr/>
          <p:nvPr/>
        </p:nvSpPr>
        <p:spPr>
          <a:xfrm>
            <a:off x="6613777" y="170843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3" name="Rettangolo 102">
            <a:extLst>
              <a:ext uri="{FF2B5EF4-FFF2-40B4-BE49-F238E27FC236}">
                <a16:creationId xmlns:a16="http://schemas.microsoft.com/office/drawing/2014/main" id="{A786B5CC-084D-42E0-84F6-607DE04D2217}"/>
              </a:ext>
            </a:extLst>
          </p:cNvPr>
          <p:cNvSpPr/>
          <p:nvPr/>
        </p:nvSpPr>
        <p:spPr>
          <a:xfrm>
            <a:off x="7282909" y="2713728"/>
            <a:ext cx="393958" cy="276999"/>
          </a:xfrm>
          <a:prstGeom prst="rect">
            <a:avLst/>
          </a:prstGeom>
        </p:spPr>
        <p:txBody>
          <a:bodyPr wrap="square">
            <a:spAutoFit/>
          </a:bodyPr>
          <a:lstStyle/>
          <a:p>
            <a:pPr algn="ctr"/>
            <a:r>
              <a:rPr lang="it-IT" sz="1200" dirty="0">
                <a:solidFill>
                  <a:srgbClr val="008000"/>
                </a:solidFill>
                <a:latin typeface="Century Gothic" panose="020B0502020202020204" pitchFamily="34" charset="0"/>
              </a:rPr>
              <a:t>42</a:t>
            </a:r>
          </a:p>
        </p:txBody>
      </p:sp>
      <p:sp>
        <p:nvSpPr>
          <p:cNvPr id="104" name="CasellaDiTesto 9">
            <a:extLst>
              <a:ext uri="{FF2B5EF4-FFF2-40B4-BE49-F238E27FC236}">
                <a16:creationId xmlns:a16="http://schemas.microsoft.com/office/drawing/2014/main" id="{204371F7-D0BA-43BE-8483-12C7A27BE90F}"/>
              </a:ext>
            </a:extLst>
          </p:cNvPr>
          <p:cNvSpPr txBox="1">
            <a:spLocks noChangeArrowheads="1"/>
          </p:cNvSpPr>
          <p:nvPr/>
        </p:nvSpPr>
        <p:spPr bwMode="auto">
          <a:xfrm>
            <a:off x="6439734" y="2367074"/>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05" name="CasellaDiTesto 9">
            <a:extLst>
              <a:ext uri="{FF2B5EF4-FFF2-40B4-BE49-F238E27FC236}">
                <a16:creationId xmlns:a16="http://schemas.microsoft.com/office/drawing/2014/main" id="{F4CDFD00-86B2-4379-BD3E-2563F7C61607}"/>
              </a:ext>
            </a:extLst>
          </p:cNvPr>
          <p:cNvSpPr txBox="1">
            <a:spLocks noChangeArrowheads="1"/>
          </p:cNvSpPr>
          <p:nvPr/>
        </p:nvSpPr>
        <p:spPr bwMode="auto">
          <a:xfrm>
            <a:off x="6404400" y="2930141"/>
            <a:ext cx="79805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NO FOOD</a:t>
            </a:r>
          </a:p>
        </p:txBody>
      </p:sp>
      <p:sp>
        <p:nvSpPr>
          <p:cNvPr id="106" name="Rettangolo 105">
            <a:extLst>
              <a:ext uri="{FF2B5EF4-FFF2-40B4-BE49-F238E27FC236}">
                <a16:creationId xmlns:a16="http://schemas.microsoft.com/office/drawing/2014/main" id="{5E41E219-345B-4FE7-9890-9520123C7397}"/>
              </a:ext>
            </a:extLst>
          </p:cNvPr>
          <p:cNvSpPr/>
          <p:nvPr/>
        </p:nvSpPr>
        <p:spPr>
          <a:xfrm>
            <a:off x="8146273" y="2843908"/>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32</a:t>
            </a:r>
          </a:p>
        </p:txBody>
      </p:sp>
      <p:sp>
        <p:nvSpPr>
          <p:cNvPr id="108" name="Rettangolo 107">
            <a:extLst>
              <a:ext uri="{FF2B5EF4-FFF2-40B4-BE49-F238E27FC236}">
                <a16:creationId xmlns:a16="http://schemas.microsoft.com/office/drawing/2014/main" id="{AC094F7A-5250-457D-9A36-28945F062C7E}"/>
              </a:ext>
            </a:extLst>
          </p:cNvPr>
          <p:cNvSpPr/>
          <p:nvPr/>
        </p:nvSpPr>
        <p:spPr>
          <a:xfrm>
            <a:off x="7890775" y="2811438"/>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35</a:t>
            </a:r>
          </a:p>
        </p:txBody>
      </p:sp>
      <p:cxnSp>
        <p:nvCxnSpPr>
          <p:cNvPr id="109" name="Connettore diritto 108">
            <a:extLst>
              <a:ext uri="{FF2B5EF4-FFF2-40B4-BE49-F238E27FC236}">
                <a16:creationId xmlns:a16="http://schemas.microsoft.com/office/drawing/2014/main" id="{AA83EFDB-9562-4487-8FC5-196EFEA19C93}"/>
              </a:ext>
            </a:extLst>
          </p:cNvPr>
          <p:cNvCxnSpPr/>
          <p:nvPr/>
        </p:nvCxnSpPr>
        <p:spPr bwMode="auto">
          <a:xfrm>
            <a:off x="10659771"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0" name="Rettangolo 109">
            <a:extLst>
              <a:ext uri="{FF2B5EF4-FFF2-40B4-BE49-F238E27FC236}">
                <a16:creationId xmlns:a16="http://schemas.microsoft.com/office/drawing/2014/main" id="{DD373B3B-B9D2-456C-9CAC-01027FF36415}"/>
              </a:ext>
            </a:extLst>
          </p:cNvPr>
          <p:cNvSpPr/>
          <p:nvPr/>
        </p:nvSpPr>
        <p:spPr>
          <a:xfrm>
            <a:off x="9656901"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1" name="Rettangolo 110">
            <a:extLst>
              <a:ext uri="{FF2B5EF4-FFF2-40B4-BE49-F238E27FC236}">
                <a16:creationId xmlns:a16="http://schemas.microsoft.com/office/drawing/2014/main" id="{BD729AE0-740C-413F-8484-66E3F39F1366}"/>
              </a:ext>
            </a:extLst>
          </p:cNvPr>
          <p:cNvSpPr/>
          <p:nvPr/>
        </p:nvSpPr>
        <p:spPr>
          <a:xfrm>
            <a:off x="10380434" y="225317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51</a:t>
            </a:r>
          </a:p>
        </p:txBody>
      </p:sp>
      <p:sp>
        <p:nvSpPr>
          <p:cNvPr id="112" name="CasellaDiTesto 9">
            <a:extLst>
              <a:ext uri="{FF2B5EF4-FFF2-40B4-BE49-F238E27FC236}">
                <a16:creationId xmlns:a16="http://schemas.microsoft.com/office/drawing/2014/main" id="{4DA6D322-CA7E-4997-B36C-9C59E2EF774E}"/>
              </a:ext>
            </a:extLst>
          </p:cNvPr>
          <p:cNvSpPr txBox="1">
            <a:spLocks noChangeArrowheads="1"/>
          </p:cNvSpPr>
          <p:nvPr/>
        </p:nvSpPr>
        <p:spPr bwMode="auto">
          <a:xfrm>
            <a:off x="9299972" y="2717746"/>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13" name="Rettangolo 112">
            <a:extLst>
              <a:ext uri="{FF2B5EF4-FFF2-40B4-BE49-F238E27FC236}">
                <a16:creationId xmlns:a16="http://schemas.microsoft.com/office/drawing/2014/main" id="{CE537C08-3FA0-4045-A93C-AD14E30CA0E1}"/>
              </a:ext>
            </a:extLst>
          </p:cNvPr>
          <p:cNvSpPr/>
          <p:nvPr/>
        </p:nvSpPr>
        <p:spPr>
          <a:xfrm>
            <a:off x="11198134" y="295860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26</a:t>
            </a:r>
          </a:p>
        </p:txBody>
      </p:sp>
      <p:sp>
        <p:nvSpPr>
          <p:cNvPr id="115" name="Rettangolo 114">
            <a:extLst>
              <a:ext uri="{FF2B5EF4-FFF2-40B4-BE49-F238E27FC236}">
                <a16:creationId xmlns:a16="http://schemas.microsoft.com/office/drawing/2014/main" id="{1109601B-322D-409E-9B35-907CB10D8461}"/>
              </a:ext>
            </a:extLst>
          </p:cNvPr>
          <p:cNvSpPr/>
          <p:nvPr/>
        </p:nvSpPr>
        <p:spPr>
          <a:xfrm>
            <a:off x="10903922" y="287505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32</a:t>
            </a:r>
          </a:p>
        </p:txBody>
      </p:sp>
      <p:cxnSp>
        <p:nvCxnSpPr>
          <p:cNvPr id="116" name="Connettore diritto 115">
            <a:extLst>
              <a:ext uri="{FF2B5EF4-FFF2-40B4-BE49-F238E27FC236}">
                <a16:creationId xmlns:a16="http://schemas.microsoft.com/office/drawing/2014/main" id="{71A0C8C0-5E2D-4F48-8EDE-39D83373CEFB}"/>
              </a:ext>
            </a:extLst>
          </p:cNvPr>
          <p:cNvCxnSpPr>
            <a:cxnSpLocks/>
          </p:cNvCxnSpPr>
          <p:nvPr/>
        </p:nvCxnSpPr>
        <p:spPr bwMode="auto">
          <a:xfrm>
            <a:off x="4597534"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17" name="Connettore diritto 116">
            <a:extLst>
              <a:ext uri="{FF2B5EF4-FFF2-40B4-BE49-F238E27FC236}">
                <a16:creationId xmlns:a16="http://schemas.microsoft.com/office/drawing/2014/main" id="{A4592226-CE7F-481D-9870-F96A8682D3F5}"/>
              </a:ext>
            </a:extLst>
          </p:cNvPr>
          <p:cNvCxnSpPr/>
          <p:nvPr/>
        </p:nvCxnSpPr>
        <p:spPr bwMode="auto">
          <a:xfrm>
            <a:off x="1785643"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8" name="Rettangolo 117">
            <a:extLst>
              <a:ext uri="{FF2B5EF4-FFF2-40B4-BE49-F238E27FC236}">
                <a16:creationId xmlns:a16="http://schemas.microsoft.com/office/drawing/2014/main" id="{2CA5A91A-4193-4F5A-9184-80FD0619C514}"/>
              </a:ext>
            </a:extLst>
          </p:cNvPr>
          <p:cNvSpPr/>
          <p:nvPr/>
        </p:nvSpPr>
        <p:spPr>
          <a:xfrm>
            <a:off x="801729" y="4336644"/>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9" name="Rettangolo 118">
            <a:extLst>
              <a:ext uri="{FF2B5EF4-FFF2-40B4-BE49-F238E27FC236}">
                <a16:creationId xmlns:a16="http://schemas.microsoft.com/office/drawing/2014/main" id="{3E0719D3-CBEC-4B32-933D-919BE77D3F1B}"/>
              </a:ext>
            </a:extLst>
          </p:cNvPr>
          <p:cNvSpPr/>
          <p:nvPr/>
        </p:nvSpPr>
        <p:spPr>
          <a:xfrm>
            <a:off x="1485970" y="489240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55</a:t>
            </a:r>
          </a:p>
        </p:txBody>
      </p:sp>
      <p:sp>
        <p:nvSpPr>
          <p:cNvPr id="120" name="CasellaDiTesto 9">
            <a:extLst>
              <a:ext uri="{FF2B5EF4-FFF2-40B4-BE49-F238E27FC236}">
                <a16:creationId xmlns:a16="http://schemas.microsoft.com/office/drawing/2014/main" id="{6CF16B32-D68B-4FB6-B2CE-DE320008A646}"/>
              </a:ext>
            </a:extLst>
          </p:cNvPr>
          <p:cNvSpPr txBox="1">
            <a:spLocks noChangeArrowheads="1"/>
          </p:cNvSpPr>
          <p:nvPr/>
        </p:nvSpPr>
        <p:spPr bwMode="auto">
          <a:xfrm>
            <a:off x="521771" y="5407068"/>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1" name="Rettangolo 120">
            <a:extLst>
              <a:ext uri="{FF2B5EF4-FFF2-40B4-BE49-F238E27FC236}">
                <a16:creationId xmlns:a16="http://schemas.microsoft.com/office/drawing/2014/main" id="{1681D70C-644C-42A5-86B0-FBEA9D3D9972}"/>
              </a:ext>
            </a:extLst>
          </p:cNvPr>
          <p:cNvSpPr/>
          <p:nvPr/>
        </p:nvSpPr>
        <p:spPr>
          <a:xfrm>
            <a:off x="2290918" y="563399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25</a:t>
            </a:r>
          </a:p>
        </p:txBody>
      </p:sp>
      <p:sp>
        <p:nvSpPr>
          <p:cNvPr id="123" name="Rettangolo 122">
            <a:extLst>
              <a:ext uri="{FF2B5EF4-FFF2-40B4-BE49-F238E27FC236}">
                <a16:creationId xmlns:a16="http://schemas.microsoft.com/office/drawing/2014/main" id="{000CCCD4-FD43-44BA-8001-C3E6C4A16D6F}"/>
              </a:ext>
            </a:extLst>
          </p:cNvPr>
          <p:cNvSpPr/>
          <p:nvPr/>
        </p:nvSpPr>
        <p:spPr>
          <a:xfrm>
            <a:off x="2050865" y="550863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35</a:t>
            </a:r>
          </a:p>
        </p:txBody>
      </p:sp>
      <p:cxnSp>
        <p:nvCxnSpPr>
          <p:cNvPr id="124" name="Connettore diritto 123">
            <a:extLst>
              <a:ext uri="{FF2B5EF4-FFF2-40B4-BE49-F238E27FC236}">
                <a16:creationId xmlns:a16="http://schemas.microsoft.com/office/drawing/2014/main" id="{EA3149D6-6747-49E9-9F72-878724D5A074}"/>
              </a:ext>
            </a:extLst>
          </p:cNvPr>
          <p:cNvCxnSpPr/>
          <p:nvPr/>
        </p:nvCxnSpPr>
        <p:spPr bwMode="auto">
          <a:xfrm>
            <a:off x="4604877"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5" name="Rettangolo 124">
            <a:extLst>
              <a:ext uri="{FF2B5EF4-FFF2-40B4-BE49-F238E27FC236}">
                <a16:creationId xmlns:a16="http://schemas.microsoft.com/office/drawing/2014/main" id="{EE2E1618-D96F-4278-9A39-FF6A2A23A604}"/>
              </a:ext>
            </a:extLst>
          </p:cNvPr>
          <p:cNvSpPr/>
          <p:nvPr/>
        </p:nvSpPr>
        <p:spPr>
          <a:xfrm>
            <a:off x="3620963" y="432767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26" name="Rettangolo 125">
            <a:extLst>
              <a:ext uri="{FF2B5EF4-FFF2-40B4-BE49-F238E27FC236}">
                <a16:creationId xmlns:a16="http://schemas.microsoft.com/office/drawing/2014/main" id="{C07E1242-493F-412D-81ED-5042688BF08B}"/>
              </a:ext>
            </a:extLst>
          </p:cNvPr>
          <p:cNvSpPr/>
          <p:nvPr/>
        </p:nvSpPr>
        <p:spPr>
          <a:xfrm>
            <a:off x="4300079" y="503080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48</a:t>
            </a:r>
          </a:p>
        </p:txBody>
      </p:sp>
      <p:sp>
        <p:nvSpPr>
          <p:cNvPr id="127" name="CasellaDiTesto 9">
            <a:extLst>
              <a:ext uri="{FF2B5EF4-FFF2-40B4-BE49-F238E27FC236}">
                <a16:creationId xmlns:a16="http://schemas.microsoft.com/office/drawing/2014/main" id="{8DC2C761-3D79-4ABB-AE70-FF38D23E48CA}"/>
              </a:ext>
            </a:extLst>
          </p:cNvPr>
          <p:cNvSpPr txBox="1">
            <a:spLocks noChangeArrowheads="1"/>
          </p:cNvSpPr>
          <p:nvPr/>
        </p:nvSpPr>
        <p:spPr bwMode="auto">
          <a:xfrm>
            <a:off x="3394013" y="539809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8" name="CasellaDiTesto 9">
            <a:extLst>
              <a:ext uri="{FF2B5EF4-FFF2-40B4-BE49-F238E27FC236}">
                <a16:creationId xmlns:a16="http://schemas.microsoft.com/office/drawing/2014/main" id="{EB137B52-81AD-4345-9A6D-9434CC24E2FC}"/>
              </a:ext>
            </a:extLst>
          </p:cNvPr>
          <p:cNvSpPr txBox="1">
            <a:spLocks noChangeArrowheads="1"/>
          </p:cNvSpPr>
          <p:nvPr/>
        </p:nvSpPr>
        <p:spPr bwMode="auto">
          <a:xfrm>
            <a:off x="3321954" y="5004685"/>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Trasporti</a:t>
            </a:r>
          </a:p>
        </p:txBody>
      </p:sp>
      <p:sp>
        <p:nvSpPr>
          <p:cNvPr id="129" name="Rettangolo 128">
            <a:extLst>
              <a:ext uri="{FF2B5EF4-FFF2-40B4-BE49-F238E27FC236}">
                <a16:creationId xmlns:a16="http://schemas.microsoft.com/office/drawing/2014/main" id="{22723AEB-40C2-4AAD-B3F0-48AD89B04117}"/>
              </a:ext>
            </a:extLst>
          </p:cNvPr>
          <p:cNvSpPr/>
          <p:nvPr/>
        </p:nvSpPr>
        <p:spPr>
          <a:xfrm>
            <a:off x="5192824" y="524206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38</a:t>
            </a:r>
          </a:p>
        </p:txBody>
      </p:sp>
      <p:sp>
        <p:nvSpPr>
          <p:cNvPr id="131" name="Rettangolo 130">
            <a:extLst>
              <a:ext uri="{FF2B5EF4-FFF2-40B4-BE49-F238E27FC236}">
                <a16:creationId xmlns:a16="http://schemas.microsoft.com/office/drawing/2014/main" id="{8A6E2E7B-7293-4486-B6F0-A0C4C1B4DA9E}"/>
              </a:ext>
            </a:extLst>
          </p:cNvPr>
          <p:cNvSpPr/>
          <p:nvPr/>
        </p:nvSpPr>
        <p:spPr>
          <a:xfrm>
            <a:off x="4888424" y="5155214"/>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40</a:t>
            </a:r>
          </a:p>
        </p:txBody>
      </p:sp>
      <p:cxnSp>
        <p:nvCxnSpPr>
          <p:cNvPr id="132" name="Connettore diritto 131">
            <a:extLst>
              <a:ext uri="{FF2B5EF4-FFF2-40B4-BE49-F238E27FC236}">
                <a16:creationId xmlns:a16="http://schemas.microsoft.com/office/drawing/2014/main" id="{3FCDC957-B69A-4EF3-ACAE-FE1A1C6A6E3A}"/>
              </a:ext>
            </a:extLst>
          </p:cNvPr>
          <p:cNvCxnSpPr/>
          <p:nvPr/>
        </p:nvCxnSpPr>
        <p:spPr bwMode="auto">
          <a:xfrm>
            <a:off x="7607036"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33" name="Rettangolo 132">
            <a:extLst>
              <a:ext uri="{FF2B5EF4-FFF2-40B4-BE49-F238E27FC236}">
                <a16:creationId xmlns:a16="http://schemas.microsoft.com/office/drawing/2014/main" id="{CA0651F6-E1E2-49E0-B806-31AC9C96B8AA}"/>
              </a:ext>
            </a:extLst>
          </p:cNvPr>
          <p:cNvSpPr/>
          <p:nvPr/>
        </p:nvSpPr>
        <p:spPr>
          <a:xfrm>
            <a:off x="6623122" y="431986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34" name="Rettangolo 133">
            <a:extLst>
              <a:ext uri="{FF2B5EF4-FFF2-40B4-BE49-F238E27FC236}">
                <a16:creationId xmlns:a16="http://schemas.microsoft.com/office/drawing/2014/main" id="{72814B21-0B83-4D77-A5EE-46539DC260B0}"/>
              </a:ext>
            </a:extLst>
          </p:cNvPr>
          <p:cNvSpPr/>
          <p:nvPr/>
        </p:nvSpPr>
        <p:spPr>
          <a:xfrm>
            <a:off x="7308986" y="498982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51</a:t>
            </a:r>
          </a:p>
        </p:txBody>
      </p:sp>
      <p:sp>
        <p:nvSpPr>
          <p:cNvPr id="135" name="CasellaDiTesto 9">
            <a:extLst>
              <a:ext uri="{FF2B5EF4-FFF2-40B4-BE49-F238E27FC236}">
                <a16:creationId xmlns:a16="http://schemas.microsoft.com/office/drawing/2014/main" id="{9391441D-74D6-4398-B1B3-34FA9F088D03}"/>
              </a:ext>
            </a:extLst>
          </p:cNvPr>
          <p:cNvSpPr txBox="1">
            <a:spLocks noChangeArrowheads="1"/>
          </p:cNvSpPr>
          <p:nvPr/>
        </p:nvSpPr>
        <p:spPr bwMode="auto">
          <a:xfrm>
            <a:off x="6382918" y="539028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36" name="CasellaDiTesto 9">
            <a:extLst>
              <a:ext uri="{FF2B5EF4-FFF2-40B4-BE49-F238E27FC236}">
                <a16:creationId xmlns:a16="http://schemas.microsoft.com/office/drawing/2014/main" id="{81FEF3A0-FAE7-469E-8C92-89A168131C93}"/>
              </a:ext>
            </a:extLst>
          </p:cNvPr>
          <p:cNvSpPr txBox="1">
            <a:spLocks noChangeArrowheads="1"/>
          </p:cNvSpPr>
          <p:nvPr/>
        </p:nvSpPr>
        <p:spPr bwMode="auto">
          <a:xfrm>
            <a:off x="6310859" y="4958775"/>
            <a:ext cx="100513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Imprese</a:t>
            </a:r>
          </a:p>
        </p:txBody>
      </p:sp>
      <p:sp>
        <p:nvSpPr>
          <p:cNvPr id="137" name="Rettangolo 136">
            <a:extLst>
              <a:ext uri="{FF2B5EF4-FFF2-40B4-BE49-F238E27FC236}">
                <a16:creationId xmlns:a16="http://schemas.microsoft.com/office/drawing/2014/main" id="{2ED75156-5BF7-40DD-B893-B2D7A2CAEADC}"/>
              </a:ext>
            </a:extLst>
          </p:cNvPr>
          <p:cNvSpPr/>
          <p:nvPr/>
        </p:nvSpPr>
        <p:spPr>
          <a:xfrm>
            <a:off x="8102497" y="5532985"/>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33</a:t>
            </a:r>
          </a:p>
        </p:txBody>
      </p:sp>
      <p:sp>
        <p:nvSpPr>
          <p:cNvPr id="139" name="Rettangolo 138">
            <a:extLst>
              <a:ext uri="{FF2B5EF4-FFF2-40B4-BE49-F238E27FC236}">
                <a16:creationId xmlns:a16="http://schemas.microsoft.com/office/drawing/2014/main" id="{20C87F5A-5A20-42A3-8916-2A3D023DDA84}"/>
              </a:ext>
            </a:extLst>
          </p:cNvPr>
          <p:cNvSpPr/>
          <p:nvPr/>
        </p:nvSpPr>
        <p:spPr>
          <a:xfrm>
            <a:off x="7889871" y="550361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34</a:t>
            </a:r>
          </a:p>
        </p:txBody>
      </p:sp>
      <p:cxnSp>
        <p:nvCxnSpPr>
          <p:cNvPr id="140" name="Connettore diritto 139">
            <a:extLst>
              <a:ext uri="{FF2B5EF4-FFF2-40B4-BE49-F238E27FC236}">
                <a16:creationId xmlns:a16="http://schemas.microsoft.com/office/drawing/2014/main" id="{EA133812-51A1-475E-9188-7747B2505CE6}"/>
              </a:ext>
            </a:extLst>
          </p:cNvPr>
          <p:cNvCxnSpPr/>
          <p:nvPr/>
        </p:nvCxnSpPr>
        <p:spPr bwMode="auto">
          <a:xfrm>
            <a:off x="10664251" y="4338501"/>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41" name="Rettangolo 140">
            <a:extLst>
              <a:ext uri="{FF2B5EF4-FFF2-40B4-BE49-F238E27FC236}">
                <a16:creationId xmlns:a16="http://schemas.microsoft.com/office/drawing/2014/main" id="{CB147FEE-D9DB-4755-8F15-C8C4497D262B}"/>
              </a:ext>
            </a:extLst>
          </p:cNvPr>
          <p:cNvSpPr/>
          <p:nvPr/>
        </p:nvSpPr>
        <p:spPr>
          <a:xfrm>
            <a:off x="9680337" y="431452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42" name="Rettangolo 141">
            <a:extLst>
              <a:ext uri="{FF2B5EF4-FFF2-40B4-BE49-F238E27FC236}">
                <a16:creationId xmlns:a16="http://schemas.microsoft.com/office/drawing/2014/main" id="{E5E10838-23A4-4677-B8BB-DA004E7E5FD8}"/>
              </a:ext>
            </a:extLst>
          </p:cNvPr>
          <p:cNvSpPr/>
          <p:nvPr/>
        </p:nvSpPr>
        <p:spPr>
          <a:xfrm>
            <a:off x="10351121" y="5333266"/>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45</a:t>
            </a:r>
          </a:p>
        </p:txBody>
      </p:sp>
      <p:sp>
        <p:nvSpPr>
          <p:cNvPr id="143" name="CasellaDiTesto 9">
            <a:extLst>
              <a:ext uri="{FF2B5EF4-FFF2-40B4-BE49-F238E27FC236}">
                <a16:creationId xmlns:a16="http://schemas.microsoft.com/office/drawing/2014/main" id="{5E864BE1-C659-4864-BBA4-F6FF156DAF34}"/>
              </a:ext>
            </a:extLst>
          </p:cNvPr>
          <p:cNvSpPr txBox="1">
            <a:spLocks noChangeArrowheads="1"/>
          </p:cNvSpPr>
          <p:nvPr/>
        </p:nvSpPr>
        <p:spPr bwMode="auto">
          <a:xfrm>
            <a:off x="9217068" y="5066145"/>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44" name="CasellaDiTesto 9">
            <a:extLst>
              <a:ext uri="{FF2B5EF4-FFF2-40B4-BE49-F238E27FC236}">
                <a16:creationId xmlns:a16="http://schemas.microsoft.com/office/drawing/2014/main" id="{2A6A2A06-48AF-4A6A-B8CA-14EF320B2DBC}"/>
              </a:ext>
            </a:extLst>
          </p:cNvPr>
          <p:cNvSpPr txBox="1">
            <a:spLocks noChangeArrowheads="1"/>
          </p:cNvSpPr>
          <p:nvPr/>
        </p:nvSpPr>
        <p:spPr bwMode="auto">
          <a:xfrm>
            <a:off x="9088169" y="5471681"/>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Persona</a:t>
            </a:r>
          </a:p>
        </p:txBody>
      </p:sp>
      <p:sp>
        <p:nvSpPr>
          <p:cNvPr id="145" name="Rettangolo 144">
            <a:extLst>
              <a:ext uri="{FF2B5EF4-FFF2-40B4-BE49-F238E27FC236}">
                <a16:creationId xmlns:a16="http://schemas.microsoft.com/office/drawing/2014/main" id="{9AE3F2BA-39C4-4888-BF88-DE9E8FC5A99B}"/>
              </a:ext>
            </a:extLst>
          </p:cNvPr>
          <p:cNvSpPr/>
          <p:nvPr/>
        </p:nvSpPr>
        <p:spPr>
          <a:xfrm>
            <a:off x="11112034" y="5671718"/>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24</a:t>
            </a:r>
          </a:p>
        </p:txBody>
      </p:sp>
      <p:sp>
        <p:nvSpPr>
          <p:cNvPr id="147" name="Rettangolo 146">
            <a:extLst>
              <a:ext uri="{FF2B5EF4-FFF2-40B4-BE49-F238E27FC236}">
                <a16:creationId xmlns:a16="http://schemas.microsoft.com/office/drawing/2014/main" id="{1FEBDDD2-87B2-4F28-814C-3416EC39B0D9}"/>
              </a:ext>
            </a:extLst>
          </p:cNvPr>
          <p:cNvSpPr/>
          <p:nvPr/>
        </p:nvSpPr>
        <p:spPr>
          <a:xfrm>
            <a:off x="10843605" y="5653207"/>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25</a:t>
            </a:r>
          </a:p>
        </p:txBody>
      </p:sp>
    </p:spTree>
    <p:extLst>
      <p:ext uri="{BB962C8B-B14F-4D97-AF65-F5344CB8AC3E}">
        <p14:creationId xmlns:p14="http://schemas.microsoft.com/office/powerpoint/2010/main" val="1975811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dell’occupazione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Analisi per provincia</a:t>
            </a:r>
          </a:p>
        </p:txBody>
      </p:sp>
      <p:pic>
        <p:nvPicPr>
          <p:cNvPr id="31" name="Immagine 30">
            <a:extLst>
              <a:ext uri="{FF2B5EF4-FFF2-40B4-BE49-F238E27FC236}">
                <a16:creationId xmlns:a16="http://schemas.microsoft.com/office/drawing/2014/main" id="{A994F557-7620-4077-8D7D-B1A5269E65F4}"/>
              </a:ext>
            </a:extLst>
          </p:cNvPr>
          <p:cNvPicPr>
            <a:picLocks noChangeAspect="1"/>
          </p:cNvPicPr>
          <p:nvPr/>
        </p:nvPicPr>
        <p:blipFill>
          <a:blip r:embed="rId2"/>
          <a:stretch>
            <a:fillRect/>
          </a:stretch>
        </p:blipFill>
        <p:spPr>
          <a:xfrm>
            <a:off x="6814800" y="4006398"/>
            <a:ext cx="4494978" cy="2005200"/>
          </a:xfrm>
          <a:prstGeom prst="rect">
            <a:avLst/>
          </a:prstGeom>
        </p:spPr>
      </p:pic>
      <p:pic>
        <p:nvPicPr>
          <p:cNvPr id="32" name="Immagine 31">
            <a:extLst>
              <a:ext uri="{FF2B5EF4-FFF2-40B4-BE49-F238E27FC236}">
                <a16:creationId xmlns:a16="http://schemas.microsoft.com/office/drawing/2014/main" id="{9C2B3522-4CC6-4D5C-A614-DFCA44B66F18}"/>
              </a:ext>
            </a:extLst>
          </p:cNvPr>
          <p:cNvPicPr>
            <a:picLocks noChangeAspect="1"/>
          </p:cNvPicPr>
          <p:nvPr/>
        </p:nvPicPr>
        <p:blipFill>
          <a:blip r:embed="rId3"/>
          <a:stretch>
            <a:fillRect/>
          </a:stretch>
        </p:blipFill>
        <p:spPr>
          <a:xfrm>
            <a:off x="784800" y="4006398"/>
            <a:ext cx="4494978" cy="2005200"/>
          </a:xfrm>
          <a:prstGeom prst="rect">
            <a:avLst/>
          </a:prstGeom>
        </p:spPr>
      </p:pic>
      <p:pic>
        <p:nvPicPr>
          <p:cNvPr id="33" name="Immagine 32">
            <a:extLst>
              <a:ext uri="{FF2B5EF4-FFF2-40B4-BE49-F238E27FC236}">
                <a16:creationId xmlns:a16="http://schemas.microsoft.com/office/drawing/2014/main" id="{C686226D-62B6-4800-9859-9FA3F1C0B35C}"/>
              </a:ext>
            </a:extLst>
          </p:cNvPr>
          <p:cNvPicPr>
            <a:picLocks noChangeAspect="1"/>
          </p:cNvPicPr>
          <p:nvPr/>
        </p:nvPicPr>
        <p:blipFill>
          <a:blip r:embed="rId4"/>
          <a:stretch>
            <a:fillRect/>
          </a:stretch>
        </p:blipFill>
        <p:spPr>
          <a:xfrm>
            <a:off x="6814800" y="1425600"/>
            <a:ext cx="4494978" cy="2005200"/>
          </a:xfrm>
          <a:prstGeom prst="rect">
            <a:avLst/>
          </a:prstGeom>
        </p:spPr>
      </p:pic>
      <p:pic>
        <p:nvPicPr>
          <p:cNvPr id="35" name="Immagine 34">
            <a:extLst>
              <a:ext uri="{FF2B5EF4-FFF2-40B4-BE49-F238E27FC236}">
                <a16:creationId xmlns:a16="http://schemas.microsoft.com/office/drawing/2014/main" id="{88D03913-D5CC-497D-A17A-F7C927099137}"/>
              </a:ext>
            </a:extLst>
          </p:cNvPr>
          <p:cNvPicPr>
            <a:picLocks noChangeAspect="1"/>
          </p:cNvPicPr>
          <p:nvPr/>
        </p:nvPicPr>
        <p:blipFill>
          <a:blip r:embed="rId5"/>
          <a:stretch>
            <a:fillRect/>
          </a:stretch>
        </p:blipFill>
        <p:spPr>
          <a:xfrm>
            <a:off x="784800" y="1425600"/>
            <a:ext cx="4494978" cy="2005200"/>
          </a:xfrm>
          <a:prstGeom prst="rect">
            <a:avLst/>
          </a:prstGeom>
        </p:spPr>
      </p:pic>
      <p:pic>
        <p:nvPicPr>
          <p:cNvPr id="36" name="Elemento grafico 35" descr="Professore">
            <a:extLst>
              <a:ext uri="{FF2B5EF4-FFF2-40B4-BE49-F238E27FC236}">
                <a16:creationId xmlns:a16="http://schemas.microsoft.com/office/drawing/2014/main" id="{19D97551-AF26-4F37-83A7-D8F0B9963C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8820" y="6088819"/>
            <a:ext cx="387795" cy="387795"/>
          </a:xfrm>
          <a:prstGeom prst="rect">
            <a:avLst/>
          </a:prstGeom>
        </p:spPr>
      </p:pic>
      <p:sp>
        <p:nvSpPr>
          <p:cNvPr id="37" name="Text Box 18">
            <a:extLst>
              <a:ext uri="{FF2B5EF4-FFF2-40B4-BE49-F238E27FC236}">
                <a16:creationId xmlns:a16="http://schemas.microsoft.com/office/drawing/2014/main" id="{9028681D-1C80-4BBC-9623-2DB84A957A07}"/>
              </a:ext>
            </a:extLst>
          </p:cNvPr>
          <p:cNvSpPr txBox="1">
            <a:spLocks noChangeArrowheads="1"/>
          </p:cNvSpPr>
          <p:nvPr/>
        </p:nvSpPr>
        <p:spPr bwMode="auto">
          <a:xfrm>
            <a:off x="1043795" y="6164307"/>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per ciascuna provincia:</a:t>
            </a:r>
            <a:endParaRPr lang="it-IT" altLang="it-IT" sz="1300" b="1" i="1" dirty="0">
              <a:solidFill>
                <a:schemeClr val="tx1"/>
              </a:solidFill>
            </a:endParaRPr>
          </a:p>
        </p:txBody>
      </p:sp>
      <p:sp>
        <p:nvSpPr>
          <p:cNvPr id="51" name="Rettangolo 50">
            <a:extLst>
              <a:ext uri="{FF2B5EF4-FFF2-40B4-BE49-F238E27FC236}">
                <a16:creationId xmlns:a16="http://schemas.microsoft.com/office/drawing/2014/main" id="{EBDEE32B-6A00-4A6F-8DF9-6C3E96832CA1}"/>
              </a:ext>
            </a:extLst>
          </p:cNvPr>
          <p:cNvSpPr/>
          <p:nvPr/>
        </p:nvSpPr>
        <p:spPr bwMode="auto">
          <a:xfrm>
            <a:off x="6611697" y="6213938"/>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52" name="CasellaDiTesto 9">
            <a:extLst>
              <a:ext uri="{FF2B5EF4-FFF2-40B4-BE49-F238E27FC236}">
                <a16:creationId xmlns:a16="http://schemas.microsoft.com/office/drawing/2014/main" id="{60749EEE-533C-4A37-B5A5-FD17BBCC3803}"/>
              </a:ext>
            </a:extLst>
          </p:cNvPr>
          <p:cNvSpPr txBox="1">
            <a:spLocks noChangeArrowheads="1"/>
          </p:cNvSpPr>
          <p:nvPr/>
        </p:nvSpPr>
        <p:spPr bwMode="auto">
          <a:xfrm>
            <a:off x="6801376" y="6165397"/>
            <a:ext cx="1918681" cy="292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Terziario Provincia</a:t>
            </a:r>
          </a:p>
        </p:txBody>
      </p:sp>
      <p:sp>
        <p:nvSpPr>
          <p:cNvPr id="53" name="Rettangolo 52">
            <a:extLst>
              <a:ext uri="{FF2B5EF4-FFF2-40B4-BE49-F238E27FC236}">
                <a16:creationId xmlns:a16="http://schemas.microsoft.com/office/drawing/2014/main" id="{C98E1FF6-AB45-4FA7-8F9F-852E1E914FB4}"/>
              </a:ext>
            </a:extLst>
          </p:cNvPr>
          <p:cNvSpPr/>
          <p:nvPr/>
        </p:nvSpPr>
        <p:spPr bwMode="auto">
          <a:xfrm>
            <a:off x="8810037" y="621393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54" name="CasellaDiTesto 9">
            <a:extLst>
              <a:ext uri="{FF2B5EF4-FFF2-40B4-BE49-F238E27FC236}">
                <a16:creationId xmlns:a16="http://schemas.microsoft.com/office/drawing/2014/main" id="{ECA592AD-00A6-45F0-B85C-AB9924D386EE}"/>
              </a:ext>
            </a:extLst>
          </p:cNvPr>
          <p:cNvSpPr txBox="1">
            <a:spLocks noChangeArrowheads="1"/>
          </p:cNvSpPr>
          <p:nvPr/>
        </p:nvSpPr>
        <p:spPr bwMode="auto">
          <a:xfrm>
            <a:off x="8999717" y="616539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Terziario FVG</a:t>
            </a:r>
          </a:p>
        </p:txBody>
      </p:sp>
      <p:sp>
        <p:nvSpPr>
          <p:cNvPr id="69" name="Rettangolo 68">
            <a:extLst>
              <a:ext uri="{FF2B5EF4-FFF2-40B4-BE49-F238E27FC236}">
                <a16:creationId xmlns:a16="http://schemas.microsoft.com/office/drawing/2014/main" id="{750710B4-A8B2-4BED-8E19-881A60F5640E}"/>
              </a:ext>
            </a:extLst>
          </p:cNvPr>
          <p:cNvSpPr/>
          <p:nvPr/>
        </p:nvSpPr>
        <p:spPr bwMode="auto">
          <a:xfrm>
            <a:off x="671912"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0" name="Rettangolo 69">
            <a:extLst>
              <a:ext uri="{FF2B5EF4-FFF2-40B4-BE49-F238E27FC236}">
                <a16:creationId xmlns:a16="http://schemas.microsoft.com/office/drawing/2014/main" id="{3904CA18-2B5C-4C14-83D9-A0A9C0EEBD5E}"/>
              </a:ext>
            </a:extLst>
          </p:cNvPr>
          <p:cNvSpPr/>
          <p:nvPr/>
        </p:nvSpPr>
        <p:spPr bwMode="auto">
          <a:xfrm>
            <a:off x="671912"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1" name="Rettangolo 70">
            <a:extLst>
              <a:ext uri="{FF2B5EF4-FFF2-40B4-BE49-F238E27FC236}">
                <a16:creationId xmlns:a16="http://schemas.microsoft.com/office/drawing/2014/main" id="{86BFD2F3-926E-4B71-BC56-BD2D327CB0A4}"/>
              </a:ext>
            </a:extLst>
          </p:cNvPr>
          <p:cNvSpPr/>
          <p:nvPr/>
        </p:nvSpPr>
        <p:spPr bwMode="auto">
          <a:xfrm>
            <a:off x="6648317"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2" name="Rettangolo 71">
            <a:extLst>
              <a:ext uri="{FF2B5EF4-FFF2-40B4-BE49-F238E27FC236}">
                <a16:creationId xmlns:a16="http://schemas.microsoft.com/office/drawing/2014/main" id="{3F5F951E-67BC-482A-83C9-6991B1F591A6}"/>
              </a:ext>
            </a:extLst>
          </p:cNvPr>
          <p:cNvSpPr/>
          <p:nvPr/>
        </p:nvSpPr>
        <p:spPr bwMode="auto">
          <a:xfrm>
            <a:off x="6648317"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73" name="CasellaDiTesto 72">
            <a:extLst>
              <a:ext uri="{FF2B5EF4-FFF2-40B4-BE49-F238E27FC236}">
                <a16:creationId xmlns:a16="http://schemas.microsoft.com/office/drawing/2014/main" id="{7F6EAE99-555D-45B3-B342-244136E4BFF3}"/>
              </a:ext>
            </a:extLst>
          </p:cNvPr>
          <p:cNvSpPr txBox="1"/>
          <p:nvPr/>
        </p:nvSpPr>
        <p:spPr>
          <a:xfrm>
            <a:off x="460156" y="1056223"/>
            <a:ext cx="3724793" cy="371833"/>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Gorizia</a:t>
            </a:r>
            <a:r>
              <a:rPr lang="it-IT" sz="1800" i="1" u="sng" dirty="0">
                <a:solidFill>
                  <a:schemeClr val="bg1"/>
                </a:solidFill>
                <a:latin typeface="Century Gothic" panose="020B0502020202020204" pitchFamily="34" charset="0"/>
              </a:rPr>
              <a:t> </a:t>
            </a:r>
            <a:endParaRPr lang="it-IT" sz="1200" b="0" i="1" dirty="0">
              <a:solidFill>
                <a:schemeClr val="bg1"/>
              </a:solidFill>
              <a:latin typeface="Century Gothic" panose="020B0502020202020204" pitchFamily="34" charset="0"/>
            </a:endParaRPr>
          </a:p>
        </p:txBody>
      </p:sp>
      <p:sp>
        <p:nvSpPr>
          <p:cNvPr id="74" name="CasellaDiTesto 73">
            <a:extLst>
              <a:ext uri="{FF2B5EF4-FFF2-40B4-BE49-F238E27FC236}">
                <a16:creationId xmlns:a16="http://schemas.microsoft.com/office/drawing/2014/main" id="{98DCFEB8-345F-4010-82AC-E714B167675C}"/>
              </a:ext>
            </a:extLst>
          </p:cNvPr>
          <p:cNvSpPr txBox="1"/>
          <p:nvPr/>
        </p:nvSpPr>
        <p:spPr>
          <a:xfrm>
            <a:off x="6436561" y="105622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Pordenone</a:t>
            </a:r>
            <a:endParaRPr lang="it-IT" sz="1200" b="0" i="1" dirty="0">
              <a:solidFill>
                <a:schemeClr val="bg1"/>
              </a:solidFill>
              <a:latin typeface="Century Gothic" panose="020B0502020202020204" pitchFamily="34" charset="0"/>
            </a:endParaRPr>
          </a:p>
        </p:txBody>
      </p:sp>
      <p:sp>
        <p:nvSpPr>
          <p:cNvPr id="75" name="CasellaDiTesto 74">
            <a:extLst>
              <a:ext uri="{FF2B5EF4-FFF2-40B4-BE49-F238E27FC236}">
                <a16:creationId xmlns:a16="http://schemas.microsoft.com/office/drawing/2014/main" id="{B99AAD43-E5A6-4CEC-9906-799F53E5D7C5}"/>
              </a:ext>
            </a:extLst>
          </p:cNvPr>
          <p:cNvSpPr txBox="1"/>
          <p:nvPr/>
        </p:nvSpPr>
        <p:spPr>
          <a:xfrm>
            <a:off x="6436561"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Udine</a:t>
            </a:r>
            <a:endParaRPr lang="it-IT" sz="1200" b="0" i="1" dirty="0">
              <a:solidFill>
                <a:schemeClr val="bg1"/>
              </a:solidFill>
              <a:latin typeface="Century Gothic" panose="020B0502020202020204" pitchFamily="34" charset="0"/>
            </a:endParaRPr>
          </a:p>
        </p:txBody>
      </p:sp>
      <p:sp>
        <p:nvSpPr>
          <p:cNvPr id="76" name="CasellaDiTesto 75">
            <a:extLst>
              <a:ext uri="{FF2B5EF4-FFF2-40B4-BE49-F238E27FC236}">
                <a16:creationId xmlns:a16="http://schemas.microsoft.com/office/drawing/2014/main" id="{662C620B-2B81-4A9C-89A4-654345268485}"/>
              </a:ext>
            </a:extLst>
          </p:cNvPr>
          <p:cNvSpPr txBox="1"/>
          <p:nvPr/>
        </p:nvSpPr>
        <p:spPr>
          <a:xfrm>
            <a:off x="460156"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i="1" dirty="0">
                <a:solidFill>
                  <a:schemeClr val="bg1"/>
                </a:solidFill>
                <a:latin typeface="Century Gothic" panose="020B0502020202020204" pitchFamily="34" charset="0"/>
              </a:rPr>
              <a:t>Trieste</a:t>
            </a:r>
            <a:endParaRPr lang="it-IT" sz="1200" b="0" i="1" dirty="0">
              <a:solidFill>
                <a:schemeClr val="bg1"/>
              </a:solidFill>
              <a:latin typeface="Century Gothic" panose="020B0502020202020204" pitchFamily="34" charset="0"/>
            </a:endParaRPr>
          </a:p>
        </p:txBody>
      </p:sp>
      <p:cxnSp>
        <p:nvCxnSpPr>
          <p:cNvPr id="77" name="Connettore diritto 76">
            <a:extLst>
              <a:ext uri="{FF2B5EF4-FFF2-40B4-BE49-F238E27FC236}">
                <a16:creationId xmlns:a16="http://schemas.microsoft.com/office/drawing/2014/main" id="{4FDDFD66-12FA-4706-B7C1-1F3F99DECFEA}"/>
              </a:ext>
            </a:extLst>
          </p:cNvPr>
          <p:cNvCxnSpPr/>
          <p:nvPr/>
        </p:nvCxnSpPr>
        <p:spPr bwMode="auto">
          <a:xfrm>
            <a:off x="3190260"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78" name="Rettangolo 77">
            <a:extLst>
              <a:ext uri="{FF2B5EF4-FFF2-40B4-BE49-F238E27FC236}">
                <a16:creationId xmlns:a16="http://schemas.microsoft.com/office/drawing/2014/main" id="{A5B32A59-525C-4177-940B-B9D5D7078A89}"/>
              </a:ext>
            </a:extLst>
          </p:cNvPr>
          <p:cNvSpPr/>
          <p:nvPr/>
        </p:nvSpPr>
        <p:spPr>
          <a:xfrm>
            <a:off x="2168138"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80" name="Rettangolo 79">
            <a:extLst>
              <a:ext uri="{FF2B5EF4-FFF2-40B4-BE49-F238E27FC236}">
                <a16:creationId xmlns:a16="http://schemas.microsoft.com/office/drawing/2014/main" id="{175BFC92-321F-4CF5-AF44-4A51CFB321CC}"/>
              </a:ext>
            </a:extLst>
          </p:cNvPr>
          <p:cNvSpPr/>
          <p:nvPr/>
        </p:nvSpPr>
        <p:spPr>
          <a:xfrm>
            <a:off x="2862783" y="243605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38</a:t>
            </a:r>
          </a:p>
        </p:txBody>
      </p:sp>
      <p:sp>
        <p:nvSpPr>
          <p:cNvPr id="81" name="CasellaDiTesto 9">
            <a:extLst>
              <a:ext uri="{FF2B5EF4-FFF2-40B4-BE49-F238E27FC236}">
                <a16:creationId xmlns:a16="http://schemas.microsoft.com/office/drawing/2014/main" id="{CCE84AB4-354E-4522-A7B5-86031B0B700F}"/>
              </a:ext>
            </a:extLst>
          </p:cNvPr>
          <p:cNvSpPr txBox="1">
            <a:spLocks noChangeArrowheads="1"/>
          </p:cNvSpPr>
          <p:nvPr/>
        </p:nvSpPr>
        <p:spPr bwMode="auto">
          <a:xfrm>
            <a:off x="1163585" y="1970460"/>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82" name="CasellaDiTesto 9">
            <a:extLst>
              <a:ext uri="{FF2B5EF4-FFF2-40B4-BE49-F238E27FC236}">
                <a16:creationId xmlns:a16="http://schemas.microsoft.com/office/drawing/2014/main" id="{D0683EE1-BF31-4A96-AD69-577C032B9EC7}"/>
              </a:ext>
            </a:extLst>
          </p:cNvPr>
          <p:cNvSpPr txBox="1">
            <a:spLocks noChangeArrowheads="1"/>
          </p:cNvSpPr>
          <p:nvPr/>
        </p:nvSpPr>
        <p:spPr bwMode="auto">
          <a:xfrm>
            <a:off x="1204473" y="2616004"/>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GO</a:t>
            </a:r>
          </a:p>
        </p:txBody>
      </p:sp>
      <p:sp>
        <p:nvSpPr>
          <p:cNvPr id="84" name="Rettangolo 83">
            <a:extLst>
              <a:ext uri="{FF2B5EF4-FFF2-40B4-BE49-F238E27FC236}">
                <a16:creationId xmlns:a16="http://schemas.microsoft.com/office/drawing/2014/main" id="{488372C2-C67E-4C91-BD16-C2918CD60BB7}"/>
              </a:ext>
            </a:extLst>
          </p:cNvPr>
          <p:cNvSpPr/>
          <p:nvPr/>
        </p:nvSpPr>
        <p:spPr>
          <a:xfrm>
            <a:off x="3672087" y="257570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31</a:t>
            </a:r>
          </a:p>
        </p:txBody>
      </p:sp>
      <p:sp>
        <p:nvSpPr>
          <p:cNvPr id="88" name="Rettangolo 87">
            <a:extLst>
              <a:ext uri="{FF2B5EF4-FFF2-40B4-BE49-F238E27FC236}">
                <a16:creationId xmlns:a16="http://schemas.microsoft.com/office/drawing/2014/main" id="{46364147-BC15-4C0C-9A07-3226EAD38EAF}"/>
              </a:ext>
            </a:extLst>
          </p:cNvPr>
          <p:cNvSpPr/>
          <p:nvPr/>
        </p:nvSpPr>
        <p:spPr>
          <a:xfrm>
            <a:off x="4114115" y="2608766"/>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29</a:t>
            </a:r>
          </a:p>
        </p:txBody>
      </p:sp>
      <p:cxnSp>
        <p:nvCxnSpPr>
          <p:cNvPr id="89" name="Connettore diritto 88">
            <a:extLst>
              <a:ext uri="{FF2B5EF4-FFF2-40B4-BE49-F238E27FC236}">
                <a16:creationId xmlns:a16="http://schemas.microsoft.com/office/drawing/2014/main" id="{2E251814-EB24-4130-9DE3-B66FCEC24117}"/>
              </a:ext>
            </a:extLst>
          </p:cNvPr>
          <p:cNvCxnSpPr/>
          <p:nvPr/>
        </p:nvCxnSpPr>
        <p:spPr bwMode="auto">
          <a:xfrm>
            <a:off x="9256127"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90" name="Rettangolo 89">
            <a:extLst>
              <a:ext uri="{FF2B5EF4-FFF2-40B4-BE49-F238E27FC236}">
                <a16:creationId xmlns:a16="http://schemas.microsoft.com/office/drawing/2014/main" id="{9C4BC1F9-49D6-4725-8D8F-6482A24A5EAE}"/>
              </a:ext>
            </a:extLst>
          </p:cNvPr>
          <p:cNvSpPr/>
          <p:nvPr/>
        </p:nvSpPr>
        <p:spPr>
          <a:xfrm>
            <a:off x="8234005"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2" name="Rettangolo 91">
            <a:extLst>
              <a:ext uri="{FF2B5EF4-FFF2-40B4-BE49-F238E27FC236}">
                <a16:creationId xmlns:a16="http://schemas.microsoft.com/office/drawing/2014/main" id="{77B1067F-6EB0-4BC1-95BC-1BA83F0539C0}"/>
              </a:ext>
            </a:extLst>
          </p:cNvPr>
          <p:cNvSpPr/>
          <p:nvPr/>
        </p:nvSpPr>
        <p:spPr>
          <a:xfrm>
            <a:off x="8926411" y="1928912"/>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55</a:t>
            </a:r>
          </a:p>
        </p:txBody>
      </p:sp>
      <p:sp>
        <p:nvSpPr>
          <p:cNvPr id="93" name="CasellaDiTesto 9">
            <a:extLst>
              <a:ext uri="{FF2B5EF4-FFF2-40B4-BE49-F238E27FC236}">
                <a16:creationId xmlns:a16="http://schemas.microsoft.com/office/drawing/2014/main" id="{3C0A4744-BA81-48A0-AE16-D2EF0AD315C2}"/>
              </a:ext>
            </a:extLst>
          </p:cNvPr>
          <p:cNvSpPr txBox="1">
            <a:spLocks noChangeArrowheads="1"/>
          </p:cNvSpPr>
          <p:nvPr/>
        </p:nvSpPr>
        <p:spPr bwMode="auto">
          <a:xfrm>
            <a:off x="7221764" y="2484311"/>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94" name="CasellaDiTesto 9">
            <a:extLst>
              <a:ext uri="{FF2B5EF4-FFF2-40B4-BE49-F238E27FC236}">
                <a16:creationId xmlns:a16="http://schemas.microsoft.com/office/drawing/2014/main" id="{0CDAF670-340F-4E16-AF26-86FEFF48D15F}"/>
              </a:ext>
            </a:extLst>
          </p:cNvPr>
          <p:cNvSpPr txBox="1">
            <a:spLocks noChangeArrowheads="1"/>
          </p:cNvSpPr>
          <p:nvPr/>
        </p:nvSpPr>
        <p:spPr bwMode="auto">
          <a:xfrm>
            <a:off x="7152383" y="1895860"/>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PN</a:t>
            </a:r>
          </a:p>
        </p:txBody>
      </p:sp>
      <p:sp>
        <p:nvSpPr>
          <p:cNvPr id="96" name="Rettangolo 95">
            <a:extLst>
              <a:ext uri="{FF2B5EF4-FFF2-40B4-BE49-F238E27FC236}">
                <a16:creationId xmlns:a16="http://schemas.microsoft.com/office/drawing/2014/main" id="{D1D64CC9-4480-4AD6-B751-5991973F881A}"/>
              </a:ext>
            </a:extLst>
          </p:cNvPr>
          <p:cNvSpPr/>
          <p:nvPr/>
        </p:nvSpPr>
        <p:spPr>
          <a:xfrm>
            <a:off x="9868481" y="2113930"/>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42</a:t>
            </a:r>
          </a:p>
        </p:txBody>
      </p:sp>
      <p:sp>
        <p:nvSpPr>
          <p:cNvPr id="100" name="Rettangolo 99">
            <a:extLst>
              <a:ext uri="{FF2B5EF4-FFF2-40B4-BE49-F238E27FC236}">
                <a16:creationId xmlns:a16="http://schemas.microsoft.com/office/drawing/2014/main" id="{67012C16-A05B-4758-8115-63A87820A4EF}"/>
              </a:ext>
            </a:extLst>
          </p:cNvPr>
          <p:cNvSpPr/>
          <p:nvPr/>
        </p:nvSpPr>
        <p:spPr>
          <a:xfrm>
            <a:off x="10259628" y="221891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40</a:t>
            </a:r>
          </a:p>
        </p:txBody>
      </p:sp>
      <p:cxnSp>
        <p:nvCxnSpPr>
          <p:cNvPr id="101" name="Connettore diritto 100">
            <a:extLst>
              <a:ext uri="{FF2B5EF4-FFF2-40B4-BE49-F238E27FC236}">
                <a16:creationId xmlns:a16="http://schemas.microsoft.com/office/drawing/2014/main" id="{29704579-3224-459A-BFEB-A21FDB9F5A74}"/>
              </a:ext>
            </a:extLst>
          </p:cNvPr>
          <p:cNvCxnSpPr/>
          <p:nvPr/>
        </p:nvCxnSpPr>
        <p:spPr bwMode="auto">
          <a:xfrm>
            <a:off x="3201365" y="4072660"/>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2" name="Rettangolo 101">
            <a:extLst>
              <a:ext uri="{FF2B5EF4-FFF2-40B4-BE49-F238E27FC236}">
                <a16:creationId xmlns:a16="http://schemas.microsoft.com/office/drawing/2014/main" id="{043B809F-F622-41FC-A1AD-12A48BBBCA2F}"/>
              </a:ext>
            </a:extLst>
          </p:cNvPr>
          <p:cNvSpPr/>
          <p:nvPr/>
        </p:nvSpPr>
        <p:spPr>
          <a:xfrm>
            <a:off x="2179243" y="4039539"/>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4" name="Rettangolo 103">
            <a:extLst>
              <a:ext uri="{FF2B5EF4-FFF2-40B4-BE49-F238E27FC236}">
                <a16:creationId xmlns:a16="http://schemas.microsoft.com/office/drawing/2014/main" id="{48C971DF-287D-4AC8-A097-02AE2B2DDE5E}"/>
              </a:ext>
            </a:extLst>
          </p:cNvPr>
          <p:cNvSpPr/>
          <p:nvPr/>
        </p:nvSpPr>
        <p:spPr>
          <a:xfrm>
            <a:off x="2869657" y="452528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54</a:t>
            </a:r>
          </a:p>
        </p:txBody>
      </p:sp>
      <p:sp>
        <p:nvSpPr>
          <p:cNvPr id="105" name="CasellaDiTesto 9">
            <a:extLst>
              <a:ext uri="{FF2B5EF4-FFF2-40B4-BE49-F238E27FC236}">
                <a16:creationId xmlns:a16="http://schemas.microsoft.com/office/drawing/2014/main" id="{CB2DDBEF-A911-44FF-B45F-CEF8890ADF7C}"/>
              </a:ext>
            </a:extLst>
          </p:cNvPr>
          <p:cNvSpPr txBox="1">
            <a:spLocks noChangeArrowheads="1"/>
          </p:cNvSpPr>
          <p:nvPr/>
        </p:nvSpPr>
        <p:spPr bwMode="auto">
          <a:xfrm>
            <a:off x="1196207" y="5052320"/>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06" name="CasellaDiTesto 9">
            <a:extLst>
              <a:ext uri="{FF2B5EF4-FFF2-40B4-BE49-F238E27FC236}">
                <a16:creationId xmlns:a16="http://schemas.microsoft.com/office/drawing/2014/main" id="{35D47F41-D4CC-484B-A870-340C9F5E531F}"/>
              </a:ext>
            </a:extLst>
          </p:cNvPr>
          <p:cNvSpPr txBox="1">
            <a:spLocks noChangeArrowheads="1"/>
          </p:cNvSpPr>
          <p:nvPr/>
        </p:nvSpPr>
        <p:spPr bwMode="auto">
          <a:xfrm>
            <a:off x="1223517" y="4494548"/>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TS</a:t>
            </a:r>
          </a:p>
        </p:txBody>
      </p:sp>
      <p:sp>
        <p:nvSpPr>
          <p:cNvPr id="108" name="Rettangolo 107">
            <a:extLst>
              <a:ext uri="{FF2B5EF4-FFF2-40B4-BE49-F238E27FC236}">
                <a16:creationId xmlns:a16="http://schemas.microsoft.com/office/drawing/2014/main" id="{28197D7B-2771-41BC-B552-F547FD9CECC7}"/>
              </a:ext>
            </a:extLst>
          </p:cNvPr>
          <p:cNvSpPr/>
          <p:nvPr/>
        </p:nvSpPr>
        <p:spPr>
          <a:xfrm>
            <a:off x="3764313" y="510622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33</a:t>
            </a:r>
          </a:p>
        </p:txBody>
      </p:sp>
      <p:sp>
        <p:nvSpPr>
          <p:cNvPr id="112" name="Rettangolo 111">
            <a:extLst>
              <a:ext uri="{FF2B5EF4-FFF2-40B4-BE49-F238E27FC236}">
                <a16:creationId xmlns:a16="http://schemas.microsoft.com/office/drawing/2014/main" id="{0F656FEB-1F36-4926-991F-BF718489B91E}"/>
              </a:ext>
            </a:extLst>
          </p:cNvPr>
          <p:cNvSpPr/>
          <p:nvPr/>
        </p:nvSpPr>
        <p:spPr>
          <a:xfrm>
            <a:off x="4112381" y="516942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30</a:t>
            </a:r>
          </a:p>
        </p:txBody>
      </p:sp>
      <p:cxnSp>
        <p:nvCxnSpPr>
          <p:cNvPr id="113" name="Connettore diritto 112">
            <a:extLst>
              <a:ext uri="{FF2B5EF4-FFF2-40B4-BE49-F238E27FC236}">
                <a16:creationId xmlns:a16="http://schemas.microsoft.com/office/drawing/2014/main" id="{2A548247-88DD-4CA3-BCE8-35D4ED56D4D4}"/>
              </a:ext>
            </a:extLst>
          </p:cNvPr>
          <p:cNvCxnSpPr/>
          <p:nvPr/>
        </p:nvCxnSpPr>
        <p:spPr bwMode="auto">
          <a:xfrm>
            <a:off x="9240436" y="4054481"/>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4" name="Rettangolo 113">
            <a:extLst>
              <a:ext uri="{FF2B5EF4-FFF2-40B4-BE49-F238E27FC236}">
                <a16:creationId xmlns:a16="http://schemas.microsoft.com/office/drawing/2014/main" id="{67E15341-2AD1-453F-B4B6-AA3072BC40E1}"/>
              </a:ext>
            </a:extLst>
          </p:cNvPr>
          <p:cNvSpPr/>
          <p:nvPr/>
        </p:nvSpPr>
        <p:spPr>
          <a:xfrm>
            <a:off x="8218314" y="402136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6" name="Rettangolo 115">
            <a:extLst>
              <a:ext uri="{FF2B5EF4-FFF2-40B4-BE49-F238E27FC236}">
                <a16:creationId xmlns:a16="http://schemas.microsoft.com/office/drawing/2014/main" id="{8E701693-B32A-486A-A861-0F7522385713}"/>
              </a:ext>
            </a:extLst>
          </p:cNvPr>
          <p:cNvSpPr/>
          <p:nvPr/>
        </p:nvSpPr>
        <p:spPr>
          <a:xfrm>
            <a:off x="8907125" y="460692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46</a:t>
            </a:r>
          </a:p>
        </p:txBody>
      </p:sp>
      <p:sp>
        <p:nvSpPr>
          <p:cNvPr id="117" name="CasellaDiTesto 9">
            <a:extLst>
              <a:ext uri="{FF2B5EF4-FFF2-40B4-BE49-F238E27FC236}">
                <a16:creationId xmlns:a16="http://schemas.microsoft.com/office/drawing/2014/main" id="{7840CA6E-9B52-4F4D-B589-163FEB1399B0}"/>
              </a:ext>
            </a:extLst>
          </p:cNvPr>
          <p:cNvSpPr txBox="1">
            <a:spLocks noChangeArrowheads="1"/>
          </p:cNvSpPr>
          <p:nvPr/>
        </p:nvSpPr>
        <p:spPr bwMode="auto">
          <a:xfrm>
            <a:off x="7349095" y="5108529"/>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18" name="CasellaDiTesto 9">
            <a:extLst>
              <a:ext uri="{FF2B5EF4-FFF2-40B4-BE49-F238E27FC236}">
                <a16:creationId xmlns:a16="http://schemas.microsoft.com/office/drawing/2014/main" id="{C4FC6ADE-ACD9-40AB-BD39-68AEB4FC11A5}"/>
              </a:ext>
            </a:extLst>
          </p:cNvPr>
          <p:cNvSpPr txBox="1">
            <a:spLocks noChangeArrowheads="1"/>
          </p:cNvSpPr>
          <p:nvPr/>
        </p:nvSpPr>
        <p:spPr bwMode="auto">
          <a:xfrm>
            <a:off x="7276329" y="4620037"/>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UD</a:t>
            </a:r>
          </a:p>
        </p:txBody>
      </p:sp>
      <p:sp>
        <p:nvSpPr>
          <p:cNvPr id="120" name="Rettangolo 119">
            <a:extLst>
              <a:ext uri="{FF2B5EF4-FFF2-40B4-BE49-F238E27FC236}">
                <a16:creationId xmlns:a16="http://schemas.microsoft.com/office/drawing/2014/main" id="{136335D5-35E7-4DD3-AC7B-F3630C563B05}"/>
              </a:ext>
            </a:extLst>
          </p:cNvPr>
          <p:cNvSpPr/>
          <p:nvPr/>
        </p:nvSpPr>
        <p:spPr>
          <a:xfrm>
            <a:off x="9808882" y="473722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40</a:t>
            </a:r>
          </a:p>
        </p:txBody>
      </p:sp>
      <p:sp>
        <p:nvSpPr>
          <p:cNvPr id="124" name="Rettangolo 123">
            <a:extLst>
              <a:ext uri="{FF2B5EF4-FFF2-40B4-BE49-F238E27FC236}">
                <a16:creationId xmlns:a16="http://schemas.microsoft.com/office/drawing/2014/main" id="{B29CD2C1-F720-47C1-AEBE-D5FCABBF440B}"/>
              </a:ext>
            </a:extLst>
          </p:cNvPr>
          <p:cNvSpPr/>
          <p:nvPr/>
        </p:nvSpPr>
        <p:spPr>
          <a:xfrm>
            <a:off x="10221167" y="4802325"/>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37</a:t>
            </a:r>
          </a:p>
        </p:txBody>
      </p:sp>
    </p:spTree>
    <p:extLst>
      <p:ext uri="{BB962C8B-B14F-4D97-AF65-F5344CB8AC3E}">
        <p14:creationId xmlns:p14="http://schemas.microsoft.com/office/powerpoint/2010/main" val="3165755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E772BEA7-E828-435F-9F17-FCA71CF94E78}"/>
              </a:ext>
            </a:extLst>
          </p:cNvPr>
          <p:cNvPicPr>
            <a:picLocks noChangeAspect="1"/>
          </p:cNvPicPr>
          <p:nvPr/>
        </p:nvPicPr>
        <p:blipFill>
          <a:blip r:embed="rId2"/>
          <a:stretch>
            <a:fillRect/>
          </a:stretch>
        </p:blipFill>
        <p:spPr>
          <a:xfrm>
            <a:off x="489496" y="1909364"/>
            <a:ext cx="4039781" cy="2113053"/>
          </a:xfrm>
          <a:prstGeom prst="rect">
            <a:avLst/>
          </a:prstGeom>
        </p:spPr>
      </p:pic>
      <p:pic>
        <p:nvPicPr>
          <p:cNvPr id="6" name="Immagine 5">
            <a:extLst>
              <a:ext uri="{FF2B5EF4-FFF2-40B4-BE49-F238E27FC236}">
                <a16:creationId xmlns:a16="http://schemas.microsoft.com/office/drawing/2014/main" id="{AE81FCDC-3CC3-44F7-8219-EB066AEEB620}"/>
              </a:ext>
            </a:extLst>
          </p:cNvPr>
          <p:cNvPicPr>
            <a:picLocks noChangeAspect="1"/>
          </p:cNvPicPr>
          <p:nvPr/>
        </p:nvPicPr>
        <p:blipFill>
          <a:blip r:embed="rId3"/>
          <a:stretch>
            <a:fillRect/>
          </a:stretch>
        </p:blipFill>
        <p:spPr>
          <a:xfrm>
            <a:off x="5125190" y="3453403"/>
            <a:ext cx="5632704" cy="2968904"/>
          </a:xfrm>
          <a:prstGeom prst="rect">
            <a:avLst/>
          </a:prstGeom>
        </p:spPr>
      </p:pic>
      <p:sp>
        <p:nvSpPr>
          <p:cNvPr id="14" name="Titolo 1">
            <a:extLst>
              <a:ext uri="{FF2B5EF4-FFF2-40B4-BE49-F238E27FC236}">
                <a16:creationId xmlns:a16="http://schemas.microsoft.com/office/drawing/2014/main" id="{240721EA-81F6-4899-92D5-1611511A263E}"/>
              </a:ext>
            </a:extLst>
          </p:cNvPr>
          <p:cNvSpPr txBox="1">
            <a:spLocks/>
          </p:cNvSpPr>
          <p:nvPr/>
        </p:nvSpPr>
        <p:spPr>
          <a:xfrm>
            <a:off x="335360" y="248643"/>
            <a:ext cx="11638467"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Nuove assunzioni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I</a:t>
            </a:r>
            <a:r>
              <a:rPr lang="it-IT" sz="2200" dirty="0">
                <a:latin typeface="Century Gothic" panose="020B0502020202020204" pitchFamily="34" charset="0"/>
                <a:ea typeface="+mj-ea"/>
                <a:cs typeface="Arial"/>
              </a:rPr>
              <a:t> dati ufficiali </a:t>
            </a:r>
            <a:r>
              <a:rPr lang="it-IT" sz="2200" b="0" dirty="0">
                <a:latin typeface="Century Gothic" panose="020B0502020202020204" pitchFamily="34" charset="0"/>
                <a:ea typeface="+mj-ea"/>
                <a:cs typeface="Arial"/>
              </a:rPr>
              <a:t>circa gli </a:t>
            </a:r>
            <a:r>
              <a:rPr lang="it-IT" sz="2200" dirty="0">
                <a:latin typeface="Century Gothic" panose="020B0502020202020204" pitchFamily="34" charset="0"/>
                <a:ea typeface="+mj-ea"/>
                <a:cs typeface="Arial"/>
              </a:rPr>
              <a:t>effetti della pandemia </a:t>
            </a:r>
            <a:r>
              <a:rPr lang="it-IT" sz="2200" b="0" dirty="0">
                <a:latin typeface="Century Gothic" panose="020B0502020202020204" pitchFamily="34" charset="0"/>
                <a:ea typeface="+mj-ea"/>
                <a:cs typeface="Arial"/>
              </a:rPr>
              <a:t>sull’</a:t>
            </a:r>
            <a:r>
              <a:rPr lang="it-IT" sz="2200" dirty="0">
                <a:latin typeface="Century Gothic" panose="020B0502020202020204" pitchFamily="34" charset="0"/>
                <a:ea typeface="+mj-ea"/>
                <a:cs typeface="Arial"/>
              </a:rPr>
              <a:t>occupazione</a:t>
            </a:r>
            <a:r>
              <a:rPr lang="it-IT" sz="2200" b="0" dirty="0">
                <a:latin typeface="Century Gothic" panose="020B0502020202020204" pitchFamily="34" charset="0"/>
                <a:ea typeface="+mj-ea"/>
                <a:cs typeface="Arial"/>
              </a:rPr>
              <a:t> confermano il </a:t>
            </a:r>
            <a:r>
              <a:rPr lang="it-IT" sz="2200" b="0" i="1" dirty="0">
                <a:latin typeface="Century Gothic" panose="020B0502020202020204" pitchFamily="34" charset="0"/>
                <a:ea typeface="+mj-ea"/>
                <a:cs typeface="Arial"/>
              </a:rPr>
              <a:t>trend</a:t>
            </a:r>
            <a:r>
              <a:rPr lang="it-IT" sz="2200" b="0" dirty="0">
                <a:latin typeface="Century Gothic" panose="020B0502020202020204" pitchFamily="34" charset="0"/>
                <a:ea typeface="+mj-ea"/>
                <a:cs typeface="Arial"/>
              </a:rPr>
              <a:t> negativo: a </a:t>
            </a:r>
            <a:r>
              <a:rPr lang="it-IT" sz="2200" dirty="0">
                <a:latin typeface="Century Gothic" panose="020B0502020202020204" pitchFamily="34" charset="0"/>
                <a:ea typeface="+mj-ea"/>
                <a:cs typeface="Arial"/>
              </a:rPr>
              <a:t>metà 2020 </a:t>
            </a:r>
            <a:r>
              <a:rPr lang="it-IT" sz="2200" b="0" dirty="0">
                <a:latin typeface="Century Gothic" panose="020B0502020202020204" pitchFamily="34" charset="0"/>
                <a:ea typeface="+mj-ea"/>
                <a:cs typeface="Arial"/>
              </a:rPr>
              <a:t>sono state già </a:t>
            </a:r>
            <a:r>
              <a:rPr lang="it-IT" sz="2200" dirty="0">
                <a:latin typeface="Century Gothic" panose="020B0502020202020204" pitchFamily="34" charset="0"/>
                <a:ea typeface="+mj-ea"/>
                <a:cs typeface="Arial"/>
              </a:rPr>
              <a:t>26 mila le assunzioni in meno nel terziario in FVG </a:t>
            </a:r>
            <a:r>
              <a:rPr lang="it-IT" sz="2200" b="0" dirty="0">
                <a:latin typeface="Century Gothic" panose="020B0502020202020204" pitchFamily="34" charset="0"/>
                <a:ea typeface="+mj-ea"/>
                <a:cs typeface="Arial"/>
              </a:rPr>
              <a:t>rispetto allo stesso periodo del 2019.</a:t>
            </a:r>
          </a:p>
        </p:txBody>
      </p:sp>
      <p:sp>
        <p:nvSpPr>
          <p:cNvPr id="41" name="Rettangolo 40">
            <a:extLst>
              <a:ext uri="{FF2B5EF4-FFF2-40B4-BE49-F238E27FC236}">
                <a16:creationId xmlns:a16="http://schemas.microsoft.com/office/drawing/2014/main" id="{77F288BE-633F-4F1A-B8FA-812F68847962}"/>
              </a:ext>
            </a:extLst>
          </p:cNvPr>
          <p:cNvSpPr/>
          <p:nvPr/>
        </p:nvSpPr>
        <p:spPr bwMode="auto">
          <a:xfrm>
            <a:off x="5015880" y="3212976"/>
            <a:ext cx="6408712" cy="3240360"/>
          </a:xfrm>
          <a:prstGeom prst="rect">
            <a:avLst/>
          </a:prstGeom>
          <a:noFill/>
          <a:ln w="127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4" name="Rettangolo 43">
            <a:extLst>
              <a:ext uri="{FF2B5EF4-FFF2-40B4-BE49-F238E27FC236}">
                <a16:creationId xmlns:a16="http://schemas.microsoft.com/office/drawing/2014/main" id="{60D8922E-B3CA-4A5B-AD61-626B0A2ED231}"/>
              </a:ext>
            </a:extLst>
          </p:cNvPr>
          <p:cNvSpPr/>
          <p:nvPr/>
        </p:nvSpPr>
        <p:spPr>
          <a:xfrm>
            <a:off x="407367" y="1666907"/>
            <a:ext cx="4534225" cy="469359"/>
          </a:xfrm>
          <a:prstGeom prst="rect">
            <a:avLst/>
          </a:prstGeom>
          <a:solidFill>
            <a:schemeClr val="bg1">
              <a:lumMod val="50000"/>
            </a:schemeClr>
          </a:solidFill>
        </p:spPr>
        <p:txBody>
          <a:bodyPr wrap="square" anchor="ctr" anchorCtr="0">
            <a:spAutoFit/>
          </a:bodyPr>
          <a:lstStyle/>
          <a:p>
            <a:r>
              <a:rPr lang="it-IT" sz="1300" u="sng" dirty="0">
                <a:solidFill>
                  <a:schemeClr val="bg1"/>
                </a:solidFill>
                <a:latin typeface="Century Gothic" panose="020B0502020202020204" pitchFamily="34" charset="0"/>
              </a:rPr>
              <a:t>Saldo tra ASSUNZIONI e CESSAZIONI</a:t>
            </a:r>
            <a:r>
              <a:rPr lang="it-IT" sz="1300" dirty="0">
                <a:solidFill>
                  <a:schemeClr val="bg1"/>
                </a:solidFill>
                <a:latin typeface="Century Gothic" panose="020B0502020202020204" pitchFamily="34" charset="0"/>
              </a:rPr>
              <a:t> (TERZIARIO FVG)</a:t>
            </a:r>
          </a:p>
          <a:p>
            <a:r>
              <a:rPr lang="it-IT" sz="1050" b="0" i="1" dirty="0">
                <a:solidFill>
                  <a:schemeClr val="bg1"/>
                </a:solidFill>
                <a:latin typeface="Century Gothic" panose="020B0502020202020204" pitchFamily="34" charset="0"/>
              </a:rPr>
              <a:t>(Format Research)</a:t>
            </a:r>
            <a:endParaRPr lang="it-IT" sz="1400" b="0" i="1" dirty="0">
              <a:solidFill>
                <a:schemeClr val="bg1"/>
              </a:solidFill>
              <a:latin typeface="Century Gothic" panose="020B0502020202020204" pitchFamily="34" charset="0"/>
            </a:endParaRPr>
          </a:p>
        </p:txBody>
      </p:sp>
      <p:sp>
        <p:nvSpPr>
          <p:cNvPr id="49" name="Rettangolo 48">
            <a:extLst>
              <a:ext uri="{FF2B5EF4-FFF2-40B4-BE49-F238E27FC236}">
                <a16:creationId xmlns:a16="http://schemas.microsoft.com/office/drawing/2014/main" id="{3B5B6CFC-DA5C-43CE-8C72-4439F19E1A4B}"/>
              </a:ext>
            </a:extLst>
          </p:cNvPr>
          <p:cNvSpPr/>
          <p:nvPr/>
        </p:nvSpPr>
        <p:spPr>
          <a:xfrm>
            <a:off x="4799856" y="2940333"/>
            <a:ext cx="6264696" cy="523220"/>
          </a:xfrm>
          <a:prstGeom prst="rect">
            <a:avLst/>
          </a:prstGeom>
          <a:solidFill>
            <a:schemeClr val="bg1">
              <a:lumMod val="50000"/>
            </a:schemeClr>
          </a:solidFill>
        </p:spPr>
        <p:txBody>
          <a:bodyPr wrap="square" anchor="ctr" anchorCtr="0">
            <a:spAutoFit/>
          </a:bodyPr>
          <a:lstStyle/>
          <a:p>
            <a:r>
              <a:rPr lang="it-IT" sz="1600" u="sng" dirty="0">
                <a:solidFill>
                  <a:schemeClr val="bg1"/>
                </a:solidFill>
                <a:latin typeface="Century Gothic" panose="020B0502020202020204" pitchFamily="34" charset="0"/>
              </a:rPr>
              <a:t>Andamento delle NUOVE ASSUNZIONI</a:t>
            </a:r>
            <a:r>
              <a:rPr lang="it-IT" sz="1600" dirty="0">
                <a:solidFill>
                  <a:schemeClr val="bg1"/>
                </a:solidFill>
                <a:latin typeface="Century Gothic" panose="020B0502020202020204" pitchFamily="34" charset="0"/>
              </a:rPr>
              <a:t> (TERZIARIO FVG)</a:t>
            </a:r>
          </a:p>
          <a:p>
            <a:r>
              <a:rPr lang="it-IT" sz="1200" b="0" i="1" dirty="0">
                <a:solidFill>
                  <a:schemeClr val="bg1"/>
                </a:solidFill>
                <a:latin typeface="Century Gothic" panose="020B0502020202020204" pitchFamily="34" charset="0"/>
              </a:rPr>
              <a:t>(Elaborazioni dati INPS – Da Gennaio a Giugno 2020)</a:t>
            </a:r>
            <a:endParaRPr lang="it-IT" sz="1800" b="0" i="1" dirty="0">
              <a:solidFill>
                <a:schemeClr val="bg1"/>
              </a:solidFill>
              <a:latin typeface="Century Gothic" panose="020B0502020202020204" pitchFamily="34" charset="0"/>
            </a:endParaRPr>
          </a:p>
        </p:txBody>
      </p:sp>
      <p:sp>
        <p:nvSpPr>
          <p:cNvPr id="53" name="Rettangolo 52">
            <a:extLst>
              <a:ext uri="{FF2B5EF4-FFF2-40B4-BE49-F238E27FC236}">
                <a16:creationId xmlns:a16="http://schemas.microsoft.com/office/drawing/2014/main" id="{FAACAAE7-343C-4CD6-AF62-9379BD856C55}"/>
              </a:ext>
            </a:extLst>
          </p:cNvPr>
          <p:cNvSpPr/>
          <p:nvPr/>
        </p:nvSpPr>
        <p:spPr>
          <a:xfrm>
            <a:off x="5668299" y="4185820"/>
            <a:ext cx="634473" cy="553998"/>
          </a:xfrm>
          <a:prstGeom prst="rect">
            <a:avLst/>
          </a:prstGeom>
        </p:spPr>
        <p:txBody>
          <a:bodyPr wrap="square">
            <a:spAutoFit/>
          </a:bodyPr>
          <a:lstStyle/>
          <a:p>
            <a:pPr algn="ctr"/>
            <a:r>
              <a:rPr lang="it-IT" sz="1800" dirty="0">
                <a:latin typeface="Century Gothic" panose="020B0502020202020204" pitchFamily="34" charset="0"/>
              </a:rPr>
              <a:t>39</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54" name="Rettangolo 53">
            <a:extLst>
              <a:ext uri="{FF2B5EF4-FFF2-40B4-BE49-F238E27FC236}">
                <a16:creationId xmlns:a16="http://schemas.microsoft.com/office/drawing/2014/main" id="{F9D9BF26-D16C-498C-823A-3780E77B818F}"/>
              </a:ext>
            </a:extLst>
          </p:cNvPr>
          <p:cNvSpPr/>
          <p:nvPr/>
        </p:nvSpPr>
        <p:spPr>
          <a:xfrm>
            <a:off x="6395128" y="4078940"/>
            <a:ext cx="634473" cy="553998"/>
          </a:xfrm>
          <a:prstGeom prst="rect">
            <a:avLst/>
          </a:prstGeom>
        </p:spPr>
        <p:txBody>
          <a:bodyPr wrap="square">
            <a:spAutoFit/>
          </a:bodyPr>
          <a:lstStyle/>
          <a:p>
            <a:pPr algn="ctr"/>
            <a:r>
              <a:rPr lang="it-IT" sz="1800" dirty="0">
                <a:latin typeface="Century Gothic" panose="020B0502020202020204" pitchFamily="34" charset="0"/>
              </a:rPr>
              <a:t>43</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55" name="Rettangolo 54">
            <a:extLst>
              <a:ext uri="{FF2B5EF4-FFF2-40B4-BE49-F238E27FC236}">
                <a16:creationId xmlns:a16="http://schemas.microsoft.com/office/drawing/2014/main" id="{AB7773A6-DAB1-4A6B-A378-F194566886A3}"/>
              </a:ext>
            </a:extLst>
          </p:cNvPr>
          <p:cNvSpPr/>
          <p:nvPr/>
        </p:nvSpPr>
        <p:spPr>
          <a:xfrm>
            <a:off x="7065116" y="4144482"/>
            <a:ext cx="634473" cy="553998"/>
          </a:xfrm>
          <a:prstGeom prst="rect">
            <a:avLst/>
          </a:prstGeom>
        </p:spPr>
        <p:txBody>
          <a:bodyPr wrap="square">
            <a:spAutoFit/>
          </a:bodyPr>
          <a:lstStyle/>
          <a:p>
            <a:pPr algn="ctr"/>
            <a:r>
              <a:rPr lang="it-IT" sz="1800" dirty="0">
                <a:latin typeface="Century Gothic" panose="020B0502020202020204" pitchFamily="34" charset="0"/>
              </a:rPr>
              <a:t>41</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56" name="Rettangolo 55">
            <a:extLst>
              <a:ext uri="{FF2B5EF4-FFF2-40B4-BE49-F238E27FC236}">
                <a16:creationId xmlns:a16="http://schemas.microsoft.com/office/drawing/2014/main" id="{0FB73427-E8F2-443E-BAD6-DA0CFD22A4FB}"/>
              </a:ext>
            </a:extLst>
          </p:cNvPr>
          <p:cNvSpPr/>
          <p:nvPr/>
        </p:nvSpPr>
        <p:spPr>
          <a:xfrm>
            <a:off x="7764851" y="3660447"/>
            <a:ext cx="634473" cy="553998"/>
          </a:xfrm>
          <a:prstGeom prst="rect">
            <a:avLst/>
          </a:prstGeom>
        </p:spPr>
        <p:txBody>
          <a:bodyPr wrap="square">
            <a:spAutoFit/>
          </a:bodyPr>
          <a:lstStyle/>
          <a:p>
            <a:pPr algn="ctr"/>
            <a:r>
              <a:rPr lang="it-IT" sz="1800" dirty="0">
                <a:latin typeface="Century Gothic" panose="020B0502020202020204" pitchFamily="34" charset="0"/>
              </a:rPr>
              <a:t>58</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57" name="Rettangolo 56">
            <a:extLst>
              <a:ext uri="{FF2B5EF4-FFF2-40B4-BE49-F238E27FC236}">
                <a16:creationId xmlns:a16="http://schemas.microsoft.com/office/drawing/2014/main" id="{A9CEA5FA-055E-41BE-A15E-3C2AFBAB861E}"/>
              </a:ext>
            </a:extLst>
          </p:cNvPr>
          <p:cNvSpPr/>
          <p:nvPr/>
        </p:nvSpPr>
        <p:spPr>
          <a:xfrm>
            <a:off x="8533629" y="3515047"/>
            <a:ext cx="634473" cy="553998"/>
          </a:xfrm>
          <a:prstGeom prst="rect">
            <a:avLst/>
          </a:prstGeom>
        </p:spPr>
        <p:txBody>
          <a:bodyPr wrap="square">
            <a:spAutoFit/>
          </a:bodyPr>
          <a:lstStyle/>
          <a:p>
            <a:pPr algn="ctr"/>
            <a:r>
              <a:rPr lang="it-IT" sz="1800" dirty="0">
                <a:latin typeface="Century Gothic" panose="020B0502020202020204" pitchFamily="34" charset="0"/>
              </a:rPr>
              <a:t>62</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58" name="Rettangolo 57">
            <a:extLst>
              <a:ext uri="{FF2B5EF4-FFF2-40B4-BE49-F238E27FC236}">
                <a16:creationId xmlns:a16="http://schemas.microsoft.com/office/drawing/2014/main" id="{155AA110-E975-4C9D-9FB9-50532BD79128}"/>
              </a:ext>
            </a:extLst>
          </p:cNvPr>
          <p:cNvSpPr/>
          <p:nvPr/>
        </p:nvSpPr>
        <p:spPr>
          <a:xfrm>
            <a:off x="9484234" y="3698627"/>
            <a:ext cx="634473" cy="553998"/>
          </a:xfrm>
          <a:prstGeom prst="rect">
            <a:avLst/>
          </a:prstGeom>
        </p:spPr>
        <p:txBody>
          <a:bodyPr wrap="square">
            <a:spAutoFit/>
          </a:bodyPr>
          <a:lstStyle/>
          <a:p>
            <a:pPr algn="ctr"/>
            <a:r>
              <a:rPr lang="it-IT" sz="1800" dirty="0">
                <a:latin typeface="Century Gothic" panose="020B0502020202020204" pitchFamily="34" charset="0"/>
              </a:rPr>
              <a:t>58</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59" name="Rettangolo 58">
            <a:extLst>
              <a:ext uri="{FF2B5EF4-FFF2-40B4-BE49-F238E27FC236}">
                <a16:creationId xmlns:a16="http://schemas.microsoft.com/office/drawing/2014/main" id="{2B0A04BE-CF71-4D5E-9319-D65F66551A87}"/>
              </a:ext>
            </a:extLst>
          </p:cNvPr>
          <p:cNvSpPr/>
          <p:nvPr/>
        </p:nvSpPr>
        <p:spPr>
          <a:xfrm>
            <a:off x="10027679" y="4424221"/>
            <a:ext cx="634473" cy="553998"/>
          </a:xfrm>
          <a:prstGeom prst="rect">
            <a:avLst/>
          </a:prstGeom>
        </p:spPr>
        <p:txBody>
          <a:bodyPr wrap="square">
            <a:spAutoFit/>
          </a:bodyPr>
          <a:lstStyle/>
          <a:p>
            <a:pPr algn="ctr"/>
            <a:r>
              <a:rPr lang="it-IT" sz="1800" dirty="0">
                <a:latin typeface="Century Gothic" panose="020B0502020202020204" pitchFamily="34" charset="0"/>
              </a:rPr>
              <a:t>32</a:t>
            </a:r>
            <a:br>
              <a:rPr lang="it-IT" sz="1800" dirty="0">
                <a:latin typeface="Century Gothic" panose="020B0502020202020204" pitchFamily="34" charset="0"/>
              </a:rPr>
            </a:br>
            <a:r>
              <a:rPr lang="it-IT" sz="1200" b="0" i="1" dirty="0">
                <a:latin typeface="Century Gothic" panose="020B0502020202020204" pitchFamily="34" charset="0"/>
              </a:rPr>
              <a:t>mila</a:t>
            </a:r>
            <a:endParaRPr lang="it-IT" sz="900" b="0" i="1" dirty="0">
              <a:latin typeface="Century Gothic" panose="020B0502020202020204" pitchFamily="34" charset="0"/>
            </a:endParaRPr>
          </a:p>
        </p:txBody>
      </p:sp>
      <p:sp>
        <p:nvSpPr>
          <p:cNvPr id="61" name="Ovale 60">
            <a:extLst>
              <a:ext uri="{FF2B5EF4-FFF2-40B4-BE49-F238E27FC236}">
                <a16:creationId xmlns:a16="http://schemas.microsoft.com/office/drawing/2014/main" id="{C8D5ED42-6F24-47AC-A8A1-38032D4D0CBA}"/>
              </a:ext>
            </a:extLst>
          </p:cNvPr>
          <p:cNvSpPr/>
          <p:nvPr/>
        </p:nvSpPr>
        <p:spPr bwMode="auto">
          <a:xfrm rot="8642184">
            <a:off x="9421568" y="3595219"/>
            <a:ext cx="1123035" cy="1815952"/>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4" name="Rettangolo 63">
            <a:extLst>
              <a:ext uri="{FF2B5EF4-FFF2-40B4-BE49-F238E27FC236}">
                <a16:creationId xmlns:a16="http://schemas.microsoft.com/office/drawing/2014/main" id="{FE0C3FDF-C122-46C0-B111-5EB6474DCCC0}"/>
              </a:ext>
            </a:extLst>
          </p:cNvPr>
          <p:cNvSpPr/>
          <p:nvPr/>
        </p:nvSpPr>
        <p:spPr>
          <a:xfrm>
            <a:off x="10694801" y="3878113"/>
            <a:ext cx="1396913" cy="1877437"/>
          </a:xfrm>
          <a:prstGeom prst="rect">
            <a:avLst/>
          </a:prstGeom>
          <a:solidFill>
            <a:schemeClr val="tx1"/>
          </a:solidFill>
        </p:spPr>
        <p:txBody>
          <a:bodyPr wrap="square">
            <a:spAutoFit/>
          </a:bodyPr>
          <a:lstStyle/>
          <a:p>
            <a:pPr algn="ctr"/>
            <a:r>
              <a:rPr lang="it-IT" sz="3600" dirty="0">
                <a:solidFill>
                  <a:schemeClr val="bg1"/>
                </a:solidFill>
                <a:latin typeface="Century Gothic" panose="020B0502020202020204" pitchFamily="34" charset="0"/>
              </a:rPr>
              <a:t>-46%</a:t>
            </a:r>
          </a:p>
          <a:p>
            <a:pPr algn="ctr"/>
            <a:r>
              <a:rPr lang="it-IT" sz="1600" b="0" i="1" dirty="0">
                <a:solidFill>
                  <a:schemeClr val="bg1"/>
                </a:solidFill>
                <a:latin typeface="Century Gothic" panose="020B0502020202020204" pitchFamily="34" charset="0"/>
              </a:rPr>
              <a:t>Tra gennaio e giugno 2020</a:t>
            </a:r>
          </a:p>
          <a:p>
            <a:pPr algn="ctr"/>
            <a:r>
              <a:rPr lang="it-IT" sz="1600" i="1" dirty="0">
                <a:solidFill>
                  <a:schemeClr val="bg1"/>
                </a:solidFill>
                <a:latin typeface="Century Gothic" panose="020B0502020202020204" pitchFamily="34" charset="0"/>
              </a:rPr>
              <a:t>(-26 mila assunzioni)</a:t>
            </a:r>
            <a:endParaRPr lang="it-IT" i="1" dirty="0">
              <a:solidFill>
                <a:schemeClr val="bg1"/>
              </a:solidFill>
              <a:latin typeface="Century Gothic" panose="020B0502020202020204" pitchFamily="34" charset="0"/>
            </a:endParaRPr>
          </a:p>
        </p:txBody>
      </p:sp>
      <p:sp>
        <p:nvSpPr>
          <p:cNvPr id="11" name="Rettangolo 93">
            <a:extLst>
              <a:ext uri="{FF2B5EF4-FFF2-40B4-BE49-F238E27FC236}">
                <a16:creationId xmlns:a16="http://schemas.microsoft.com/office/drawing/2014/main" id="{A0C1A4DB-9946-4C27-9A07-D94C53E4FC4D}"/>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square" lIns="72000" tIns="46800" rIns="72000" bIns="46800">
            <a:spAutoFit/>
          </a:bodyPr>
          <a:lstStyle/>
          <a:p>
            <a:pPr>
              <a:spcBef>
                <a:spcPts val="600"/>
              </a:spcBef>
            </a:pPr>
            <a:r>
              <a:rPr lang="it-IT" sz="1000" b="1" dirty="0">
                <a:latin typeface="Century Gothic" panose="020B0502020202020204" pitchFamily="34" charset="0"/>
              </a:rPr>
              <a:t>Fonte: </a:t>
            </a:r>
            <a:r>
              <a:rPr lang="it-IT" sz="1000" b="0" dirty="0">
                <a:latin typeface="Century Gothic" panose="020B0502020202020204" pitchFamily="34" charset="0"/>
              </a:rPr>
              <a:t>Elaborazioni Format </a:t>
            </a:r>
            <a:r>
              <a:rPr lang="it-IT" sz="1000" b="0" dirty="0" err="1">
                <a:latin typeface="Century Gothic" panose="020B0502020202020204" pitchFamily="34" charset="0"/>
              </a:rPr>
              <a:t>Research</a:t>
            </a:r>
            <a:r>
              <a:rPr lang="it-IT" sz="1000" b="0" dirty="0">
                <a:latin typeface="Century Gothic" panose="020B0502020202020204" pitchFamily="34" charset="0"/>
              </a:rPr>
              <a:t> su dati </a:t>
            </a:r>
            <a:r>
              <a:rPr lang="it-IT" altLang="it-IT" sz="1000" b="0" dirty="0">
                <a:latin typeface="Century Gothic" panose="020B0502020202020204" pitchFamily="34" charset="0"/>
              </a:rPr>
              <a:t>INPS.</a:t>
            </a:r>
            <a:endParaRPr lang="it-IT" sz="1000" b="0" i="1" dirty="0">
              <a:latin typeface="Century Gothic" panose="020B0502020202020204" pitchFamily="34" charset="0"/>
            </a:endParaRPr>
          </a:p>
        </p:txBody>
      </p:sp>
      <p:pic>
        <p:nvPicPr>
          <p:cNvPr id="8" name="Elemento grafico 7" descr="Freccia linea: curva antioraria">
            <a:extLst>
              <a:ext uri="{FF2B5EF4-FFF2-40B4-BE49-F238E27FC236}">
                <a16:creationId xmlns:a16="http://schemas.microsoft.com/office/drawing/2014/main" id="{720DCB7D-2C4F-4168-9EB6-78CB4F70C3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7704838" flipH="1">
            <a:off x="4898120" y="1982988"/>
            <a:ext cx="899478" cy="914400"/>
          </a:xfrm>
          <a:prstGeom prst="rect">
            <a:avLst/>
          </a:prstGeom>
        </p:spPr>
      </p:pic>
    </p:spTree>
    <p:extLst>
      <p:ext uri="{BB962C8B-B14F-4D97-AF65-F5344CB8AC3E}">
        <p14:creationId xmlns:p14="http://schemas.microsoft.com/office/powerpoint/2010/main" val="2610222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olo 1">
            <a:extLst>
              <a:ext uri="{FF2B5EF4-FFF2-40B4-BE49-F238E27FC236}">
                <a16:creationId xmlns:a16="http://schemas.microsoft.com/office/drawing/2014/main" id="{C2129682-6833-4C59-B267-582978C79890}"/>
              </a:ext>
            </a:extLst>
          </p:cNvPr>
          <p:cNvSpPr txBox="1">
            <a:spLocks/>
          </p:cNvSpPr>
          <p:nvPr/>
        </p:nvSpPr>
        <p:spPr>
          <a:xfrm>
            <a:off x="335360" y="248643"/>
            <a:ext cx="11753971"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Proiezione dell’occupazione | </a:t>
            </a:r>
            <a:r>
              <a:rPr lang="it-IT" sz="2200" b="0" dirty="0">
                <a:latin typeface="Century Gothic" panose="020B0502020202020204" pitchFamily="34" charset="0"/>
                <a:ea typeface="+mj-ea"/>
                <a:cs typeface="Arial"/>
              </a:rPr>
              <a:t>Gli ammortizzatori in campo sono destinati a perdere di efficacia nei mesi: se confermato lo </a:t>
            </a:r>
            <a:r>
              <a:rPr lang="it-IT" sz="2200" dirty="0">
                <a:latin typeface="Century Gothic" panose="020B0502020202020204" pitchFamily="34" charset="0"/>
                <a:ea typeface="+mj-ea"/>
                <a:cs typeface="Arial"/>
              </a:rPr>
              <a:t>sblocco licenziamenti dal marzo 2021</a:t>
            </a:r>
            <a:r>
              <a:rPr lang="it-IT" sz="2200" b="0" dirty="0">
                <a:latin typeface="Century Gothic" panose="020B0502020202020204" pitchFamily="34" charset="0"/>
                <a:ea typeface="+mj-ea"/>
                <a:cs typeface="Arial"/>
              </a:rPr>
              <a:t>, si rischia un’</a:t>
            </a:r>
            <a:r>
              <a:rPr lang="it-IT" sz="2200" dirty="0">
                <a:latin typeface="Century Gothic" panose="020B0502020202020204" pitchFamily="34" charset="0"/>
                <a:ea typeface="+mj-ea"/>
                <a:cs typeface="Arial"/>
              </a:rPr>
              <a:t>impennata della crisi occupazionale </a:t>
            </a:r>
            <a:r>
              <a:rPr lang="it-IT" sz="2200" b="0" dirty="0">
                <a:latin typeface="Century Gothic" panose="020B0502020202020204" pitchFamily="34" charset="0"/>
                <a:ea typeface="+mj-ea"/>
                <a:cs typeface="Arial"/>
              </a:rPr>
              <a:t>nel </a:t>
            </a:r>
            <a:r>
              <a:rPr lang="it-IT" sz="2200" dirty="0">
                <a:latin typeface="Century Gothic" panose="020B0502020202020204" pitchFamily="34" charset="0"/>
                <a:ea typeface="+mj-ea"/>
                <a:cs typeface="Arial"/>
              </a:rPr>
              <a:t>secondo trimestre del prossimo anno</a:t>
            </a:r>
            <a:r>
              <a:rPr lang="it-IT" sz="2200" b="0" dirty="0">
                <a:latin typeface="Century Gothic" panose="020B0502020202020204" pitchFamily="34" charset="0"/>
                <a:ea typeface="+mj-ea"/>
                <a:cs typeface="Arial"/>
              </a:rPr>
              <a:t>.</a:t>
            </a:r>
            <a:endParaRPr lang="it-IT" sz="2200" dirty="0">
              <a:latin typeface="Century Gothic" panose="020B0502020202020204" pitchFamily="34" charset="0"/>
              <a:ea typeface="+mj-ea"/>
              <a:cs typeface="Arial"/>
            </a:endParaRPr>
          </a:p>
        </p:txBody>
      </p:sp>
      <p:pic>
        <p:nvPicPr>
          <p:cNvPr id="7" name="Immagine 6">
            <a:extLst>
              <a:ext uri="{FF2B5EF4-FFF2-40B4-BE49-F238E27FC236}">
                <a16:creationId xmlns:a16="http://schemas.microsoft.com/office/drawing/2014/main" id="{9CB3DE04-58F9-40F0-914B-0B5163B45760}"/>
              </a:ext>
            </a:extLst>
          </p:cNvPr>
          <p:cNvPicPr>
            <a:picLocks noChangeAspect="1"/>
          </p:cNvPicPr>
          <p:nvPr/>
        </p:nvPicPr>
        <p:blipFill>
          <a:blip r:embed="rId2"/>
          <a:stretch>
            <a:fillRect/>
          </a:stretch>
        </p:blipFill>
        <p:spPr>
          <a:xfrm>
            <a:off x="406800" y="3038400"/>
            <a:ext cx="8463610" cy="3157200"/>
          </a:xfrm>
          <a:prstGeom prst="rect">
            <a:avLst/>
          </a:prstGeom>
        </p:spPr>
      </p:pic>
      <p:sp>
        <p:nvSpPr>
          <p:cNvPr id="8" name="Text Box 49">
            <a:extLst>
              <a:ext uri="{FF2B5EF4-FFF2-40B4-BE49-F238E27FC236}">
                <a16:creationId xmlns:a16="http://schemas.microsoft.com/office/drawing/2014/main" id="{2809350D-8CEB-410B-A295-D3BB48ED1291}"/>
              </a:ext>
            </a:extLst>
          </p:cNvPr>
          <p:cNvSpPr txBox="1">
            <a:spLocks noChangeArrowheads="1"/>
          </p:cNvSpPr>
          <p:nvPr/>
        </p:nvSpPr>
        <p:spPr bwMode="auto">
          <a:xfrm>
            <a:off x="9559641" y="3780963"/>
            <a:ext cx="2226508" cy="1894108"/>
          </a:xfrm>
          <a:prstGeom prst="rect">
            <a:avLst/>
          </a:prstGeom>
          <a:solidFill>
            <a:schemeClr val="bg1">
              <a:lumMod val="95000"/>
            </a:schemeClr>
          </a:solidFill>
          <a:ln>
            <a:solidFill>
              <a:schemeClr val="tx2">
                <a:lumMod val="65000"/>
                <a:lumOff val="35000"/>
              </a:schemeClr>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it-IT" sz="1800" b="0" i="1" dirty="0">
                <a:latin typeface="Century Gothic" panose="020B0502020202020204" pitchFamily="34" charset="0"/>
              </a:rPr>
              <a:t>Imprese che </a:t>
            </a:r>
            <a:r>
              <a:rPr lang="it-IT" altLang="it-IT" sz="1800" i="1" u="sng" dirty="0">
                <a:latin typeface="Century Gothic" panose="020B0502020202020204" pitchFamily="34" charset="0"/>
              </a:rPr>
              <a:t>non ravvisano alcun impatto</a:t>
            </a:r>
            <a:r>
              <a:rPr lang="it-IT" altLang="it-IT" sz="1800" b="0" i="1" dirty="0">
                <a:latin typeface="Century Gothic" panose="020B0502020202020204" pitchFamily="34" charset="0"/>
              </a:rPr>
              <a:t> della crisi sull’andamento dell’occupazione: </a:t>
            </a:r>
            <a:r>
              <a:rPr lang="it-IT" altLang="it-IT" sz="1800" i="1" dirty="0">
                <a:latin typeface="Century Gothic" panose="020B0502020202020204" pitchFamily="34" charset="0"/>
              </a:rPr>
              <a:t>3%</a:t>
            </a:r>
          </a:p>
        </p:txBody>
      </p:sp>
      <p:pic>
        <p:nvPicPr>
          <p:cNvPr id="9" name="Elemento grafico 8" descr="Professore">
            <a:extLst>
              <a:ext uri="{FF2B5EF4-FFF2-40B4-BE49-F238E27FC236}">
                <a16:creationId xmlns:a16="http://schemas.microsoft.com/office/drawing/2014/main" id="{AB324690-A41D-4E94-BBDF-A7F6C90DDC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72638" y="3622599"/>
            <a:ext cx="687003" cy="687003"/>
          </a:xfrm>
          <a:prstGeom prst="rect">
            <a:avLst/>
          </a:prstGeom>
        </p:spPr>
      </p:pic>
      <p:sp>
        <p:nvSpPr>
          <p:cNvPr id="10" name="Text Box 49">
            <a:extLst>
              <a:ext uri="{FF2B5EF4-FFF2-40B4-BE49-F238E27FC236}">
                <a16:creationId xmlns:a16="http://schemas.microsoft.com/office/drawing/2014/main" id="{5F11560F-DCFB-4E8E-9D60-CBDEF8FDACC5}"/>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1.2346 casi (oltre 1 addetto). </a:t>
            </a:r>
            <a:r>
              <a:rPr lang="it-IT" altLang="it-IT" sz="900" dirty="0">
                <a:latin typeface="Century Gothic" panose="020B0502020202020204" pitchFamily="34" charset="0"/>
              </a:rPr>
              <a:t>I dati sono riportati all’universo.</a:t>
            </a:r>
            <a:r>
              <a:rPr lang="it-IT" altLang="it-IT" sz="900" b="0" dirty="0">
                <a:latin typeface="Century Gothic" panose="020B0502020202020204" pitchFamily="34" charset="0"/>
              </a:rPr>
              <a:t> </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12" name="CasellaDiTesto 9">
            <a:extLst>
              <a:ext uri="{FF2B5EF4-FFF2-40B4-BE49-F238E27FC236}">
                <a16:creationId xmlns:a16="http://schemas.microsoft.com/office/drawing/2014/main" id="{A6D1FE47-A5B9-401C-9BAF-CC5676F1F534}"/>
              </a:ext>
            </a:extLst>
          </p:cNvPr>
          <p:cNvSpPr txBox="1">
            <a:spLocks noChangeArrowheads="1"/>
          </p:cNvSpPr>
          <p:nvPr/>
        </p:nvSpPr>
        <p:spPr bwMode="auto">
          <a:xfrm>
            <a:off x="335360" y="1589311"/>
            <a:ext cx="11593288" cy="644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lnSpc>
                <a:spcPct val="110000"/>
              </a:lnSpc>
              <a:spcBef>
                <a:spcPts val="600"/>
              </a:spcBef>
            </a:pPr>
            <a:r>
              <a:rPr lang="it-IT" altLang="ja-JP" sz="1700" u="sng" dirty="0">
                <a:latin typeface="Century Gothic" panose="020B0502020202020204" pitchFamily="34" charset="0"/>
              </a:rPr>
              <a:t>Impatto dell’emergenza sanitaria COVID-19 sull’occupazione presso le imprese</a:t>
            </a:r>
            <a:br>
              <a:rPr lang="it-IT" altLang="ja-JP" sz="1700" b="0" dirty="0">
                <a:latin typeface="Century Gothic" panose="020B0502020202020204" pitchFamily="34" charset="0"/>
              </a:rPr>
            </a:br>
            <a:r>
              <a:rPr lang="it-IT" altLang="ja-JP" sz="1700" b="0" i="1" dirty="0">
                <a:latin typeface="Century Gothic" panose="020B0502020202020204" pitchFamily="34" charset="0"/>
              </a:rPr>
              <a:t>(PROIEZIONE TEMPORALE)</a:t>
            </a:r>
          </a:p>
        </p:txBody>
      </p:sp>
      <p:sp>
        <p:nvSpPr>
          <p:cNvPr id="16" name="Ovale 15">
            <a:extLst>
              <a:ext uri="{FF2B5EF4-FFF2-40B4-BE49-F238E27FC236}">
                <a16:creationId xmlns:a16="http://schemas.microsoft.com/office/drawing/2014/main" id="{A7C82D3B-053D-4F49-9F5A-4413224E0433}"/>
              </a:ext>
            </a:extLst>
          </p:cNvPr>
          <p:cNvSpPr/>
          <p:nvPr/>
        </p:nvSpPr>
        <p:spPr bwMode="auto">
          <a:xfrm rot="20794973">
            <a:off x="6971996" y="3184509"/>
            <a:ext cx="1352516" cy="792088"/>
          </a:xfrm>
          <a:prstGeom prst="ellipse">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0" name="Rettangolo 19">
            <a:extLst>
              <a:ext uri="{FF2B5EF4-FFF2-40B4-BE49-F238E27FC236}">
                <a16:creationId xmlns:a16="http://schemas.microsoft.com/office/drawing/2014/main" id="{F18DC1D3-06C9-411A-81D0-3617756B52AC}"/>
              </a:ext>
            </a:extLst>
          </p:cNvPr>
          <p:cNvSpPr/>
          <p:nvPr/>
        </p:nvSpPr>
        <p:spPr>
          <a:xfrm>
            <a:off x="4448225" y="2434014"/>
            <a:ext cx="3630910" cy="830997"/>
          </a:xfrm>
          <a:prstGeom prst="rect">
            <a:avLst/>
          </a:prstGeom>
          <a:solidFill>
            <a:schemeClr val="tx1"/>
          </a:solidFill>
        </p:spPr>
        <p:txBody>
          <a:bodyPr wrap="square">
            <a:spAutoFit/>
          </a:bodyPr>
          <a:lstStyle/>
          <a:p>
            <a:pPr algn="r" eaLnBrk="1" hangingPunct="1">
              <a:spcBef>
                <a:spcPts val="600"/>
              </a:spcBef>
            </a:pPr>
            <a:r>
              <a:rPr lang="it-IT" altLang="it-IT" sz="1600" u="sng" dirty="0">
                <a:solidFill>
                  <a:schemeClr val="bg1"/>
                </a:solidFill>
                <a:latin typeface="Century Gothic" panose="020B0502020202020204" pitchFamily="34" charset="0"/>
              </a:rPr>
              <a:t>Periodo di massimo impatto negativo sull’occupazione</a:t>
            </a:r>
            <a:r>
              <a:rPr lang="it-IT" altLang="it-IT" sz="1600" b="0" dirty="0">
                <a:solidFill>
                  <a:schemeClr val="bg1"/>
                </a:solidFill>
                <a:latin typeface="Century Gothic" panose="020B0502020202020204" pitchFamily="34" charset="0"/>
              </a:rPr>
              <a:t> presso le imprese del terziario in FVG</a:t>
            </a:r>
          </a:p>
        </p:txBody>
      </p:sp>
    </p:spTree>
    <p:extLst>
      <p:ext uri="{BB962C8B-B14F-4D97-AF65-F5344CB8AC3E}">
        <p14:creationId xmlns:p14="http://schemas.microsoft.com/office/powerpoint/2010/main" val="1941951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3993869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8" name="Titolo 1">
            <a:extLst>
              <a:ext uri="{FF2B5EF4-FFF2-40B4-BE49-F238E27FC236}">
                <a16:creationId xmlns:a16="http://schemas.microsoft.com/office/drawing/2014/main" id="{18EAABE5-563A-4EA2-BFAE-EABAD0CE488C}"/>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LIQUIDITÀ E CREDITO</a:t>
            </a:r>
          </a:p>
        </p:txBody>
      </p:sp>
      <p:sp>
        <p:nvSpPr>
          <p:cNvPr id="10" name="Rettangolo 9">
            <a:extLst>
              <a:ext uri="{FF2B5EF4-FFF2-40B4-BE49-F238E27FC236}">
                <a16:creationId xmlns:a16="http://schemas.microsoft.com/office/drawing/2014/main" id="{A60FB03C-9646-4E1D-8646-F37505C9B979}"/>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Rectangle 3">
            <a:extLst>
              <a:ext uri="{FF2B5EF4-FFF2-40B4-BE49-F238E27FC236}">
                <a16:creationId xmlns:a16="http://schemas.microsoft.com/office/drawing/2014/main" id="{B9A2C253-017E-46B9-984C-0E7357A0D92D}"/>
              </a:ext>
            </a:extLst>
          </p:cNvPr>
          <p:cNvSpPr txBox="1">
            <a:spLocks noChangeArrowheads="1"/>
          </p:cNvSpPr>
          <p:nvPr/>
        </p:nvSpPr>
        <p:spPr bwMode="auto">
          <a:xfrm>
            <a:off x="335360" y="1504411"/>
            <a:ext cx="11647090" cy="4832092"/>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4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LA SITUAZIONE FINANZIARIA DELLE IMPRESE</a:t>
            </a:r>
            <a:r>
              <a:rPr lang="it-IT" sz="24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4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Il rispetto delle scadenze delle locazioni è risultato tra i principali ostacoli che le imprese del terziario FVG sono state costrette ad affrontare nei primi mesi della crisi. Il combinato disposto con il ritardo nei tempi di pagamento dei clienti restituisce un quadro in cui è a rischio la tenuta finanziaria di interi comparti, </a:t>
            </a:r>
            <a:r>
              <a:rPr lang="it-IT" sz="2400" b="0" i="1" dirty="0">
                <a:solidFill>
                  <a:schemeClr val="bg1"/>
                </a:solidFill>
                <a:latin typeface="Century Gothic" panose="020B0502020202020204" pitchFamily="34" charset="0"/>
                <a:cs typeface="Times New Roman" panose="02020603050405020304" pitchFamily="18" charset="0"/>
              </a:rPr>
              <a:t>con la prospettiva di una nuova stretta del credito da parte delle banche che temono di incrementare i propri crediti deteriorati.</a:t>
            </a:r>
          </a:p>
          <a:p>
            <a:pPr marL="0" indent="0">
              <a:spcBef>
                <a:spcPts val="600"/>
              </a:spcBef>
              <a:spcAft>
                <a:spcPts val="0"/>
              </a:spcAft>
              <a:buNone/>
            </a:pPr>
            <a:endParaRPr lang="it-IT" sz="24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4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Consentire alle imprese di gestire con soluzioni di pronto impiego sul fronte del credito i problemi legati alle locazioni commerciali: gli affitti che pagano le aziende.</a:t>
            </a:r>
          </a:p>
        </p:txBody>
      </p:sp>
    </p:spTree>
    <p:extLst>
      <p:ext uri="{BB962C8B-B14F-4D97-AF65-F5344CB8AC3E}">
        <p14:creationId xmlns:p14="http://schemas.microsoft.com/office/powerpoint/2010/main" val="2510703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41311042-C226-40B7-A5A4-B68012028CA0}"/>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Andamento dei tempi di pagamento | </a:t>
            </a:r>
            <a:r>
              <a:rPr lang="it-IT" sz="2200" b="0" dirty="0">
                <a:latin typeface="Century Gothic" panose="020B0502020202020204" pitchFamily="34" charset="0"/>
                <a:cs typeface="Arial"/>
              </a:rPr>
              <a:t>Dopo il </a:t>
            </a:r>
            <a:r>
              <a:rPr lang="it-IT" sz="2200" dirty="0">
                <a:latin typeface="Century Gothic" panose="020B0502020202020204" pitchFamily="34" charset="0"/>
                <a:cs typeface="Arial"/>
              </a:rPr>
              <a:t>recupero</a:t>
            </a:r>
            <a:r>
              <a:rPr lang="it-IT" sz="2200" b="0" dirty="0">
                <a:latin typeface="Century Gothic" panose="020B0502020202020204" pitchFamily="34" charset="0"/>
                <a:cs typeface="Arial"/>
              </a:rPr>
              <a:t> dei </a:t>
            </a:r>
            <a:r>
              <a:rPr lang="it-IT" sz="2200" dirty="0">
                <a:latin typeface="Century Gothic" panose="020B0502020202020204" pitchFamily="34" charset="0"/>
                <a:cs typeface="Arial"/>
              </a:rPr>
              <a:t>mesi estivi</a:t>
            </a:r>
            <a:r>
              <a:rPr lang="it-IT" sz="2200" b="0" dirty="0">
                <a:latin typeface="Century Gothic" panose="020B0502020202020204" pitchFamily="34" charset="0"/>
                <a:cs typeface="Arial"/>
              </a:rPr>
              <a:t>, </a:t>
            </a:r>
            <a:r>
              <a:rPr lang="it-IT" sz="2200" dirty="0">
                <a:latin typeface="Century Gothic" panose="020B0502020202020204" pitchFamily="34" charset="0"/>
                <a:cs typeface="Arial"/>
              </a:rPr>
              <a:t>torna a peggiorare </a:t>
            </a:r>
            <a:r>
              <a:rPr lang="it-IT" sz="2200" b="0" dirty="0">
                <a:latin typeface="Century Gothic" panose="020B0502020202020204" pitchFamily="34" charset="0"/>
                <a:cs typeface="Arial"/>
              </a:rPr>
              <a:t>il </a:t>
            </a:r>
            <a:r>
              <a:rPr lang="it-IT" sz="2200" b="0" i="1" dirty="0">
                <a:latin typeface="Century Gothic" panose="020B0502020202020204" pitchFamily="34" charset="0"/>
                <a:cs typeface="Arial"/>
              </a:rPr>
              <a:t>sentiment </a:t>
            </a:r>
            <a:r>
              <a:rPr lang="it-IT" sz="2200" b="0" dirty="0">
                <a:latin typeface="Century Gothic" panose="020B0502020202020204" pitchFamily="34" charset="0"/>
                <a:cs typeface="Arial"/>
              </a:rPr>
              <a:t>circa i </a:t>
            </a:r>
            <a:r>
              <a:rPr lang="it-IT" sz="2200" dirty="0">
                <a:latin typeface="Century Gothic" panose="020B0502020202020204" pitchFamily="34" charset="0"/>
                <a:cs typeface="Arial"/>
              </a:rPr>
              <a:t>tempi di pagamento dei clienti </a:t>
            </a:r>
            <a:r>
              <a:rPr lang="it-IT" sz="2200" b="0" dirty="0">
                <a:latin typeface="Century Gothic" panose="020B0502020202020204" pitchFamily="34" charset="0"/>
                <a:cs typeface="Arial"/>
              </a:rPr>
              <a:t>in vista della fine dell’anno, con evidenti </a:t>
            </a:r>
            <a:r>
              <a:rPr lang="it-IT" sz="2200" dirty="0">
                <a:latin typeface="Century Gothic" panose="020B0502020202020204" pitchFamily="34" charset="0"/>
                <a:cs typeface="Arial"/>
              </a:rPr>
              <a:t>ricadute sulla tenuta finanziaria </a:t>
            </a:r>
            <a:r>
              <a:rPr lang="it-IT" sz="2200" b="0" dirty="0">
                <a:latin typeface="Century Gothic" panose="020B0502020202020204" pitchFamily="34" charset="0"/>
                <a:cs typeface="Arial"/>
              </a:rPr>
              <a:t>delle imprese del terziario FVG.</a:t>
            </a:r>
            <a:endParaRPr lang="it-IT" sz="2200" b="0" strike="sngStrike" dirty="0">
              <a:latin typeface="Century Gothic" panose="020B0502020202020204" pitchFamily="34" charset="0"/>
              <a:ea typeface="+mj-ea"/>
              <a:cs typeface="Arial"/>
            </a:endParaRPr>
          </a:p>
        </p:txBody>
      </p:sp>
      <p:pic>
        <p:nvPicPr>
          <p:cNvPr id="32" name="Immagine 31">
            <a:extLst>
              <a:ext uri="{FF2B5EF4-FFF2-40B4-BE49-F238E27FC236}">
                <a16:creationId xmlns:a16="http://schemas.microsoft.com/office/drawing/2014/main" id="{EAFEB0B4-84E4-44B1-B43E-EFB4B0653B68}"/>
              </a:ext>
            </a:extLst>
          </p:cNvPr>
          <p:cNvPicPr>
            <a:picLocks noChangeAspect="1"/>
          </p:cNvPicPr>
          <p:nvPr/>
        </p:nvPicPr>
        <p:blipFill>
          <a:blip r:embed="rId2"/>
          <a:stretch>
            <a:fillRect/>
          </a:stretch>
        </p:blipFill>
        <p:spPr>
          <a:xfrm>
            <a:off x="439200" y="2196000"/>
            <a:ext cx="5913367" cy="3092400"/>
          </a:xfrm>
          <a:prstGeom prst="rect">
            <a:avLst/>
          </a:prstGeom>
        </p:spPr>
      </p:pic>
      <p:sp>
        <p:nvSpPr>
          <p:cNvPr id="34" name="Titolo 1">
            <a:extLst>
              <a:ext uri="{FF2B5EF4-FFF2-40B4-BE49-F238E27FC236}">
                <a16:creationId xmlns:a16="http://schemas.microsoft.com/office/drawing/2014/main" id="{459EA140-2A95-4ED8-B506-BAEAE7B357C1}"/>
              </a:ext>
            </a:extLst>
          </p:cNvPr>
          <p:cNvSpPr txBox="1">
            <a:spLocks/>
          </p:cNvSpPr>
          <p:nvPr/>
        </p:nvSpPr>
        <p:spPr>
          <a:xfrm>
            <a:off x="423287" y="1734697"/>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ANDAMENTO DEI TEMPI DI PAGAMENTO (</a:t>
            </a:r>
            <a:r>
              <a:rPr lang="it-IT" sz="1600" u="sng" dirty="0">
                <a:solidFill>
                  <a:schemeClr val="bg1"/>
                </a:solidFill>
                <a:latin typeface="Century Gothic" panose="020B0502020202020204" pitchFamily="34" charset="0"/>
                <a:ea typeface="+mj-ea"/>
                <a:cs typeface="Arial"/>
              </a:rPr>
              <a:t>FVG vs ITALIA</a:t>
            </a:r>
            <a:r>
              <a:rPr lang="it-IT" sz="1600" dirty="0">
                <a:solidFill>
                  <a:schemeClr val="bg1"/>
                </a:solidFill>
                <a:latin typeface="Century Gothic" panose="020B0502020202020204" pitchFamily="34" charset="0"/>
                <a:ea typeface="+mj-ea"/>
                <a:cs typeface="Arial"/>
              </a:rPr>
              <a:t>)</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sp>
        <p:nvSpPr>
          <p:cNvPr id="35" name="CasellaDiTesto 9">
            <a:extLst>
              <a:ext uri="{FF2B5EF4-FFF2-40B4-BE49-F238E27FC236}">
                <a16:creationId xmlns:a16="http://schemas.microsoft.com/office/drawing/2014/main" id="{CE1DA5B7-DF22-4B1C-AEFE-C618A45FBF9E}"/>
              </a:ext>
            </a:extLst>
          </p:cNvPr>
          <p:cNvSpPr txBox="1">
            <a:spLocks noChangeArrowheads="1"/>
          </p:cNvSpPr>
          <p:nvPr/>
        </p:nvSpPr>
        <p:spPr bwMode="auto">
          <a:xfrm>
            <a:off x="1217650" y="3653492"/>
            <a:ext cx="1728192" cy="35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203864"/>
                </a:solidFill>
                <a:latin typeface="Century Gothic" panose="020B0502020202020204" pitchFamily="34" charset="0"/>
              </a:rPr>
              <a:t>Terziario FVG</a:t>
            </a:r>
          </a:p>
        </p:txBody>
      </p:sp>
      <p:sp>
        <p:nvSpPr>
          <p:cNvPr id="38" name="Text Box 18">
            <a:extLst>
              <a:ext uri="{FF2B5EF4-FFF2-40B4-BE49-F238E27FC236}">
                <a16:creationId xmlns:a16="http://schemas.microsoft.com/office/drawing/2014/main" id="{BAB830C3-E645-4952-9575-0E5BFD9D661B}"/>
              </a:ext>
            </a:extLst>
          </p:cNvPr>
          <p:cNvSpPr txBox="1">
            <a:spLocks noChangeArrowheads="1"/>
          </p:cNvSpPr>
          <p:nvPr/>
        </p:nvSpPr>
        <p:spPr bwMode="auto">
          <a:xfrm>
            <a:off x="7347457" y="2770800"/>
            <a:ext cx="4460233" cy="925511"/>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b="1" dirty="0">
                <a:solidFill>
                  <a:schemeClr val="tx2">
                    <a:lumMod val="65000"/>
                    <a:lumOff val="35000"/>
                  </a:schemeClr>
                </a:solidFill>
              </a:rPr>
              <a:t>Proiezione dei tempi di pagamento al 31 dicembre 2020</a:t>
            </a:r>
            <a:br>
              <a:rPr lang="it-IT" altLang="it-IT" b="1" dirty="0">
                <a:solidFill>
                  <a:schemeClr val="tx2">
                    <a:lumMod val="65000"/>
                    <a:lumOff val="35000"/>
                  </a:schemeClr>
                </a:solidFill>
              </a:rPr>
            </a:br>
            <a:r>
              <a:rPr lang="it-IT" altLang="it-IT" sz="1400" i="1" dirty="0">
                <a:solidFill>
                  <a:schemeClr val="tx2">
                    <a:lumMod val="65000"/>
                    <a:lumOff val="35000"/>
                  </a:schemeClr>
                </a:solidFill>
              </a:rPr>
              <a:t>(Indicatori congiunturali)</a:t>
            </a:r>
            <a:endParaRPr lang="it-IT" altLang="it-IT" i="1" dirty="0">
              <a:solidFill>
                <a:schemeClr val="tx2">
                  <a:lumMod val="65000"/>
                  <a:lumOff val="35000"/>
                </a:schemeClr>
              </a:solidFill>
            </a:endParaRPr>
          </a:p>
        </p:txBody>
      </p:sp>
      <p:pic>
        <p:nvPicPr>
          <p:cNvPr id="40" name="Elemento grafico 39" descr="Freccia linea: curva antioraria">
            <a:extLst>
              <a:ext uri="{FF2B5EF4-FFF2-40B4-BE49-F238E27FC236}">
                <a16:creationId xmlns:a16="http://schemas.microsoft.com/office/drawing/2014/main" id="{E9E8A54B-8479-481F-9487-0971AB43CA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042422" flipH="1">
            <a:off x="5846052" y="3504238"/>
            <a:ext cx="899478" cy="914400"/>
          </a:xfrm>
          <a:prstGeom prst="rect">
            <a:avLst/>
          </a:prstGeom>
        </p:spPr>
      </p:pic>
      <p:sp>
        <p:nvSpPr>
          <p:cNvPr id="41" name="Ovale 40">
            <a:extLst>
              <a:ext uri="{FF2B5EF4-FFF2-40B4-BE49-F238E27FC236}">
                <a16:creationId xmlns:a16="http://schemas.microsoft.com/office/drawing/2014/main" id="{7068F5B4-D3DE-43D9-9CDC-713E87859183}"/>
              </a:ext>
            </a:extLst>
          </p:cNvPr>
          <p:cNvSpPr/>
          <p:nvPr/>
        </p:nvSpPr>
        <p:spPr bwMode="auto">
          <a:xfrm>
            <a:off x="7614131" y="4896987"/>
            <a:ext cx="688554" cy="688477"/>
          </a:xfrm>
          <a:prstGeom prst="ellipse">
            <a:avLst/>
          </a:prstGeom>
          <a:solidFill>
            <a:srgbClr val="F79646"/>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2" name="Rettangolo 41">
            <a:extLst>
              <a:ext uri="{FF2B5EF4-FFF2-40B4-BE49-F238E27FC236}">
                <a16:creationId xmlns:a16="http://schemas.microsoft.com/office/drawing/2014/main" id="{78FAA917-D11B-4663-9C7E-B2EECA11B5B8}"/>
              </a:ext>
            </a:extLst>
          </p:cNvPr>
          <p:cNvSpPr/>
          <p:nvPr/>
        </p:nvSpPr>
        <p:spPr>
          <a:xfrm>
            <a:off x="7641172" y="5041170"/>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37</a:t>
            </a:r>
            <a:endParaRPr lang="it-IT" sz="1800" dirty="0">
              <a:solidFill>
                <a:schemeClr val="bg1"/>
              </a:solidFill>
              <a:latin typeface="Century Gothic" panose="020B0502020202020204" pitchFamily="34" charset="0"/>
            </a:endParaRPr>
          </a:p>
        </p:txBody>
      </p:sp>
      <p:sp>
        <p:nvSpPr>
          <p:cNvPr id="43" name="Rettangolo 42">
            <a:extLst>
              <a:ext uri="{FF2B5EF4-FFF2-40B4-BE49-F238E27FC236}">
                <a16:creationId xmlns:a16="http://schemas.microsoft.com/office/drawing/2014/main" id="{DCEF0CFB-D512-4D17-A443-281116AA4648}"/>
              </a:ext>
            </a:extLst>
          </p:cNvPr>
          <p:cNvSpPr/>
          <p:nvPr/>
        </p:nvSpPr>
        <p:spPr>
          <a:xfrm>
            <a:off x="8424910" y="4825727"/>
            <a:ext cx="1942826"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ITALIA</a:t>
            </a:r>
            <a:endParaRPr lang="it-IT" sz="1600" i="1" dirty="0">
              <a:latin typeface="Century Gothic" panose="020B0502020202020204" pitchFamily="34" charset="0"/>
            </a:endParaRPr>
          </a:p>
        </p:txBody>
      </p:sp>
      <p:sp>
        <p:nvSpPr>
          <p:cNvPr id="44" name="Ovale 43">
            <a:extLst>
              <a:ext uri="{FF2B5EF4-FFF2-40B4-BE49-F238E27FC236}">
                <a16:creationId xmlns:a16="http://schemas.microsoft.com/office/drawing/2014/main" id="{E40C76D1-570C-4EFD-9DAE-A4418CC31F14}"/>
              </a:ext>
            </a:extLst>
          </p:cNvPr>
          <p:cNvSpPr/>
          <p:nvPr/>
        </p:nvSpPr>
        <p:spPr bwMode="auto">
          <a:xfrm>
            <a:off x="7614131" y="3849966"/>
            <a:ext cx="688554" cy="688477"/>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6" name="Rettangolo 45">
            <a:extLst>
              <a:ext uri="{FF2B5EF4-FFF2-40B4-BE49-F238E27FC236}">
                <a16:creationId xmlns:a16="http://schemas.microsoft.com/office/drawing/2014/main" id="{90153B81-CFC9-45F9-8957-7375A7DFFEEE}"/>
              </a:ext>
            </a:extLst>
          </p:cNvPr>
          <p:cNvSpPr/>
          <p:nvPr/>
        </p:nvSpPr>
        <p:spPr>
          <a:xfrm>
            <a:off x="7641172" y="3994149"/>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28</a:t>
            </a:r>
            <a:endParaRPr lang="it-IT" sz="1200" dirty="0">
              <a:solidFill>
                <a:schemeClr val="bg1"/>
              </a:solidFill>
              <a:latin typeface="Century Gothic" panose="020B0502020202020204" pitchFamily="34" charset="0"/>
            </a:endParaRPr>
          </a:p>
        </p:txBody>
      </p:sp>
      <p:sp>
        <p:nvSpPr>
          <p:cNvPr id="47" name="Rettangolo 46">
            <a:extLst>
              <a:ext uri="{FF2B5EF4-FFF2-40B4-BE49-F238E27FC236}">
                <a16:creationId xmlns:a16="http://schemas.microsoft.com/office/drawing/2014/main" id="{99F863EB-C178-4654-8E19-3EFA7A7D5AAA}"/>
              </a:ext>
            </a:extLst>
          </p:cNvPr>
          <p:cNvSpPr/>
          <p:nvPr/>
        </p:nvSpPr>
        <p:spPr>
          <a:xfrm>
            <a:off x="8424909" y="3778706"/>
            <a:ext cx="2022413"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FVG</a:t>
            </a:r>
            <a:endParaRPr lang="it-IT" sz="1600" i="1" dirty="0">
              <a:latin typeface="Century Gothic" panose="020B0502020202020204" pitchFamily="34" charset="0"/>
            </a:endParaRPr>
          </a:p>
        </p:txBody>
      </p:sp>
      <p:sp>
        <p:nvSpPr>
          <p:cNvPr id="48" name="Rettangolo 47">
            <a:extLst>
              <a:ext uri="{FF2B5EF4-FFF2-40B4-BE49-F238E27FC236}">
                <a16:creationId xmlns:a16="http://schemas.microsoft.com/office/drawing/2014/main" id="{C9656066-24D0-4B79-9C48-87087F0A1148}"/>
              </a:ext>
            </a:extLst>
          </p:cNvPr>
          <p:cNvSpPr/>
          <p:nvPr/>
        </p:nvSpPr>
        <p:spPr>
          <a:xfrm>
            <a:off x="3172925" y="3025727"/>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58</a:t>
            </a:r>
            <a:endParaRPr lang="it-IT" sz="1600" i="1" dirty="0">
              <a:solidFill>
                <a:srgbClr val="F79646"/>
              </a:solidFill>
              <a:latin typeface="Century Gothic" panose="020B0502020202020204" pitchFamily="34" charset="0"/>
            </a:endParaRPr>
          </a:p>
        </p:txBody>
      </p:sp>
      <p:sp>
        <p:nvSpPr>
          <p:cNvPr id="49" name="Rettangolo 48">
            <a:extLst>
              <a:ext uri="{FF2B5EF4-FFF2-40B4-BE49-F238E27FC236}">
                <a16:creationId xmlns:a16="http://schemas.microsoft.com/office/drawing/2014/main" id="{A0ACE986-3F0F-4111-9EE3-88CFA8F99A0B}"/>
              </a:ext>
            </a:extLst>
          </p:cNvPr>
          <p:cNvSpPr/>
          <p:nvPr/>
        </p:nvSpPr>
        <p:spPr>
          <a:xfrm>
            <a:off x="3160137" y="3517540"/>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52</a:t>
            </a:r>
          </a:p>
        </p:txBody>
      </p:sp>
      <p:sp>
        <p:nvSpPr>
          <p:cNvPr id="50" name="Rettangolo 49">
            <a:extLst>
              <a:ext uri="{FF2B5EF4-FFF2-40B4-BE49-F238E27FC236}">
                <a16:creationId xmlns:a16="http://schemas.microsoft.com/office/drawing/2014/main" id="{862ED10B-5E91-4DEB-8DDE-8EDC4FA28C4C}"/>
              </a:ext>
            </a:extLst>
          </p:cNvPr>
          <p:cNvSpPr/>
          <p:nvPr/>
        </p:nvSpPr>
        <p:spPr>
          <a:xfrm>
            <a:off x="4933171" y="4080074"/>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28</a:t>
            </a:r>
          </a:p>
        </p:txBody>
      </p:sp>
      <p:sp>
        <p:nvSpPr>
          <p:cNvPr id="51" name="Rettangolo 50">
            <a:extLst>
              <a:ext uri="{FF2B5EF4-FFF2-40B4-BE49-F238E27FC236}">
                <a16:creationId xmlns:a16="http://schemas.microsoft.com/office/drawing/2014/main" id="{257FD0D7-669B-4530-A88B-FF5C1F6CEEBE}"/>
              </a:ext>
            </a:extLst>
          </p:cNvPr>
          <p:cNvSpPr/>
          <p:nvPr/>
        </p:nvSpPr>
        <p:spPr>
          <a:xfrm>
            <a:off x="4969916" y="3680689"/>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37</a:t>
            </a:r>
          </a:p>
        </p:txBody>
      </p:sp>
      <p:cxnSp>
        <p:nvCxnSpPr>
          <p:cNvPr id="52" name="Connettore diritto 51">
            <a:extLst>
              <a:ext uri="{FF2B5EF4-FFF2-40B4-BE49-F238E27FC236}">
                <a16:creationId xmlns:a16="http://schemas.microsoft.com/office/drawing/2014/main" id="{4642DA53-A3A7-4C7C-9909-BBE10BF2624A}"/>
              </a:ext>
            </a:extLst>
          </p:cNvPr>
          <p:cNvCxnSpPr/>
          <p:nvPr/>
        </p:nvCxnSpPr>
        <p:spPr bwMode="auto">
          <a:xfrm>
            <a:off x="7248128" y="2851796"/>
            <a:ext cx="0" cy="3150812"/>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sp>
        <p:nvSpPr>
          <p:cNvPr id="55" name="Text Box 18">
            <a:extLst>
              <a:ext uri="{FF2B5EF4-FFF2-40B4-BE49-F238E27FC236}">
                <a16:creationId xmlns:a16="http://schemas.microsoft.com/office/drawing/2014/main" id="{445766B8-31DA-4C34-905B-BD434D1835EB}"/>
              </a:ext>
            </a:extLst>
          </p:cNvPr>
          <p:cNvSpPr txBox="1">
            <a:spLocks noChangeArrowheads="1"/>
          </p:cNvSpPr>
          <p:nvPr/>
        </p:nvSpPr>
        <p:spPr bwMode="auto">
          <a:xfrm>
            <a:off x="5246561" y="3328146"/>
            <a:ext cx="1109139" cy="263791"/>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100" b="1" i="1" dirty="0">
                <a:solidFill>
                  <a:schemeClr val="bg1"/>
                </a:solidFill>
              </a:rPr>
              <a:t>PREV. DIC ‘20</a:t>
            </a:r>
            <a:endParaRPr lang="it-IT" altLang="it-IT" sz="1100" i="1" dirty="0">
              <a:solidFill>
                <a:schemeClr val="bg1"/>
              </a:solidFill>
            </a:endParaRPr>
          </a:p>
        </p:txBody>
      </p:sp>
      <p:cxnSp>
        <p:nvCxnSpPr>
          <p:cNvPr id="57" name="Connettore diritto 56">
            <a:extLst>
              <a:ext uri="{FF2B5EF4-FFF2-40B4-BE49-F238E27FC236}">
                <a16:creationId xmlns:a16="http://schemas.microsoft.com/office/drawing/2014/main" id="{CD5F1915-724C-47C6-8CCA-D2BFBC679FBE}"/>
              </a:ext>
            </a:extLst>
          </p:cNvPr>
          <p:cNvCxnSpPr/>
          <p:nvPr/>
        </p:nvCxnSpPr>
        <p:spPr bwMode="auto">
          <a:xfrm>
            <a:off x="3700688" y="2393113"/>
            <a:ext cx="0" cy="2340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58" name="CasellaDiTesto 9">
            <a:extLst>
              <a:ext uri="{FF2B5EF4-FFF2-40B4-BE49-F238E27FC236}">
                <a16:creationId xmlns:a16="http://schemas.microsoft.com/office/drawing/2014/main" id="{A966E804-0BB8-46D3-A434-130427693FE6}"/>
              </a:ext>
            </a:extLst>
          </p:cNvPr>
          <p:cNvSpPr txBox="1">
            <a:spLocks noChangeArrowheads="1"/>
          </p:cNvSpPr>
          <p:nvPr/>
        </p:nvSpPr>
        <p:spPr bwMode="auto">
          <a:xfrm>
            <a:off x="1117261" y="2969895"/>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F79646"/>
                </a:solidFill>
                <a:latin typeface="Century Gothic" panose="020B0502020202020204" pitchFamily="34" charset="0"/>
              </a:rPr>
              <a:t>Terziario ITALIA</a:t>
            </a:r>
          </a:p>
        </p:txBody>
      </p:sp>
      <p:sp>
        <p:nvSpPr>
          <p:cNvPr id="60" name="Rettangolo 59">
            <a:extLst>
              <a:ext uri="{FF2B5EF4-FFF2-40B4-BE49-F238E27FC236}">
                <a16:creationId xmlns:a16="http://schemas.microsoft.com/office/drawing/2014/main" id="{E941D06E-E4DA-44EC-B599-9638CDA2C992}"/>
              </a:ext>
            </a:extLst>
          </p:cNvPr>
          <p:cNvSpPr/>
          <p:nvPr/>
        </p:nvSpPr>
        <p:spPr>
          <a:xfrm>
            <a:off x="3803859" y="3585516"/>
            <a:ext cx="634473" cy="276999"/>
          </a:xfrm>
          <a:prstGeom prst="rect">
            <a:avLst/>
          </a:prstGeom>
        </p:spPr>
        <p:txBody>
          <a:bodyPr wrap="square">
            <a:spAutoFit/>
          </a:bodyPr>
          <a:lstStyle/>
          <a:p>
            <a:pPr algn="ctr"/>
            <a:r>
              <a:rPr lang="it-IT" sz="1200" dirty="0">
                <a:solidFill>
                  <a:srgbClr val="F79646"/>
                </a:solidFill>
                <a:latin typeface="Century Gothic" panose="020B0502020202020204" pitchFamily="34" charset="0"/>
              </a:rPr>
              <a:t>37</a:t>
            </a:r>
            <a:endParaRPr lang="it-IT" sz="1200" i="1" dirty="0">
              <a:solidFill>
                <a:srgbClr val="F79646"/>
              </a:solidFill>
              <a:latin typeface="Century Gothic" panose="020B0502020202020204" pitchFamily="34" charset="0"/>
            </a:endParaRPr>
          </a:p>
        </p:txBody>
      </p:sp>
      <p:sp>
        <p:nvSpPr>
          <p:cNvPr id="61" name="Rettangolo 60">
            <a:extLst>
              <a:ext uri="{FF2B5EF4-FFF2-40B4-BE49-F238E27FC236}">
                <a16:creationId xmlns:a16="http://schemas.microsoft.com/office/drawing/2014/main" id="{BD930480-00B2-497D-83FC-CABE69757336}"/>
              </a:ext>
            </a:extLst>
          </p:cNvPr>
          <p:cNvSpPr/>
          <p:nvPr/>
        </p:nvSpPr>
        <p:spPr>
          <a:xfrm>
            <a:off x="3630753" y="4033187"/>
            <a:ext cx="634473" cy="276999"/>
          </a:xfrm>
          <a:prstGeom prst="rect">
            <a:avLst/>
          </a:prstGeom>
        </p:spPr>
        <p:txBody>
          <a:bodyPr wrap="square">
            <a:spAutoFit/>
          </a:bodyPr>
          <a:lstStyle/>
          <a:p>
            <a:pPr algn="ctr"/>
            <a:r>
              <a:rPr lang="it-IT" sz="1200" dirty="0">
                <a:solidFill>
                  <a:srgbClr val="203864"/>
                </a:solidFill>
                <a:latin typeface="Century Gothic" panose="020B0502020202020204" pitchFamily="34" charset="0"/>
              </a:rPr>
              <a:t>29</a:t>
            </a:r>
          </a:p>
        </p:txBody>
      </p:sp>
      <p:sp>
        <p:nvSpPr>
          <p:cNvPr id="62" name="Rettangolo 61">
            <a:extLst>
              <a:ext uri="{FF2B5EF4-FFF2-40B4-BE49-F238E27FC236}">
                <a16:creationId xmlns:a16="http://schemas.microsoft.com/office/drawing/2014/main" id="{3886AAB6-2ED9-4612-9151-259D58D113EA}"/>
              </a:ext>
            </a:extLst>
          </p:cNvPr>
          <p:cNvSpPr/>
          <p:nvPr/>
        </p:nvSpPr>
        <p:spPr>
          <a:xfrm>
            <a:off x="4458347" y="3931148"/>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35</a:t>
            </a:r>
          </a:p>
        </p:txBody>
      </p:sp>
      <p:sp>
        <p:nvSpPr>
          <p:cNvPr id="63" name="Rettangolo 62">
            <a:extLst>
              <a:ext uri="{FF2B5EF4-FFF2-40B4-BE49-F238E27FC236}">
                <a16:creationId xmlns:a16="http://schemas.microsoft.com/office/drawing/2014/main" id="{F8ABC5AF-2CED-4406-B24F-D17C84ED9830}"/>
              </a:ext>
            </a:extLst>
          </p:cNvPr>
          <p:cNvSpPr/>
          <p:nvPr/>
        </p:nvSpPr>
        <p:spPr>
          <a:xfrm>
            <a:off x="4444344" y="3448336"/>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42</a:t>
            </a:r>
          </a:p>
        </p:txBody>
      </p:sp>
      <p:sp>
        <p:nvSpPr>
          <p:cNvPr id="64" name="Ovale 63">
            <a:extLst>
              <a:ext uri="{FF2B5EF4-FFF2-40B4-BE49-F238E27FC236}">
                <a16:creationId xmlns:a16="http://schemas.microsoft.com/office/drawing/2014/main" id="{18E96002-BB5B-4AEC-A203-F4A94021D9D3}"/>
              </a:ext>
            </a:extLst>
          </p:cNvPr>
          <p:cNvSpPr/>
          <p:nvPr/>
        </p:nvSpPr>
        <p:spPr bwMode="auto">
          <a:xfrm rot="11984762">
            <a:off x="4986198" y="3601905"/>
            <a:ext cx="593451" cy="947717"/>
          </a:xfrm>
          <a:prstGeom prst="ellipse">
            <a:avLst/>
          </a:prstGeom>
          <a:noFill/>
          <a:ln w="1905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8" name="Text Box 49">
            <a:extLst>
              <a:ext uri="{FF2B5EF4-FFF2-40B4-BE49-F238E27FC236}">
                <a16:creationId xmlns:a16="http://schemas.microsoft.com/office/drawing/2014/main" id="{B6AEB807-34D3-42FF-9622-D2E7B8262C21}"/>
              </a:ext>
            </a:extLst>
          </p:cNvPr>
          <p:cNvSpPr txBox="1">
            <a:spLocks noChangeArrowheads="1"/>
          </p:cNvSpPr>
          <p:nvPr/>
        </p:nvSpPr>
        <p:spPr bwMode="auto">
          <a:xfrm>
            <a:off x="335360" y="6213323"/>
            <a:ext cx="11665296" cy="384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a:t>
            </a:r>
            <a:r>
              <a:rPr lang="it-IT" altLang="ja-JP" sz="900" b="0" dirty="0">
                <a:solidFill>
                  <a:srgbClr val="000000"/>
                </a:solidFill>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entury Gothic" panose="020B0502020202020204" pitchFamily="34" charset="0"/>
              </a:rPr>
              <a:t>I dati sono riportati all’universo.</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69" name="Rettangolo 68">
            <a:extLst>
              <a:ext uri="{FF2B5EF4-FFF2-40B4-BE49-F238E27FC236}">
                <a16:creationId xmlns:a16="http://schemas.microsoft.com/office/drawing/2014/main" id="{EE9C0C87-6946-473C-B058-49EDBCC89FAB}"/>
              </a:ext>
            </a:extLst>
          </p:cNvPr>
          <p:cNvSpPr/>
          <p:nvPr/>
        </p:nvSpPr>
        <p:spPr>
          <a:xfrm>
            <a:off x="2680844" y="2358435"/>
            <a:ext cx="1044697" cy="246221"/>
          </a:xfrm>
          <a:prstGeom prst="rect">
            <a:avLst/>
          </a:prstGeom>
        </p:spPr>
        <p:txBody>
          <a:bodyPr wrap="square">
            <a:spAutoFit/>
          </a:bodyPr>
          <a:lstStyle/>
          <a:p>
            <a:pPr algn="r"/>
            <a:r>
              <a:rPr lang="it-IT" sz="1000" i="1" dirty="0" err="1">
                <a:solidFill>
                  <a:schemeClr val="tx2">
                    <a:lumMod val="65000"/>
                    <a:lumOff val="35000"/>
                  </a:schemeClr>
                </a:solidFill>
                <a:latin typeface="Century Gothic" panose="020B0502020202020204" pitchFamily="34" charset="0"/>
              </a:rPr>
              <a:t>Pre</a:t>
            </a:r>
            <a:r>
              <a:rPr lang="it-IT" sz="1000" i="1" dirty="0">
                <a:solidFill>
                  <a:schemeClr val="tx2">
                    <a:lumMod val="65000"/>
                    <a:lumOff val="35000"/>
                  </a:schemeClr>
                </a:solidFill>
                <a:latin typeface="Century Gothic" panose="020B0502020202020204" pitchFamily="34" charset="0"/>
              </a:rPr>
              <a:t> lockdown</a:t>
            </a:r>
            <a:endParaRPr lang="it-IT" sz="700" i="1" dirty="0">
              <a:solidFill>
                <a:schemeClr val="tx2">
                  <a:lumMod val="65000"/>
                  <a:lumOff val="35000"/>
                </a:schemeClr>
              </a:solidFill>
              <a:latin typeface="Century Gothic" panose="020B0502020202020204" pitchFamily="34" charset="0"/>
            </a:endParaRPr>
          </a:p>
        </p:txBody>
      </p:sp>
      <p:pic>
        <p:nvPicPr>
          <p:cNvPr id="2" name="Elemento grafico 1" descr="Professore">
            <a:extLst>
              <a:ext uri="{FF2B5EF4-FFF2-40B4-BE49-F238E27FC236}">
                <a16:creationId xmlns:a16="http://schemas.microsoft.com/office/drawing/2014/main" id="{F1395BCB-C515-47A5-843C-CE114B90EA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885" y="5351021"/>
            <a:ext cx="516155" cy="516155"/>
          </a:xfrm>
          <a:prstGeom prst="rect">
            <a:avLst/>
          </a:prstGeom>
        </p:spPr>
      </p:pic>
      <p:sp>
        <p:nvSpPr>
          <p:cNvPr id="4" name="Text Box 18">
            <a:extLst>
              <a:ext uri="{FF2B5EF4-FFF2-40B4-BE49-F238E27FC236}">
                <a16:creationId xmlns:a16="http://schemas.microsoft.com/office/drawing/2014/main" id="{402E34B3-F9AD-4114-B98C-B974811B1C55}"/>
              </a:ext>
            </a:extLst>
          </p:cNvPr>
          <p:cNvSpPr txBox="1">
            <a:spLocks noChangeArrowheads="1"/>
          </p:cNvSpPr>
          <p:nvPr/>
        </p:nvSpPr>
        <p:spPr bwMode="auto">
          <a:xfrm>
            <a:off x="1301559" y="5457040"/>
            <a:ext cx="5658719"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L’indicatore dei tempi di pagamento in FVG è storicamente più basso di quello nazionale (i tempi sono più lunghi).</a:t>
            </a:r>
            <a:endParaRPr lang="it-IT" altLang="it-IT" sz="1300" i="1" dirty="0">
              <a:solidFill>
                <a:schemeClr val="tx1"/>
              </a:solidFill>
            </a:endParaRPr>
          </a:p>
        </p:txBody>
      </p:sp>
    </p:spTree>
    <p:extLst>
      <p:ext uri="{BB962C8B-B14F-4D97-AF65-F5344CB8AC3E}">
        <p14:creationId xmlns:p14="http://schemas.microsoft.com/office/powerpoint/2010/main" val="1916859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olo 1">
            <a:extLst>
              <a:ext uri="{FF2B5EF4-FFF2-40B4-BE49-F238E27FC236}">
                <a16:creationId xmlns:a16="http://schemas.microsoft.com/office/drawing/2014/main" id="{C2129682-6833-4C59-B267-582978C79890}"/>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La tenuta finanziaria delle imprese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L’allungamento dei tempi di pagamento da parte dei clienti si contestualizza in un quadro in cui già </a:t>
            </a:r>
            <a:r>
              <a:rPr lang="it-IT" sz="2200" dirty="0">
                <a:latin typeface="Century Gothic" panose="020B0502020202020204" pitchFamily="34" charset="0"/>
                <a:ea typeface="+mj-ea"/>
                <a:cs typeface="Arial"/>
              </a:rPr>
              <a:t>due imprese su tre </a:t>
            </a:r>
            <a:r>
              <a:rPr lang="it-IT" sz="2200" b="0" dirty="0">
                <a:latin typeface="Century Gothic" panose="020B0502020202020204" pitchFamily="34" charset="0"/>
                <a:ea typeface="+mj-ea"/>
                <a:cs typeface="Arial"/>
              </a:rPr>
              <a:t>dichiarano di trovarsi </a:t>
            </a:r>
            <a:r>
              <a:rPr lang="it-IT" sz="2200" dirty="0">
                <a:latin typeface="Century Gothic" panose="020B0502020202020204" pitchFamily="34" charset="0"/>
                <a:ea typeface="+mj-ea"/>
                <a:cs typeface="Arial"/>
              </a:rPr>
              <a:t>in difficoltà nell’onorare le scadenze a cui sono soggette</a:t>
            </a:r>
            <a:r>
              <a:rPr lang="it-IT" sz="2200" b="0" dirty="0">
                <a:latin typeface="Century Gothic" panose="020B0502020202020204" pitchFamily="34" charset="0"/>
                <a:ea typeface="+mj-ea"/>
                <a:cs typeface="Arial"/>
              </a:rPr>
              <a:t>.</a:t>
            </a:r>
          </a:p>
        </p:txBody>
      </p:sp>
      <p:sp>
        <p:nvSpPr>
          <p:cNvPr id="4" name="Text Box 49">
            <a:extLst>
              <a:ext uri="{FF2B5EF4-FFF2-40B4-BE49-F238E27FC236}">
                <a16:creationId xmlns:a16="http://schemas.microsoft.com/office/drawing/2014/main" id="{72D94CA4-3E56-41A2-A3D2-31DDF244F154}"/>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La somma delle percentuali è diversa da 100 perché erano ammesse risposte multiple. </a:t>
            </a:r>
            <a:r>
              <a:rPr lang="it-IT" altLang="it-IT" sz="900" dirty="0">
                <a:latin typeface="Century Gothic" panose="020B0502020202020204" pitchFamily="34" charset="0"/>
              </a:rPr>
              <a:t>I dati sono riportati all’universo.</a:t>
            </a:r>
            <a:r>
              <a:rPr lang="it-IT" altLang="it-IT" sz="900" b="0" dirty="0">
                <a:latin typeface="Century Gothic" panose="020B0502020202020204" pitchFamily="34" charset="0"/>
              </a:rPr>
              <a:t> </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45" name="Rettangolo 44">
            <a:extLst>
              <a:ext uri="{FF2B5EF4-FFF2-40B4-BE49-F238E27FC236}">
                <a16:creationId xmlns:a16="http://schemas.microsoft.com/office/drawing/2014/main" id="{0A5B7A06-2015-47DD-A729-4A63DB436DE4}"/>
              </a:ext>
            </a:extLst>
          </p:cNvPr>
          <p:cNvSpPr/>
          <p:nvPr/>
        </p:nvSpPr>
        <p:spPr bwMode="auto">
          <a:xfrm>
            <a:off x="744157" y="2147957"/>
            <a:ext cx="4666043" cy="3600986"/>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6000" strike="noStrike" cap="none" normalizeH="0" baseline="0" dirty="0">
                <a:ln>
                  <a:noFill/>
                </a:ln>
                <a:solidFill>
                  <a:srgbClr val="C00000"/>
                </a:solidFill>
                <a:effectLst/>
                <a:latin typeface="Century Gothic" panose="020B0502020202020204" pitchFamily="34" charset="0"/>
              </a:rPr>
              <a:t>67</a:t>
            </a:r>
            <a:r>
              <a:rPr kumimoji="0" lang="it-IT" sz="4400" strike="noStrike" cap="none" normalizeH="0" baseline="0" dirty="0">
                <a:ln>
                  <a:noFill/>
                </a:ln>
                <a:solidFill>
                  <a:srgbClr val="C00000"/>
                </a:solidFill>
                <a:effectLst/>
                <a:latin typeface="Century Gothic" panose="020B0502020202020204" pitchFamily="34" charset="0"/>
              </a:rPr>
              <a:t>%</a:t>
            </a:r>
          </a:p>
          <a:p>
            <a:pPr eaLnBrk="1" hangingPunct="1"/>
            <a:r>
              <a:rPr lang="it-IT" sz="2800" b="0" dirty="0">
                <a:solidFill>
                  <a:srgbClr val="C00000"/>
                </a:solidFill>
                <a:latin typeface="Century Gothic" panose="020B0502020202020204" pitchFamily="34" charset="0"/>
              </a:rPr>
              <a:t>Imprese che dichiarano di essere in </a:t>
            </a:r>
            <a:r>
              <a:rPr lang="it-IT" sz="2800" dirty="0">
                <a:solidFill>
                  <a:srgbClr val="C00000"/>
                </a:solidFill>
                <a:latin typeface="Century Gothic" panose="020B0502020202020204" pitchFamily="34" charset="0"/>
              </a:rPr>
              <a:t>difficoltà</a:t>
            </a:r>
            <a:r>
              <a:rPr lang="it-IT" sz="2800" b="0" dirty="0">
                <a:solidFill>
                  <a:srgbClr val="C00000"/>
                </a:solidFill>
                <a:latin typeface="Century Gothic" panose="020B0502020202020204" pitchFamily="34" charset="0"/>
              </a:rPr>
              <a:t> nel rispettare i </a:t>
            </a:r>
            <a:r>
              <a:rPr lang="it-IT" sz="2800" u="sng" dirty="0">
                <a:solidFill>
                  <a:srgbClr val="C00000"/>
                </a:solidFill>
                <a:latin typeface="Century Gothic" panose="020B0502020202020204" pitchFamily="34" charset="0"/>
              </a:rPr>
              <a:t>pagamenti delle tratte in banca</a:t>
            </a:r>
            <a:r>
              <a:rPr lang="it-IT" sz="2800" b="0" dirty="0">
                <a:solidFill>
                  <a:srgbClr val="C00000"/>
                </a:solidFill>
                <a:latin typeface="Century Gothic" panose="020B0502020202020204" pitchFamily="34" charset="0"/>
              </a:rPr>
              <a:t>, le </a:t>
            </a:r>
            <a:r>
              <a:rPr lang="it-IT" sz="2800" u="sng" dirty="0">
                <a:solidFill>
                  <a:srgbClr val="C00000"/>
                </a:solidFill>
                <a:latin typeface="Century Gothic" panose="020B0502020202020204" pitchFamily="34" charset="0"/>
              </a:rPr>
              <a:t>locazioni commerciali</a:t>
            </a:r>
            <a:r>
              <a:rPr lang="it-IT" sz="2800" b="0" dirty="0">
                <a:solidFill>
                  <a:srgbClr val="C00000"/>
                </a:solidFill>
                <a:latin typeface="Century Gothic" panose="020B0502020202020204" pitchFamily="34" charset="0"/>
              </a:rPr>
              <a:t> </a:t>
            </a:r>
          </a:p>
          <a:p>
            <a:pPr eaLnBrk="1" hangingPunct="1"/>
            <a:r>
              <a:rPr lang="it-IT" sz="2800" b="0" dirty="0">
                <a:solidFill>
                  <a:srgbClr val="C00000"/>
                </a:solidFill>
                <a:latin typeface="Century Gothic" panose="020B0502020202020204" pitchFamily="34" charset="0"/>
              </a:rPr>
              <a:t>(gli affitti).</a:t>
            </a:r>
            <a:endParaRPr kumimoji="0" lang="it-IT" sz="4000" b="0" strike="noStrike" cap="none" normalizeH="0" baseline="0" dirty="0">
              <a:ln>
                <a:noFill/>
              </a:ln>
              <a:solidFill>
                <a:srgbClr val="C00000"/>
              </a:solidFill>
              <a:effectLst/>
              <a:latin typeface="Century Gothic" panose="020B0502020202020204" pitchFamily="34" charset="0"/>
            </a:endParaRPr>
          </a:p>
        </p:txBody>
      </p:sp>
      <p:sp>
        <p:nvSpPr>
          <p:cNvPr id="47" name="Rettangolo 46">
            <a:extLst>
              <a:ext uri="{FF2B5EF4-FFF2-40B4-BE49-F238E27FC236}">
                <a16:creationId xmlns:a16="http://schemas.microsoft.com/office/drawing/2014/main" id="{C43ED3F2-ED6D-4386-9AA7-061C374E6440}"/>
              </a:ext>
            </a:extLst>
          </p:cNvPr>
          <p:cNvSpPr/>
          <p:nvPr/>
        </p:nvSpPr>
        <p:spPr bwMode="auto">
          <a:xfrm>
            <a:off x="6475040" y="3016977"/>
            <a:ext cx="4116760" cy="1728000"/>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49" name="CasellaDiTesto 9">
            <a:extLst>
              <a:ext uri="{FF2B5EF4-FFF2-40B4-BE49-F238E27FC236}">
                <a16:creationId xmlns:a16="http://schemas.microsoft.com/office/drawing/2014/main" id="{2932A278-A796-45A4-A890-E4C7CE7B67A5}"/>
              </a:ext>
            </a:extLst>
          </p:cNvPr>
          <p:cNvSpPr txBox="1">
            <a:spLocks noChangeArrowheads="1"/>
          </p:cNvSpPr>
          <p:nvPr/>
        </p:nvSpPr>
        <p:spPr bwMode="auto">
          <a:xfrm>
            <a:off x="5988384" y="2361672"/>
            <a:ext cx="4355766" cy="584775"/>
          </a:xfrm>
          <a:prstGeom prst="rect">
            <a:avLst/>
          </a:prstGeom>
          <a:solidFill>
            <a:srgbClr val="C00000"/>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600" i="1" dirty="0">
                <a:solidFill>
                  <a:schemeClr val="bg1"/>
                </a:solidFill>
                <a:latin typeface="Century Gothic" panose="020B0502020202020204" pitchFamily="34" charset="0"/>
              </a:rPr>
              <a:t>Imprese in difficoltà nell’onorare le scadenze</a:t>
            </a:r>
          </a:p>
        </p:txBody>
      </p:sp>
      <p:sp>
        <p:nvSpPr>
          <p:cNvPr id="51" name="CasellaDiTesto 50">
            <a:extLst>
              <a:ext uri="{FF2B5EF4-FFF2-40B4-BE49-F238E27FC236}">
                <a16:creationId xmlns:a16="http://schemas.microsoft.com/office/drawing/2014/main" id="{03B908C9-B134-448A-B581-89D3545E72D1}"/>
              </a:ext>
            </a:extLst>
          </p:cNvPr>
          <p:cNvSpPr txBox="1"/>
          <p:nvPr/>
        </p:nvSpPr>
        <p:spPr>
          <a:xfrm>
            <a:off x="9446733" y="3496538"/>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77%</a:t>
            </a:r>
          </a:p>
        </p:txBody>
      </p:sp>
      <p:sp>
        <p:nvSpPr>
          <p:cNvPr id="53" name="Rettangolo 52">
            <a:extLst>
              <a:ext uri="{FF2B5EF4-FFF2-40B4-BE49-F238E27FC236}">
                <a16:creationId xmlns:a16="http://schemas.microsoft.com/office/drawing/2014/main" id="{1B9747E4-7F13-4276-BD0B-5153E839F13A}"/>
              </a:ext>
            </a:extLst>
          </p:cNvPr>
          <p:cNvSpPr/>
          <p:nvPr/>
        </p:nvSpPr>
        <p:spPr bwMode="auto">
          <a:xfrm>
            <a:off x="6696075" y="3496538"/>
            <a:ext cx="252597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COMMERCIO NO FOOD</a:t>
            </a:r>
          </a:p>
        </p:txBody>
      </p:sp>
      <p:sp>
        <p:nvSpPr>
          <p:cNvPr id="55" name="CasellaDiTesto 54">
            <a:extLst>
              <a:ext uri="{FF2B5EF4-FFF2-40B4-BE49-F238E27FC236}">
                <a16:creationId xmlns:a16="http://schemas.microsoft.com/office/drawing/2014/main" id="{C88A57A9-EA92-42D5-B36A-54F5DEC9179A}"/>
              </a:ext>
            </a:extLst>
          </p:cNvPr>
          <p:cNvSpPr txBox="1"/>
          <p:nvPr/>
        </p:nvSpPr>
        <p:spPr>
          <a:xfrm>
            <a:off x="9446733" y="3062385"/>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80%</a:t>
            </a:r>
          </a:p>
        </p:txBody>
      </p:sp>
      <p:sp>
        <p:nvSpPr>
          <p:cNvPr id="57" name="Rettangolo 56">
            <a:extLst>
              <a:ext uri="{FF2B5EF4-FFF2-40B4-BE49-F238E27FC236}">
                <a16:creationId xmlns:a16="http://schemas.microsoft.com/office/drawing/2014/main" id="{A4836485-2C1A-48FB-A963-C7AA7A91644B}"/>
              </a:ext>
            </a:extLst>
          </p:cNvPr>
          <p:cNvSpPr/>
          <p:nvPr/>
        </p:nvSpPr>
        <p:spPr bwMode="auto">
          <a:xfrm>
            <a:off x="7493856" y="3062385"/>
            <a:ext cx="1728192"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lang="it-IT" sz="1600" dirty="0">
                <a:latin typeface="Century Gothic" panose="020B0502020202020204" pitchFamily="34" charset="0"/>
              </a:rPr>
              <a:t>RISTORAZIONE</a:t>
            </a:r>
            <a:endParaRPr kumimoji="0" lang="it-IT" sz="1600" strike="noStrike" cap="none" normalizeH="0" baseline="0" dirty="0">
              <a:ln>
                <a:noFill/>
              </a:ln>
              <a:solidFill>
                <a:schemeClr val="tx1"/>
              </a:solidFill>
              <a:effectLst/>
              <a:latin typeface="Century Gothic" panose="020B0502020202020204" pitchFamily="34" charset="0"/>
            </a:endParaRPr>
          </a:p>
        </p:txBody>
      </p:sp>
      <p:sp>
        <p:nvSpPr>
          <p:cNvPr id="59" name="CasellaDiTesto 58">
            <a:extLst>
              <a:ext uri="{FF2B5EF4-FFF2-40B4-BE49-F238E27FC236}">
                <a16:creationId xmlns:a16="http://schemas.microsoft.com/office/drawing/2014/main" id="{DCF467A1-2B80-48F7-A6A2-EACF4CB73097}"/>
              </a:ext>
            </a:extLst>
          </p:cNvPr>
          <p:cNvSpPr txBox="1"/>
          <p:nvPr/>
        </p:nvSpPr>
        <p:spPr>
          <a:xfrm>
            <a:off x="9446733" y="3929717"/>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75%</a:t>
            </a:r>
          </a:p>
        </p:txBody>
      </p:sp>
      <p:sp>
        <p:nvSpPr>
          <p:cNvPr id="61" name="Rettangolo 60">
            <a:extLst>
              <a:ext uri="{FF2B5EF4-FFF2-40B4-BE49-F238E27FC236}">
                <a16:creationId xmlns:a16="http://schemas.microsoft.com/office/drawing/2014/main" id="{0C7132E0-4F3C-4B33-85BD-BF2F6475D49A}"/>
              </a:ext>
            </a:extLst>
          </p:cNvPr>
          <p:cNvSpPr/>
          <p:nvPr/>
        </p:nvSpPr>
        <p:spPr bwMode="auto">
          <a:xfrm>
            <a:off x="6628265" y="3929717"/>
            <a:ext cx="259378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RICEZIONE TURISTICA</a:t>
            </a:r>
          </a:p>
        </p:txBody>
      </p:sp>
      <p:sp>
        <p:nvSpPr>
          <p:cNvPr id="63" name="CasellaDiTesto 62">
            <a:extLst>
              <a:ext uri="{FF2B5EF4-FFF2-40B4-BE49-F238E27FC236}">
                <a16:creationId xmlns:a16="http://schemas.microsoft.com/office/drawing/2014/main" id="{27473FB3-2286-4CBA-81AA-5D7068ACBFA6}"/>
              </a:ext>
            </a:extLst>
          </p:cNvPr>
          <p:cNvSpPr txBox="1"/>
          <p:nvPr/>
        </p:nvSpPr>
        <p:spPr>
          <a:xfrm>
            <a:off x="9446733" y="4364667"/>
            <a:ext cx="594526" cy="338554"/>
          </a:xfrm>
          <a:prstGeom prst="rect">
            <a:avLst/>
          </a:prstGeom>
          <a:solidFill>
            <a:srgbClr val="C00000"/>
          </a:solidFill>
        </p:spPr>
        <p:txBody>
          <a:bodyPr wrap="square" rtlCol="0">
            <a:spAutoFit/>
          </a:bodyPr>
          <a:lstStyle/>
          <a:p>
            <a:pPr algn="ctr"/>
            <a:r>
              <a:rPr lang="it-IT" sz="1600" dirty="0">
                <a:solidFill>
                  <a:schemeClr val="bg1"/>
                </a:solidFill>
                <a:latin typeface="Century Gothic" panose="020B0502020202020204" pitchFamily="34" charset="0"/>
              </a:rPr>
              <a:t>70%</a:t>
            </a:r>
          </a:p>
        </p:txBody>
      </p:sp>
      <p:sp>
        <p:nvSpPr>
          <p:cNvPr id="65" name="Rettangolo 64">
            <a:extLst>
              <a:ext uri="{FF2B5EF4-FFF2-40B4-BE49-F238E27FC236}">
                <a16:creationId xmlns:a16="http://schemas.microsoft.com/office/drawing/2014/main" id="{AFEFB447-39F8-4ADA-B451-5E5CE2E80600}"/>
              </a:ext>
            </a:extLst>
          </p:cNvPr>
          <p:cNvSpPr/>
          <p:nvPr/>
        </p:nvSpPr>
        <p:spPr bwMode="auto">
          <a:xfrm>
            <a:off x="6696075" y="4364667"/>
            <a:ext cx="252597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strike="noStrike" cap="none" normalizeH="0" baseline="0" dirty="0">
                <a:ln>
                  <a:noFill/>
                </a:ln>
                <a:solidFill>
                  <a:schemeClr val="tx1"/>
                </a:solidFill>
                <a:effectLst/>
                <a:latin typeface="Century Gothic" panose="020B0502020202020204" pitchFamily="34" charset="0"/>
              </a:rPr>
              <a:t>SERVIZI ALLA PERSONA</a:t>
            </a:r>
          </a:p>
        </p:txBody>
      </p:sp>
      <p:sp>
        <p:nvSpPr>
          <p:cNvPr id="67" name="CasellaDiTesto 66">
            <a:extLst>
              <a:ext uri="{FF2B5EF4-FFF2-40B4-BE49-F238E27FC236}">
                <a16:creationId xmlns:a16="http://schemas.microsoft.com/office/drawing/2014/main" id="{56B81BA4-7BFC-4F00-87D7-2876A604D9FB}"/>
              </a:ext>
            </a:extLst>
          </p:cNvPr>
          <p:cNvSpPr txBox="1"/>
          <p:nvPr/>
        </p:nvSpPr>
        <p:spPr>
          <a:xfrm>
            <a:off x="9446733" y="4802365"/>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61%</a:t>
            </a:r>
          </a:p>
        </p:txBody>
      </p:sp>
      <p:sp>
        <p:nvSpPr>
          <p:cNvPr id="69" name="Rettangolo 68">
            <a:extLst>
              <a:ext uri="{FF2B5EF4-FFF2-40B4-BE49-F238E27FC236}">
                <a16:creationId xmlns:a16="http://schemas.microsoft.com/office/drawing/2014/main" id="{67632D55-C361-408C-8675-2D15A5DDAC28}"/>
              </a:ext>
            </a:extLst>
          </p:cNvPr>
          <p:cNvSpPr/>
          <p:nvPr/>
        </p:nvSpPr>
        <p:spPr bwMode="auto">
          <a:xfrm>
            <a:off x="7658191" y="4802365"/>
            <a:ext cx="1563857"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TRASPORTI</a:t>
            </a:r>
          </a:p>
        </p:txBody>
      </p:sp>
      <p:sp>
        <p:nvSpPr>
          <p:cNvPr id="71" name="CasellaDiTesto 70">
            <a:extLst>
              <a:ext uri="{FF2B5EF4-FFF2-40B4-BE49-F238E27FC236}">
                <a16:creationId xmlns:a16="http://schemas.microsoft.com/office/drawing/2014/main" id="{D54A391D-B068-4390-9538-1B1FBAB4C012}"/>
              </a:ext>
            </a:extLst>
          </p:cNvPr>
          <p:cNvSpPr txBox="1"/>
          <p:nvPr/>
        </p:nvSpPr>
        <p:spPr>
          <a:xfrm>
            <a:off x="9446733" y="5242809"/>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58%</a:t>
            </a:r>
          </a:p>
        </p:txBody>
      </p:sp>
      <p:sp>
        <p:nvSpPr>
          <p:cNvPr id="73" name="Rettangolo 72">
            <a:extLst>
              <a:ext uri="{FF2B5EF4-FFF2-40B4-BE49-F238E27FC236}">
                <a16:creationId xmlns:a16="http://schemas.microsoft.com/office/drawing/2014/main" id="{5840D062-89C7-4AE4-B1DA-9655372548EB}"/>
              </a:ext>
            </a:extLst>
          </p:cNvPr>
          <p:cNvSpPr/>
          <p:nvPr/>
        </p:nvSpPr>
        <p:spPr bwMode="auto">
          <a:xfrm>
            <a:off x="6892427" y="5242809"/>
            <a:ext cx="2329621"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SERVIZI ALLE IMPRESE</a:t>
            </a:r>
          </a:p>
        </p:txBody>
      </p:sp>
      <p:sp>
        <p:nvSpPr>
          <p:cNvPr id="75" name="CasellaDiTesto 74">
            <a:extLst>
              <a:ext uri="{FF2B5EF4-FFF2-40B4-BE49-F238E27FC236}">
                <a16:creationId xmlns:a16="http://schemas.microsoft.com/office/drawing/2014/main" id="{99F25CD2-10F3-477E-9364-E6F8C3D0FEA1}"/>
              </a:ext>
            </a:extLst>
          </p:cNvPr>
          <p:cNvSpPr txBox="1"/>
          <p:nvPr/>
        </p:nvSpPr>
        <p:spPr>
          <a:xfrm>
            <a:off x="9446733" y="5686001"/>
            <a:ext cx="594526" cy="338554"/>
          </a:xfrm>
          <a:prstGeom prst="rect">
            <a:avLst/>
          </a:prstGeom>
          <a:solidFill>
            <a:srgbClr val="C00000"/>
          </a:solidFill>
        </p:spPr>
        <p:txBody>
          <a:bodyPr wrap="square" rtlCol="0">
            <a:spAutoFit/>
          </a:bodyPr>
          <a:lstStyle/>
          <a:p>
            <a:pPr algn="ctr"/>
            <a:r>
              <a:rPr lang="it-IT" sz="1600" b="0" dirty="0">
                <a:solidFill>
                  <a:schemeClr val="bg1"/>
                </a:solidFill>
                <a:latin typeface="Century Gothic" panose="020B0502020202020204" pitchFamily="34" charset="0"/>
              </a:rPr>
              <a:t>44%</a:t>
            </a:r>
          </a:p>
        </p:txBody>
      </p:sp>
      <p:sp>
        <p:nvSpPr>
          <p:cNvPr id="77" name="Rettangolo 76">
            <a:extLst>
              <a:ext uri="{FF2B5EF4-FFF2-40B4-BE49-F238E27FC236}">
                <a16:creationId xmlns:a16="http://schemas.microsoft.com/office/drawing/2014/main" id="{B3D0B03B-5F94-475E-93BA-94E25B89E0C6}"/>
              </a:ext>
            </a:extLst>
          </p:cNvPr>
          <p:cNvSpPr/>
          <p:nvPr/>
        </p:nvSpPr>
        <p:spPr bwMode="auto">
          <a:xfrm>
            <a:off x="7013209" y="5686001"/>
            <a:ext cx="2208839"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eaLnBrk="1" hangingPunct="1"/>
            <a:r>
              <a:rPr kumimoji="0" lang="it-IT" sz="1600" b="0" strike="noStrike" cap="none" normalizeH="0" baseline="0" dirty="0">
                <a:ln>
                  <a:noFill/>
                </a:ln>
                <a:solidFill>
                  <a:schemeClr val="tx1"/>
                </a:solidFill>
                <a:effectLst/>
                <a:latin typeface="Century Gothic" panose="020B0502020202020204" pitchFamily="34" charset="0"/>
              </a:rPr>
              <a:t>COMMERCIO FOOD</a:t>
            </a:r>
          </a:p>
        </p:txBody>
      </p:sp>
      <p:pic>
        <p:nvPicPr>
          <p:cNvPr id="79" name="Elemento grafico 78" descr="Freccia linea: curva oraria">
            <a:extLst>
              <a:ext uri="{FF2B5EF4-FFF2-40B4-BE49-F238E27FC236}">
                <a16:creationId xmlns:a16="http://schemas.microsoft.com/office/drawing/2014/main" id="{C4D9EA6B-33DC-4EC2-84E2-A69F5E4A18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6395455">
            <a:off x="4512900" y="2014933"/>
            <a:ext cx="1360670" cy="1360670"/>
          </a:xfrm>
          <a:prstGeom prst="rect">
            <a:avLst/>
          </a:prstGeom>
        </p:spPr>
      </p:pic>
      <p:sp>
        <p:nvSpPr>
          <p:cNvPr id="81" name="Rettangolo 80">
            <a:extLst>
              <a:ext uri="{FF2B5EF4-FFF2-40B4-BE49-F238E27FC236}">
                <a16:creationId xmlns:a16="http://schemas.microsoft.com/office/drawing/2014/main" id="{7B26FFCD-E95E-4F4A-AA73-7FD68D027789}"/>
              </a:ext>
            </a:extLst>
          </p:cNvPr>
          <p:cNvSpPr/>
          <p:nvPr/>
        </p:nvSpPr>
        <p:spPr bwMode="auto">
          <a:xfrm>
            <a:off x="335360" y="1614317"/>
            <a:ext cx="11521280" cy="384721"/>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lang="it-IT" sz="1900" i="1" u="sng" dirty="0">
                <a:latin typeface="Century Gothic" panose="020B0502020202020204" pitchFamily="34" charset="0"/>
              </a:rPr>
              <a:t>Imprese in difficoltà nell’onorare le scadenze da marzo ad oggi</a:t>
            </a:r>
            <a:endParaRPr kumimoji="0" lang="it-IT" sz="1900" i="1" u="sng" strike="noStrike" cap="none" normalizeH="0" baseline="0" dirty="0">
              <a:ln>
                <a:noFill/>
              </a:ln>
              <a:effectLst/>
              <a:latin typeface="Century Gothic" panose="020B0502020202020204" pitchFamily="34" charset="0"/>
            </a:endParaRPr>
          </a:p>
        </p:txBody>
      </p:sp>
    </p:spTree>
    <p:extLst>
      <p:ext uri="{BB962C8B-B14F-4D97-AF65-F5344CB8AC3E}">
        <p14:creationId xmlns:p14="http://schemas.microsoft.com/office/powerpoint/2010/main" val="1334380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E2E1A9-532A-4246-9BDA-EC7FCC22C39C}"/>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 fabbisogno finanziario </a:t>
            </a:r>
            <a:r>
              <a:rPr lang="it-IT" sz="2200" dirty="0">
                <a:solidFill>
                  <a:srgbClr val="203864"/>
                </a:solidFill>
                <a:latin typeface="Century Gothic" panose="020B0502020202020204" pitchFamily="34" charset="0"/>
                <a:ea typeface="+mj-ea"/>
                <a:cs typeface="Arial"/>
              </a:rPr>
              <a:t>|</a:t>
            </a:r>
            <a:r>
              <a:rPr lang="it-IT" sz="2200" b="0" dirty="0">
                <a:latin typeface="Century Gothic" panose="020B0502020202020204" pitchFamily="34" charset="0"/>
                <a:cs typeface="Arial"/>
              </a:rPr>
              <a:t> I </a:t>
            </a:r>
            <a:r>
              <a:rPr lang="it-IT" sz="2200" dirty="0">
                <a:latin typeface="Century Gothic" panose="020B0502020202020204" pitchFamily="34" charset="0"/>
                <a:cs typeface="Arial"/>
              </a:rPr>
              <a:t>ritardi nei pagamenti</a:t>
            </a:r>
            <a:r>
              <a:rPr lang="it-IT" sz="2200" b="0" dirty="0">
                <a:latin typeface="Century Gothic" panose="020B0502020202020204" pitchFamily="34" charset="0"/>
                <a:cs typeface="Arial"/>
              </a:rPr>
              <a:t>, unitamente al nuovo </a:t>
            </a:r>
            <a:r>
              <a:rPr lang="it-IT" sz="2200" dirty="0">
                <a:latin typeface="Century Gothic" panose="020B0502020202020204" pitchFamily="34" charset="0"/>
                <a:cs typeface="Arial"/>
              </a:rPr>
              <a:t>calo dei consumi </a:t>
            </a:r>
            <a:r>
              <a:rPr lang="it-IT" sz="2200" b="0" dirty="0">
                <a:latin typeface="Century Gothic" panose="020B0502020202020204" pitchFamily="34" charset="0"/>
                <a:cs typeface="Arial"/>
              </a:rPr>
              <a:t>post-seconda ondata, accentueranno l’</a:t>
            </a:r>
            <a:r>
              <a:rPr lang="it-IT" sz="2200" dirty="0">
                <a:latin typeface="Century Gothic" panose="020B0502020202020204" pitchFamily="34" charset="0"/>
                <a:cs typeface="Arial"/>
              </a:rPr>
              <a:t>instabilità finanziaria</a:t>
            </a:r>
            <a:r>
              <a:rPr lang="it-IT" sz="2200" b="0" dirty="0">
                <a:latin typeface="Century Gothic" panose="020B0502020202020204" pitchFamily="34" charset="0"/>
                <a:cs typeface="Arial"/>
              </a:rPr>
              <a:t> delle imprese del terziario del FVG (specialmente quelle di dimensioni più piccole).</a:t>
            </a:r>
            <a:endParaRPr lang="it-IT" sz="2200" b="0" strike="sngStrike" dirty="0">
              <a:latin typeface="Century Gothic" panose="020B0502020202020204" pitchFamily="34" charset="0"/>
              <a:ea typeface="+mj-ea"/>
              <a:cs typeface="Arial"/>
            </a:endParaRPr>
          </a:p>
        </p:txBody>
      </p:sp>
      <p:pic>
        <p:nvPicPr>
          <p:cNvPr id="32" name="Immagine 31">
            <a:extLst>
              <a:ext uri="{FF2B5EF4-FFF2-40B4-BE49-F238E27FC236}">
                <a16:creationId xmlns:a16="http://schemas.microsoft.com/office/drawing/2014/main" id="{92F14468-42A5-4813-B2C7-531FEB4A5F37}"/>
              </a:ext>
            </a:extLst>
          </p:cNvPr>
          <p:cNvPicPr>
            <a:picLocks noChangeAspect="1"/>
          </p:cNvPicPr>
          <p:nvPr/>
        </p:nvPicPr>
        <p:blipFill>
          <a:blip r:embed="rId2"/>
          <a:stretch>
            <a:fillRect/>
          </a:stretch>
        </p:blipFill>
        <p:spPr>
          <a:xfrm>
            <a:off x="439200" y="2196000"/>
            <a:ext cx="5913367" cy="3092400"/>
          </a:xfrm>
          <a:prstGeom prst="rect">
            <a:avLst/>
          </a:prstGeom>
        </p:spPr>
      </p:pic>
      <p:sp>
        <p:nvSpPr>
          <p:cNvPr id="34" name="Titolo 1">
            <a:extLst>
              <a:ext uri="{FF2B5EF4-FFF2-40B4-BE49-F238E27FC236}">
                <a16:creationId xmlns:a16="http://schemas.microsoft.com/office/drawing/2014/main" id="{4D13CDFE-2D64-4FA9-963B-45870872281F}"/>
              </a:ext>
            </a:extLst>
          </p:cNvPr>
          <p:cNvSpPr txBox="1">
            <a:spLocks/>
          </p:cNvSpPr>
          <p:nvPr/>
        </p:nvSpPr>
        <p:spPr>
          <a:xfrm>
            <a:off x="423287" y="1734697"/>
            <a:ext cx="609181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ANDAMENTO DEL FABBISOGNO FINANZIARIO (</a:t>
            </a:r>
            <a:r>
              <a:rPr lang="it-IT" sz="1600" u="sng" dirty="0">
                <a:solidFill>
                  <a:schemeClr val="bg1"/>
                </a:solidFill>
                <a:latin typeface="Century Gothic" panose="020B0502020202020204" pitchFamily="34" charset="0"/>
                <a:ea typeface="+mj-ea"/>
                <a:cs typeface="Arial"/>
              </a:rPr>
              <a:t>FVG vs ITALIA</a:t>
            </a:r>
            <a:r>
              <a:rPr lang="it-IT" sz="1600" dirty="0">
                <a:solidFill>
                  <a:schemeClr val="bg1"/>
                </a:solidFill>
                <a:latin typeface="Century Gothic" panose="020B0502020202020204" pitchFamily="34" charset="0"/>
                <a:ea typeface="+mj-ea"/>
                <a:cs typeface="Arial"/>
              </a:rPr>
              <a:t>)</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sp>
        <p:nvSpPr>
          <p:cNvPr id="35" name="CasellaDiTesto 9">
            <a:extLst>
              <a:ext uri="{FF2B5EF4-FFF2-40B4-BE49-F238E27FC236}">
                <a16:creationId xmlns:a16="http://schemas.microsoft.com/office/drawing/2014/main" id="{19C75DFD-F6C1-448C-A3E6-FCA5EF99E758}"/>
              </a:ext>
            </a:extLst>
          </p:cNvPr>
          <p:cNvSpPr txBox="1">
            <a:spLocks noChangeArrowheads="1"/>
          </p:cNvSpPr>
          <p:nvPr/>
        </p:nvSpPr>
        <p:spPr bwMode="auto">
          <a:xfrm>
            <a:off x="1136618" y="2821794"/>
            <a:ext cx="1728192" cy="35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203864"/>
                </a:solidFill>
                <a:latin typeface="Century Gothic" panose="020B0502020202020204" pitchFamily="34" charset="0"/>
              </a:rPr>
              <a:t>Terziario FVG</a:t>
            </a:r>
          </a:p>
        </p:txBody>
      </p:sp>
      <p:sp>
        <p:nvSpPr>
          <p:cNvPr id="38" name="Text Box 18">
            <a:extLst>
              <a:ext uri="{FF2B5EF4-FFF2-40B4-BE49-F238E27FC236}">
                <a16:creationId xmlns:a16="http://schemas.microsoft.com/office/drawing/2014/main" id="{1A444DD9-B3D3-4939-A104-7AE6CDFF566F}"/>
              </a:ext>
            </a:extLst>
          </p:cNvPr>
          <p:cNvSpPr txBox="1">
            <a:spLocks noChangeArrowheads="1"/>
          </p:cNvSpPr>
          <p:nvPr/>
        </p:nvSpPr>
        <p:spPr bwMode="auto">
          <a:xfrm>
            <a:off x="7347457" y="2770800"/>
            <a:ext cx="4460233" cy="925511"/>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b="1" dirty="0">
                <a:solidFill>
                  <a:schemeClr val="tx2">
                    <a:lumMod val="65000"/>
                    <a:lumOff val="35000"/>
                  </a:schemeClr>
                </a:solidFill>
              </a:rPr>
              <a:t>Proiezione del fabbisogno finanziario al 31 dicembre 2020</a:t>
            </a:r>
            <a:br>
              <a:rPr lang="it-IT" altLang="it-IT" b="1" dirty="0">
                <a:solidFill>
                  <a:schemeClr val="tx2">
                    <a:lumMod val="65000"/>
                    <a:lumOff val="35000"/>
                  </a:schemeClr>
                </a:solidFill>
              </a:rPr>
            </a:br>
            <a:r>
              <a:rPr lang="it-IT" altLang="it-IT" sz="1400" i="1" dirty="0">
                <a:solidFill>
                  <a:schemeClr val="tx2">
                    <a:lumMod val="65000"/>
                    <a:lumOff val="35000"/>
                  </a:schemeClr>
                </a:solidFill>
              </a:rPr>
              <a:t>(Indicatori congiunturali)</a:t>
            </a:r>
            <a:endParaRPr lang="it-IT" altLang="it-IT" i="1" dirty="0">
              <a:solidFill>
                <a:schemeClr val="tx2">
                  <a:lumMod val="65000"/>
                  <a:lumOff val="35000"/>
                </a:schemeClr>
              </a:solidFill>
            </a:endParaRPr>
          </a:p>
        </p:txBody>
      </p:sp>
      <p:pic>
        <p:nvPicPr>
          <p:cNvPr id="40" name="Elemento grafico 39" descr="Freccia linea: curva antioraria">
            <a:extLst>
              <a:ext uri="{FF2B5EF4-FFF2-40B4-BE49-F238E27FC236}">
                <a16:creationId xmlns:a16="http://schemas.microsoft.com/office/drawing/2014/main" id="{B016B80F-D0C5-4AEC-A2E8-C14FBF1604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042422" flipH="1">
            <a:off x="5846052" y="3504238"/>
            <a:ext cx="899478" cy="914400"/>
          </a:xfrm>
          <a:prstGeom prst="rect">
            <a:avLst/>
          </a:prstGeom>
        </p:spPr>
      </p:pic>
      <p:sp>
        <p:nvSpPr>
          <p:cNvPr id="41" name="Ovale 40">
            <a:extLst>
              <a:ext uri="{FF2B5EF4-FFF2-40B4-BE49-F238E27FC236}">
                <a16:creationId xmlns:a16="http://schemas.microsoft.com/office/drawing/2014/main" id="{D00AF738-3F25-4582-842E-89A22782F50B}"/>
              </a:ext>
            </a:extLst>
          </p:cNvPr>
          <p:cNvSpPr/>
          <p:nvPr/>
        </p:nvSpPr>
        <p:spPr bwMode="auto">
          <a:xfrm>
            <a:off x="7614131" y="4896987"/>
            <a:ext cx="688554" cy="688477"/>
          </a:xfrm>
          <a:prstGeom prst="ellipse">
            <a:avLst/>
          </a:prstGeom>
          <a:solidFill>
            <a:srgbClr val="F79646"/>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2" name="Rettangolo 41">
            <a:extLst>
              <a:ext uri="{FF2B5EF4-FFF2-40B4-BE49-F238E27FC236}">
                <a16:creationId xmlns:a16="http://schemas.microsoft.com/office/drawing/2014/main" id="{AF56E48E-1440-463E-9E35-2814EE06378A}"/>
              </a:ext>
            </a:extLst>
          </p:cNvPr>
          <p:cNvSpPr/>
          <p:nvPr/>
        </p:nvSpPr>
        <p:spPr>
          <a:xfrm>
            <a:off x="7641172" y="5041170"/>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16</a:t>
            </a:r>
            <a:endParaRPr lang="it-IT" sz="1800" i="1" dirty="0">
              <a:solidFill>
                <a:schemeClr val="bg1"/>
              </a:solidFill>
              <a:latin typeface="Century Gothic" panose="020B0502020202020204" pitchFamily="34" charset="0"/>
            </a:endParaRPr>
          </a:p>
        </p:txBody>
      </p:sp>
      <p:sp>
        <p:nvSpPr>
          <p:cNvPr id="43" name="Rettangolo 42">
            <a:extLst>
              <a:ext uri="{FF2B5EF4-FFF2-40B4-BE49-F238E27FC236}">
                <a16:creationId xmlns:a16="http://schemas.microsoft.com/office/drawing/2014/main" id="{C2CE543D-D82F-4116-8B32-E996CCA4449D}"/>
              </a:ext>
            </a:extLst>
          </p:cNvPr>
          <p:cNvSpPr/>
          <p:nvPr/>
        </p:nvSpPr>
        <p:spPr>
          <a:xfrm>
            <a:off x="8424910" y="4825727"/>
            <a:ext cx="1942826"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ITALIA</a:t>
            </a:r>
            <a:endParaRPr lang="it-IT" sz="1600" i="1" dirty="0">
              <a:latin typeface="Century Gothic" panose="020B0502020202020204" pitchFamily="34" charset="0"/>
            </a:endParaRPr>
          </a:p>
        </p:txBody>
      </p:sp>
      <p:sp>
        <p:nvSpPr>
          <p:cNvPr id="44" name="Ovale 43">
            <a:extLst>
              <a:ext uri="{FF2B5EF4-FFF2-40B4-BE49-F238E27FC236}">
                <a16:creationId xmlns:a16="http://schemas.microsoft.com/office/drawing/2014/main" id="{D22FDC2D-0AB8-49D3-A545-BE24B70DF68E}"/>
              </a:ext>
            </a:extLst>
          </p:cNvPr>
          <p:cNvSpPr/>
          <p:nvPr/>
        </p:nvSpPr>
        <p:spPr bwMode="auto">
          <a:xfrm>
            <a:off x="7614131" y="3849966"/>
            <a:ext cx="688554" cy="688477"/>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hangingPunct="1"/>
            <a:endParaRPr lang="it-IT" sz="1800" b="0" dirty="0">
              <a:latin typeface="Century Gothic" panose="020B0502020202020204" pitchFamily="34" charset="0"/>
            </a:endParaRPr>
          </a:p>
        </p:txBody>
      </p:sp>
      <p:sp>
        <p:nvSpPr>
          <p:cNvPr id="46" name="Rettangolo 45">
            <a:extLst>
              <a:ext uri="{FF2B5EF4-FFF2-40B4-BE49-F238E27FC236}">
                <a16:creationId xmlns:a16="http://schemas.microsoft.com/office/drawing/2014/main" id="{35F21BA1-CBD3-48C7-98AC-A9B11AF223C6}"/>
              </a:ext>
            </a:extLst>
          </p:cNvPr>
          <p:cNvSpPr/>
          <p:nvPr/>
        </p:nvSpPr>
        <p:spPr>
          <a:xfrm>
            <a:off x="7641172" y="3994149"/>
            <a:ext cx="634473"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22</a:t>
            </a:r>
            <a:endParaRPr lang="it-IT" sz="1200" dirty="0">
              <a:solidFill>
                <a:schemeClr val="bg1"/>
              </a:solidFill>
              <a:latin typeface="Century Gothic" panose="020B0502020202020204" pitchFamily="34" charset="0"/>
            </a:endParaRPr>
          </a:p>
        </p:txBody>
      </p:sp>
      <p:sp>
        <p:nvSpPr>
          <p:cNvPr id="47" name="Rettangolo 46">
            <a:extLst>
              <a:ext uri="{FF2B5EF4-FFF2-40B4-BE49-F238E27FC236}">
                <a16:creationId xmlns:a16="http://schemas.microsoft.com/office/drawing/2014/main" id="{0E877AE8-A767-4217-8299-16FEAFC2583F}"/>
              </a:ext>
            </a:extLst>
          </p:cNvPr>
          <p:cNvSpPr/>
          <p:nvPr/>
        </p:nvSpPr>
        <p:spPr>
          <a:xfrm>
            <a:off x="8424909" y="3778706"/>
            <a:ext cx="2022413" cy="830997"/>
          </a:xfrm>
          <a:prstGeom prst="rect">
            <a:avLst/>
          </a:prstGeom>
        </p:spPr>
        <p:txBody>
          <a:bodyPr wrap="square">
            <a:spAutoFit/>
          </a:bodyPr>
          <a:lstStyle/>
          <a:p>
            <a:r>
              <a:rPr lang="it-IT" sz="2400" b="0" dirty="0">
                <a:latin typeface="Century Gothic" panose="020B0502020202020204" pitchFamily="34" charset="0"/>
              </a:rPr>
              <a:t>Terziario </a:t>
            </a:r>
            <a:r>
              <a:rPr lang="it-IT" sz="2400" dirty="0">
                <a:latin typeface="Century Gothic" panose="020B0502020202020204" pitchFamily="34" charset="0"/>
              </a:rPr>
              <a:t>FVG</a:t>
            </a:r>
            <a:endParaRPr lang="it-IT" sz="1600" i="1" dirty="0">
              <a:latin typeface="Century Gothic" panose="020B0502020202020204" pitchFamily="34" charset="0"/>
            </a:endParaRPr>
          </a:p>
        </p:txBody>
      </p:sp>
      <p:sp>
        <p:nvSpPr>
          <p:cNvPr id="48" name="Rettangolo 47">
            <a:extLst>
              <a:ext uri="{FF2B5EF4-FFF2-40B4-BE49-F238E27FC236}">
                <a16:creationId xmlns:a16="http://schemas.microsoft.com/office/drawing/2014/main" id="{6ECD9CD4-33DA-47E6-BD9E-E56ABF1F20B4}"/>
              </a:ext>
            </a:extLst>
          </p:cNvPr>
          <p:cNvSpPr/>
          <p:nvPr/>
        </p:nvSpPr>
        <p:spPr>
          <a:xfrm>
            <a:off x="3107825" y="3541494"/>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50</a:t>
            </a:r>
            <a:endParaRPr lang="it-IT" sz="1600" i="1" dirty="0">
              <a:solidFill>
                <a:srgbClr val="F79646"/>
              </a:solidFill>
              <a:latin typeface="Century Gothic" panose="020B0502020202020204" pitchFamily="34" charset="0"/>
            </a:endParaRPr>
          </a:p>
        </p:txBody>
      </p:sp>
      <p:sp>
        <p:nvSpPr>
          <p:cNvPr id="49" name="Rettangolo 48">
            <a:extLst>
              <a:ext uri="{FF2B5EF4-FFF2-40B4-BE49-F238E27FC236}">
                <a16:creationId xmlns:a16="http://schemas.microsoft.com/office/drawing/2014/main" id="{B4DA9F94-71ED-46CC-999D-AAE9B18DD8F2}"/>
              </a:ext>
            </a:extLst>
          </p:cNvPr>
          <p:cNvSpPr/>
          <p:nvPr/>
        </p:nvSpPr>
        <p:spPr>
          <a:xfrm>
            <a:off x="3154842" y="2949870"/>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62</a:t>
            </a:r>
          </a:p>
        </p:txBody>
      </p:sp>
      <p:sp>
        <p:nvSpPr>
          <p:cNvPr id="50" name="Rettangolo 49">
            <a:extLst>
              <a:ext uri="{FF2B5EF4-FFF2-40B4-BE49-F238E27FC236}">
                <a16:creationId xmlns:a16="http://schemas.microsoft.com/office/drawing/2014/main" id="{AE7558BC-63ED-44EE-B001-D24FFA55B53A}"/>
              </a:ext>
            </a:extLst>
          </p:cNvPr>
          <p:cNvSpPr/>
          <p:nvPr/>
        </p:nvSpPr>
        <p:spPr>
          <a:xfrm>
            <a:off x="4960174" y="3961057"/>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22</a:t>
            </a:r>
          </a:p>
        </p:txBody>
      </p:sp>
      <p:sp>
        <p:nvSpPr>
          <p:cNvPr id="51" name="Rettangolo 50">
            <a:extLst>
              <a:ext uri="{FF2B5EF4-FFF2-40B4-BE49-F238E27FC236}">
                <a16:creationId xmlns:a16="http://schemas.microsoft.com/office/drawing/2014/main" id="{38D698DC-B1AA-4A02-BA0D-A6298D45025C}"/>
              </a:ext>
            </a:extLst>
          </p:cNvPr>
          <p:cNvSpPr/>
          <p:nvPr/>
        </p:nvSpPr>
        <p:spPr>
          <a:xfrm>
            <a:off x="4892125" y="4369166"/>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16</a:t>
            </a:r>
          </a:p>
        </p:txBody>
      </p:sp>
      <p:cxnSp>
        <p:nvCxnSpPr>
          <p:cNvPr id="52" name="Connettore diritto 51">
            <a:extLst>
              <a:ext uri="{FF2B5EF4-FFF2-40B4-BE49-F238E27FC236}">
                <a16:creationId xmlns:a16="http://schemas.microsoft.com/office/drawing/2014/main" id="{8177491B-E12C-4A97-B306-6AC50ACE135E}"/>
              </a:ext>
            </a:extLst>
          </p:cNvPr>
          <p:cNvCxnSpPr/>
          <p:nvPr/>
        </p:nvCxnSpPr>
        <p:spPr bwMode="auto">
          <a:xfrm>
            <a:off x="7248128" y="2851796"/>
            <a:ext cx="0" cy="3150812"/>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sp>
        <p:nvSpPr>
          <p:cNvPr id="55" name="Text Box 18">
            <a:extLst>
              <a:ext uri="{FF2B5EF4-FFF2-40B4-BE49-F238E27FC236}">
                <a16:creationId xmlns:a16="http://schemas.microsoft.com/office/drawing/2014/main" id="{5FED9E8E-8871-4267-95D6-94DD4B79D67F}"/>
              </a:ext>
            </a:extLst>
          </p:cNvPr>
          <p:cNvSpPr txBox="1">
            <a:spLocks noChangeArrowheads="1"/>
          </p:cNvSpPr>
          <p:nvPr/>
        </p:nvSpPr>
        <p:spPr bwMode="auto">
          <a:xfrm>
            <a:off x="5073998" y="3433294"/>
            <a:ext cx="1109139" cy="263791"/>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100" b="1" i="1" dirty="0">
                <a:solidFill>
                  <a:schemeClr val="bg1"/>
                </a:solidFill>
              </a:rPr>
              <a:t>PREV. DIC ‘20</a:t>
            </a:r>
            <a:endParaRPr lang="it-IT" altLang="it-IT" sz="1100" i="1" dirty="0">
              <a:solidFill>
                <a:schemeClr val="bg1"/>
              </a:solidFill>
            </a:endParaRPr>
          </a:p>
        </p:txBody>
      </p:sp>
      <p:cxnSp>
        <p:nvCxnSpPr>
          <p:cNvPr id="57" name="Connettore diritto 56">
            <a:extLst>
              <a:ext uri="{FF2B5EF4-FFF2-40B4-BE49-F238E27FC236}">
                <a16:creationId xmlns:a16="http://schemas.microsoft.com/office/drawing/2014/main" id="{27E3E1FB-D93E-49E0-A142-E8259ADAE4CD}"/>
              </a:ext>
            </a:extLst>
          </p:cNvPr>
          <p:cNvCxnSpPr/>
          <p:nvPr/>
        </p:nvCxnSpPr>
        <p:spPr bwMode="auto">
          <a:xfrm>
            <a:off x="3624486" y="2393113"/>
            <a:ext cx="0" cy="2340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58" name="CasellaDiTesto 9">
            <a:extLst>
              <a:ext uri="{FF2B5EF4-FFF2-40B4-BE49-F238E27FC236}">
                <a16:creationId xmlns:a16="http://schemas.microsoft.com/office/drawing/2014/main" id="{4EB3D3F2-E160-49AC-B064-55FE38FAD940}"/>
              </a:ext>
            </a:extLst>
          </p:cNvPr>
          <p:cNvSpPr txBox="1">
            <a:spLocks noChangeArrowheads="1"/>
          </p:cNvSpPr>
          <p:nvPr/>
        </p:nvSpPr>
        <p:spPr bwMode="auto">
          <a:xfrm>
            <a:off x="1113466" y="3603323"/>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dirty="0">
                <a:solidFill>
                  <a:srgbClr val="F79646"/>
                </a:solidFill>
                <a:latin typeface="Century Gothic" panose="020B0502020202020204" pitchFamily="34" charset="0"/>
              </a:rPr>
              <a:t>Terziario ITALIA</a:t>
            </a:r>
          </a:p>
        </p:txBody>
      </p:sp>
      <p:sp>
        <p:nvSpPr>
          <p:cNvPr id="60" name="Rettangolo 59">
            <a:extLst>
              <a:ext uri="{FF2B5EF4-FFF2-40B4-BE49-F238E27FC236}">
                <a16:creationId xmlns:a16="http://schemas.microsoft.com/office/drawing/2014/main" id="{C8451E98-0D32-45F6-A71A-ED5D59E2197D}"/>
              </a:ext>
            </a:extLst>
          </p:cNvPr>
          <p:cNvSpPr/>
          <p:nvPr/>
        </p:nvSpPr>
        <p:spPr>
          <a:xfrm>
            <a:off x="3535627" y="4305017"/>
            <a:ext cx="634473" cy="276999"/>
          </a:xfrm>
          <a:prstGeom prst="rect">
            <a:avLst/>
          </a:prstGeom>
        </p:spPr>
        <p:txBody>
          <a:bodyPr wrap="square">
            <a:spAutoFit/>
          </a:bodyPr>
          <a:lstStyle/>
          <a:p>
            <a:pPr algn="ctr"/>
            <a:r>
              <a:rPr lang="it-IT" sz="1200" dirty="0">
                <a:solidFill>
                  <a:srgbClr val="F79646"/>
                </a:solidFill>
                <a:latin typeface="Century Gothic" panose="020B0502020202020204" pitchFamily="34" charset="0"/>
              </a:rPr>
              <a:t>17</a:t>
            </a:r>
            <a:endParaRPr lang="it-IT" sz="1200" i="1" dirty="0">
              <a:solidFill>
                <a:srgbClr val="F79646"/>
              </a:solidFill>
              <a:latin typeface="Century Gothic" panose="020B0502020202020204" pitchFamily="34" charset="0"/>
            </a:endParaRPr>
          </a:p>
        </p:txBody>
      </p:sp>
      <p:sp>
        <p:nvSpPr>
          <p:cNvPr id="61" name="Rettangolo 60">
            <a:extLst>
              <a:ext uri="{FF2B5EF4-FFF2-40B4-BE49-F238E27FC236}">
                <a16:creationId xmlns:a16="http://schemas.microsoft.com/office/drawing/2014/main" id="{34FA58CC-6C59-4278-95A7-3C03E792D3FA}"/>
              </a:ext>
            </a:extLst>
          </p:cNvPr>
          <p:cNvSpPr/>
          <p:nvPr/>
        </p:nvSpPr>
        <p:spPr>
          <a:xfrm>
            <a:off x="3778308" y="4004010"/>
            <a:ext cx="634473" cy="276999"/>
          </a:xfrm>
          <a:prstGeom prst="rect">
            <a:avLst/>
          </a:prstGeom>
        </p:spPr>
        <p:txBody>
          <a:bodyPr wrap="square">
            <a:spAutoFit/>
          </a:bodyPr>
          <a:lstStyle/>
          <a:p>
            <a:pPr algn="ctr"/>
            <a:r>
              <a:rPr lang="it-IT" sz="1200" dirty="0">
                <a:solidFill>
                  <a:srgbClr val="203864"/>
                </a:solidFill>
                <a:latin typeface="Century Gothic" panose="020B0502020202020204" pitchFamily="34" charset="0"/>
              </a:rPr>
              <a:t>19</a:t>
            </a:r>
          </a:p>
        </p:txBody>
      </p:sp>
      <p:sp>
        <p:nvSpPr>
          <p:cNvPr id="63" name="Rettangolo 62">
            <a:extLst>
              <a:ext uri="{FF2B5EF4-FFF2-40B4-BE49-F238E27FC236}">
                <a16:creationId xmlns:a16="http://schemas.microsoft.com/office/drawing/2014/main" id="{5E7F3383-7FE1-4A18-947C-C5E34342A2E1}"/>
              </a:ext>
            </a:extLst>
          </p:cNvPr>
          <p:cNvSpPr/>
          <p:nvPr/>
        </p:nvSpPr>
        <p:spPr>
          <a:xfrm>
            <a:off x="4384163" y="3671807"/>
            <a:ext cx="634473" cy="338554"/>
          </a:xfrm>
          <a:prstGeom prst="rect">
            <a:avLst/>
          </a:prstGeom>
        </p:spPr>
        <p:txBody>
          <a:bodyPr wrap="square">
            <a:spAutoFit/>
          </a:bodyPr>
          <a:lstStyle/>
          <a:p>
            <a:pPr algn="ctr"/>
            <a:r>
              <a:rPr lang="it-IT" sz="1600" dirty="0">
                <a:solidFill>
                  <a:srgbClr val="203864"/>
                </a:solidFill>
                <a:latin typeface="Century Gothic" panose="020B0502020202020204" pitchFamily="34" charset="0"/>
              </a:rPr>
              <a:t>32</a:t>
            </a:r>
          </a:p>
        </p:txBody>
      </p:sp>
      <p:sp>
        <p:nvSpPr>
          <p:cNvPr id="64" name="Rettangolo 63">
            <a:extLst>
              <a:ext uri="{FF2B5EF4-FFF2-40B4-BE49-F238E27FC236}">
                <a16:creationId xmlns:a16="http://schemas.microsoft.com/office/drawing/2014/main" id="{C7CF7A1D-E1D2-4620-BF3E-AF75AECD6751}"/>
              </a:ext>
            </a:extLst>
          </p:cNvPr>
          <p:cNvSpPr/>
          <p:nvPr/>
        </p:nvSpPr>
        <p:spPr>
          <a:xfrm>
            <a:off x="4377991" y="4221076"/>
            <a:ext cx="634473" cy="338554"/>
          </a:xfrm>
          <a:prstGeom prst="rect">
            <a:avLst/>
          </a:prstGeom>
        </p:spPr>
        <p:txBody>
          <a:bodyPr wrap="square">
            <a:spAutoFit/>
          </a:bodyPr>
          <a:lstStyle/>
          <a:p>
            <a:pPr algn="ctr"/>
            <a:r>
              <a:rPr lang="it-IT" sz="1600" dirty="0">
                <a:solidFill>
                  <a:srgbClr val="F79646"/>
                </a:solidFill>
                <a:latin typeface="Century Gothic" panose="020B0502020202020204" pitchFamily="34" charset="0"/>
              </a:rPr>
              <a:t>23</a:t>
            </a:r>
          </a:p>
        </p:txBody>
      </p:sp>
      <p:sp>
        <p:nvSpPr>
          <p:cNvPr id="68" name="Ovale 67">
            <a:extLst>
              <a:ext uri="{FF2B5EF4-FFF2-40B4-BE49-F238E27FC236}">
                <a16:creationId xmlns:a16="http://schemas.microsoft.com/office/drawing/2014/main" id="{4653D5E3-F1A8-46AF-AA33-E82259FEAB95}"/>
              </a:ext>
            </a:extLst>
          </p:cNvPr>
          <p:cNvSpPr/>
          <p:nvPr/>
        </p:nvSpPr>
        <p:spPr bwMode="auto">
          <a:xfrm rot="11984762">
            <a:off x="4986319" y="3809970"/>
            <a:ext cx="593451" cy="947717"/>
          </a:xfrm>
          <a:prstGeom prst="ellipse">
            <a:avLst/>
          </a:prstGeom>
          <a:noFill/>
          <a:ln w="1905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69" name="Text Box 49">
            <a:extLst>
              <a:ext uri="{FF2B5EF4-FFF2-40B4-BE49-F238E27FC236}">
                <a16:creationId xmlns:a16="http://schemas.microsoft.com/office/drawing/2014/main" id="{827C2425-167F-4343-981C-B82FCDA75164}"/>
              </a:ext>
            </a:extLst>
          </p:cNvPr>
          <p:cNvSpPr txBox="1">
            <a:spLocks noChangeArrowheads="1"/>
          </p:cNvSpPr>
          <p:nvPr/>
        </p:nvSpPr>
        <p:spPr bwMode="auto">
          <a:xfrm>
            <a:off x="335360" y="6213323"/>
            <a:ext cx="11665296" cy="384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a:t>
            </a:r>
            <a:r>
              <a:rPr lang="it-IT" altLang="ja-JP" sz="900" b="0" dirty="0">
                <a:solidFill>
                  <a:srgbClr val="000000"/>
                </a:solidFill>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solidFill>
                  <a:srgbClr val="000000"/>
                </a:solidFill>
                <a:latin typeface="Century Gothic" panose="020B0502020202020204" pitchFamily="34" charset="0"/>
              </a:rPr>
              <a:t>I dati sono riportati all’universo.</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
        <p:nvSpPr>
          <p:cNvPr id="70" name="Rettangolo 69">
            <a:extLst>
              <a:ext uri="{FF2B5EF4-FFF2-40B4-BE49-F238E27FC236}">
                <a16:creationId xmlns:a16="http://schemas.microsoft.com/office/drawing/2014/main" id="{960EB5B5-31B2-4266-AADD-212488D9EEEA}"/>
              </a:ext>
            </a:extLst>
          </p:cNvPr>
          <p:cNvSpPr/>
          <p:nvPr/>
        </p:nvSpPr>
        <p:spPr>
          <a:xfrm>
            <a:off x="2604642" y="2358435"/>
            <a:ext cx="1044697" cy="246221"/>
          </a:xfrm>
          <a:prstGeom prst="rect">
            <a:avLst/>
          </a:prstGeom>
        </p:spPr>
        <p:txBody>
          <a:bodyPr wrap="square">
            <a:spAutoFit/>
          </a:bodyPr>
          <a:lstStyle/>
          <a:p>
            <a:pPr algn="r"/>
            <a:r>
              <a:rPr lang="it-IT" sz="1000" i="1" dirty="0" err="1">
                <a:solidFill>
                  <a:schemeClr val="tx2">
                    <a:lumMod val="65000"/>
                    <a:lumOff val="35000"/>
                  </a:schemeClr>
                </a:solidFill>
                <a:latin typeface="Century Gothic" panose="020B0502020202020204" pitchFamily="34" charset="0"/>
              </a:rPr>
              <a:t>Pre</a:t>
            </a:r>
            <a:r>
              <a:rPr lang="it-IT" sz="1000" i="1" dirty="0">
                <a:solidFill>
                  <a:schemeClr val="tx2">
                    <a:lumMod val="65000"/>
                    <a:lumOff val="35000"/>
                  </a:schemeClr>
                </a:solidFill>
                <a:latin typeface="Century Gothic" panose="020B0502020202020204" pitchFamily="34" charset="0"/>
              </a:rPr>
              <a:t> lockdown</a:t>
            </a:r>
            <a:endParaRPr lang="it-IT" sz="700" i="1" dirty="0">
              <a:solidFill>
                <a:schemeClr val="tx2">
                  <a:lumMod val="65000"/>
                  <a:lumOff val="35000"/>
                </a:schemeClr>
              </a:solidFill>
              <a:latin typeface="Century Gothic" panose="020B0502020202020204" pitchFamily="34" charset="0"/>
            </a:endParaRPr>
          </a:p>
        </p:txBody>
      </p:sp>
      <p:pic>
        <p:nvPicPr>
          <p:cNvPr id="5" name="Elemento grafico 4" descr="Professore">
            <a:extLst>
              <a:ext uri="{FF2B5EF4-FFF2-40B4-BE49-F238E27FC236}">
                <a16:creationId xmlns:a16="http://schemas.microsoft.com/office/drawing/2014/main" id="{6ACA81E0-8584-4027-8B44-9F78280AF4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885" y="5351021"/>
            <a:ext cx="516155" cy="516155"/>
          </a:xfrm>
          <a:prstGeom prst="rect">
            <a:avLst/>
          </a:prstGeom>
        </p:spPr>
      </p:pic>
      <p:sp>
        <p:nvSpPr>
          <p:cNvPr id="6" name="Text Box 18">
            <a:extLst>
              <a:ext uri="{FF2B5EF4-FFF2-40B4-BE49-F238E27FC236}">
                <a16:creationId xmlns:a16="http://schemas.microsoft.com/office/drawing/2014/main" id="{4196334C-35C5-4567-978A-97A5AD7919C5}"/>
              </a:ext>
            </a:extLst>
          </p:cNvPr>
          <p:cNvSpPr txBox="1">
            <a:spLocks noChangeArrowheads="1"/>
          </p:cNvSpPr>
          <p:nvPr/>
        </p:nvSpPr>
        <p:spPr bwMode="auto">
          <a:xfrm>
            <a:off x="1301559" y="5357012"/>
            <a:ext cx="5705631" cy="694678"/>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dirty="0">
                <a:solidFill>
                  <a:schemeClr val="tx1"/>
                </a:solidFill>
              </a:rPr>
              <a:t>L’indicatore della liquidità presso le imprese del terziario FVG si è mantenuto al di sopra della media nazionale anche nel periodo post-prima ondata. È previsto un nuovo peggioramento a fine anno.</a:t>
            </a:r>
            <a:endParaRPr lang="it-IT" altLang="it-IT" sz="1300" i="1" dirty="0">
              <a:solidFill>
                <a:schemeClr val="tx1"/>
              </a:solidFill>
            </a:endParaRPr>
          </a:p>
        </p:txBody>
      </p:sp>
    </p:spTree>
    <p:extLst>
      <p:ext uri="{BB962C8B-B14F-4D97-AF65-F5344CB8AC3E}">
        <p14:creationId xmlns:p14="http://schemas.microsoft.com/office/powerpoint/2010/main" val="24846599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 fabbisogno finanziario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Analisi per settore di attività economica</a:t>
            </a:r>
          </a:p>
        </p:txBody>
      </p:sp>
      <p:pic>
        <p:nvPicPr>
          <p:cNvPr id="35" name="Immagine 34">
            <a:extLst>
              <a:ext uri="{FF2B5EF4-FFF2-40B4-BE49-F238E27FC236}">
                <a16:creationId xmlns:a16="http://schemas.microsoft.com/office/drawing/2014/main" id="{9737C484-4CE3-4326-9E7C-A538D2C0BA85}"/>
              </a:ext>
            </a:extLst>
          </p:cNvPr>
          <p:cNvPicPr>
            <a:picLocks noChangeAspect="1"/>
          </p:cNvPicPr>
          <p:nvPr/>
        </p:nvPicPr>
        <p:blipFill>
          <a:blip r:embed="rId2"/>
          <a:stretch>
            <a:fillRect/>
          </a:stretch>
        </p:blipFill>
        <p:spPr>
          <a:xfrm>
            <a:off x="9370800" y="4316400"/>
            <a:ext cx="2628615" cy="2102400"/>
          </a:xfrm>
          <a:prstGeom prst="rect">
            <a:avLst/>
          </a:prstGeom>
        </p:spPr>
      </p:pic>
      <p:pic>
        <p:nvPicPr>
          <p:cNvPr id="40" name="Immagine 39">
            <a:extLst>
              <a:ext uri="{FF2B5EF4-FFF2-40B4-BE49-F238E27FC236}">
                <a16:creationId xmlns:a16="http://schemas.microsoft.com/office/drawing/2014/main" id="{3635DBC3-7027-4369-AEC8-8B6FC3D115A1}"/>
              </a:ext>
            </a:extLst>
          </p:cNvPr>
          <p:cNvPicPr>
            <a:picLocks noChangeAspect="1"/>
          </p:cNvPicPr>
          <p:nvPr/>
        </p:nvPicPr>
        <p:blipFill>
          <a:blip r:embed="rId3"/>
          <a:stretch>
            <a:fillRect/>
          </a:stretch>
        </p:blipFill>
        <p:spPr>
          <a:xfrm>
            <a:off x="6310800" y="4316400"/>
            <a:ext cx="2628615" cy="2102400"/>
          </a:xfrm>
          <a:prstGeom prst="rect">
            <a:avLst/>
          </a:prstGeom>
        </p:spPr>
      </p:pic>
      <p:pic>
        <p:nvPicPr>
          <p:cNvPr id="41" name="Immagine 40">
            <a:extLst>
              <a:ext uri="{FF2B5EF4-FFF2-40B4-BE49-F238E27FC236}">
                <a16:creationId xmlns:a16="http://schemas.microsoft.com/office/drawing/2014/main" id="{CE69D99E-7780-4F14-A17F-092AD66C5EC1}"/>
              </a:ext>
            </a:extLst>
          </p:cNvPr>
          <p:cNvPicPr>
            <a:picLocks noChangeAspect="1"/>
          </p:cNvPicPr>
          <p:nvPr/>
        </p:nvPicPr>
        <p:blipFill>
          <a:blip r:embed="rId4"/>
          <a:stretch>
            <a:fillRect/>
          </a:stretch>
        </p:blipFill>
        <p:spPr>
          <a:xfrm>
            <a:off x="3312000" y="4316400"/>
            <a:ext cx="2628615" cy="2102400"/>
          </a:xfrm>
          <a:prstGeom prst="rect">
            <a:avLst/>
          </a:prstGeom>
        </p:spPr>
      </p:pic>
      <p:pic>
        <p:nvPicPr>
          <p:cNvPr id="42" name="Immagine 41">
            <a:extLst>
              <a:ext uri="{FF2B5EF4-FFF2-40B4-BE49-F238E27FC236}">
                <a16:creationId xmlns:a16="http://schemas.microsoft.com/office/drawing/2014/main" id="{CED662AE-69BD-4F12-8DE3-F82411745033}"/>
              </a:ext>
            </a:extLst>
          </p:cNvPr>
          <p:cNvPicPr>
            <a:picLocks noChangeAspect="1"/>
          </p:cNvPicPr>
          <p:nvPr/>
        </p:nvPicPr>
        <p:blipFill>
          <a:blip r:embed="rId5"/>
          <a:stretch>
            <a:fillRect/>
          </a:stretch>
        </p:blipFill>
        <p:spPr>
          <a:xfrm>
            <a:off x="489600" y="4316400"/>
            <a:ext cx="2628615" cy="2102400"/>
          </a:xfrm>
          <a:prstGeom prst="rect">
            <a:avLst/>
          </a:prstGeom>
        </p:spPr>
      </p:pic>
      <p:pic>
        <p:nvPicPr>
          <p:cNvPr id="43" name="Immagine 42">
            <a:extLst>
              <a:ext uri="{FF2B5EF4-FFF2-40B4-BE49-F238E27FC236}">
                <a16:creationId xmlns:a16="http://schemas.microsoft.com/office/drawing/2014/main" id="{29F687B8-36EF-45F7-8B9A-D6C58588C3C1}"/>
              </a:ext>
            </a:extLst>
          </p:cNvPr>
          <p:cNvPicPr>
            <a:picLocks noChangeAspect="1"/>
          </p:cNvPicPr>
          <p:nvPr/>
        </p:nvPicPr>
        <p:blipFill>
          <a:blip r:embed="rId6"/>
          <a:stretch>
            <a:fillRect/>
          </a:stretch>
        </p:blipFill>
        <p:spPr>
          <a:xfrm>
            <a:off x="9370800" y="1638000"/>
            <a:ext cx="2628615" cy="2102400"/>
          </a:xfrm>
          <a:prstGeom prst="rect">
            <a:avLst/>
          </a:prstGeom>
        </p:spPr>
      </p:pic>
      <p:pic>
        <p:nvPicPr>
          <p:cNvPr id="44" name="Immagine 43">
            <a:extLst>
              <a:ext uri="{FF2B5EF4-FFF2-40B4-BE49-F238E27FC236}">
                <a16:creationId xmlns:a16="http://schemas.microsoft.com/office/drawing/2014/main" id="{7F442F0A-111B-41BE-9E79-0343EC1EB916}"/>
              </a:ext>
            </a:extLst>
          </p:cNvPr>
          <p:cNvPicPr>
            <a:picLocks noChangeAspect="1"/>
          </p:cNvPicPr>
          <p:nvPr/>
        </p:nvPicPr>
        <p:blipFill>
          <a:blip r:embed="rId7"/>
          <a:stretch>
            <a:fillRect/>
          </a:stretch>
        </p:blipFill>
        <p:spPr>
          <a:xfrm>
            <a:off x="6325200" y="1638000"/>
            <a:ext cx="2628615" cy="2102400"/>
          </a:xfrm>
          <a:prstGeom prst="rect">
            <a:avLst/>
          </a:prstGeom>
        </p:spPr>
      </p:pic>
      <p:pic>
        <p:nvPicPr>
          <p:cNvPr id="47" name="Immagine 46">
            <a:extLst>
              <a:ext uri="{FF2B5EF4-FFF2-40B4-BE49-F238E27FC236}">
                <a16:creationId xmlns:a16="http://schemas.microsoft.com/office/drawing/2014/main" id="{67ADA353-3603-4A37-8CCE-23EC7C8A26AF}"/>
              </a:ext>
            </a:extLst>
          </p:cNvPr>
          <p:cNvPicPr>
            <a:picLocks noChangeAspect="1"/>
          </p:cNvPicPr>
          <p:nvPr/>
        </p:nvPicPr>
        <p:blipFill>
          <a:blip r:embed="rId8"/>
          <a:stretch>
            <a:fillRect/>
          </a:stretch>
        </p:blipFill>
        <p:spPr>
          <a:xfrm>
            <a:off x="3286800" y="1638000"/>
            <a:ext cx="2628615" cy="2102400"/>
          </a:xfrm>
          <a:prstGeom prst="rect">
            <a:avLst/>
          </a:prstGeom>
        </p:spPr>
      </p:pic>
      <p:sp>
        <p:nvSpPr>
          <p:cNvPr id="48" name="CasellaDiTesto 9">
            <a:extLst>
              <a:ext uri="{FF2B5EF4-FFF2-40B4-BE49-F238E27FC236}">
                <a16:creationId xmlns:a16="http://schemas.microsoft.com/office/drawing/2014/main" id="{E4A1EF9E-56A3-4D3C-B2C8-351A3396783B}"/>
              </a:ext>
            </a:extLst>
          </p:cNvPr>
          <p:cNvSpPr txBox="1">
            <a:spLocks noChangeArrowheads="1"/>
          </p:cNvSpPr>
          <p:nvPr/>
        </p:nvSpPr>
        <p:spPr bwMode="auto">
          <a:xfrm>
            <a:off x="9152582" y="2541892"/>
            <a:ext cx="1392266"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Ristorazione</a:t>
            </a:r>
          </a:p>
        </p:txBody>
      </p:sp>
      <p:sp>
        <p:nvSpPr>
          <p:cNvPr id="56" name="CasellaDiTesto 9">
            <a:extLst>
              <a:ext uri="{FF2B5EF4-FFF2-40B4-BE49-F238E27FC236}">
                <a16:creationId xmlns:a16="http://schemas.microsoft.com/office/drawing/2014/main" id="{8E4569F0-35A9-4763-9F74-072EB66C8622}"/>
              </a:ext>
            </a:extLst>
          </p:cNvPr>
          <p:cNvSpPr txBox="1">
            <a:spLocks noChangeArrowheads="1"/>
          </p:cNvSpPr>
          <p:nvPr/>
        </p:nvSpPr>
        <p:spPr bwMode="auto">
          <a:xfrm>
            <a:off x="412674" y="4682205"/>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Ricezione turistica</a:t>
            </a:r>
          </a:p>
        </p:txBody>
      </p:sp>
      <p:sp>
        <p:nvSpPr>
          <p:cNvPr id="57" name="Rettangolo 56">
            <a:extLst>
              <a:ext uri="{FF2B5EF4-FFF2-40B4-BE49-F238E27FC236}">
                <a16:creationId xmlns:a16="http://schemas.microsoft.com/office/drawing/2014/main" id="{D27A5905-2D55-4F8C-999E-632D66651381}"/>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8" name="Rettangolo 57">
            <a:extLst>
              <a:ext uri="{FF2B5EF4-FFF2-40B4-BE49-F238E27FC236}">
                <a16:creationId xmlns:a16="http://schemas.microsoft.com/office/drawing/2014/main" id="{666D21B8-8EC8-48B5-8F20-E15404B635BF}"/>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9" name="Rettangolo 58">
            <a:extLst>
              <a:ext uri="{FF2B5EF4-FFF2-40B4-BE49-F238E27FC236}">
                <a16:creationId xmlns:a16="http://schemas.microsoft.com/office/drawing/2014/main" id="{7087E273-A11A-4806-B9B0-A1BDAAA6884E}"/>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0" name="Rettangolo 59">
            <a:extLst>
              <a:ext uri="{FF2B5EF4-FFF2-40B4-BE49-F238E27FC236}">
                <a16:creationId xmlns:a16="http://schemas.microsoft.com/office/drawing/2014/main" id="{72CFDA87-1C60-49C4-A229-9B2C65FEC82D}"/>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1" name="Rettangolo 60">
            <a:extLst>
              <a:ext uri="{FF2B5EF4-FFF2-40B4-BE49-F238E27FC236}">
                <a16:creationId xmlns:a16="http://schemas.microsoft.com/office/drawing/2014/main" id="{4969CBE1-F4F9-4FC7-9229-F88E0662D6A9}"/>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3" name="Rettangolo 62">
            <a:extLst>
              <a:ext uri="{FF2B5EF4-FFF2-40B4-BE49-F238E27FC236}">
                <a16:creationId xmlns:a16="http://schemas.microsoft.com/office/drawing/2014/main" id="{FB73328A-BF59-43BC-8BF8-9FDF467F5BBB}"/>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4" name="Rettangolo 63">
            <a:extLst>
              <a:ext uri="{FF2B5EF4-FFF2-40B4-BE49-F238E27FC236}">
                <a16:creationId xmlns:a16="http://schemas.microsoft.com/office/drawing/2014/main" id="{35A04619-5A34-433B-A500-9AC66A81F50A}"/>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5" name="Titolo 1">
            <a:extLst>
              <a:ext uri="{FF2B5EF4-FFF2-40B4-BE49-F238E27FC236}">
                <a16:creationId xmlns:a16="http://schemas.microsoft.com/office/drawing/2014/main" id="{35DF1619-71AB-4052-AB50-E94E53C18217}"/>
              </a:ext>
            </a:extLst>
          </p:cNvPr>
          <p:cNvSpPr txBox="1">
            <a:spLocks/>
          </p:cNvSpPr>
          <p:nvPr/>
        </p:nvSpPr>
        <p:spPr>
          <a:xfrm>
            <a:off x="3237058"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FOOD</a:t>
            </a:r>
          </a:p>
        </p:txBody>
      </p:sp>
      <p:sp>
        <p:nvSpPr>
          <p:cNvPr id="66" name="Titolo 1">
            <a:extLst>
              <a:ext uri="{FF2B5EF4-FFF2-40B4-BE49-F238E27FC236}">
                <a16:creationId xmlns:a16="http://schemas.microsoft.com/office/drawing/2014/main" id="{D6F241D0-D86C-4E11-8451-B746BDBD9DDF}"/>
              </a:ext>
            </a:extLst>
          </p:cNvPr>
          <p:cNvSpPr txBox="1">
            <a:spLocks/>
          </p:cNvSpPr>
          <p:nvPr/>
        </p:nvSpPr>
        <p:spPr>
          <a:xfrm>
            <a:off x="6127497"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Commercio NO FOOD</a:t>
            </a:r>
          </a:p>
        </p:txBody>
      </p:sp>
      <p:sp>
        <p:nvSpPr>
          <p:cNvPr id="67" name="Titolo 1">
            <a:extLst>
              <a:ext uri="{FF2B5EF4-FFF2-40B4-BE49-F238E27FC236}">
                <a16:creationId xmlns:a16="http://schemas.microsoft.com/office/drawing/2014/main" id="{838D57CC-F905-4F35-BB46-04B9E3764CA6}"/>
              </a:ext>
            </a:extLst>
          </p:cNvPr>
          <p:cNvSpPr txBox="1">
            <a:spLocks/>
          </p:cNvSpPr>
          <p:nvPr/>
        </p:nvSpPr>
        <p:spPr>
          <a:xfrm>
            <a:off x="9015161" y="1263016"/>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Ristorazione</a:t>
            </a:r>
          </a:p>
        </p:txBody>
      </p:sp>
      <p:sp>
        <p:nvSpPr>
          <p:cNvPr id="68" name="Titolo 1">
            <a:extLst>
              <a:ext uri="{FF2B5EF4-FFF2-40B4-BE49-F238E27FC236}">
                <a16:creationId xmlns:a16="http://schemas.microsoft.com/office/drawing/2014/main" id="{B5700AFD-537D-4AB9-AA07-6298C1048FE6}"/>
              </a:ext>
            </a:extLst>
          </p:cNvPr>
          <p:cNvSpPr txBox="1">
            <a:spLocks/>
          </p:cNvSpPr>
          <p:nvPr/>
        </p:nvSpPr>
        <p:spPr>
          <a:xfrm>
            <a:off x="342906"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Ricezione turistica</a:t>
            </a:r>
          </a:p>
        </p:txBody>
      </p:sp>
      <p:sp>
        <p:nvSpPr>
          <p:cNvPr id="69" name="Titolo 1">
            <a:extLst>
              <a:ext uri="{FF2B5EF4-FFF2-40B4-BE49-F238E27FC236}">
                <a16:creationId xmlns:a16="http://schemas.microsoft.com/office/drawing/2014/main" id="{4BEA048F-2AAD-415D-BB43-D493B5404824}"/>
              </a:ext>
            </a:extLst>
          </p:cNvPr>
          <p:cNvSpPr txBox="1">
            <a:spLocks/>
          </p:cNvSpPr>
          <p:nvPr/>
        </p:nvSpPr>
        <p:spPr>
          <a:xfrm>
            <a:off x="3237058"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Trasporti e logistica</a:t>
            </a:r>
          </a:p>
        </p:txBody>
      </p:sp>
      <p:sp>
        <p:nvSpPr>
          <p:cNvPr id="70" name="Titolo 1">
            <a:extLst>
              <a:ext uri="{FF2B5EF4-FFF2-40B4-BE49-F238E27FC236}">
                <a16:creationId xmlns:a16="http://schemas.microsoft.com/office/drawing/2014/main" id="{E4758F68-1C57-419C-94A7-A6DD818F57DB}"/>
              </a:ext>
            </a:extLst>
          </p:cNvPr>
          <p:cNvSpPr txBox="1">
            <a:spLocks/>
          </p:cNvSpPr>
          <p:nvPr/>
        </p:nvSpPr>
        <p:spPr>
          <a:xfrm>
            <a:off x="6127497"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imprese</a:t>
            </a:r>
          </a:p>
        </p:txBody>
      </p:sp>
      <p:sp>
        <p:nvSpPr>
          <p:cNvPr id="75" name="Titolo 1">
            <a:extLst>
              <a:ext uri="{FF2B5EF4-FFF2-40B4-BE49-F238E27FC236}">
                <a16:creationId xmlns:a16="http://schemas.microsoft.com/office/drawing/2014/main" id="{2DFA3953-328D-4966-B3EA-6CBCF1516B64}"/>
              </a:ext>
            </a:extLst>
          </p:cNvPr>
          <p:cNvSpPr txBox="1">
            <a:spLocks/>
          </p:cNvSpPr>
          <p:nvPr/>
        </p:nvSpPr>
        <p:spPr>
          <a:xfrm>
            <a:off x="9015161" y="3932908"/>
            <a:ext cx="2520000" cy="301718"/>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500" i="1" dirty="0">
                <a:solidFill>
                  <a:schemeClr val="bg1"/>
                </a:solidFill>
                <a:latin typeface="Century Gothic" panose="020B0502020202020204" pitchFamily="34" charset="0"/>
                <a:ea typeface="+mj-ea"/>
                <a:cs typeface="Arial"/>
              </a:rPr>
              <a:t>Servizi persona</a:t>
            </a:r>
          </a:p>
        </p:txBody>
      </p:sp>
      <p:pic>
        <p:nvPicPr>
          <p:cNvPr id="77" name="Elemento grafico 76" descr="Professore">
            <a:extLst>
              <a:ext uri="{FF2B5EF4-FFF2-40B4-BE49-F238E27FC236}">
                <a16:creationId xmlns:a16="http://schemas.microsoft.com/office/drawing/2014/main" id="{7BABD692-59F6-42FD-96DC-06588D3E5F3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933" y="1156362"/>
            <a:ext cx="516155" cy="516155"/>
          </a:xfrm>
          <a:prstGeom prst="rect">
            <a:avLst/>
          </a:prstGeom>
        </p:spPr>
      </p:pic>
      <p:sp>
        <p:nvSpPr>
          <p:cNvPr id="85" name="Text Box 18">
            <a:extLst>
              <a:ext uri="{FF2B5EF4-FFF2-40B4-BE49-F238E27FC236}">
                <a16:creationId xmlns:a16="http://schemas.microsoft.com/office/drawing/2014/main" id="{FFAC4F1E-7B1E-4DBD-B898-4E744D2E23F4}"/>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relativi al FVG:</a:t>
            </a:r>
            <a:endParaRPr lang="it-IT" altLang="it-IT" sz="1300" b="1" i="1" dirty="0">
              <a:solidFill>
                <a:schemeClr val="tx1"/>
              </a:solidFill>
            </a:endParaRPr>
          </a:p>
        </p:txBody>
      </p:sp>
      <p:sp>
        <p:nvSpPr>
          <p:cNvPr id="86" name="Rettangolo 85">
            <a:extLst>
              <a:ext uri="{FF2B5EF4-FFF2-40B4-BE49-F238E27FC236}">
                <a16:creationId xmlns:a16="http://schemas.microsoft.com/office/drawing/2014/main" id="{7693016F-CF6E-4475-9FCF-8167EC2B07E6}"/>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7" name="CasellaDiTesto 9">
            <a:extLst>
              <a:ext uri="{FF2B5EF4-FFF2-40B4-BE49-F238E27FC236}">
                <a16:creationId xmlns:a16="http://schemas.microsoft.com/office/drawing/2014/main" id="{4D92693B-E3FB-44F1-8518-5442C71353D2}"/>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Settore di attività specifico </a:t>
            </a:r>
          </a:p>
        </p:txBody>
      </p:sp>
      <p:sp>
        <p:nvSpPr>
          <p:cNvPr id="88" name="Rettangolo 87">
            <a:extLst>
              <a:ext uri="{FF2B5EF4-FFF2-40B4-BE49-F238E27FC236}">
                <a16:creationId xmlns:a16="http://schemas.microsoft.com/office/drawing/2014/main" id="{C94B325A-1747-4BAB-AD03-A67D4D20D988}"/>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9" name="CasellaDiTesto 9">
            <a:extLst>
              <a:ext uri="{FF2B5EF4-FFF2-40B4-BE49-F238E27FC236}">
                <a16:creationId xmlns:a16="http://schemas.microsoft.com/office/drawing/2014/main" id="{499DF8E5-C15C-4DA9-B338-F1EFBA57AFD2}"/>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Totale Terziario</a:t>
            </a:r>
          </a:p>
        </p:txBody>
      </p:sp>
      <p:sp>
        <p:nvSpPr>
          <p:cNvPr id="90" name="Rettangolo 89">
            <a:extLst>
              <a:ext uri="{FF2B5EF4-FFF2-40B4-BE49-F238E27FC236}">
                <a16:creationId xmlns:a16="http://schemas.microsoft.com/office/drawing/2014/main" id="{E84EA74B-C985-4B19-AB93-F8A31DDF7F1A}"/>
              </a:ext>
            </a:extLst>
          </p:cNvPr>
          <p:cNvSpPr/>
          <p:nvPr/>
        </p:nvSpPr>
        <p:spPr>
          <a:xfrm>
            <a:off x="3599793"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2" name="Rettangolo 91">
            <a:extLst>
              <a:ext uri="{FF2B5EF4-FFF2-40B4-BE49-F238E27FC236}">
                <a16:creationId xmlns:a16="http://schemas.microsoft.com/office/drawing/2014/main" id="{C9FA050B-26AE-4F63-B754-FA771CCB7EB0}"/>
              </a:ext>
            </a:extLst>
          </p:cNvPr>
          <p:cNvSpPr/>
          <p:nvPr/>
        </p:nvSpPr>
        <p:spPr>
          <a:xfrm>
            <a:off x="4237686" y="2929576"/>
            <a:ext cx="482925"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26</a:t>
            </a:r>
          </a:p>
        </p:txBody>
      </p:sp>
      <p:sp>
        <p:nvSpPr>
          <p:cNvPr id="93" name="CasellaDiTesto 9">
            <a:extLst>
              <a:ext uri="{FF2B5EF4-FFF2-40B4-BE49-F238E27FC236}">
                <a16:creationId xmlns:a16="http://schemas.microsoft.com/office/drawing/2014/main" id="{44DD7CEC-450D-4550-B1B0-8740CEA59A68}"/>
              </a:ext>
            </a:extLst>
          </p:cNvPr>
          <p:cNvSpPr txBox="1">
            <a:spLocks noChangeArrowheads="1"/>
          </p:cNvSpPr>
          <p:nvPr/>
        </p:nvSpPr>
        <p:spPr bwMode="auto">
          <a:xfrm>
            <a:off x="3412912" y="2062554"/>
            <a:ext cx="72119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94" name="CasellaDiTesto 9">
            <a:extLst>
              <a:ext uri="{FF2B5EF4-FFF2-40B4-BE49-F238E27FC236}">
                <a16:creationId xmlns:a16="http://schemas.microsoft.com/office/drawing/2014/main" id="{3A55EF05-8E98-40EC-B49F-686A3DEA2F9F}"/>
              </a:ext>
            </a:extLst>
          </p:cNvPr>
          <p:cNvSpPr txBox="1">
            <a:spLocks noChangeArrowheads="1"/>
          </p:cNvSpPr>
          <p:nvPr/>
        </p:nvSpPr>
        <p:spPr bwMode="auto">
          <a:xfrm>
            <a:off x="3424403" y="3008588"/>
            <a:ext cx="74785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FOOD</a:t>
            </a:r>
          </a:p>
        </p:txBody>
      </p:sp>
      <p:sp>
        <p:nvSpPr>
          <p:cNvPr id="96" name="Rettangolo 95">
            <a:extLst>
              <a:ext uri="{FF2B5EF4-FFF2-40B4-BE49-F238E27FC236}">
                <a16:creationId xmlns:a16="http://schemas.microsoft.com/office/drawing/2014/main" id="{D209A842-DF88-499E-B2CD-5B9707487058}"/>
              </a:ext>
            </a:extLst>
          </p:cNvPr>
          <p:cNvSpPr/>
          <p:nvPr/>
        </p:nvSpPr>
        <p:spPr>
          <a:xfrm>
            <a:off x="5130087" y="244087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43</a:t>
            </a:r>
          </a:p>
        </p:txBody>
      </p:sp>
      <p:sp>
        <p:nvSpPr>
          <p:cNvPr id="100" name="Rettangolo 99">
            <a:extLst>
              <a:ext uri="{FF2B5EF4-FFF2-40B4-BE49-F238E27FC236}">
                <a16:creationId xmlns:a16="http://schemas.microsoft.com/office/drawing/2014/main" id="{46171AD8-BFA0-45B1-BC87-E9CBD0EDB56B}"/>
              </a:ext>
            </a:extLst>
          </p:cNvPr>
          <p:cNvSpPr/>
          <p:nvPr/>
        </p:nvSpPr>
        <p:spPr>
          <a:xfrm>
            <a:off x="4853913" y="248611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42</a:t>
            </a:r>
          </a:p>
        </p:txBody>
      </p:sp>
      <p:cxnSp>
        <p:nvCxnSpPr>
          <p:cNvPr id="101" name="Connettore diritto 100">
            <a:extLst>
              <a:ext uri="{FF2B5EF4-FFF2-40B4-BE49-F238E27FC236}">
                <a16:creationId xmlns:a16="http://schemas.microsoft.com/office/drawing/2014/main" id="{88CB72B3-70BF-438A-8045-B9B0CD692145}"/>
              </a:ext>
            </a:extLst>
          </p:cNvPr>
          <p:cNvCxnSpPr>
            <a:cxnSpLocks/>
          </p:cNvCxnSpPr>
          <p:nvPr/>
        </p:nvCxnSpPr>
        <p:spPr bwMode="auto">
          <a:xfrm>
            <a:off x="7616647"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2" name="Rettangolo 101">
            <a:extLst>
              <a:ext uri="{FF2B5EF4-FFF2-40B4-BE49-F238E27FC236}">
                <a16:creationId xmlns:a16="http://schemas.microsoft.com/office/drawing/2014/main" id="{0BF8FA02-9EE5-4F8A-82FD-C0801D8BF95A}"/>
              </a:ext>
            </a:extLst>
          </p:cNvPr>
          <p:cNvSpPr/>
          <p:nvPr/>
        </p:nvSpPr>
        <p:spPr>
          <a:xfrm>
            <a:off x="6613777" y="170843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3" name="Rettangolo 102">
            <a:extLst>
              <a:ext uri="{FF2B5EF4-FFF2-40B4-BE49-F238E27FC236}">
                <a16:creationId xmlns:a16="http://schemas.microsoft.com/office/drawing/2014/main" id="{BD779AE0-7D43-4CC4-9B66-422D5F06BFC7}"/>
              </a:ext>
            </a:extLst>
          </p:cNvPr>
          <p:cNvSpPr/>
          <p:nvPr/>
        </p:nvSpPr>
        <p:spPr>
          <a:xfrm>
            <a:off x="7316198" y="250502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52</a:t>
            </a:r>
          </a:p>
        </p:txBody>
      </p:sp>
      <p:sp>
        <p:nvSpPr>
          <p:cNvPr id="104" name="CasellaDiTesto 9">
            <a:extLst>
              <a:ext uri="{FF2B5EF4-FFF2-40B4-BE49-F238E27FC236}">
                <a16:creationId xmlns:a16="http://schemas.microsoft.com/office/drawing/2014/main" id="{F19B5E4E-59FF-4BB2-A612-15AE0D21D1A9}"/>
              </a:ext>
            </a:extLst>
          </p:cNvPr>
          <p:cNvSpPr txBox="1">
            <a:spLocks noChangeArrowheads="1"/>
          </p:cNvSpPr>
          <p:nvPr/>
        </p:nvSpPr>
        <p:spPr bwMode="auto">
          <a:xfrm>
            <a:off x="6358610" y="2071844"/>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05" name="CasellaDiTesto 9">
            <a:extLst>
              <a:ext uri="{FF2B5EF4-FFF2-40B4-BE49-F238E27FC236}">
                <a16:creationId xmlns:a16="http://schemas.microsoft.com/office/drawing/2014/main" id="{D06C302B-564D-4171-9DDC-E7A93F22533F}"/>
              </a:ext>
            </a:extLst>
          </p:cNvPr>
          <p:cNvSpPr txBox="1">
            <a:spLocks noChangeArrowheads="1"/>
          </p:cNvSpPr>
          <p:nvPr/>
        </p:nvSpPr>
        <p:spPr bwMode="auto">
          <a:xfrm>
            <a:off x="6291290" y="2709044"/>
            <a:ext cx="74785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Comm. NO FOOD</a:t>
            </a:r>
          </a:p>
        </p:txBody>
      </p:sp>
      <p:sp>
        <p:nvSpPr>
          <p:cNvPr id="106" name="Rettangolo 105">
            <a:extLst>
              <a:ext uri="{FF2B5EF4-FFF2-40B4-BE49-F238E27FC236}">
                <a16:creationId xmlns:a16="http://schemas.microsoft.com/office/drawing/2014/main" id="{3B3DDF6F-3C6D-4749-9DA7-EA13BFDC426A}"/>
              </a:ext>
            </a:extLst>
          </p:cNvPr>
          <p:cNvSpPr/>
          <p:nvPr/>
        </p:nvSpPr>
        <p:spPr>
          <a:xfrm>
            <a:off x="8187618" y="312626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15</a:t>
            </a:r>
          </a:p>
        </p:txBody>
      </p:sp>
      <p:sp>
        <p:nvSpPr>
          <p:cNvPr id="108" name="Rettangolo 107">
            <a:extLst>
              <a:ext uri="{FF2B5EF4-FFF2-40B4-BE49-F238E27FC236}">
                <a16:creationId xmlns:a16="http://schemas.microsoft.com/office/drawing/2014/main" id="{50A88D03-8BCA-467D-B38D-B5C8F4CD0A0E}"/>
              </a:ext>
            </a:extLst>
          </p:cNvPr>
          <p:cNvSpPr/>
          <p:nvPr/>
        </p:nvSpPr>
        <p:spPr>
          <a:xfrm>
            <a:off x="7938927" y="305299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23</a:t>
            </a:r>
          </a:p>
        </p:txBody>
      </p:sp>
      <p:cxnSp>
        <p:nvCxnSpPr>
          <p:cNvPr id="109" name="Connettore diritto 108">
            <a:extLst>
              <a:ext uri="{FF2B5EF4-FFF2-40B4-BE49-F238E27FC236}">
                <a16:creationId xmlns:a16="http://schemas.microsoft.com/office/drawing/2014/main" id="{7E266FAF-2B01-4C96-896B-C537D46F43FB}"/>
              </a:ext>
            </a:extLst>
          </p:cNvPr>
          <p:cNvCxnSpPr/>
          <p:nvPr/>
        </p:nvCxnSpPr>
        <p:spPr bwMode="auto">
          <a:xfrm>
            <a:off x="10659771"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0" name="Rettangolo 109">
            <a:extLst>
              <a:ext uri="{FF2B5EF4-FFF2-40B4-BE49-F238E27FC236}">
                <a16:creationId xmlns:a16="http://schemas.microsoft.com/office/drawing/2014/main" id="{F75AF236-8779-4D1C-A6DA-622E3180DF65}"/>
              </a:ext>
            </a:extLst>
          </p:cNvPr>
          <p:cNvSpPr/>
          <p:nvPr/>
        </p:nvSpPr>
        <p:spPr>
          <a:xfrm>
            <a:off x="9656901" y="1701756"/>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1" name="Rettangolo 110">
            <a:extLst>
              <a:ext uri="{FF2B5EF4-FFF2-40B4-BE49-F238E27FC236}">
                <a16:creationId xmlns:a16="http://schemas.microsoft.com/office/drawing/2014/main" id="{9EA55402-9326-4756-8C89-782D54BFDA53}"/>
              </a:ext>
            </a:extLst>
          </p:cNvPr>
          <p:cNvSpPr/>
          <p:nvPr/>
        </p:nvSpPr>
        <p:spPr>
          <a:xfrm>
            <a:off x="10346758" y="236040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61</a:t>
            </a:r>
          </a:p>
        </p:txBody>
      </p:sp>
      <p:sp>
        <p:nvSpPr>
          <p:cNvPr id="112" name="CasellaDiTesto 9">
            <a:extLst>
              <a:ext uri="{FF2B5EF4-FFF2-40B4-BE49-F238E27FC236}">
                <a16:creationId xmlns:a16="http://schemas.microsoft.com/office/drawing/2014/main" id="{C2A43B62-C896-422D-BD6C-440A25F5C6B3}"/>
              </a:ext>
            </a:extLst>
          </p:cNvPr>
          <p:cNvSpPr txBox="1">
            <a:spLocks noChangeArrowheads="1"/>
          </p:cNvSpPr>
          <p:nvPr/>
        </p:nvSpPr>
        <p:spPr bwMode="auto">
          <a:xfrm>
            <a:off x="9058788" y="2055615"/>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13" name="Rettangolo 112">
            <a:extLst>
              <a:ext uri="{FF2B5EF4-FFF2-40B4-BE49-F238E27FC236}">
                <a16:creationId xmlns:a16="http://schemas.microsoft.com/office/drawing/2014/main" id="{DCC52298-7FD6-4F8D-A9E2-EEA35FF6A697}"/>
              </a:ext>
            </a:extLst>
          </p:cNvPr>
          <p:cNvSpPr/>
          <p:nvPr/>
        </p:nvSpPr>
        <p:spPr>
          <a:xfrm>
            <a:off x="11210004" y="3158643"/>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12</a:t>
            </a:r>
          </a:p>
        </p:txBody>
      </p:sp>
      <p:sp>
        <p:nvSpPr>
          <p:cNvPr id="115" name="Rettangolo 114">
            <a:extLst>
              <a:ext uri="{FF2B5EF4-FFF2-40B4-BE49-F238E27FC236}">
                <a16:creationId xmlns:a16="http://schemas.microsoft.com/office/drawing/2014/main" id="{4ED5322F-90D1-4195-AD9E-E565971C92B5}"/>
              </a:ext>
            </a:extLst>
          </p:cNvPr>
          <p:cNvSpPr/>
          <p:nvPr/>
        </p:nvSpPr>
        <p:spPr>
          <a:xfrm>
            <a:off x="11002795" y="312779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16</a:t>
            </a:r>
          </a:p>
        </p:txBody>
      </p:sp>
      <p:cxnSp>
        <p:nvCxnSpPr>
          <p:cNvPr id="116" name="Connettore diritto 115">
            <a:extLst>
              <a:ext uri="{FF2B5EF4-FFF2-40B4-BE49-F238E27FC236}">
                <a16:creationId xmlns:a16="http://schemas.microsoft.com/office/drawing/2014/main" id="{C350EEC0-A2E7-4575-B831-0165D821FCF8}"/>
              </a:ext>
            </a:extLst>
          </p:cNvPr>
          <p:cNvCxnSpPr>
            <a:cxnSpLocks/>
          </p:cNvCxnSpPr>
          <p:nvPr/>
        </p:nvCxnSpPr>
        <p:spPr bwMode="auto">
          <a:xfrm>
            <a:off x="4597534"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17" name="Connettore diritto 116">
            <a:extLst>
              <a:ext uri="{FF2B5EF4-FFF2-40B4-BE49-F238E27FC236}">
                <a16:creationId xmlns:a16="http://schemas.microsoft.com/office/drawing/2014/main" id="{CBD0B4BF-22E7-4864-8661-3903B544EC25}"/>
              </a:ext>
            </a:extLst>
          </p:cNvPr>
          <p:cNvCxnSpPr/>
          <p:nvPr/>
        </p:nvCxnSpPr>
        <p:spPr bwMode="auto">
          <a:xfrm>
            <a:off x="1785643"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8" name="Rettangolo 117">
            <a:extLst>
              <a:ext uri="{FF2B5EF4-FFF2-40B4-BE49-F238E27FC236}">
                <a16:creationId xmlns:a16="http://schemas.microsoft.com/office/drawing/2014/main" id="{EFA281E1-EE13-4AF0-A338-417DCDE54C71}"/>
              </a:ext>
            </a:extLst>
          </p:cNvPr>
          <p:cNvSpPr/>
          <p:nvPr/>
        </p:nvSpPr>
        <p:spPr>
          <a:xfrm>
            <a:off x="801729" y="4336644"/>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9" name="Rettangolo 118">
            <a:extLst>
              <a:ext uri="{FF2B5EF4-FFF2-40B4-BE49-F238E27FC236}">
                <a16:creationId xmlns:a16="http://schemas.microsoft.com/office/drawing/2014/main" id="{20BB8884-BA8E-4EF7-BE13-54CC0E4C0E23}"/>
              </a:ext>
            </a:extLst>
          </p:cNvPr>
          <p:cNvSpPr/>
          <p:nvPr/>
        </p:nvSpPr>
        <p:spPr>
          <a:xfrm>
            <a:off x="1456919" y="472099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67</a:t>
            </a:r>
          </a:p>
        </p:txBody>
      </p:sp>
      <p:sp>
        <p:nvSpPr>
          <p:cNvPr id="120" name="CasellaDiTesto 9">
            <a:extLst>
              <a:ext uri="{FF2B5EF4-FFF2-40B4-BE49-F238E27FC236}">
                <a16:creationId xmlns:a16="http://schemas.microsoft.com/office/drawing/2014/main" id="{0F57AAF9-D640-42D6-BC8A-5D0863FA7183}"/>
              </a:ext>
            </a:extLst>
          </p:cNvPr>
          <p:cNvSpPr txBox="1">
            <a:spLocks noChangeArrowheads="1"/>
          </p:cNvSpPr>
          <p:nvPr/>
        </p:nvSpPr>
        <p:spPr bwMode="auto">
          <a:xfrm>
            <a:off x="442235" y="5050195"/>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1" name="Rettangolo 120">
            <a:extLst>
              <a:ext uri="{FF2B5EF4-FFF2-40B4-BE49-F238E27FC236}">
                <a16:creationId xmlns:a16="http://schemas.microsoft.com/office/drawing/2014/main" id="{BD18793E-E44A-4C07-AC64-B92633E5F9C0}"/>
              </a:ext>
            </a:extLst>
          </p:cNvPr>
          <p:cNvSpPr/>
          <p:nvPr/>
        </p:nvSpPr>
        <p:spPr>
          <a:xfrm>
            <a:off x="2340794" y="5898442"/>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11</a:t>
            </a:r>
          </a:p>
        </p:txBody>
      </p:sp>
      <p:sp>
        <p:nvSpPr>
          <p:cNvPr id="123" name="Rettangolo 122">
            <a:extLst>
              <a:ext uri="{FF2B5EF4-FFF2-40B4-BE49-F238E27FC236}">
                <a16:creationId xmlns:a16="http://schemas.microsoft.com/office/drawing/2014/main" id="{780BD69F-19FA-4ECE-B03D-CE1ABFC0E702}"/>
              </a:ext>
            </a:extLst>
          </p:cNvPr>
          <p:cNvSpPr/>
          <p:nvPr/>
        </p:nvSpPr>
        <p:spPr>
          <a:xfrm>
            <a:off x="2100640" y="5867835"/>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14</a:t>
            </a:r>
          </a:p>
        </p:txBody>
      </p:sp>
      <p:cxnSp>
        <p:nvCxnSpPr>
          <p:cNvPr id="124" name="Connettore diritto 123">
            <a:extLst>
              <a:ext uri="{FF2B5EF4-FFF2-40B4-BE49-F238E27FC236}">
                <a16:creationId xmlns:a16="http://schemas.microsoft.com/office/drawing/2014/main" id="{7FB16E7E-0713-4CCB-9600-F6BFC9A0768B}"/>
              </a:ext>
            </a:extLst>
          </p:cNvPr>
          <p:cNvCxnSpPr/>
          <p:nvPr/>
        </p:nvCxnSpPr>
        <p:spPr bwMode="auto">
          <a:xfrm>
            <a:off x="4604877"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5" name="Rettangolo 124">
            <a:extLst>
              <a:ext uri="{FF2B5EF4-FFF2-40B4-BE49-F238E27FC236}">
                <a16:creationId xmlns:a16="http://schemas.microsoft.com/office/drawing/2014/main" id="{F9711B15-5E8F-4D8E-A618-7530785F41B6}"/>
              </a:ext>
            </a:extLst>
          </p:cNvPr>
          <p:cNvSpPr/>
          <p:nvPr/>
        </p:nvSpPr>
        <p:spPr>
          <a:xfrm>
            <a:off x="3620963" y="432767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26" name="Rettangolo 125">
            <a:extLst>
              <a:ext uri="{FF2B5EF4-FFF2-40B4-BE49-F238E27FC236}">
                <a16:creationId xmlns:a16="http://schemas.microsoft.com/office/drawing/2014/main" id="{B0303D00-0EB0-4C32-8A48-BA5C643BEF00}"/>
              </a:ext>
            </a:extLst>
          </p:cNvPr>
          <p:cNvSpPr/>
          <p:nvPr/>
        </p:nvSpPr>
        <p:spPr>
          <a:xfrm>
            <a:off x="4286134" y="482077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61</a:t>
            </a:r>
          </a:p>
        </p:txBody>
      </p:sp>
      <p:sp>
        <p:nvSpPr>
          <p:cNvPr id="127" name="CasellaDiTesto 9">
            <a:extLst>
              <a:ext uri="{FF2B5EF4-FFF2-40B4-BE49-F238E27FC236}">
                <a16:creationId xmlns:a16="http://schemas.microsoft.com/office/drawing/2014/main" id="{165F1856-8CA6-4A07-AA3E-A17D8E9960D8}"/>
              </a:ext>
            </a:extLst>
          </p:cNvPr>
          <p:cNvSpPr txBox="1">
            <a:spLocks noChangeArrowheads="1"/>
          </p:cNvSpPr>
          <p:nvPr/>
        </p:nvSpPr>
        <p:spPr bwMode="auto">
          <a:xfrm>
            <a:off x="3394013" y="5066797"/>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28" name="CasellaDiTesto 9">
            <a:extLst>
              <a:ext uri="{FF2B5EF4-FFF2-40B4-BE49-F238E27FC236}">
                <a16:creationId xmlns:a16="http://schemas.microsoft.com/office/drawing/2014/main" id="{46B767E9-FADD-4B74-9443-9160E3BB01EC}"/>
              </a:ext>
            </a:extLst>
          </p:cNvPr>
          <p:cNvSpPr txBox="1">
            <a:spLocks noChangeArrowheads="1"/>
          </p:cNvSpPr>
          <p:nvPr/>
        </p:nvSpPr>
        <p:spPr bwMode="auto">
          <a:xfrm>
            <a:off x="3321954" y="4755286"/>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a:solidFill>
                  <a:srgbClr val="008000"/>
                </a:solidFill>
                <a:latin typeface="Century Gothic" panose="020B0502020202020204" pitchFamily="34" charset="0"/>
              </a:rPr>
              <a:t>Trasporti</a:t>
            </a:r>
          </a:p>
        </p:txBody>
      </p:sp>
      <p:sp>
        <p:nvSpPr>
          <p:cNvPr id="129" name="Rettangolo 128">
            <a:extLst>
              <a:ext uri="{FF2B5EF4-FFF2-40B4-BE49-F238E27FC236}">
                <a16:creationId xmlns:a16="http://schemas.microsoft.com/office/drawing/2014/main" id="{24715E35-C498-4444-9281-78B150343A47}"/>
              </a:ext>
            </a:extLst>
          </p:cNvPr>
          <p:cNvSpPr/>
          <p:nvPr/>
        </p:nvSpPr>
        <p:spPr>
          <a:xfrm>
            <a:off x="5161328" y="569603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22</a:t>
            </a:r>
          </a:p>
        </p:txBody>
      </p:sp>
      <p:sp>
        <p:nvSpPr>
          <p:cNvPr id="131" name="Rettangolo 130">
            <a:extLst>
              <a:ext uri="{FF2B5EF4-FFF2-40B4-BE49-F238E27FC236}">
                <a16:creationId xmlns:a16="http://schemas.microsoft.com/office/drawing/2014/main" id="{A9FF5955-EF26-4F00-936B-086792474565}"/>
              </a:ext>
            </a:extLst>
          </p:cNvPr>
          <p:cNvSpPr/>
          <p:nvPr/>
        </p:nvSpPr>
        <p:spPr>
          <a:xfrm>
            <a:off x="4917390" y="5667988"/>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24</a:t>
            </a:r>
          </a:p>
        </p:txBody>
      </p:sp>
      <p:cxnSp>
        <p:nvCxnSpPr>
          <p:cNvPr id="132" name="Connettore diritto 131">
            <a:extLst>
              <a:ext uri="{FF2B5EF4-FFF2-40B4-BE49-F238E27FC236}">
                <a16:creationId xmlns:a16="http://schemas.microsoft.com/office/drawing/2014/main" id="{E53BFAA7-0D89-4E9E-8D2B-1CB34681C00D}"/>
              </a:ext>
            </a:extLst>
          </p:cNvPr>
          <p:cNvCxnSpPr/>
          <p:nvPr/>
        </p:nvCxnSpPr>
        <p:spPr bwMode="auto">
          <a:xfrm>
            <a:off x="7607036"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33" name="Rettangolo 132">
            <a:extLst>
              <a:ext uri="{FF2B5EF4-FFF2-40B4-BE49-F238E27FC236}">
                <a16:creationId xmlns:a16="http://schemas.microsoft.com/office/drawing/2014/main" id="{997863DC-84A7-48F2-B529-1F2A94BE0EA5}"/>
              </a:ext>
            </a:extLst>
          </p:cNvPr>
          <p:cNvSpPr/>
          <p:nvPr/>
        </p:nvSpPr>
        <p:spPr>
          <a:xfrm>
            <a:off x="6623122" y="4319863"/>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34" name="Rettangolo 133">
            <a:extLst>
              <a:ext uri="{FF2B5EF4-FFF2-40B4-BE49-F238E27FC236}">
                <a16:creationId xmlns:a16="http://schemas.microsoft.com/office/drawing/2014/main" id="{D1496D2B-9FD7-4757-A0A0-E5186253BDEA}"/>
              </a:ext>
            </a:extLst>
          </p:cNvPr>
          <p:cNvSpPr/>
          <p:nvPr/>
        </p:nvSpPr>
        <p:spPr>
          <a:xfrm>
            <a:off x="7265404" y="479105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63</a:t>
            </a:r>
          </a:p>
        </p:txBody>
      </p:sp>
      <p:sp>
        <p:nvSpPr>
          <p:cNvPr id="135" name="CasellaDiTesto 9">
            <a:extLst>
              <a:ext uri="{FF2B5EF4-FFF2-40B4-BE49-F238E27FC236}">
                <a16:creationId xmlns:a16="http://schemas.microsoft.com/office/drawing/2014/main" id="{F2CE864C-6087-41EC-890C-E73E2E0E0553}"/>
              </a:ext>
            </a:extLst>
          </p:cNvPr>
          <p:cNvSpPr txBox="1">
            <a:spLocks noChangeArrowheads="1"/>
          </p:cNvSpPr>
          <p:nvPr/>
        </p:nvSpPr>
        <p:spPr bwMode="auto">
          <a:xfrm>
            <a:off x="6371859" y="5045683"/>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36" name="CasellaDiTesto 9">
            <a:extLst>
              <a:ext uri="{FF2B5EF4-FFF2-40B4-BE49-F238E27FC236}">
                <a16:creationId xmlns:a16="http://schemas.microsoft.com/office/drawing/2014/main" id="{D6617CAB-3B2D-4012-A11A-A483C74D1B75}"/>
              </a:ext>
            </a:extLst>
          </p:cNvPr>
          <p:cNvSpPr txBox="1">
            <a:spLocks noChangeArrowheads="1"/>
          </p:cNvSpPr>
          <p:nvPr/>
        </p:nvSpPr>
        <p:spPr bwMode="auto">
          <a:xfrm>
            <a:off x="6297638" y="4702526"/>
            <a:ext cx="100513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Imprese</a:t>
            </a:r>
          </a:p>
        </p:txBody>
      </p:sp>
      <p:sp>
        <p:nvSpPr>
          <p:cNvPr id="137" name="Rettangolo 136">
            <a:extLst>
              <a:ext uri="{FF2B5EF4-FFF2-40B4-BE49-F238E27FC236}">
                <a16:creationId xmlns:a16="http://schemas.microsoft.com/office/drawing/2014/main" id="{91AA58E7-081A-4F77-8E10-6813868D3B39}"/>
              </a:ext>
            </a:extLst>
          </p:cNvPr>
          <p:cNvSpPr/>
          <p:nvPr/>
        </p:nvSpPr>
        <p:spPr>
          <a:xfrm>
            <a:off x="8101882" y="5709655"/>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21</a:t>
            </a:r>
          </a:p>
        </p:txBody>
      </p:sp>
      <p:sp>
        <p:nvSpPr>
          <p:cNvPr id="139" name="Rettangolo 138">
            <a:extLst>
              <a:ext uri="{FF2B5EF4-FFF2-40B4-BE49-F238E27FC236}">
                <a16:creationId xmlns:a16="http://schemas.microsoft.com/office/drawing/2014/main" id="{011FF504-6C37-4BB6-8A1B-538C25D480F3}"/>
              </a:ext>
            </a:extLst>
          </p:cNvPr>
          <p:cNvSpPr/>
          <p:nvPr/>
        </p:nvSpPr>
        <p:spPr>
          <a:xfrm>
            <a:off x="7930032" y="5225341"/>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37</a:t>
            </a:r>
          </a:p>
        </p:txBody>
      </p:sp>
      <p:cxnSp>
        <p:nvCxnSpPr>
          <p:cNvPr id="140" name="Connettore diritto 139">
            <a:extLst>
              <a:ext uri="{FF2B5EF4-FFF2-40B4-BE49-F238E27FC236}">
                <a16:creationId xmlns:a16="http://schemas.microsoft.com/office/drawing/2014/main" id="{15B581AA-4861-47BE-A528-5B7B81550464}"/>
              </a:ext>
            </a:extLst>
          </p:cNvPr>
          <p:cNvCxnSpPr/>
          <p:nvPr/>
        </p:nvCxnSpPr>
        <p:spPr bwMode="auto">
          <a:xfrm>
            <a:off x="10664251" y="4338501"/>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41" name="Rettangolo 140">
            <a:extLst>
              <a:ext uri="{FF2B5EF4-FFF2-40B4-BE49-F238E27FC236}">
                <a16:creationId xmlns:a16="http://schemas.microsoft.com/office/drawing/2014/main" id="{B97BA69A-F74B-4B7B-9B1F-929DE65251E5}"/>
              </a:ext>
            </a:extLst>
          </p:cNvPr>
          <p:cNvSpPr/>
          <p:nvPr/>
        </p:nvSpPr>
        <p:spPr>
          <a:xfrm>
            <a:off x="9680337" y="431452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42" name="Rettangolo 141">
            <a:extLst>
              <a:ext uri="{FF2B5EF4-FFF2-40B4-BE49-F238E27FC236}">
                <a16:creationId xmlns:a16="http://schemas.microsoft.com/office/drawing/2014/main" id="{8F3450B6-1582-46F7-B34C-B429864B263B}"/>
              </a:ext>
            </a:extLst>
          </p:cNvPr>
          <p:cNvSpPr/>
          <p:nvPr/>
        </p:nvSpPr>
        <p:spPr>
          <a:xfrm>
            <a:off x="10345044" y="5108339"/>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56</a:t>
            </a:r>
          </a:p>
        </p:txBody>
      </p:sp>
      <p:sp>
        <p:nvSpPr>
          <p:cNvPr id="143" name="CasellaDiTesto 9">
            <a:extLst>
              <a:ext uri="{FF2B5EF4-FFF2-40B4-BE49-F238E27FC236}">
                <a16:creationId xmlns:a16="http://schemas.microsoft.com/office/drawing/2014/main" id="{FF7662DE-F5E2-43A7-B535-9C86A21D004B}"/>
              </a:ext>
            </a:extLst>
          </p:cNvPr>
          <p:cNvSpPr txBox="1">
            <a:spLocks noChangeArrowheads="1"/>
          </p:cNvSpPr>
          <p:nvPr/>
        </p:nvSpPr>
        <p:spPr bwMode="auto">
          <a:xfrm>
            <a:off x="9248942" y="4737730"/>
            <a:ext cx="79805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dirty="0">
                <a:solidFill>
                  <a:srgbClr val="203864"/>
                </a:solidFill>
                <a:latin typeface="Century Gothic" panose="020B0502020202020204" pitchFamily="34" charset="0"/>
              </a:rPr>
              <a:t>Terziario</a:t>
            </a:r>
          </a:p>
        </p:txBody>
      </p:sp>
      <p:sp>
        <p:nvSpPr>
          <p:cNvPr id="144" name="CasellaDiTesto 9">
            <a:extLst>
              <a:ext uri="{FF2B5EF4-FFF2-40B4-BE49-F238E27FC236}">
                <a16:creationId xmlns:a16="http://schemas.microsoft.com/office/drawing/2014/main" id="{85F57C15-CF57-4A52-9778-DF01A0EAC134}"/>
              </a:ext>
            </a:extLst>
          </p:cNvPr>
          <p:cNvSpPr txBox="1">
            <a:spLocks noChangeArrowheads="1"/>
          </p:cNvSpPr>
          <p:nvPr/>
        </p:nvSpPr>
        <p:spPr bwMode="auto">
          <a:xfrm>
            <a:off x="9166973" y="5063628"/>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dirty="0" err="1">
                <a:solidFill>
                  <a:srgbClr val="008000"/>
                </a:solidFill>
                <a:latin typeface="Century Gothic" panose="020B0502020202020204" pitchFamily="34" charset="0"/>
              </a:rPr>
              <a:t>Serv</a:t>
            </a:r>
            <a:r>
              <a:rPr lang="it-IT" altLang="ja-JP" sz="900" dirty="0">
                <a:solidFill>
                  <a:srgbClr val="008000"/>
                </a:solidFill>
                <a:latin typeface="Century Gothic" panose="020B0502020202020204" pitchFamily="34" charset="0"/>
              </a:rPr>
              <a:t>. Persona</a:t>
            </a:r>
          </a:p>
        </p:txBody>
      </p:sp>
      <p:sp>
        <p:nvSpPr>
          <p:cNvPr id="145" name="Rettangolo 144">
            <a:extLst>
              <a:ext uri="{FF2B5EF4-FFF2-40B4-BE49-F238E27FC236}">
                <a16:creationId xmlns:a16="http://schemas.microsoft.com/office/drawing/2014/main" id="{4B3D727C-5820-4047-A2E2-38ADF9B7643D}"/>
              </a:ext>
            </a:extLst>
          </p:cNvPr>
          <p:cNvSpPr/>
          <p:nvPr/>
        </p:nvSpPr>
        <p:spPr>
          <a:xfrm>
            <a:off x="10949269" y="5798793"/>
            <a:ext cx="437734"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31</a:t>
            </a:r>
          </a:p>
        </p:txBody>
      </p:sp>
      <p:sp>
        <p:nvSpPr>
          <p:cNvPr id="147" name="Rettangolo 146">
            <a:extLst>
              <a:ext uri="{FF2B5EF4-FFF2-40B4-BE49-F238E27FC236}">
                <a16:creationId xmlns:a16="http://schemas.microsoft.com/office/drawing/2014/main" id="{28E8B989-AFB3-4D68-AEC3-90AA06DA3121}"/>
              </a:ext>
            </a:extLst>
          </p:cNvPr>
          <p:cNvSpPr/>
          <p:nvPr/>
        </p:nvSpPr>
        <p:spPr>
          <a:xfrm>
            <a:off x="11203335" y="5899020"/>
            <a:ext cx="393958" cy="261610"/>
          </a:xfrm>
          <a:prstGeom prst="rect">
            <a:avLst/>
          </a:prstGeom>
        </p:spPr>
        <p:txBody>
          <a:bodyPr wrap="square">
            <a:spAutoFit/>
          </a:bodyPr>
          <a:lstStyle/>
          <a:p>
            <a:pPr algn="ctr"/>
            <a:r>
              <a:rPr lang="it-IT" sz="1100" dirty="0">
                <a:solidFill>
                  <a:srgbClr val="008000"/>
                </a:solidFill>
                <a:latin typeface="Century Gothic" panose="020B0502020202020204" pitchFamily="34" charset="0"/>
              </a:rPr>
              <a:t>24</a:t>
            </a:r>
          </a:p>
        </p:txBody>
      </p:sp>
    </p:spTree>
    <p:extLst>
      <p:ext uri="{BB962C8B-B14F-4D97-AF65-F5344CB8AC3E}">
        <p14:creationId xmlns:p14="http://schemas.microsoft.com/office/powerpoint/2010/main" val="1488847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olo 1">
            <a:extLst>
              <a:ext uri="{FF2B5EF4-FFF2-40B4-BE49-F238E27FC236}">
                <a16:creationId xmlns:a16="http://schemas.microsoft.com/office/drawing/2014/main" id="{B17BF99F-5AC3-4319-BB2D-B0526770D42B}"/>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 fabbisogno finanziario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ea typeface="+mj-ea"/>
                <a:cs typeface="Arial"/>
              </a:rPr>
              <a:t>Analisi per provincia</a:t>
            </a:r>
          </a:p>
        </p:txBody>
      </p:sp>
      <p:pic>
        <p:nvPicPr>
          <p:cNvPr id="31" name="Immagine 30">
            <a:extLst>
              <a:ext uri="{FF2B5EF4-FFF2-40B4-BE49-F238E27FC236}">
                <a16:creationId xmlns:a16="http://schemas.microsoft.com/office/drawing/2014/main" id="{22A0EEA4-E40F-4467-A1BA-48094AE668B1}"/>
              </a:ext>
            </a:extLst>
          </p:cNvPr>
          <p:cNvPicPr>
            <a:picLocks noChangeAspect="1"/>
          </p:cNvPicPr>
          <p:nvPr/>
        </p:nvPicPr>
        <p:blipFill>
          <a:blip r:embed="rId2"/>
          <a:stretch>
            <a:fillRect/>
          </a:stretch>
        </p:blipFill>
        <p:spPr>
          <a:xfrm>
            <a:off x="6814800" y="4006398"/>
            <a:ext cx="4493491" cy="2005200"/>
          </a:xfrm>
          <a:prstGeom prst="rect">
            <a:avLst/>
          </a:prstGeom>
        </p:spPr>
      </p:pic>
      <p:pic>
        <p:nvPicPr>
          <p:cNvPr id="32" name="Immagine 31">
            <a:extLst>
              <a:ext uri="{FF2B5EF4-FFF2-40B4-BE49-F238E27FC236}">
                <a16:creationId xmlns:a16="http://schemas.microsoft.com/office/drawing/2014/main" id="{99EACE99-31F3-4BCA-AA53-B6EEB823DAA1}"/>
              </a:ext>
            </a:extLst>
          </p:cNvPr>
          <p:cNvPicPr>
            <a:picLocks noChangeAspect="1"/>
          </p:cNvPicPr>
          <p:nvPr/>
        </p:nvPicPr>
        <p:blipFill>
          <a:blip r:embed="rId3"/>
          <a:stretch>
            <a:fillRect/>
          </a:stretch>
        </p:blipFill>
        <p:spPr>
          <a:xfrm>
            <a:off x="784800" y="4006398"/>
            <a:ext cx="4493491" cy="2005200"/>
          </a:xfrm>
          <a:prstGeom prst="rect">
            <a:avLst/>
          </a:prstGeom>
        </p:spPr>
      </p:pic>
      <p:pic>
        <p:nvPicPr>
          <p:cNvPr id="33" name="Immagine 32">
            <a:extLst>
              <a:ext uri="{FF2B5EF4-FFF2-40B4-BE49-F238E27FC236}">
                <a16:creationId xmlns:a16="http://schemas.microsoft.com/office/drawing/2014/main" id="{73653EEE-AD65-4250-B6F6-6631C3925AB6}"/>
              </a:ext>
            </a:extLst>
          </p:cNvPr>
          <p:cNvPicPr>
            <a:picLocks noChangeAspect="1"/>
          </p:cNvPicPr>
          <p:nvPr/>
        </p:nvPicPr>
        <p:blipFill>
          <a:blip r:embed="rId4"/>
          <a:stretch>
            <a:fillRect/>
          </a:stretch>
        </p:blipFill>
        <p:spPr>
          <a:xfrm>
            <a:off x="6814800" y="1425600"/>
            <a:ext cx="4493491" cy="2005200"/>
          </a:xfrm>
          <a:prstGeom prst="rect">
            <a:avLst/>
          </a:prstGeom>
        </p:spPr>
      </p:pic>
      <p:pic>
        <p:nvPicPr>
          <p:cNvPr id="34" name="Immagine 33">
            <a:extLst>
              <a:ext uri="{FF2B5EF4-FFF2-40B4-BE49-F238E27FC236}">
                <a16:creationId xmlns:a16="http://schemas.microsoft.com/office/drawing/2014/main" id="{1E90C88A-21E3-4234-BB7A-D1D515FE1226}"/>
              </a:ext>
            </a:extLst>
          </p:cNvPr>
          <p:cNvPicPr>
            <a:picLocks noChangeAspect="1"/>
          </p:cNvPicPr>
          <p:nvPr/>
        </p:nvPicPr>
        <p:blipFill>
          <a:blip r:embed="rId5"/>
          <a:stretch>
            <a:fillRect/>
          </a:stretch>
        </p:blipFill>
        <p:spPr>
          <a:xfrm>
            <a:off x="784800" y="1425600"/>
            <a:ext cx="4493491" cy="2005200"/>
          </a:xfrm>
          <a:prstGeom prst="rect">
            <a:avLst/>
          </a:prstGeom>
        </p:spPr>
      </p:pic>
      <p:pic>
        <p:nvPicPr>
          <p:cNvPr id="40" name="Elemento grafico 39" descr="Professore">
            <a:extLst>
              <a:ext uri="{FF2B5EF4-FFF2-40B4-BE49-F238E27FC236}">
                <a16:creationId xmlns:a16="http://schemas.microsoft.com/office/drawing/2014/main" id="{6AA41A7D-E8A4-4218-898C-45175A01CC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8820" y="6088819"/>
            <a:ext cx="387795" cy="387795"/>
          </a:xfrm>
          <a:prstGeom prst="rect">
            <a:avLst/>
          </a:prstGeom>
        </p:spPr>
      </p:pic>
      <p:sp>
        <p:nvSpPr>
          <p:cNvPr id="41" name="Text Box 18">
            <a:extLst>
              <a:ext uri="{FF2B5EF4-FFF2-40B4-BE49-F238E27FC236}">
                <a16:creationId xmlns:a16="http://schemas.microsoft.com/office/drawing/2014/main" id="{196F3FB8-E842-4C58-9A1A-2ABEC7B803DA}"/>
              </a:ext>
            </a:extLst>
          </p:cNvPr>
          <p:cNvSpPr txBox="1">
            <a:spLocks noChangeArrowheads="1"/>
          </p:cNvSpPr>
          <p:nvPr/>
        </p:nvSpPr>
        <p:spPr bwMode="auto">
          <a:xfrm>
            <a:off x="1043795" y="6164307"/>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dirty="0">
                <a:solidFill>
                  <a:schemeClr val="tx1"/>
                </a:solidFill>
              </a:rPr>
              <a:t>Sono riportati gli indicatori congiunturali per ciascuna provincia:</a:t>
            </a:r>
            <a:endParaRPr lang="it-IT" altLang="it-IT" sz="1300" b="1" i="1" dirty="0">
              <a:solidFill>
                <a:schemeClr val="tx1"/>
              </a:solidFill>
            </a:endParaRPr>
          </a:p>
        </p:txBody>
      </p:sp>
      <p:sp>
        <p:nvSpPr>
          <p:cNvPr id="42" name="Rettangolo 41">
            <a:extLst>
              <a:ext uri="{FF2B5EF4-FFF2-40B4-BE49-F238E27FC236}">
                <a16:creationId xmlns:a16="http://schemas.microsoft.com/office/drawing/2014/main" id="{0448F3C8-07D6-4B6F-83E6-98230627446D}"/>
              </a:ext>
            </a:extLst>
          </p:cNvPr>
          <p:cNvSpPr/>
          <p:nvPr/>
        </p:nvSpPr>
        <p:spPr bwMode="auto">
          <a:xfrm>
            <a:off x="6611697" y="6213938"/>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43" name="CasellaDiTesto 9">
            <a:extLst>
              <a:ext uri="{FF2B5EF4-FFF2-40B4-BE49-F238E27FC236}">
                <a16:creationId xmlns:a16="http://schemas.microsoft.com/office/drawing/2014/main" id="{C557044F-BE63-4FA3-97FB-CED606F1AF9B}"/>
              </a:ext>
            </a:extLst>
          </p:cNvPr>
          <p:cNvSpPr txBox="1">
            <a:spLocks noChangeArrowheads="1"/>
          </p:cNvSpPr>
          <p:nvPr/>
        </p:nvSpPr>
        <p:spPr bwMode="auto">
          <a:xfrm>
            <a:off x="6801376" y="6165397"/>
            <a:ext cx="1918681" cy="292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008000"/>
                </a:solidFill>
                <a:latin typeface="Century Gothic" panose="020B0502020202020204" pitchFamily="34" charset="0"/>
              </a:rPr>
              <a:t>Terziario Provincia</a:t>
            </a:r>
          </a:p>
        </p:txBody>
      </p:sp>
      <p:sp>
        <p:nvSpPr>
          <p:cNvPr id="44" name="Rettangolo 43">
            <a:extLst>
              <a:ext uri="{FF2B5EF4-FFF2-40B4-BE49-F238E27FC236}">
                <a16:creationId xmlns:a16="http://schemas.microsoft.com/office/drawing/2014/main" id="{CFE63D32-7A03-481A-A727-2B8B48D3D38C}"/>
              </a:ext>
            </a:extLst>
          </p:cNvPr>
          <p:cNvSpPr/>
          <p:nvPr/>
        </p:nvSpPr>
        <p:spPr bwMode="auto">
          <a:xfrm>
            <a:off x="8810037" y="621393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47" name="CasellaDiTesto 9">
            <a:extLst>
              <a:ext uri="{FF2B5EF4-FFF2-40B4-BE49-F238E27FC236}">
                <a16:creationId xmlns:a16="http://schemas.microsoft.com/office/drawing/2014/main" id="{861E7F79-60FB-47ED-A056-E5ABC0394789}"/>
              </a:ext>
            </a:extLst>
          </p:cNvPr>
          <p:cNvSpPr txBox="1">
            <a:spLocks noChangeArrowheads="1"/>
          </p:cNvSpPr>
          <p:nvPr/>
        </p:nvSpPr>
        <p:spPr bwMode="auto">
          <a:xfrm>
            <a:off x="8999717" y="616539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dirty="0">
                <a:solidFill>
                  <a:srgbClr val="203864"/>
                </a:solidFill>
                <a:latin typeface="Century Gothic" panose="020B0502020202020204" pitchFamily="34" charset="0"/>
              </a:rPr>
              <a:t>Terziario FVG</a:t>
            </a:r>
          </a:p>
        </p:txBody>
      </p:sp>
      <p:sp>
        <p:nvSpPr>
          <p:cNvPr id="48" name="Rettangolo 47">
            <a:extLst>
              <a:ext uri="{FF2B5EF4-FFF2-40B4-BE49-F238E27FC236}">
                <a16:creationId xmlns:a16="http://schemas.microsoft.com/office/drawing/2014/main" id="{72C8D209-CFEE-46F7-89EF-9A21014D13AC}"/>
              </a:ext>
            </a:extLst>
          </p:cNvPr>
          <p:cNvSpPr/>
          <p:nvPr/>
        </p:nvSpPr>
        <p:spPr bwMode="auto">
          <a:xfrm>
            <a:off x="671912"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6" name="Rettangolo 55">
            <a:extLst>
              <a:ext uri="{FF2B5EF4-FFF2-40B4-BE49-F238E27FC236}">
                <a16:creationId xmlns:a16="http://schemas.microsoft.com/office/drawing/2014/main" id="{B833491D-ACF4-40C6-B924-D89284618B64}"/>
              </a:ext>
            </a:extLst>
          </p:cNvPr>
          <p:cNvSpPr/>
          <p:nvPr/>
        </p:nvSpPr>
        <p:spPr bwMode="auto">
          <a:xfrm>
            <a:off x="671912"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7" name="Rettangolo 56">
            <a:extLst>
              <a:ext uri="{FF2B5EF4-FFF2-40B4-BE49-F238E27FC236}">
                <a16:creationId xmlns:a16="http://schemas.microsoft.com/office/drawing/2014/main" id="{6FAF778B-F3D6-4CB7-BFC5-4562ACFD4239}"/>
              </a:ext>
            </a:extLst>
          </p:cNvPr>
          <p:cNvSpPr/>
          <p:nvPr/>
        </p:nvSpPr>
        <p:spPr bwMode="auto">
          <a:xfrm>
            <a:off x="6648317" y="122947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8" name="Rettangolo 57">
            <a:extLst>
              <a:ext uri="{FF2B5EF4-FFF2-40B4-BE49-F238E27FC236}">
                <a16:creationId xmlns:a16="http://schemas.microsoft.com/office/drawing/2014/main" id="{E16B4389-D6CE-4B3A-9027-C9AB9DC515F4}"/>
              </a:ext>
            </a:extLst>
          </p:cNvPr>
          <p:cNvSpPr/>
          <p:nvPr/>
        </p:nvSpPr>
        <p:spPr bwMode="auto">
          <a:xfrm>
            <a:off x="6648317" y="3805116"/>
            <a:ext cx="4967919" cy="2171756"/>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59" name="CasellaDiTesto 58">
            <a:extLst>
              <a:ext uri="{FF2B5EF4-FFF2-40B4-BE49-F238E27FC236}">
                <a16:creationId xmlns:a16="http://schemas.microsoft.com/office/drawing/2014/main" id="{A3C4BA81-7F15-4298-B69A-9759CC1070D6}"/>
              </a:ext>
            </a:extLst>
          </p:cNvPr>
          <p:cNvSpPr txBox="1"/>
          <p:nvPr/>
        </p:nvSpPr>
        <p:spPr>
          <a:xfrm>
            <a:off x="460156" y="1056223"/>
            <a:ext cx="3724793" cy="371833"/>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Gorizia</a:t>
            </a:r>
            <a:r>
              <a:rPr lang="it-IT" sz="1800" i="1" u="sng" dirty="0">
                <a:solidFill>
                  <a:schemeClr val="bg1"/>
                </a:solidFill>
                <a:latin typeface="Century Gothic" panose="020B0502020202020204" pitchFamily="34" charset="0"/>
              </a:rPr>
              <a:t> </a:t>
            </a:r>
            <a:endParaRPr lang="it-IT" sz="1200" b="0" i="1" dirty="0">
              <a:solidFill>
                <a:schemeClr val="bg1"/>
              </a:solidFill>
              <a:latin typeface="Century Gothic" panose="020B0502020202020204" pitchFamily="34" charset="0"/>
            </a:endParaRPr>
          </a:p>
        </p:txBody>
      </p:sp>
      <p:sp>
        <p:nvSpPr>
          <p:cNvPr id="60" name="CasellaDiTesto 59">
            <a:extLst>
              <a:ext uri="{FF2B5EF4-FFF2-40B4-BE49-F238E27FC236}">
                <a16:creationId xmlns:a16="http://schemas.microsoft.com/office/drawing/2014/main" id="{0127EEC6-79E4-4208-87D3-120296BD6705}"/>
              </a:ext>
            </a:extLst>
          </p:cNvPr>
          <p:cNvSpPr txBox="1"/>
          <p:nvPr/>
        </p:nvSpPr>
        <p:spPr>
          <a:xfrm>
            <a:off x="6436561" y="105622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Pordenone</a:t>
            </a:r>
            <a:endParaRPr lang="it-IT" sz="1200" b="0" i="1" dirty="0">
              <a:solidFill>
                <a:schemeClr val="bg1"/>
              </a:solidFill>
              <a:latin typeface="Century Gothic" panose="020B0502020202020204" pitchFamily="34" charset="0"/>
            </a:endParaRPr>
          </a:p>
        </p:txBody>
      </p:sp>
      <p:sp>
        <p:nvSpPr>
          <p:cNvPr id="61" name="CasellaDiTesto 60">
            <a:extLst>
              <a:ext uri="{FF2B5EF4-FFF2-40B4-BE49-F238E27FC236}">
                <a16:creationId xmlns:a16="http://schemas.microsoft.com/office/drawing/2014/main" id="{F8F451F7-2E32-44A8-AF60-F5E3874D2FB2}"/>
              </a:ext>
            </a:extLst>
          </p:cNvPr>
          <p:cNvSpPr txBox="1"/>
          <p:nvPr/>
        </p:nvSpPr>
        <p:spPr>
          <a:xfrm>
            <a:off x="6436561"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i="1" dirty="0">
                <a:solidFill>
                  <a:schemeClr val="bg1"/>
                </a:solidFill>
                <a:latin typeface="Century Gothic" panose="020B0502020202020204" pitchFamily="34" charset="0"/>
              </a:rPr>
              <a:t>Udine</a:t>
            </a:r>
            <a:endParaRPr lang="it-IT" sz="1200" b="0" i="1" dirty="0">
              <a:solidFill>
                <a:schemeClr val="bg1"/>
              </a:solidFill>
              <a:latin typeface="Century Gothic" panose="020B0502020202020204" pitchFamily="34" charset="0"/>
            </a:endParaRPr>
          </a:p>
        </p:txBody>
      </p:sp>
      <p:sp>
        <p:nvSpPr>
          <p:cNvPr id="63" name="CasellaDiTesto 62">
            <a:extLst>
              <a:ext uri="{FF2B5EF4-FFF2-40B4-BE49-F238E27FC236}">
                <a16:creationId xmlns:a16="http://schemas.microsoft.com/office/drawing/2014/main" id="{8F04F6CA-4FBE-4FC6-8972-9DA1B39B361E}"/>
              </a:ext>
            </a:extLst>
          </p:cNvPr>
          <p:cNvSpPr txBox="1"/>
          <p:nvPr/>
        </p:nvSpPr>
        <p:spPr>
          <a:xfrm>
            <a:off x="460156" y="3631863"/>
            <a:ext cx="3724793" cy="371897"/>
          </a:xfrm>
          <a:prstGeom prst="rect">
            <a:avLst/>
          </a:prstGeom>
          <a:solidFill>
            <a:schemeClr val="tx2">
              <a:lumMod val="65000"/>
              <a:lumOff val="35000"/>
            </a:schemeClr>
          </a:solidFill>
          <a:ln>
            <a:solidFill>
              <a:schemeClr val="tx2">
                <a:lumMod val="65000"/>
                <a:lumOff val="35000"/>
              </a:schemeClr>
            </a:solidFill>
          </a:ln>
        </p:spPr>
        <p:txBody>
          <a:bodyPr wrap="square" rtlCol="0">
            <a:spAutoFit/>
          </a:bodyPr>
          <a:lstStyle/>
          <a:p>
            <a:pPr>
              <a:lnSpc>
                <a:spcPct val="110000"/>
              </a:lnSpc>
              <a:spcBef>
                <a:spcPts val="600"/>
              </a:spcBef>
            </a:pPr>
            <a:r>
              <a:rPr lang="it-IT" sz="1800" b="1" i="1" dirty="0">
                <a:solidFill>
                  <a:schemeClr val="bg1"/>
                </a:solidFill>
                <a:latin typeface="Century Gothic" panose="020B0502020202020204" pitchFamily="34" charset="0"/>
              </a:rPr>
              <a:t>Trieste</a:t>
            </a:r>
            <a:endParaRPr lang="it-IT" sz="1200" b="0" i="1" dirty="0">
              <a:solidFill>
                <a:schemeClr val="bg1"/>
              </a:solidFill>
              <a:latin typeface="Century Gothic" panose="020B0502020202020204" pitchFamily="34" charset="0"/>
            </a:endParaRPr>
          </a:p>
        </p:txBody>
      </p:sp>
      <p:cxnSp>
        <p:nvCxnSpPr>
          <p:cNvPr id="64" name="Connettore diritto 63">
            <a:extLst>
              <a:ext uri="{FF2B5EF4-FFF2-40B4-BE49-F238E27FC236}">
                <a16:creationId xmlns:a16="http://schemas.microsoft.com/office/drawing/2014/main" id="{EC9C5B10-4013-49B6-96F8-4AB5D4C6BE6D}"/>
              </a:ext>
            </a:extLst>
          </p:cNvPr>
          <p:cNvCxnSpPr/>
          <p:nvPr/>
        </p:nvCxnSpPr>
        <p:spPr bwMode="auto">
          <a:xfrm>
            <a:off x="3190260"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65" name="Rettangolo 64">
            <a:extLst>
              <a:ext uri="{FF2B5EF4-FFF2-40B4-BE49-F238E27FC236}">
                <a16:creationId xmlns:a16="http://schemas.microsoft.com/office/drawing/2014/main" id="{79D567C2-D2E1-4016-82C6-044A65E99AD0}"/>
              </a:ext>
            </a:extLst>
          </p:cNvPr>
          <p:cNvSpPr/>
          <p:nvPr/>
        </p:nvSpPr>
        <p:spPr>
          <a:xfrm>
            <a:off x="2168138"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67" name="Rettangolo 66">
            <a:extLst>
              <a:ext uri="{FF2B5EF4-FFF2-40B4-BE49-F238E27FC236}">
                <a16:creationId xmlns:a16="http://schemas.microsoft.com/office/drawing/2014/main" id="{409C9567-0FA7-4B1C-A737-F7F36503682C}"/>
              </a:ext>
            </a:extLst>
          </p:cNvPr>
          <p:cNvSpPr/>
          <p:nvPr/>
        </p:nvSpPr>
        <p:spPr>
          <a:xfrm>
            <a:off x="2864826" y="2276985"/>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51</a:t>
            </a:r>
          </a:p>
        </p:txBody>
      </p:sp>
      <p:sp>
        <p:nvSpPr>
          <p:cNvPr id="68" name="CasellaDiTesto 9">
            <a:extLst>
              <a:ext uri="{FF2B5EF4-FFF2-40B4-BE49-F238E27FC236}">
                <a16:creationId xmlns:a16="http://schemas.microsoft.com/office/drawing/2014/main" id="{5D25D560-08AB-4954-AC8E-16BD8C237C11}"/>
              </a:ext>
            </a:extLst>
          </p:cNvPr>
          <p:cNvSpPr txBox="1">
            <a:spLocks noChangeArrowheads="1"/>
          </p:cNvSpPr>
          <p:nvPr/>
        </p:nvSpPr>
        <p:spPr bwMode="auto">
          <a:xfrm>
            <a:off x="1162495" y="1759072"/>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69" name="CasellaDiTesto 9">
            <a:extLst>
              <a:ext uri="{FF2B5EF4-FFF2-40B4-BE49-F238E27FC236}">
                <a16:creationId xmlns:a16="http://schemas.microsoft.com/office/drawing/2014/main" id="{B0768B98-6531-42AE-9130-DA992A3FC9B0}"/>
              </a:ext>
            </a:extLst>
          </p:cNvPr>
          <p:cNvSpPr txBox="1">
            <a:spLocks noChangeArrowheads="1"/>
          </p:cNvSpPr>
          <p:nvPr/>
        </p:nvSpPr>
        <p:spPr bwMode="auto">
          <a:xfrm>
            <a:off x="1124798" y="2285806"/>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GO</a:t>
            </a:r>
          </a:p>
        </p:txBody>
      </p:sp>
      <p:sp>
        <p:nvSpPr>
          <p:cNvPr id="75" name="Rettangolo 74">
            <a:extLst>
              <a:ext uri="{FF2B5EF4-FFF2-40B4-BE49-F238E27FC236}">
                <a16:creationId xmlns:a16="http://schemas.microsoft.com/office/drawing/2014/main" id="{89357A29-41AE-425E-BE3B-B4764CCAE89F}"/>
              </a:ext>
            </a:extLst>
          </p:cNvPr>
          <p:cNvSpPr/>
          <p:nvPr/>
        </p:nvSpPr>
        <p:spPr>
          <a:xfrm>
            <a:off x="3859971" y="259674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29</a:t>
            </a:r>
          </a:p>
        </p:txBody>
      </p:sp>
      <p:sp>
        <p:nvSpPr>
          <p:cNvPr id="88" name="Rettangolo 87">
            <a:extLst>
              <a:ext uri="{FF2B5EF4-FFF2-40B4-BE49-F238E27FC236}">
                <a16:creationId xmlns:a16="http://schemas.microsoft.com/office/drawing/2014/main" id="{A3027C53-9D2D-4743-84B5-093875F03E3D}"/>
              </a:ext>
            </a:extLst>
          </p:cNvPr>
          <p:cNvSpPr/>
          <p:nvPr/>
        </p:nvSpPr>
        <p:spPr>
          <a:xfrm>
            <a:off x="4126723" y="270936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20</a:t>
            </a:r>
          </a:p>
        </p:txBody>
      </p:sp>
      <p:cxnSp>
        <p:nvCxnSpPr>
          <p:cNvPr id="89" name="Connettore diritto 88">
            <a:extLst>
              <a:ext uri="{FF2B5EF4-FFF2-40B4-BE49-F238E27FC236}">
                <a16:creationId xmlns:a16="http://schemas.microsoft.com/office/drawing/2014/main" id="{503C9A58-3C64-4975-8087-1F603CF31774}"/>
              </a:ext>
            </a:extLst>
          </p:cNvPr>
          <p:cNvCxnSpPr/>
          <p:nvPr/>
        </p:nvCxnSpPr>
        <p:spPr bwMode="auto">
          <a:xfrm>
            <a:off x="9256127" y="1574273"/>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90" name="Rettangolo 89">
            <a:extLst>
              <a:ext uri="{FF2B5EF4-FFF2-40B4-BE49-F238E27FC236}">
                <a16:creationId xmlns:a16="http://schemas.microsoft.com/office/drawing/2014/main" id="{228ED099-2C0F-49C6-A267-5C1E3817B1AB}"/>
              </a:ext>
            </a:extLst>
          </p:cNvPr>
          <p:cNvSpPr/>
          <p:nvPr/>
        </p:nvSpPr>
        <p:spPr>
          <a:xfrm>
            <a:off x="8234005" y="1541152"/>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92" name="Rettangolo 91">
            <a:extLst>
              <a:ext uri="{FF2B5EF4-FFF2-40B4-BE49-F238E27FC236}">
                <a16:creationId xmlns:a16="http://schemas.microsoft.com/office/drawing/2014/main" id="{A6F618FD-5615-4725-A964-D2305BBC08CE}"/>
              </a:ext>
            </a:extLst>
          </p:cNvPr>
          <p:cNvSpPr/>
          <p:nvPr/>
        </p:nvSpPr>
        <p:spPr>
          <a:xfrm>
            <a:off x="8900360" y="2165225"/>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58</a:t>
            </a:r>
          </a:p>
        </p:txBody>
      </p:sp>
      <p:sp>
        <p:nvSpPr>
          <p:cNvPr id="93" name="CasellaDiTesto 9">
            <a:extLst>
              <a:ext uri="{FF2B5EF4-FFF2-40B4-BE49-F238E27FC236}">
                <a16:creationId xmlns:a16="http://schemas.microsoft.com/office/drawing/2014/main" id="{D79F488E-7B76-4D97-9F89-D47BDA095061}"/>
              </a:ext>
            </a:extLst>
          </p:cNvPr>
          <p:cNvSpPr txBox="1">
            <a:spLocks noChangeArrowheads="1"/>
          </p:cNvSpPr>
          <p:nvPr/>
        </p:nvSpPr>
        <p:spPr bwMode="auto">
          <a:xfrm>
            <a:off x="7168650" y="1745631"/>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94" name="CasellaDiTesto 9">
            <a:extLst>
              <a:ext uri="{FF2B5EF4-FFF2-40B4-BE49-F238E27FC236}">
                <a16:creationId xmlns:a16="http://schemas.microsoft.com/office/drawing/2014/main" id="{4D6D22AD-6526-41DA-B761-7141A22D99D9}"/>
              </a:ext>
            </a:extLst>
          </p:cNvPr>
          <p:cNvSpPr txBox="1">
            <a:spLocks noChangeArrowheads="1"/>
          </p:cNvSpPr>
          <p:nvPr/>
        </p:nvSpPr>
        <p:spPr bwMode="auto">
          <a:xfrm>
            <a:off x="7165974" y="2152263"/>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PN</a:t>
            </a:r>
          </a:p>
        </p:txBody>
      </p:sp>
      <p:sp>
        <p:nvSpPr>
          <p:cNvPr id="96" name="Rettangolo 95">
            <a:extLst>
              <a:ext uri="{FF2B5EF4-FFF2-40B4-BE49-F238E27FC236}">
                <a16:creationId xmlns:a16="http://schemas.microsoft.com/office/drawing/2014/main" id="{70E5456B-437B-4910-8275-4347269AB6F9}"/>
              </a:ext>
            </a:extLst>
          </p:cNvPr>
          <p:cNvSpPr/>
          <p:nvPr/>
        </p:nvSpPr>
        <p:spPr>
          <a:xfrm>
            <a:off x="9884292" y="2271132"/>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34</a:t>
            </a:r>
          </a:p>
        </p:txBody>
      </p:sp>
      <p:sp>
        <p:nvSpPr>
          <p:cNvPr id="100" name="Rettangolo 99">
            <a:extLst>
              <a:ext uri="{FF2B5EF4-FFF2-40B4-BE49-F238E27FC236}">
                <a16:creationId xmlns:a16="http://schemas.microsoft.com/office/drawing/2014/main" id="{DA409F30-E6FE-459A-8377-1BEBC4278127}"/>
              </a:ext>
            </a:extLst>
          </p:cNvPr>
          <p:cNvSpPr/>
          <p:nvPr/>
        </p:nvSpPr>
        <p:spPr>
          <a:xfrm>
            <a:off x="10281621" y="255734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24</a:t>
            </a:r>
          </a:p>
        </p:txBody>
      </p:sp>
      <p:cxnSp>
        <p:nvCxnSpPr>
          <p:cNvPr id="101" name="Connettore diritto 100">
            <a:extLst>
              <a:ext uri="{FF2B5EF4-FFF2-40B4-BE49-F238E27FC236}">
                <a16:creationId xmlns:a16="http://schemas.microsoft.com/office/drawing/2014/main" id="{3C64D8CF-699D-407E-B481-E9CE412C9690}"/>
              </a:ext>
            </a:extLst>
          </p:cNvPr>
          <p:cNvCxnSpPr/>
          <p:nvPr/>
        </p:nvCxnSpPr>
        <p:spPr bwMode="auto">
          <a:xfrm>
            <a:off x="3201365" y="4072660"/>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02" name="Rettangolo 101">
            <a:extLst>
              <a:ext uri="{FF2B5EF4-FFF2-40B4-BE49-F238E27FC236}">
                <a16:creationId xmlns:a16="http://schemas.microsoft.com/office/drawing/2014/main" id="{8E7092A0-6D10-457F-9C0A-18B76404D078}"/>
              </a:ext>
            </a:extLst>
          </p:cNvPr>
          <p:cNvSpPr/>
          <p:nvPr/>
        </p:nvSpPr>
        <p:spPr>
          <a:xfrm>
            <a:off x="2179243" y="4039539"/>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04" name="Rettangolo 103">
            <a:extLst>
              <a:ext uri="{FF2B5EF4-FFF2-40B4-BE49-F238E27FC236}">
                <a16:creationId xmlns:a16="http://schemas.microsoft.com/office/drawing/2014/main" id="{0F8394C5-5AA3-4679-BB29-C8205DB6BC93}"/>
              </a:ext>
            </a:extLst>
          </p:cNvPr>
          <p:cNvSpPr/>
          <p:nvPr/>
        </p:nvSpPr>
        <p:spPr>
          <a:xfrm>
            <a:off x="2855766" y="472939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59</a:t>
            </a:r>
          </a:p>
        </p:txBody>
      </p:sp>
      <p:sp>
        <p:nvSpPr>
          <p:cNvPr id="105" name="CasellaDiTesto 9">
            <a:extLst>
              <a:ext uri="{FF2B5EF4-FFF2-40B4-BE49-F238E27FC236}">
                <a16:creationId xmlns:a16="http://schemas.microsoft.com/office/drawing/2014/main" id="{3D815E06-0E68-44E7-87E2-D7C727664B09}"/>
              </a:ext>
            </a:extLst>
          </p:cNvPr>
          <p:cNvSpPr txBox="1">
            <a:spLocks noChangeArrowheads="1"/>
          </p:cNvSpPr>
          <p:nvPr/>
        </p:nvSpPr>
        <p:spPr bwMode="auto">
          <a:xfrm>
            <a:off x="1181737" y="4351090"/>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06" name="CasellaDiTesto 9">
            <a:extLst>
              <a:ext uri="{FF2B5EF4-FFF2-40B4-BE49-F238E27FC236}">
                <a16:creationId xmlns:a16="http://schemas.microsoft.com/office/drawing/2014/main" id="{CD716DB3-1CAF-472A-BC7D-15B80352B122}"/>
              </a:ext>
            </a:extLst>
          </p:cNvPr>
          <p:cNvSpPr txBox="1">
            <a:spLocks noChangeArrowheads="1"/>
          </p:cNvSpPr>
          <p:nvPr/>
        </p:nvSpPr>
        <p:spPr bwMode="auto">
          <a:xfrm>
            <a:off x="1130932" y="4731224"/>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TS</a:t>
            </a:r>
          </a:p>
        </p:txBody>
      </p:sp>
      <p:sp>
        <p:nvSpPr>
          <p:cNvPr id="108" name="Rettangolo 107">
            <a:extLst>
              <a:ext uri="{FF2B5EF4-FFF2-40B4-BE49-F238E27FC236}">
                <a16:creationId xmlns:a16="http://schemas.microsoft.com/office/drawing/2014/main" id="{11D47BCF-F937-42A3-ABD9-FA4492E80364}"/>
              </a:ext>
            </a:extLst>
          </p:cNvPr>
          <p:cNvSpPr/>
          <p:nvPr/>
        </p:nvSpPr>
        <p:spPr>
          <a:xfrm>
            <a:off x="3856915" y="4871326"/>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32</a:t>
            </a:r>
          </a:p>
        </p:txBody>
      </p:sp>
      <p:sp>
        <p:nvSpPr>
          <p:cNvPr id="112" name="Rettangolo 111">
            <a:extLst>
              <a:ext uri="{FF2B5EF4-FFF2-40B4-BE49-F238E27FC236}">
                <a16:creationId xmlns:a16="http://schemas.microsoft.com/office/drawing/2014/main" id="{0B693B06-A976-41B9-8052-51B915626021}"/>
              </a:ext>
            </a:extLst>
          </p:cNvPr>
          <p:cNvSpPr/>
          <p:nvPr/>
        </p:nvSpPr>
        <p:spPr>
          <a:xfrm>
            <a:off x="4126887" y="526184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21</a:t>
            </a:r>
          </a:p>
        </p:txBody>
      </p:sp>
      <p:cxnSp>
        <p:nvCxnSpPr>
          <p:cNvPr id="113" name="Connettore diritto 112">
            <a:extLst>
              <a:ext uri="{FF2B5EF4-FFF2-40B4-BE49-F238E27FC236}">
                <a16:creationId xmlns:a16="http://schemas.microsoft.com/office/drawing/2014/main" id="{F449D429-9F02-48BC-AF92-DBA7AECC0B48}"/>
              </a:ext>
            </a:extLst>
          </p:cNvPr>
          <p:cNvCxnSpPr/>
          <p:nvPr/>
        </p:nvCxnSpPr>
        <p:spPr bwMode="auto">
          <a:xfrm>
            <a:off x="9240436" y="4054481"/>
            <a:ext cx="0" cy="1598252"/>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14" name="Rettangolo 113">
            <a:extLst>
              <a:ext uri="{FF2B5EF4-FFF2-40B4-BE49-F238E27FC236}">
                <a16:creationId xmlns:a16="http://schemas.microsoft.com/office/drawing/2014/main" id="{78F2D53C-B016-4F4D-ADC4-AEE0BE6DFF40}"/>
              </a:ext>
            </a:extLst>
          </p:cNvPr>
          <p:cNvSpPr/>
          <p:nvPr/>
        </p:nvSpPr>
        <p:spPr>
          <a:xfrm>
            <a:off x="8218314" y="4021360"/>
            <a:ext cx="1044697" cy="215444"/>
          </a:xfrm>
          <a:prstGeom prst="rect">
            <a:avLst/>
          </a:prstGeom>
        </p:spPr>
        <p:txBody>
          <a:bodyPr wrap="square">
            <a:spAutoFit/>
          </a:bodyPr>
          <a:lstStyle/>
          <a:p>
            <a:pPr algn="r"/>
            <a:r>
              <a:rPr lang="it-IT" i="1" dirty="0" err="1">
                <a:solidFill>
                  <a:schemeClr val="tx2">
                    <a:lumMod val="65000"/>
                    <a:lumOff val="35000"/>
                  </a:schemeClr>
                </a:solidFill>
                <a:latin typeface="Century Gothic" panose="020B0502020202020204" pitchFamily="34" charset="0"/>
              </a:rPr>
              <a:t>Pre</a:t>
            </a:r>
            <a:r>
              <a:rPr lang="it-IT" i="1" dirty="0">
                <a:solidFill>
                  <a:schemeClr val="tx2">
                    <a:lumMod val="65000"/>
                    <a:lumOff val="35000"/>
                  </a:schemeClr>
                </a:solidFill>
                <a:latin typeface="Century Gothic" panose="020B0502020202020204" pitchFamily="34" charset="0"/>
              </a:rPr>
              <a:t> lockdown</a:t>
            </a:r>
            <a:endParaRPr lang="it-IT" sz="500" i="1" dirty="0">
              <a:solidFill>
                <a:schemeClr val="tx2">
                  <a:lumMod val="65000"/>
                  <a:lumOff val="35000"/>
                </a:schemeClr>
              </a:solidFill>
              <a:latin typeface="Century Gothic" panose="020B0502020202020204" pitchFamily="34" charset="0"/>
            </a:endParaRPr>
          </a:p>
        </p:txBody>
      </p:sp>
      <p:sp>
        <p:nvSpPr>
          <p:cNvPr id="116" name="Rettangolo 115">
            <a:extLst>
              <a:ext uri="{FF2B5EF4-FFF2-40B4-BE49-F238E27FC236}">
                <a16:creationId xmlns:a16="http://schemas.microsoft.com/office/drawing/2014/main" id="{7652B36D-F97C-44C0-AA2A-34DF91A2A653}"/>
              </a:ext>
            </a:extLst>
          </p:cNvPr>
          <p:cNvSpPr/>
          <p:nvPr/>
        </p:nvSpPr>
        <p:spPr>
          <a:xfrm>
            <a:off x="8900282" y="436504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66</a:t>
            </a:r>
          </a:p>
        </p:txBody>
      </p:sp>
      <p:sp>
        <p:nvSpPr>
          <p:cNvPr id="117" name="CasellaDiTesto 9">
            <a:extLst>
              <a:ext uri="{FF2B5EF4-FFF2-40B4-BE49-F238E27FC236}">
                <a16:creationId xmlns:a16="http://schemas.microsoft.com/office/drawing/2014/main" id="{6010272B-0E46-436D-A0C6-4DB05FFCC674}"/>
              </a:ext>
            </a:extLst>
          </p:cNvPr>
          <p:cNvSpPr txBox="1">
            <a:spLocks noChangeArrowheads="1"/>
          </p:cNvSpPr>
          <p:nvPr/>
        </p:nvSpPr>
        <p:spPr bwMode="auto">
          <a:xfrm>
            <a:off x="7196935" y="4673628"/>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203864"/>
                </a:solidFill>
                <a:latin typeface="Century Gothic" panose="020B0502020202020204" pitchFamily="34" charset="0"/>
              </a:rPr>
              <a:t>Terziario FVG</a:t>
            </a:r>
          </a:p>
        </p:txBody>
      </p:sp>
      <p:sp>
        <p:nvSpPr>
          <p:cNvPr id="118" name="CasellaDiTesto 9">
            <a:extLst>
              <a:ext uri="{FF2B5EF4-FFF2-40B4-BE49-F238E27FC236}">
                <a16:creationId xmlns:a16="http://schemas.microsoft.com/office/drawing/2014/main" id="{A164C986-B437-4896-9522-8B93EEDD47E9}"/>
              </a:ext>
            </a:extLst>
          </p:cNvPr>
          <p:cNvSpPr txBox="1">
            <a:spLocks noChangeArrowheads="1"/>
          </p:cNvSpPr>
          <p:nvPr/>
        </p:nvSpPr>
        <p:spPr bwMode="auto">
          <a:xfrm>
            <a:off x="7237538" y="4301001"/>
            <a:ext cx="17650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rgbClr val="008000"/>
                </a:solidFill>
                <a:latin typeface="Century Gothic" panose="020B0502020202020204" pitchFamily="34" charset="0"/>
              </a:rPr>
              <a:t>Terziario UD</a:t>
            </a:r>
          </a:p>
        </p:txBody>
      </p:sp>
      <p:sp>
        <p:nvSpPr>
          <p:cNvPr id="120" name="Rettangolo 119">
            <a:extLst>
              <a:ext uri="{FF2B5EF4-FFF2-40B4-BE49-F238E27FC236}">
                <a16:creationId xmlns:a16="http://schemas.microsoft.com/office/drawing/2014/main" id="{6FB6A8B4-A5C2-4A98-80D9-29B010EE1C30}"/>
              </a:ext>
            </a:extLst>
          </p:cNvPr>
          <p:cNvSpPr/>
          <p:nvPr/>
        </p:nvSpPr>
        <p:spPr>
          <a:xfrm>
            <a:off x="9823203" y="482389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36</a:t>
            </a:r>
          </a:p>
        </p:txBody>
      </p:sp>
      <p:sp>
        <p:nvSpPr>
          <p:cNvPr id="124" name="Rettangolo 123">
            <a:extLst>
              <a:ext uri="{FF2B5EF4-FFF2-40B4-BE49-F238E27FC236}">
                <a16:creationId xmlns:a16="http://schemas.microsoft.com/office/drawing/2014/main" id="{09631778-0739-4F6E-AF49-E99F3AB85C69}"/>
              </a:ext>
            </a:extLst>
          </p:cNvPr>
          <p:cNvSpPr/>
          <p:nvPr/>
        </p:nvSpPr>
        <p:spPr>
          <a:xfrm>
            <a:off x="10242562" y="500234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25</a:t>
            </a:r>
          </a:p>
        </p:txBody>
      </p:sp>
    </p:spTree>
    <p:extLst>
      <p:ext uri="{BB962C8B-B14F-4D97-AF65-F5344CB8AC3E}">
        <p14:creationId xmlns:p14="http://schemas.microsoft.com/office/powerpoint/2010/main" val="770999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olo 1">
            <a:extLst>
              <a:ext uri="{FF2B5EF4-FFF2-40B4-BE49-F238E27FC236}">
                <a16:creationId xmlns:a16="http://schemas.microsoft.com/office/drawing/2014/main" id="{8385D4F4-56FD-4AD1-9FB9-9FCD9C23428E}"/>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Domanda e offerta di credito | </a:t>
            </a:r>
            <a:r>
              <a:rPr lang="it-IT" sz="2200" b="0" dirty="0">
                <a:latin typeface="Century Gothic" panose="020B0502020202020204" pitchFamily="34" charset="0"/>
                <a:cs typeface="Arial"/>
              </a:rPr>
              <a:t>La crisi di liquidità delle imprese lascia presagire una </a:t>
            </a:r>
            <a:r>
              <a:rPr lang="it-IT" sz="2200" dirty="0">
                <a:latin typeface="Century Gothic" panose="020B0502020202020204" pitchFamily="34" charset="0"/>
                <a:cs typeface="Arial"/>
              </a:rPr>
              <a:t>prossima stretta del credito </a:t>
            </a:r>
            <a:r>
              <a:rPr lang="it-IT" sz="2200" b="0" dirty="0">
                <a:latin typeface="Century Gothic" panose="020B0502020202020204" pitchFamily="34" charset="0"/>
                <a:cs typeface="Arial"/>
              </a:rPr>
              <a:t>da parte delle banche, che temono di incrementare i propri </a:t>
            </a:r>
            <a:r>
              <a:rPr lang="it-IT" sz="2200" dirty="0">
                <a:latin typeface="Century Gothic" panose="020B0502020202020204" pitchFamily="34" charset="0"/>
                <a:cs typeface="Arial"/>
              </a:rPr>
              <a:t>crediti deteriorati </a:t>
            </a:r>
            <a:r>
              <a:rPr lang="it-IT" sz="2200" b="0" dirty="0">
                <a:latin typeface="Century Gothic" panose="020B0502020202020204" pitchFamily="34" charset="0"/>
                <a:cs typeface="Arial"/>
              </a:rPr>
              <a:t>per il timore che </a:t>
            </a:r>
            <a:r>
              <a:rPr lang="it-IT" sz="2200" dirty="0">
                <a:latin typeface="Century Gothic" panose="020B0502020202020204" pitchFamily="34" charset="0"/>
                <a:cs typeface="Arial"/>
              </a:rPr>
              <a:t>le imprese non riescano ad onorare i prestiti</a:t>
            </a:r>
            <a:r>
              <a:rPr lang="it-IT" sz="2200" b="0" dirty="0">
                <a:latin typeface="Century Gothic" panose="020B0502020202020204" pitchFamily="34" charset="0"/>
                <a:cs typeface="Arial"/>
              </a:rPr>
              <a:t>.</a:t>
            </a:r>
            <a:endParaRPr lang="it-IT" sz="2200" b="0" strike="sngStrike" dirty="0">
              <a:latin typeface="Century Gothic" panose="020B0502020202020204" pitchFamily="34" charset="0"/>
              <a:cs typeface="Arial"/>
            </a:endParaRPr>
          </a:p>
        </p:txBody>
      </p:sp>
      <p:pic>
        <p:nvPicPr>
          <p:cNvPr id="5" name="Immagine 4">
            <a:extLst>
              <a:ext uri="{FF2B5EF4-FFF2-40B4-BE49-F238E27FC236}">
                <a16:creationId xmlns:a16="http://schemas.microsoft.com/office/drawing/2014/main" id="{E2027AF0-BF6F-4C12-A4AD-2B2E2567EDCD}"/>
              </a:ext>
            </a:extLst>
          </p:cNvPr>
          <p:cNvPicPr>
            <a:picLocks noChangeAspect="1"/>
          </p:cNvPicPr>
          <p:nvPr/>
        </p:nvPicPr>
        <p:blipFill>
          <a:blip r:embed="rId2"/>
          <a:stretch>
            <a:fillRect/>
          </a:stretch>
        </p:blipFill>
        <p:spPr>
          <a:xfrm>
            <a:off x="902925" y="4461375"/>
            <a:ext cx="4963668" cy="1400556"/>
          </a:xfrm>
          <a:prstGeom prst="rect">
            <a:avLst/>
          </a:prstGeom>
        </p:spPr>
      </p:pic>
      <p:pic>
        <p:nvPicPr>
          <p:cNvPr id="6" name="Immagine 5">
            <a:extLst>
              <a:ext uri="{FF2B5EF4-FFF2-40B4-BE49-F238E27FC236}">
                <a16:creationId xmlns:a16="http://schemas.microsoft.com/office/drawing/2014/main" id="{A353A9DB-7204-4A09-8455-D9A5FB4614C8}"/>
              </a:ext>
            </a:extLst>
          </p:cNvPr>
          <p:cNvPicPr>
            <a:picLocks noChangeAspect="1"/>
          </p:cNvPicPr>
          <p:nvPr/>
        </p:nvPicPr>
        <p:blipFill>
          <a:blip r:embed="rId3"/>
          <a:stretch>
            <a:fillRect/>
          </a:stretch>
        </p:blipFill>
        <p:spPr>
          <a:xfrm>
            <a:off x="6387465" y="1412057"/>
            <a:ext cx="5001722" cy="4478400"/>
          </a:xfrm>
          <a:prstGeom prst="rect">
            <a:avLst/>
          </a:prstGeom>
        </p:spPr>
      </p:pic>
      <p:pic>
        <p:nvPicPr>
          <p:cNvPr id="7" name="Immagine 6">
            <a:extLst>
              <a:ext uri="{FF2B5EF4-FFF2-40B4-BE49-F238E27FC236}">
                <a16:creationId xmlns:a16="http://schemas.microsoft.com/office/drawing/2014/main" id="{E8906470-4B30-4F70-AE81-B5CC9C64949C}"/>
              </a:ext>
            </a:extLst>
          </p:cNvPr>
          <p:cNvPicPr>
            <a:picLocks noChangeAspect="1"/>
          </p:cNvPicPr>
          <p:nvPr/>
        </p:nvPicPr>
        <p:blipFill>
          <a:blip r:embed="rId4"/>
          <a:stretch>
            <a:fillRect/>
          </a:stretch>
        </p:blipFill>
        <p:spPr>
          <a:xfrm>
            <a:off x="1022400" y="1760400"/>
            <a:ext cx="4731505" cy="2098800"/>
          </a:xfrm>
          <a:prstGeom prst="rect">
            <a:avLst/>
          </a:prstGeom>
        </p:spPr>
      </p:pic>
      <p:sp>
        <p:nvSpPr>
          <p:cNvPr id="8" name="Rettangolo 7">
            <a:extLst>
              <a:ext uri="{FF2B5EF4-FFF2-40B4-BE49-F238E27FC236}">
                <a16:creationId xmlns:a16="http://schemas.microsoft.com/office/drawing/2014/main" id="{D20BEEC6-25B9-42F5-966E-F3A521ACC939}"/>
              </a:ext>
            </a:extLst>
          </p:cNvPr>
          <p:cNvSpPr/>
          <p:nvPr/>
        </p:nvSpPr>
        <p:spPr bwMode="auto">
          <a:xfrm>
            <a:off x="877840" y="1843732"/>
            <a:ext cx="5001915" cy="2027435"/>
          </a:xfrm>
          <a:prstGeom prst="rect">
            <a:avLst/>
          </a:prstGeom>
          <a:noFill/>
          <a:ln w="12700" cap="flat" cmpd="sng" algn="ctr">
            <a:solidFill>
              <a:schemeClr val="bg1">
                <a:lumMod val="50000"/>
              </a:schemeClr>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9" name="Rettangolo 8">
            <a:extLst>
              <a:ext uri="{FF2B5EF4-FFF2-40B4-BE49-F238E27FC236}">
                <a16:creationId xmlns:a16="http://schemas.microsoft.com/office/drawing/2014/main" id="{4DC42475-6A19-4D86-BD99-7E6A7DEC6CC9}"/>
              </a:ext>
            </a:extLst>
          </p:cNvPr>
          <p:cNvSpPr/>
          <p:nvPr/>
        </p:nvSpPr>
        <p:spPr bwMode="auto">
          <a:xfrm>
            <a:off x="878061" y="4117496"/>
            <a:ext cx="5001915" cy="1560364"/>
          </a:xfrm>
          <a:prstGeom prst="rect">
            <a:avLst/>
          </a:prstGeom>
          <a:noFill/>
          <a:ln w="12700" cap="flat" cmpd="sng" algn="ctr">
            <a:solidFill>
              <a:schemeClr val="bg1">
                <a:lumMod val="50000"/>
              </a:schemeClr>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1" name="Text Box 22">
            <a:extLst>
              <a:ext uri="{FF2B5EF4-FFF2-40B4-BE49-F238E27FC236}">
                <a16:creationId xmlns:a16="http://schemas.microsoft.com/office/drawing/2014/main" id="{E8E91434-919E-4AF7-B305-D88CB21562B2}"/>
              </a:ext>
            </a:extLst>
          </p:cNvPr>
          <p:cNvSpPr txBox="1">
            <a:spLocks noChangeArrowheads="1"/>
          </p:cNvSpPr>
          <p:nvPr/>
        </p:nvSpPr>
        <p:spPr bwMode="auto">
          <a:xfrm>
            <a:off x="551384" y="1507443"/>
            <a:ext cx="3837547" cy="461665"/>
          </a:xfrm>
          <a:prstGeom prst="rect">
            <a:avLst/>
          </a:prstGeom>
          <a:solidFill>
            <a:schemeClr val="bg2">
              <a:lumMod val="20000"/>
              <a:lumOff val="80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200" b="0" dirty="0">
                <a:solidFill>
                  <a:srgbClr val="203864"/>
                </a:solidFill>
                <a:latin typeface="Century Gothic" panose="020B0502020202020204" pitchFamily="34" charset="0"/>
              </a:rPr>
              <a:t>Percentuali di </a:t>
            </a:r>
            <a:r>
              <a:rPr lang="it-IT" altLang="it-IT" sz="1200" u="sng" dirty="0">
                <a:solidFill>
                  <a:srgbClr val="203864"/>
                </a:solidFill>
                <a:latin typeface="Century Gothic" panose="020B0502020202020204" pitchFamily="34" charset="0"/>
              </a:rPr>
              <a:t>imprese che hanno chiesto credito</a:t>
            </a:r>
            <a:r>
              <a:rPr lang="it-IT" altLang="it-IT" sz="1200" dirty="0">
                <a:solidFill>
                  <a:srgbClr val="203864"/>
                </a:solidFill>
                <a:latin typeface="Century Gothic" panose="020B0502020202020204" pitchFamily="34" charset="0"/>
              </a:rPr>
              <a:t> </a:t>
            </a:r>
            <a:r>
              <a:rPr lang="it-IT" altLang="it-IT" sz="1200" b="0" dirty="0">
                <a:solidFill>
                  <a:srgbClr val="203864"/>
                </a:solidFill>
                <a:latin typeface="Century Gothic" panose="020B0502020202020204" pitchFamily="34" charset="0"/>
              </a:rPr>
              <a:t>al sistema bancario nel corso dei trimestri</a:t>
            </a:r>
          </a:p>
        </p:txBody>
      </p:sp>
      <p:sp>
        <p:nvSpPr>
          <p:cNvPr id="12" name="Text Box 22">
            <a:extLst>
              <a:ext uri="{FF2B5EF4-FFF2-40B4-BE49-F238E27FC236}">
                <a16:creationId xmlns:a16="http://schemas.microsoft.com/office/drawing/2014/main" id="{6ED0158A-6350-48D6-8EE8-1F9775838A49}"/>
              </a:ext>
            </a:extLst>
          </p:cNvPr>
          <p:cNvSpPr txBox="1">
            <a:spLocks noChangeArrowheads="1"/>
          </p:cNvSpPr>
          <p:nvPr/>
        </p:nvSpPr>
        <p:spPr bwMode="auto">
          <a:xfrm>
            <a:off x="551384" y="3985617"/>
            <a:ext cx="3812296" cy="276999"/>
          </a:xfrm>
          <a:prstGeom prst="rect">
            <a:avLst/>
          </a:prstGeom>
          <a:solidFill>
            <a:schemeClr val="bg2">
              <a:lumMod val="20000"/>
              <a:lumOff val="80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200" u="sng" dirty="0">
                <a:solidFill>
                  <a:srgbClr val="203864"/>
                </a:solidFill>
                <a:latin typeface="Century Gothic" panose="020B0502020202020204" pitchFamily="34" charset="0"/>
              </a:rPr>
              <a:t>Esito della domanda di credito</a:t>
            </a:r>
            <a:r>
              <a:rPr lang="it-IT" altLang="it-IT" sz="1200" b="0" dirty="0">
                <a:solidFill>
                  <a:srgbClr val="203864"/>
                </a:solidFill>
                <a:latin typeface="Century Gothic" panose="020B0502020202020204" pitchFamily="34" charset="0"/>
              </a:rPr>
              <a:t> </a:t>
            </a:r>
            <a:r>
              <a:rPr lang="it-IT" altLang="it-IT" sz="1050" b="0" dirty="0">
                <a:solidFill>
                  <a:srgbClr val="203864"/>
                </a:solidFill>
                <a:latin typeface="Century Gothic" panose="020B0502020202020204" pitchFamily="34" charset="0"/>
              </a:rPr>
              <a:t>(2020 III TRIM)</a:t>
            </a:r>
            <a:endParaRPr lang="it-IT" altLang="it-IT" sz="1200" b="0" dirty="0">
              <a:solidFill>
                <a:srgbClr val="203864"/>
              </a:solidFill>
              <a:latin typeface="Century Gothic" panose="020B0502020202020204" pitchFamily="34" charset="0"/>
            </a:endParaRPr>
          </a:p>
        </p:txBody>
      </p:sp>
      <p:sp>
        <p:nvSpPr>
          <p:cNvPr id="13" name="CasellaDiTesto 15">
            <a:extLst>
              <a:ext uri="{FF2B5EF4-FFF2-40B4-BE49-F238E27FC236}">
                <a16:creationId xmlns:a16="http://schemas.microsoft.com/office/drawing/2014/main" id="{45C2C942-AA79-4C5B-8D5F-C90ECA909BFD}"/>
              </a:ext>
            </a:extLst>
          </p:cNvPr>
          <p:cNvSpPr txBox="1">
            <a:spLocks noChangeArrowheads="1"/>
          </p:cNvSpPr>
          <p:nvPr/>
        </p:nvSpPr>
        <p:spPr bwMode="auto">
          <a:xfrm>
            <a:off x="5052624" y="2595998"/>
            <a:ext cx="5373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400" dirty="0">
                <a:solidFill>
                  <a:srgbClr val="666666"/>
                </a:solidFill>
                <a:latin typeface="Century Gothic" panose="020B0502020202020204" pitchFamily="34" charset="0"/>
              </a:rPr>
              <a:t>36,0</a:t>
            </a:r>
          </a:p>
        </p:txBody>
      </p:sp>
      <p:sp>
        <p:nvSpPr>
          <p:cNvPr id="14" name="CasellaDiTesto 15">
            <a:extLst>
              <a:ext uri="{FF2B5EF4-FFF2-40B4-BE49-F238E27FC236}">
                <a16:creationId xmlns:a16="http://schemas.microsoft.com/office/drawing/2014/main" id="{DE4755A1-BDAA-4DF0-BFBA-979B5CA58FB0}"/>
              </a:ext>
            </a:extLst>
          </p:cNvPr>
          <p:cNvSpPr txBox="1">
            <a:spLocks noChangeArrowheads="1"/>
          </p:cNvSpPr>
          <p:nvPr/>
        </p:nvSpPr>
        <p:spPr bwMode="auto">
          <a:xfrm>
            <a:off x="4929418" y="2041466"/>
            <a:ext cx="458780"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100" b="0" dirty="0">
                <a:solidFill>
                  <a:srgbClr val="666666"/>
                </a:solidFill>
                <a:latin typeface="Century Gothic" panose="020B0502020202020204" pitchFamily="34" charset="0"/>
              </a:rPr>
              <a:t>44,0</a:t>
            </a:r>
          </a:p>
        </p:txBody>
      </p:sp>
      <p:sp>
        <p:nvSpPr>
          <p:cNvPr id="15" name="Text Box 22">
            <a:extLst>
              <a:ext uri="{FF2B5EF4-FFF2-40B4-BE49-F238E27FC236}">
                <a16:creationId xmlns:a16="http://schemas.microsoft.com/office/drawing/2014/main" id="{D00EAC51-CD91-4C4D-B0FA-EC3BCBF365CD}"/>
              </a:ext>
            </a:extLst>
          </p:cNvPr>
          <p:cNvSpPr txBox="1">
            <a:spLocks noChangeArrowheads="1"/>
          </p:cNvSpPr>
          <p:nvPr/>
        </p:nvSpPr>
        <p:spPr bwMode="auto">
          <a:xfrm>
            <a:off x="6903663" y="1505797"/>
            <a:ext cx="3584825" cy="276999"/>
          </a:xfrm>
          <a:prstGeom prst="rect">
            <a:avLst/>
          </a:prstGeom>
          <a:solidFill>
            <a:schemeClr val="bg2">
              <a:lumMod val="20000"/>
              <a:lumOff val="80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spcBef>
                <a:spcPct val="50000"/>
              </a:spcBef>
            </a:pPr>
            <a:r>
              <a:rPr lang="it-IT" altLang="it-IT" sz="1200" u="sng" dirty="0">
                <a:solidFill>
                  <a:srgbClr val="203864"/>
                </a:solidFill>
                <a:latin typeface="Century Gothic" panose="020B0502020202020204" pitchFamily="34" charset="0"/>
              </a:rPr>
              <a:t>Esito della domanda di credito</a:t>
            </a:r>
            <a:r>
              <a:rPr lang="it-IT" altLang="it-IT" sz="1200" dirty="0">
                <a:solidFill>
                  <a:srgbClr val="203864"/>
                </a:solidFill>
                <a:latin typeface="Century Gothic" panose="020B0502020202020204" pitchFamily="34" charset="0"/>
              </a:rPr>
              <a:t> </a:t>
            </a:r>
            <a:r>
              <a:rPr lang="it-IT" altLang="it-IT" sz="1200" b="0" dirty="0">
                <a:solidFill>
                  <a:srgbClr val="203864"/>
                </a:solidFill>
                <a:latin typeface="Century Gothic" panose="020B0502020202020204" pitchFamily="34" charset="0"/>
              </a:rPr>
              <a:t>(serie storica)</a:t>
            </a:r>
          </a:p>
        </p:txBody>
      </p:sp>
      <p:sp>
        <p:nvSpPr>
          <p:cNvPr id="16" name="Text Box 39">
            <a:extLst>
              <a:ext uri="{FF2B5EF4-FFF2-40B4-BE49-F238E27FC236}">
                <a16:creationId xmlns:a16="http://schemas.microsoft.com/office/drawing/2014/main" id="{8E4F04E1-4AD4-4431-A2FE-D95BB1A86E4D}"/>
              </a:ext>
            </a:extLst>
          </p:cNvPr>
          <p:cNvSpPr txBox="1">
            <a:spLocks noChangeArrowheads="1"/>
          </p:cNvSpPr>
          <p:nvPr/>
        </p:nvSpPr>
        <p:spPr bwMode="auto">
          <a:xfrm>
            <a:off x="8036422" y="4483859"/>
            <a:ext cx="199556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spcBef>
                <a:spcPct val="50000"/>
              </a:spcBef>
            </a:pPr>
            <a:r>
              <a:rPr lang="it-IT" altLang="it-IT" sz="1600" dirty="0">
                <a:solidFill>
                  <a:srgbClr val="C00000"/>
                </a:solidFill>
                <a:latin typeface="Century Gothic" panose="020B0502020202020204" pitchFamily="34" charset="0"/>
                <a:cs typeface="Arial" panose="020B0604020202020204" pitchFamily="34" charset="0"/>
              </a:rPr>
              <a:t>Irrigidimento</a:t>
            </a:r>
          </a:p>
        </p:txBody>
      </p:sp>
      <p:sp>
        <p:nvSpPr>
          <p:cNvPr id="17" name="Text Box 40">
            <a:extLst>
              <a:ext uri="{FF2B5EF4-FFF2-40B4-BE49-F238E27FC236}">
                <a16:creationId xmlns:a16="http://schemas.microsoft.com/office/drawing/2014/main" id="{9A01B3CE-EBB8-4DFA-9E27-835266AFE8FF}"/>
              </a:ext>
            </a:extLst>
          </p:cNvPr>
          <p:cNvSpPr txBox="1">
            <a:spLocks noChangeArrowheads="1"/>
          </p:cNvSpPr>
          <p:nvPr/>
        </p:nvSpPr>
        <p:spPr bwMode="auto">
          <a:xfrm>
            <a:off x="8165569" y="3002555"/>
            <a:ext cx="173727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spcBef>
                <a:spcPct val="50000"/>
              </a:spcBef>
            </a:pPr>
            <a:r>
              <a:rPr lang="it-IT" altLang="it-IT" sz="1600" dirty="0">
                <a:solidFill>
                  <a:srgbClr val="1F497D"/>
                </a:solidFill>
                <a:latin typeface="Century Gothic" panose="020B0502020202020204" pitchFamily="34" charset="0"/>
                <a:cs typeface="Arial" panose="020B0604020202020204" pitchFamily="34" charset="0"/>
              </a:rPr>
              <a:t>Stabilità e/o allentamento</a:t>
            </a:r>
          </a:p>
        </p:txBody>
      </p:sp>
      <p:sp>
        <p:nvSpPr>
          <p:cNvPr id="19" name="CasellaDiTesto 3">
            <a:extLst>
              <a:ext uri="{FF2B5EF4-FFF2-40B4-BE49-F238E27FC236}">
                <a16:creationId xmlns:a16="http://schemas.microsoft.com/office/drawing/2014/main" id="{DEB43324-7C9F-4910-9AB0-EC96E32402EB}"/>
              </a:ext>
            </a:extLst>
          </p:cNvPr>
          <p:cNvSpPr txBox="1">
            <a:spLocks noChangeArrowheads="1"/>
          </p:cNvSpPr>
          <p:nvPr/>
        </p:nvSpPr>
        <p:spPr bwMode="auto">
          <a:xfrm>
            <a:off x="10426394" y="2470646"/>
            <a:ext cx="5982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1F497D"/>
                </a:solidFill>
                <a:latin typeface="Century Gothic" panose="020B0502020202020204" pitchFamily="34" charset="0"/>
              </a:rPr>
              <a:t>75,0</a:t>
            </a:r>
          </a:p>
        </p:txBody>
      </p:sp>
      <p:sp>
        <p:nvSpPr>
          <p:cNvPr id="21" name="CasellaDiTesto 20">
            <a:extLst>
              <a:ext uri="{FF2B5EF4-FFF2-40B4-BE49-F238E27FC236}">
                <a16:creationId xmlns:a16="http://schemas.microsoft.com/office/drawing/2014/main" id="{BB142F3E-17EC-42C8-BA99-A38F30DC08AB}"/>
              </a:ext>
            </a:extLst>
          </p:cNvPr>
          <p:cNvSpPr txBox="1">
            <a:spLocks noChangeArrowheads="1"/>
          </p:cNvSpPr>
          <p:nvPr/>
        </p:nvSpPr>
        <p:spPr bwMode="auto">
          <a:xfrm>
            <a:off x="10743056" y="5086094"/>
            <a:ext cx="47320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C00000"/>
                </a:solidFill>
                <a:latin typeface="Century Gothic" panose="020B0502020202020204" pitchFamily="34" charset="0"/>
              </a:rPr>
              <a:t>7,4</a:t>
            </a:r>
          </a:p>
        </p:txBody>
      </p:sp>
      <p:sp>
        <p:nvSpPr>
          <p:cNvPr id="53" name="Text Box 49">
            <a:extLst>
              <a:ext uri="{FF2B5EF4-FFF2-40B4-BE49-F238E27FC236}">
                <a16:creationId xmlns:a16="http://schemas.microsoft.com/office/drawing/2014/main" id="{37179EC9-AC45-4580-B432-A08F63325348}"/>
              </a:ext>
            </a:extLst>
          </p:cNvPr>
          <p:cNvSpPr txBox="1">
            <a:spLocks noChangeArrowheads="1"/>
          </p:cNvSpPr>
          <p:nvPr/>
        </p:nvSpPr>
        <p:spPr bwMode="auto">
          <a:xfrm>
            <a:off x="342617" y="5891786"/>
            <a:ext cx="11374349" cy="723275"/>
          </a:xfrm>
          <a:prstGeom prst="rect">
            <a:avLst/>
          </a:prstGeom>
          <a:noFill/>
          <a:ln w="9525">
            <a:noFill/>
            <a:miter lim="800000"/>
            <a:headEnd/>
            <a:tailEnd/>
          </a:ln>
        </p:spPr>
        <p:txBody>
          <a:bodyPr wrap="square">
            <a:spAutoFit/>
          </a:bodyPr>
          <a:lstStyle/>
          <a:p>
            <a:pPr algn="just" eaLnBrk="1" hangingPunct="1">
              <a:spcBef>
                <a:spcPts val="600"/>
              </a:spcBef>
            </a:pPr>
            <a:r>
              <a:rPr lang="it-IT" altLang="it-IT" dirty="0">
                <a:latin typeface="Century Gothic" panose="020B0502020202020204" pitchFamily="34" charset="0"/>
              </a:rPr>
              <a:t>Base campione</a:t>
            </a:r>
            <a:r>
              <a:rPr lang="it-IT" altLang="it-IT" b="0" dirty="0">
                <a:latin typeface="Century Gothic" panose="020B0502020202020204" pitchFamily="34" charset="0"/>
              </a:rPr>
              <a:t>: 1.536 casi. Percentuali ricalcolate facendo =100,0 le imprese che nei trimestri considerati hanno chiesto un fido o un finanziamento, o hanno chiesto di rinegoziare un fido o un finanziamento esistente. (</a:t>
            </a:r>
            <a:r>
              <a:rPr lang="it-IT" altLang="it-IT" dirty="0">
                <a:latin typeface="Century Gothic" panose="020B0502020202020204" pitchFamily="34" charset="0"/>
              </a:rPr>
              <a:t>Irrigidimento</a:t>
            </a:r>
            <a:r>
              <a:rPr lang="it-IT" altLang="it-IT" b="0" dirty="0">
                <a:latin typeface="Century Gothic" panose="020B0502020202020204" pitchFamily="34" charset="0"/>
              </a:rPr>
              <a:t> = richiesta accolta con ammontare inferiore + richiesta non accolta). </a:t>
            </a:r>
            <a:r>
              <a:rPr lang="it-IT" altLang="it-IT" dirty="0">
                <a:latin typeface="Century Gothic" panose="020B0502020202020204" pitchFamily="34" charset="0"/>
              </a:rPr>
              <a:t>Testo originale della domanda</a:t>
            </a:r>
            <a:r>
              <a:rPr lang="it-IT" altLang="it-IT" b="0" dirty="0">
                <a:latin typeface="Century Gothic" panose="020B0502020202020204" pitchFamily="34"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b="0" dirty="0">
                <a:latin typeface="Century Gothic" panose="020B0502020202020204" pitchFamily="34" charset="0"/>
              </a:rPr>
              <a:t>. </a:t>
            </a:r>
            <a:r>
              <a:rPr lang="it-IT" altLang="ja-JP" dirty="0">
                <a:latin typeface="Century Gothic" panose="020B0502020202020204" pitchFamily="34" charset="0"/>
              </a:rPr>
              <a:t>I dati sono riportati all’universo.</a:t>
            </a:r>
            <a:endParaRPr lang="it-IT" altLang="it-IT" dirty="0">
              <a:latin typeface="Century Gothic" panose="020B0502020202020204" pitchFamily="34" charset="0"/>
            </a:endParaRPr>
          </a:p>
        </p:txBody>
      </p:sp>
      <p:sp>
        <p:nvSpPr>
          <p:cNvPr id="63" name="CasellaDiTesto 15">
            <a:extLst>
              <a:ext uri="{FF2B5EF4-FFF2-40B4-BE49-F238E27FC236}">
                <a16:creationId xmlns:a16="http://schemas.microsoft.com/office/drawing/2014/main" id="{19779A79-D4EB-45AE-8ECB-017F55D89A26}"/>
              </a:ext>
            </a:extLst>
          </p:cNvPr>
          <p:cNvSpPr txBox="1">
            <a:spLocks noChangeArrowheads="1"/>
          </p:cNvSpPr>
          <p:nvPr/>
        </p:nvSpPr>
        <p:spPr bwMode="auto">
          <a:xfrm>
            <a:off x="5436162" y="2165705"/>
            <a:ext cx="625848" cy="492443"/>
          </a:xfrm>
          <a:prstGeom prst="rect">
            <a:avLst/>
          </a:prstGeom>
          <a:solidFill>
            <a:srgbClr val="FFFF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u="sng" dirty="0">
                <a:solidFill>
                  <a:srgbClr val="666666"/>
                </a:solidFill>
                <a:latin typeface="Century Gothic" panose="020B0502020202020204" pitchFamily="34" charset="0"/>
              </a:rPr>
              <a:t>PREV</a:t>
            </a:r>
            <a:br>
              <a:rPr lang="it-IT" altLang="it-IT" sz="1200" dirty="0">
                <a:solidFill>
                  <a:srgbClr val="666666"/>
                </a:solidFill>
                <a:latin typeface="Century Gothic" panose="020B0502020202020204" pitchFamily="34" charset="0"/>
              </a:rPr>
            </a:br>
            <a:r>
              <a:rPr lang="it-IT" altLang="it-IT" sz="1400" i="1" dirty="0">
                <a:solidFill>
                  <a:srgbClr val="666666"/>
                </a:solidFill>
                <a:latin typeface="Century Gothic" panose="020B0502020202020204" pitchFamily="34" charset="0"/>
              </a:rPr>
              <a:t>39,0</a:t>
            </a:r>
            <a:endParaRPr lang="it-IT" altLang="it-IT" sz="1200" i="1" dirty="0">
              <a:solidFill>
                <a:srgbClr val="666666"/>
              </a:solidFill>
              <a:latin typeface="Century Gothic" panose="020B0502020202020204" pitchFamily="34" charset="0"/>
            </a:endParaRPr>
          </a:p>
        </p:txBody>
      </p:sp>
      <p:sp>
        <p:nvSpPr>
          <p:cNvPr id="2" name="CasellaDiTesto 3">
            <a:extLst>
              <a:ext uri="{FF2B5EF4-FFF2-40B4-BE49-F238E27FC236}">
                <a16:creationId xmlns:a16="http://schemas.microsoft.com/office/drawing/2014/main" id="{81DEE82F-523A-448C-9EF2-B896A7F80DE3}"/>
              </a:ext>
            </a:extLst>
          </p:cNvPr>
          <p:cNvSpPr txBox="1">
            <a:spLocks noChangeArrowheads="1"/>
          </p:cNvSpPr>
          <p:nvPr/>
        </p:nvSpPr>
        <p:spPr bwMode="auto">
          <a:xfrm>
            <a:off x="10869505" y="2916948"/>
            <a:ext cx="59828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1F497D"/>
                </a:solidFill>
                <a:latin typeface="Century Gothic" panose="020B0502020202020204" pitchFamily="34" charset="0"/>
              </a:rPr>
              <a:t>69,0</a:t>
            </a:r>
          </a:p>
        </p:txBody>
      </p:sp>
      <p:sp>
        <p:nvSpPr>
          <p:cNvPr id="3" name="CasellaDiTesto 2">
            <a:extLst>
              <a:ext uri="{FF2B5EF4-FFF2-40B4-BE49-F238E27FC236}">
                <a16:creationId xmlns:a16="http://schemas.microsoft.com/office/drawing/2014/main" id="{95720F91-6344-44DB-AF93-54159DE91C8E}"/>
              </a:ext>
            </a:extLst>
          </p:cNvPr>
          <p:cNvSpPr txBox="1">
            <a:spLocks noChangeArrowheads="1"/>
          </p:cNvSpPr>
          <p:nvPr/>
        </p:nvSpPr>
        <p:spPr bwMode="auto">
          <a:xfrm>
            <a:off x="10883993" y="4787132"/>
            <a:ext cx="5886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dirty="0">
                <a:solidFill>
                  <a:srgbClr val="C00000"/>
                </a:solidFill>
                <a:latin typeface="Century Gothic" panose="020B0502020202020204" pitchFamily="34" charset="0"/>
              </a:rPr>
              <a:t>12,4</a:t>
            </a:r>
          </a:p>
        </p:txBody>
      </p:sp>
      <p:sp>
        <p:nvSpPr>
          <p:cNvPr id="4" name="CasellaDiTesto 15">
            <a:extLst>
              <a:ext uri="{FF2B5EF4-FFF2-40B4-BE49-F238E27FC236}">
                <a16:creationId xmlns:a16="http://schemas.microsoft.com/office/drawing/2014/main" id="{ADDECF0A-E520-4319-8F2F-44A93A83B45D}"/>
              </a:ext>
            </a:extLst>
          </p:cNvPr>
          <p:cNvSpPr txBox="1">
            <a:spLocks noChangeArrowheads="1"/>
          </p:cNvSpPr>
          <p:nvPr/>
        </p:nvSpPr>
        <p:spPr bwMode="auto">
          <a:xfrm>
            <a:off x="11061209" y="3397535"/>
            <a:ext cx="625848" cy="523220"/>
          </a:xfrm>
          <a:prstGeom prst="rect">
            <a:avLst/>
          </a:prstGeom>
          <a:solidFill>
            <a:srgbClr val="FFFF00"/>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u="sng" dirty="0">
                <a:solidFill>
                  <a:srgbClr val="203864"/>
                </a:solidFill>
                <a:latin typeface="Century Gothic" panose="020B0502020202020204" pitchFamily="34" charset="0"/>
              </a:rPr>
              <a:t>PREV</a:t>
            </a:r>
            <a:br>
              <a:rPr lang="it-IT" altLang="it-IT" sz="1200" b="0" dirty="0">
                <a:solidFill>
                  <a:srgbClr val="203864"/>
                </a:solidFill>
                <a:latin typeface="Century Gothic" panose="020B0502020202020204" pitchFamily="34" charset="0"/>
              </a:rPr>
            </a:br>
            <a:r>
              <a:rPr lang="it-IT" altLang="it-IT" sz="1600" i="1" dirty="0">
                <a:solidFill>
                  <a:srgbClr val="203864"/>
                </a:solidFill>
                <a:latin typeface="Century Gothic" panose="020B0502020202020204" pitchFamily="34" charset="0"/>
              </a:rPr>
              <a:t>54,0</a:t>
            </a:r>
            <a:endParaRPr lang="it-IT" altLang="it-IT" sz="1200" i="1" dirty="0">
              <a:solidFill>
                <a:srgbClr val="203864"/>
              </a:solidFill>
              <a:latin typeface="Century Gothic" panose="020B0502020202020204" pitchFamily="34" charset="0"/>
            </a:endParaRPr>
          </a:p>
        </p:txBody>
      </p:sp>
      <p:sp>
        <p:nvSpPr>
          <p:cNvPr id="10" name="CasellaDiTesto 15">
            <a:extLst>
              <a:ext uri="{FF2B5EF4-FFF2-40B4-BE49-F238E27FC236}">
                <a16:creationId xmlns:a16="http://schemas.microsoft.com/office/drawing/2014/main" id="{51F3915E-383D-4381-9267-20065BD38716}"/>
              </a:ext>
            </a:extLst>
          </p:cNvPr>
          <p:cNvSpPr txBox="1">
            <a:spLocks noChangeArrowheads="1"/>
          </p:cNvSpPr>
          <p:nvPr/>
        </p:nvSpPr>
        <p:spPr bwMode="auto">
          <a:xfrm>
            <a:off x="11024677" y="4179840"/>
            <a:ext cx="625848" cy="523220"/>
          </a:xfrm>
          <a:prstGeom prst="rect">
            <a:avLst/>
          </a:prstGeom>
          <a:solidFill>
            <a:srgbClr val="FFFF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200" b="0" u="sng" dirty="0">
                <a:solidFill>
                  <a:srgbClr val="C00000"/>
                </a:solidFill>
                <a:latin typeface="Century Gothic" panose="020B0502020202020204" pitchFamily="34" charset="0"/>
              </a:rPr>
              <a:t>PREV</a:t>
            </a:r>
            <a:br>
              <a:rPr lang="it-IT" altLang="it-IT" sz="1200" dirty="0">
                <a:solidFill>
                  <a:srgbClr val="C00000"/>
                </a:solidFill>
                <a:latin typeface="Century Gothic" panose="020B0502020202020204" pitchFamily="34" charset="0"/>
              </a:rPr>
            </a:br>
            <a:r>
              <a:rPr lang="it-IT" altLang="it-IT" sz="1600" i="1" dirty="0">
                <a:solidFill>
                  <a:srgbClr val="C00000"/>
                </a:solidFill>
                <a:latin typeface="Century Gothic" panose="020B0502020202020204" pitchFamily="34" charset="0"/>
              </a:rPr>
              <a:t>24,0</a:t>
            </a:r>
            <a:endParaRPr lang="it-IT" altLang="it-IT" sz="1200" i="1" dirty="0">
              <a:solidFill>
                <a:srgbClr val="C00000"/>
              </a:solidFill>
              <a:latin typeface="Century Gothic" panose="020B0502020202020204" pitchFamily="34" charset="0"/>
            </a:endParaRPr>
          </a:p>
        </p:txBody>
      </p:sp>
    </p:spTree>
    <p:extLst>
      <p:ext uri="{BB962C8B-B14F-4D97-AF65-F5344CB8AC3E}">
        <p14:creationId xmlns:p14="http://schemas.microsoft.com/office/powerpoint/2010/main" val="20416570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19071506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8" name="Titolo 1">
            <a:extLst>
              <a:ext uri="{FF2B5EF4-FFF2-40B4-BE49-F238E27FC236}">
                <a16:creationId xmlns:a16="http://schemas.microsoft.com/office/drawing/2014/main" id="{18EAABE5-563A-4EA2-BFAE-EABAD0CE488C}"/>
              </a:ext>
            </a:extLst>
          </p:cNvPr>
          <p:cNvSpPr txBox="1">
            <a:spLocks/>
          </p:cNvSpPr>
          <p:nvPr/>
        </p:nvSpPr>
        <p:spPr>
          <a:xfrm>
            <a:off x="335360" y="248643"/>
            <a:ext cx="11809312" cy="624883"/>
          </a:xfrm>
          <a:prstGeom prst="rect">
            <a:avLst/>
          </a:prstGeom>
        </p:spPr>
        <p:txBody>
          <a:bodyPr wrap="square" lIns="67500" tIns="35100" rIns="67500" bIns="35100">
            <a:spAutoFit/>
          </a:bodyPr>
          <a:lstStyle/>
          <a:p>
            <a:pPr>
              <a:defRPr/>
            </a:pPr>
            <a:r>
              <a:rPr lang="it-IT" altLang="it-IT" sz="3600" u="sng" dirty="0">
                <a:solidFill>
                  <a:schemeClr val="bg1"/>
                </a:solidFill>
                <a:latin typeface="Century Gothic" panose="020B0502020202020204" pitchFamily="34" charset="0"/>
                <a:cs typeface="Arial" panose="020B0604020202020204" pitchFamily="34" charset="0"/>
              </a:rPr>
              <a:t>FISCO</a:t>
            </a:r>
          </a:p>
        </p:txBody>
      </p:sp>
      <p:sp>
        <p:nvSpPr>
          <p:cNvPr id="10" name="Rettangolo 9">
            <a:extLst>
              <a:ext uri="{FF2B5EF4-FFF2-40B4-BE49-F238E27FC236}">
                <a16:creationId xmlns:a16="http://schemas.microsoft.com/office/drawing/2014/main" id="{A60FB03C-9646-4E1D-8646-F37505C9B979}"/>
              </a:ext>
            </a:extLst>
          </p:cNvPr>
          <p:cNvSpPr/>
          <p:nvPr/>
        </p:nvSpPr>
        <p:spPr bwMode="auto">
          <a:xfrm>
            <a:off x="0" y="6160168"/>
            <a:ext cx="1318661" cy="697832"/>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 name="Rectangle 3">
            <a:extLst>
              <a:ext uri="{FF2B5EF4-FFF2-40B4-BE49-F238E27FC236}">
                <a16:creationId xmlns:a16="http://schemas.microsoft.com/office/drawing/2014/main" id="{B9A2C253-017E-46B9-984C-0E7357A0D92D}"/>
              </a:ext>
            </a:extLst>
          </p:cNvPr>
          <p:cNvSpPr txBox="1">
            <a:spLocks noChangeArrowheads="1"/>
          </p:cNvSpPr>
          <p:nvPr/>
        </p:nvSpPr>
        <p:spPr bwMode="auto">
          <a:xfrm>
            <a:off x="335360" y="1504411"/>
            <a:ext cx="11647090" cy="3354765"/>
          </a:xfrm>
          <a:prstGeom prst="rect">
            <a:avLst/>
          </a:prstGeom>
          <a:noFill/>
          <a:ln>
            <a:noFill/>
          </a:ln>
        </p:spPr>
        <p:txBody>
          <a:bodyPr wrap="square">
            <a:sp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14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600"/>
              </a:spcBef>
              <a:spcAft>
                <a:spcPts val="0"/>
              </a:spcAft>
              <a:buNone/>
            </a:pPr>
            <a:r>
              <a:rPr lang="it-IT" sz="2400" i="1" u="sng"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LE SCADENZE FISCALI</a:t>
            </a:r>
            <a:r>
              <a:rPr lang="it-IT" sz="2400" i="1" dirty="0">
                <a:solidFill>
                  <a:srgbClr val="FFC000"/>
                </a:solidFill>
                <a:latin typeface="Century Gothic" panose="020B0502020202020204" pitchFamily="34" charset="0"/>
                <a:ea typeface="Calibri" panose="020F0502020204030204" pitchFamily="34" charset="0"/>
                <a:cs typeface="Times New Roman" panose="02020603050405020304" pitchFamily="18" charset="0"/>
              </a:rPr>
              <a:t>…</a:t>
            </a:r>
            <a:endParaRPr lang="it-IT" sz="2400" i="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b="0" i="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Tre imprese del terziario del FVG ogni cinque dichiarano di avere difficoltà nel rispettare le scadenze fiscali. Il dato è più elevato presso gli operatori della ristorazione (bar, ristoranti) e la ricezione turistica.</a:t>
            </a:r>
            <a:endParaRPr lang="it-IT" sz="2400" b="0" i="1" dirty="0">
              <a:solidFill>
                <a:schemeClr val="bg1"/>
              </a:solidFill>
              <a:latin typeface="Century Gothic" panose="020B0502020202020204" pitchFamily="34" charset="0"/>
              <a:cs typeface="Times New Roman" panose="02020603050405020304" pitchFamily="18" charset="0"/>
            </a:endParaRPr>
          </a:p>
          <a:p>
            <a:pPr marL="0" indent="0">
              <a:spcBef>
                <a:spcPts val="600"/>
              </a:spcBef>
              <a:spcAft>
                <a:spcPts val="0"/>
              </a:spcAft>
              <a:buNone/>
            </a:pPr>
            <a:endParaRPr lang="it-IT" sz="2400" b="0" u="sng"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a:t>
            </a:r>
            <a:r>
              <a:rPr lang="it-IT" sz="2400" u="sng"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COSA SERVE IN QUESTO MOMENTO</a:t>
            </a:r>
            <a:endParaRPr lang="it-IT" sz="2400"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it-IT" sz="24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Moratorie fiscali più ampie e inclusive e la garanzia della sospensione a tempo indeterminato delle imposte locali.</a:t>
            </a:r>
          </a:p>
        </p:txBody>
      </p:sp>
    </p:spTree>
    <p:extLst>
      <p:ext uri="{BB962C8B-B14F-4D97-AF65-F5344CB8AC3E}">
        <p14:creationId xmlns:p14="http://schemas.microsoft.com/office/powerpoint/2010/main" val="3457101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1D6050EF-39BD-408A-8EFE-639CF40D83B5}"/>
              </a:ext>
            </a:extLst>
          </p:cNvPr>
          <p:cNvPicPr>
            <a:picLocks noChangeAspect="1"/>
          </p:cNvPicPr>
          <p:nvPr/>
        </p:nvPicPr>
        <p:blipFill>
          <a:blip r:embed="rId2"/>
          <a:stretch>
            <a:fillRect/>
          </a:stretch>
        </p:blipFill>
        <p:spPr>
          <a:xfrm>
            <a:off x="407368" y="3013844"/>
            <a:ext cx="7108774" cy="3190189"/>
          </a:xfrm>
          <a:prstGeom prst="rect">
            <a:avLst/>
          </a:prstGeom>
        </p:spPr>
      </p:pic>
      <p:sp>
        <p:nvSpPr>
          <p:cNvPr id="4" name="Titolo 1">
            <a:extLst>
              <a:ext uri="{FF2B5EF4-FFF2-40B4-BE49-F238E27FC236}">
                <a16:creationId xmlns:a16="http://schemas.microsoft.com/office/drawing/2014/main" id="{4855B84B-5EAD-4C50-BC06-E7895251D311}"/>
              </a:ext>
            </a:extLst>
          </p:cNvPr>
          <p:cNvSpPr txBox="1">
            <a:spLocks/>
          </p:cNvSpPr>
          <p:nvPr/>
        </p:nvSpPr>
        <p:spPr>
          <a:xfrm>
            <a:off x="335360" y="248643"/>
            <a:ext cx="11728955"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Scadenze fiscali | </a:t>
            </a:r>
            <a:r>
              <a:rPr lang="it-IT" sz="2200" b="0" dirty="0">
                <a:latin typeface="Century Gothic" panose="020B0502020202020204" pitchFamily="34" charset="0"/>
                <a:cs typeface="Arial"/>
              </a:rPr>
              <a:t>Il </a:t>
            </a:r>
            <a:r>
              <a:rPr lang="it-IT" sz="2200" dirty="0">
                <a:latin typeface="Century Gothic" panose="020B0502020202020204" pitchFamily="34" charset="0"/>
                <a:cs typeface="Arial"/>
              </a:rPr>
              <a:t>57%</a:t>
            </a:r>
            <a:r>
              <a:rPr lang="it-IT" sz="2200" b="0" dirty="0">
                <a:latin typeface="Century Gothic" panose="020B0502020202020204" pitchFamily="34" charset="0"/>
                <a:cs typeface="Arial"/>
              </a:rPr>
              <a:t> delle </a:t>
            </a:r>
            <a:r>
              <a:rPr lang="it-IT" sz="2200" dirty="0">
                <a:latin typeface="Century Gothic" panose="020B0502020202020204" pitchFamily="34" charset="0"/>
                <a:cs typeface="Arial"/>
              </a:rPr>
              <a:t>imprese del terziario del FVG </a:t>
            </a:r>
            <a:r>
              <a:rPr lang="it-IT" sz="2200" b="0" dirty="0">
                <a:latin typeface="Century Gothic" panose="020B0502020202020204" pitchFamily="34" charset="0"/>
                <a:cs typeface="Arial"/>
              </a:rPr>
              <a:t>dichiara di avere </a:t>
            </a:r>
            <a:r>
              <a:rPr lang="it-IT" sz="2200" dirty="0">
                <a:latin typeface="Century Gothic" panose="020B0502020202020204" pitchFamily="34" charset="0"/>
                <a:cs typeface="Arial"/>
              </a:rPr>
              <a:t>difficoltà nel rispettare le scadenze fiscali</a:t>
            </a:r>
            <a:r>
              <a:rPr lang="it-IT" sz="2200" b="0" dirty="0">
                <a:latin typeface="Century Gothic" panose="020B0502020202020204" pitchFamily="34" charset="0"/>
                <a:cs typeface="Arial"/>
              </a:rPr>
              <a:t>. Il dato è più elevato presso gli operatori della </a:t>
            </a:r>
            <a:r>
              <a:rPr lang="it-IT" sz="2200" dirty="0">
                <a:latin typeface="Century Gothic" panose="020B0502020202020204" pitchFamily="34" charset="0"/>
                <a:cs typeface="Arial"/>
              </a:rPr>
              <a:t>ristorazione</a:t>
            </a:r>
            <a:r>
              <a:rPr lang="it-IT" sz="2200" b="0" dirty="0">
                <a:latin typeface="Century Gothic" panose="020B0502020202020204" pitchFamily="34" charset="0"/>
                <a:cs typeface="Arial"/>
              </a:rPr>
              <a:t> (bar, ristoranti) e la </a:t>
            </a:r>
            <a:r>
              <a:rPr lang="it-IT" sz="2200" dirty="0">
                <a:latin typeface="Century Gothic" panose="020B0502020202020204" pitchFamily="34" charset="0"/>
                <a:cs typeface="Arial"/>
              </a:rPr>
              <a:t>ricezione turistica</a:t>
            </a:r>
            <a:r>
              <a:rPr lang="it-IT" sz="2200" b="0" dirty="0">
                <a:latin typeface="Century Gothic" panose="020B0502020202020204" pitchFamily="34" charset="0"/>
                <a:cs typeface="Arial"/>
              </a:rPr>
              <a:t>.</a:t>
            </a:r>
          </a:p>
        </p:txBody>
      </p:sp>
      <p:sp>
        <p:nvSpPr>
          <p:cNvPr id="6" name="CasellaDiTesto 9">
            <a:extLst>
              <a:ext uri="{FF2B5EF4-FFF2-40B4-BE49-F238E27FC236}">
                <a16:creationId xmlns:a16="http://schemas.microsoft.com/office/drawing/2014/main" id="{463CFC57-43FA-445A-8EE9-2CD8F69B8819}"/>
              </a:ext>
            </a:extLst>
          </p:cNvPr>
          <p:cNvSpPr txBox="1">
            <a:spLocks noChangeArrowheads="1"/>
          </p:cNvSpPr>
          <p:nvPr/>
        </p:nvSpPr>
        <p:spPr bwMode="auto">
          <a:xfrm>
            <a:off x="335360" y="1700808"/>
            <a:ext cx="116652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800" b="0" dirty="0">
                <a:latin typeface="Century Gothic" panose="020B0502020202020204" pitchFamily="34" charset="0"/>
              </a:rPr>
              <a:t>La Sua impresa ha riscontrato / riscontrerà </a:t>
            </a:r>
            <a:r>
              <a:rPr lang="it-IT" altLang="ja-JP" sz="1800" dirty="0">
                <a:latin typeface="Century Gothic" panose="020B0502020202020204" pitchFamily="34" charset="0"/>
              </a:rPr>
              <a:t>difficoltà nel rispettare le scadenze fiscali</a:t>
            </a:r>
            <a:r>
              <a:rPr lang="it-IT" altLang="ja-JP" sz="1800" b="0" dirty="0">
                <a:latin typeface="Century Gothic" panose="020B0502020202020204" pitchFamily="34" charset="0"/>
              </a:rPr>
              <a:t>?</a:t>
            </a:r>
          </a:p>
        </p:txBody>
      </p:sp>
      <p:sp>
        <p:nvSpPr>
          <p:cNvPr id="13" name="Rettangolo 12">
            <a:extLst>
              <a:ext uri="{FF2B5EF4-FFF2-40B4-BE49-F238E27FC236}">
                <a16:creationId xmlns:a16="http://schemas.microsoft.com/office/drawing/2014/main" id="{7CFBCAA0-D51A-4ECF-BF6D-33C5EAE448DC}"/>
              </a:ext>
            </a:extLst>
          </p:cNvPr>
          <p:cNvSpPr/>
          <p:nvPr/>
        </p:nvSpPr>
        <p:spPr>
          <a:xfrm>
            <a:off x="5995684" y="4616948"/>
            <a:ext cx="975085" cy="584775"/>
          </a:xfrm>
          <a:prstGeom prst="rect">
            <a:avLst/>
          </a:prstGeom>
        </p:spPr>
        <p:txBody>
          <a:bodyPr wrap="square">
            <a:spAutoFit/>
          </a:bodyPr>
          <a:lstStyle/>
          <a:p>
            <a:pPr algn="ctr"/>
            <a:r>
              <a:rPr lang="it-IT" sz="3200" dirty="0">
                <a:latin typeface="Century Gothic" panose="020B0502020202020204" pitchFamily="34" charset="0"/>
              </a:rPr>
              <a:t>12</a:t>
            </a:r>
            <a:r>
              <a:rPr lang="it-IT" sz="2000" dirty="0">
                <a:latin typeface="Century Gothic" panose="020B0502020202020204" pitchFamily="34" charset="0"/>
              </a:rPr>
              <a:t>%</a:t>
            </a:r>
            <a:r>
              <a:rPr lang="it-IT" sz="2800" dirty="0">
                <a:latin typeface="Century Gothic" panose="020B0502020202020204" pitchFamily="34" charset="0"/>
              </a:rPr>
              <a:t> </a:t>
            </a:r>
          </a:p>
        </p:txBody>
      </p:sp>
      <p:sp>
        <p:nvSpPr>
          <p:cNvPr id="16" name="Rettangolo 15">
            <a:extLst>
              <a:ext uri="{FF2B5EF4-FFF2-40B4-BE49-F238E27FC236}">
                <a16:creationId xmlns:a16="http://schemas.microsoft.com/office/drawing/2014/main" id="{8C4FDA33-C8FC-4205-B093-3441CD871558}"/>
              </a:ext>
            </a:extLst>
          </p:cNvPr>
          <p:cNvSpPr/>
          <p:nvPr/>
        </p:nvSpPr>
        <p:spPr>
          <a:xfrm>
            <a:off x="4309577" y="3532195"/>
            <a:ext cx="975085" cy="584775"/>
          </a:xfrm>
          <a:prstGeom prst="rect">
            <a:avLst/>
          </a:prstGeom>
        </p:spPr>
        <p:txBody>
          <a:bodyPr wrap="square">
            <a:spAutoFit/>
          </a:bodyPr>
          <a:lstStyle/>
          <a:p>
            <a:pPr algn="ctr"/>
            <a:r>
              <a:rPr lang="it-IT" sz="3200" dirty="0">
                <a:latin typeface="Century Gothic" panose="020B0502020202020204" pitchFamily="34" charset="0"/>
              </a:rPr>
              <a:t>45</a:t>
            </a:r>
            <a:r>
              <a:rPr lang="it-IT" sz="2000" dirty="0">
                <a:latin typeface="Century Gothic" panose="020B0502020202020204" pitchFamily="34" charset="0"/>
              </a:rPr>
              <a:t>%</a:t>
            </a:r>
            <a:r>
              <a:rPr lang="it-IT" sz="2800" dirty="0">
                <a:latin typeface="Century Gothic" panose="020B0502020202020204" pitchFamily="34" charset="0"/>
              </a:rPr>
              <a:t> </a:t>
            </a:r>
          </a:p>
        </p:txBody>
      </p:sp>
      <p:sp>
        <p:nvSpPr>
          <p:cNvPr id="18" name="Rettangolo 17">
            <a:extLst>
              <a:ext uri="{FF2B5EF4-FFF2-40B4-BE49-F238E27FC236}">
                <a16:creationId xmlns:a16="http://schemas.microsoft.com/office/drawing/2014/main" id="{86A80911-2A24-482B-9041-C7AF3EA397ED}"/>
              </a:ext>
            </a:extLst>
          </p:cNvPr>
          <p:cNvSpPr/>
          <p:nvPr/>
        </p:nvSpPr>
        <p:spPr>
          <a:xfrm>
            <a:off x="2643768" y="4223400"/>
            <a:ext cx="975085" cy="584775"/>
          </a:xfrm>
          <a:prstGeom prst="rect">
            <a:avLst/>
          </a:prstGeom>
        </p:spPr>
        <p:txBody>
          <a:bodyPr wrap="square">
            <a:spAutoFit/>
          </a:bodyPr>
          <a:lstStyle/>
          <a:p>
            <a:pPr algn="ctr"/>
            <a:r>
              <a:rPr lang="it-IT" sz="3200" b="0" dirty="0">
                <a:latin typeface="Century Gothic" panose="020B0502020202020204" pitchFamily="34" charset="0"/>
              </a:rPr>
              <a:t>23</a:t>
            </a:r>
            <a:r>
              <a:rPr lang="it-IT" sz="2000" b="0" dirty="0">
                <a:latin typeface="Century Gothic" panose="020B0502020202020204" pitchFamily="34" charset="0"/>
              </a:rPr>
              <a:t>%</a:t>
            </a:r>
            <a:r>
              <a:rPr lang="it-IT" sz="2800" b="0" dirty="0">
                <a:latin typeface="Century Gothic" panose="020B0502020202020204" pitchFamily="34" charset="0"/>
              </a:rPr>
              <a:t> </a:t>
            </a:r>
          </a:p>
        </p:txBody>
      </p:sp>
      <p:sp>
        <p:nvSpPr>
          <p:cNvPr id="20" name="Rettangolo 19">
            <a:extLst>
              <a:ext uri="{FF2B5EF4-FFF2-40B4-BE49-F238E27FC236}">
                <a16:creationId xmlns:a16="http://schemas.microsoft.com/office/drawing/2014/main" id="{FAB40F43-F449-4968-993C-EC1B91D0A270}"/>
              </a:ext>
            </a:extLst>
          </p:cNvPr>
          <p:cNvSpPr/>
          <p:nvPr/>
        </p:nvSpPr>
        <p:spPr>
          <a:xfrm>
            <a:off x="944451" y="4334078"/>
            <a:ext cx="975085" cy="584775"/>
          </a:xfrm>
          <a:prstGeom prst="rect">
            <a:avLst/>
          </a:prstGeom>
        </p:spPr>
        <p:txBody>
          <a:bodyPr wrap="square">
            <a:spAutoFit/>
          </a:bodyPr>
          <a:lstStyle/>
          <a:p>
            <a:pPr algn="ctr"/>
            <a:r>
              <a:rPr lang="it-IT" sz="3200" b="0" dirty="0">
                <a:latin typeface="Century Gothic" panose="020B0502020202020204" pitchFamily="34" charset="0"/>
              </a:rPr>
              <a:t>20</a:t>
            </a:r>
            <a:r>
              <a:rPr lang="it-IT" sz="2000" b="0" dirty="0">
                <a:latin typeface="Century Gothic" panose="020B0502020202020204" pitchFamily="34" charset="0"/>
              </a:rPr>
              <a:t>%</a:t>
            </a:r>
            <a:r>
              <a:rPr lang="it-IT" sz="2800" b="0" dirty="0">
                <a:latin typeface="Century Gothic" panose="020B0502020202020204" pitchFamily="34" charset="0"/>
              </a:rPr>
              <a:t> </a:t>
            </a:r>
          </a:p>
        </p:txBody>
      </p:sp>
      <p:sp>
        <p:nvSpPr>
          <p:cNvPr id="22" name="Ovale 21">
            <a:extLst>
              <a:ext uri="{FF2B5EF4-FFF2-40B4-BE49-F238E27FC236}">
                <a16:creationId xmlns:a16="http://schemas.microsoft.com/office/drawing/2014/main" id="{27606888-7EA1-43DC-A378-1098223BB8E8}"/>
              </a:ext>
            </a:extLst>
          </p:cNvPr>
          <p:cNvSpPr/>
          <p:nvPr/>
        </p:nvSpPr>
        <p:spPr bwMode="auto">
          <a:xfrm rot="1948634">
            <a:off x="4090386" y="3702237"/>
            <a:ext cx="3189439" cy="1382624"/>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24" name="Elemento grafico 23" descr="Freccia linea, curva oraria">
            <a:extLst>
              <a:ext uri="{FF2B5EF4-FFF2-40B4-BE49-F238E27FC236}">
                <a16:creationId xmlns:a16="http://schemas.microsoft.com/office/drawing/2014/main" id="{3D73262A-64AF-4F0D-BD54-779B3CEEB5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805116">
            <a:off x="6441017" y="3460762"/>
            <a:ext cx="914400" cy="914400"/>
          </a:xfrm>
          <a:prstGeom prst="rect">
            <a:avLst/>
          </a:prstGeom>
        </p:spPr>
      </p:pic>
      <p:sp>
        <p:nvSpPr>
          <p:cNvPr id="30" name="Rettangolo 29">
            <a:extLst>
              <a:ext uri="{FF2B5EF4-FFF2-40B4-BE49-F238E27FC236}">
                <a16:creationId xmlns:a16="http://schemas.microsoft.com/office/drawing/2014/main" id="{EB1CB683-E2EE-4CEB-81DD-B13169E7CE82}"/>
              </a:ext>
            </a:extLst>
          </p:cNvPr>
          <p:cNvSpPr/>
          <p:nvPr/>
        </p:nvSpPr>
        <p:spPr bwMode="auto">
          <a:xfrm rot="20849705">
            <a:off x="5463183" y="3075867"/>
            <a:ext cx="1065003" cy="584775"/>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eaLnBrk="1" hangingPunct="1"/>
            <a:r>
              <a:rPr kumimoji="0" lang="it-IT" sz="3200" strike="noStrike" cap="none" normalizeH="0" baseline="0" dirty="0">
                <a:ln>
                  <a:noFill/>
                </a:ln>
                <a:solidFill>
                  <a:schemeClr val="bg1"/>
                </a:solidFill>
                <a:effectLst/>
                <a:latin typeface="Century Gothic" panose="020B0502020202020204" pitchFamily="34" charset="0"/>
              </a:rPr>
              <a:t>57%</a:t>
            </a:r>
          </a:p>
        </p:txBody>
      </p:sp>
      <p:sp>
        <p:nvSpPr>
          <p:cNvPr id="32" name="Rettangolo 31">
            <a:extLst>
              <a:ext uri="{FF2B5EF4-FFF2-40B4-BE49-F238E27FC236}">
                <a16:creationId xmlns:a16="http://schemas.microsoft.com/office/drawing/2014/main" id="{F94787A9-3BD6-41A1-8C0C-860C21D29A3A}"/>
              </a:ext>
            </a:extLst>
          </p:cNvPr>
          <p:cNvSpPr/>
          <p:nvPr/>
        </p:nvSpPr>
        <p:spPr bwMode="auto">
          <a:xfrm rot="21053049">
            <a:off x="8094162" y="2997115"/>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4" name="Rettangolo 33">
            <a:extLst>
              <a:ext uri="{FF2B5EF4-FFF2-40B4-BE49-F238E27FC236}">
                <a16:creationId xmlns:a16="http://schemas.microsoft.com/office/drawing/2014/main" id="{B22912FE-A21F-453B-B42F-84A4B216454A}"/>
              </a:ext>
            </a:extLst>
          </p:cNvPr>
          <p:cNvSpPr/>
          <p:nvPr/>
        </p:nvSpPr>
        <p:spPr bwMode="auto">
          <a:xfrm>
            <a:off x="8945721" y="3023713"/>
            <a:ext cx="2448271"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Ristorazione</a:t>
            </a:r>
          </a:p>
        </p:txBody>
      </p:sp>
      <p:sp>
        <p:nvSpPr>
          <p:cNvPr id="36" name="Rettangolo 35">
            <a:extLst>
              <a:ext uri="{FF2B5EF4-FFF2-40B4-BE49-F238E27FC236}">
                <a16:creationId xmlns:a16="http://schemas.microsoft.com/office/drawing/2014/main" id="{667FC515-EF10-4BB8-BC73-14BA9C8C4E2B}"/>
              </a:ext>
            </a:extLst>
          </p:cNvPr>
          <p:cNvSpPr/>
          <p:nvPr/>
        </p:nvSpPr>
        <p:spPr>
          <a:xfrm>
            <a:off x="8059266" y="2977546"/>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86</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sp>
        <p:nvSpPr>
          <p:cNvPr id="38" name="Rettangolo 37">
            <a:extLst>
              <a:ext uri="{FF2B5EF4-FFF2-40B4-BE49-F238E27FC236}">
                <a16:creationId xmlns:a16="http://schemas.microsoft.com/office/drawing/2014/main" id="{4413ECC6-0164-44F6-A254-3DC7C4C98EFD}"/>
              </a:ext>
            </a:extLst>
          </p:cNvPr>
          <p:cNvSpPr/>
          <p:nvPr/>
        </p:nvSpPr>
        <p:spPr bwMode="auto">
          <a:xfrm>
            <a:off x="8945721" y="3493586"/>
            <a:ext cx="2930725"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Ricezione turistica</a:t>
            </a:r>
          </a:p>
        </p:txBody>
      </p:sp>
      <p:sp>
        <p:nvSpPr>
          <p:cNvPr id="50" name="Rettangolo 49">
            <a:extLst>
              <a:ext uri="{FF2B5EF4-FFF2-40B4-BE49-F238E27FC236}">
                <a16:creationId xmlns:a16="http://schemas.microsoft.com/office/drawing/2014/main" id="{F8B5619D-467F-459E-8906-9C175287FAF9}"/>
              </a:ext>
            </a:extLst>
          </p:cNvPr>
          <p:cNvSpPr/>
          <p:nvPr/>
        </p:nvSpPr>
        <p:spPr bwMode="auto">
          <a:xfrm rot="21053049">
            <a:off x="8094162" y="3466988"/>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2" name="Rettangolo 51">
            <a:extLst>
              <a:ext uri="{FF2B5EF4-FFF2-40B4-BE49-F238E27FC236}">
                <a16:creationId xmlns:a16="http://schemas.microsoft.com/office/drawing/2014/main" id="{E0FB6CD3-6B9F-4BDC-89B9-217908B5E5C4}"/>
              </a:ext>
            </a:extLst>
          </p:cNvPr>
          <p:cNvSpPr/>
          <p:nvPr/>
        </p:nvSpPr>
        <p:spPr>
          <a:xfrm>
            <a:off x="8059266" y="3447419"/>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82</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sp>
        <p:nvSpPr>
          <p:cNvPr id="40" name="Rettangolo 39">
            <a:extLst>
              <a:ext uri="{FF2B5EF4-FFF2-40B4-BE49-F238E27FC236}">
                <a16:creationId xmlns:a16="http://schemas.microsoft.com/office/drawing/2014/main" id="{77AB0B39-0C49-4301-9A3D-DBBBE5F8FC53}"/>
              </a:ext>
            </a:extLst>
          </p:cNvPr>
          <p:cNvSpPr/>
          <p:nvPr/>
        </p:nvSpPr>
        <p:spPr bwMode="auto">
          <a:xfrm>
            <a:off x="8945721" y="3963459"/>
            <a:ext cx="2930725"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Commercio NO FOOD</a:t>
            </a:r>
          </a:p>
        </p:txBody>
      </p:sp>
      <p:sp>
        <p:nvSpPr>
          <p:cNvPr id="54" name="Rettangolo 53">
            <a:extLst>
              <a:ext uri="{FF2B5EF4-FFF2-40B4-BE49-F238E27FC236}">
                <a16:creationId xmlns:a16="http://schemas.microsoft.com/office/drawing/2014/main" id="{3CD2CBBD-BDA7-45C1-AD4A-92D8A32B14A9}"/>
              </a:ext>
            </a:extLst>
          </p:cNvPr>
          <p:cNvSpPr/>
          <p:nvPr/>
        </p:nvSpPr>
        <p:spPr bwMode="auto">
          <a:xfrm rot="21053049">
            <a:off x="8094162" y="3936861"/>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6" name="Rettangolo 55">
            <a:extLst>
              <a:ext uri="{FF2B5EF4-FFF2-40B4-BE49-F238E27FC236}">
                <a16:creationId xmlns:a16="http://schemas.microsoft.com/office/drawing/2014/main" id="{E6B085E0-0C8B-41DF-A9CD-2E6A8E1A59E2}"/>
              </a:ext>
            </a:extLst>
          </p:cNvPr>
          <p:cNvSpPr/>
          <p:nvPr/>
        </p:nvSpPr>
        <p:spPr>
          <a:xfrm>
            <a:off x="8059266" y="3917292"/>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77</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sp>
        <p:nvSpPr>
          <p:cNvPr id="42" name="Rettangolo 41">
            <a:extLst>
              <a:ext uri="{FF2B5EF4-FFF2-40B4-BE49-F238E27FC236}">
                <a16:creationId xmlns:a16="http://schemas.microsoft.com/office/drawing/2014/main" id="{AFD3C93F-C530-4213-9C27-E76323E75C68}"/>
              </a:ext>
            </a:extLst>
          </p:cNvPr>
          <p:cNvSpPr/>
          <p:nvPr/>
        </p:nvSpPr>
        <p:spPr bwMode="auto">
          <a:xfrm>
            <a:off x="8945721" y="4433332"/>
            <a:ext cx="2930725"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Servizi Persona</a:t>
            </a:r>
          </a:p>
        </p:txBody>
      </p:sp>
      <p:sp>
        <p:nvSpPr>
          <p:cNvPr id="58" name="Rettangolo 57">
            <a:extLst>
              <a:ext uri="{FF2B5EF4-FFF2-40B4-BE49-F238E27FC236}">
                <a16:creationId xmlns:a16="http://schemas.microsoft.com/office/drawing/2014/main" id="{B272343D-8CAA-430C-9696-8A91D2958470}"/>
              </a:ext>
            </a:extLst>
          </p:cNvPr>
          <p:cNvSpPr/>
          <p:nvPr/>
        </p:nvSpPr>
        <p:spPr bwMode="auto">
          <a:xfrm rot="21053049">
            <a:off x="8094162" y="4406734"/>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0" name="Rettangolo 59">
            <a:extLst>
              <a:ext uri="{FF2B5EF4-FFF2-40B4-BE49-F238E27FC236}">
                <a16:creationId xmlns:a16="http://schemas.microsoft.com/office/drawing/2014/main" id="{F4AB542A-C661-4AEC-8A15-AA2697606E1B}"/>
              </a:ext>
            </a:extLst>
          </p:cNvPr>
          <p:cNvSpPr/>
          <p:nvPr/>
        </p:nvSpPr>
        <p:spPr>
          <a:xfrm>
            <a:off x="8059266" y="4387165"/>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59</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sp>
        <p:nvSpPr>
          <p:cNvPr id="44" name="Rettangolo 43">
            <a:extLst>
              <a:ext uri="{FF2B5EF4-FFF2-40B4-BE49-F238E27FC236}">
                <a16:creationId xmlns:a16="http://schemas.microsoft.com/office/drawing/2014/main" id="{EF7B2F31-8862-420F-B4F1-4EC17C26EBBF}"/>
              </a:ext>
            </a:extLst>
          </p:cNvPr>
          <p:cNvSpPr/>
          <p:nvPr/>
        </p:nvSpPr>
        <p:spPr bwMode="auto">
          <a:xfrm>
            <a:off x="8945721" y="4903205"/>
            <a:ext cx="2930725"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Trasporti e logistica</a:t>
            </a:r>
          </a:p>
        </p:txBody>
      </p:sp>
      <p:sp>
        <p:nvSpPr>
          <p:cNvPr id="62" name="Rettangolo 61">
            <a:extLst>
              <a:ext uri="{FF2B5EF4-FFF2-40B4-BE49-F238E27FC236}">
                <a16:creationId xmlns:a16="http://schemas.microsoft.com/office/drawing/2014/main" id="{2D8D2274-C6D5-4277-B604-F6D721BEC630}"/>
              </a:ext>
            </a:extLst>
          </p:cNvPr>
          <p:cNvSpPr/>
          <p:nvPr/>
        </p:nvSpPr>
        <p:spPr bwMode="auto">
          <a:xfrm rot="21053049">
            <a:off x="8094162" y="4876607"/>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4" name="Rettangolo 63">
            <a:extLst>
              <a:ext uri="{FF2B5EF4-FFF2-40B4-BE49-F238E27FC236}">
                <a16:creationId xmlns:a16="http://schemas.microsoft.com/office/drawing/2014/main" id="{062C90F1-8527-4613-AE38-808A5841F237}"/>
              </a:ext>
            </a:extLst>
          </p:cNvPr>
          <p:cNvSpPr/>
          <p:nvPr/>
        </p:nvSpPr>
        <p:spPr>
          <a:xfrm>
            <a:off x="8059266" y="4857038"/>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44</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sp>
        <p:nvSpPr>
          <p:cNvPr id="46" name="Rettangolo 45">
            <a:extLst>
              <a:ext uri="{FF2B5EF4-FFF2-40B4-BE49-F238E27FC236}">
                <a16:creationId xmlns:a16="http://schemas.microsoft.com/office/drawing/2014/main" id="{FE5AD98F-5B1A-4E6E-9FB4-B73AEC0A44AE}"/>
              </a:ext>
            </a:extLst>
          </p:cNvPr>
          <p:cNvSpPr/>
          <p:nvPr/>
        </p:nvSpPr>
        <p:spPr bwMode="auto">
          <a:xfrm>
            <a:off x="8945721" y="5373078"/>
            <a:ext cx="2930725"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Servizi Imprese</a:t>
            </a:r>
          </a:p>
        </p:txBody>
      </p:sp>
      <p:sp>
        <p:nvSpPr>
          <p:cNvPr id="66" name="Rettangolo 65">
            <a:extLst>
              <a:ext uri="{FF2B5EF4-FFF2-40B4-BE49-F238E27FC236}">
                <a16:creationId xmlns:a16="http://schemas.microsoft.com/office/drawing/2014/main" id="{A60D4159-D715-4D04-9E5E-7E83E77BC26F}"/>
              </a:ext>
            </a:extLst>
          </p:cNvPr>
          <p:cNvSpPr/>
          <p:nvPr/>
        </p:nvSpPr>
        <p:spPr bwMode="auto">
          <a:xfrm rot="21053049">
            <a:off x="8094162" y="5346480"/>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8" name="Rettangolo 67">
            <a:extLst>
              <a:ext uri="{FF2B5EF4-FFF2-40B4-BE49-F238E27FC236}">
                <a16:creationId xmlns:a16="http://schemas.microsoft.com/office/drawing/2014/main" id="{F8E518DB-9CAD-4933-BA49-35A7DECC31E3}"/>
              </a:ext>
            </a:extLst>
          </p:cNvPr>
          <p:cNvSpPr/>
          <p:nvPr/>
        </p:nvSpPr>
        <p:spPr>
          <a:xfrm>
            <a:off x="8059266" y="5326911"/>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34</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sp>
        <p:nvSpPr>
          <p:cNvPr id="48" name="Rettangolo 47">
            <a:extLst>
              <a:ext uri="{FF2B5EF4-FFF2-40B4-BE49-F238E27FC236}">
                <a16:creationId xmlns:a16="http://schemas.microsoft.com/office/drawing/2014/main" id="{4595062F-17A2-4717-9A3C-3B6B1444DEB1}"/>
              </a:ext>
            </a:extLst>
          </p:cNvPr>
          <p:cNvSpPr/>
          <p:nvPr/>
        </p:nvSpPr>
        <p:spPr bwMode="auto">
          <a:xfrm>
            <a:off x="8945721" y="5842953"/>
            <a:ext cx="3118594" cy="307777"/>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r>
              <a:rPr lang="it-IT" sz="1400" dirty="0">
                <a:latin typeface="Century Gothic" panose="020B0502020202020204" pitchFamily="34" charset="0"/>
              </a:rPr>
              <a:t>Commercio FOOD</a:t>
            </a:r>
          </a:p>
        </p:txBody>
      </p:sp>
      <p:sp>
        <p:nvSpPr>
          <p:cNvPr id="70" name="Rettangolo 69">
            <a:extLst>
              <a:ext uri="{FF2B5EF4-FFF2-40B4-BE49-F238E27FC236}">
                <a16:creationId xmlns:a16="http://schemas.microsoft.com/office/drawing/2014/main" id="{AF44F420-1188-44D0-BAA3-95F03B18D7A7}"/>
              </a:ext>
            </a:extLst>
          </p:cNvPr>
          <p:cNvSpPr/>
          <p:nvPr/>
        </p:nvSpPr>
        <p:spPr bwMode="auto">
          <a:xfrm rot="21053049">
            <a:off x="8094162" y="5816355"/>
            <a:ext cx="697920" cy="360973"/>
          </a:xfrm>
          <a:prstGeom prst="rect">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2" name="Rettangolo 71">
            <a:extLst>
              <a:ext uri="{FF2B5EF4-FFF2-40B4-BE49-F238E27FC236}">
                <a16:creationId xmlns:a16="http://schemas.microsoft.com/office/drawing/2014/main" id="{6B7EA961-6621-4739-BA8D-C67478CB10ED}"/>
              </a:ext>
            </a:extLst>
          </p:cNvPr>
          <p:cNvSpPr/>
          <p:nvPr/>
        </p:nvSpPr>
        <p:spPr>
          <a:xfrm>
            <a:off x="8059266" y="5796786"/>
            <a:ext cx="767712" cy="400110"/>
          </a:xfrm>
          <a:prstGeom prst="rect">
            <a:avLst/>
          </a:prstGeom>
        </p:spPr>
        <p:txBody>
          <a:bodyPr wrap="square">
            <a:spAutoFit/>
          </a:bodyPr>
          <a:lstStyle/>
          <a:p>
            <a:pPr algn="ctr"/>
            <a:r>
              <a:rPr lang="it-IT" sz="2000" dirty="0">
                <a:solidFill>
                  <a:schemeClr val="bg1"/>
                </a:solidFill>
                <a:latin typeface="Century Gothic" panose="020B0502020202020204" pitchFamily="34" charset="0"/>
              </a:rPr>
              <a:t>25</a:t>
            </a:r>
            <a:r>
              <a:rPr lang="it-IT" sz="1400" dirty="0">
                <a:solidFill>
                  <a:schemeClr val="bg1"/>
                </a:solidFill>
                <a:latin typeface="Century Gothic" panose="020B0502020202020204" pitchFamily="34" charset="0"/>
              </a:rPr>
              <a:t>%</a:t>
            </a:r>
            <a:r>
              <a:rPr lang="it-IT" sz="1800" dirty="0">
                <a:solidFill>
                  <a:schemeClr val="bg1"/>
                </a:solidFill>
                <a:latin typeface="Century Gothic" panose="020B0502020202020204" pitchFamily="34" charset="0"/>
              </a:rPr>
              <a:t> </a:t>
            </a:r>
          </a:p>
        </p:txBody>
      </p:sp>
      <p:cxnSp>
        <p:nvCxnSpPr>
          <p:cNvPr id="82" name="Connettore diritto 81">
            <a:extLst>
              <a:ext uri="{FF2B5EF4-FFF2-40B4-BE49-F238E27FC236}">
                <a16:creationId xmlns:a16="http://schemas.microsoft.com/office/drawing/2014/main" id="{C9BF1AD5-0854-4D30-8291-12E4CA1FF7EB}"/>
              </a:ext>
            </a:extLst>
          </p:cNvPr>
          <p:cNvCxnSpPr/>
          <p:nvPr/>
        </p:nvCxnSpPr>
        <p:spPr bwMode="auto">
          <a:xfrm>
            <a:off x="7833717" y="2758604"/>
            <a:ext cx="0" cy="3560355"/>
          </a:xfrm>
          <a:prstGeom prst="line">
            <a:avLst/>
          </a:prstGeom>
          <a:noFill/>
          <a:ln w="57150" cap="flat" cmpd="sng" algn="ctr">
            <a:solidFill>
              <a:srgbClr val="C00000"/>
            </a:solidFill>
            <a:prstDash val="solid"/>
            <a:round/>
            <a:headEnd type="none" w="med" len="med"/>
            <a:tailEnd type="none" w="med" len="med"/>
          </a:ln>
          <a:effectLst/>
        </p:spPr>
      </p:cxnSp>
      <p:sp>
        <p:nvSpPr>
          <p:cNvPr id="91" name="CasellaDiTesto 9">
            <a:extLst>
              <a:ext uri="{FF2B5EF4-FFF2-40B4-BE49-F238E27FC236}">
                <a16:creationId xmlns:a16="http://schemas.microsoft.com/office/drawing/2014/main" id="{964550FD-57D6-4046-B1C9-E7BE0EB152D0}"/>
              </a:ext>
            </a:extLst>
          </p:cNvPr>
          <p:cNvSpPr txBox="1">
            <a:spLocks noChangeArrowheads="1"/>
          </p:cNvSpPr>
          <p:nvPr/>
        </p:nvSpPr>
        <p:spPr bwMode="auto">
          <a:xfrm>
            <a:off x="7516142" y="2348880"/>
            <a:ext cx="3672405" cy="523220"/>
          </a:xfrm>
          <a:prstGeom prst="rect">
            <a:avLst/>
          </a:prstGeom>
          <a:solidFill>
            <a:srgbClr val="C00000"/>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dirty="0">
                <a:solidFill>
                  <a:schemeClr val="bg1"/>
                </a:solidFill>
                <a:latin typeface="Century Gothic" panose="020B0502020202020204" pitchFamily="34" charset="0"/>
              </a:rPr>
              <a:t>Hanno difficoltà nel rispettare le scadenze fiscali</a:t>
            </a:r>
          </a:p>
        </p:txBody>
      </p:sp>
      <p:sp>
        <p:nvSpPr>
          <p:cNvPr id="3" name="Text Box 49">
            <a:extLst>
              <a:ext uri="{FF2B5EF4-FFF2-40B4-BE49-F238E27FC236}">
                <a16:creationId xmlns:a16="http://schemas.microsoft.com/office/drawing/2014/main" id="{33B6F0AC-ABE3-4931-8651-AD85BB403D9B}"/>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a:t>
            </a:r>
            <a:r>
              <a:rPr lang="it-IT" altLang="it-IT" sz="900" dirty="0">
                <a:latin typeface="Century Gothic" panose="020B0502020202020204" pitchFamily="34" charset="0"/>
              </a:rPr>
              <a:t>I dati sono riportati all’universo.</a:t>
            </a:r>
            <a:r>
              <a:rPr lang="it-IT" altLang="it-IT" sz="900" b="0" dirty="0">
                <a:latin typeface="Century Gothic" panose="020B0502020202020204" pitchFamily="34" charset="0"/>
              </a:rPr>
              <a:t> </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Tree>
    <p:extLst>
      <p:ext uri="{BB962C8B-B14F-4D97-AF65-F5344CB8AC3E}">
        <p14:creationId xmlns:p14="http://schemas.microsoft.com/office/powerpoint/2010/main" val="893970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4855B84B-5EAD-4C50-BC06-E7895251D311}"/>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Scadenze fiscali | </a:t>
            </a:r>
            <a:r>
              <a:rPr lang="it-IT" sz="2200" dirty="0">
                <a:latin typeface="Century Gothic" panose="020B0502020202020204" pitchFamily="34" charset="0"/>
                <a:cs typeface="Arial"/>
              </a:rPr>
              <a:t>Irpef</a:t>
            </a:r>
            <a:r>
              <a:rPr lang="it-IT" sz="2200" b="0" dirty="0">
                <a:latin typeface="Century Gothic" panose="020B0502020202020204" pitchFamily="34" charset="0"/>
                <a:cs typeface="Arial"/>
              </a:rPr>
              <a:t>, </a:t>
            </a:r>
            <a:r>
              <a:rPr lang="it-IT" sz="2200" dirty="0">
                <a:latin typeface="Century Gothic" panose="020B0502020202020204" pitchFamily="34" charset="0"/>
                <a:cs typeface="Arial"/>
              </a:rPr>
              <a:t>Irap</a:t>
            </a:r>
            <a:r>
              <a:rPr lang="it-IT" sz="2200" b="0" dirty="0">
                <a:latin typeface="Century Gothic" panose="020B0502020202020204" pitchFamily="34" charset="0"/>
                <a:cs typeface="Arial"/>
              </a:rPr>
              <a:t>, </a:t>
            </a:r>
            <a:r>
              <a:rPr lang="it-IT" sz="2200" dirty="0" err="1">
                <a:latin typeface="Century Gothic" panose="020B0502020202020204" pitchFamily="34" charset="0"/>
                <a:cs typeface="Arial"/>
              </a:rPr>
              <a:t>Ires</a:t>
            </a:r>
            <a:r>
              <a:rPr lang="it-IT" sz="2200" b="0" dirty="0">
                <a:latin typeface="Century Gothic" panose="020B0502020202020204" pitchFamily="34" charset="0"/>
                <a:cs typeface="Arial"/>
              </a:rPr>
              <a:t> e </a:t>
            </a:r>
            <a:r>
              <a:rPr lang="it-IT" sz="2200" dirty="0">
                <a:latin typeface="Century Gothic" panose="020B0502020202020204" pitchFamily="34" charset="0"/>
                <a:cs typeface="Arial"/>
              </a:rPr>
              <a:t>Tari</a:t>
            </a:r>
            <a:r>
              <a:rPr lang="it-IT" sz="2200" b="0" dirty="0">
                <a:latin typeface="Century Gothic" panose="020B0502020202020204" pitchFamily="34" charset="0"/>
                <a:cs typeface="Arial"/>
              </a:rPr>
              <a:t> sono di gran lunga le imposte che più delle altre rappresentano un </a:t>
            </a:r>
            <a:r>
              <a:rPr lang="it-IT" sz="2200" dirty="0">
                <a:latin typeface="Century Gothic" panose="020B0502020202020204" pitchFamily="34" charset="0"/>
                <a:cs typeface="Arial"/>
              </a:rPr>
              <a:t>peso per le imprese del terziario del FVG </a:t>
            </a:r>
            <a:r>
              <a:rPr lang="it-IT" sz="2200" b="0" dirty="0">
                <a:latin typeface="Century Gothic" panose="020B0502020202020204" pitchFamily="34" charset="0"/>
                <a:cs typeface="Arial"/>
              </a:rPr>
              <a:t>in un momento storico di profonda crisi economica.</a:t>
            </a:r>
            <a:endParaRPr lang="it-IT" sz="2200" dirty="0">
              <a:latin typeface="Century Gothic" panose="020B0502020202020204" pitchFamily="34" charset="0"/>
              <a:cs typeface="Arial"/>
            </a:endParaRPr>
          </a:p>
        </p:txBody>
      </p:sp>
      <p:sp>
        <p:nvSpPr>
          <p:cNvPr id="6" name="CasellaDiTesto 9">
            <a:extLst>
              <a:ext uri="{FF2B5EF4-FFF2-40B4-BE49-F238E27FC236}">
                <a16:creationId xmlns:a16="http://schemas.microsoft.com/office/drawing/2014/main" id="{463CFC57-43FA-445A-8EE9-2CD8F69B8819}"/>
              </a:ext>
            </a:extLst>
          </p:cNvPr>
          <p:cNvSpPr txBox="1">
            <a:spLocks noChangeArrowheads="1"/>
          </p:cNvSpPr>
          <p:nvPr/>
        </p:nvSpPr>
        <p:spPr bwMode="auto">
          <a:xfrm>
            <a:off x="335360" y="1581175"/>
            <a:ext cx="11665296" cy="1123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400" b="0" i="1" dirty="0">
                <a:latin typeface="Century Gothic" panose="020B0502020202020204" pitchFamily="34" charset="0"/>
              </a:rPr>
              <a:t>Nel pieno dell’emergenza sanitaria, una tra le misure adottate a contrasto della crisi è consistita nel rinvio delle rate di molteplici imposte, sia a livello nazionale sia a livello locale. </a:t>
            </a:r>
          </a:p>
          <a:p>
            <a:pPr algn="just" eaLnBrk="1" hangingPunct="1">
              <a:spcBef>
                <a:spcPts val="600"/>
              </a:spcBef>
            </a:pPr>
            <a:r>
              <a:rPr lang="it-IT" altLang="ja-JP" sz="1700" dirty="0">
                <a:latin typeface="Century Gothic" panose="020B0502020202020204" pitchFamily="34" charset="0"/>
              </a:rPr>
              <a:t>Quali tra le seguenti imposte rappresentano, più delle altre, un peso per la Sua impresa in questo momento storico di particolare difficoltà? </a:t>
            </a:r>
          </a:p>
        </p:txBody>
      </p:sp>
      <p:graphicFrame>
        <p:nvGraphicFramePr>
          <p:cNvPr id="3" name="Tabella 4">
            <a:extLst>
              <a:ext uri="{FF2B5EF4-FFF2-40B4-BE49-F238E27FC236}">
                <a16:creationId xmlns:a16="http://schemas.microsoft.com/office/drawing/2014/main" id="{D54F2541-A3C2-44BD-8DA9-B25A386D90CD}"/>
              </a:ext>
            </a:extLst>
          </p:cNvPr>
          <p:cNvGraphicFramePr>
            <a:graphicFrameLocks noGrp="1"/>
          </p:cNvGraphicFramePr>
          <p:nvPr/>
        </p:nvGraphicFramePr>
        <p:xfrm>
          <a:off x="776933" y="2814027"/>
          <a:ext cx="9721080" cy="3337560"/>
        </p:xfrm>
        <a:graphic>
          <a:graphicData uri="http://schemas.openxmlformats.org/drawingml/2006/table">
            <a:tbl>
              <a:tblPr firstRow="1" bandRow="1">
                <a:tableStyleId>{5C22544A-7EE6-4342-B048-85BDC9FD1C3A}</a:tableStyleId>
              </a:tblPr>
              <a:tblGrid>
                <a:gridCol w="6372991">
                  <a:extLst>
                    <a:ext uri="{9D8B030D-6E8A-4147-A177-3AD203B41FA5}">
                      <a16:colId xmlns:a16="http://schemas.microsoft.com/office/drawing/2014/main" val="2352034207"/>
                    </a:ext>
                  </a:extLst>
                </a:gridCol>
                <a:gridCol w="3348089">
                  <a:extLst>
                    <a:ext uri="{9D8B030D-6E8A-4147-A177-3AD203B41FA5}">
                      <a16:colId xmlns:a16="http://schemas.microsoft.com/office/drawing/2014/main" val="1905935482"/>
                    </a:ext>
                  </a:extLst>
                </a:gridCol>
              </a:tblGrid>
              <a:tr h="370840">
                <a:tc>
                  <a:txBody>
                    <a:bodyPr/>
                    <a:lstStyle/>
                    <a:p>
                      <a:r>
                        <a:rPr lang="it-IT" sz="1600" dirty="0">
                          <a:latin typeface="Century Gothic" panose="020B0502020202020204" pitchFamily="34" charset="0"/>
                        </a:rPr>
                        <a:t>Imposte</a:t>
                      </a:r>
                    </a:p>
                  </a:txBody>
                  <a:tcPr marL="108000" anchor="ctr">
                    <a:solidFill>
                      <a:srgbClr val="203864"/>
                    </a:solidFill>
                  </a:tcPr>
                </a:tc>
                <a:tc>
                  <a:txBody>
                    <a:bodyPr/>
                    <a:lstStyle/>
                    <a:p>
                      <a:pPr algn="ctr"/>
                      <a:r>
                        <a:rPr lang="it-IT" sz="1600" dirty="0">
                          <a:latin typeface="Century Gothic" panose="020B0502020202020204" pitchFamily="34" charset="0"/>
                        </a:rPr>
                        <a:t>% imprese in difficoltà</a:t>
                      </a:r>
                    </a:p>
                  </a:txBody>
                  <a:tcPr anchor="ctr">
                    <a:solidFill>
                      <a:srgbClr val="203864"/>
                    </a:solidFill>
                  </a:tcPr>
                </a:tc>
                <a:extLst>
                  <a:ext uri="{0D108BD9-81ED-4DB2-BD59-A6C34878D82A}">
                    <a16:rowId xmlns:a16="http://schemas.microsoft.com/office/drawing/2014/main" val="955100279"/>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IRPEF</a:t>
                      </a:r>
                    </a:p>
                  </a:txBody>
                  <a:tcPr marL="108000" marR="6350" marT="6350" marB="0" anchor="ctr"/>
                </a:tc>
                <a:tc>
                  <a:txBody>
                    <a:bodyPr/>
                    <a:lstStyle/>
                    <a:p>
                      <a:pPr algn="ctr" fontAlgn="ctr"/>
                      <a:r>
                        <a:rPr lang="it-IT" sz="1400" b="0" i="0" u="none" strike="noStrike" dirty="0">
                          <a:solidFill>
                            <a:srgbClr val="000000"/>
                          </a:solidFill>
                          <a:effectLst/>
                          <a:latin typeface="Century Gothic" panose="020B0502020202020204" pitchFamily="34" charset="0"/>
                        </a:rPr>
                        <a:t>48%</a:t>
                      </a:r>
                    </a:p>
                  </a:txBody>
                  <a:tcPr marL="6350" marR="6350" marT="6350" marB="0" anchor="ctr"/>
                </a:tc>
                <a:extLst>
                  <a:ext uri="{0D108BD9-81ED-4DB2-BD59-A6C34878D82A}">
                    <a16:rowId xmlns:a16="http://schemas.microsoft.com/office/drawing/2014/main" val="810307851"/>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IRAP</a:t>
                      </a:r>
                    </a:p>
                  </a:txBody>
                  <a:tcPr marL="108000" marR="6350" marT="6350" marB="0" anchor="ctr"/>
                </a:tc>
                <a:tc>
                  <a:txBody>
                    <a:bodyPr/>
                    <a:lstStyle/>
                    <a:p>
                      <a:pPr algn="ctr" fontAlgn="ctr"/>
                      <a:r>
                        <a:rPr lang="it-IT" sz="1400" b="0" i="0" u="none" strike="noStrike" dirty="0">
                          <a:solidFill>
                            <a:srgbClr val="000000"/>
                          </a:solidFill>
                          <a:effectLst/>
                          <a:latin typeface="Century Gothic" panose="020B0502020202020204" pitchFamily="34" charset="0"/>
                        </a:rPr>
                        <a:t>42%</a:t>
                      </a:r>
                    </a:p>
                  </a:txBody>
                  <a:tcPr marL="6350" marR="6350" marT="6350" marB="0" anchor="ctr"/>
                </a:tc>
                <a:extLst>
                  <a:ext uri="{0D108BD9-81ED-4DB2-BD59-A6C34878D82A}">
                    <a16:rowId xmlns:a16="http://schemas.microsoft.com/office/drawing/2014/main" val="544305593"/>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IRES</a:t>
                      </a:r>
                    </a:p>
                  </a:txBody>
                  <a:tcPr marL="108000" marR="6350" marT="6350" marB="0" anchor="ctr"/>
                </a:tc>
                <a:tc>
                  <a:txBody>
                    <a:bodyPr/>
                    <a:lstStyle/>
                    <a:p>
                      <a:pPr algn="ctr" fontAlgn="ctr"/>
                      <a:r>
                        <a:rPr lang="it-IT" sz="1400" b="0" i="0" u="none" strike="noStrike" dirty="0">
                          <a:solidFill>
                            <a:srgbClr val="000000"/>
                          </a:solidFill>
                          <a:effectLst/>
                          <a:latin typeface="Century Gothic" panose="020B0502020202020204" pitchFamily="34" charset="0"/>
                        </a:rPr>
                        <a:t>34%</a:t>
                      </a:r>
                    </a:p>
                  </a:txBody>
                  <a:tcPr marL="6350" marR="6350" marT="6350" marB="0" anchor="ctr"/>
                </a:tc>
                <a:extLst>
                  <a:ext uri="{0D108BD9-81ED-4DB2-BD59-A6C34878D82A}">
                    <a16:rowId xmlns:a16="http://schemas.microsoft.com/office/drawing/2014/main" val="2890684726"/>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TARI (tariffa rifiuti)</a:t>
                      </a:r>
                    </a:p>
                  </a:txBody>
                  <a:tcPr marL="108000" marR="6350" marT="6350" marB="0" anchor="ctr"/>
                </a:tc>
                <a:tc>
                  <a:txBody>
                    <a:bodyPr/>
                    <a:lstStyle/>
                    <a:p>
                      <a:pPr algn="ctr" fontAlgn="ctr"/>
                      <a:r>
                        <a:rPr lang="it-IT" sz="1400" b="0" i="0" u="none" strike="noStrike" dirty="0">
                          <a:solidFill>
                            <a:srgbClr val="000000"/>
                          </a:solidFill>
                          <a:effectLst/>
                          <a:latin typeface="Century Gothic" panose="020B0502020202020204" pitchFamily="34" charset="0"/>
                        </a:rPr>
                        <a:t>31%</a:t>
                      </a:r>
                    </a:p>
                  </a:txBody>
                  <a:tcPr marL="6350" marR="6350" marT="6350" marB="0" anchor="ctr"/>
                </a:tc>
                <a:extLst>
                  <a:ext uri="{0D108BD9-81ED-4DB2-BD59-A6C34878D82A}">
                    <a16:rowId xmlns:a16="http://schemas.microsoft.com/office/drawing/2014/main" val="3284841898"/>
                  </a:ext>
                </a:extLst>
              </a:tr>
              <a:tr h="370840">
                <a:tc>
                  <a:txBody>
                    <a:bodyPr/>
                    <a:lstStyle/>
                    <a:p>
                      <a:pPr algn="l" fontAlgn="ctr"/>
                      <a:r>
                        <a:rPr lang="it-IT" sz="1300" b="1" i="0" u="none" strike="noStrike" dirty="0" err="1">
                          <a:solidFill>
                            <a:srgbClr val="000000"/>
                          </a:solidFill>
                          <a:effectLst/>
                          <a:latin typeface="Century Gothic" panose="020B0502020202020204" pitchFamily="34" charset="0"/>
                        </a:rPr>
                        <a:t>Cosap</a:t>
                      </a:r>
                      <a:r>
                        <a:rPr lang="it-IT" sz="1300" b="1" i="0" u="none" strike="noStrike" dirty="0">
                          <a:solidFill>
                            <a:srgbClr val="000000"/>
                          </a:solidFill>
                          <a:effectLst/>
                          <a:latin typeface="Century Gothic" panose="020B0502020202020204" pitchFamily="34" charset="0"/>
                        </a:rPr>
                        <a:t> (canone per l'occupazione di suolo pubblico)</a:t>
                      </a:r>
                    </a:p>
                  </a:txBody>
                  <a:tcPr marL="108000" marR="6350" marT="6350" marB="0" anchor="ctr"/>
                </a:tc>
                <a:tc>
                  <a:txBody>
                    <a:bodyPr/>
                    <a:lstStyle/>
                    <a:p>
                      <a:pPr algn="ctr" fontAlgn="ctr"/>
                      <a:r>
                        <a:rPr lang="it-IT" sz="1400" b="0" i="0" u="none" strike="noStrike" dirty="0">
                          <a:solidFill>
                            <a:srgbClr val="000000"/>
                          </a:solidFill>
                          <a:effectLst/>
                          <a:latin typeface="Century Gothic" panose="020B0502020202020204" pitchFamily="34" charset="0"/>
                        </a:rPr>
                        <a:t>12%</a:t>
                      </a:r>
                    </a:p>
                  </a:txBody>
                  <a:tcPr marL="6350" marR="6350" marT="6350" marB="0" anchor="ctr"/>
                </a:tc>
                <a:extLst>
                  <a:ext uri="{0D108BD9-81ED-4DB2-BD59-A6C34878D82A}">
                    <a16:rowId xmlns:a16="http://schemas.microsoft.com/office/drawing/2014/main" val="2490602568"/>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Tassa di soggiorno</a:t>
                      </a:r>
                    </a:p>
                  </a:txBody>
                  <a:tcPr marL="108000" marR="6350" marT="6350" marB="0" anchor="ctr"/>
                </a:tc>
                <a:tc>
                  <a:txBody>
                    <a:bodyPr/>
                    <a:lstStyle/>
                    <a:p>
                      <a:pPr algn="ctr" fontAlgn="ctr"/>
                      <a:r>
                        <a:rPr lang="it-IT" sz="1400" b="0" i="0" u="none" strike="noStrike" dirty="0">
                          <a:solidFill>
                            <a:srgbClr val="000000"/>
                          </a:solidFill>
                          <a:effectLst/>
                          <a:latin typeface="Century Gothic" panose="020B0502020202020204" pitchFamily="34" charset="0"/>
                        </a:rPr>
                        <a:t>8%</a:t>
                      </a:r>
                    </a:p>
                  </a:txBody>
                  <a:tcPr marL="6350" marR="6350" marT="6350" marB="0" anchor="ctr"/>
                </a:tc>
                <a:extLst>
                  <a:ext uri="{0D108BD9-81ED-4DB2-BD59-A6C34878D82A}">
                    <a16:rowId xmlns:a16="http://schemas.microsoft.com/office/drawing/2014/main" val="1263465347"/>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CIMP (canone per l'installazione di mezzi pubblicitari)</a:t>
                      </a:r>
                    </a:p>
                  </a:txBody>
                  <a:tcPr marL="108000" marR="6350" marT="6350" marB="0" anchor="ctr"/>
                </a:tc>
                <a:tc>
                  <a:txBody>
                    <a:bodyPr/>
                    <a:lstStyle/>
                    <a:p>
                      <a:pPr algn="ctr" fontAlgn="ctr"/>
                      <a:r>
                        <a:rPr lang="it-IT" sz="1400" b="0" i="0" u="none" strike="noStrike">
                          <a:solidFill>
                            <a:srgbClr val="000000"/>
                          </a:solidFill>
                          <a:effectLst/>
                          <a:latin typeface="Century Gothic" panose="020B0502020202020204" pitchFamily="34" charset="0"/>
                        </a:rPr>
                        <a:t>6%</a:t>
                      </a:r>
                      <a:endParaRPr lang="it-IT" sz="1400" b="0" i="0" u="none" strike="noStrike" dirty="0">
                        <a:solidFill>
                          <a:srgbClr val="000000"/>
                        </a:solidFill>
                        <a:effectLst/>
                        <a:latin typeface="Century Gothic" panose="020B0502020202020204" pitchFamily="34" charset="0"/>
                      </a:endParaRPr>
                    </a:p>
                  </a:txBody>
                  <a:tcPr marL="6350" marR="6350" marT="6350" marB="0" anchor="ctr"/>
                </a:tc>
                <a:extLst>
                  <a:ext uri="{0D108BD9-81ED-4DB2-BD59-A6C34878D82A}">
                    <a16:rowId xmlns:a16="http://schemas.microsoft.com/office/drawing/2014/main" val="2625783979"/>
                  </a:ext>
                </a:extLst>
              </a:tr>
              <a:tr h="370840">
                <a:tc>
                  <a:txBody>
                    <a:bodyPr/>
                    <a:lstStyle/>
                    <a:p>
                      <a:pPr algn="l" fontAlgn="ctr"/>
                      <a:r>
                        <a:rPr lang="it-IT" sz="1300" b="1" i="0" u="none" strike="noStrike" dirty="0">
                          <a:solidFill>
                            <a:srgbClr val="000000"/>
                          </a:solidFill>
                          <a:effectLst/>
                          <a:latin typeface="Century Gothic" panose="020B0502020202020204" pitchFamily="34" charset="0"/>
                        </a:rPr>
                        <a:t>CIP (canone per gli impianti pubblicitari)</a:t>
                      </a:r>
                    </a:p>
                  </a:txBody>
                  <a:tcPr marL="108000" marR="6350" marT="6350" marB="0" anchor="ctr"/>
                </a:tc>
                <a:tc>
                  <a:txBody>
                    <a:bodyPr/>
                    <a:lstStyle/>
                    <a:p>
                      <a:pPr algn="ctr" fontAlgn="ctr"/>
                      <a:r>
                        <a:rPr lang="it-IT" sz="1400" b="0" i="0" u="none" strike="noStrike">
                          <a:solidFill>
                            <a:srgbClr val="000000"/>
                          </a:solidFill>
                          <a:effectLst/>
                          <a:latin typeface="Century Gothic" panose="020B0502020202020204" pitchFamily="34" charset="0"/>
                        </a:rPr>
                        <a:t>5%</a:t>
                      </a:r>
                      <a:endParaRPr lang="it-IT" sz="1400" b="0" i="0" u="none" strike="noStrike" dirty="0">
                        <a:solidFill>
                          <a:srgbClr val="000000"/>
                        </a:solidFill>
                        <a:effectLst/>
                        <a:latin typeface="Century Gothic" panose="020B0502020202020204" pitchFamily="34" charset="0"/>
                      </a:endParaRPr>
                    </a:p>
                  </a:txBody>
                  <a:tcPr marL="6350" marR="6350" marT="6350" marB="0" anchor="ctr"/>
                </a:tc>
                <a:extLst>
                  <a:ext uri="{0D108BD9-81ED-4DB2-BD59-A6C34878D82A}">
                    <a16:rowId xmlns:a16="http://schemas.microsoft.com/office/drawing/2014/main" val="4199749962"/>
                  </a:ext>
                </a:extLst>
              </a:tr>
            </a:tbl>
          </a:graphicData>
        </a:graphic>
      </p:graphicFrame>
      <p:sp>
        <p:nvSpPr>
          <p:cNvPr id="5" name="Text Box 49">
            <a:extLst>
              <a:ext uri="{FF2B5EF4-FFF2-40B4-BE49-F238E27FC236}">
                <a16:creationId xmlns:a16="http://schemas.microsoft.com/office/drawing/2014/main" id="{B53B5033-4B65-4B30-8DAE-4DE59F58FFF9}"/>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1.536 casi. La somma delle percentuali è diversa da 100 perché erano ammesse risposte multiple. </a:t>
            </a:r>
            <a:r>
              <a:rPr lang="it-IT" altLang="it-IT" sz="900" dirty="0">
                <a:latin typeface="Century Gothic" panose="020B0502020202020204" pitchFamily="34" charset="0"/>
              </a:rPr>
              <a:t>I dati sono riportati all’universo.</a:t>
            </a:r>
            <a:r>
              <a:rPr lang="it-IT" altLang="it-IT" sz="900" b="0" dirty="0">
                <a:latin typeface="Century Gothic" panose="020B0502020202020204" pitchFamily="34" charset="0"/>
              </a:rPr>
              <a:t> </a:t>
            </a:r>
            <a:r>
              <a:rPr lang="it-IT" altLang="ja-JP" sz="900" dirty="0">
                <a:latin typeface="Century Gothic" panose="020B0502020202020204" pitchFamily="34" charset="0"/>
              </a:rPr>
              <a:t>	</a:t>
            </a:r>
            <a:endParaRPr lang="it-IT" altLang="it-IT" sz="900" dirty="0">
              <a:latin typeface="Century Gothic" panose="020B0502020202020204" pitchFamily="34" charset="0"/>
            </a:endParaRPr>
          </a:p>
        </p:txBody>
      </p:sp>
    </p:spTree>
    <p:extLst>
      <p:ext uri="{BB962C8B-B14F-4D97-AF65-F5344CB8AC3E}">
        <p14:creationId xmlns:p14="http://schemas.microsoft.com/office/powerpoint/2010/main" val="19844145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lemento grafico 28" descr="Avviso">
            <a:extLst>
              <a:ext uri="{FF2B5EF4-FFF2-40B4-BE49-F238E27FC236}">
                <a16:creationId xmlns:a16="http://schemas.microsoft.com/office/drawing/2014/main" id="{9DDEECC7-7252-44FF-A548-4F6D41814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2000" y="5377188"/>
            <a:ext cx="426575" cy="426575"/>
          </a:xfrm>
          <a:prstGeom prst="rect">
            <a:avLst/>
          </a:prstGeom>
        </p:spPr>
      </p:pic>
      <p:sp>
        <p:nvSpPr>
          <p:cNvPr id="7" name="Rettangolo 2">
            <a:extLst>
              <a:ext uri="{FF2B5EF4-FFF2-40B4-BE49-F238E27FC236}">
                <a16:creationId xmlns:a16="http://schemas.microsoft.com/office/drawing/2014/main" id="{89578192-3FAB-41BD-84A3-0BD0E287C14B}"/>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dirty="0">
                <a:solidFill>
                  <a:srgbClr val="203864"/>
                </a:solidFill>
                <a:latin typeface="Century Gothic" panose="020B0502020202020204" pitchFamily="34" charset="0"/>
              </a:rPr>
              <a:t>Agenda</a:t>
            </a:r>
          </a:p>
        </p:txBody>
      </p:sp>
      <p:sp>
        <p:nvSpPr>
          <p:cNvPr id="8" name="Sottotitolo 3">
            <a:extLst>
              <a:ext uri="{FF2B5EF4-FFF2-40B4-BE49-F238E27FC236}">
                <a16:creationId xmlns:a16="http://schemas.microsoft.com/office/drawing/2014/main" id="{CE3F9E49-8546-4368-A88F-4700F06B7A18}"/>
              </a:ext>
            </a:extLst>
          </p:cNvPr>
          <p:cNvSpPr txBox="1">
            <a:spLocks/>
          </p:cNvSpPr>
          <p:nvPr/>
        </p:nvSpPr>
        <p:spPr bwMode="auto">
          <a:xfrm>
            <a:off x="4936896" y="1601033"/>
            <a:ext cx="6739490" cy="478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Considerazioni generali di sintesi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Il punto sull’emergenza sanitaria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Impatto sul tessuto imprenditoriale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Clima di fiducia</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Consumi e ricavi</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Occupazione</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Liquidità e credito</a:t>
            </a:r>
          </a:p>
          <a:p>
            <a:pPr marL="0" indent="0" eaLnBrk="1" hangingPunct="1">
              <a:spcBef>
                <a:spcPts val="1600"/>
              </a:spcBef>
            </a:pPr>
            <a:r>
              <a:rPr lang="it-IT" altLang="it-IT" sz="2200" b="0" i="1" dirty="0">
                <a:solidFill>
                  <a:schemeClr val="tx2">
                    <a:lumMod val="65000"/>
                    <a:lumOff val="35000"/>
                  </a:schemeClr>
                </a:solidFill>
                <a:latin typeface="Century Gothic" panose="020B0502020202020204" pitchFamily="34" charset="0"/>
                <a:cs typeface="Arial" panose="020B0604020202020204" pitchFamily="34" charset="0"/>
              </a:rPr>
              <a:t>Fisco</a:t>
            </a:r>
          </a:p>
          <a:p>
            <a:pPr marL="0" indent="0" eaLnBrk="1" hangingPunct="1">
              <a:spcBef>
                <a:spcPts val="1600"/>
              </a:spcBef>
            </a:pPr>
            <a:r>
              <a:rPr lang="it-IT" altLang="it-IT" sz="2200" dirty="0">
                <a:solidFill>
                  <a:srgbClr val="203864"/>
                </a:solidFill>
                <a:latin typeface="Century Gothic" panose="020B0502020202020204" pitchFamily="34" charset="0"/>
                <a:cs typeface="Arial" panose="020B0604020202020204" pitchFamily="34" charset="0"/>
              </a:rPr>
              <a:t>Metodo</a:t>
            </a:r>
          </a:p>
        </p:txBody>
      </p:sp>
      <p:pic>
        <p:nvPicPr>
          <p:cNvPr id="9" name="Elemento grafico 8" descr="Grafico a barre">
            <a:extLst>
              <a:ext uri="{FF2B5EF4-FFF2-40B4-BE49-F238E27FC236}">
                <a16:creationId xmlns:a16="http://schemas.microsoft.com/office/drawing/2014/main" id="{A3D40469-C7D2-4A0D-8BD6-C1771464D30F}"/>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40671" y="3751856"/>
            <a:ext cx="469232" cy="469232"/>
          </a:xfrm>
          <a:prstGeom prst="rect">
            <a:avLst/>
          </a:prstGeom>
        </p:spPr>
      </p:pic>
      <p:pic>
        <p:nvPicPr>
          <p:cNvPr id="10" name="Elemento grafico 9" descr="Monete">
            <a:extLst>
              <a:ext uri="{FF2B5EF4-FFF2-40B4-BE49-F238E27FC236}">
                <a16:creationId xmlns:a16="http://schemas.microsoft.com/office/drawing/2014/main" id="{19A8593D-4D35-4390-941A-FEB451F9937C}"/>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0671" y="4820128"/>
            <a:ext cx="469232" cy="469232"/>
          </a:xfrm>
          <a:prstGeom prst="rect">
            <a:avLst/>
          </a:prstGeom>
        </p:spPr>
      </p:pic>
      <p:pic>
        <p:nvPicPr>
          <p:cNvPr id="12" name="Elemento grafico 11" descr="Stretta di mano">
            <a:extLst>
              <a:ext uri="{FF2B5EF4-FFF2-40B4-BE49-F238E27FC236}">
                <a16:creationId xmlns:a16="http://schemas.microsoft.com/office/drawing/2014/main" id="{7703934B-C70D-4F87-84B5-B6841B71F9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1402" y="3169139"/>
            <a:ext cx="567771" cy="567771"/>
          </a:xfrm>
          <a:prstGeom prst="rect">
            <a:avLst/>
          </a:prstGeom>
        </p:spPr>
      </p:pic>
      <p:pic>
        <p:nvPicPr>
          <p:cNvPr id="14" name="Elemento grafico 13" descr="Rete">
            <a:extLst>
              <a:ext uri="{FF2B5EF4-FFF2-40B4-BE49-F238E27FC236}">
                <a16:creationId xmlns:a16="http://schemas.microsoft.com/office/drawing/2014/main" id="{0B256D67-AAAA-4F25-8008-C7588A296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0671" y="2679103"/>
            <a:ext cx="469232" cy="469232"/>
          </a:xfrm>
          <a:prstGeom prst="rect">
            <a:avLst/>
          </a:prstGeom>
        </p:spPr>
      </p:pic>
      <p:pic>
        <p:nvPicPr>
          <p:cNvPr id="28" name="Elemento grafico 27" descr="Medico">
            <a:extLst>
              <a:ext uri="{FF2B5EF4-FFF2-40B4-BE49-F238E27FC236}">
                <a16:creationId xmlns:a16="http://schemas.microsoft.com/office/drawing/2014/main" id="{46BF0E79-17F1-4A95-9DD9-78A78780C3F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7210" y="2132248"/>
            <a:ext cx="516155" cy="516155"/>
          </a:xfrm>
          <a:prstGeom prst="rect">
            <a:avLst/>
          </a:prstGeom>
        </p:spPr>
      </p:pic>
      <p:pic>
        <p:nvPicPr>
          <p:cNvPr id="42" name="Elemento grafico 41" descr="Professore">
            <a:extLst>
              <a:ext uri="{FF2B5EF4-FFF2-40B4-BE49-F238E27FC236}">
                <a16:creationId xmlns:a16="http://schemas.microsoft.com/office/drawing/2014/main" id="{601D607C-1E69-4336-B849-414405F8E14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17210" y="1545954"/>
            <a:ext cx="516155" cy="516155"/>
          </a:xfrm>
          <a:prstGeom prst="rect">
            <a:avLst/>
          </a:prstGeom>
        </p:spPr>
      </p:pic>
      <p:pic>
        <p:nvPicPr>
          <p:cNvPr id="54" name="Elemento grafico 53" descr="Pubblico di riferimento">
            <a:extLst>
              <a:ext uri="{FF2B5EF4-FFF2-40B4-BE49-F238E27FC236}">
                <a16:creationId xmlns:a16="http://schemas.microsoft.com/office/drawing/2014/main" id="{8C2A121E-576F-47A6-A530-8B409091F1F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91402" y="4268226"/>
            <a:ext cx="567771" cy="567771"/>
          </a:xfrm>
          <a:prstGeom prst="rect">
            <a:avLst/>
          </a:prstGeom>
        </p:spPr>
      </p:pic>
      <p:pic>
        <p:nvPicPr>
          <p:cNvPr id="58" name="Elemento grafico 57" descr="Libri">
            <a:extLst>
              <a:ext uri="{FF2B5EF4-FFF2-40B4-BE49-F238E27FC236}">
                <a16:creationId xmlns:a16="http://schemas.microsoft.com/office/drawing/2014/main" id="{757A2BE8-BBED-4CCD-BAB1-3EC76656FB6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40671" y="5918110"/>
            <a:ext cx="469232" cy="469232"/>
          </a:xfrm>
          <a:prstGeom prst="rect">
            <a:avLst/>
          </a:prstGeom>
        </p:spPr>
      </p:pic>
    </p:spTree>
    <p:extLst>
      <p:ext uri="{BB962C8B-B14F-4D97-AF65-F5344CB8AC3E}">
        <p14:creationId xmlns:p14="http://schemas.microsoft.com/office/powerpoint/2010/main" val="4520237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3DE678F6-E20F-4F0C-9A6E-0A9EA634D826}"/>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Metodo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cs typeface="Arial"/>
              </a:rPr>
              <a:t>Scheda tecnica della ricerca</a:t>
            </a:r>
            <a:endParaRPr lang="it-IT" sz="2200" b="0" dirty="0">
              <a:solidFill>
                <a:srgbClr val="C00000"/>
              </a:solidFill>
              <a:latin typeface="Century Gothic" panose="020B0502020202020204" pitchFamily="34" charset="0"/>
              <a:ea typeface="+mj-ea"/>
              <a:cs typeface="Arial"/>
            </a:endParaRPr>
          </a:p>
        </p:txBody>
      </p:sp>
      <p:sp>
        <p:nvSpPr>
          <p:cNvPr id="6" name="Rectangle 5">
            <a:extLst>
              <a:ext uri="{FF2B5EF4-FFF2-40B4-BE49-F238E27FC236}">
                <a16:creationId xmlns:a16="http://schemas.microsoft.com/office/drawing/2014/main" id="{56EF74B6-52A5-4B80-AD47-064CBF2E6FC3}"/>
              </a:ext>
            </a:extLst>
          </p:cNvPr>
          <p:cNvSpPr>
            <a:spLocks noChangeArrowheads="1"/>
          </p:cNvSpPr>
          <p:nvPr/>
        </p:nvSpPr>
        <p:spPr bwMode="auto">
          <a:xfrm>
            <a:off x="335360" y="807684"/>
            <a:ext cx="11521280" cy="5847755"/>
          </a:xfrm>
          <a:prstGeom prst="rect">
            <a:avLst/>
          </a:prstGeom>
          <a:noFill/>
          <a:ln w="9525">
            <a:noFill/>
            <a:miter lim="800000"/>
            <a:headEnd/>
            <a:tailEnd/>
          </a:ln>
        </p:spPr>
        <p:txBody>
          <a:bodyPr wrap="square">
            <a:spAutoFit/>
          </a:bodyPr>
          <a:lstStyle/>
          <a:p>
            <a:pPr algn="just"/>
            <a:r>
              <a:rPr lang="it-IT" sz="1100" dirty="0">
                <a:solidFill>
                  <a:srgbClr val="203864"/>
                </a:solidFill>
                <a:latin typeface="Century Gothic" panose="020B0502020202020204" pitchFamily="34" charset="0"/>
              </a:rPr>
              <a:t>COMMITTENTE</a:t>
            </a:r>
          </a:p>
          <a:p>
            <a:pPr algn="just"/>
            <a:r>
              <a:rPr lang="it-IT" altLang="it-IT" sz="1100" b="0" dirty="0">
                <a:latin typeface="Century Gothic" panose="020B0502020202020204" pitchFamily="34" charset="0"/>
              </a:rPr>
              <a:t>Unione Regionale del Commercio del Turismo e dei Servizi delle province del Friuli Venezia Giulia (Confcommercio Friuli Venezia Giulia)</a:t>
            </a:r>
          </a:p>
          <a:p>
            <a:pPr algn="just"/>
            <a:endParaRPr lang="it-IT" sz="1100" b="0" dirty="0">
              <a:solidFill>
                <a:srgbClr val="333399"/>
              </a:solidFill>
              <a:latin typeface="Century Gothic" panose="020B0502020202020204" pitchFamily="34" charset="0"/>
            </a:endParaRPr>
          </a:p>
          <a:p>
            <a:pPr algn="just"/>
            <a:r>
              <a:rPr lang="it-IT" sz="1100" dirty="0">
                <a:solidFill>
                  <a:srgbClr val="203864"/>
                </a:solidFill>
                <a:latin typeface="Century Gothic" panose="020B0502020202020204" pitchFamily="34" charset="0"/>
              </a:rPr>
              <a:t>AUTORE</a:t>
            </a:r>
          </a:p>
          <a:p>
            <a:pPr algn="just" eaLnBrk="1" hangingPunct="1"/>
            <a:r>
              <a:rPr lang="it-IT" sz="1100" b="0" dirty="0">
                <a:solidFill>
                  <a:srgbClr val="000000"/>
                </a:solidFill>
                <a:latin typeface="Century Gothic" panose="020B0502020202020204" pitchFamily="34" charset="0"/>
              </a:rPr>
              <a:t>Format Research Srl (</a:t>
            </a:r>
            <a:r>
              <a:rPr lang="it-IT" sz="1100" b="0" dirty="0">
                <a:solidFill>
                  <a:srgbClr val="000000"/>
                </a:solidFill>
                <a:latin typeface="Century Gothic" panose="020B0502020202020204" pitchFamily="34" charset="0"/>
                <a:hlinkClick r:id="rId2"/>
              </a:rPr>
              <a:t>www.formatresearch.com</a:t>
            </a:r>
            <a:r>
              <a:rPr lang="it-IT" sz="1100" b="0" dirty="0">
                <a:solidFill>
                  <a:srgbClr val="000000"/>
                </a:solidFill>
                <a:latin typeface="Century Gothic" panose="020B0502020202020204" pitchFamily="34" charset="0"/>
              </a:rPr>
              <a:t>)</a:t>
            </a:r>
          </a:p>
          <a:p>
            <a:pPr algn="just"/>
            <a:endParaRPr lang="it-IT" sz="1100" dirty="0">
              <a:solidFill>
                <a:srgbClr val="333399"/>
              </a:solidFill>
              <a:latin typeface="Century Gothic" panose="020B0502020202020204" pitchFamily="34" charset="0"/>
            </a:endParaRPr>
          </a:p>
          <a:p>
            <a:pPr algn="just"/>
            <a:r>
              <a:rPr lang="it-IT" sz="1100" dirty="0">
                <a:solidFill>
                  <a:srgbClr val="203864"/>
                </a:solidFill>
                <a:latin typeface="Century Gothic" panose="020B0502020202020204" pitchFamily="34" charset="0"/>
              </a:rPr>
              <a:t>OBIETTIVI DEL LAVORO</a:t>
            </a:r>
          </a:p>
          <a:p>
            <a:pPr algn="just"/>
            <a:r>
              <a:rPr lang="it-IT" altLang="it-IT" sz="1100" b="0" dirty="0">
                <a:latin typeface="Century Gothic" panose="020B0502020202020204" pitchFamily="34" charset="0"/>
                <a:ea typeface="MS Mincho" panose="02020609040205080304" pitchFamily="49" charset="-128"/>
              </a:rPr>
              <a:t>Indagine sull’andamento economico e sul fabbisogno del credito delle imprese del terziario del Friuli Venezia Giulia.</a:t>
            </a:r>
          </a:p>
          <a:p>
            <a:pPr algn="just"/>
            <a:endParaRPr lang="it-IT" sz="1100" dirty="0">
              <a:solidFill>
                <a:srgbClr val="1F497D"/>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DISEGNO DEL CAMPIONE</a:t>
            </a:r>
          </a:p>
          <a:p>
            <a:pPr algn="just"/>
            <a:r>
              <a:rPr lang="it-IT" altLang="ja-JP" sz="1100" b="0" dirty="0">
                <a:latin typeface="Century Gothic" panose="020B0502020202020204" pitchFamily="34" charset="0"/>
                <a:ea typeface="MS Mincho" pitchFamily="49" charset="-128"/>
              </a:rPr>
              <a:t>Campione rappresentativo dell’universo delle imprese del terziario del Friuli Venezia Giulia. Domini di studio del campione: Dimensione (1-9 addetti, 10-49 addetti, oltre 49 addetti), Settore di attività (commercio all’ingrosso, commercio al dettaglio, turismo, servizi), Territorio (Gorizia, Pordenone, Trieste, Udine).</a:t>
            </a:r>
          </a:p>
          <a:p>
            <a:pPr algn="just"/>
            <a:endParaRPr lang="it-IT" sz="1100" dirty="0">
              <a:solidFill>
                <a:srgbClr val="203864"/>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NUMEROSITA’ CAMPIONARIA</a:t>
            </a:r>
          </a:p>
          <a:p>
            <a:pPr algn="just"/>
            <a:r>
              <a:rPr lang="it-IT" altLang="ja-JP" sz="1100" b="0" dirty="0">
                <a:latin typeface="Century Gothic" panose="020B0502020202020204" pitchFamily="34" charset="0"/>
                <a:ea typeface="MS Mincho" pitchFamily="49" charset="-128"/>
              </a:rPr>
              <a:t>Numerosità campionaria complessiva: 1.536 casi (1.536 interviste a buon fine). Anagrafiche «non reperibili»: 8.722 (74,5%); «rifiuti»: 1.445 (12,3%); «Sostituzioni»: 10.167 (86,9%). Intervallo di confidenza 95% (Errore </a:t>
            </a:r>
            <a:r>
              <a:rPr lang="it-IT" altLang="ja-JP" sz="1100" b="0" u="sng" dirty="0">
                <a:latin typeface="Century Gothic" panose="020B0502020202020204" pitchFamily="34" charset="0"/>
                <a:ea typeface="MS Mincho" pitchFamily="49" charset="-128"/>
              </a:rPr>
              <a:t>+</a:t>
            </a:r>
            <a:r>
              <a:rPr lang="it-IT" altLang="ja-JP" sz="1100" b="0" dirty="0">
                <a:latin typeface="Century Gothic" panose="020B0502020202020204" pitchFamily="34" charset="0"/>
                <a:ea typeface="MS Mincho" pitchFamily="49" charset="-128"/>
              </a:rPr>
              <a:t>2,6%). Fonte delle anagrafiche delle imprese: Registro delle imprese.</a:t>
            </a:r>
          </a:p>
          <a:p>
            <a:pPr algn="just"/>
            <a:endParaRPr lang="it-IT" sz="1100" b="0" dirty="0">
              <a:solidFill>
                <a:srgbClr val="203864"/>
              </a:solidFill>
              <a:highlight>
                <a:srgbClr val="FFFF00"/>
              </a:highlight>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METODO DI CONTATTO</a:t>
            </a:r>
          </a:p>
          <a:p>
            <a:pPr algn="just"/>
            <a:r>
              <a:rPr lang="it-IT" sz="1100" b="0" dirty="0">
                <a:latin typeface="Century Gothic" panose="020B0502020202020204" pitchFamily="34" charset="0"/>
                <a:ea typeface="MS Mincho" pitchFamily="49" charset="-128"/>
              </a:rPr>
              <a:t>Interviste telefoniche somministrate con il Sistema Cati (</a:t>
            </a:r>
            <a:r>
              <a:rPr lang="it-IT" sz="1100" b="0" i="1" dirty="0">
                <a:latin typeface="Century Gothic" panose="020B0502020202020204" pitchFamily="34" charset="0"/>
                <a:ea typeface="MS Mincho" pitchFamily="49" charset="-128"/>
              </a:rPr>
              <a:t>Computer </a:t>
            </a:r>
            <a:r>
              <a:rPr lang="it-IT" sz="1100" b="0" i="1" dirty="0" err="1">
                <a:latin typeface="Century Gothic" panose="020B0502020202020204" pitchFamily="34" charset="0"/>
                <a:ea typeface="MS Mincho" pitchFamily="49" charset="-128"/>
              </a:rPr>
              <a:t>Assisted</a:t>
            </a:r>
            <a:r>
              <a:rPr lang="it-IT" sz="1100" b="0" i="1" dirty="0">
                <a:latin typeface="Century Gothic" panose="020B0502020202020204" pitchFamily="34" charset="0"/>
                <a:ea typeface="MS Mincho" pitchFamily="49" charset="-128"/>
              </a:rPr>
              <a:t> Telephone Interview</a:t>
            </a:r>
            <a:r>
              <a:rPr lang="it-IT" sz="1100" b="0" dirty="0">
                <a:latin typeface="Century Gothic" panose="020B0502020202020204" pitchFamily="34" charset="0"/>
                <a:ea typeface="MS Mincho" pitchFamily="49" charset="-128"/>
              </a:rPr>
              <a:t>).</a:t>
            </a:r>
          </a:p>
          <a:p>
            <a:pPr algn="just"/>
            <a:endParaRPr lang="it-IT" sz="1100" b="0" dirty="0">
              <a:solidFill>
                <a:srgbClr val="1F497D"/>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TECNICA DI RILEVAZIONE </a:t>
            </a:r>
          </a:p>
          <a:p>
            <a:pPr algn="just"/>
            <a:r>
              <a:rPr lang="it-IT" sz="1100" b="0" dirty="0">
                <a:latin typeface="Century Gothic" panose="020B0502020202020204" pitchFamily="34" charset="0"/>
                <a:ea typeface="MS Mincho" pitchFamily="49" charset="-128"/>
              </a:rPr>
              <a:t>Questionario strutturato. </a:t>
            </a:r>
          </a:p>
          <a:p>
            <a:pPr algn="just"/>
            <a:endParaRPr lang="it-IT" sz="1100" b="0" dirty="0">
              <a:solidFill>
                <a:srgbClr val="203864"/>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PERIODO DI EFFETTUAZIONE DELLE INTERVISTE </a:t>
            </a:r>
          </a:p>
          <a:p>
            <a:pPr algn="just"/>
            <a:r>
              <a:rPr lang="it-IT" altLang="it-IT" sz="1100" b="0" dirty="0">
                <a:latin typeface="Century Gothic" panose="020B0502020202020204" pitchFamily="34" charset="0"/>
                <a:ea typeface="MS Mincho" panose="02020609040205080304" pitchFamily="49" charset="-128"/>
              </a:rPr>
              <a:t>Dal 28 settembre al 19 ottobre 2020.</a:t>
            </a:r>
            <a:endParaRPr lang="it-IT" sz="1100" b="0" dirty="0">
              <a:latin typeface="Century Gothic" panose="020B0502020202020204" pitchFamily="34" charset="0"/>
              <a:ea typeface="MS Mincho" pitchFamily="49" charset="-128"/>
            </a:endParaRPr>
          </a:p>
          <a:p>
            <a:pPr algn="just"/>
            <a:endParaRPr lang="it-IT" sz="1100" b="0" dirty="0">
              <a:solidFill>
                <a:srgbClr val="203864"/>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CODICE DEONTOLOGICO  </a:t>
            </a:r>
          </a:p>
          <a:p>
            <a:pPr algn="just"/>
            <a:r>
              <a:rPr lang="it-IT" sz="1100" b="0" dirty="0">
                <a:latin typeface="Century Gothic" panose="020B0502020202020204" pitchFamily="34" charset="0"/>
                <a:ea typeface="MS Mincho" pitchFamily="49" charset="-128"/>
              </a:rPr>
              <a:t>La rilevazione è stata realizzata nel rispetto del Codice deontologico dei ricercatori europei Esomar, del Codice deontologico Assirm (Associazione istituti di ricerca e sondaggi di opinione Imprese italiani), e della «Legge sulla Privacy» (articolo 13 del d.lgs. 196 del 2003 e Regolamento UE n. 679/2016 art. 13-14).</a:t>
            </a:r>
          </a:p>
          <a:p>
            <a:pPr algn="just"/>
            <a:endParaRPr lang="it-IT" sz="1100" b="0" dirty="0">
              <a:solidFill>
                <a:srgbClr val="1F497D"/>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DIRETTORE DELLA RICERCA</a:t>
            </a:r>
          </a:p>
          <a:p>
            <a:pPr algn="just"/>
            <a:r>
              <a:rPr lang="it-IT" sz="1100" b="0" dirty="0">
                <a:latin typeface="Century Gothic" panose="020B0502020202020204" pitchFamily="34" charset="0"/>
                <a:ea typeface="MS Mincho" pitchFamily="49" charset="-128"/>
              </a:rPr>
              <a:t>Dott. Pierluigi Ascani</a:t>
            </a:r>
          </a:p>
          <a:p>
            <a:pPr algn="just"/>
            <a:r>
              <a:rPr lang="it-IT" sz="1100" b="0" dirty="0">
                <a:latin typeface="Century Gothic" panose="020B0502020202020204" pitchFamily="34" charset="0"/>
                <a:ea typeface="MS Mincho" pitchFamily="49" charset="-128"/>
              </a:rPr>
              <a:t>Dott. Daniele Serio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31506128-9B0F-4FA5-A136-2EF13DEE2832}"/>
              </a:ext>
            </a:extLst>
          </p:cNvPr>
          <p:cNvSpPr>
            <a:spLocks noChangeArrowheads="1"/>
          </p:cNvSpPr>
          <p:nvPr/>
        </p:nvSpPr>
        <p:spPr bwMode="auto">
          <a:xfrm>
            <a:off x="335360" y="6314860"/>
            <a:ext cx="331202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i="1" dirty="0">
                <a:latin typeface="Century Gothic" panose="020B0502020202020204" pitchFamily="34" charset="0"/>
              </a:rPr>
              <a:t>Fonte: </a:t>
            </a:r>
            <a:r>
              <a:rPr lang="it-IT" altLang="it-IT" sz="1000" b="0" i="1" dirty="0" err="1">
                <a:latin typeface="Century Gothic" panose="020B0502020202020204" pitchFamily="34" charset="0"/>
              </a:rPr>
              <a:t>I.Stat</a:t>
            </a:r>
            <a:r>
              <a:rPr lang="it-IT" altLang="it-IT" sz="1000" b="0" i="1" dirty="0">
                <a:latin typeface="Century Gothic" panose="020B0502020202020204" pitchFamily="34" charset="0"/>
              </a:rPr>
              <a:t> 2020</a:t>
            </a:r>
          </a:p>
        </p:txBody>
      </p:sp>
      <p:sp>
        <p:nvSpPr>
          <p:cNvPr id="9" name="Titolo 1">
            <a:extLst>
              <a:ext uri="{FF2B5EF4-FFF2-40B4-BE49-F238E27FC236}">
                <a16:creationId xmlns:a16="http://schemas.microsoft.com/office/drawing/2014/main" id="{093B7418-6415-4AE1-953F-1A9647DAA5FE}"/>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Metodo </a:t>
            </a:r>
            <a:r>
              <a:rPr lang="it-IT" sz="2200" dirty="0">
                <a:solidFill>
                  <a:srgbClr val="203864"/>
                </a:solidFill>
                <a:latin typeface="Century Gothic" panose="020B0502020202020204" pitchFamily="34" charset="0"/>
                <a:ea typeface="+mj-ea"/>
                <a:cs typeface="Arial"/>
              </a:rPr>
              <a:t>| </a:t>
            </a:r>
            <a:r>
              <a:rPr lang="it-IT" sz="2200" b="0" dirty="0">
                <a:latin typeface="Century Gothic" panose="020B0502020202020204" pitchFamily="34" charset="0"/>
                <a:cs typeface="Arial"/>
              </a:rPr>
              <a:t>Universo rappresentato e struttura del campione</a:t>
            </a:r>
            <a:endParaRPr lang="it-IT" sz="2200" b="0" dirty="0">
              <a:solidFill>
                <a:srgbClr val="C00000"/>
              </a:solidFill>
              <a:latin typeface="Century Gothic" panose="020B0502020202020204" pitchFamily="34" charset="0"/>
              <a:ea typeface="+mj-ea"/>
              <a:cs typeface="Arial"/>
            </a:endParaRPr>
          </a:p>
        </p:txBody>
      </p:sp>
      <p:sp>
        <p:nvSpPr>
          <p:cNvPr id="16" name="Rettangolo 15">
            <a:extLst>
              <a:ext uri="{FF2B5EF4-FFF2-40B4-BE49-F238E27FC236}">
                <a16:creationId xmlns:a16="http://schemas.microsoft.com/office/drawing/2014/main" id="{524290D1-D970-4218-9286-93A9752F6CE8}"/>
              </a:ext>
            </a:extLst>
          </p:cNvPr>
          <p:cNvSpPr/>
          <p:nvPr/>
        </p:nvSpPr>
        <p:spPr bwMode="auto">
          <a:xfrm>
            <a:off x="747197" y="1218184"/>
            <a:ext cx="5104234" cy="5040560"/>
          </a:xfrm>
          <a:prstGeom prst="rect">
            <a:avLst/>
          </a:prstGeom>
          <a:no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7" name="Rettangolo 16">
            <a:extLst>
              <a:ext uri="{FF2B5EF4-FFF2-40B4-BE49-F238E27FC236}">
                <a16:creationId xmlns:a16="http://schemas.microsoft.com/office/drawing/2014/main" id="{88B21315-616C-475E-9ADB-079799C13008}"/>
              </a:ext>
            </a:extLst>
          </p:cNvPr>
          <p:cNvSpPr/>
          <p:nvPr/>
        </p:nvSpPr>
        <p:spPr bwMode="auto">
          <a:xfrm>
            <a:off x="6449517" y="1218184"/>
            <a:ext cx="5104234" cy="5040560"/>
          </a:xfrm>
          <a:prstGeom prst="rect">
            <a:avLst/>
          </a:prstGeom>
          <a:no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8" name="Rectangle 5">
            <a:extLst>
              <a:ext uri="{FF2B5EF4-FFF2-40B4-BE49-F238E27FC236}">
                <a16:creationId xmlns:a16="http://schemas.microsoft.com/office/drawing/2014/main" id="{70D5C8DF-A3B3-42C4-BBEA-46351A5970B8}"/>
              </a:ext>
            </a:extLst>
          </p:cNvPr>
          <p:cNvSpPr>
            <a:spLocks noChangeArrowheads="1"/>
          </p:cNvSpPr>
          <p:nvPr/>
        </p:nvSpPr>
        <p:spPr bwMode="auto">
          <a:xfrm>
            <a:off x="551384" y="930152"/>
            <a:ext cx="3672408" cy="523220"/>
          </a:xfrm>
          <a:prstGeom prst="rect">
            <a:avLst/>
          </a:prstGeom>
          <a:solidFill>
            <a:schemeClr val="bg1"/>
          </a:solidFill>
          <a:ln>
            <a:solidFill>
              <a:schemeClr val="bg1">
                <a:lumMod val="50000"/>
              </a:schemeClr>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400" i="1" u="sng" dirty="0">
                <a:solidFill>
                  <a:srgbClr val="203864"/>
                </a:solidFill>
                <a:latin typeface="Century Gothic" panose="020B0502020202020204" pitchFamily="34" charset="0"/>
              </a:rPr>
              <a:t>UNIVERSO</a:t>
            </a:r>
            <a:r>
              <a:rPr lang="it-IT" altLang="it-IT" sz="1400" i="1" dirty="0">
                <a:solidFill>
                  <a:srgbClr val="203864"/>
                </a:solidFill>
                <a:latin typeface="Century Gothic" panose="020B0502020202020204" pitchFamily="34" charset="0"/>
              </a:rPr>
              <a:t> DELLE IMPRESE ITALIANE DEL COMMERCIO, TURISMO E SERVIZI </a:t>
            </a:r>
          </a:p>
        </p:txBody>
      </p:sp>
      <p:sp>
        <p:nvSpPr>
          <p:cNvPr id="19" name="Rectangle 5">
            <a:extLst>
              <a:ext uri="{FF2B5EF4-FFF2-40B4-BE49-F238E27FC236}">
                <a16:creationId xmlns:a16="http://schemas.microsoft.com/office/drawing/2014/main" id="{59A7F541-5A5D-4E30-9CA4-37C2C32EE117}"/>
              </a:ext>
            </a:extLst>
          </p:cNvPr>
          <p:cNvSpPr>
            <a:spLocks noChangeArrowheads="1"/>
          </p:cNvSpPr>
          <p:nvPr/>
        </p:nvSpPr>
        <p:spPr bwMode="auto">
          <a:xfrm>
            <a:off x="6253703" y="930152"/>
            <a:ext cx="4443616" cy="523220"/>
          </a:xfrm>
          <a:prstGeom prst="rect">
            <a:avLst/>
          </a:prstGeom>
          <a:solidFill>
            <a:schemeClr val="bg1"/>
          </a:solidFill>
          <a:ln>
            <a:solidFill>
              <a:schemeClr val="bg1">
                <a:lumMod val="50000"/>
              </a:schemeClr>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400" i="1" u="sng" dirty="0">
                <a:solidFill>
                  <a:srgbClr val="203864"/>
                </a:solidFill>
                <a:latin typeface="Century Gothic" panose="020B0502020202020204" pitchFamily="34" charset="0"/>
              </a:rPr>
              <a:t>CAMPIONE REALIZZATO</a:t>
            </a:r>
            <a:r>
              <a:rPr lang="it-IT" altLang="it-IT" sz="1400" i="1" dirty="0">
                <a:solidFill>
                  <a:srgbClr val="203864"/>
                </a:solidFill>
                <a:latin typeface="Century Gothic" panose="020B0502020202020204" pitchFamily="34" charset="0"/>
              </a:rPr>
              <a:t> DELLE IMPRESE ITALIANE DEL COMMERCIO, TURISMO E SERVIZI </a:t>
            </a:r>
          </a:p>
        </p:txBody>
      </p:sp>
      <p:pic>
        <p:nvPicPr>
          <p:cNvPr id="15" name="Immagine 14">
            <a:extLst>
              <a:ext uri="{FF2B5EF4-FFF2-40B4-BE49-F238E27FC236}">
                <a16:creationId xmlns:a16="http://schemas.microsoft.com/office/drawing/2014/main" id="{8CE646E5-DB01-462A-9705-1BBFE40CCF32}"/>
              </a:ext>
            </a:extLst>
          </p:cNvPr>
          <p:cNvPicPr>
            <a:picLocks noChangeAspect="1"/>
          </p:cNvPicPr>
          <p:nvPr/>
        </p:nvPicPr>
        <p:blipFill>
          <a:blip r:embed="rId2"/>
          <a:stretch>
            <a:fillRect/>
          </a:stretch>
        </p:blipFill>
        <p:spPr>
          <a:xfrm>
            <a:off x="1058774" y="1596424"/>
            <a:ext cx="4481080" cy="4511386"/>
          </a:xfrm>
          <a:prstGeom prst="rect">
            <a:avLst/>
          </a:prstGeom>
        </p:spPr>
      </p:pic>
      <p:pic>
        <p:nvPicPr>
          <p:cNvPr id="20" name="Immagine 19">
            <a:extLst>
              <a:ext uri="{FF2B5EF4-FFF2-40B4-BE49-F238E27FC236}">
                <a16:creationId xmlns:a16="http://schemas.microsoft.com/office/drawing/2014/main" id="{B80D5672-B0FD-4EBD-ADBE-226EC8974D9B}"/>
              </a:ext>
            </a:extLst>
          </p:cNvPr>
          <p:cNvPicPr>
            <a:picLocks noChangeAspect="1"/>
          </p:cNvPicPr>
          <p:nvPr/>
        </p:nvPicPr>
        <p:blipFill>
          <a:blip r:embed="rId3"/>
          <a:stretch>
            <a:fillRect/>
          </a:stretch>
        </p:blipFill>
        <p:spPr>
          <a:xfrm>
            <a:off x="6761094" y="1596424"/>
            <a:ext cx="4481080" cy="4511386"/>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3">
            <a:extLst>
              <a:ext uri="{FF2B5EF4-FFF2-40B4-BE49-F238E27FC236}">
                <a16:creationId xmlns:a16="http://schemas.microsoft.com/office/drawing/2014/main" id="{42087B0B-D795-4BED-8DBD-20C8138E6858}"/>
              </a:ext>
            </a:extLst>
          </p:cNvPr>
          <p:cNvSpPr txBox="1">
            <a:spLocks noChangeArrowheads="1"/>
          </p:cNvSpPr>
          <p:nvPr/>
        </p:nvSpPr>
        <p:spPr bwMode="auto">
          <a:xfrm>
            <a:off x="5260816" y="4861038"/>
            <a:ext cx="4038600" cy="12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lgn="l">
              <a:spcBef>
                <a:spcPct val="0"/>
              </a:spcBef>
              <a:buFontTx/>
              <a:buNone/>
            </a:pPr>
            <a:r>
              <a:rPr lang="it-IT" altLang="it-IT" sz="800" b="0" dirty="0">
                <a:solidFill>
                  <a:srgbClr val="404040"/>
                </a:solidFill>
                <a:latin typeface="Century Gothic" panose="020B0502020202020204" pitchFamily="34" charset="0"/>
              </a:rPr>
              <a:t>format research s.r.l. </a:t>
            </a:r>
          </a:p>
          <a:p>
            <a:pPr algn="l">
              <a:spcBef>
                <a:spcPct val="0"/>
              </a:spcBef>
              <a:buFontTx/>
              <a:buNone/>
            </a:pPr>
            <a:r>
              <a:rPr lang="it-IT" altLang="it-IT" sz="800" b="0" dirty="0">
                <a:solidFill>
                  <a:srgbClr val="404040"/>
                </a:solidFill>
                <a:latin typeface="Century Gothic" panose="020B0502020202020204" pitchFamily="34" charset="0"/>
              </a:rPr>
              <a:t>via ugo balzani 77, 00162 roma, italia</a:t>
            </a:r>
          </a:p>
          <a:p>
            <a:pPr algn="l">
              <a:spcBef>
                <a:spcPct val="0"/>
              </a:spcBef>
              <a:buFontTx/>
              <a:buNone/>
            </a:pPr>
            <a:r>
              <a:rPr lang="it-IT" altLang="it-IT" sz="800" b="0" dirty="0">
                <a:solidFill>
                  <a:srgbClr val="404040"/>
                </a:solidFill>
                <a:latin typeface="Century Gothic" panose="020B0502020202020204" pitchFamily="34" charset="0"/>
              </a:rPr>
              <a:t>tel +39.06.86.32.86.81, fax +39.06.86.38.49.96</a:t>
            </a:r>
          </a:p>
          <a:p>
            <a:pPr algn="l">
              <a:spcBef>
                <a:spcPct val="0"/>
              </a:spcBef>
              <a:buFontTx/>
              <a:buNone/>
            </a:pPr>
            <a:r>
              <a:rPr lang="it-IT" altLang="it-IT" sz="800" b="0" u="sng" dirty="0">
                <a:solidFill>
                  <a:srgbClr val="404040"/>
                </a:solidFill>
                <a:latin typeface="Century Gothic" panose="020B0502020202020204" pitchFamily="34" charset="0"/>
                <a:hlinkClick r:id="rId2"/>
              </a:rPr>
              <a:t>info@formatresearch.com</a:t>
            </a:r>
            <a:endParaRPr lang="it-IT" altLang="it-IT" sz="800" b="0" dirty="0">
              <a:solidFill>
                <a:srgbClr val="404040"/>
              </a:solidFill>
              <a:latin typeface="Century Gothic" panose="020B0502020202020204" pitchFamily="34" charset="0"/>
            </a:endParaRPr>
          </a:p>
          <a:p>
            <a:pPr algn="l">
              <a:spcBef>
                <a:spcPct val="0"/>
              </a:spcBef>
              <a:buFontTx/>
              <a:buNone/>
            </a:pPr>
            <a:r>
              <a:rPr lang="it-IT" altLang="it-IT" sz="800" b="0" dirty="0">
                <a:solidFill>
                  <a:srgbClr val="404040"/>
                </a:solidFill>
                <a:latin typeface="Century Gothic" panose="020B0502020202020204" pitchFamily="34" charset="0"/>
              </a:rPr>
              <a:t>cf, p. iva e reg. imp. roma 04268451004</a:t>
            </a:r>
          </a:p>
          <a:p>
            <a:pPr algn="l">
              <a:spcBef>
                <a:spcPct val="0"/>
              </a:spcBef>
              <a:buFontTx/>
              <a:buNone/>
            </a:pPr>
            <a:r>
              <a:rPr lang="it-IT" altLang="it-IT" sz="800" b="0" dirty="0">
                <a:solidFill>
                  <a:srgbClr val="404040"/>
                </a:solidFill>
                <a:latin typeface="Century Gothic" panose="020B0502020202020204" pitchFamily="34" charset="0"/>
              </a:rPr>
              <a:t>rea roma 747042, cap. soc. € 25.850,00 </a:t>
            </a:r>
            <a:r>
              <a:rPr lang="it-IT" altLang="it-IT" sz="800" b="0" dirty="0" err="1">
                <a:solidFill>
                  <a:srgbClr val="404040"/>
                </a:solidFill>
                <a:latin typeface="Century Gothic" panose="020B0502020202020204" pitchFamily="34" charset="0"/>
              </a:rPr>
              <a:t>i.v</a:t>
            </a:r>
            <a:r>
              <a:rPr lang="it-IT" altLang="it-IT" sz="800" b="0" dirty="0">
                <a:solidFill>
                  <a:srgbClr val="404040"/>
                </a:solidFill>
                <a:latin typeface="Century Gothic" panose="020B0502020202020204" pitchFamily="34" charset="0"/>
              </a:rPr>
              <a:t>.</a:t>
            </a:r>
          </a:p>
          <a:p>
            <a:pPr algn="l">
              <a:spcBef>
                <a:spcPct val="0"/>
              </a:spcBef>
              <a:buFontTx/>
              <a:buNone/>
            </a:pPr>
            <a:endParaRPr lang="it-IT" altLang="it-IT" sz="800" b="0" dirty="0">
              <a:solidFill>
                <a:srgbClr val="404040"/>
              </a:solidFill>
              <a:latin typeface="Century Gothic" panose="020B0502020202020204" pitchFamily="34" charset="0"/>
            </a:endParaRPr>
          </a:p>
          <a:p>
            <a:pPr algn="l">
              <a:spcBef>
                <a:spcPct val="0"/>
              </a:spcBef>
              <a:buFontTx/>
              <a:buNone/>
            </a:pPr>
            <a:r>
              <a:rPr lang="it-IT" altLang="it-IT" sz="800" b="0" dirty="0">
                <a:solidFill>
                  <a:srgbClr val="404040"/>
                </a:solidFill>
                <a:latin typeface="Century Gothic" panose="020B0502020202020204" pitchFamily="34" charset="0"/>
              </a:rPr>
              <a:t>www.formatresearch.com</a:t>
            </a:r>
          </a:p>
          <a:p>
            <a:pPr algn="l" eaLnBrk="1" hangingPunct="1">
              <a:lnSpc>
                <a:spcPct val="70000"/>
              </a:lnSpc>
              <a:spcBef>
                <a:spcPct val="50000"/>
              </a:spcBef>
              <a:buFontTx/>
              <a:buNone/>
            </a:pPr>
            <a:r>
              <a:rPr lang="it-IT" altLang="it-IT" sz="800" b="0" dirty="0">
                <a:solidFill>
                  <a:srgbClr val="404040"/>
                </a:solidFill>
                <a:latin typeface="Century Gothic" panose="020B0502020202020204" pitchFamily="34" charset="0"/>
              </a:rPr>
              <a:t>Membro: Assirm, Confcommercio, Esomar, SIS</a:t>
            </a:r>
          </a:p>
        </p:txBody>
      </p:sp>
      <p:sp>
        <p:nvSpPr>
          <p:cNvPr id="7" name="Text Box 3">
            <a:extLst>
              <a:ext uri="{FF2B5EF4-FFF2-40B4-BE49-F238E27FC236}">
                <a16:creationId xmlns:a16="http://schemas.microsoft.com/office/drawing/2014/main" id="{9A2C2F29-83A0-4BA5-90BD-741DF17E815C}"/>
              </a:ext>
            </a:extLst>
          </p:cNvPr>
          <p:cNvSpPr txBox="1">
            <a:spLocks noChangeArrowheads="1"/>
          </p:cNvSpPr>
          <p:nvPr/>
        </p:nvSpPr>
        <p:spPr bwMode="auto">
          <a:xfrm>
            <a:off x="5260819" y="2996955"/>
            <a:ext cx="2491365" cy="147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0000" tIns="46800" rIns="90000" bIns="46800">
            <a:spAutoFit/>
          </a:bodyPr>
          <a:lstStyle>
            <a:defPPr>
              <a:defRPr lang="it-IT"/>
            </a:defPPr>
            <a:lvl1pPr eaLnBrk="1" hangingPunct="1">
              <a:spcBef>
                <a:spcPct val="50000"/>
              </a:spcBef>
              <a:buFontTx/>
              <a:buNone/>
              <a:defRPr sz="1000" b="0">
                <a:solidFill>
                  <a:srgbClr val="003366"/>
                </a:solidFill>
                <a:latin typeface="Calibri" panose="020F0502020204030204" pitchFamily="34" charset="0"/>
                <a:ea typeface="ＭＳ Ｐゴシック" panose="020B0600070205080204" pitchFamily="34" charset="-128"/>
              </a:defRPr>
            </a:lvl1pPr>
            <a:lvl2pPr marL="742950" indent="-285750">
              <a:spcBef>
                <a:spcPct val="20000"/>
              </a:spcBef>
              <a:buChar char="–"/>
              <a:defRPr>
                <a:latin typeface="Arial" panose="020B0604020202020204" pitchFamily="34" charset="0"/>
                <a:ea typeface="ＭＳ Ｐゴシック" panose="020B0600070205080204" pitchFamily="34" charset="-128"/>
              </a:defRPr>
            </a:lvl2pPr>
            <a:lvl3pPr marL="1143000" indent="-228600">
              <a:spcBef>
                <a:spcPct val="20000"/>
              </a:spcBef>
              <a:buChar char="•"/>
              <a:defRPr>
                <a:latin typeface="Arial" panose="020B0604020202020204" pitchFamily="34" charset="0"/>
                <a:ea typeface="ＭＳ Ｐゴシック" panose="020B0600070205080204" pitchFamily="34" charset="-128"/>
              </a:defRPr>
            </a:lvl3pPr>
            <a:lvl4pPr marL="1600200" indent="-228600">
              <a:spcBef>
                <a:spcPct val="20000"/>
              </a:spcBef>
              <a:buChar char="–"/>
              <a:defRPr sz="1600">
                <a:latin typeface="Arial" panose="020B0604020202020204" pitchFamily="34" charset="0"/>
                <a:ea typeface="ＭＳ Ｐゴシック" panose="020B0600070205080204" pitchFamily="34" charset="-128"/>
              </a:defRPr>
            </a:lvl4pPr>
            <a:lvl5pPr marL="2057400" indent="-228600">
              <a:spcBef>
                <a:spcPct val="20000"/>
              </a:spcBef>
              <a:buChar char="»"/>
              <a:defRPr sz="1400">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9pPr>
          </a:lstStyle>
          <a:p>
            <a:pPr algn="l"/>
            <a:r>
              <a:rPr lang="it-IT" altLang="it-IT" sz="900" dirty="0">
                <a:solidFill>
                  <a:srgbClr val="003A79"/>
                </a:solidFill>
                <a:latin typeface="Century Gothic" panose="020B0502020202020204" pitchFamily="34" charset="0"/>
              </a:rPr>
              <a:t>Questo documento è la base per una presentazione orale, senza la quale ha limitata significatività e può dare luogo a fraintendimenti. </a:t>
            </a:r>
          </a:p>
          <a:p>
            <a:pPr algn="l"/>
            <a:r>
              <a:rPr lang="it-IT" altLang="it-IT" sz="900" dirty="0">
                <a:solidFill>
                  <a:srgbClr val="003A79"/>
                </a:solidFill>
                <a:latin typeface="Century Gothic" panose="020B0502020202020204" pitchFamily="34" charset="0"/>
              </a:rPr>
              <a:t>Sono proibite riproduzioni, anche parziali, del contenuto di questo documento, senza la previa autorizzazione scritta di Format Research.</a:t>
            </a:r>
          </a:p>
          <a:p>
            <a:pPr algn="l"/>
            <a:r>
              <a:rPr lang="it-IT" altLang="it-IT" sz="900" dirty="0">
                <a:solidFill>
                  <a:srgbClr val="003A79"/>
                </a:solidFill>
                <a:latin typeface="Century Gothic" panose="020B0502020202020204" pitchFamily="34" charset="0"/>
              </a:rPr>
              <a:t>2020 © Copyright Format Research Srl</a:t>
            </a:r>
          </a:p>
        </p:txBody>
      </p:sp>
      <p:sp>
        <p:nvSpPr>
          <p:cNvPr id="12" name="CasellaDiTesto 3">
            <a:extLst>
              <a:ext uri="{FF2B5EF4-FFF2-40B4-BE49-F238E27FC236}">
                <a16:creationId xmlns:a16="http://schemas.microsoft.com/office/drawing/2014/main" id="{C415B8D8-FCD1-43DB-832E-F01ED9939DB6}"/>
              </a:ext>
            </a:extLst>
          </p:cNvPr>
          <p:cNvSpPr txBox="1">
            <a:spLocks noChangeArrowheads="1"/>
          </p:cNvSpPr>
          <p:nvPr/>
        </p:nvSpPr>
        <p:spPr bwMode="auto">
          <a:xfrm>
            <a:off x="8184232" y="4861038"/>
            <a:ext cx="29523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it-IT" sz="800" b="0" dirty="0">
                <a:solidFill>
                  <a:srgbClr val="404040"/>
                </a:solidFill>
                <a:latin typeface="Century Gothic" panose="020B0502020202020204" pitchFamily="34" charset="0"/>
              </a:rPr>
              <a:t>format business intelligence s.r.l.</a:t>
            </a:r>
            <a:r>
              <a:rPr lang="it-IT" altLang="it-IT" sz="800" b="0" dirty="0">
                <a:solidFill>
                  <a:srgbClr val="404040"/>
                </a:solidFill>
                <a:latin typeface="Century Gothic" panose="020B0502020202020204" pitchFamily="34" charset="0"/>
              </a:rPr>
              <a:t> </a:t>
            </a:r>
          </a:p>
          <a:p>
            <a:pPr>
              <a:spcBef>
                <a:spcPct val="0"/>
              </a:spcBef>
              <a:buNone/>
            </a:pPr>
            <a:r>
              <a:rPr lang="it-IT" sz="800" b="0" dirty="0">
                <a:solidFill>
                  <a:srgbClr val="404040"/>
                </a:solidFill>
                <a:latin typeface="Century Gothic" panose="020B0502020202020204" pitchFamily="34" charset="0"/>
              </a:rPr>
              <a:t>via </a:t>
            </a:r>
            <a:r>
              <a:rPr lang="it-IT" sz="800" b="0" dirty="0" err="1">
                <a:solidFill>
                  <a:srgbClr val="404040"/>
                </a:solidFill>
                <a:latin typeface="Century Gothic" panose="020B0502020202020204" pitchFamily="34" charset="0"/>
              </a:rPr>
              <a:t>sebastiano</a:t>
            </a:r>
            <a:r>
              <a:rPr lang="it-IT" sz="800" b="0" dirty="0">
                <a:solidFill>
                  <a:srgbClr val="404040"/>
                </a:solidFill>
                <a:latin typeface="Century Gothic" panose="020B0502020202020204" pitchFamily="34" charset="0"/>
              </a:rPr>
              <a:t> caboto 22/a</a:t>
            </a:r>
            <a:r>
              <a:rPr lang="it-IT" altLang="it-IT" sz="800" b="0" dirty="0">
                <a:solidFill>
                  <a:srgbClr val="404040"/>
                </a:solidFill>
                <a:latin typeface="Century Gothic" panose="020B0502020202020204" pitchFamily="34" charset="0"/>
              </a:rPr>
              <a:t>, 33170 </a:t>
            </a:r>
            <a:r>
              <a:rPr lang="it-IT" altLang="it-IT" sz="800" b="0" dirty="0" err="1">
                <a:solidFill>
                  <a:srgbClr val="404040"/>
                </a:solidFill>
                <a:latin typeface="Century Gothic" panose="020B0502020202020204" pitchFamily="34" charset="0"/>
              </a:rPr>
              <a:t>pordenone</a:t>
            </a:r>
            <a:r>
              <a:rPr lang="it-IT" altLang="it-IT" sz="800" b="0" dirty="0">
                <a:solidFill>
                  <a:srgbClr val="404040"/>
                </a:solidFill>
                <a:latin typeface="Century Gothic" panose="020B0502020202020204" pitchFamily="34" charset="0"/>
              </a:rPr>
              <a:t>, italia</a:t>
            </a:r>
          </a:p>
          <a:p>
            <a:pPr>
              <a:spcBef>
                <a:spcPct val="0"/>
              </a:spcBef>
              <a:buNone/>
            </a:pPr>
            <a:r>
              <a:rPr lang="it-IT" sz="800" b="0" dirty="0">
                <a:latin typeface="Century Gothic" panose="020B0502020202020204" pitchFamily="34" charset="0"/>
                <a:hlinkClick r:id="rId3"/>
              </a:rPr>
              <a:t>format@pec.formatbusinessintelligence.com</a:t>
            </a:r>
            <a:endParaRPr lang="it-IT" sz="800" b="0" dirty="0">
              <a:latin typeface="Century Gothic" panose="020B0502020202020204" pitchFamily="34" charset="0"/>
            </a:endParaRPr>
          </a:p>
          <a:p>
            <a:pPr>
              <a:spcBef>
                <a:spcPct val="0"/>
              </a:spcBef>
              <a:buNone/>
            </a:pPr>
            <a:r>
              <a:rPr lang="it-IT" altLang="it-IT" sz="800" b="0" dirty="0" err="1">
                <a:solidFill>
                  <a:srgbClr val="404040"/>
                </a:solidFill>
                <a:latin typeface="Century Gothic" panose="020B0502020202020204" pitchFamily="34" charset="0"/>
              </a:rPr>
              <a:t>cf</a:t>
            </a:r>
            <a:r>
              <a:rPr lang="it-IT" altLang="it-IT" sz="800" b="0" dirty="0">
                <a:solidFill>
                  <a:srgbClr val="404040"/>
                </a:solidFill>
                <a:latin typeface="Century Gothic" panose="020B0502020202020204" pitchFamily="34" charset="0"/>
              </a:rPr>
              <a:t>, p. iva e reg. imp. </a:t>
            </a:r>
            <a:r>
              <a:rPr lang="it-IT" altLang="it-IT" sz="800" b="0" dirty="0" err="1">
                <a:solidFill>
                  <a:srgbClr val="404040"/>
                </a:solidFill>
                <a:latin typeface="Century Gothic" panose="020B0502020202020204" pitchFamily="34" charset="0"/>
              </a:rPr>
              <a:t>pordenone</a:t>
            </a:r>
            <a:r>
              <a:rPr lang="it-IT" altLang="it-IT" sz="800" b="0" dirty="0">
                <a:solidFill>
                  <a:srgbClr val="404040"/>
                </a:solidFill>
                <a:latin typeface="Century Gothic" panose="020B0502020202020204" pitchFamily="34" charset="0"/>
              </a:rPr>
              <a:t> </a:t>
            </a:r>
            <a:r>
              <a:rPr lang="it-IT" sz="800" b="0" dirty="0">
                <a:solidFill>
                  <a:srgbClr val="404040"/>
                </a:solidFill>
                <a:latin typeface="Century Gothic" panose="020B0502020202020204" pitchFamily="34" charset="0"/>
              </a:rPr>
              <a:t>01786200939</a:t>
            </a:r>
            <a:endParaRPr lang="it-IT" altLang="it-IT" sz="800" b="0" dirty="0">
              <a:solidFill>
                <a:srgbClr val="404040"/>
              </a:solidFill>
              <a:latin typeface="Century Gothic" panose="020B0502020202020204" pitchFamily="34" charset="0"/>
            </a:endParaRPr>
          </a:p>
          <a:p>
            <a:pPr algn="l">
              <a:spcBef>
                <a:spcPct val="0"/>
              </a:spcBef>
              <a:buFontTx/>
              <a:buNone/>
            </a:pPr>
            <a:r>
              <a:rPr lang="it-IT" altLang="it-IT" sz="800" b="0" dirty="0">
                <a:solidFill>
                  <a:srgbClr val="404040"/>
                </a:solidFill>
                <a:latin typeface="Century Gothic" panose="020B0502020202020204" pitchFamily="34" charset="0"/>
              </a:rPr>
              <a:t>rea </a:t>
            </a:r>
            <a:r>
              <a:rPr lang="it-IT" altLang="it-IT" sz="800" b="0" dirty="0" err="1">
                <a:solidFill>
                  <a:srgbClr val="404040"/>
                </a:solidFill>
                <a:latin typeface="Century Gothic" panose="020B0502020202020204" pitchFamily="34" charset="0"/>
              </a:rPr>
              <a:t>pordenone</a:t>
            </a:r>
            <a:r>
              <a:rPr lang="it-IT" altLang="it-IT" sz="800" b="0" dirty="0">
                <a:solidFill>
                  <a:srgbClr val="404040"/>
                </a:solidFill>
                <a:latin typeface="Century Gothic" panose="020B0502020202020204" pitchFamily="34" charset="0"/>
              </a:rPr>
              <a:t> 104460, cap. soc. € 10.000,00 </a:t>
            </a:r>
            <a:r>
              <a:rPr lang="it-IT" altLang="it-IT" sz="800" b="0" dirty="0" err="1">
                <a:solidFill>
                  <a:srgbClr val="404040"/>
                </a:solidFill>
                <a:latin typeface="Century Gothic" panose="020B0502020202020204" pitchFamily="34" charset="0"/>
              </a:rPr>
              <a:t>i.v</a:t>
            </a:r>
            <a:r>
              <a:rPr lang="it-IT" altLang="it-IT" sz="800" b="0" dirty="0">
                <a:solidFill>
                  <a:srgbClr val="404040"/>
                </a:solidFill>
                <a:latin typeface="Century Gothic" panose="020B0502020202020204" pitchFamily="34" charset="0"/>
              </a:rPr>
              <a:t>.</a:t>
            </a:r>
          </a:p>
        </p:txBody>
      </p:sp>
      <p:pic>
        <p:nvPicPr>
          <p:cNvPr id="13" name="Immagine 12">
            <a:extLst>
              <a:ext uri="{FF2B5EF4-FFF2-40B4-BE49-F238E27FC236}">
                <a16:creationId xmlns:a16="http://schemas.microsoft.com/office/drawing/2014/main" id="{59D831B8-782A-4AEB-9146-A1075C733616}"/>
              </a:ext>
            </a:extLst>
          </p:cNvPr>
          <p:cNvPicPr>
            <a:picLocks noChangeAspect="1"/>
          </p:cNvPicPr>
          <p:nvPr/>
        </p:nvPicPr>
        <p:blipFill>
          <a:blip r:embed="rId4" cstate="print"/>
          <a:stretch>
            <a:fillRect/>
          </a:stretch>
        </p:blipFill>
        <p:spPr>
          <a:xfrm>
            <a:off x="1897508" y="4994648"/>
            <a:ext cx="2900712" cy="1220264"/>
          </a:xfrm>
          <a:prstGeom prst="rect">
            <a:avLst/>
          </a:prstGeom>
        </p:spPr>
      </p:pic>
      <p:sp>
        <p:nvSpPr>
          <p:cNvPr id="14" name="Rettangolo 13">
            <a:extLst>
              <a:ext uri="{FF2B5EF4-FFF2-40B4-BE49-F238E27FC236}">
                <a16:creationId xmlns:a16="http://schemas.microsoft.com/office/drawing/2014/main" id="{E5A5D46F-0555-4F57-90ED-C99FB41C4A59}"/>
              </a:ext>
            </a:extLst>
          </p:cNvPr>
          <p:cNvSpPr/>
          <p:nvPr/>
        </p:nvSpPr>
        <p:spPr>
          <a:xfrm>
            <a:off x="2974816" y="6214914"/>
            <a:ext cx="1609016" cy="329706"/>
          </a:xfrm>
          <a:prstGeom prst="rect">
            <a:avLst/>
          </a:prstGeom>
        </p:spPr>
        <p:txBody>
          <a:bodyPr wrap="square">
            <a:spAutoFit/>
          </a:bodyPr>
          <a:lstStyle/>
          <a:p>
            <a:pPr algn="ctr">
              <a:lnSpc>
                <a:spcPct val="115000"/>
              </a:lnSpc>
              <a:spcAft>
                <a:spcPts val="0"/>
              </a:spcAft>
              <a:tabLst>
                <a:tab pos="3059989" algn="ctr"/>
                <a:tab pos="6119978" algn="r"/>
              </a:tabLst>
            </a:pPr>
            <a:r>
              <a:rPr lang="x-none"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rPr>
              <a:t>UNI EN ISO 9001:2015</a:t>
            </a:r>
            <a:endParaRPr lang="it-IT"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endParaRPr>
          </a:p>
          <a:p>
            <a:pPr algn="ctr">
              <a:lnSpc>
                <a:spcPct val="115000"/>
              </a:lnSpc>
              <a:spcAft>
                <a:spcPts val="0"/>
              </a:spcAft>
              <a:tabLst>
                <a:tab pos="3059989" algn="ctr"/>
                <a:tab pos="6119978" algn="r"/>
              </a:tabLst>
            </a:pPr>
            <a:r>
              <a:rPr lang="it-IT" sz="700" dirty="0">
                <a:solidFill>
                  <a:srgbClr val="1F497D"/>
                </a:solidFill>
                <a:latin typeface="Verdana" panose="020B0604030504040204" pitchFamily="34" charset="0"/>
                <a:ea typeface="Times New Roman" panose="02020603050405020304" pitchFamily="18" charset="0"/>
                <a:cs typeface="Times New Roman" panose="02020603050405020304" pitchFamily="18" charset="0"/>
              </a:rPr>
              <a:t>CERT. N° 1049                                                                                                                                                                   </a:t>
            </a:r>
            <a:endParaRPr lang="en-US" sz="1051" dirty="0">
              <a:latin typeface="Verdana" panose="020B060403050404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R01">
  <a:themeElements>
    <a:clrScheme name="R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33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rgbClr val="33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defRPr>
        </a:defPPr>
      </a:lstStyle>
    </a:lnDef>
  </a:objectDefaults>
  <a:extraClrSchemeLst>
    <a:extraClrScheme>
      <a:clrScheme name="R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1283</TotalTime>
  <Words>7124</Words>
  <Application>Microsoft Office PowerPoint</Application>
  <PresentationFormat>Widescreen</PresentationFormat>
  <Paragraphs>1165</Paragraphs>
  <Slides>59</Slides>
  <Notes>24</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59</vt:i4>
      </vt:variant>
    </vt:vector>
  </HeadingPairs>
  <TitlesOfParts>
    <vt:vector size="65" baseType="lpstr">
      <vt:lpstr>Arial</vt:lpstr>
      <vt:lpstr>Calibri</vt:lpstr>
      <vt:lpstr>Century Gothic</vt:lpstr>
      <vt:lpstr>Symbol</vt:lpstr>
      <vt:lpstr>Verdana</vt:lpstr>
      <vt:lpstr>R01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Daniele Serio</dc:creator>
  <cp:lastModifiedBy>Marco Ballico</cp:lastModifiedBy>
  <cp:revision>131</cp:revision>
  <dcterms:modified xsi:type="dcterms:W3CDTF">2020-11-12T08:25:46Z</dcterms:modified>
</cp:coreProperties>
</file>