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3" r:id="rId2"/>
    <p:sldId id="2474" r:id="rId3"/>
    <p:sldId id="2267" r:id="rId4"/>
    <p:sldId id="2268" r:id="rId5"/>
    <p:sldId id="2269" r:id="rId6"/>
    <p:sldId id="2502" r:id="rId7"/>
    <p:sldId id="2476" r:id="rId8"/>
    <p:sldId id="2477" r:id="rId9"/>
    <p:sldId id="2498" r:id="rId10"/>
    <p:sldId id="2434" r:id="rId11"/>
    <p:sldId id="2447" r:id="rId12"/>
    <p:sldId id="2470" r:id="rId13"/>
    <p:sldId id="2507" r:id="rId14"/>
    <p:sldId id="2503" r:id="rId15"/>
    <p:sldId id="2217" r:id="rId16"/>
    <p:sldId id="2373" r:id="rId17"/>
    <p:sldId id="2339" r:id="rId18"/>
    <p:sldId id="2374" r:id="rId19"/>
    <p:sldId id="2508" r:id="rId20"/>
    <p:sldId id="2504" r:id="rId21"/>
    <p:sldId id="2273" r:id="rId22"/>
    <p:sldId id="1909" r:id="rId23"/>
    <p:sldId id="2378" r:id="rId24"/>
    <p:sldId id="2513" r:id="rId25"/>
    <p:sldId id="2509" r:id="rId26"/>
    <p:sldId id="2510" r:id="rId27"/>
    <p:sldId id="2511" r:id="rId28"/>
    <p:sldId id="2512" r:id="rId29"/>
    <p:sldId id="2385" r:id="rId30"/>
    <p:sldId id="2379" r:id="rId31"/>
    <p:sldId id="2514" r:id="rId32"/>
    <p:sldId id="2505" r:id="rId33"/>
    <p:sldId id="2359" r:id="rId34"/>
    <p:sldId id="2515" r:id="rId35"/>
    <p:sldId id="2516" r:id="rId36"/>
    <p:sldId id="2517" r:id="rId37"/>
    <p:sldId id="2518" r:id="rId38"/>
    <p:sldId id="545" r:id="rId39"/>
    <p:sldId id="544" r:id="rId40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03230"/>
    <a:srgbClr val="203864"/>
    <a:srgbClr val="F37400"/>
    <a:srgbClr val="2496ED"/>
    <a:srgbClr val="238EE3"/>
    <a:srgbClr val="F04137"/>
    <a:srgbClr val="F79646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783" autoAdjust="0"/>
    <p:restoredTop sz="95380" autoAdjust="0"/>
  </p:normalViewPr>
  <p:slideViewPr>
    <p:cSldViewPr showGuides="1">
      <p:cViewPr varScale="1">
        <p:scale>
          <a:sx n="67" d="100"/>
          <a:sy n="67" d="100"/>
        </p:scale>
        <p:origin x="1104" y="4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17"/>
    </p:cViewPr>
  </p:sorterViewPr>
  <p:notesViewPr>
    <p:cSldViewPr showGuides="1">
      <p:cViewPr varScale="1">
        <p:scale>
          <a:sx n="55" d="100"/>
          <a:sy n="55" d="100"/>
        </p:scale>
        <p:origin x="-261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50C0BF5-C6B3-4481-A66B-C3021ED2235E}" type="datetimeFigureOut">
              <a:rPr lang="it-IT" altLang="it-IT"/>
              <a:pPr/>
              <a:t>16/09/2020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BC64E6F-DA5D-46FA-837C-A96E9F1A40C9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93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fld id="{358CB0B4-B431-4C1F-881D-05B325D9B34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30014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B0B4-B431-4C1F-881D-05B325D9B340}" type="slidenum">
              <a:rPr lang="it-IT" altLang="it-IT" smtClean="0"/>
              <a:pPr/>
              <a:t>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6645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20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51220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21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48043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32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2197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4F6-F52E-4C7A-A8C3-3DE598B80582}" type="slidenum">
              <a:rPr lang="it-IT" altLang="it-IT" smtClean="0"/>
              <a:pPr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047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4F6-F52E-4C7A-A8C3-3DE598B80582}" type="slidenum">
              <a:rPr lang="it-IT" altLang="it-IT" smtClean="0"/>
              <a:pPr/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718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4F6-F52E-4C7A-A8C3-3DE598B80582}" type="slidenum">
              <a:rPr lang="it-IT" altLang="it-IT" smtClean="0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857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4F6-F52E-4C7A-A8C3-3DE598B80582}" type="slidenum">
              <a:rPr lang="it-IT" altLang="it-IT" smtClean="0"/>
              <a:pPr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160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4F6-F52E-4C7A-A8C3-3DE598B80582}" type="slidenum">
              <a:rPr lang="it-IT" altLang="it-IT" smtClean="0"/>
              <a:pPr/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00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7479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3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43753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4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18677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5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12429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6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44841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9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74475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7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14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48628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30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5" name="Immagine 6" descr="format2">
            <a:extLst>
              <a:ext uri="{FF2B5EF4-FFF2-40B4-BE49-F238E27FC236}">
                <a16:creationId xmlns:a16="http://schemas.microsoft.com/office/drawing/2014/main" id="{9370F816-DBDA-4590-8329-6D847A82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3" y="404664"/>
            <a:ext cx="2726651" cy="12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900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2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094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4479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9332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3" y="50520"/>
            <a:ext cx="11075208" cy="4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rtlCol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it-IT" sz="2400" b="1" i="0" kern="1200" baseline="0" noProof="0">
                <a:solidFill>
                  <a:schemeClr val="tx2"/>
                </a:solidFill>
                <a:latin typeface="Century Gothic" panose="020B0502020202020204" pitchFamily="34" charset="0"/>
                <a:ea typeface="MS PGothic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4" name="btfpLayoutConfig" hidden="1"/>
          <p:cNvSpPr txBox="1"/>
          <p:nvPr userDrawn="1"/>
        </p:nvSpPr>
        <p:spPr bwMode="auto">
          <a:xfrm>
            <a:off x="16934" y="16933"/>
            <a:ext cx="11853333" cy="1127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spAutoFit/>
          </a:bodyPr>
          <a:lstStyle/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it-IT" sz="133" b="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overall_0_131940250726391579 columns_1_131940250726391579 </a:t>
            </a:r>
          </a:p>
        </p:txBody>
      </p:sp>
    </p:spTree>
    <p:extLst>
      <p:ext uri="{BB962C8B-B14F-4D97-AF65-F5344CB8AC3E}">
        <p14:creationId xmlns:p14="http://schemas.microsoft.com/office/powerpoint/2010/main" val="127592897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36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8765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44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737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56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019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226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44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188918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pic>
        <p:nvPicPr>
          <p:cNvPr id="6" name="Immagine 5" descr="format2">
            <a:extLst>
              <a:ext uri="{FF2B5EF4-FFF2-40B4-BE49-F238E27FC236}">
                <a16:creationId xmlns:a16="http://schemas.microsoft.com/office/drawing/2014/main" id="{EAC3818A-6CA7-4093-994D-48BAD4E4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AF516D9-BA35-42B3-99B0-BCAE3A2B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4" y="6499225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050" b="1" i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Udine, 17 settembre 2020 </a:t>
            </a:r>
            <a:r>
              <a:rPr lang="it-IT" altLang="it-IT" sz="1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600" b="1" smtClean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600" b="1" dirty="0">
              <a:solidFill>
                <a:srgbClr val="2038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  <p:sldLayoutId id="2147486417" r:id="rId12"/>
    <p:sldLayoutId id="2147486418" r:id="rId13"/>
    <p:sldLayoutId id="21474864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svg"/><Relationship Id="rId3" Type="http://schemas.openxmlformats.org/officeDocument/2006/relationships/image" Target="../media/image56.emf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7.sv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62.png"/><Relationship Id="rId5" Type="http://schemas.openxmlformats.org/officeDocument/2006/relationships/image" Target="../media/image47.png"/><Relationship Id="rId15" Type="http://schemas.openxmlformats.org/officeDocument/2006/relationships/image" Target="../media/image66.png"/><Relationship Id="rId10" Type="http://schemas.openxmlformats.org/officeDocument/2006/relationships/image" Target="../media/image61.svg"/><Relationship Id="rId19" Type="http://schemas.openxmlformats.org/officeDocument/2006/relationships/image" Target="../media/image70.png"/><Relationship Id="rId4" Type="http://schemas.openxmlformats.org/officeDocument/2006/relationships/image" Target="../media/image57.emf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76.png"/><Relationship Id="rId7" Type="http://schemas.openxmlformats.org/officeDocument/2006/relationships/image" Target="../media/image73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9.png"/><Relationship Id="rId7" Type="http://schemas.openxmlformats.org/officeDocument/2006/relationships/image" Target="../media/image81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11" Type="http://schemas.openxmlformats.org/officeDocument/2006/relationships/image" Target="../media/image17.png"/><Relationship Id="rId5" Type="http://schemas.openxmlformats.org/officeDocument/2006/relationships/image" Target="../media/image79.png"/><Relationship Id="rId10" Type="http://schemas.openxmlformats.org/officeDocument/2006/relationships/image" Target="../media/image54.svg"/><Relationship Id="rId4" Type="http://schemas.openxmlformats.org/officeDocument/2006/relationships/image" Target="../media/image49.sv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8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5.png"/><Relationship Id="rId18" Type="http://schemas.openxmlformats.org/officeDocument/2006/relationships/image" Target="../media/image47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4.svg"/><Relationship Id="rId17" Type="http://schemas.openxmlformats.org/officeDocument/2006/relationships/image" Target="../media/image56.emf"/><Relationship Id="rId2" Type="http://schemas.openxmlformats.org/officeDocument/2006/relationships/image" Target="../media/image88.emf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93.png"/><Relationship Id="rId5" Type="http://schemas.openxmlformats.org/officeDocument/2006/relationships/image" Target="../media/image68.png"/><Relationship Id="rId15" Type="http://schemas.openxmlformats.org/officeDocument/2006/relationships/image" Target="../media/image97.png"/><Relationship Id="rId10" Type="http://schemas.openxmlformats.org/officeDocument/2006/relationships/image" Target="../media/image65.svg"/><Relationship Id="rId19" Type="http://schemas.openxmlformats.org/officeDocument/2006/relationships/image" Target="../media/image48.svg"/><Relationship Id="rId4" Type="http://schemas.openxmlformats.org/officeDocument/2006/relationships/image" Target="../media/image90.svg"/><Relationship Id="rId9" Type="http://schemas.openxmlformats.org/officeDocument/2006/relationships/image" Target="../media/image64.png"/><Relationship Id="rId14" Type="http://schemas.openxmlformats.org/officeDocument/2006/relationships/image" Target="../media/image9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10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5.png"/><Relationship Id="rId18" Type="http://schemas.openxmlformats.org/officeDocument/2006/relationships/image" Target="../media/image47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4.svg"/><Relationship Id="rId17" Type="http://schemas.openxmlformats.org/officeDocument/2006/relationships/image" Target="../media/image56.emf"/><Relationship Id="rId2" Type="http://schemas.openxmlformats.org/officeDocument/2006/relationships/image" Target="../media/image101.emf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93.png"/><Relationship Id="rId5" Type="http://schemas.openxmlformats.org/officeDocument/2006/relationships/image" Target="../media/image68.png"/><Relationship Id="rId15" Type="http://schemas.openxmlformats.org/officeDocument/2006/relationships/image" Target="../media/image97.png"/><Relationship Id="rId10" Type="http://schemas.openxmlformats.org/officeDocument/2006/relationships/image" Target="../media/image65.svg"/><Relationship Id="rId19" Type="http://schemas.openxmlformats.org/officeDocument/2006/relationships/image" Target="../media/image48.svg"/><Relationship Id="rId4" Type="http://schemas.openxmlformats.org/officeDocument/2006/relationships/image" Target="../media/image90.svg"/><Relationship Id="rId9" Type="http://schemas.openxmlformats.org/officeDocument/2006/relationships/image" Target="../media/image64.png"/><Relationship Id="rId14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102.png"/><Relationship Id="rId7" Type="http://schemas.openxmlformats.org/officeDocument/2006/relationships/image" Target="../media/image81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11" Type="http://schemas.openxmlformats.org/officeDocument/2006/relationships/image" Target="../media/image17.png"/><Relationship Id="rId5" Type="http://schemas.openxmlformats.org/officeDocument/2006/relationships/image" Target="../media/image104.png"/><Relationship Id="rId10" Type="http://schemas.openxmlformats.org/officeDocument/2006/relationships/image" Target="../media/image54.svg"/><Relationship Id="rId4" Type="http://schemas.openxmlformats.org/officeDocument/2006/relationships/image" Target="../media/image103.sv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sv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15.png"/><Relationship Id="rId7" Type="http://schemas.openxmlformats.org/officeDocument/2006/relationships/image" Target="../media/image73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1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5.png"/><Relationship Id="rId18" Type="http://schemas.openxmlformats.org/officeDocument/2006/relationships/image" Target="../media/image47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4.svg"/><Relationship Id="rId17" Type="http://schemas.openxmlformats.org/officeDocument/2006/relationships/image" Target="../media/image56.emf"/><Relationship Id="rId2" Type="http://schemas.openxmlformats.org/officeDocument/2006/relationships/image" Target="../media/image118.emf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93.png"/><Relationship Id="rId5" Type="http://schemas.openxmlformats.org/officeDocument/2006/relationships/image" Target="../media/image68.png"/><Relationship Id="rId15" Type="http://schemas.openxmlformats.org/officeDocument/2006/relationships/image" Target="../media/image97.png"/><Relationship Id="rId10" Type="http://schemas.openxmlformats.org/officeDocument/2006/relationships/image" Target="../media/image65.svg"/><Relationship Id="rId19" Type="http://schemas.openxmlformats.org/officeDocument/2006/relationships/image" Target="../media/image48.svg"/><Relationship Id="rId4" Type="http://schemas.openxmlformats.org/officeDocument/2006/relationships/image" Target="../media/image90.svg"/><Relationship Id="rId9" Type="http://schemas.openxmlformats.org/officeDocument/2006/relationships/image" Target="../media/image64.png"/><Relationship Id="rId14" Type="http://schemas.openxmlformats.org/officeDocument/2006/relationships/image" Target="../media/image9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svg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123.png"/><Relationship Id="rId7" Type="http://schemas.openxmlformats.org/officeDocument/2006/relationships/image" Target="../media/image81.png"/><Relationship Id="rId12" Type="http://schemas.openxmlformats.org/officeDocument/2006/relationships/image" Target="../media/image1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11" Type="http://schemas.openxmlformats.org/officeDocument/2006/relationships/image" Target="../media/image125.png"/><Relationship Id="rId5" Type="http://schemas.openxmlformats.org/officeDocument/2006/relationships/image" Target="../media/image104.png"/><Relationship Id="rId10" Type="http://schemas.openxmlformats.org/officeDocument/2006/relationships/image" Target="../media/image54.svg"/><Relationship Id="rId4" Type="http://schemas.openxmlformats.org/officeDocument/2006/relationships/image" Target="../media/image124.sv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27.emf"/><Relationship Id="rId7" Type="http://schemas.openxmlformats.org/officeDocument/2006/relationships/image" Target="../media/image1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6.emf"/><Relationship Id="rId5" Type="http://schemas.openxmlformats.org/officeDocument/2006/relationships/image" Target="../media/image135.sv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7" Type="http://schemas.openxmlformats.org/officeDocument/2006/relationships/image" Target="../media/image13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7" Type="http://schemas.openxmlformats.org/officeDocument/2006/relationships/image" Target="../media/image1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1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1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54.svg"/><Relationship Id="rId4" Type="http://schemas.openxmlformats.org/officeDocument/2006/relationships/image" Target="../media/image49.sv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CD35E3A1-63C8-4705-B2E1-413CCFDF0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2808312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">
            <a:extLst>
              <a:ext uri="{FF2B5EF4-FFF2-40B4-BE49-F238E27FC236}">
                <a16:creationId xmlns:a16="http://schemas.microsoft.com/office/drawing/2014/main" id="{1883F8DC-F6A4-43EB-BBC5-FBAD8F81C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052736"/>
            <a:ext cx="1400244" cy="5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E4B860-5E7F-4DA1-A5D5-E9FA9D0D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6045664"/>
            <a:ext cx="2844736" cy="498975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:a16="http://schemas.microsoft.com/office/drawing/2014/main" id="{F914EBDD-D4D2-43FB-89AB-74AC79CF92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42" y="5877272"/>
            <a:ext cx="1029714" cy="7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2E091E-7EE6-432B-84BC-2AE8390BC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708" y="5964617"/>
            <a:ext cx="1585227" cy="6248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735B9A3-006D-4C99-BEB3-A1C5172D6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111" y="5899679"/>
            <a:ext cx="3233480" cy="87374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7A4B5E-183A-4BE3-AA63-8551E307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3897177"/>
            <a:ext cx="10670204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800" u="sng" dirty="0">
                <a:solidFill>
                  <a:srgbClr val="008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IL DIARIO DELLA CRISI</a:t>
            </a:r>
            <a:r>
              <a:rPr lang="it-IT" sz="2800" dirty="0">
                <a:solidFill>
                  <a:srgbClr val="008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l’opinione di cittadini e imprese del Friuli Venezia Giulia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000" b="0" dirty="0">
                <a:latin typeface="Century Gothic" panose="020B0502020202020204" pitchFamily="34" charset="0"/>
              </a:rPr>
              <a:t>Presentazione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400" b="0" dirty="0">
                <a:latin typeface="Century Gothic" panose="020B0502020202020204" pitchFamily="34" charset="0"/>
              </a:rPr>
              <a:t>Udine, 17 settembre 2020 (20023fv/04)</a:t>
            </a:r>
          </a:p>
        </p:txBody>
      </p:sp>
      <p:pic>
        <p:nvPicPr>
          <p:cNvPr id="19" name="Immagine 1">
            <a:extLst>
              <a:ext uri="{FF2B5EF4-FFF2-40B4-BE49-F238E27FC236}">
                <a16:creationId xmlns:a16="http://schemas.microsoft.com/office/drawing/2014/main" id="{32A7A4BE-EF48-4FCB-ADBC-AB53A77B08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046100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4A59FC4-8049-4273-9627-E8447699AD16}"/>
              </a:ext>
            </a:extLst>
          </p:cNvPr>
          <p:cNvCxnSpPr>
            <a:cxnSpLocks/>
          </p:cNvCxnSpPr>
          <p:nvPr/>
        </p:nvCxnSpPr>
        <p:spPr bwMode="auto">
          <a:xfrm>
            <a:off x="792480" y="1758068"/>
            <a:ext cx="10800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8635576-DD52-4207-BD5A-9D0A17B4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42" y="2508914"/>
            <a:ext cx="1617631" cy="16176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D83424-C280-4F93-A79C-E3B9472B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2" y="1748659"/>
            <a:ext cx="3057418" cy="3898301"/>
          </a:xfrm>
          <a:prstGeom prst="rect">
            <a:avLst/>
          </a:prstGeom>
        </p:spPr>
      </p:pic>
      <p:sp>
        <p:nvSpPr>
          <p:cNvPr id="35" name="Titolo 1">
            <a:extLst>
              <a:ext uri="{FF2B5EF4-FFF2-40B4-BE49-F238E27FC236}">
                <a16:creationId xmlns:a16="http://schemas.microsoft.com/office/drawing/2014/main" id="{A182E0FC-EB6A-4221-B86B-13857F99810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esistono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4,5 mln di imprese extra agricole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</a:t>
            </a:r>
          </a:p>
          <a:p>
            <a:pPr>
              <a:defRPr/>
            </a:pPr>
            <a:r>
              <a:rPr lang="it-IT" sz="2200" b="0" dirty="0">
                <a:latin typeface="Century Gothic" panose="020B0502020202020204" pitchFamily="34" charset="0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FVG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la quota di imprese registrate al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30 giugno 2020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era pari a circa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78 mila unità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di cui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oltre 51 mila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operative nel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terziario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A03BE5B1-E5B9-46E4-807A-193FAE79F8CC}"/>
              </a:ext>
            </a:extLst>
          </p:cNvPr>
          <p:cNvSpPr/>
          <p:nvPr/>
        </p:nvSpPr>
        <p:spPr>
          <a:xfrm>
            <a:off x="6023992" y="2474592"/>
            <a:ext cx="2671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latin typeface="Century Gothic" panose="020B0502020202020204" pitchFamily="34" charset="0"/>
              </a:rPr>
              <a:t>77.570</a:t>
            </a:r>
          </a:p>
        </p:txBody>
      </p:sp>
      <p:sp>
        <p:nvSpPr>
          <p:cNvPr id="131" name="Rettangolo 130">
            <a:extLst>
              <a:ext uri="{FF2B5EF4-FFF2-40B4-BE49-F238E27FC236}">
                <a16:creationId xmlns:a16="http://schemas.microsoft.com/office/drawing/2014/main" id="{3ECFADE9-602B-4B22-B0FE-2EDD825C9B5A}"/>
              </a:ext>
            </a:extLst>
          </p:cNvPr>
          <p:cNvSpPr/>
          <p:nvPr/>
        </p:nvSpPr>
        <p:spPr>
          <a:xfrm>
            <a:off x="4504343" y="1391344"/>
            <a:ext cx="4832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0" dirty="0">
                <a:latin typeface="Century Gothic" panose="020B0502020202020204" pitchFamily="34" charset="0"/>
              </a:rPr>
              <a:t>Imprese registrate in </a:t>
            </a:r>
            <a:r>
              <a:rPr lang="it-IT" sz="3200" u="sng" dirty="0">
                <a:latin typeface="Century Gothic" panose="020B0502020202020204" pitchFamily="34" charset="0"/>
              </a:rPr>
              <a:t>Friuli Venezia Giulia</a:t>
            </a: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508320C5-9009-4365-9547-6255DD3A460C}"/>
              </a:ext>
            </a:extLst>
          </p:cNvPr>
          <p:cNvSpPr/>
          <p:nvPr/>
        </p:nvSpPr>
        <p:spPr>
          <a:xfrm>
            <a:off x="335360" y="2414751"/>
            <a:ext cx="3290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latin typeface="Century Gothic" panose="020B0502020202020204" pitchFamily="34" charset="0"/>
              </a:rPr>
              <a:t>Italia</a:t>
            </a:r>
          </a:p>
          <a:p>
            <a:pPr algn="ctr"/>
            <a:r>
              <a:rPr lang="it-IT" sz="5400" dirty="0">
                <a:latin typeface="Century Gothic" panose="020B0502020202020204" pitchFamily="34" charset="0"/>
              </a:rPr>
              <a:t>4.551.240 </a:t>
            </a:r>
            <a:r>
              <a:rPr lang="it-IT" sz="3600" b="0" dirty="0">
                <a:latin typeface="Century Gothic" panose="020B0502020202020204" pitchFamily="34" charset="0"/>
              </a:rPr>
              <a:t>Imprese extra agricole</a:t>
            </a:r>
            <a:r>
              <a:rPr lang="it-IT" sz="3600" dirty="0">
                <a:latin typeface="Century Gothic" panose="020B0502020202020204" pitchFamily="34" charset="0"/>
              </a:rPr>
              <a:t>*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E4AA8A2-CE69-4E1C-8DD3-B3442B19D14B}"/>
              </a:ext>
            </a:extLst>
          </p:cNvPr>
          <p:cNvCxnSpPr>
            <a:cxnSpLocks/>
          </p:cNvCxnSpPr>
          <p:nvPr/>
        </p:nvCxnSpPr>
        <p:spPr bwMode="auto">
          <a:xfrm flipV="1">
            <a:off x="2237863" y="1743583"/>
            <a:ext cx="2266480" cy="151478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8D16156-8022-443A-A443-94538DB31717}"/>
              </a:ext>
            </a:extLst>
          </p:cNvPr>
          <p:cNvCxnSpPr>
            <a:cxnSpLocks/>
          </p:cNvCxnSpPr>
          <p:nvPr/>
        </p:nvCxnSpPr>
        <p:spPr bwMode="auto">
          <a:xfrm>
            <a:off x="2324645" y="2302023"/>
            <a:ext cx="1976428" cy="1724702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Elemento grafico 41" descr="Freccia linea, curva antioraria">
            <a:extLst>
              <a:ext uri="{FF2B5EF4-FFF2-40B4-BE49-F238E27FC236}">
                <a16:creationId xmlns:a16="http://schemas.microsoft.com/office/drawing/2014/main" id="{6B544288-D93A-481F-94D9-EE1DE733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29425">
            <a:off x="6086464" y="3218941"/>
            <a:ext cx="1106424" cy="1106424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C57C3217-1415-4380-AA0B-0C0767A46361}"/>
              </a:ext>
            </a:extLst>
          </p:cNvPr>
          <p:cNvSpPr/>
          <p:nvPr/>
        </p:nvSpPr>
        <p:spPr>
          <a:xfrm>
            <a:off x="1076872" y="5661248"/>
            <a:ext cx="58271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0" i="1" dirty="0">
                <a:latin typeface="Century Gothic" panose="020B0502020202020204" pitchFamily="34" charset="0"/>
              </a:rPr>
              <a:t>*Si tratta di tutte le imprese extra agricole «</a:t>
            </a:r>
            <a:r>
              <a:rPr lang="it-IT" sz="1100" i="1" dirty="0">
                <a:latin typeface="Century Gothic" panose="020B0502020202020204" pitchFamily="34" charset="0"/>
              </a:rPr>
              <a:t>REGISTRATE</a:t>
            </a:r>
            <a:r>
              <a:rPr lang="it-IT" sz="1100" b="0" i="1" dirty="0">
                <a:latin typeface="Century Gothic" panose="020B0502020202020204" pitchFamily="34" charset="0"/>
              </a:rPr>
              <a:t>» al 30 giugno 2020, </a:t>
            </a:r>
            <a:r>
              <a:rPr lang="it-IT" sz="1100" i="1" u="sng" dirty="0">
                <a:latin typeface="Century Gothic" panose="020B0502020202020204" pitchFamily="34" charset="0"/>
              </a:rPr>
              <a:t>al netto</a:t>
            </a:r>
            <a:r>
              <a:rPr lang="it-IT" sz="1100" b="0" i="1" dirty="0">
                <a:latin typeface="Century Gothic" panose="020B0502020202020204" pitchFamily="34" charset="0"/>
              </a:rPr>
              <a:t> delle Attività finanziarie e assicurative, delle altre attività di servizi, delle attività di servizi domestici, degli organismi extraterritoriali, delle imprese «non classificate».</a:t>
            </a:r>
          </a:p>
        </p:txBody>
      </p:sp>
      <p:pic>
        <p:nvPicPr>
          <p:cNvPr id="45" name="Elemento grafico 44" descr="Insegnante">
            <a:extLst>
              <a:ext uri="{FF2B5EF4-FFF2-40B4-BE49-F238E27FC236}">
                <a16:creationId xmlns:a16="http://schemas.microsoft.com/office/drawing/2014/main" id="{32CECD96-A9D2-493C-A898-E93AB6A6BA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69" y="5567323"/>
            <a:ext cx="567771" cy="567771"/>
          </a:xfrm>
          <a:prstGeom prst="rect">
            <a:avLst/>
          </a:prstGeom>
        </p:spPr>
      </p:pic>
      <p:sp>
        <p:nvSpPr>
          <p:cNvPr id="63" name="Text Box 18">
            <a:extLst>
              <a:ext uri="{FF2B5EF4-FFF2-40B4-BE49-F238E27FC236}">
                <a16:creationId xmlns:a16="http://schemas.microsoft.com/office/drawing/2014/main" id="{30613A2D-2C4E-4025-B586-CF67751B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23" y="3753186"/>
            <a:ext cx="1849105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chemeClr val="tx1"/>
                </a:solidFill>
              </a:rPr>
              <a:t>Manifattura</a:t>
            </a:r>
          </a:p>
        </p:txBody>
      </p:sp>
      <p:sp>
        <p:nvSpPr>
          <p:cNvPr id="65" name="Text Box 18">
            <a:extLst>
              <a:ext uri="{FF2B5EF4-FFF2-40B4-BE49-F238E27FC236}">
                <a16:creationId xmlns:a16="http://schemas.microsoft.com/office/drawing/2014/main" id="{43F506B5-C90C-4CC7-80B8-41C5B53D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60" y="3753186"/>
            <a:ext cx="115739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800" i="0" dirty="0">
                <a:solidFill>
                  <a:schemeClr val="tx1"/>
                </a:solidFill>
                <a:latin typeface="Century Gothic" panose="020B0502020202020204" pitchFamily="34" charset="0"/>
              </a:rPr>
              <a:t>11.233</a:t>
            </a:r>
          </a:p>
        </p:txBody>
      </p:sp>
      <p:sp>
        <p:nvSpPr>
          <p:cNvPr id="62" name="Text Box 18">
            <a:extLst>
              <a:ext uri="{FF2B5EF4-FFF2-40B4-BE49-F238E27FC236}">
                <a16:creationId xmlns:a16="http://schemas.microsoft.com/office/drawing/2014/main" id="{82857A7F-ABBC-4212-8515-6088D902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23" y="4793438"/>
            <a:ext cx="1679123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rgbClr val="008000"/>
                </a:solidFill>
              </a:rPr>
              <a:t>Commercio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44266957-F334-4F42-B0A1-F7A915C3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60" y="4793438"/>
            <a:ext cx="115739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800" i="0" dirty="0">
                <a:solidFill>
                  <a:srgbClr val="008000"/>
                </a:solidFill>
                <a:latin typeface="Century Gothic" panose="020B0502020202020204" pitchFamily="34" charset="0"/>
              </a:rPr>
              <a:t>21.966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385863BA-D701-4C04-AB3A-9A4D9686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23" y="4273312"/>
            <a:ext cx="1706796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chemeClr val="tx1"/>
                </a:solidFill>
              </a:rPr>
              <a:t>Costruzioni</a:t>
            </a: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2259B974-5C86-41F5-8E25-39447D96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60" y="4273312"/>
            <a:ext cx="115739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800" i="0" dirty="0">
                <a:solidFill>
                  <a:schemeClr val="tx1"/>
                </a:solidFill>
                <a:latin typeface="Century Gothic" panose="020B0502020202020204" pitchFamily="34" charset="0"/>
              </a:rPr>
              <a:t>15.044</a:t>
            </a:r>
          </a:p>
        </p:txBody>
      </p:sp>
      <p:sp>
        <p:nvSpPr>
          <p:cNvPr id="68" name="Text Box 18">
            <a:extLst>
              <a:ext uri="{FF2B5EF4-FFF2-40B4-BE49-F238E27FC236}">
                <a16:creationId xmlns:a16="http://schemas.microsoft.com/office/drawing/2014/main" id="{D3294511-BBE3-464E-BC4A-851AF62A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24" y="5313564"/>
            <a:ext cx="1571610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rgbClr val="008000"/>
                </a:solidFill>
              </a:rPr>
              <a:t>Turismo</a:t>
            </a:r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C5FFB2AE-7E40-4718-A6A1-E9E5A6B5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60" y="5313564"/>
            <a:ext cx="115739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800" i="0" dirty="0">
                <a:solidFill>
                  <a:srgbClr val="008000"/>
                </a:solidFill>
                <a:latin typeface="Century Gothic" panose="020B0502020202020204" pitchFamily="34" charset="0"/>
              </a:rPr>
              <a:t>9.488</a:t>
            </a:r>
          </a:p>
        </p:txBody>
      </p:sp>
      <p:sp>
        <p:nvSpPr>
          <p:cNvPr id="69" name="Text Box 18">
            <a:extLst>
              <a:ext uri="{FF2B5EF4-FFF2-40B4-BE49-F238E27FC236}">
                <a16:creationId xmlns:a16="http://schemas.microsoft.com/office/drawing/2014/main" id="{1E9891F5-EBE5-40B0-AD15-441F9911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23" y="5833690"/>
            <a:ext cx="145065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rgbClr val="008000"/>
                </a:solidFill>
              </a:rPr>
              <a:t>Servizi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024FF0A7-049C-4A2A-80A3-2B235D5B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60" y="5833690"/>
            <a:ext cx="1157397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800" i="0" dirty="0">
                <a:solidFill>
                  <a:srgbClr val="008000"/>
                </a:solidFill>
                <a:latin typeface="Century Gothic" panose="020B0502020202020204" pitchFamily="34" charset="0"/>
              </a:rPr>
              <a:t>19.839</a:t>
            </a:r>
          </a:p>
        </p:txBody>
      </p:sp>
      <p:pic>
        <p:nvPicPr>
          <p:cNvPr id="73" name="Elemento grafico 72" descr="Gru">
            <a:extLst>
              <a:ext uri="{FF2B5EF4-FFF2-40B4-BE49-F238E27FC236}">
                <a16:creationId xmlns:a16="http://schemas.microsoft.com/office/drawing/2014/main" id="{A9FB6C8C-7086-4C0C-A647-E177C0D9BA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1721" y="4214393"/>
            <a:ext cx="426575" cy="426575"/>
          </a:xfrm>
          <a:prstGeom prst="rect">
            <a:avLst/>
          </a:prstGeom>
        </p:spPr>
      </p:pic>
      <p:pic>
        <p:nvPicPr>
          <p:cNvPr id="74" name="Elemento grafico 73" descr="Fabbrica">
            <a:extLst>
              <a:ext uri="{FF2B5EF4-FFF2-40B4-BE49-F238E27FC236}">
                <a16:creationId xmlns:a16="http://schemas.microsoft.com/office/drawing/2014/main" id="{F8B34B9D-3C72-470A-BAC2-EB0786E1BFF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00392" y="3696531"/>
            <a:ext cx="469232" cy="469232"/>
          </a:xfrm>
          <a:prstGeom prst="rect">
            <a:avLst/>
          </a:prstGeom>
        </p:spPr>
      </p:pic>
      <p:pic>
        <p:nvPicPr>
          <p:cNvPr id="75" name="Elemento grafico 74" descr="Carrello della spesa">
            <a:extLst>
              <a:ext uri="{FF2B5EF4-FFF2-40B4-BE49-F238E27FC236}">
                <a16:creationId xmlns:a16="http://schemas.microsoft.com/office/drawing/2014/main" id="{D01C18C9-C84B-4171-953B-0E6499D7E2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1721" y="4783200"/>
            <a:ext cx="426575" cy="426575"/>
          </a:xfrm>
          <a:prstGeom prst="rect">
            <a:avLst/>
          </a:prstGeom>
        </p:spPr>
      </p:pic>
      <p:pic>
        <p:nvPicPr>
          <p:cNvPr id="76" name="Elemento grafico 75" descr="Ingranaggi">
            <a:extLst>
              <a:ext uri="{FF2B5EF4-FFF2-40B4-BE49-F238E27FC236}">
                <a16:creationId xmlns:a16="http://schemas.microsoft.com/office/drawing/2014/main" id="{99388BE6-88EC-48AA-B664-E6D2DD5DD9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1721" y="5827035"/>
            <a:ext cx="426575" cy="426575"/>
          </a:xfrm>
          <a:prstGeom prst="rect">
            <a:avLst/>
          </a:prstGeom>
        </p:spPr>
      </p:pic>
      <p:pic>
        <p:nvPicPr>
          <p:cNvPr id="77" name="Elemento grafico 76" descr="Edificio">
            <a:extLst>
              <a:ext uri="{FF2B5EF4-FFF2-40B4-BE49-F238E27FC236}">
                <a16:creationId xmlns:a16="http://schemas.microsoft.com/office/drawing/2014/main" id="{A2BD38C8-78B1-4A9C-A0C2-42257D21A3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41111" y="5330798"/>
            <a:ext cx="387795" cy="387795"/>
          </a:xfrm>
          <a:prstGeom prst="rect">
            <a:avLst/>
          </a:prstGeom>
        </p:spPr>
      </p:pic>
      <p:sp>
        <p:nvSpPr>
          <p:cNvPr id="78" name="Ovale 77">
            <a:extLst>
              <a:ext uri="{FF2B5EF4-FFF2-40B4-BE49-F238E27FC236}">
                <a16:creationId xmlns:a16="http://schemas.microsoft.com/office/drawing/2014/main" id="{75C9B352-3B7B-42B8-BBAF-33EB6F7A2FD8}"/>
              </a:ext>
            </a:extLst>
          </p:cNvPr>
          <p:cNvSpPr/>
          <p:nvPr/>
        </p:nvSpPr>
        <p:spPr bwMode="auto">
          <a:xfrm>
            <a:off x="9307410" y="4713301"/>
            <a:ext cx="1289807" cy="1613634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 Box 18">
            <a:extLst>
              <a:ext uri="{FF2B5EF4-FFF2-40B4-BE49-F238E27FC236}">
                <a16:creationId xmlns:a16="http://schemas.microsoft.com/office/drawing/2014/main" id="{1A60A19F-36FD-4CB5-B628-61D0429E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0913" y="4931722"/>
            <a:ext cx="1331490" cy="146412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i="1" dirty="0">
                <a:solidFill>
                  <a:schemeClr val="bg1"/>
                </a:solidFill>
              </a:rPr>
              <a:t>TERZIARIO 51.293</a:t>
            </a:r>
          </a:p>
          <a:p>
            <a:pPr>
              <a:lnSpc>
                <a:spcPct val="100000"/>
              </a:lnSpc>
            </a:pPr>
            <a:r>
              <a:rPr lang="it-IT" altLang="it-IT" sz="1400" i="1" dirty="0">
                <a:solidFill>
                  <a:schemeClr val="bg1"/>
                </a:solidFill>
              </a:rPr>
              <a:t>(66% delle imprese extra agricole)</a:t>
            </a:r>
          </a:p>
        </p:txBody>
      </p:sp>
      <p:pic>
        <p:nvPicPr>
          <p:cNvPr id="80" name="Elemento grafico 79" descr="Freccia linea: rotazione a destra">
            <a:extLst>
              <a:ext uri="{FF2B5EF4-FFF2-40B4-BE49-F238E27FC236}">
                <a16:creationId xmlns:a16="http://schemas.microsoft.com/office/drawing/2014/main" id="{C37020AC-E288-434E-8533-E61825CB1B4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7448">
            <a:off x="10372115" y="4555872"/>
            <a:ext cx="567771" cy="567771"/>
          </a:xfrm>
          <a:prstGeom prst="rect">
            <a:avLst/>
          </a:prstGeom>
        </p:spPr>
      </p:pic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0A218181-DDE6-4BFA-8FB1-52BA658ABE9D}"/>
              </a:ext>
            </a:extLst>
          </p:cNvPr>
          <p:cNvCxnSpPr>
            <a:cxnSpLocks/>
          </p:cNvCxnSpPr>
          <p:nvPr/>
        </p:nvCxnSpPr>
        <p:spPr bwMode="auto">
          <a:xfrm flipV="1">
            <a:off x="7111369" y="3623815"/>
            <a:ext cx="0" cy="26856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ttangolo 93">
            <a:extLst>
              <a:ext uri="{FF2B5EF4-FFF2-40B4-BE49-F238E27FC236}">
                <a16:creationId xmlns:a16="http://schemas.microsoft.com/office/drawing/2014/main" id="{99E1B4C8-881D-4636-82EB-FF0C6A06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1000" b="0" dirty="0">
                <a:latin typeface="Century Gothic" panose="020B0502020202020204" pitchFamily="34" charset="0"/>
              </a:rPr>
              <a:t>Infocamere (Movimprese).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6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6B57C8-CEC9-4933-88B4-7F0FC2F4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0" y="2090770"/>
            <a:ext cx="5539740" cy="3009900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Imprese esistenti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Al giugno 2020, le oltre 51 mila imprese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terziario in FVG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fanno segnare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decremento più marcato degli ultimi 10 anni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nel confronto con il medesimo periodo dell’anno precedente (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sono i primi effetti della crisi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).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AEDAEC4-A423-4FBF-ABB5-3ABFC8726256}"/>
              </a:ext>
            </a:extLst>
          </p:cNvPr>
          <p:cNvSpPr/>
          <p:nvPr/>
        </p:nvSpPr>
        <p:spPr>
          <a:xfrm>
            <a:off x="462423" y="1563942"/>
            <a:ext cx="4968552" cy="8925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Imprese del terziario in FVG</a:t>
            </a:r>
            <a:b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(è riportata la variazione del secondo trimestre di ogni anno rispetto all’anno precedente)</a:t>
            </a:r>
            <a:endParaRPr lang="it-IT" sz="20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A90C22-08DE-4AC7-8C26-E3BE5968E671}"/>
              </a:ext>
            </a:extLst>
          </p:cNvPr>
          <p:cNvSpPr txBox="1"/>
          <p:nvPr/>
        </p:nvSpPr>
        <p:spPr>
          <a:xfrm>
            <a:off x="1038487" y="5197548"/>
            <a:ext cx="512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i="1" u="sng" dirty="0">
                <a:latin typeface="Century Gothic" panose="020B0502020202020204" pitchFamily="34" charset="0"/>
              </a:rPr>
              <a:t>Esempio di lettura</a:t>
            </a:r>
            <a:r>
              <a:rPr lang="it-IT" sz="1200" i="1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it-IT" sz="1200" b="0" i="1" dirty="0">
                <a:latin typeface="Century Gothic" panose="020B0502020202020204" pitchFamily="34" charset="0"/>
              </a:rPr>
              <a:t>Nel secondo trimestre 2019, in FVG si contavano -166 imprese del terziario rispetto al secondo trimestre 2018.</a:t>
            </a:r>
          </a:p>
          <a:p>
            <a:pPr algn="just"/>
            <a:r>
              <a:rPr lang="it-IT" sz="1200" b="0" i="1" dirty="0">
                <a:latin typeface="Century Gothic" panose="020B0502020202020204" pitchFamily="34" charset="0"/>
              </a:rPr>
              <a:t>Nel secondo trimestre 2020, in FVG si contano -507 imprese del terziario rispetto al secondo trimestre 2019.</a:t>
            </a:r>
          </a:p>
        </p:txBody>
      </p:sp>
      <p:pic>
        <p:nvPicPr>
          <p:cNvPr id="14" name="Elemento grafico 13" descr="Professore">
            <a:extLst>
              <a:ext uri="{FF2B5EF4-FFF2-40B4-BE49-F238E27FC236}">
                <a16:creationId xmlns:a16="http://schemas.microsoft.com/office/drawing/2014/main" id="{541A0B32-8777-460F-9AA6-3F572F739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222" y="5149935"/>
            <a:ext cx="469232" cy="469232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D032117-677D-4CF2-AA72-44B265A591D6}"/>
              </a:ext>
            </a:extLst>
          </p:cNvPr>
          <p:cNvSpPr/>
          <p:nvPr/>
        </p:nvSpPr>
        <p:spPr bwMode="auto">
          <a:xfrm rot="1499136">
            <a:off x="5451205" y="3359238"/>
            <a:ext cx="800870" cy="146716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Elemento grafico 11" descr="Freccia linea: curva antioraria">
            <a:extLst>
              <a:ext uri="{FF2B5EF4-FFF2-40B4-BE49-F238E27FC236}">
                <a16:creationId xmlns:a16="http://schemas.microsoft.com/office/drawing/2014/main" id="{64151E29-BAF0-40E7-BB4F-338C5DB47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43903" flipH="1">
            <a:off x="6161967" y="3389594"/>
            <a:ext cx="899478" cy="914400"/>
          </a:xfrm>
          <a:prstGeom prst="rect">
            <a:avLst/>
          </a:prstGeom>
        </p:spPr>
      </p:pic>
      <p:grpSp>
        <p:nvGrpSpPr>
          <p:cNvPr id="45" name="Gruppo 44">
            <a:extLst>
              <a:ext uri="{FF2B5EF4-FFF2-40B4-BE49-F238E27FC236}">
                <a16:creationId xmlns:a16="http://schemas.microsoft.com/office/drawing/2014/main" id="{DB4F5D48-CE48-43CF-BC9D-C242F2E9DD2E}"/>
              </a:ext>
            </a:extLst>
          </p:cNvPr>
          <p:cNvGrpSpPr/>
          <p:nvPr/>
        </p:nvGrpSpPr>
        <p:grpSpPr>
          <a:xfrm>
            <a:off x="7608168" y="3584759"/>
            <a:ext cx="4328817" cy="484065"/>
            <a:chOff x="7769392" y="3541895"/>
            <a:chExt cx="4328817" cy="48406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D3558C9-64A2-4952-BEB7-F8089E1C1C51}"/>
                </a:ext>
              </a:extLst>
            </p:cNvPr>
            <p:cNvSpPr/>
            <p:nvPr/>
          </p:nvSpPr>
          <p:spPr bwMode="auto">
            <a:xfrm rot="21100317">
              <a:off x="7809436" y="3541895"/>
              <a:ext cx="958427" cy="484065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D57ACED-426B-4D2C-97FA-54C783C6E81A}"/>
                </a:ext>
              </a:extLst>
            </p:cNvPr>
            <p:cNvSpPr txBox="1"/>
            <p:nvPr/>
          </p:nvSpPr>
          <p:spPr>
            <a:xfrm>
              <a:off x="7769392" y="3553095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-173</a:t>
              </a:r>
              <a:endParaRPr lang="it-IT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2FF89FC1-0DC3-4D0D-BAC0-F383438533FA}"/>
                </a:ext>
              </a:extLst>
            </p:cNvPr>
            <p:cNvSpPr txBox="1"/>
            <p:nvPr/>
          </p:nvSpPr>
          <p:spPr>
            <a:xfrm>
              <a:off x="9199488" y="3583872"/>
              <a:ext cx="2898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entury Gothic" panose="020B0502020202020204" pitchFamily="34" charset="0"/>
                </a:rPr>
                <a:t>Udine</a:t>
              </a:r>
            </a:p>
          </p:txBody>
        </p:sp>
      </p:grpSp>
      <p:sp>
        <p:nvSpPr>
          <p:cNvPr id="2" name="Rettangolo 93">
            <a:extLst>
              <a:ext uri="{FF2B5EF4-FFF2-40B4-BE49-F238E27FC236}">
                <a16:creationId xmlns:a16="http://schemas.microsoft.com/office/drawing/2014/main" id="{30D88E2A-94D4-442A-AC51-39455AC40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1000" b="0" dirty="0">
                <a:latin typeface="Century Gothic" panose="020B0502020202020204" pitchFamily="34" charset="0"/>
              </a:rPr>
              <a:t>Infocamere (Movimprese).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F5EB8B9C-7EDB-4029-9979-3207E04AD723}"/>
              </a:ext>
            </a:extLst>
          </p:cNvPr>
          <p:cNvGrpSpPr/>
          <p:nvPr/>
        </p:nvGrpSpPr>
        <p:grpSpPr>
          <a:xfrm>
            <a:off x="7608168" y="4273871"/>
            <a:ext cx="4328817" cy="484065"/>
            <a:chOff x="7769392" y="4156064"/>
            <a:chExt cx="4328817" cy="48406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6CD7E5D-CA7F-41AF-BA5D-8C13318C4E93}"/>
                </a:ext>
              </a:extLst>
            </p:cNvPr>
            <p:cNvSpPr/>
            <p:nvPr/>
          </p:nvSpPr>
          <p:spPr bwMode="auto">
            <a:xfrm rot="21100317">
              <a:off x="7809436" y="4156064"/>
              <a:ext cx="958427" cy="484065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43CE8BE4-21A0-40A1-A1D5-1F06058F5E7A}"/>
                </a:ext>
              </a:extLst>
            </p:cNvPr>
            <p:cNvSpPr txBox="1"/>
            <p:nvPr/>
          </p:nvSpPr>
          <p:spPr>
            <a:xfrm>
              <a:off x="7769392" y="4167264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-146</a:t>
              </a:r>
              <a:endParaRPr lang="it-IT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9D186533-A1F5-4FE9-B8D7-95A4D81F5D74}"/>
                </a:ext>
              </a:extLst>
            </p:cNvPr>
            <p:cNvSpPr txBox="1"/>
            <p:nvPr/>
          </p:nvSpPr>
          <p:spPr>
            <a:xfrm>
              <a:off x="9199488" y="4198041"/>
              <a:ext cx="2898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entury Gothic" panose="020B0502020202020204" pitchFamily="34" charset="0"/>
                </a:rPr>
                <a:t>Trieste</a:t>
              </a:r>
              <a:endParaRPr lang="it-IT" sz="200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372CE696-F6FC-496D-8CDC-2794177D3159}"/>
              </a:ext>
            </a:extLst>
          </p:cNvPr>
          <p:cNvGrpSpPr/>
          <p:nvPr/>
        </p:nvGrpSpPr>
        <p:grpSpPr>
          <a:xfrm>
            <a:off x="7608168" y="4962983"/>
            <a:ext cx="4256809" cy="484065"/>
            <a:chOff x="7769392" y="4870270"/>
            <a:chExt cx="4256809" cy="484065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30AAAF9-D193-49B0-AD46-A9D48BF80D21}"/>
                </a:ext>
              </a:extLst>
            </p:cNvPr>
            <p:cNvSpPr/>
            <p:nvPr/>
          </p:nvSpPr>
          <p:spPr bwMode="auto">
            <a:xfrm rot="21100317">
              <a:off x="7809436" y="4870270"/>
              <a:ext cx="958427" cy="484065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2C7BBB2-BC87-4702-8BA8-9EEFB59145BB}"/>
                </a:ext>
              </a:extLst>
            </p:cNvPr>
            <p:cNvSpPr txBox="1"/>
            <p:nvPr/>
          </p:nvSpPr>
          <p:spPr>
            <a:xfrm>
              <a:off x="7769392" y="4881470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-101</a:t>
              </a:r>
              <a:endParaRPr lang="it-IT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4512223-79AE-4756-B92F-8AC9B602983E}"/>
                </a:ext>
              </a:extLst>
            </p:cNvPr>
            <p:cNvSpPr txBox="1"/>
            <p:nvPr/>
          </p:nvSpPr>
          <p:spPr>
            <a:xfrm>
              <a:off x="9199488" y="4912247"/>
              <a:ext cx="2826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entury Gothic" panose="020B0502020202020204" pitchFamily="34" charset="0"/>
                </a:rPr>
                <a:t>Pordenone</a:t>
              </a:r>
              <a:endParaRPr lang="it-IT" sz="200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E83606B-CB1B-47ED-9638-FA92D5530EF6}"/>
              </a:ext>
            </a:extLst>
          </p:cNvPr>
          <p:cNvGrpSpPr/>
          <p:nvPr/>
        </p:nvGrpSpPr>
        <p:grpSpPr>
          <a:xfrm>
            <a:off x="7608168" y="5652095"/>
            <a:ext cx="4256809" cy="484065"/>
            <a:chOff x="7769392" y="5484439"/>
            <a:chExt cx="4256809" cy="484065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04B1F56-3DCC-49DD-9C7B-07E6BBBB17C5}"/>
                </a:ext>
              </a:extLst>
            </p:cNvPr>
            <p:cNvSpPr/>
            <p:nvPr/>
          </p:nvSpPr>
          <p:spPr bwMode="auto">
            <a:xfrm rot="21100317">
              <a:off x="7809436" y="5484439"/>
              <a:ext cx="958427" cy="484065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A18454D8-A7D9-4EBD-A45B-ADF1605BB212}"/>
                </a:ext>
              </a:extLst>
            </p:cNvPr>
            <p:cNvSpPr txBox="1"/>
            <p:nvPr/>
          </p:nvSpPr>
          <p:spPr>
            <a:xfrm>
              <a:off x="7769392" y="5495639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-87</a:t>
              </a:r>
              <a:endParaRPr lang="it-IT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1907B47-EF7F-4F73-997A-495896D4678D}"/>
                </a:ext>
              </a:extLst>
            </p:cNvPr>
            <p:cNvSpPr txBox="1"/>
            <p:nvPr/>
          </p:nvSpPr>
          <p:spPr>
            <a:xfrm>
              <a:off x="9199488" y="5526416"/>
              <a:ext cx="2826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Century Gothic" panose="020B0502020202020204" pitchFamily="34" charset="0"/>
                </a:rPr>
                <a:t>Gorizia</a:t>
              </a:r>
            </a:p>
          </p:txBody>
        </p:sp>
      </p:grpSp>
      <p:sp>
        <p:nvSpPr>
          <p:cNvPr id="47" name="Rettangolo 46">
            <a:extLst>
              <a:ext uri="{FF2B5EF4-FFF2-40B4-BE49-F238E27FC236}">
                <a16:creationId xmlns:a16="http://schemas.microsoft.com/office/drawing/2014/main" id="{1CFE98FC-FD99-4C39-9507-B7C93BD5AF3A}"/>
              </a:ext>
            </a:extLst>
          </p:cNvPr>
          <p:cNvSpPr/>
          <p:nvPr/>
        </p:nvSpPr>
        <p:spPr bwMode="auto">
          <a:xfrm>
            <a:off x="7164767" y="3130031"/>
            <a:ext cx="4896545" cy="3179289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CasellaDiTesto 9">
            <a:extLst>
              <a:ext uri="{FF2B5EF4-FFF2-40B4-BE49-F238E27FC236}">
                <a16:creationId xmlns:a16="http://schemas.microsoft.com/office/drawing/2014/main" id="{EA1080EB-861F-429E-AF76-7AE8E99B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087" y="2795216"/>
            <a:ext cx="4824537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Decremento delle imprese del terziario in FVG </a:t>
            </a:r>
            <a:r>
              <a:rPr lang="it-IT" altLang="ja-JP" sz="16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(Analisi per provincia)</a:t>
            </a:r>
          </a:p>
        </p:txBody>
      </p:sp>
    </p:spTree>
    <p:extLst>
      <p:ext uri="{BB962C8B-B14F-4D97-AF65-F5344CB8AC3E}">
        <p14:creationId xmlns:p14="http://schemas.microsoft.com/office/powerpoint/2010/main" val="142900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90251A-EDBF-402D-BEBB-F713C0A3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19" y="2348880"/>
            <a:ext cx="6703085" cy="3640135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Nuove iscrizioni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decremento del numero di imprese esistenti è frutto della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fortissima decelerazione dell’apertura di nuove attività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è a picco la voglia di fare impresa nel periodo post-COVID.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B879427-4768-4640-A485-2F5CBA1A725A}"/>
              </a:ext>
            </a:extLst>
          </p:cNvPr>
          <p:cNvSpPr/>
          <p:nvPr/>
        </p:nvSpPr>
        <p:spPr>
          <a:xfrm>
            <a:off x="455165" y="1809101"/>
            <a:ext cx="6425665" cy="64633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Nuove imprese nate in FVG</a:t>
            </a:r>
            <a:b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(è riportato il dato relativo al secondo trimestre di ogni anno)</a:t>
            </a:r>
            <a:endParaRPr lang="it-IT" sz="20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F2ED3F0-7119-44AD-87E4-A3006947064E}"/>
              </a:ext>
            </a:extLst>
          </p:cNvPr>
          <p:cNvSpPr txBox="1"/>
          <p:nvPr/>
        </p:nvSpPr>
        <p:spPr>
          <a:xfrm>
            <a:off x="2502075" y="3770884"/>
            <a:ext cx="217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34FADE-59AA-4F19-99DB-83F4AD9EBE57}"/>
              </a:ext>
            </a:extLst>
          </p:cNvPr>
          <p:cNvSpPr txBox="1"/>
          <p:nvPr/>
        </p:nvSpPr>
        <p:spPr>
          <a:xfrm>
            <a:off x="824902" y="246781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6D4BB2A-C4AD-4931-9CE4-83461E166D99}"/>
              </a:ext>
            </a:extLst>
          </p:cNvPr>
          <p:cNvSpPr txBox="1"/>
          <p:nvPr/>
        </p:nvSpPr>
        <p:spPr>
          <a:xfrm>
            <a:off x="6305898" y="3512757"/>
            <a:ext cx="47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110667F-3DC8-4CD7-9F30-E0EC76853BBC}"/>
              </a:ext>
            </a:extLst>
          </p:cNvPr>
          <p:cNvSpPr txBox="1"/>
          <p:nvPr/>
        </p:nvSpPr>
        <p:spPr>
          <a:xfrm>
            <a:off x="6836838" y="42025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36</a:t>
            </a:r>
          </a:p>
        </p:txBody>
      </p:sp>
      <p:pic>
        <p:nvPicPr>
          <p:cNvPr id="7" name="Elemento grafico 6" descr="Avviso">
            <a:extLst>
              <a:ext uri="{FF2B5EF4-FFF2-40B4-BE49-F238E27FC236}">
                <a16:creationId xmlns:a16="http://schemas.microsoft.com/office/drawing/2014/main" id="{E904EE6F-1B06-436E-8F74-550C4BB4F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220" y="2097146"/>
            <a:ext cx="624548" cy="624548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6F65E7CF-8B0F-4BB2-9A87-5105F2641FE8}"/>
              </a:ext>
            </a:extLst>
          </p:cNvPr>
          <p:cNvGrpSpPr/>
          <p:nvPr/>
        </p:nvGrpSpPr>
        <p:grpSpPr>
          <a:xfrm>
            <a:off x="8130207" y="3212976"/>
            <a:ext cx="3726433" cy="916364"/>
            <a:chOff x="8130207" y="3212976"/>
            <a:chExt cx="3726433" cy="916364"/>
          </a:xfrm>
        </p:grpSpPr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ABAA8B98-FB1A-47EE-A86C-7E5ED970DD45}"/>
                </a:ext>
              </a:extLst>
            </p:cNvPr>
            <p:cNvSpPr/>
            <p:nvPr/>
          </p:nvSpPr>
          <p:spPr bwMode="auto">
            <a:xfrm>
              <a:off x="8182887" y="3212976"/>
              <a:ext cx="916465" cy="916364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it-IT" sz="1800" b="0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9C7CE93C-B37F-40D1-96B0-156B6E0EFA6F}"/>
                </a:ext>
              </a:extLst>
            </p:cNvPr>
            <p:cNvSpPr/>
            <p:nvPr/>
          </p:nvSpPr>
          <p:spPr>
            <a:xfrm>
              <a:off x="8130207" y="3409548"/>
              <a:ext cx="10218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-43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r>
                <a:rPr lang="it-IT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A10B2D61-2CF2-4578-BFF2-60C9F5C8D82F}"/>
                </a:ext>
              </a:extLst>
            </p:cNvPr>
            <p:cNvSpPr/>
            <p:nvPr/>
          </p:nvSpPr>
          <p:spPr>
            <a:xfrm>
              <a:off x="9207224" y="3378771"/>
              <a:ext cx="264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dirty="0">
                  <a:latin typeface="Century Gothic" panose="020B0502020202020204" pitchFamily="34" charset="0"/>
                </a:rPr>
                <a:t>FVG</a:t>
              </a:r>
              <a:endParaRPr lang="it-IT" sz="2000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7795F43A-25EA-45DB-9279-12191D7120AE}"/>
              </a:ext>
            </a:extLst>
          </p:cNvPr>
          <p:cNvSpPr/>
          <p:nvPr/>
        </p:nvSpPr>
        <p:spPr bwMode="auto">
          <a:xfrm>
            <a:off x="7536160" y="2816137"/>
            <a:ext cx="417405" cy="364013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D35368A-409A-4772-8C52-677004E628BF}"/>
              </a:ext>
            </a:extLst>
          </p:cNvPr>
          <p:cNvSpPr txBox="1"/>
          <p:nvPr/>
        </p:nvSpPr>
        <p:spPr>
          <a:xfrm>
            <a:off x="8055147" y="2161884"/>
            <a:ext cx="394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latin typeface="Century Gothic" panose="020B0502020202020204" pitchFamily="34" charset="0"/>
              </a:rPr>
              <a:t>NUOVE IMPRESE NATE</a:t>
            </a:r>
            <a:br>
              <a:rPr lang="it-IT" sz="1800" dirty="0">
                <a:latin typeface="Century Gothic" panose="020B0502020202020204" pitchFamily="34" charset="0"/>
              </a:rPr>
            </a:br>
            <a:r>
              <a:rPr lang="it-IT" sz="1800" dirty="0">
                <a:latin typeface="Century Gothic" panose="020B0502020202020204" pitchFamily="34" charset="0"/>
              </a:rPr>
              <a:t>nel secondo trimestre 2020 rispetto al secondo trimestre 2019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3A3FAA6-ADAC-469C-BC5E-895D53DCAACF}"/>
              </a:ext>
            </a:extLst>
          </p:cNvPr>
          <p:cNvSpPr txBox="1"/>
          <p:nvPr/>
        </p:nvSpPr>
        <p:spPr>
          <a:xfrm>
            <a:off x="1103238" y="4941168"/>
            <a:ext cx="4193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u="sng" dirty="0">
                <a:latin typeface="Century Gothic" panose="020B0502020202020204" pitchFamily="34" charset="0"/>
              </a:rPr>
              <a:t>Nota</a:t>
            </a:r>
            <a:r>
              <a:rPr lang="it-IT" sz="1000" i="1" dirty="0">
                <a:latin typeface="Century Gothic" panose="020B0502020202020204" pitchFamily="34" charset="0"/>
              </a:rPr>
              <a:t>. </a:t>
            </a:r>
            <a:r>
              <a:rPr lang="it-IT" sz="1000" b="0" i="1" dirty="0">
                <a:latin typeface="Century Gothic" panose="020B0502020202020204" pitchFamily="34" charset="0"/>
              </a:rPr>
              <a:t>Valori in base 2010=100. A valori superiori a 100 corrisponde un incremento delle nuove imprese nate. A valori inferiori a 100 corrisponde un decremento delle nuove imprese nate.</a:t>
            </a:r>
          </a:p>
        </p:txBody>
      </p:sp>
      <p:sp>
        <p:nvSpPr>
          <p:cNvPr id="2" name="Rettangolo 93">
            <a:extLst>
              <a:ext uri="{FF2B5EF4-FFF2-40B4-BE49-F238E27FC236}">
                <a16:creationId xmlns:a16="http://schemas.microsoft.com/office/drawing/2014/main" id="{232E2F1E-4EFE-4AF4-931B-ED29BF5CE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1000" b="0" dirty="0">
                <a:latin typeface="Century Gothic" panose="020B0502020202020204" pitchFamily="34" charset="0"/>
              </a:rPr>
              <a:t>Infocamere (Movimprese).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F346657-4307-45CE-A62D-27F54AA8663D}"/>
              </a:ext>
            </a:extLst>
          </p:cNvPr>
          <p:cNvGrpSpPr/>
          <p:nvPr/>
        </p:nvGrpSpPr>
        <p:grpSpPr>
          <a:xfrm>
            <a:off x="8130207" y="4329100"/>
            <a:ext cx="3726433" cy="916364"/>
            <a:chOff x="8130207" y="4270877"/>
            <a:chExt cx="3726433" cy="916364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6E18B417-09AA-4313-80A6-7B57E70C2839}"/>
                </a:ext>
              </a:extLst>
            </p:cNvPr>
            <p:cNvSpPr/>
            <p:nvPr/>
          </p:nvSpPr>
          <p:spPr bwMode="auto">
            <a:xfrm>
              <a:off x="8182887" y="4270877"/>
              <a:ext cx="916465" cy="916364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it-IT" sz="1800" b="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23B2351-B6FC-4BA7-A007-AF7C68A1BD8F}"/>
                </a:ext>
              </a:extLst>
            </p:cNvPr>
            <p:cNvSpPr/>
            <p:nvPr/>
          </p:nvSpPr>
          <p:spPr>
            <a:xfrm>
              <a:off x="8130207" y="4467449"/>
              <a:ext cx="10218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-45</a:t>
              </a:r>
              <a:r>
                <a:rPr lang="it-IT" sz="1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r>
                <a:rPr lang="it-IT" sz="24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0CF2B0-0D01-47E6-A6F6-37ECBE38BA51}"/>
                </a:ext>
              </a:extLst>
            </p:cNvPr>
            <p:cNvSpPr/>
            <p:nvPr/>
          </p:nvSpPr>
          <p:spPr>
            <a:xfrm>
              <a:off x="9207224" y="4436672"/>
              <a:ext cx="264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0" dirty="0">
                  <a:latin typeface="Century Gothic" panose="020B0502020202020204" pitchFamily="34" charset="0"/>
                </a:rPr>
                <a:t>Nord Est</a:t>
              </a:r>
              <a:endParaRPr lang="it-IT" sz="2000" b="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844241D-904A-4BB1-9D97-8F2136D46F87}"/>
              </a:ext>
            </a:extLst>
          </p:cNvPr>
          <p:cNvGrpSpPr/>
          <p:nvPr/>
        </p:nvGrpSpPr>
        <p:grpSpPr>
          <a:xfrm>
            <a:off x="8130207" y="5445224"/>
            <a:ext cx="3726433" cy="916364"/>
            <a:chOff x="8130207" y="5330679"/>
            <a:chExt cx="3726433" cy="916364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E3F7FB1-AF51-417A-85FC-60F09A68F50B}"/>
                </a:ext>
              </a:extLst>
            </p:cNvPr>
            <p:cNvSpPr/>
            <p:nvPr/>
          </p:nvSpPr>
          <p:spPr bwMode="auto">
            <a:xfrm>
              <a:off x="8182887" y="5330679"/>
              <a:ext cx="916465" cy="916364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it-IT" sz="1800" b="0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670EF03-9E6F-4B69-982F-1A85628FA4CD}"/>
                </a:ext>
              </a:extLst>
            </p:cNvPr>
            <p:cNvSpPr/>
            <p:nvPr/>
          </p:nvSpPr>
          <p:spPr>
            <a:xfrm>
              <a:off x="8130207" y="5527251"/>
              <a:ext cx="10218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-41</a:t>
              </a:r>
              <a:r>
                <a:rPr lang="it-IT" sz="1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r>
                <a:rPr lang="it-IT" sz="24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7565AB4-CA1D-4269-8D17-B5DE06806DA0}"/>
                </a:ext>
              </a:extLst>
            </p:cNvPr>
            <p:cNvSpPr/>
            <p:nvPr/>
          </p:nvSpPr>
          <p:spPr>
            <a:xfrm>
              <a:off x="9207224" y="5496474"/>
              <a:ext cx="264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0" dirty="0">
                  <a:latin typeface="Century Gothic" panose="020B0502020202020204" pitchFamily="34" charset="0"/>
                </a:rPr>
                <a:t>Italia</a:t>
              </a:r>
              <a:endParaRPr lang="it-IT" sz="2000" b="0" i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35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magine 133">
            <a:extLst>
              <a:ext uri="{FF2B5EF4-FFF2-40B4-BE49-F238E27FC236}">
                <a16:creationId xmlns:a16="http://schemas.microsoft.com/office/drawing/2014/main" id="{857D41B1-5235-42E3-803C-C80A7F7A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72" y="2442320"/>
            <a:ext cx="3251461" cy="3640793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Nuove iscrizioni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crollo delle nuove iscrizioni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sebbene generalizzato, appare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più forte in altri territori del Nord Est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rispetto a quanto si registra in FVG.</a:t>
            </a:r>
          </a:p>
        </p:txBody>
      </p:sp>
      <p:sp>
        <p:nvSpPr>
          <p:cNvPr id="2" name="Rettangolo 93">
            <a:extLst>
              <a:ext uri="{FF2B5EF4-FFF2-40B4-BE49-F238E27FC236}">
                <a16:creationId xmlns:a16="http://schemas.microsoft.com/office/drawing/2014/main" id="{232E2F1E-4EFE-4AF4-931B-ED29BF5CE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1000" b="0" dirty="0">
                <a:latin typeface="Century Gothic" panose="020B0502020202020204" pitchFamily="34" charset="0"/>
              </a:rPr>
              <a:t>Infocamere (Movimprese).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pic>
        <p:nvPicPr>
          <p:cNvPr id="4" name="Elemento grafico 3" descr="Avviso">
            <a:extLst>
              <a:ext uri="{FF2B5EF4-FFF2-40B4-BE49-F238E27FC236}">
                <a16:creationId xmlns:a16="http://schemas.microsoft.com/office/drawing/2014/main" id="{32B9844C-0371-4373-B5E5-DCC2BAF7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125" y="1412776"/>
            <a:ext cx="624548" cy="6245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A9D376-737E-4A98-BC14-71E07F1BEDC6}"/>
              </a:ext>
            </a:extLst>
          </p:cNvPr>
          <p:cNvSpPr txBox="1"/>
          <p:nvPr/>
        </p:nvSpPr>
        <p:spPr>
          <a:xfrm>
            <a:off x="1006052" y="1477514"/>
            <a:ext cx="1034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latin typeface="Century Gothic" panose="020B0502020202020204" pitchFamily="34" charset="0"/>
              </a:rPr>
              <a:t>NUOVE IMPRESE NATE</a:t>
            </a:r>
            <a:r>
              <a:rPr lang="it-IT" sz="1800" dirty="0">
                <a:latin typeface="Century Gothic" panose="020B0502020202020204" pitchFamily="34" charset="0"/>
              </a:rPr>
              <a:t> (NORD EST)</a:t>
            </a:r>
            <a:br>
              <a:rPr lang="it-IT" sz="1800" dirty="0">
                <a:latin typeface="Century Gothic" panose="020B0502020202020204" pitchFamily="34" charset="0"/>
              </a:rPr>
            </a:br>
            <a:r>
              <a:rPr lang="it-IT" sz="1800" dirty="0">
                <a:latin typeface="Century Gothic" panose="020B0502020202020204" pitchFamily="34" charset="0"/>
              </a:rPr>
              <a:t>nel secondo trimestre 2020 rispetto al secondo trimestre 2019</a:t>
            </a:r>
          </a:p>
        </p:txBody>
      </p:sp>
      <p:pic>
        <p:nvPicPr>
          <p:cNvPr id="30" name="Elemento grafico 29" descr="Freccia linea, curva antioraria">
            <a:extLst>
              <a:ext uri="{FF2B5EF4-FFF2-40B4-BE49-F238E27FC236}">
                <a16:creationId xmlns:a16="http://schemas.microsoft.com/office/drawing/2014/main" id="{3F306465-0248-4B3B-B740-5AABB363A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23840" flipH="1">
            <a:off x="5331598" y="2885728"/>
            <a:ext cx="843643" cy="831273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5BEA8A2E-E7FA-4630-B5C9-2BAEF8BC4874}"/>
              </a:ext>
            </a:extLst>
          </p:cNvPr>
          <p:cNvSpPr/>
          <p:nvPr/>
        </p:nvSpPr>
        <p:spPr bwMode="auto">
          <a:xfrm>
            <a:off x="6980415" y="2798465"/>
            <a:ext cx="1867199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Friuli Venezia Giulia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8207210-C47A-4DA5-BBE2-BADEC412F991}"/>
              </a:ext>
            </a:extLst>
          </p:cNvPr>
          <p:cNvSpPr/>
          <p:nvPr/>
        </p:nvSpPr>
        <p:spPr bwMode="auto">
          <a:xfrm>
            <a:off x="6181735" y="2742968"/>
            <a:ext cx="757409" cy="757325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C234EAA-61E9-4781-AF88-7655F8C1FE8C}"/>
              </a:ext>
            </a:extLst>
          </p:cNvPr>
          <p:cNvSpPr/>
          <p:nvPr/>
        </p:nvSpPr>
        <p:spPr>
          <a:xfrm>
            <a:off x="6049527" y="2890798"/>
            <a:ext cx="102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-43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9" name="Elemento grafico 38" descr="Freccia linea, curva antioraria">
            <a:extLst>
              <a:ext uri="{FF2B5EF4-FFF2-40B4-BE49-F238E27FC236}">
                <a16:creationId xmlns:a16="http://schemas.microsoft.com/office/drawing/2014/main" id="{6313CA00-4D19-4B68-A2EF-AFB9A3E1B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346909">
            <a:off x="4643671" y="4066605"/>
            <a:ext cx="727216" cy="831273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29106461-7694-4C87-8727-0674F796B47C}"/>
              </a:ext>
            </a:extLst>
          </p:cNvPr>
          <p:cNvSpPr/>
          <p:nvPr/>
        </p:nvSpPr>
        <p:spPr bwMode="auto">
          <a:xfrm>
            <a:off x="6254612" y="4469265"/>
            <a:ext cx="1867199" cy="3693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Veneto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9551C48-D231-4236-9EC1-CAD39E05D1A9}"/>
              </a:ext>
            </a:extLst>
          </p:cNvPr>
          <p:cNvSpPr/>
          <p:nvPr/>
        </p:nvSpPr>
        <p:spPr bwMode="auto">
          <a:xfrm>
            <a:off x="5455932" y="4275269"/>
            <a:ext cx="757409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AFE3466-43B6-4837-94A0-E6932F5418A3}"/>
              </a:ext>
            </a:extLst>
          </p:cNvPr>
          <p:cNvSpPr/>
          <p:nvPr/>
        </p:nvSpPr>
        <p:spPr>
          <a:xfrm>
            <a:off x="5323724" y="4423099"/>
            <a:ext cx="102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-47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5" name="Elemento grafico 64" descr="Freccia linea, curva antioraria">
            <a:extLst>
              <a:ext uri="{FF2B5EF4-FFF2-40B4-BE49-F238E27FC236}">
                <a16:creationId xmlns:a16="http://schemas.microsoft.com/office/drawing/2014/main" id="{8DC5A945-626B-46F6-8342-D79454228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813785">
            <a:off x="2359203" y="4682207"/>
            <a:ext cx="727216" cy="831273"/>
          </a:xfrm>
          <a:prstGeom prst="rect">
            <a:avLst/>
          </a:prstGeom>
        </p:spPr>
      </p:pic>
      <p:sp>
        <p:nvSpPr>
          <p:cNvPr id="87" name="Rettangolo 86">
            <a:extLst>
              <a:ext uri="{FF2B5EF4-FFF2-40B4-BE49-F238E27FC236}">
                <a16:creationId xmlns:a16="http://schemas.microsoft.com/office/drawing/2014/main" id="{13DC789D-E486-486B-AD8E-12075E190F92}"/>
              </a:ext>
            </a:extLst>
          </p:cNvPr>
          <p:cNvSpPr/>
          <p:nvPr/>
        </p:nvSpPr>
        <p:spPr bwMode="auto">
          <a:xfrm>
            <a:off x="24706" y="5383756"/>
            <a:ext cx="1867199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Emilia Romagna</a:t>
            </a:r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9AFA8DCC-16A1-4A8C-9118-199365C0C72E}"/>
              </a:ext>
            </a:extLst>
          </p:cNvPr>
          <p:cNvSpPr/>
          <p:nvPr/>
        </p:nvSpPr>
        <p:spPr bwMode="auto">
          <a:xfrm>
            <a:off x="1965402" y="5328259"/>
            <a:ext cx="757409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D9CBC882-8112-428A-8437-5ECD3B1CD5EF}"/>
              </a:ext>
            </a:extLst>
          </p:cNvPr>
          <p:cNvSpPr/>
          <p:nvPr/>
        </p:nvSpPr>
        <p:spPr>
          <a:xfrm>
            <a:off x="1833194" y="5476089"/>
            <a:ext cx="102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-40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7" name="Elemento grafico 106" descr="Freccia linea, curva antioraria">
            <a:extLst>
              <a:ext uri="{FF2B5EF4-FFF2-40B4-BE49-F238E27FC236}">
                <a16:creationId xmlns:a16="http://schemas.microsoft.com/office/drawing/2014/main" id="{FF6554A5-ECFD-4CFC-9D83-76ECA6641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813785">
            <a:off x="2930191" y="3307110"/>
            <a:ext cx="727216" cy="831273"/>
          </a:xfrm>
          <a:prstGeom prst="rect">
            <a:avLst/>
          </a:prstGeom>
        </p:spPr>
      </p:pic>
      <p:sp>
        <p:nvSpPr>
          <p:cNvPr id="109" name="Rettangolo 108">
            <a:extLst>
              <a:ext uri="{FF2B5EF4-FFF2-40B4-BE49-F238E27FC236}">
                <a16:creationId xmlns:a16="http://schemas.microsoft.com/office/drawing/2014/main" id="{871762AD-FF52-41B8-89ED-AF2540CFB9C3}"/>
              </a:ext>
            </a:extLst>
          </p:cNvPr>
          <p:cNvSpPr/>
          <p:nvPr/>
        </p:nvSpPr>
        <p:spPr bwMode="auto">
          <a:xfrm>
            <a:off x="248496" y="3764043"/>
            <a:ext cx="1867199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Prov. </a:t>
            </a:r>
            <a:b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Trento</a:t>
            </a: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BBC567EF-53A0-4813-9B27-89FC610EE430}"/>
              </a:ext>
            </a:extLst>
          </p:cNvPr>
          <p:cNvSpPr/>
          <p:nvPr/>
        </p:nvSpPr>
        <p:spPr bwMode="auto">
          <a:xfrm>
            <a:off x="2189192" y="3708546"/>
            <a:ext cx="757409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13" name="Rettangolo 112">
            <a:extLst>
              <a:ext uri="{FF2B5EF4-FFF2-40B4-BE49-F238E27FC236}">
                <a16:creationId xmlns:a16="http://schemas.microsoft.com/office/drawing/2014/main" id="{775C5EF7-6960-4A87-9BFE-567A4770BCA5}"/>
              </a:ext>
            </a:extLst>
          </p:cNvPr>
          <p:cNvSpPr/>
          <p:nvPr/>
        </p:nvSpPr>
        <p:spPr>
          <a:xfrm>
            <a:off x="2056984" y="3856376"/>
            <a:ext cx="102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-48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4" name="Elemento grafico 123" descr="Freccia linea, curva antioraria">
            <a:extLst>
              <a:ext uri="{FF2B5EF4-FFF2-40B4-BE49-F238E27FC236}">
                <a16:creationId xmlns:a16="http://schemas.microsoft.com/office/drawing/2014/main" id="{F37E2BB2-D1AE-4F19-8BFF-5F0BCE900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992041">
            <a:off x="3282875" y="2287021"/>
            <a:ext cx="727216" cy="831273"/>
          </a:xfrm>
          <a:prstGeom prst="rect">
            <a:avLst/>
          </a:prstGeom>
        </p:spPr>
      </p:pic>
      <p:sp>
        <p:nvSpPr>
          <p:cNvPr id="126" name="Rettangolo 125">
            <a:extLst>
              <a:ext uri="{FF2B5EF4-FFF2-40B4-BE49-F238E27FC236}">
                <a16:creationId xmlns:a16="http://schemas.microsoft.com/office/drawing/2014/main" id="{BF71702E-F291-4ED3-B748-335CD3AEA854}"/>
              </a:ext>
            </a:extLst>
          </p:cNvPr>
          <p:cNvSpPr/>
          <p:nvPr/>
        </p:nvSpPr>
        <p:spPr bwMode="auto">
          <a:xfrm>
            <a:off x="520615" y="2588972"/>
            <a:ext cx="1867199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Prov. </a:t>
            </a:r>
            <a:b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Bolzano</a:t>
            </a:r>
          </a:p>
        </p:txBody>
      </p:sp>
      <p:sp>
        <p:nvSpPr>
          <p:cNvPr id="128" name="Ovale 127">
            <a:extLst>
              <a:ext uri="{FF2B5EF4-FFF2-40B4-BE49-F238E27FC236}">
                <a16:creationId xmlns:a16="http://schemas.microsoft.com/office/drawing/2014/main" id="{D737B0C6-92A6-4D6E-A7A7-C58EBD17A9E7}"/>
              </a:ext>
            </a:extLst>
          </p:cNvPr>
          <p:cNvSpPr/>
          <p:nvPr/>
        </p:nvSpPr>
        <p:spPr bwMode="auto">
          <a:xfrm>
            <a:off x="2461311" y="2533475"/>
            <a:ext cx="757409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id="{97FA4A64-F7B1-42F5-8D9D-EC735F51FDB6}"/>
              </a:ext>
            </a:extLst>
          </p:cNvPr>
          <p:cNvSpPr/>
          <p:nvPr/>
        </p:nvSpPr>
        <p:spPr>
          <a:xfrm>
            <a:off x="2329103" y="2681305"/>
            <a:ext cx="102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-51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6" name="Elemento grafico 135" descr="Professore">
            <a:extLst>
              <a:ext uri="{FF2B5EF4-FFF2-40B4-BE49-F238E27FC236}">
                <a16:creationId xmlns:a16="http://schemas.microsoft.com/office/drawing/2014/main" id="{F8821BF1-D302-45F5-B8F5-28EBB065A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5266" y="2225134"/>
            <a:ext cx="687003" cy="687003"/>
          </a:xfrm>
          <a:prstGeom prst="rect">
            <a:avLst/>
          </a:prstGeom>
        </p:spPr>
      </p:pic>
      <p:sp>
        <p:nvSpPr>
          <p:cNvPr id="138" name="Rettangolo 137">
            <a:extLst>
              <a:ext uri="{FF2B5EF4-FFF2-40B4-BE49-F238E27FC236}">
                <a16:creationId xmlns:a16="http://schemas.microsoft.com/office/drawing/2014/main" id="{12B36918-D313-4E25-9B55-9468A40CD5B4}"/>
              </a:ext>
            </a:extLst>
          </p:cNvPr>
          <p:cNvSpPr/>
          <p:nvPr/>
        </p:nvSpPr>
        <p:spPr bwMode="auto">
          <a:xfrm>
            <a:off x="9180654" y="2929094"/>
            <a:ext cx="2675987" cy="2862322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Il decremento delle nuove imprese nate nel secondo trimestre 2020 rispetto allo stesso periodo dell’anno precedente in FVG è meno accentuato rispetto alle regioni limitrofi del Nord Est.</a:t>
            </a:r>
          </a:p>
        </p:txBody>
      </p:sp>
    </p:spTree>
    <p:extLst>
      <p:ext uri="{BB962C8B-B14F-4D97-AF65-F5344CB8AC3E}">
        <p14:creationId xmlns:p14="http://schemas.microsoft.com/office/powerpoint/2010/main" val="23122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">
            <a:extLst>
              <a:ext uri="{FF2B5EF4-FFF2-40B4-BE49-F238E27FC236}">
                <a16:creationId xmlns:a16="http://schemas.microsoft.com/office/drawing/2014/main" id="{4FE5AB18-7D8F-411C-AF10-BACBE93A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4" name="Elemento grafico 3" descr="Grafico a barre">
            <a:extLst>
              <a:ext uri="{FF2B5EF4-FFF2-40B4-BE49-F238E27FC236}">
                <a16:creationId xmlns:a16="http://schemas.microsoft.com/office/drawing/2014/main" id="{DDB85E01-C9CC-4C74-830C-DD9436E32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392" y="4360205"/>
            <a:ext cx="624548" cy="624548"/>
          </a:xfrm>
          <a:prstGeom prst="rect">
            <a:avLst/>
          </a:prstGeom>
        </p:spPr>
      </p:pic>
      <p:pic>
        <p:nvPicPr>
          <p:cNvPr id="6" name="Elemento grafico 5" descr="Stretta di mano">
            <a:extLst>
              <a:ext uri="{FF2B5EF4-FFF2-40B4-BE49-F238E27FC236}">
                <a16:creationId xmlns:a16="http://schemas.microsoft.com/office/drawing/2014/main" id="{9D7553F6-8EEB-484B-A233-F54B0471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165" y="3661021"/>
            <a:ext cx="687003" cy="687003"/>
          </a:xfrm>
          <a:prstGeom prst="rect">
            <a:avLst/>
          </a:prstGeom>
        </p:spPr>
      </p:pic>
      <p:pic>
        <p:nvPicPr>
          <p:cNvPr id="7" name="Elemento grafico 6" descr="Rete utente">
            <a:extLst>
              <a:ext uri="{FF2B5EF4-FFF2-40B4-BE49-F238E27FC236}">
                <a16:creationId xmlns:a16="http://schemas.microsoft.com/office/drawing/2014/main" id="{6EF28689-601A-47AE-B945-ABCA8A70F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1392" y="2946944"/>
            <a:ext cx="624548" cy="624548"/>
          </a:xfrm>
          <a:prstGeom prst="rect">
            <a:avLst/>
          </a:prstGeom>
        </p:spPr>
      </p:pic>
      <p:pic>
        <p:nvPicPr>
          <p:cNvPr id="8" name="Elemento grafico 7" descr="Medico">
            <a:extLst>
              <a:ext uri="{FF2B5EF4-FFF2-40B4-BE49-F238E27FC236}">
                <a16:creationId xmlns:a16="http://schemas.microsoft.com/office/drawing/2014/main" id="{280E39A7-91E3-4793-96F5-062BD5EE3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1392" y="2247728"/>
            <a:ext cx="624548" cy="624548"/>
          </a:xfrm>
          <a:prstGeom prst="rect">
            <a:avLst/>
          </a:prstGeom>
        </p:spPr>
      </p:pic>
      <p:pic>
        <p:nvPicPr>
          <p:cNvPr id="9" name="Elemento grafico 8" descr="Consiglio di amministrazione">
            <a:extLst>
              <a:ext uri="{FF2B5EF4-FFF2-40B4-BE49-F238E27FC236}">
                <a16:creationId xmlns:a16="http://schemas.microsoft.com/office/drawing/2014/main" id="{007C6AAD-001D-442F-B539-47690D6FF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9781" y="5093477"/>
            <a:ext cx="567771" cy="567771"/>
          </a:xfrm>
          <a:prstGeom prst="rect">
            <a:avLst/>
          </a:prstGeom>
        </p:spPr>
      </p:pic>
      <p:sp>
        <p:nvSpPr>
          <p:cNvPr id="3" name="Sottotitolo 3">
            <a:extLst>
              <a:ext uri="{FF2B5EF4-FFF2-40B4-BE49-F238E27FC236}">
                <a16:creationId xmlns:a16="http://schemas.microsoft.com/office/drawing/2014/main" id="{8B9BE424-260E-48BB-BAA5-030E3EFE41A3}"/>
              </a:ext>
            </a:extLst>
          </p:cNvPr>
          <p:cNvSpPr txBox="1">
            <a:spLocks/>
          </p:cNvSpPr>
          <p:nvPr/>
        </p:nvSpPr>
        <p:spPr bwMode="auto">
          <a:xfrm>
            <a:off x="3847831" y="2312592"/>
            <a:ext cx="8040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L’emergenza sanitaria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Impatto sul tessuto imprenditoriale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Congiuntura economica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fiducia nel Governo della Regione FVG</a:t>
            </a:r>
          </a:p>
        </p:txBody>
      </p:sp>
    </p:spTree>
    <p:extLst>
      <p:ext uri="{BB962C8B-B14F-4D97-AF65-F5344CB8AC3E}">
        <p14:creationId xmlns:p14="http://schemas.microsoft.com/office/powerpoint/2010/main" val="12717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15AC9DF5-BCAF-4E30-8F02-1F0F2CDC1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4" y="1873168"/>
            <a:ext cx="6526058" cy="3737869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0289B8-FAD5-4174-A75B-BFFF459999F2}"/>
              </a:ext>
            </a:extLst>
          </p:cNvPr>
          <p:cNvSpPr txBox="1"/>
          <p:nvPr/>
        </p:nvSpPr>
        <p:spPr>
          <a:xfrm>
            <a:off x="551384" y="1880313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i="1" dirty="0">
                <a:latin typeface="Century Gothic" panose="020B0502020202020204" pitchFamily="34" charset="0"/>
              </a:rPr>
              <a:t>(INDICATORE BASE 2010=100)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378D6E-9ABF-48B6-8F56-BA490DDEA3ED}"/>
              </a:ext>
            </a:extLst>
          </p:cNvPr>
          <p:cNvSpPr/>
          <p:nvPr/>
        </p:nvSpPr>
        <p:spPr>
          <a:xfrm>
            <a:off x="335360" y="1561994"/>
            <a:ext cx="47045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FIDUCIA </a:t>
            </a:r>
            <a:r>
              <a:rPr lang="it-IT" sz="1400" u="sng" dirty="0">
                <a:latin typeface="Century Gothic" panose="020B0502020202020204" pitchFamily="34" charset="0"/>
              </a:rPr>
              <a:t>CONSUMATORI</a:t>
            </a:r>
            <a:r>
              <a:rPr lang="it-IT" sz="1400" dirty="0">
                <a:latin typeface="Century Gothic" panose="020B0502020202020204" pitchFamily="34" charset="0"/>
              </a:rPr>
              <a:t> ITALIA </a:t>
            </a:r>
            <a:r>
              <a:rPr lang="it-IT" sz="1400" b="0" i="1" dirty="0">
                <a:latin typeface="Century Gothic" panose="020B0502020202020204" pitchFamily="34" charset="0"/>
              </a:rPr>
              <a:t>(ISTAT)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8570C55-F2A2-47F7-911B-713183DC5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29" y="1424807"/>
            <a:ext cx="584684" cy="58468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352E88A-9973-4B63-B644-637C43165AA1}"/>
              </a:ext>
            </a:extLst>
          </p:cNvPr>
          <p:cNvSpPr txBox="1"/>
          <p:nvPr/>
        </p:nvSpPr>
        <p:spPr>
          <a:xfrm>
            <a:off x="6888088" y="3204265"/>
            <a:ext cx="1613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Agosto ‘20</a:t>
            </a:r>
            <a:endParaRPr lang="it-IT" sz="1600" b="1" dirty="0">
              <a:latin typeface="Century Gothic" panose="020B0502020202020204" pitchFamily="34" charset="0"/>
            </a:endParaRPr>
          </a:p>
          <a:p>
            <a:r>
              <a:rPr lang="it-IT" sz="1600" b="0" dirty="0">
                <a:latin typeface="Century Gothic" panose="020B0502020202020204" pitchFamily="34" charset="0"/>
              </a:rPr>
              <a:t>100,8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5BE09CD-3115-4D1D-BE3D-3A88C865092E}"/>
              </a:ext>
            </a:extLst>
          </p:cNvPr>
          <p:cNvSpPr txBox="1"/>
          <p:nvPr/>
        </p:nvSpPr>
        <p:spPr>
          <a:xfrm>
            <a:off x="5144243" y="4261965"/>
            <a:ext cx="161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entury Gothic" panose="020B0502020202020204" pitchFamily="34" charset="0"/>
              </a:rPr>
              <a:t>Maggio ‘20</a:t>
            </a:r>
            <a:endParaRPr lang="it-IT" sz="1600" b="1" dirty="0">
              <a:latin typeface="Century Gothic" panose="020B0502020202020204" pitchFamily="34" charset="0"/>
            </a:endParaRP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94,6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BC56AB4-2438-4DDF-8D16-B29D838A702A}"/>
              </a:ext>
            </a:extLst>
          </p:cNvPr>
          <p:cNvSpPr/>
          <p:nvPr/>
        </p:nvSpPr>
        <p:spPr bwMode="auto">
          <a:xfrm>
            <a:off x="6351073" y="4087072"/>
            <a:ext cx="191664" cy="1916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B0F2917-63D5-4CAC-A0FD-4DE1036E965A}"/>
              </a:ext>
            </a:extLst>
          </p:cNvPr>
          <p:cNvSpPr txBox="1"/>
          <p:nvPr/>
        </p:nvSpPr>
        <p:spPr>
          <a:xfrm>
            <a:off x="1317888" y="3952061"/>
            <a:ext cx="3747677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 fiducia dei consumatori in Italia ha fatto segnare un tonfo nel periodo di massima diffusione della pandemia (16 punti persi).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7ED702-22EF-426E-A0DF-2445526DC26F}"/>
              </a:ext>
            </a:extLst>
          </p:cNvPr>
          <p:cNvSpPr txBox="1"/>
          <p:nvPr/>
        </p:nvSpPr>
        <p:spPr>
          <a:xfrm>
            <a:off x="4930503" y="2284584"/>
            <a:ext cx="161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entury Gothic" panose="020B0502020202020204" pitchFamily="34" charset="0"/>
              </a:rPr>
              <a:t>Febbraio ‘20</a:t>
            </a:r>
            <a:endParaRPr lang="it-IT" sz="1600" b="1" dirty="0">
              <a:latin typeface="Century Gothic" panose="020B0502020202020204" pitchFamily="34" charset="0"/>
            </a:endParaRP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110,6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D9A9230-72BC-40A5-9A41-674EDEF687EF}"/>
              </a:ext>
            </a:extLst>
          </p:cNvPr>
          <p:cNvSpPr/>
          <p:nvPr/>
        </p:nvSpPr>
        <p:spPr bwMode="auto">
          <a:xfrm>
            <a:off x="6130580" y="2849532"/>
            <a:ext cx="191664" cy="1916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B6138DF-CA1B-4453-A765-BF852BCFACF8}"/>
              </a:ext>
            </a:extLst>
          </p:cNvPr>
          <p:cNvSpPr/>
          <p:nvPr/>
        </p:nvSpPr>
        <p:spPr bwMode="auto">
          <a:xfrm rot="1016916">
            <a:off x="4869162" y="2234408"/>
            <a:ext cx="3569741" cy="16982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Elemento grafico 7" descr="Freccia linea, curva antioraria">
            <a:extLst>
              <a:ext uri="{FF2B5EF4-FFF2-40B4-BE49-F238E27FC236}">
                <a16:creationId xmlns:a16="http://schemas.microsoft.com/office/drawing/2014/main" id="{659BED41-88BE-4270-9AB4-1564175F6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74685" flipH="1">
            <a:off x="7801530" y="2055367"/>
            <a:ext cx="1122889" cy="11064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829000-2671-4F8E-AE8E-DB4D2AFFD41B}"/>
              </a:ext>
            </a:extLst>
          </p:cNvPr>
          <p:cNvSpPr txBox="1"/>
          <p:nvPr/>
        </p:nvSpPr>
        <p:spPr>
          <a:xfrm>
            <a:off x="8758308" y="2743468"/>
            <a:ext cx="273829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Century Gothic" panose="020B0502020202020204" pitchFamily="34" charset="0"/>
              </a:rPr>
              <a:t>-10 punti</a:t>
            </a:r>
          </a:p>
          <a:p>
            <a:pPr>
              <a:spcBef>
                <a:spcPts val="600"/>
              </a:spcBef>
            </a:pPr>
            <a:r>
              <a:rPr lang="it-IT" sz="1800" b="0" i="1" dirty="0">
                <a:latin typeface="Century Gothic" panose="020B0502020202020204" pitchFamily="34" charset="0"/>
              </a:rPr>
              <a:t>Il clima di fiducia dei consumatori in Italia ad Agosto è risultato in ripresa rispetto al crollo rilevato a Maggio, ma </a:t>
            </a:r>
            <a:r>
              <a:rPr lang="it-IT" sz="1800" i="1" u="sng" dirty="0">
                <a:latin typeface="Century Gothic" panose="020B0502020202020204" pitchFamily="34" charset="0"/>
              </a:rPr>
              <a:t>ancora decisamente distante dai livelli precedenti la crisi</a:t>
            </a:r>
            <a:r>
              <a:rPr lang="it-IT" sz="1800" b="0" i="1" dirty="0">
                <a:latin typeface="Century Gothic" panose="020B0502020202020204" pitchFamily="34" charset="0"/>
              </a:rPr>
              <a:t> (-10 punti).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8C343F-8F04-4D71-B449-8EFF061B2566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9021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(CONSUMATORI ITALIA)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 crisi ha provocato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crollo universale della fiducia in 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: il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sentiment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dei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consumatori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sprofondato nel periodo di massima diffusione del virus, nonostante una ripresa risulta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ancora distante dai livelli </a:t>
            </a:r>
            <a:r>
              <a:rPr lang="it-IT" sz="2200" dirty="0" err="1">
                <a:latin typeface="Century Gothic" panose="020B0502020202020204" pitchFamily="34" charset="0"/>
                <a:cs typeface="Arial"/>
              </a:rPr>
              <a:t>pre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-COVID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983C8CC-B3DD-4F21-AB67-4B147C24D044}"/>
              </a:ext>
            </a:extLst>
          </p:cNvPr>
          <p:cNvSpPr/>
          <p:nvPr/>
        </p:nvSpPr>
        <p:spPr bwMode="auto">
          <a:xfrm>
            <a:off x="6732903" y="3629322"/>
            <a:ext cx="191664" cy="1916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20" name="Rettangolo 93">
            <a:extLst>
              <a:ext uri="{FF2B5EF4-FFF2-40B4-BE49-F238E27FC236}">
                <a16:creationId xmlns:a16="http://schemas.microsoft.com/office/drawing/2014/main" id="{0EC9B283-1A39-4688-8D3E-1653319C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Istat, «Fiducia dei consumatori». Indici destagionalizzati.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>
            <a:extLst>
              <a:ext uri="{FF2B5EF4-FFF2-40B4-BE49-F238E27FC236}">
                <a16:creationId xmlns:a16="http://schemas.microsoft.com/office/drawing/2014/main" id="{29AAA662-DAD2-4DA3-9162-118EE6712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0" y="2111424"/>
            <a:ext cx="5544486" cy="30672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DDEE5856-F717-412E-9B1E-E7DF8CEB025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4473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Isolando le imprese del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terziario del FVG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il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 clima di fiducia proiettato a fine anno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lascia sperare in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recupero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che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avvicinerà l’indicatore ai livelli </a:t>
            </a:r>
            <a:r>
              <a:rPr lang="it-IT" sz="2200" dirty="0" err="1">
                <a:latin typeface="Century Gothic" panose="020B0502020202020204" pitchFamily="34" charset="0"/>
                <a:cs typeface="Arial"/>
              </a:rPr>
              <a:t>pre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-COVID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molto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più rispetto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 quanto ci si aspetta 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livello nazionale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Rettangolo 93">
            <a:extLst>
              <a:ext uri="{FF2B5EF4-FFF2-40B4-BE49-F238E27FC236}">
                <a16:creationId xmlns:a16="http://schemas.microsoft.com/office/drawing/2014/main" id="{5BA8553C-B281-4177-88B2-37C6131B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232355A-C7B2-41A2-A471-0985CC88124F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5744721" cy="5325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CLIMA DI FIDUCIA DELLE IMPRESE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C0DEB371-CAE9-4C34-83C9-964D824A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060" y="2399951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0BD56539-76FD-45D2-9E8F-DE9D890F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3247976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400" i="1" dirty="0"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F22E6AC8-51CA-478F-9EF8-1A00733B9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58" y="2688736"/>
            <a:ext cx="4095979" cy="9562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Proiezione del clima di fiducia al 31 dicembre 2020</a:t>
            </a:r>
            <a:b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altLang="it-IT" sz="1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(Indicatori congiunturali)</a:t>
            </a:r>
            <a:endParaRPr lang="it-IT" altLang="it-IT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497F11C-D7D4-40E6-ABFB-4102E7E5DF5D}"/>
              </a:ext>
            </a:extLst>
          </p:cNvPr>
          <p:cNvSpPr/>
          <p:nvPr/>
        </p:nvSpPr>
        <p:spPr bwMode="auto">
          <a:xfrm rot="8781447">
            <a:off x="5403462" y="3023281"/>
            <a:ext cx="652795" cy="102505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0AD48902-69C9-4B73-90FA-90B6426FF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42422" flipH="1">
            <a:off x="6087731" y="2790775"/>
            <a:ext cx="899478" cy="914400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E2399D27-DFC5-4E12-B757-8CFD723F0AAD}"/>
              </a:ext>
            </a:extLst>
          </p:cNvPr>
          <p:cNvSpPr/>
          <p:nvPr/>
        </p:nvSpPr>
        <p:spPr bwMode="auto">
          <a:xfrm>
            <a:off x="7614131" y="4868412"/>
            <a:ext cx="688554" cy="68847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707C6B37-2BDA-4F08-ABE9-16734DD924BC}"/>
              </a:ext>
            </a:extLst>
          </p:cNvPr>
          <p:cNvSpPr/>
          <p:nvPr/>
        </p:nvSpPr>
        <p:spPr>
          <a:xfrm>
            <a:off x="7641172" y="5012595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it-IT" sz="1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555CE4DC-54C1-4E78-8FBF-13B8CC05C382}"/>
              </a:ext>
            </a:extLst>
          </p:cNvPr>
          <p:cNvSpPr/>
          <p:nvPr/>
        </p:nvSpPr>
        <p:spPr>
          <a:xfrm>
            <a:off x="8424910" y="4797152"/>
            <a:ext cx="194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ITALIA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BAE42E52-0695-4269-A9F1-27340E925FFD}"/>
              </a:ext>
            </a:extLst>
          </p:cNvPr>
          <p:cNvSpPr/>
          <p:nvPr/>
        </p:nvSpPr>
        <p:spPr bwMode="auto">
          <a:xfrm>
            <a:off x="7614131" y="3821391"/>
            <a:ext cx="688554" cy="688477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37080F8C-BA1A-4D6E-88E0-0B29BC4F392B}"/>
              </a:ext>
            </a:extLst>
          </p:cNvPr>
          <p:cNvSpPr/>
          <p:nvPr/>
        </p:nvSpPr>
        <p:spPr>
          <a:xfrm>
            <a:off x="7641172" y="396557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2B4AB3EF-3CBF-46DB-A916-6A9FBC8EC0B6}"/>
              </a:ext>
            </a:extLst>
          </p:cNvPr>
          <p:cNvSpPr/>
          <p:nvPr/>
        </p:nvSpPr>
        <p:spPr>
          <a:xfrm>
            <a:off x="8424909" y="3750131"/>
            <a:ext cx="202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FVG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940372-EFDD-4FD8-ABA8-B4EC555DF167}"/>
              </a:ext>
            </a:extLst>
          </p:cNvPr>
          <p:cNvSpPr/>
          <p:nvPr/>
        </p:nvSpPr>
        <p:spPr>
          <a:xfrm>
            <a:off x="4256165" y="2978653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33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423ADBA-90B7-4CDF-B142-B74C210B5107}"/>
              </a:ext>
            </a:extLst>
          </p:cNvPr>
          <p:cNvSpPr/>
          <p:nvPr/>
        </p:nvSpPr>
        <p:spPr>
          <a:xfrm>
            <a:off x="4295800" y="3569535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28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877FC2E-CCF0-4547-9163-086F158C29D1}"/>
              </a:ext>
            </a:extLst>
          </p:cNvPr>
          <p:cNvSpPr/>
          <p:nvPr/>
        </p:nvSpPr>
        <p:spPr>
          <a:xfrm>
            <a:off x="4798785" y="4239599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6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95777B-827B-412F-B2E7-7FB4773789E8}"/>
              </a:ext>
            </a:extLst>
          </p:cNvPr>
          <p:cNvSpPr/>
          <p:nvPr/>
        </p:nvSpPr>
        <p:spPr>
          <a:xfrm>
            <a:off x="4447027" y="4188186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10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A936A66-5C40-40A4-A7BC-C2BFA09AAB72}"/>
              </a:ext>
            </a:extLst>
          </p:cNvPr>
          <p:cNvSpPr/>
          <p:nvPr/>
        </p:nvSpPr>
        <p:spPr>
          <a:xfrm>
            <a:off x="5342678" y="3162642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28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2244461-2C86-40EF-B5FB-9F826758B560}"/>
              </a:ext>
            </a:extLst>
          </p:cNvPr>
          <p:cNvSpPr/>
          <p:nvPr/>
        </p:nvSpPr>
        <p:spPr>
          <a:xfrm>
            <a:off x="5476041" y="354849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Century Gothic" panose="020B0502020202020204" pitchFamily="34" charset="0"/>
              </a:rPr>
              <a:t>20</a:t>
            </a:r>
            <a:endParaRPr lang="it-IT" sz="1800" i="1" dirty="0">
              <a:latin typeface="Century Gothic" panose="020B0502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C18F479-4B8C-4188-8514-FBE2D9E2168F}"/>
              </a:ext>
            </a:extLst>
          </p:cNvPr>
          <p:cNvCxnSpPr/>
          <p:nvPr/>
        </p:nvCxnSpPr>
        <p:spPr bwMode="auto">
          <a:xfrm>
            <a:off x="7248128" y="2737496"/>
            <a:ext cx="0" cy="3150812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3" name="Elemento grafico 82" descr="Professore">
            <a:extLst>
              <a:ext uri="{FF2B5EF4-FFF2-40B4-BE49-F238E27FC236}">
                <a16:creationId xmlns:a16="http://schemas.microsoft.com/office/drawing/2014/main" id="{1456FCC2-8E29-4033-9862-B8EA2C6A2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885" y="5274821"/>
            <a:ext cx="516155" cy="516155"/>
          </a:xfrm>
          <a:prstGeom prst="rect">
            <a:avLst/>
          </a:prstGeom>
        </p:spPr>
      </p:pic>
      <p:sp>
        <p:nvSpPr>
          <p:cNvPr id="85" name="Text Box 18">
            <a:extLst>
              <a:ext uri="{FF2B5EF4-FFF2-40B4-BE49-F238E27FC236}">
                <a16:creationId xmlns:a16="http://schemas.microsoft.com/office/drawing/2014/main" id="{65EFC281-5061-4019-ADE9-3289A4C5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559" y="5280810"/>
            <a:ext cx="5658719" cy="6946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 dirty="0">
                <a:solidFill>
                  <a:schemeClr val="tx1"/>
                </a:solidFill>
              </a:rPr>
              <a:t>Se durante il periodo di </a:t>
            </a:r>
            <a:r>
              <a:rPr lang="it-IT" altLang="it-IT" sz="1300" b="1" i="1" dirty="0">
                <a:solidFill>
                  <a:schemeClr val="tx1"/>
                </a:solidFill>
              </a:rPr>
              <a:t>lockdown</a:t>
            </a:r>
            <a:r>
              <a:rPr lang="it-IT" altLang="it-IT" sz="1300" b="1" dirty="0">
                <a:solidFill>
                  <a:schemeClr val="tx1"/>
                </a:solidFill>
              </a:rPr>
              <a:t> le imprese del terziario FVG sembrano aver sofferto oltre la media nazionale, la fase di recupero nel periodo successivo appare più veloce rispetto al resto d’Italia.</a:t>
            </a:r>
            <a:endParaRPr lang="it-IT" altLang="it-IT" sz="1300" b="1" i="1" dirty="0">
              <a:solidFill>
                <a:schemeClr val="tx1"/>
              </a:solidFill>
            </a:endParaRPr>
          </a:p>
        </p:txBody>
      </p:sp>
      <p:sp>
        <p:nvSpPr>
          <p:cNvPr id="87" name="Text Box 18">
            <a:extLst>
              <a:ext uri="{FF2B5EF4-FFF2-40B4-BE49-F238E27FC236}">
                <a16:creationId xmlns:a16="http://schemas.microsoft.com/office/drawing/2014/main" id="{68DA9739-E11F-4999-9082-B869591C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81" y="2776358"/>
            <a:ext cx="1109139" cy="26379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100" b="1" i="1" dirty="0">
                <a:solidFill>
                  <a:schemeClr val="bg1"/>
                </a:solidFill>
              </a:rPr>
              <a:t>PREV. DIC ‘20</a:t>
            </a:r>
            <a:endParaRPr lang="it-IT" altLang="it-IT" sz="1100" i="1" dirty="0">
              <a:solidFill>
                <a:schemeClr val="bg1"/>
              </a:solidFill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61F17F23-FA1A-45C3-AF65-4FEAD886F771}"/>
              </a:ext>
            </a:extLst>
          </p:cNvPr>
          <p:cNvCxnSpPr/>
          <p:nvPr/>
        </p:nvCxnSpPr>
        <p:spPr bwMode="auto">
          <a:xfrm>
            <a:off x="4756876" y="2535876"/>
            <a:ext cx="0" cy="215204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ttangolo 89">
            <a:extLst>
              <a:ext uri="{FF2B5EF4-FFF2-40B4-BE49-F238E27FC236}">
                <a16:creationId xmlns:a16="http://schemas.microsoft.com/office/drawing/2014/main" id="{80574B0D-E7B4-461A-90BB-DB44FB1CEA47}"/>
              </a:ext>
            </a:extLst>
          </p:cNvPr>
          <p:cNvSpPr/>
          <p:nvPr/>
        </p:nvSpPr>
        <p:spPr>
          <a:xfrm>
            <a:off x="3755134" y="2483045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lockdown</a:t>
            </a:r>
            <a:endParaRPr lang="it-IT" sz="700" i="1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magine 150">
            <a:extLst>
              <a:ext uri="{FF2B5EF4-FFF2-40B4-BE49-F238E27FC236}">
                <a16:creationId xmlns:a16="http://schemas.microsoft.com/office/drawing/2014/main" id="{FC7CDCA3-C07E-444E-A9B2-7A38DF77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643" y="2625018"/>
            <a:ext cx="2810317" cy="3756310"/>
          </a:xfrm>
          <a:prstGeom prst="rect">
            <a:avLst/>
          </a:prstGeom>
        </p:spPr>
      </p:pic>
      <p:sp>
        <p:nvSpPr>
          <p:cNvPr id="170" name="Rettangolo 169">
            <a:extLst>
              <a:ext uri="{FF2B5EF4-FFF2-40B4-BE49-F238E27FC236}">
                <a16:creationId xmlns:a16="http://schemas.microsoft.com/office/drawing/2014/main" id="{73052AE0-63BA-4E47-909E-ECE638034AF7}"/>
              </a:ext>
            </a:extLst>
          </p:cNvPr>
          <p:cNvSpPr/>
          <p:nvPr/>
        </p:nvSpPr>
        <p:spPr bwMode="auto">
          <a:xfrm rot="21100317">
            <a:off x="4338501" y="337819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D16E46D1-B1BE-4CC7-A493-5C6B4491F74E}"/>
              </a:ext>
            </a:extLst>
          </p:cNvPr>
          <p:cNvSpPr/>
          <p:nvPr/>
        </p:nvSpPr>
        <p:spPr bwMode="auto">
          <a:xfrm rot="21100317">
            <a:off x="4294257" y="386348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DBF3AD9E-567C-4E9F-80E8-819EB75C408E}"/>
              </a:ext>
            </a:extLst>
          </p:cNvPr>
          <p:cNvSpPr/>
          <p:nvPr/>
        </p:nvSpPr>
        <p:spPr bwMode="auto">
          <a:xfrm rot="21100317">
            <a:off x="4266493" y="435510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1AD22346-787F-4965-B298-481572FA7E29}"/>
              </a:ext>
            </a:extLst>
          </p:cNvPr>
          <p:cNvSpPr/>
          <p:nvPr/>
        </p:nvSpPr>
        <p:spPr bwMode="auto">
          <a:xfrm rot="21100317">
            <a:off x="4187111" y="482903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2BD95684-15F3-44FA-B054-BDDD705348A9}"/>
              </a:ext>
            </a:extLst>
          </p:cNvPr>
          <p:cNvSpPr/>
          <p:nvPr/>
        </p:nvSpPr>
        <p:spPr bwMode="auto">
          <a:xfrm rot="21100317">
            <a:off x="3710819" y="531834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09D63D6E-988A-42C8-A544-66FDD564FC4F}"/>
              </a:ext>
            </a:extLst>
          </p:cNvPr>
          <p:cNvSpPr/>
          <p:nvPr/>
        </p:nvSpPr>
        <p:spPr bwMode="auto">
          <a:xfrm rot="21100317">
            <a:off x="3265755" y="581965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B17BF99F-5AC3-4319-BB2D-B0526770D42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trend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per 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fine dell’anno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lascia presagire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miglior posizionamento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commercio FOOD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crollo della ristorazione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della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ricezione turistica rispetto al periodo </a:t>
            </a:r>
            <a:r>
              <a:rPr lang="it-IT" sz="2200" dirty="0" err="1">
                <a:latin typeface="Century Gothic" panose="020B0502020202020204" pitchFamily="34" charset="0"/>
                <a:ea typeface="+mj-ea"/>
                <a:cs typeface="Arial"/>
              </a:rPr>
              <a:t>pre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-COVID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(malgrado i risultati di agosto).</a:t>
            </a: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03688831-5F90-4FDA-8B05-0D47B28E6EB3}"/>
              </a:ext>
            </a:extLst>
          </p:cNvPr>
          <p:cNvSpPr/>
          <p:nvPr/>
        </p:nvSpPr>
        <p:spPr bwMode="auto">
          <a:xfrm rot="21100317">
            <a:off x="5051207" y="2875542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F08F850-C4F2-4C23-9A85-78A78C797B67}"/>
              </a:ext>
            </a:extLst>
          </p:cNvPr>
          <p:cNvSpPr/>
          <p:nvPr/>
        </p:nvSpPr>
        <p:spPr bwMode="auto">
          <a:xfrm>
            <a:off x="1511724" y="4840821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NO FOOD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7ACF94A-F561-4660-B7A0-2C1E1B780E61}"/>
              </a:ext>
            </a:extLst>
          </p:cNvPr>
          <p:cNvSpPr/>
          <p:nvPr/>
        </p:nvSpPr>
        <p:spPr bwMode="auto">
          <a:xfrm>
            <a:off x="1511724" y="2887326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FOOD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56B5A6E-2B8A-4979-A655-88273ED6DCAA}"/>
              </a:ext>
            </a:extLst>
          </p:cNvPr>
          <p:cNvSpPr/>
          <p:nvPr/>
        </p:nvSpPr>
        <p:spPr bwMode="auto">
          <a:xfrm>
            <a:off x="1511724" y="5330129"/>
            <a:ext cx="1492477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Ristorazione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A5EC66C-D401-4472-A387-16A50AB9D7D8}"/>
              </a:ext>
            </a:extLst>
          </p:cNvPr>
          <p:cNvSpPr/>
          <p:nvPr/>
        </p:nvSpPr>
        <p:spPr bwMode="auto">
          <a:xfrm>
            <a:off x="1511724" y="5831439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Ricezione turistica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480629A-90BE-4745-8ED8-96466F8A64DE}"/>
              </a:ext>
            </a:extLst>
          </p:cNvPr>
          <p:cNvSpPr/>
          <p:nvPr/>
        </p:nvSpPr>
        <p:spPr bwMode="auto">
          <a:xfrm>
            <a:off x="1511724" y="3389982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Trasporti e logistica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A054E1D-84E6-40BE-8ACB-59717855B844}"/>
              </a:ext>
            </a:extLst>
          </p:cNvPr>
          <p:cNvSpPr/>
          <p:nvPr/>
        </p:nvSpPr>
        <p:spPr bwMode="auto">
          <a:xfrm>
            <a:off x="1511724" y="3875271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alle imprese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41196EF-AC1E-4BAF-BE27-28BCE22757F7}"/>
              </a:ext>
            </a:extLst>
          </p:cNvPr>
          <p:cNvSpPr/>
          <p:nvPr/>
        </p:nvSpPr>
        <p:spPr bwMode="auto">
          <a:xfrm>
            <a:off x="1511724" y="4366884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alla persona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8" name="Elemento grafico 47" descr="Forchetta e coltello">
            <a:extLst>
              <a:ext uri="{FF2B5EF4-FFF2-40B4-BE49-F238E27FC236}">
                <a16:creationId xmlns:a16="http://schemas.microsoft.com/office/drawing/2014/main" id="{18CEE72C-4F81-4F38-AA85-FE8C547E0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13" y="5308382"/>
            <a:ext cx="320492" cy="320492"/>
          </a:xfrm>
          <a:prstGeom prst="rect">
            <a:avLst/>
          </a:prstGeom>
        </p:spPr>
      </p:pic>
      <p:pic>
        <p:nvPicPr>
          <p:cNvPr id="50" name="Elemento grafico 49" descr="Costruzione">
            <a:extLst>
              <a:ext uri="{FF2B5EF4-FFF2-40B4-BE49-F238E27FC236}">
                <a16:creationId xmlns:a16="http://schemas.microsoft.com/office/drawing/2014/main" id="{807D0F2B-5C6F-479D-AE0C-FE7B92379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589" y="5793668"/>
            <a:ext cx="352541" cy="352541"/>
          </a:xfrm>
          <a:prstGeom prst="rect">
            <a:avLst/>
          </a:prstGeom>
        </p:spPr>
      </p:pic>
      <p:pic>
        <p:nvPicPr>
          <p:cNvPr id="62" name="Elemento grafico 61" descr="Maglia a maniche lunghe">
            <a:extLst>
              <a:ext uri="{FF2B5EF4-FFF2-40B4-BE49-F238E27FC236}">
                <a16:creationId xmlns:a16="http://schemas.microsoft.com/office/drawing/2014/main" id="{2C82AD39-3339-47A8-B089-2E70738A6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589" y="4803050"/>
            <a:ext cx="352541" cy="352541"/>
          </a:xfrm>
          <a:prstGeom prst="rect">
            <a:avLst/>
          </a:prstGeom>
        </p:spPr>
      </p:pic>
      <p:pic>
        <p:nvPicPr>
          <p:cNvPr id="60" name="Elemento grafico 59" descr="Carrello della spesa">
            <a:extLst>
              <a:ext uri="{FF2B5EF4-FFF2-40B4-BE49-F238E27FC236}">
                <a16:creationId xmlns:a16="http://schemas.microsoft.com/office/drawing/2014/main" id="{00EA52D0-C2EC-4B80-B874-6B243DE1C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6962" y="2831928"/>
            <a:ext cx="387795" cy="387795"/>
          </a:xfrm>
          <a:prstGeom prst="rect">
            <a:avLst/>
          </a:prstGeom>
        </p:spPr>
      </p:pic>
      <p:pic>
        <p:nvPicPr>
          <p:cNvPr id="64" name="Elemento grafico 63" descr="Camion">
            <a:extLst>
              <a:ext uri="{FF2B5EF4-FFF2-40B4-BE49-F238E27FC236}">
                <a16:creationId xmlns:a16="http://schemas.microsoft.com/office/drawing/2014/main" id="{0C37F264-A7A4-4CE2-8362-694F418B4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243" y="3293865"/>
            <a:ext cx="469233" cy="469233"/>
          </a:xfrm>
          <a:prstGeom prst="rect">
            <a:avLst/>
          </a:prstGeom>
        </p:spPr>
      </p:pic>
      <p:pic>
        <p:nvPicPr>
          <p:cNvPr id="66" name="Elemento grafico 65" descr="Valigia">
            <a:extLst>
              <a:ext uri="{FF2B5EF4-FFF2-40B4-BE49-F238E27FC236}">
                <a16:creationId xmlns:a16="http://schemas.microsoft.com/office/drawing/2014/main" id="{2DC40E4F-5BF9-4098-A5F0-4DE04C702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589" y="3837500"/>
            <a:ext cx="352541" cy="352541"/>
          </a:xfrm>
          <a:prstGeom prst="rect">
            <a:avLst/>
          </a:prstGeom>
        </p:spPr>
      </p:pic>
      <p:pic>
        <p:nvPicPr>
          <p:cNvPr id="68" name="Elemento grafico 67" descr="Pettine">
            <a:extLst>
              <a:ext uri="{FF2B5EF4-FFF2-40B4-BE49-F238E27FC236}">
                <a16:creationId xmlns:a16="http://schemas.microsoft.com/office/drawing/2014/main" id="{FFBE1844-9044-4FF6-B87B-AF525DFFAB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72" y="4292096"/>
            <a:ext cx="426575" cy="426575"/>
          </a:xfrm>
          <a:prstGeom prst="rect">
            <a:avLst/>
          </a:prstGeom>
        </p:spPr>
      </p:pic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1CA6DEA-6473-4AA6-BC9E-5779E2D113F9}"/>
              </a:ext>
            </a:extLst>
          </p:cNvPr>
          <p:cNvSpPr txBox="1"/>
          <p:nvPr/>
        </p:nvSpPr>
        <p:spPr>
          <a:xfrm>
            <a:off x="3238995" y="580066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-40</a:t>
            </a:r>
          </a:p>
        </p:txBody>
      </p:sp>
      <p:pic>
        <p:nvPicPr>
          <p:cNvPr id="144" name="Immagine 143">
            <a:extLst>
              <a:ext uri="{FF2B5EF4-FFF2-40B4-BE49-F238E27FC236}">
                <a16:creationId xmlns:a16="http://schemas.microsoft.com/office/drawing/2014/main" id="{5A2CBBCE-122B-469A-BB28-FFDA21D36C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7183" y="3304168"/>
            <a:ext cx="2368373" cy="2368373"/>
          </a:xfrm>
          <a:prstGeom prst="rect">
            <a:avLst/>
          </a:prstGeom>
        </p:spPr>
      </p:pic>
      <p:sp>
        <p:nvSpPr>
          <p:cNvPr id="150" name="Titolo 1">
            <a:extLst>
              <a:ext uri="{FF2B5EF4-FFF2-40B4-BE49-F238E27FC236}">
                <a16:creationId xmlns:a16="http://schemas.microsoft.com/office/drawing/2014/main" id="{FD2F7375-6AB3-4429-8CEA-3A1CAEBA04C6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11217329" cy="54793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CLIMA DI FIDUCIA DELLE IMPRESE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Proiezione al 31 dicembre 2020 (scostamento dell’indicatore rispetto al periodo </a:t>
            </a:r>
            <a:r>
              <a:rPr lang="it-IT" sz="1500" b="0" i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pre</a:t>
            </a: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-lockdown)</a:t>
            </a:r>
          </a:p>
        </p:txBody>
      </p:sp>
      <p:sp>
        <p:nvSpPr>
          <p:cNvPr id="155" name="Rettangolo 93">
            <a:extLst>
              <a:ext uri="{FF2B5EF4-FFF2-40B4-BE49-F238E27FC236}">
                <a16:creationId xmlns:a16="http://schemas.microsoft.com/office/drawing/2014/main" id="{350324E0-48BB-49D8-959C-500669D8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B0ADEE2-C3F3-4D1E-B31A-A6638CFF7308}"/>
              </a:ext>
            </a:extLst>
          </p:cNvPr>
          <p:cNvSpPr txBox="1"/>
          <p:nvPr/>
        </p:nvSpPr>
        <p:spPr>
          <a:xfrm>
            <a:off x="3684059" y="529935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-27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BA78E5D9-8280-4334-AA7A-45249A2DB03B}"/>
              </a:ext>
            </a:extLst>
          </p:cNvPr>
          <p:cNvSpPr txBox="1"/>
          <p:nvPr/>
        </p:nvSpPr>
        <p:spPr>
          <a:xfrm>
            <a:off x="4160351" y="481004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-8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0D94A682-1ED7-4B4D-8F60-DCF9D78E1B7B}"/>
              </a:ext>
            </a:extLst>
          </p:cNvPr>
          <p:cNvSpPr txBox="1"/>
          <p:nvPr/>
        </p:nvSpPr>
        <p:spPr>
          <a:xfrm>
            <a:off x="4239733" y="433610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67ABE80E-CE0D-46DE-9A42-1CFEED79A354}"/>
              </a:ext>
            </a:extLst>
          </p:cNvPr>
          <p:cNvSpPr txBox="1"/>
          <p:nvPr/>
        </p:nvSpPr>
        <p:spPr>
          <a:xfrm>
            <a:off x="4267497" y="384449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-4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7F444D24-2030-4E20-B3B8-AC906F79FFB4}"/>
              </a:ext>
            </a:extLst>
          </p:cNvPr>
          <p:cNvSpPr txBox="1"/>
          <p:nvPr/>
        </p:nvSpPr>
        <p:spPr>
          <a:xfrm>
            <a:off x="4311741" y="335920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-3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89DE524E-3704-4536-9EAA-994CB421AFD1}"/>
              </a:ext>
            </a:extLst>
          </p:cNvPr>
          <p:cNvSpPr txBox="1"/>
          <p:nvPr/>
        </p:nvSpPr>
        <p:spPr>
          <a:xfrm>
            <a:off x="5024447" y="2856548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+5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B0ABD3C6-AE33-486F-918B-22F38D0ACB77}"/>
              </a:ext>
            </a:extLst>
          </p:cNvPr>
          <p:cNvSpPr/>
          <p:nvPr/>
        </p:nvSpPr>
        <p:spPr bwMode="auto">
          <a:xfrm>
            <a:off x="767408" y="2625018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 Box 18">
            <a:extLst>
              <a:ext uri="{FF2B5EF4-FFF2-40B4-BE49-F238E27FC236}">
                <a16:creationId xmlns:a16="http://schemas.microsoft.com/office/drawing/2014/main" id="{C1B35E6D-3C30-4AB3-AF0B-C21D0730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7" y="2438932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settore di attività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sp>
        <p:nvSpPr>
          <p:cNvPr id="244" name="Rettangolo 243">
            <a:extLst>
              <a:ext uri="{FF2B5EF4-FFF2-40B4-BE49-F238E27FC236}">
                <a16:creationId xmlns:a16="http://schemas.microsoft.com/office/drawing/2014/main" id="{EC43DB49-47A1-4B96-8E26-B8226AC69A14}"/>
              </a:ext>
            </a:extLst>
          </p:cNvPr>
          <p:cNvSpPr/>
          <p:nvPr/>
        </p:nvSpPr>
        <p:spPr bwMode="auto">
          <a:xfrm>
            <a:off x="6414611" y="2620043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Text Box 18">
            <a:extLst>
              <a:ext uri="{FF2B5EF4-FFF2-40B4-BE49-F238E27FC236}">
                <a16:creationId xmlns:a16="http://schemas.microsoft.com/office/drawing/2014/main" id="{73BB7E21-80E8-41F0-B8F0-F763C13A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30" y="2433957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territorio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pic>
        <p:nvPicPr>
          <p:cNvPr id="250" name="Elemento grafico 249" descr="Freccia linea, curva antioraria">
            <a:extLst>
              <a:ext uri="{FF2B5EF4-FFF2-40B4-BE49-F238E27FC236}">
                <a16:creationId xmlns:a16="http://schemas.microsoft.com/office/drawing/2014/main" id="{FEEC7210-D2F8-4E87-801C-589149BE9C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845471" flipH="1">
            <a:off x="9246406" y="4291484"/>
            <a:ext cx="843643" cy="831273"/>
          </a:xfrm>
          <a:prstGeom prst="rect">
            <a:avLst/>
          </a:prstGeom>
        </p:spPr>
      </p:pic>
      <p:sp>
        <p:nvSpPr>
          <p:cNvPr id="252" name="Rettangolo 251">
            <a:extLst>
              <a:ext uri="{FF2B5EF4-FFF2-40B4-BE49-F238E27FC236}">
                <a16:creationId xmlns:a16="http://schemas.microsoft.com/office/drawing/2014/main" id="{D061C71C-D704-4579-90C8-0DB0263558F5}"/>
              </a:ext>
            </a:extLst>
          </p:cNvPr>
          <p:cNvSpPr/>
          <p:nvPr/>
        </p:nvSpPr>
        <p:spPr bwMode="auto">
          <a:xfrm>
            <a:off x="9870474" y="4169119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</p:txBody>
      </p: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216641F7-EF10-439C-AC17-8A26B972B015}"/>
              </a:ext>
            </a:extLst>
          </p:cNvPr>
          <p:cNvSpPr/>
          <p:nvPr/>
        </p:nvSpPr>
        <p:spPr bwMode="auto">
          <a:xfrm rot="21100317">
            <a:off x="10200699" y="451458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EB1276E4-093F-45D4-8A18-D7A80EAA0956}"/>
              </a:ext>
            </a:extLst>
          </p:cNvPr>
          <p:cNvSpPr txBox="1"/>
          <p:nvPr/>
        </p:nvSpPr>
        <p:spPr>
          <a:xfrm>
            <a:off x="10173939" y="449559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-8</a:t>
            </a:r>
          </a:p>
        </p:txBody>
      </p:sp>
      <p:pic>
        <p:nvPicPr>
          <p:cNvPr id="258" name="Elemento grafico 257" descr="Freccia linea, curva antioraria">
            <a:extLst>
              <a:ext uri="{FF2B5EF4-FFF2-40B4-BE49-F238E27FC236}">
                <a16:creationId xmlns:a16="http://schemas.microsoft.com/office/drawing/2014/main" id="{C85F4656-C859-4A5E-9AE7-8B1E93C90C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698176" flipH="1">
            <a:off x="9753930" y="4909078"/>
            <a:ext cx="843643" cy="831273"/>
          </a:xfrm>
          <a:prstGeom prst="rect">
            <a:avLst/>
          </a:prstGeom>
        </p:spPr>
      </p:pic>
      <p:sp>
        <p:nvSpPr>
          <p:cNvPr id="260" name="Rettangolo 259">
            <a:extLst>
              <a:ext uri="{FF2B5EF4-FFF2-40B4-BE49-F238E27FC236}">
                <a16:creationId xmlns:a16="http://schemas.microsoft.com/office/drawing/2014/main" id="{323C5FD4-6280-44EC-9742-7354194B0265}"/>
              </a:ext>
            </a:extLst>
          </p:cNvPr>
          <p:cNvSpPr/>
          <p:nvPr/>
        </p:nvSpPr>
        <p:spPr bwMode="auto">
          <a:xfrm>
            <a:off x="10206305" y="5381047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</p:txBody>
      </p:sp>
      <p:sp>
        <p:nvSpPr>
          <p:cNvPr id="262" name="Rettangolo 261">
            <a:extLst>
              <a:ext uri="{FF2B5EF4-FFF2-40B4-BE49-F238E27FC236}">
                <a16:creationId xmlns:a16="http://schemas.microsoft.com/office/drawing/2014/main" id="{E4AC22E3-CD5A-48F8-AF10-365C2FDA21AA}"/>
              </a:ext>
            </a:extLst>
          </p:cNvPr>
          <p:cNvSpPr/>
          <p:nvPr/>
        </p:nvSpPr>
        <p:spPr bwMode="auto">
          <a:xfrm rot="21100317">
            <a:off x="10536530" y="572651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CasellaDiTesto 263">
            <a:extLst>
              <a:ext uri="{FF2B5EF4-FFF2-40B4-BE49-F238E27FC236}">
                <a16:creationId xmlns:a16="http://schemas.microsoft.com/office/drawing/2014/main" id="{265056C6-0D16-4198-BD8A-8B60A9ABACAE}"/>
              </a:ext>
            </a:extLst>
          </p:cNvPr>
          <p:cNvSpPr txBox="1"/>
          <p:nvPr/>
        </p:nvSpPr>
        <p:spPr>
          <a:xfrm>
            <a:off x="10509770" y="570752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-6</a:t>
            </a:r>
          </a:p>
        </p:txBody>
      </p:sp>
      <p:pic>
        <p:nvPicPr>
          <p:cNvPr id="272" name="Elemento grafico 271" descr="Freccia linea, curva antioraria">
            <a:extLst>
              <a:ext uri="{FF2B5EF4-FFF2-40B4-BE49-F238E27FC236}">
                <a16:creationId xmlns:a16="http://schemas.microsoft.com/office/drawing/2014/main" id="{FD210226-F35D-4D28-A8ED-D5BEB75695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989037" flipH="1">
            <a:off x="9062504" y="3035098"/>
            <a:ext cx="843643" cy="831273"/>
          </a:xfrm>
          <a:prstGeom prst="rect">
            <a:avLst/>
          </a:prstGeom>
        </p:spPr>
      </p:pic>
      <p:sp>
        <p:nvSpPr>
          <p:cNvPr id="274" name="Rettangolo 273">
            <a:extLst>
              <a:ext uri="{FF2B5EF4-FFF2-40B4-BE49-F238E27FC236}">
                <a16:creationId xmlns:a16="http://schemas.microsoft.com/office/drawing/2014/main" id="{4D6CCD02-1BFA-4462-A0BC-116AFC7C4B29}"/>
              </a:ext>
            </a:extLst>
          </p:cNvPr>
          <p:cNvSpPr/>
          <p:nvPr/>
        </p:nvSpPr>
        <p:spPr bwMode="auto">
          <a:xfrm>
            <a:off x="9701409" y="2959091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id="{0B471510-E40D-4BD3-AE3F-90053A98BAB7}"/>
              </a:ext>
            </a:extLst>
          </p:cNvPr>
          <p:cNvSpPr/>
          <p:nvPr/>
        </p:nvSpPr>
        <p:spPr bwMode="auto">
          <a:xfrm rot="21100317">
            <a:off x="10031634" y="330456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CasellaDiTesto 277">
            <a:extLst>
              <a:ext uri="{FF2B5EF4-FFF2-40B4-BE49-F238E27FC236}">
                <a16:creationId xmlns:a16="http://schemas.microsoft.com/office/drawing/2014/main" id="{EC2B95A7-B695-476D-BC5C-53093A45CDFB}"/>
              </a:ext>
            </a:extLst>
          </p:cNvPr>
          <p:cNvSpPr txBox="1"/>
          <p:nvPr/>
        </p:nvSpPr>
        <p:spPr>
          <a:xfrm>
            <a:off x="10004874" y="328556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pic>
        <p:nvPicPr>
          <p:cNvPr id="280" name="Elemento grafico 279" descr="Freccia linea, curva antioraria">
            <a:extLst>
              <a:ext uri="{FF2B5EF4-FFF2-40B4-BE49-F238E27FC236}">
                <a16:creationId xmlns:a16="http://schemas.microsoft.com/office/drawing/2014/main" id="{47B2EBB3-7238-4E7D-9D2B-580D7A7E6D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492587">
            <a:off x="7279863" y="4098223"/>
            <a:ext cx="884791" cy="831273"/>
          </a:xfrm>
          <a:prstGeom prst="rect">
            <a:avLst/>
          </a:prstGeom>
        </p:spPr>
      </p:pic>
      <p:sp>
        <p:nvSpPr>
          <p:cNvPr id="282" name="Rettangolo 281">
            <a:extLst>
              <a:ext uri="{FF2B5EF4-FFF2-40B4-BE49-F238E27FC236}">
                <a16:creationId xmlns:a16="http://schemas.microsoft.com/office/drawing/2014/main" id="{9842F0D7-77C6-427D-82EB-8C4798EE75A9}"/>
              </a:ext>
            </a:extLst>
          </p:cNvPr>
          <p:cNvSpPr/>
          <p:nvPr/>
        </p:nvSpPr>
        <p:spPr bwMode="auto">
          <a:xfrm>
            <a:off x="6504592" y="4867787"/>
            <a:ext cx="1442520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DB6E3443-81AE-4E9E-8FE0-1785524F0AB9}"/>
              </a:ext>
            </a:extLst>
          </p:cNvPr>
          <p:cNvSpPr/>
          <p:nvPr/>
        </p:nvSpPr>
        <p:spPr bwMode="auto">
          <a:xfrm rot="21100317">
            <a:off x="6959995" y="521325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CasellaDiTesto 285">
            <a:extLst>
              <a:ext uri="{FF2B5EF4-FFF2-40B4-BE49-F238E27FC236}">
                <a16:creationId xmlns:a16="http://schemas.microsoft.com/office/drawing/2014/main" id="{68D627D0-BEEB-4A8D-B0ED-24168F443996}"/>
              </a:ext>
            </a:extLst>
          </p:cNvPr>
          <p:cNvSpPr txBox="1"/>
          <p:nvPr/>
        </p:nvSpPr>
        <p:spPr>
          <a:xfrm>
            <a:off x="6933235" y="519426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1033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B69C12D-2538-4FC5-9D2E-96D46533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1" y="2111424"/>
            <a:ext cx="5546269" cy="3067200"/>
          </a:xfrm>
          <a:prstGeom prst="rect">
            <a:avLst/>
          </a:prstGeom>
        </p:spPr>
      </p:pic>
      <p:sp>
        <p:nvSpPr>
          <p:cNvPr id="29" name="Titolo 1">
            <a:extLst>
              <a:ext uri="{FF2B5EF4-FFF2-40B4-BE49-F238E27FC236}">
                <a16:creationId xmlns:a16="http://schemas.microsoft.com/office/drawing/2014/main" id="{CB7AD48A-FB4C-4DC5-AA77-5449A4C28DA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4473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impresa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Allo stesso modo, la proiezione a fine anno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relativamente all’andamento delle imprese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evidenzia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recupero più veloce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presso gli operatori del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terziario del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rispetto alla media in Italia.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1" name="Rettangolo 93">
            <a:extLst>
              <a:ext uri="{FF2B5EF4-FFF2-40B4-BE49-F238E27FC236}">
                <a16:creationId xmlns:a16="http://schemas.microsoft.com/office/drawing/2014/main" id="{745B6026-5EAB-44B6-9FE5-FB5C8F6A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44F30707-7617-4C2C-8640-4E3E0D26A006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5744721" cy="5325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DELLE IMPRESE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D23D51E8-1959-44E7-A35F-BBEAD4C5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962" y="2614504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0" name="CasellaDiTesto 9">
            <a:extLst>
              <a:ext uri="{FF2B5EF4-FFF2-40B4-BE49-F238E27FC236}">
                <a16:creationId xmlns:a16="http://schemas.microsoft.com/office/drawing/2014/main" id="{D55902E9-AB1B-446B-927E-65A0138E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198" y="3362697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400" i="1" dirty="0"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F1E74DBE-338A-47E2-85D3-B30C1660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59" y="2704125"/>
            <a:ext cx="4221150" cy="925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Proiezione dell’andamento delle imprese al 31 dicembre 2020</a:t>
            </a:r>
            <a:b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altLang="it-IT" sz="1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(Indicatori congiunturali)</a:t>
            </a:r>
            <a:endParaRPr lang="it-IT" altLang="it-IT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A19177B3-3192-4077-9D56-8E6C02414DC1}"/>
              </a:ext>
            </a:extLst>
          </p:cNvPr>
          <p:cNvSpPr/>
          <p:nvPr/>
        </p:nvSpPr>
        <p:spPr bwMode="auto">
          <a:xfrm rot="8781447">
            <a:off x="5410606" y="3001849"/>
            <a:ext cx="652795" cy="102505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" name="Elemento grafico 52" descr="Freccia linea: curva antioraria">
            <a:extLst>
              <a:ext uri="{FF2B5EF4-FFF2-40B4-BE49-F238E27FC236}">
                <a16:creationId xmlns:a16="http://schemas.microsoft.com/office/drawing/2014/main" id="{1A0446B0-FB08-44FC-944E-53561BFB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42422" flipH="1">
            <a:off x="6087731" y="2790775"/>
            <a:ext cx="899478" cy="914400"/>
          </a:xfrm>
          <a:prstGeom prst="rect">
            <a:avLst/>
          </a:prstGeom>
        </p:spPr>
      </p:pic>
      <p:sp>
        <p:nvSpPr>
          <p:cNvPr id="54" name="Ovale 53">
            <a:extLst>
              <a:ext uri="{FF2B5EF4-FFF2-40B4-BE49-F238E27FC236}">
                <a16:creationId xmlns:a16="http://schemas.microsoft.com/office/drawing/2014/main" id="{285713C2-8BDD-4795-9ED9-E53A3DE87E17}"/>
              </a:ext>
            </a:extLst>
          </p:cNvPr>
          <p:cNvSpPr/>
          <p:nvPr/>
        </p:nvSpPr>
        <p:spPr bwMode="auto">
          <a:xfrm>
            <a:off x="7614131" y="4868412"/>
            <a:ext cx="688554" cy="68847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E07F0D25-D4A9-4AB6-BDD3-8AB65970D1D3}"/>
              </a:ext>
            </a:extLst>
          </p:cNvPr>
          <p:cNvSpPr/>
          <p:nvPr/>
        </p:nvSpPr>
        <p:spPr>
          <a:xfrm>
            <a:off x="7641172" y="5012595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  <a:endParaRPr lang="it-IT" sz="1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A9483DF-CA4B-4CE6-B724-246A00A0357B}"/>
              </a:ext>
            </a:extLst>
          </p:cNvPr>
          <p:cNvSpPr/>
          <p:nvPr/>
        </p:nvSpPr>
        <p:spPr>
          <a:xfrm>
            <a:off x="8424910" y="4797152"/>
            <a:ext cx="194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ITALIA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65EB05ED-C078-4C11-A914-EAF4236EB207}"/>
              </a:ext>
            </a:extLst>
          </p:cNvPr>
          <p:cNvSpPr/>
          <p:nvPr/>
        </p:nvSpPr>
        <p:spPr bwMode="auto">
          <a:xfrm>
            <a:off x="7614131" y="3821391"/>
            <a:ext cx="688554" cy="688477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1CC81D12-72E7-4BAC-86DF-582851C59BF5}"/>
              </a:ext>
            </a:extLst>
          </p:cNvPr>
          <p:cNvSpPr/>
          <p:nvPr/>
        </p:nvSpPr>
        <p:spPr>
          <a:xfrm>
            <a:off x="7641172" y="396557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37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4FD8F8EF-0541-43FA-BB32-3BB361022C4A}"/>
              </a:ext>
            </a:extLst>
          </p:cNvPr>
          <p:cNvSpPr/>
          <p:nvPr/>
        </p:nvSpPr>
        <p:spPr>
          <a:xfrm>
            <a:off x="8424909" y="3750131"/>
            <a:ext cx="202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FVG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34CC8F10-4BEE-4C8D-82C8-77C7640FCC66}"/>
              </a:ext>
            </a:extLst>
          </p:cNvPr>
          <p:cNvSpPr/>
          <p:nvPr/>
        </p:nvSpPr>
        <p:spPr>
          <a:xfrm>
            <a:off x="4256165" y="281721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42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E38ACF1-19CA-41E9-8451-94CD746C80A7}"/>
              </a:ext>
            </a:extLst>
          </p:cNvPr>
          <p:cNvSpPr/>
          <p:nvPr/>
        </p:nvSpPr>
        <p:spPr>
          <a:xfrm>
            <a:off x="4295800" y="3501008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36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CB05D05B-BD08-43F8-B4CA-A94652C750FE}"/>
              </a:ext>
            </a:extLst>
          </p:cNvPr>
          <p:cNvSpPr/>
          <p:nvPr/>
        </p:nvSpPr>
        <p:spPr>
          <a:xfrm>
            <a:off x="4777353" y="4253887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11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A75DA303-7C9A-49B0-8143-D7CE04FFA69D}"/>
              </a:ext>
            </a:extLst>
          </p:cNvPr>
          <p:cNvSpPr/>
          <p:nvPr/>
        </p:nvSpPr>
        <p:spPr>
          <a:xfrm>
            <a:off x="5342678" y="3086042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37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0626B4DF-92A8-4F3F-B2F2-4F01A5087E2E}"/>
              </a:ext>
            </a:extLst>
          </p:cNvPr>
          <p:cNvSpPr/>
          <p:nvPr/>
        </p:nvSpPr>
        <p:spPr>
          <a:xfrm>
            <a:off x="5476041" y="354849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Century Gothic" panose="020B0502020202020204" pitchFamily="34" charset="0"/>
              </a:rPr>
              <a:t>24</a:t>
            </a:r>
            <a:endParaRPr lang="it-IT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783CE-F50C-42F2-AF59-60C8DB6FCED0}"/>
              </a:ext>
            </a:extLst>
          </p:cNvPr>
          <p:cNvCxnSpPr/>
          <p:nvPr/>
        </p:nvCxnSpPr>
        <p:spPr bwMode="auto">
          <a:xfrm>
            <a:off x="7248128" y="2737496"/>
            <a:ext cx="0" cy="3150812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18">
            <a:extLst>
              <a:ext uri="{FF2B5EF4-FFF2-40B4-BE49-F238E27FC236}">
                <a16:creationId xmlns:a16="http://schemas.microsoft.com/office/drawing/2014/main" id="{6703BB58-4CF4-42FD-B39A-0BBE9F3F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81" y="2747782"/>
            <a:ext cx="1109139" cy="26379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100" b="1" i="1" dirty="0">
                <a:solidFill>
                  <a:schemeClr val="bg1"/>
                </a:solidFill>
              </a:rPr>
              <a:t>PREV. DIC ‘20</a:t>
            </a:r>
            <a:endParaRPr lang="it-IT" altLang="it-IT" sz="1100" i="1" dirty="0">
              <a:solidFill>
                <a:schemeClr val="bg1"/>
              </a:solidFill>
            </a:endParaRP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2C4C763D-7F4B-40EA-BFCD-5FFFB0F69701}"/>
              </a:ext>
            </a:extLst>
          </p:cNvPr>
          <p:cNvCxnSpPr/>
          <p:nvPr/>
        </p:nvCxnSpPr>
        <p:spPr bwMode="auto">
          <a:xfrm>
            <a:off x="4756876" y="2535876"/>
            <a:ext cx="0" cy="215204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29B39D0B-86B3-4411-99F2-8229DB9C1BE4}"/>
              </a:ext>
            </a:extLst>
          </p:cNvPr>
          <p:cNvSpPr/>
          <p:nvPr/>
        </p:nvSpPr>
        <p:spPr>
          <a:xfrm>
            <a:off x="3755134" y="2483045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lockdown</a:t>
            </a:r>
            <a:endParaRPr lang="it-IT" sz="700" i="1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EC6EB830-8146-460E-93D3-FDF20C2A5F73}"/>
              </a:ext>
            </a:extLst>
          </p:cNvPr>
          <p:cNvSpPr/>
          <p:nvPr/>
        </p:nvSpPr>
        <p:spPr>
          <a:xfrm>
            <a:off x="4447027" y="3990776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17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pic>
        <p:nvPicPr>
          <p:cNvPr id="7" name="Elemento grafico 6" descr="Professore">
            <a:extLst>
              <a:ext uri="{FF2B5EF4-FFF2-40B4-BE49-F238E27FC236}">
                <a16:creationId xmlns:a16="http://schemas.microsoft.com/office/drawing/2014/main" id="{BF7FEDE4-C384-4B6E-9726-D1E835E1B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885" y="5274821"/>
            <a:ext cx="516155" cy="516155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D01C610-1D30-4D30-A3A1-FE0C8BCA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560" y="5180783"/>
            <a:ext cx="5442512" cy="8947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 dirty="0">
                <a:solidFill>
                  <a:schemeClr val="tx1"/>
                </a:solidFill>
              </a:rPr>
              <a:t>Anche con riferimento all’andamento dell’impresa, in FVG il periodo di </a:t>
            </a:r>
            <a:r>
              <a:rPr lang="it-IT" altLang="it-IT" sz="1300" b="1" i="1" dirty="0">
                <a:solidFill>
                  <a:schemeClr val="tx1"/>
                </a:solidFill>
              </a:rPr>
              <a:t>lockdown</a:t>
            </a:r>
            <a:r>
              <a:rPr lang="it-IT" altLang="it-IT" sz="1300" b="1" dirty="0">
                <a:solidFill>
                  <a:schemeClr val="tx1"/>
                </a:solidFill>
              </a:rPr>
              <a:t> si è rivelato più duro rispetto ad altre parti d’Italia. Tuttavia, il recupero nel periodo successivo appare nettamente più veloce.</a:t>
            </a:r>
            <a:endParaRPr lang="it-IT" altLang="it-IT" sz="13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40B3A7-15C3-419F-875F-8CE2DCAA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23" y="2625337"/>
            <a:ext cx="2812161" cy="3756310"/>
          </a:xfrm>
          <a:prstGeom prst="rect">
            <a:avLst/>
          </a:prstGeom>
        </p:spPr>
      </p:pic>
      <p:sp>
        <p:nvSpPr>
          <p:cNvPr id="170" name="Rettangolo 169">
            <a:extLst>
              <a:ext uri="{FF2B5EF4-FFF2-40B4-BE49-F238E27FC236}">
                <a16:creationId xmlns:a16="http://schemas.microsoft.com/office/drawing/2014/main" id="{73052AE0-63BA-4E47-909E-ECE638034AF7}"/>
              </a:ext>
            </a:extLst>
          </p:cNvPr>
          <p:cNvSpPr/>
          <p:nvPr/>
        </p:nvSpPr>
        <p:spPr bwMode="auto">
          <a:xfrm rot="21100317">
            <a:off x="4288167" y="337819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D16E46D1-B1BE-4CC7-A493-5C6B4491F74E}"/>
              </a:ext>
            </a:extLst>
          </p:cNvPr>
          <p:cNvSpPr/>
          <p:nvPr/>
        </p:nvSpPr>
        <p:spPr bwMode="auto">
          <a:xfrm rot="21100317">
            <a:off x="4294257" y="386348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DBF3AD9E-567C-4E9F-80E8-819EB75C408E}"/>
              </a:ext>
            </a:extLst>
          </p:cNvPr>
          <p:cNvSpPr/>
          <p:nvPr/>
        </p:nvSpPr>
        <p:spPr bwMode="auto">
          <a:xfrm rot="21100317">
            <a:off x="4203711" y="435510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1AD22346-787F-4965-B298-481572FA7E29}"/>
              </a:ext>
            </a:extLst>
          </p:cNvPr>
          <p:cNvSpPr/>
          <p:nvPr/>
        </p:nvSpPr>
        <p:spPr bwMode="auto">
          <a:xfrm rot="21100317">
            <a:off x="4114925" y="482903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2BD95684-15F3-44FA-B054-BDDD705348A9}"/>
              </a:ext>
            </a:extLst>
          </p:cNvPr>
          <p:cNvSpPr/>
          <p:nvPr/>
        </p:nvSpPr>
        <p:spPr bwMode="auto">
          <a:xfrm rot="21100317">
            <a:off x="3584018" y="531834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09D63D6E-988A-42C8-A544-66FDD564FC4F}"/>
              </a:ext>
            </a:extLst>
          </p:cNvPr>
          <p:cNvSpPr/>
          <p:nvPr/>
        </p:nvSpPr>
        <p:spPr bwMode="auto">
          <a:xfrm rot="21100317">
            <a:off x="3162043" y="581965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B17BF99F-5AC3-4319-BB2D-B0526770D42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impresa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La tendenza per 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fine dell’anno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conferma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miglior posizionamento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I territori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Pordenone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Udine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sono quelli che, più degli altri,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si avvicineranno ai livelli pre-crisi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03688831-5F90-4FDA-8B05-0D47B28E6EB3}"/>
              </a:ext>
            </a:extLst>
          </p:cNvPr>
          <p:cNvSpPr/>
          <p:nvPr/>
        </p:nvSpPr>
        <p:spPr bwMode="auto">
          <a:xfrm rot="21100317">
            <a:off x="5168194" y="2875542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F08F850-C4F2-4C23-9A85-78A78C797B67}"/>
              </a:ext>
            </a:extLst>
          </p:cNvPr>
          <p:cNvSpPr/>
          <p:nvPr/>
        </p:nvSpPr>
        <p:spPr bwMode="auto">
          <a:xfrm>
            <a:off x="1511724" y="4840821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alla persona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7ACF94A-F561-4660-B7A0-2C1E1B780E61}"/>
              </a:ext>
            </a:extLst>
          </p:cNvPr>
          <p:cNvSpPr/>
          <p:nvPr/>
        </p:nvSpPr>
        <p:spPr bwMode="auto">
          <a:xfrm>
            <a:off x="1511724" y="2887326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FOOD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56B5A6E-2B8A-4979-A655-88273ED6DCAA}"/>
              </a:ext>
            </a:extLst>
          </p:cNvPr>
          <p:cNvSpPr/>
          <p:nvPr/>
        </p:nvSpPr>
        <p:spPr bwMode="auto">
          <a:xfrm>
            <a:off x="1511724" y="5330129"/>
            <a:ext cx="1492477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Ristorazione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A5EC66C-D401-4472-A387-16A50AB9D7D8}"/>
              </a:ext>
            </a:extLst>
          </p:cNvPr>
          <p:cNvSpPr/>
          <p:nvPr/>
        </p:nvSpPr>
        <p:spPr bwMode="auto">
          <a:xfrm>
            <a:off x="1511724" y="5831439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Ricezione turistica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480629A-90BE-4745-8ED8-96466F8A64DE}"/>
              </a:ext>
            </a:extLst>
          </p:cNvPr>
          <p:cNvSpPr/>
          <p:nvPr/>
        </p:nvSpPr>
        <p:spPr bwMode="auto">
          <a:xfrm>
            <a:off x="1511724" y="3389982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Trasporti e logistica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A054E1D-84E6-40BE-8ACB-59717855B844}"/>
              </a:ext>
            </a:extLst>
          </p:cNvPr>
          <p:cNvSpPr/>
          <p:nvPr/>
        </p:nvSpPr>
        <p:spPr bwMode="auto">
          <a:xfrm>
            <a:off x="1511724" y="3875271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alle imprese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41196EF-AC1E-4BAF-BE27-28BCE22757F7}"/>
              </a:ext>
            </a:extLst>
          </p:cNvPr>
          <p:cNvSpPr/>
          <p:nvPr/>
        </p:nvSpPr>
        <p:spPr bwMode="auto">
          <a:xfrm>
            <a:off x="1511724" y="4366884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NO FOOD</a:t>
            </a:r>
          </a:p>
        </p:txBody>
      </p:sp>
      <p:pic>
        <p:nvPicPr>
          <p:cNvPr id="48" name="Elemento grafico 47" descr="Forchetta e coltello">
            <a:extLst>
              <a:ext uri="{FF2B5EF4-FFF2-40B4-BE49-F238E27FC236}">
                <a16:creationId xmlns:a16="http://schemas.microsoft.com/office/drawing/2014/main" id="{18CEE72C-4F81-4F38-AA85-FE8C547E0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13" y="5308382"/>
            <a:ext cx="320492" cy="320492"/>
          </a:xfrm>
          <a:prstGeom prst="rect">
            <a:avLst/>
          </a:prstGeom>
        </p:spPr>
      </p:pic>
      <p:pic>
        <p:nvPicPr>
          <p:cNvPr id="50" name="Elemento grafico 49" descr="Costruzione">
            <a:extLst>
              <a:ext uri="{FF2B5EF4-FFF2-40B4-BE49-F238E27FC236}">
                <a16:creationId xmlns:a16="http://schemas.microsoft.com/office/drawing/2014/main" id="{807D0F2B-5C6F-479D-AE0C-FE7B92379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589" y="5793668"/>
            <a:ext cx="352541" cy="352541"/>
          </a:xfrm>
          <a:prstGeom prst="rect">
            <a:avLst/>
          </a:prstGeom>
        </p:spPr>
      </p:pic>
      <p:pic>
        <p:nvPicPr>
          <p:cNvPr id="62" name="Elemento grafico 61" descr="Maglia a maniche lunghe">
            <a:extLst>
              <a:ext uri="{FF2B5EF4-FFF2-40B4-BE49-F238E27FC236}">
                <a16:creationId xmlns:a16="http://schemas.microsoft.com/office/drawing/2014/main" id="{2C82AD39-3339-47A8-B089-2E70738A6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589" y="4301485"/>
            <a:ext cx="352541" cy="352541"/>
          </a:xfrm>
          <a:prstGeom prst="rect">
            <a:avLst/>
          </a:prstGeom>
        </p:spPr>
      </p:pic>
      <p:pic>
        <p:nvPicPr>
          <p:cNvPr id="60" name="Elemento grafico 59" descr="Carrello della spesa">
            <a:extLst>
              <a:ext uri="{FF2B5EF4-FFF2-40B4-BE49-F238E27FC236}">
                <a16:creationId xmlns:a16="http://schemas.microsoft.com/office/drawing/2014/main" id="{00EA52D0-C2EC-4B80-B874-6B243DE1C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6962" y="2831928"/>
            <a:ext cx="387795" cy="387795"/>
          </a:xfrm>
          <a:prstGeom prst="rect">
            <a:avLst/>
          </a:prstGeom>
        </p:spPr>
      </p:pic>
      <p:pic>
        <p:nvPicPr>
          <p:cNvPr id="64" name="Elemento grafico 63" descr="Camion">
            <a:extLst>
              <a:ext uri="{FF2B5EF4-FFF2-40B4-BE49-F238E27FC236}">
                <a16:creationId xmlns:a16="http://schemas.microsoft.com/office/drawing/2014/main" id="{0C37F264-A7A4-4CE2-8362-694F418B4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243" y="3293865"/>
            <a:ext cx="469233" cy="469233"/>
          </a:xfrm>
          <a:prstGeom prst="rect">
            <a:avLst/>
          </a:prstGeom>
        </p:spPr>
      </p:pic>
      <p:pic>
        <p:nvPicPr>
          <p:cNvPr id="66" name="Elemento grafico 65" descr="Valigia">
            <a:extLst>
              <a:ext uri="{FF2B5EF4-FFF2-40B4-BE49-F238E27FC236}">
                <a16:creationId xmlns:a16="http://schemas.microsoft.com/office/drawing/2014/main" id="{2DC40E4F-5BF9-4098-A5F0-4DE04C702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589" y="3837500"/>
            <a:ext cx="352541" cy="352541"/>
          </a:xfrm>
          <a:prstGeom prst="rect">
            <a:avLst/>
          </a:prstGeom>
        </p:spPr>
      </p:pic>
      <p:pic>
        <p:nvPicPr>
          <p:cNvPr id="68" name="Elemento grafico 67" descr="Pettine">
            <a:extLst>
              <a:ext uri="{FF2B5EF4-FFF2-40B4-BE49-F238E27FC236}">
                <a16:creationId xmlns:a16="http://schemas.microsoft.com/office/drawing/2014/main" id="{FFBE1844-9044-4FF6-B87B-AF525DFFAB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72" y="4752291"/>
            <a:ext cx="426575" cy="426575"/>
          </a:xfrm>
          <a:prstGeom prst="rect">
            <a:avLst/>
          </a:prstGeom>
        </p:spPr>
      </p:pic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1CA6DEA-6473-4AA6-BC9E-5779E2D113F9}"/>
              </a:ext>
            </a:extLst>
          </p:cNvPr>
          <p:cNvSpPr txBox="1"/>
          <p:nvPr/>
        </p:nvSpPr>
        <p:spPr>
          <a:xfrm>
            <a:off x="3135283" y="580066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-33</a:t>
            </a:r>
          </a:p>
        </p:txBody>
      </p:sp>
      <p:pic>
        <p:nvPicPr>
          <p:cNvPr id="144" name="Immagine 143">
            <a:extLst>
              <a:ext uri="{FF2B5EF4-FFF2-40B4-BE49-F238E27FC236}">
                <a16:creationId xmlns:a16="http://schemas.microsoft.com/office/drawing/2014/main" id="{5A2CBBCE-122B-469A-BB28-FFDA21D36C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7183" y="3304168"/>
            <a:ext cx="2368373" cy="2368373"/>
          </a:xfrm>
          <a:prstGeom prst="rect">
            <a:avLst/>
          </a:prstGeom>
        </p:spPr>
      </p:pic>
      <p:sp>
        <p:nvSpPr>
          <p:cNvPr id="150" name="Titolo 1">
            <a:extLst>
              <a:ext uri="{FF2B5EF4-FFF2-40B4-BE49-F238E27FC236}">
                <a16:creationId xmlns:a16="http://schemas.microsoft.com/office/drawing/2014/main" id="{FD2F7375-6AB3-4429-8CEA-3A1CAEBA04C6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11217329" cy="54793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DELLE IMPRESE DEL TERZIARIO FVG </a:t>
            </a:r>
          </a:p>
          <a:p>
            <a:pPr>
              <a:defRPr/>
            </a:pP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Proiezione al 31 dicembre 2020 (scostamento dell’indicatore rispetto al periodo </a:t>
            </a:r>
            <a:r>
              <a:rPr lang="it-IT" sz="1500" b="0" i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pre</a:t>
            </a: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-lockdown)</a:t>
            </a:r>
          </a:p>
        </p:txBody>
      </p:sp>
      <p:sp>
        <p:nvSpPr>
          <p:cNvPr id="155" name="Rettangolo 93">
            <a:extLst>
              <a:ext uri="{FF2B5EF4-FFF2-40B4-BE49-F238E27FC236}">
                <a16:creationId xmlns:a16="http://schemas.microsoft.com/office/drawing/2014/main" id="{350324E0-48BB-49D8-959C-500669D8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B0ADEE2-C3F3-4D1E-B31A-A6638CFF7308}"/>
              </a:ext>
            </a:extLst>
          </p:cNvPr>
          <p:cNvSpPr txBox="1"/>
          <p:nvPr/>
        </p:nvSpPr>
        <p:spPr>
          <a:xfrm>
            <a:off x="3557258" y="529935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-22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BA78E5D9-8280-4334-AA7A-45249A2DB03B}"/>
              </a:ext>
            </a:extLst>
          </p:cNvPr>
          <p:cNvSpPr txBox="1"/>
          <p:nvPr/>
        </p:nvSpPr>
        <p:spPr>
          <a:xfrm>
            <a:off x="4088165" y="481004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-8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0D94A682-1ED7-4B4D-8F60-DCF9D78E1B7B}"/>
              </a:ext>
            </a:extLst>
          </p:cNvPr>
          <p:cNvSpPr txBox="1"/>
          <p:nvPr/>
        </p:nvSpPr>
        <p:spPr>
          <a:xfrm>
            <a:off x="4176951" y="433610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-6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67ABE80E-CE0D-46DE-9A42-1CFEED79A354}"/>
              </a:ext>
            </a:extLst>
          </p:cNvPr>
          <p:cNvSpPr txBox="1"/>
          <p:nvPr/>
        </p:nvSpPr>
        <p:spPr>
          <a:xfrm>
            <a:off x="4267497" y="384449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7F444D24-2030-4E20-B3B8-AC906F79FFB4}"/>
              </a:ext>
            </a:extLst>
          </p:cNvPr>
          <p:cNvSpPr txBox="1"/>
          <p:nvPr/>
        </p:nvSpPr>
        <p:spPr>
          <a:xfrm>
            <a:off x="4261407" y="335920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89DE524E-3704-4536-9EAA-994CB421AFD1}"/>
              </a:ext>
            </a:extLst>
          </p:cNvPr>
          <p:cNvSpPr txBox="1"/>
          <p:nvPr/>
        </p:nvSpPr>
        <p:spPr>
          <a:xfrm>
            <a:off x="5141434" y="2856548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+10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B0ABD3C6-AE33-486F-918B-22F38D0ACB77}"/>
              </a:ext>
            </a:extLst>
          </p:cNvPr>
          <p:cNvSpPr/>
          <p:nvPr/>
        </p:nvSpPr>
        <p:spPr bwMode="auto">
          <a:xfrm>
            <a:off x="767408" y="2625018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 Box 18">
            <a:extLst>
              <a:ext uri="{FF2B5EF4-FFF2-40B4-BE49-F238E27FC236}">
                <a16:creationId xmlns:a16="http://schemas.microsoft.com/office/drawing/2014/main" id="{C1B35E6D-3C30-4AB3-AF0B-C21D0730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7" y="2438932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settore di attività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sp>
        <p:nvSpPr>
          <p:cNvPr id="244" name="Rettangolo 243">
            <a:extLst>
              <a:ext uri="{FF2B5EF4-FFF2-40B4-BE49-F238E27FC236}">
                <a16:creationId xmlns:a16="http://schemas.microsoft.com/office/drawing/2014/main" id="{EC43DB49-47A1-4B96-8E26-B8226AC69A14}"/>
              </a:ext>
            </a:extLst>
          </p:cNvPr>
          <p:cNvSpPr/>
          <p:nvPr/>
        </p:nvSpPr>
        <p:spPr bwMode="auto">
          <a:xfrm>
            <a:off x="6414611" y="2620043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Text Box 18">
            <a:extLst>
              <a:ext uri="{FF2B5EF4-FFF2-40B4-BE49-F238E27FC236}">
                <a16:creationId xmlns:a16="http://schemas.microsoft.com/office/drawing/2014/main" id="{73BB7E21-80E8-41F0-B8F0-F763C13A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30" y="2433957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territorio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pic>
        <p:nvPicPr>
          <p:cNvPr id="250" name="Elemento grafico 249" descr="Freccia linea, curva antioraria">
            <a:extLst>
              <a:ext uri="{FF2B5EF4-FFF2-40B4-BE49-F238E27FC236}">
                <a16:creationId xmlns:a16="http://schemas.microsoft.com/office/drawing/2014/main" id="{FEEC7210-D2F8-4E87-801C-589149BE9C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845471" flipH="1">
            <a:off x="9246406" y="4291484"/>
            <a:ext cx="843643" cy="831273"/>
          </a:xfrm>
          <a:prstGeom prst="rect">
            <a:avLst/>
          </a:prstGeom>
        </p:spPr>
      </p:pic>
      <p:sp>
        <p:nvSpPr>
          <p:cNvPr id="252" name="Rettangolo 251">
            <a:extLst>
              <a:ext uri="{FF2B5EF4-FFF2-40B4-BE49-F238E27FC236}">
                <a16:creationId xmlns:a16="http://schemas.microsoft.com/office/drawing/2014/main" id="{D061C71C-D704-4579-90C8-0DB0263558F5}"/>
              </a:ext>
            </a:extLst>
          </p:cNvPr>
          <p:cNvSpPr/>
          <p:nvPr/>
        </p:nvSpPr>
        <p:spPr bwMode="auto">
          <a:xfrm>
            <a:off x="9870474" y="4169119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</p:txBody>
      </p: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216641F7-EF10-439C-AC17-8A26B972B015}"/>
              </a:ext>
            </a:extLst>
          </p:cNvPr>
          <p:cNvSpPr/>
          <p:nvPr/>
        </p:nvSpPr>
        <p:spPr bwMode="auto">
          <a:xfrm rot="21100317">
            <a:off x="10200699" y="451458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EB1276E4-093F-45D4-8A18-D7A80EAA0956}"/>
              </a:ext>
            </a:extLst>
          </p:cNvPr>
          <p:cNvSpPr txBox="1"/>
          <p:nvPr/>
        </p:nvSpPr>
        <p:spPr>
          <a:xfrm>
            <a:off x="10173939" y="449559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-8</a:t>
            </a:r>
          </a:p>
        </p:txBody>
      </p:sp>
      <p:pic>
        <p:nvPicPr>
          <p:cNvPr id="258" name="Elemento grafico 257" descr="Freccia linea, curva antioraria">
            <a:extLst>
              <a:ext uri="{FF2B5EF4-FFF2-40B4-BE49-F238E27FC236}">
                <a16:creationId xmlns:a16="http://schemas.microsoft.com/office/drawing/2014/main" id="{C85F4656-C859-4A5E-9AE7-8B1E93C90C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698176" flipH="1">
            <a:off x="9753930" y="4909078"/>
            <a:ext cx="843643" cy="831273"/>
          </a:xfrm>
          <a:prstGeom prst="rect">
            <a:avLst/>
          </a:prstGeom>
        </p:spPr>
      </p:pic>
      <p:sp>
        <p:nvSpPr>
          <p:cNvPr id="260" name="Rettangolo 259">
            <a:extLst>
              <a:ext uri="{FF2B5EF4-FFF2-40B4-BE49-F238E27FC236}">
                <a16:creationId xmlns:a16="http://schemas.microsoft.com/office/drawing/2014/main" id="{323C5FD4-6280-44EC-9742-7354194B0265}"/>
              </a:ext>
            </a:extLst>
          </p:cNvPr>
          <p:cNvSpPr/>
          <p:nvPr/>
        </p:nvSpPr>
        <p:spPr bwMode="auto">
          <a:xfrm>
            <a:off x="10206305" y="5381047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</p:txBody>
      </p:sp>
      <p:sp>
        <p:nvSpPr>
          <p:cNvPr id="262" name="Rettangolo 261">
            <a:extLst>
              <a:ext uri="{FF2B5EF4-FFF2-40B4-BE49-F238E27FC236}">
                <a16:creationId xmlns:a16="http://schemas.microsoft.com/office/drawing/2014/main" id="{E4AC22E3-CD5A-48F8-AF10-365C2FDA21AA}"/>
              </a:ext>
            </a:extLst>
          </p:cNvPr>
          <p:cNvSpPr/>
          <p:nvPr/>
        </p:nvSpPr>
        <p:spPr bwMode="auto">
          <a:xfrm rot="21100317">
            <a:off x="10536530" y="572651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CasellaDiTesto 263">
            <a:extLst>
              <a:ext uri="{FF2B5EF4-FFF2-40B4-BE49-F238E27FC236}">
                <a16:creationId xmlns:a16="http://schemas.microsoft.com/office/drawing/2014/main" id="{265056C6-0D16-4198-BD8A-8B60A9ABACAE}"/>
              </a:ext>
            </a:extLst>
          </p:cNvPr>
          <p:cNvSpPr txBox="1"/>
          <p:nvPr/>
        </p:nvSpPr>
        <p:spPr>
          <a:xfrm>
            <a:off x="10509770" y="570752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-6</a:t>
            </a:r>
          </a:p>
        </p:txBody>
      </p:sp>
      <p:pic>
        <p:nvPicPr>
          <p:cNvPr id="272" name="Elemento grafico 271" descr="Freccia linea, curva antioraria">
            <a:extLst>
              <a:ext uri="{FF2B5EF4-FFF2-40B4-BE49-F238E27FC236}">
                <a16:creationId xmlns:a16="http://schemas.microsoft.com/office/drawing/2014/main" id="{FD210226-F35D-4D28-A8ED-D5BEB75695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989037" flipH="1">
            <a:off x="9062504" y="3035098"/>
            <a:ext cx="843643" cy="831273"/>
          </a:xfrm>
          <a:prstGeom prst="rect">
            <a:avLst/>
          </a:prstGeom>
        </p:spPr>
      </p:pic>
      <p:sp>
        <p:nvSpPr>
          <p:cNvPr id="274" name="Rettangolo 273">
            <a:extLst>
              <a:ext uri="{FF2B5EF4-FFF2-40B4-BE49-F238E27FC236}">
                <a16:creationId xmlns:a16="http://schemas.microsoft.com/office/drawing/2014/main" id="{4D6CCD02-1BFA-4462-A0BC-116AFC7C4B29}"/>
              </a:ext>
            </a:extLst>
          </p:cNvPr>
          <p:cNvSpPr/>
          <p:nvPr/>
        </p:nvSpPr>
        <p:spPr bwMode="auto">
          <a:xfrm>
            <a:off x="9701409" y="2959091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id="{0B471510-E40D-4BD3-AE3F-90053A98BAB7}"/>
              </a:ext>
            </a:extLst>
          </p:cNvPr>
          <p:cNvSpPr/>
          <p:nvPr/>
        </p:nvSpPr>
        <p:spPr bwMode="auto">
          <a:xfrm rot="21100317">
            <a:off x="10031634" y="330456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CasellaDiTesto 277">
            <a:extLst>
              <a:ext uri="{FF2B5EF4-FFF2-40B4-BE49-F238E27FC236}">
                <a16:creationId xmlns:a16="http://schemas.microsoft.com/office/drawing/2014/main" id="{EC2B95A7-B695-476D-BC5C-53093A45CDFB}"/>
              </a:ext>
            </a:extLst>
          </p:cNvPr>
          <p:cNvSpPr txBox="1"/>
          <p:nvPr/>
        </p:nvSpPr>
        <p:spPr>
          <a:xfrm>
            <a:off x="10004874" y="328556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pic>
        <p:nvPicPr>
          <p:cNvPr id="280" name="Elemento grafico 279" descr="Freccia linea, curva antioraria">
            <a:extLst>
              <a:ext uri="{FF2B5EF4-FFF2-40B4-BE49-F238E27FC236}">
                <a16:creationId xmlns:a16="http://schemas.microsoft.com/office/drawing/2014/main" id="{47B2EBB3-7238-4E7D-9D2B-580D7A7E6D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492587">
            <a:off x="7279863" y="4098223"/>
            <a:ext cx="884791" cy="831273"/>
          </a:xfrm>
          <a:prstGeom prst="rect">
            <a:avLst/>
          </a:prstGeom>
        </p:spPr>
      </p:pic>
      <p:sp>
        <p:nvSpPr>
          <p:cNvPr id="282" name="Rettangolo 281">
            <a:extLst>
              <a:ext uri="{FF2B5EF4-FFF2-40B4-BE49-F238E27FC236}">
                <a16:creationId xmlns:a16="http://schemas.microsoft.com/office/drawing/2014/main" id="{9842F0D7-77C6-427D-82EB-8C4798EE75A9}"/>
              </a:ext>
            </a:extLst>
          </p:cNvPr>
          <p:cNvSpPr/>
          <p:nvPr/>
        </p:nvSpPr>
        <p:spPr bwMode="auto">
          <a:xfrm>
            <a:off x="6504592" y="4867787"/>
            <a:ext cx="1442520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DB6E3443-81AE-4E9E-8FE0-1785524F0AB9}"/>
              </a:ext>
            </a:extLst>
          </p:cNvPr>
          <p:cNvSpPr/>
          <p:nvPr/>
        </p:nvSpPr>
        <p:spPr bwMode="auto">
          <a:xfrm rot="21100317">
            <a:off x="6959995" y="521325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CasellaDiTesto 285">
            <a:extLst>
              <a:ext uri="{FF2B5EF4-FFF2-40B4-BE49-F238E27FC236}">
                <a16:creationId xmlns:a16="http://schemas.microsoft.com/office/drawing/2014/main" id="{68D627D0-BEEB-4A8D-B0ED-24168F443996}"/>
              </a:ext>
            </a:extLst>
          </p:cNvPr>
          <p:cNvSpPr txBox="1"/>
          <p:nvPr/>
        </p:nvSpPr>
        <p:spPr>
          <a:xfrm>
            <a:off x="6933235" y="519426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39475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">
            <a:extLst>
              <a:ext uri="{FF2B5EF4-FFF2-40B4-BE49-F238E27FC236}">
                <a16:creationId xmlns:a16="http://schemas.microsoft.com/office/drawing/2014/main" id="{4FE5AB18-7D8F-411C-AF10-BACBE93A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16" name="Sottotitolo 3">
            <a:extLst>
              <a:ext uri="{FF2B5EF4-FFF2-40B4-BE49-F238E27FC236}">
                <a16:creationId xmlns:a16="http://schemas.microsoft.com/office/drawing/2014/main" id="{38080D31-680E-4F6B-AAB3-52AC886AA1A9}"/>
              </a:ext>
            </a:extLst>
          </p:cNvPr>
          <p:cNvSpPr txBox="1">
            <a:spLocks/>
          </p:cNvSpPr>
          <p:nvPr/>
        </p:nvSpPr>
        <p:spPr bwMode="auto">
          <a:xfrm>
            <a:off x="3847831" y="2312592"/>
            <a:ext cx="8040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it-IT" altLang="it-IT" sz="2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L’emergenza sanitaria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Impatto sul tessuto imprenditoriale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Congiuntura economica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fiducia nel Governo della Regione FVG</a:t>
            </a:r>
          </a:p>
        </p:txBody>
      </p:sp>
      <p:pic>
        <p:nvPicPr>
          <p:cNvPr id="17" name="Elemento grafico 16" descr="Grafico a barre">
            <a:extLst>
              <a:ext uri="{FF2B5EF4-FFF2-40B4-BE49-F238E27FC236}">
                <a16:creationId xmlns:a16="http://schemas.microsoft.com/office/drawing/2014/main" id="{9DF12A7C-6650-49BB-9A69-6BBBA759BF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392" y="4360205"/>
            <a:ext cx="624548" cy="624548"/>
          </a:xfrm>
          <a:prstGeom prst="rect">
            <a:avLst/>
          </a:prstGeom>
        </p:spPr>
      </p:pic>
      <p:pic>
        <p:nvPicPr>
          <p:cNvPr id="19" name="Elemento grafico 18" descr="Stretta di mano">
            <a:extLst>
              <a:ext uri="{FF2B5EF4-FFF2-40B4-BE49-F238E27FC236}">
                <a16:creationId xmlns:a16="http://schemas.microsoft.com/office/drawing/2014/main" id="{9E5677F8-8538-4A2A-BF88-0101917C4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165" y="3661021"/>
            <a:ext cx="687003" cy="687003"/>
          </a:xfrm>
          <a:prstGeom prst="rect">
            <a:avLst/>
          </a:prstGeom>
        </p:spPr>
      </p:pic>
      <p:pic>
        <p:nvPicPr>
          <p:cNvPr id="32" name="Elemento grafico 31" descr="Rete utente">
            <a:extLst>
              <a:ext uri="{FF2B5EF4-FFF2-40B4-BE49-F238E27FC236}">
                <a16:creationId xmlns:a16="http://schemas.microsoft.com/office/drawing/2014/main" id="{56725751-38E1-4391-9B07-0F80B1DE5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1392" y="2946944"/>
            <a:ext cx="624548" cy="624548"/>
          </a:xfrm>
          <a:prstGeom prst="rect">
            <a:avLst/>
          </a:prstGeom>
        </p:spPr>
      </p:pic>
      <p:pic>
        <p:nvPicPr>
          <p:cNvPr id="3" name="Elemento grafico 2" descr="Medico">
            <a:extLst>
              <a:ext uri="{FF2B5EF4-FFF2-40B4-BE49-F238E27FC236}">
                <a16:creationId xmlns:a16="http://schemas.microsoft.com/office/drawing/2014/main" id="{CACB33BF-7DF6-4EC5-B131-6484C42ED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1392" y="2247728"/>
            <a:ext cx="624548" cy="624548"/>
          </a:xfrm>
          <a:prstGeom prst="rect">
            <a:avLst/>
          </a:prstGeom>
        </p:spPr>
      </p:pic>
      <p:pic>
        <p:nvPicPr>
          <p:cNvPr id="5" name="Elemento grafico 4" descr="Consiglio di amministrazione">
            <a:extLst>
              <a:ext uri="{FF2B5EF4-FFF2-40B4-BE49-F238E27FC236}">
                <a16:creationId xmlns:a16="http://schemas.microsoft.com/office/drawing/2014/main" id="{636D333C-D579-4822-BDBF-8EA76A65C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9781" y="5093477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">
            <a:extLst>
              <a:ext uri="{FF2B5EF4-FFF2-40B4-BE49-F238E27FC236}">
                <a16:creationId xmlns:a16="http://schemas.microsoft.com/office/drawing/2014/main" id="{4FE5AB18-7D8F-411C-AF10-BACBE93A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4" name="Elemento grafico 3" descr="Grafico a barre">
            <a:extLst>
              <a:ext uri="{FF2B5EF4-FFF2-40B4-BE49-F238E27FC236}">
                <a16:creationId xmlns:a16="http://schemas.microsoft.com/office/drawing/2014/main" id="{DDB85E01-C9CC-4C74-830C-DD9436E32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392" y="4360205"/>
            <a:ext cx="624548" cy="624548"/>
          </a:xfrm>
          <a:prstGeom prst="rect">
            <a:avLst/>
          </a:prstGeom>
        </p:spPr>
      </p:pic>
      <p:pic>
        <p:nvPicPr>
          <p:cNvPr id="6" name="Elemento grafico 5" descr="Stretta di mano">
            <a:extLst>
              <a:ext uri="{FF2B5EF4-FFF2-40B4-BE49-F238E27FC236}">
                <a16:creationId xmlns:a16="http://schemas.microsoft.com/office/drawing/2014/main" id="{9D7553F6-8EEB-484B-A233-F54B0471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165" y="3661021"/>
            <a:ext cx="687003" cy="687003"/>
          </a:xfrm>
          <a:prstGeom prst="rect">
            <a:avLst/>
          </a:prstGeom>
        </p:spPr>
      </p:pic>
      <p:pic>
        <p:nvPicPr>
          <p:cNvPr id="7" name="Elemento grafico 6" descr="Rete utente">
            <a:extLst>
              <a:ext uri="{FF2B5EF4-FFF2-40B4-BE49-F238E27FC236}">
                <a16:creationId xmlns:a16="http://schemas.microsoft.com/office/drawing/2014/main" id="{6EF28689-601A-47AE-B945-ABCA8A70F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1392" y="2946944"/>
            <a:ext cx="624548" cy="624548"/>
          </a:xfrm>
          <a:prstGeom prst="rect">
            <a:avLst/>
          </a:prstGeom>
        </p:spPr>
      </p:pic>
      <p:pic>
        <p:nvPicPr>
          <p:cNvPr id="8" name="Elemento grafico 7" descr="Medico">
            <a:extLst>
              <a:ext uri="{FF2B5EF4-FFF2-40B4-BE49-F238E27FC236}">
                <a16:creationId xmlns:a16="http://schemas.microsoft.com/office/drawing/2014/main" id="{280E39A7-91E3-4793-96F5-062BD5EE3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1392" y="2247728"/>
            <a:ext cx="624548" cy="624548"/>
          </a:xfrm>
          <a:prstGeom prst="rect">
            <a:avLst/>
          </a:prstGeom>
        </p:spPr>
      </p:pic>
      <p:pic>
        <p:nvPicPr>
          <p:cNvPr id="9" name="Elemento grafico 8" descr="Consiglio di amministrazione">
            <a:extLst>
              <a:ext uri="{FF2B5EF4-FFF2-40B4-BE49-F238E27FC236}">
                <a16:creationId xmlns:a16="http://schemas.microsoft.com/office/drawing/2014/main" id="{007C6AAD-001D-442F-B539-47690D6FF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9781" y="5093477"/>
            <a:ext cx="567771" cy="567771"/>
          </a:xfrm>
          <a:prstGeom prst="rect">
            <a:avLst/>
          </a:prstGeom>
        </p:spPr>
      </p:pic>
      <p:sp>
        <p:nvSpPr>
          <p:cNvPr id="3" name="Sottotitolo 3">
            <a:extLst>
              <a:ext uri="{FF2B5EF4-FFF2-40B4-BE49-F238E27FC236}">
                <a16:creationId xmlns:a16="http://schemas.microsoft.com/office/drawing/2014/main" id="{4CD7DB42-D645-40B3-AA2A-85A67EB97129}"/>
              </a:ext>
            </a:extLst>
          </p:cNvPr>
          <p:cNvSpPr txBox="1">
            <a:spLocks/>
          </p:cNvSpPr>
          <p:nvPr/>
        </p:nvSpPr>
        <p:spPr bwMode="auto">
          <a:xfrm>
            <a:off x="3847831" y="2312592"/>
            <a:ext cx="8040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L’emergenza sanitaria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Impatto sul tessuto imprenditoriale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Congiuntura economica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fiducia nel Governo della Regione FVG</a:t>
            </a:r>
          </a:p>
        </p:txBody>
      </p:sp>
    </p:spTree>
    <p:extLst>
      <p:ext uri="{BB962C8B-B14F-4D97-AF65-F5344CB8AC3E}">
        <p14:creationId xmlns:p14="http://schemas.microsoft.com/office/powerpoint/2010/main" val="235875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12DB93D-4B9F-42AE-B8EE-74578C25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01" y="1733847"/>
            <a:ext cx="9302241" cy="43889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BDEA782-F02F-4F7A-9E1C-A65B58FD9F1A}"/>
              </a:ext>
            </a:extLst>
          </p:cNvPr>
          <p:cNvSpPr txBox="1"/>
          <p:nvPr/>
        </p:nvSpPr>
        <p:spPr>
          <a:xfrm>
            <a:off x="7608168" y="5108174"/>
            <a:ext cx="136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TENDENZA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-17,7%</a:t>
            </a:r>
            <a:endParaRPr lang="it-IT" sz="12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C30A076-019E-4A36-9E48-EAAF58D3CA4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Crescita in Italia (PIL)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 crisi da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COVID-19 frena ampiamente la crescita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 sistema produttivo 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: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-12,8%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PIL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rispetto al primo trimestre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dell’anno (congiuntura), </a:t>
            </a:r>
            <a:br>
              <a:rPr lang="it-IT" sz="2200" b="0" dirty="0">
                <a:latin typeface="Century Gothic" panose="020B0502020202020204" pitchFamily="34" charset="0"/>
                <a:cs typeface="Arial"/>
              </a:rPr>
            </a:br>
            <a:r>
              <a:rPr lang="it-IT" sz="2200" dirty="0">
                <a:latin typeface="Century Gothic" panose="020B0502020202020204" pitchFamily="34" charset="0"/>
                <a:cs typeface="Arial"/>
              </a:rPr>
              <a:t>-17,7%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rispetto allo stesso periodo dell’anno precedente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(tendenza).</a:t>
            </a:r>
            <a:endParaRPr lang="it-IT" sz="2200" b="0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26CCE5-E3E6-49C9-BE30-22377A21C7C0}"/>
              </a:ext>
            </a:extLst>
          </p:cNvPr>
          <p:cNvSpPr txBox="1"/>
          <p:nvPr/>
        </p:nvSpPr>
        <p:spPr>
          <a:xfrm>
            <a:off x="335360" y="1579844"/>
            <a:ext cx="45365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entury Gothic" panose="020B0502020202020204" pitchFamily="34" charset="0"/>
              </a:rPr>
              <a:t>Andamento del PIL in ITALIA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800" b="0" i="1" dirty="0">
                <a:latin typeface="Century Gothic" panose="020B0502020202020204" pitchFamily="34" charset="0"/>
              </a:rPr>
              <a:t>(Variazioni </a:t>
            </a:r>
            <a:r>
              <a:rPr lang="it-IT" sz="18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congiunturali </a:t>
            </a:r>
            <a:r>
              <a:rPr lang="it-IT" sz="1800" b="0" i="1" dirty="0">
                <a:latin typeface="Century Gothic" panose="020B0502020202020204" pitchFamily="34" charset="0"/>
              </a:rPr>
              <a:t>e</a:t>
            </a:r>
            <a:r>
              <a:rPr lang="it-IT" sz="18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it-IT" sz="1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tendenziali</a:t>
            </a:r>
            <a:r>
              <a:rPr lang="it-IT" sz="1800" b="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Rettangolo 93">
            <a:extLst>
              <a:ext uri="{FF2B5EF4-FFF2-40B4-BE49-F238E27FC236}">
                <a16:creationId xmlns:a16="http://schemas.microsoft.com/office/drawing/2014/main" id="{86472BB4-4AC3-40B0-B8A4-155AFF81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Istat, Conti Nazionali. Consumi (valori concatenati). 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6E6C69-01A9-44DB-AACD-B28B41E66D2B}"/>
              </a:ext>
            </a:extLst>
          </p:cNvPr>
          <p:cNvSpPr txBox="1"/>
          <p:nvPr/>
        </p:nvSpPr>
        <p:spPr>
          <a:xfrm>
            <a:off x="9105237" y="4679273"/>
            <a:ext cx="17541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CONGIUNTURA</a:t>
            </a:r>
          </a:p>
          <a:p>
            <a:pPr algn="ctr"/>
            <a:r>
              <a:rPr lang="it-IT" sz="16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-12,8%</a:t>
            </a:r>
            <a:endParaRPr lang="it-IT" sz="1200" b="1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9C4C76-53BE-4811-98C4-465A8463EA40}"/>
              </a:ext>
            </a:extLst>
          </p:cNvPr>
          <p:cNvSpPr txBox="1"/>
          <p:nvPr/>
        </p:nvSpPr>
        <p:spPr>
          <a:xfrm>
            <a:off x="9453114" y="2214696"/>
            <a:ext cx="2403526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VARIAZIONE ACQUISITA A FINE ANNO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(2020 SU 2019)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-14,7%</a:t>
            </a:r>
          </a:p>
        </p:txBody>
      </p:sp>
    </p:spTree>
    <p:extLst>
      <p:ext uri="{BB962C8B-B14F-4D97-AF65-F5344CB8AC3E}">
        <p14:creationId xmlns:p14="http://schemas.microsoft.com/office/powerpoint/2010/main" val="245862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6CE239A-4245-4270-A584-E979D0EF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47" y="2125548"/>
            <a:ext cx="6018947" cy="3662263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42B62AD8-8843-4A74-B8EB-85C7D18655C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in Italia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La frenata del PIL è strettamente correlata al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crollo dei consumi in Italia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la variazione tendenziale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secondo trimestre 2020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è stata pari al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-13,7%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rispetto allo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stesso trimestre dell’anno precedente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1" name="Rettangolo 93">
            <a:extLst>
              <a:ext uri="{FF2B5EF4-FFF2-40B4-BE49-F238E27FC236}">
                <a16:creationId xmlns:a16="http://schemas.microsoft.com/office/drawing/2014/main" id="{80D03D0A-5F1E-4B0E-8130-2BC06FDA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Istat, Conti Nazionali. Consumi (valori concatenati). 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pic>
        <p:nvPicPr>
          <p:cNvPr id="7" name="Elemento grafico 6" descr="Freccia linea, curva antioraria">
            <a:extLst>
              <a:ext uri="{FF2B5EF4-FFF2-40B4-BE49-F238E27FC236}">
                <a16:creationId xmlns:a16="http://schemas.microsoft.com/office/drawing/2014/main" id="{645EBCF1-762E-492A-8366-9B90FA2B4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74685" flipH="1">
            <a:off x="6366300" y="3746373"/>
            <a:ext cx="1122889" cy="1106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F5EC23-AF08-4ADD-B61D-4FE1A4CD3581}"/>
              </a:ext>
            </a:extLst>
          </p:cNvPr>
          <p:cNvSpPr txBox="1"/>
          <p:nvPr/>
        </p:nvSpPr>
        <p:spPr>
          <a:xfrm>
            <a:off x="7651479" y="3902397"/>
            <a:ext cx="3600399" cy="21698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-13,7%</a:t>
            </a:r>
          </a:p>
          <a:p>
            <a:pPr>
              <a:spcBef>
                <a:spcPts val="600"/>
              </a:spcBef>
            </a:pPr>
            <a:r>
              <a:rPr lang="it-IT" sz="18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Variazione tendenziale dei consumi in Italia nel </a:t>
            </a:r>
            <a:br>
              <a:rPr lang="it-IT" sz="1800" b="0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8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secondo trimestre 2020</a:t>
            </a:r>
            <a:r>
              <a:rPr lang="it-IT" sz="18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 rispetto al </a:t>
            </a:r>
            <a:br>
              <a:rPr lang="it-IT" sz="1800" b="0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8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secondo trimestre 2019</a:t>
            </a:r>
            <a:r>
              <a:rPr lang="it-IT" sz="18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1DE879-D60F-46A9-B821-F20274B8C70A}"/>
              </a:ext>
            </a:extLst>
          </p:cNvPr>
          <p:cNvSpPr txBox="1"/>
          <p:nvPr/>
        </p:nvSpPr>
        <p:spPr>
          <a:xfrm>
            <a:off x="4650082" y="2835144"/>
            <a:ext cx="161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entury Gothic" panose="020B0502020202020204" pitchFamily="34" charset="0"/>
              </a:rPr>
              <a:t>2020 TRIMESTRE I</a:t>
            </a:r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69CA159-FA91-4C6E-94B6-D969DA701BC9}"/>
              </a:ext>
            </a:extLst>
          </p:cNvPr>
          <p:cNvSpPr/>
          <p:nvPr/>
        </p:nvSpPr>
        <p:spPr bwMode="auto">
          <a:xfrm>
            <a:off x="5913494" y="3419919"/>
            <a:ext cx="191664" cy="1916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58422-D093-492E-BEDD-97D4A43CC57F}"/>
              </a:ext>
            </a:extLst>
          </p:cNvPr>
          <p:cNvSpPr txBox="1"/>
          <p:nvPr/>
        </p:nvSpPr>
        <p:spPr>
          <a:xfrm>
            <a:off x="4508099" y="4697289"/>
            <a:ext cx="161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entury Gothic" panose="020B0502020202020204" pitchFamily="34" charset="0"/>
              </a:rPr>
              <a:t>2020 TRIMESTRE II</a:t>
            </a:r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A0EAD09-D6D7-46D1-A2E1-83144D3271C0}"/>
              </a:ext>
            </a:extLst>
          </p:cNvPr>
          <p:cNvSpPr/>
          <p:nvPr/>
        </p:nvSpPr>
        <p:spPr bwMode="auto">
          <a:xfrm>
            <a:off x="6196164" y="4893845"/>
            <a:ext cx="191664" cy="1916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3DB831A-7670-4B2A-9886-BA4260D24219}"/>
              </a:ext>
            </a:extLst>
          </p:cNvPr>
          <p:cNvSpPr txBox="1"/>
          <p:nvPr/>
        </p:nvSpPr>
        <p:spPr>
          <a:xfrm>
            <a:off x="335360" y="1585936"/>
            <a:ext cx="5547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entury Gothic" panose="020B0502020202020204" pitchFamily="34" charset="0"/>
              </a:rPr>
              <a:t>Andamento dei CONSUMI in ITALIA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800" b="0" i="1" dirty="0">
                <a:latin typeface="Century Gothic" panose="020B0502020202020204" pitchFamily="34" charset="0"/>
              </a:rPr>
              <a:t>(Variazioni </a:t>
            </a:r>
            <a:r>
              <a:rPr lang="it-IT" sz="1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tendenziali</a:t>
            </a:r>
            <a:r>
              <a:rPr lang="it-IT" sz="1800" b="0" i="1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511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42B62AD8-8843-4A74-B8EB-85C7D18655C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in Italia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calo dei consumi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 livello nazionale ha riguardato 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quasi totalità delle voci di spesa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fatto salvo il comparto delle comunicazioni e quello alimentare.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0952B3-5E1B-480F-BF92-9D0ADF1C4D24}"/>
              </a:ext>
            </a:extLst>
          </p:cNvPr>
          <p:cNvSpPr txBox="1"/>
          <p:nvPr/>
        </p:nvSpPr>
        <p:spPr>
          <a:xfrm>
            <a:off x="335360" y="1419920"/>
            <a:ext cx="554736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Century Gothic" panose="020B0502020202020204" pitchFamily="34" charset="0"/>
              </a:rPr>
              <a:t>Composizione dei consumi</a:t>
            </a:r>
            <a:endParaRPr lang="it-IT" sz="2400" b="0" i="1" u="sng" dirty="0">
              <a:latin typeface="Century Gothic" panose="020B0502020202020204" pitchFamily="34" charset="0"/>
            </a:endParaRPr>
          </a:p>
          <a:p>
            <a:r>
              <a:rPr lang="it-IT" sz="1400" b="0" i="1" dirty="0">
                <a:latin typeface="Century Gothic" panose="020B0502020202020204" pitchFamily="34" charset="0"/>
              </a:rPr>
              <a:t>(Ufficio Studi Confcommercio, Giugno 2020)</a:t>
            </a:r>
            <a:endParaRPr lang="it-IT" sz="1400" b="0" dirty="0">
              <a:latin typeface="Century Gothic" panose="020B0502020202020204" pitchFamily="34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ABA44EED-D1B0-43D8-854D-E5C75E01D0B2}"/>
              </a:ext>
            </a:extLst>
          </p:cNvPr>
          <p:cNvSpPr/>
          <p:nvPr/>
        </p:nvSpPr>
        <p:spPr bwMode="auto">
          <a:xfrm>
            <a:off x="1427057" y="3881543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AF327F1-A051-4418-8E43-2ACCBB6D2385}"/>
              </a:ext>
            </a:extLst>
          </p:cNvPr>
          <p:cNvSpPr/>
          <p:nvPr/>
        </p:nvSpPr>
        <p:spPr>
          <a:xfrm>
            <a:off x="1494672" y="3916607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-14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1D2E932-C3DB-4696-937A-E28CF208BF81}"/>
              </a:ext>
            </a:extLst>
          </p:cNvPr>
          <p:cNvSpPr/>
          <p:nvPr/>
        </p:nvSpPr>
        <p:spPr>
          <a:xfrm>
            <a:off x="2358728" y="3916607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Mobilità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80E4F82-CD28-4FF7-832F-E74E784D7BAB}"/>
              </a:ext>
            </a:extLst>
          </p:cNvPr>
          <p:cNvSpPr/>
          <p:nvPr/>
        </p:nvSpPr>
        <p:spPr bwMode="auto">
          <a:xfrm>
            <a:off x="1427057" y="4434922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54D120CF-E30C-47F8-B0AB-1F8E77CCCE31}"/>
              </a:ext>
            </a:extLst>
          </p:cNvPr>
          <p:cNvSpPr/>
          <p:nvPr/>
        </p:nvSpPr>
        <p:spPr>
          <a:xfrm>
            <a:off x="1494672" y="4469986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-13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1E32FF2-154B-44FB-86D5-13AFF7200632}"/>
              </a:ext>
            </a:extLst>
          </p:cNvPr>
          <p:cNvSpPr/>
          <p:nvPr/>
        </p:nvSpPr>
        <p:spPr>
          <a:xfrm>
            <a:off x="2358728" y="446998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Servizi ricreativi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0F98F66F-F3BE-4684-90A0-6A02CF784C30}"/>
              </a:ext>
            </a:extLst>
          </p:cNvPr>
          <p:cNvSpPr/>
          <p:nvPr/>
        </p:nvSpPr>
        <p:spPr bwMode="auto">
          <a:xfrm>
            <a:off x="1427057" y="4988301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C9E58407-2673-4C2A-A202-7D0C8016E129}"/>
              </a:ext>
            </a:extLst>
          </p:cNvPr>
          <p:cNvSpPr/>
          <p:nvPr/>
        </p:nvSpPr>
        <p:spPr>
          <a:xfrm>
            <a:off x="1494672" y="5023365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-7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007569E1-4EEA-4290-8331-EDC2F0191B49}"/>
              </a:ext>
            </a:extLst>
          </p:cNvPr>
          <p:cNvSpPr/>
          <p:nvPr/>
        </p:nvSpPr>
        <p:spPr>
          <a:xfrm>
            <a:off x="2358728" y="5023365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Casa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9EC5C11D-3FF0-45B4-BEDF-51AC63EE47E8}"/>
              </a:ext>
            </a:extLst>
          </p:cNvPr>
          <p:cNvSpPr/>
          <p:nvPr/>
        </p:nvSpPr>
        <p:spPr bwMode="auto">
          <a:xfrm>
            <a:off x="1427057" y="5541682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AF1090BE-EA3B-4102-B05C-12AC879C4EA2}"/>
              </a:ext>
            </a:extLst>
          </p:cNvPr>
          <p:cNvSpPr/>
          <p:nvPr/>
        </p:nvSpPr>
        <p:spPr>
          <a:xfrm>
            <a:off x="1494672" y="5576746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-7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401643E6-41DE-4A0B-A2E4-C7CAE7090144}"/>
              </a:ext>
            </a:extLst>
          </p:cNvPr>
          <p:cNvSpPr/>
          <p:nvPr/>
        </p:nvSpPr>
        <p:spPr>
          <a:xfrm>
            <a:off x="2358728" y="5576746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Cura della persona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737354B-C538-4773-9C7D-284B46BB66F2}"/>
              </a:ext>
            </a:extLst>
          </p:cNvPr>
          <p:cNvSpPr/>
          <p:nvPr/>
        </p:nvSpPr>
        <p:spPr bwMode="auto">
          <a:xfrm>
            <a:off x="1427057" y="2749780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3DDF8DD-79D1-4977-AF6D-F76AE17DC0AC}"/>
              </a:ext>
            </a:extLst>
          </p:cNvPr>
          <p:cNvSpPr/>
          <p:nvPr/>
        </p:nvSpPr>
        <p:spPr>
          <a:xfrm>
            <a:off x="1494672" y="2784844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-51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E9F203-85A6-4FC0-BACC-19094C7BA307}"/>
              </a:ext>
            </a:extLst>
          </p:cNvPr>
          <p:cNvSpPr/>
          <p:nvPr/>
        </p:nvSpPr>
        <p:spPr>
          <a:xfrm>
            <a:off x="2358728" y="278484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Consumi fuori casa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5A3FF97F-CDF3-429E-BB04-1711D3678743}"/>
              </a:ext>
            </a:extLst>
          </p:cNvPr>
          <p:cNvSpPr/>
          <p:nvPr/>
        </p:nvSpPr>
        <p:spPr bwMode="auto">
          <a:xfrm>
            <a:off x="6683641" y="2724775"/>
            <a:ext cx="833150" cy="47023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52B6D0F3-01E7-4885-9831-C834D1E4DBC3}"/>
              </a:ext>
            </a:extLst>
          </p:cNvPr>
          <p:cNvSpPr/>
          <p:nvPr/>
        </p:nvSpPr>
        <p:spPr>
          <a:xfrm>
            <a:off x="6751256" y="2759839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+8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F88A8F12-36CD-41F2-8ECC-CE94A74C7618}"/>
              </a:ext>
            </a:extLst>
          </p:cNvPr>
          <p:cNvSpPr/>
          <p:nvPr/>
        </p:nvSpPr>
        <p:spPr>
          <a:xfrm>
            <a:off x="7615312" y="2759839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Comunicazione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4EFD1AF-1F81-4E70-8444-58486AA57017}"/>
              </a:ext>
            </a:extLst>
          </p:cNvPr>
          <p:cNvSpPr/>
          <p:nvPr/>
        </p:nvSpPr>
        <p:spPr bwMode="auto">
          <a:xfrm>
            <a:off x="1427057" y="3328164"/>
            <a:ext cx="833150" cy="47023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5D90020-2F3B-4EC1-9BEF-3337C625904F}"/>
              </a:ext>
            </a:extLst>
          </p:cNvPr>
          <p:cNvSpPr/>
          <p:nvPr/>
        </p:nvSpPr>
        <p:spPr>
          <a:xfrm>
            <a:off x="1494672" y="3363228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-14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E34F0BA-1FE4-4F40-B7AF-577409B4815C}"/>
              </a:ext>
            </a:extLst>
          </p:cNvPr>
          <p:cNvSpPr/>
          <p:nvPr/>
        </p:nvSpPr>
        <p:spPr>
          <a:xfrm>
            <a:off x="2358728" y="336322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Moda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138C1A11-88CB-45CD-B71C-9435397A84F6}"/>
              </a:ext>
            </a:extLst>
          </p:cNvPr>
          <p:cNvSpPr/>
          <p:nvPr/>
        </p:nvSpPr>
        <p:spPr bwMode="auto">
          <a:xfrm>
            <a:off x="6683641" y="3303159"/>
            <a:ext cx="833150" cy="47023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E1F5F339-A7CE-46E8-9FC7-95B494BBDCE9}"/>
              </a:ext>
            </a:extLst>
          </p:cNvPr>
          <p:cNvSpPr/>
          <p:nvPr/>
        </p:nvSpPr>
        <p:spPr>
          <a:xfrm>
            <a:off x="6751256" y="3338223"/>
            <a:ext cx="69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+1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59AB177C-AE3C-462F-BB26-62639D197F07}"/>
              </a:ext>
            </a:extLst>
          </p:cNvPr>
          <p:cNvSpPr/>
          <p:nvPr/>
        </p:nvSpPr>
        <p:spPr>
          <a:xfrm>
            <a:off x="7615312" y="3338223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Alimentari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CC49C4DC-9F2F-4E17-9BFA-C77C7E297603}"/>
              </a:ext>
            </a:extLst>
          </p:cNvPr>
          <p:cNvSpPr/>
          <p:nvPr/>
        </p:nvSpPr>
        <p:spPr bwMode="auto">
          <a:xfrm rot="10800000">
            <a:off x="774553" y="2350447"/>
            <a:ext cx="576064" cy="576064"/>
          </a:xfrm>
          <a:prstGeom prst="upArrow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ccia in su 19">
            <a:extLst>
              <a:ext uri="{FF2B5EF4-FFF2-40B4-BE49-F238E27FC236}">
                <a16:creationId xmlns:a16="http://schemas.microsoft.com/office/drawing/2014/main" id="{FF4E2B3C-CC87-4063-9551-6C5B790B2F54}"/>
              </a:ext>
            </a:extLst>
          </p:cNvPr>
          <p:cNvSpPr/>
          <p:nvPr/>
        </p:nvSpPr>
        <p:spPr bwMode="auto">
          <a:xfrm>
            <a:off x="5951984" y="2350447"/>
            <a:ext cx="576064" cy="576064"/>
          </a:xfrm>
          <a:prstGeom prst="upArrow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3073BE14-6684-4959-BCEC-7464479649A6}"/>
              </a:ext>
            </a:extLst>
          </p:cNvPr>
          <p:cNvCxnSpPr>
            <a:cxnSpLocks/>
          </p:cNvCxnSpPr>
          <p:nvPr/>
        </p:nvCxnSpPr>
        <p:spPr bwMode="auto">
          <a:xfrm>
            <a:off x="6539558" y="2741311"/>
            <a:ext cx="0" cy="327600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7423E977-2C80-40AA-85F9-86AAC80D1880}"/>
              </a:ext>
            </a:extLst>
          </p:cNvPr>
          <p:cNvCxnSpPr>
            <a:cxnSpLocks/>
          </p:cNvCxnSpPr>
          <p:nvPr/>
        </p:nvCxnSpPr>
        <p:spPr bwMode="auto">
          <a:xfrm>
            <a:off x="1292896" y="2741311"/>
            <a:ext cx="0" cy="327600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ttangolo 93">
            <a:extLst>
              <a:ext uri="{FF2B5EF4-FFF2-40B4-BE49-F238E27FC236}">
                <a16:creationId xmlns:a16="http://schemas.microsoft.com/office/drawing/2014/main" id="{8858CE83-2E1D-4D33-AE2C-A256C05A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Confcommercio Imprese per l’Italia.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D92C19C0-0CAE-4B96-82FE-07AE23A742E3}"/>
              </a:ext>
            </a:extLst>
          </p:cNvPr>
          <p:cNvSpPr/>
          <p:nvPr/>
        </p:nvSpPr>
        <p:spPr bwMode="auto">
          <a:xfrm>
            <a:off x="4943873" y="2953423"/>
            <a:ext cx="6768751" cy="33453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2B62AD8-8843-4A74-B8EB-85C7D18655C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8132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in Italia e in FVG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calo più consistente ha riguardato 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consumi fuori casa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fortemente depressi in FVG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dalla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paura del contagio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ma anche dall’istituto dello </a:t>
            </a:r>
            <a:b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smart working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che si rivela una vera minaccia per la tenuta di interi comparti.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D9AB10-2636-44D5-BD27-A11D8BD7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90882"/>
            <a:ext cx="3183815" cy="2658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1EED8148-17B4-4CB3-ADA0-EBFAFBF5784E}"/>
              </a:ext>
            </a:extLst>
          </p:cNvPr>
          <p:cNvSpPr/>
          <p:nvPr/>
        </p:nvSpPr>
        <p:spPr bwMode="auto">
          <a:xfrm>
            <a:off x="982450" y="2160386"/>
            <a:ext cx="2664296" cy="47608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755F2780-817A-485B-8B1D-1CEBCBB1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91" y="2648428"/>
            <a:ext cx="5485071" cy="5457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Motivazioni alla base della rinuncia a magiare fuori casa dopo il lockdown in </a:t>
            </a:r>
            <a:r>
              <a:rPr lang="it-IT" altLang="it-IT" sz="14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FRIULI VENEZIA GIULIA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3C222A9-3E7A-4D85-BB92-7647A2B2742F}"/>
              </a:ext>
            </a:extLst>
          </p:cNvPr>
          <p:cNvCxnSpPr>
            <a:stCxn id="10" idx="5"/>
          </p:cNvCxnSpPr>
          <p:nvPr/>
        </p:nvCxnSpPr>
        <p:spPr bwMode="auto">
          <a:xfrm>
            <a:off x="3256569" y="2566751"/>
            <a:ext cx="1615295" cy="122838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28BF797E-3C04-4C74-B1D3-A58D74FE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68" y="3292032"/>
            <a:ext cx="3184008" cy="2994464"/>
          </a:xfrm>
          <a:prstGeom prst="rect">
            <a:avLst/>
          </a:prstGeom>
        </p:spPr>
      </p:pic>
      <p:sp>
        <p:nvSpPr>
          <p:cNvPr id="24" name="CasellaDiTesto 9">
            <a:extLst>
              <a:ext uri="{FF2B5EF4-FFF2-40B4-BE49-F238E27FC236}">
                <a16:creationId xmlns:a16="http://schemas.microsoft.com/office/drawing/2014/main" id="{D2AD67AE-56CB-4785-B1D6-696D2A143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744" y="2648429"/>
            <a:ext cx="1109445" cy="5457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no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endParaRPr lang="it-IT" alt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Elemento grafico 14" descr="Tavola apparecchiata">
            <a:extLst>
              <a:ext uri="{FF2B5EF4-FFF2-40B4-BE49-F238E27FC236}">
                <a16:creationId xmlns:a16="http://schemas.microsoft.com/office/drawing/2014/main" id="{9A08BF7C-8D8F-4F58-A0FB-4CF8C6090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3615" y="2543472"/>
            <a:ext cx="755703" cy="755703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9E87AEE2-B2F5-4A90-B3AF-6B3550FAAE47}"/>
              </a:ext>
            </a:extLst>
          </p:cNvPr>
          <p:cNvSpPr/>
          <p:nvPr/>
        </p:nvSpPr>
        <p:spPr>
          <a:xfrm>
            <a:off x="5143286" y="3513526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strike="noStrike" dirty="0">
                <a:effectLst/>
                <a:latin typeface="Century Gothic" panose="020B0502020202020204" pitchFamily="34" charset="0"/>
              </a:rPr>
              <a:t>Paura del contagio</a:t>
            </a:r>
            <a:endParaRPr lang="it-IT" sz="1200" i="0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D6B055B-D245-4165-84DC-E4A8CDA64042}"/>
              </a:ext>
            </a:extLst>
          </p:cNvPr>
          <p:cNvSpPr/>
          <p:nvPr/>
        </p:nvSpPr>
        <p:spPr>
          <a:xfrm>
            <a:off x="5143286" y="387492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u="none" strike="noStrike" dirty="0">
                <a:effectLst/>
                <a:latin typeface="Century Gothic" panose="020B0502020202020204" pitchFamily="34" charset="0"/>
              </a:rPr>
              <a:t>Ho meno occasione di mangiare fuori casa poiché sono in </a:t>
            </a:r>
            <a:r>
              <a:rPr lang="it-IT" sz="1200" strike="noStrike" dirty="0">
                <a:effectLst/>
                <a:latin typeface="Century Gothic" panose="020B0502020202020204" pitchFamily="34" charset="0"/>
              </a:rPr>
              <a:t>SMART WORKING</a:t>
            </a:r>
            <a:endParaRPr lang="it-IT" sz="1200" i="0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4FF19B3-1E91-4CA9-B435-12EE4B7C163E}"/>
              </a:ext>
            </a:extLst>
          </p:cNvPr>
          <p:cNvSpPr/>
          <p:nvPr/>
        </p:nvSpPr>
        <p:spPr>
          <a:xfrm>
            <a:off x="5143285" y="435015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b="0" i="1" dirty="0">
                <a:latin typeface="Century Gothic" panose="020B0502020202020204" pitchFamily="34" charset="0"/>
              </a:rPr>
              <a:t>Di</a:t>
            </a:r>
            <a:r>
              <a:rPr lang="it-IT" sz="1200" b="0" i="1" strike="noStrike" dirty="0">
                <a:effectLst/>
                <a:latin typeface="Century Gothic" panose="020B0502020202020204" pitchFamily="34" charset="0"/>
              </a:rPr>
              <a:t>sposizioni di sicurezza che rendono meno godibile l’esperienza</a:t>
            </a:r>
            <a:endParaRPr lang="it-IT" sz="1200" b="0" i="1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87FCD4C-42AF-45B2-A8E4-89432AE115CA}"/>
              </a:ext>
            </a:extLst>
          </p:cNvPr>
          <p:cNvSpPr/>
          <p:nvPr/>
        </p:nvSpPr>
        <p:spPr>
          <a:xfrm>
            <a:off x="5339062" y="4866819"/>
            <a:ext cx="2828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b="0" i="1" strike="noStrike" dirty="0">
                <a:effectLst/>
                <a:latin typeface="Century Gothic" panose="020B0502020202020204" pitchFamily="34" charset="0"/>
              </a:rPr>
              <a:t>Altre priorità di spesa</a:t>
            </a:r>
            <a:endParaRPr lang="it-IT" sz="1200" b="0" i="1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E4FA4CA-9717-4704-9AE4-462502DF52A5}"/>
              </a:ext>
            </a:extLst>
          </p:cNvPr>
          <p:cNvSpPr/>
          <p:nvPr/>
        </p:nvSpPr>
        <p:spPr>
          <a:xfrm>
            <a:off x="5483078" y="5221391"/>
            <a:ext cx="268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b="0" i="1" strike="noStrike" dirty="0">
                <a:effectLst/>
                <a:latin typeface="Century Gothic" panose="020B0502020202020204" pitchFamily="34" charset="0"/>
              </a:rPr>
              <a:t>Timore che le attività </a:t>
            </a:r>
            <a:br>
              <a:rPr lang="it-IT" sz="1200" b="0" i="1" strike="noStrike" dirty="0">
                <a:effectLst/>
                <a:latin typeface="Century Gothic" panose="020B0502020202020204" pitchFamily="34" charset="0"/>
              </a:rPr>
            </a:br>
            <a:r>
              <a:rPr lang="it-IT" sz="1200" b="0" i="1" strike="noStrike" dirty="0">
                <a:effectLst/>
                <a:latin typeface="Century Gothic" panose="020B0502020202020204" pitchFamily="34" charset="0"/>
              </a:rPr>
              <a:t>non rispettino le norme igieniche</a:t>
            </a:r>
            <a:endParaRPr lang="it-IT" sz="1200" b="0" i="1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429A3D1-F7EC-4D05-B118-0E421E3393C6}"/>
              </a:ext>
            </a:extLst>
          </p:cNvPr>
          <p:cNvSpPr/>
          <p:nvPr/>
        </p:nvSpPr>
        <p:spPr>
          <a:xfrm>
            <a:off x="5195046" y="5681542"/>
            <a:ext cx="297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it-IT" sz="1200" b="0" i="1" strike="noStrike" dirty="0">
                <a:effectLst/>
                <a:latin typeface="Century Gothic" panose="020B0502020202020204" pitchFamily="34" charset="0"/>
              </a:rPr>
              <a:t>Ho scoperto che preferisco mangiare a casa, mi sento più a mio agio </a:t>
            </a:r>
            <a:endParaRPr lang="it-IT" sz="1200" b="0" i="1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56EAB39F-D24E-48C1-9FD6-9224E3BB9424}"/>
              </a:ext>
            </a:extLst>
          </p:cNvPr>
          <p:cNvSpPr/>
          <p:nvPr/>
        </p:nvSpPr>
        <p:spPr>
          <a:xfrm>
            <a:off x="10696230" y="3436582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Century Gothic" panose="020B0502020202020204" pitchFamily="34" charset="0"/>
              </a:rPr>
              <a:t>53%</a:t>
            </a:r>
            <a:endParaRPr lang="it-IT" sz="2200" i="1" dirty="0">
              <a:latin typeface="Century Gothic" panose="020B0502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29C88280-C504-41A5-92AB-32BB08568A73}"/>
              </a:ext>
            </a:extLst>
          </p:cNvPr>
          <p:cNvSpPr/>
          <p:nvPr/>
        </p:nvSpPr>
        <p:spPr>
          <a:xfrm>
            <a:off x="10265354" y="3890315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Century Gothic" panose="020B0502020202020204" pitchFamily="34" charset="0"/>
              </a:rPr>
              <a:t>44%</a:t>
            </a:r>
            <a:endParaRPr lang="it-IT" sz="2200" i="1" dirty="0">
              <a:latin typeface="Century Gothic" panose="020B0502020202020204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D50CF5E6-14CC-4775-909C-D40075F9EEFA}"/>
              </a:ext>
            </a:extLst>
          </p:cNvPr>
          <p:cNvSpPr/>
          <p:nvPr/>
        </p:nvSpPr>
        <p:spPr>
          <a:xfrm>
            <a:off x="10033870" y="4365540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0" i="1" dirty="0">
                <a:latin typeface="Century Gothic" panose="020B0502020202020204" pitchFamily="34" charset="0"/>
              </a:rPr>
              <a:t>39%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81A008BE-089E-4BDC-83DB-F458A9AC87CB}"/>
              </a:ext>
            </a:extLst>
          </p:cNvPr>
          <p:cNvSpPr/>
          <p:nvPr/>
        </p:nvSpPr>
        <p:spPr>
          <a:xfrm>
            <a:off x="9213206" y="4789875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0" i="1" dirty="0">
                <a:latin typeface="Century Gothic" panose="020B0502020202020204" pitchFamily="34" charset="0"/>
              </a:rPr>
              <a:t>22%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528302A5-26FD-49D8-A5BC-43E4B0340C54}"/>
              </a:ext>
            </a:extLst>
          </p:cNvPr>
          <p:cNvSpPr/>
          <p:nvPr/>
        </p:nvSpPr>
        <p:spPr>
          <a:xfrm>
            <a:off x="8874598" y="5236780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0" i="1" dirty="0">
                <a:latin typeface="Century Gothic" panose="020B0502020202020204" pitchFamily="34" charset="0"/>
              </a:rPr>
              <a:t>15%</a:t>
            </a: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1A6A46E9-DC10-432A-B3C3-7BE5EA04FFF2}"/>
              </a:ext>
            </a:extLst>
          </p:cNvPr>
          <p:cNvSpPr/>
          <p:nvPr/>
        </p:nvSpPr>
        <p:spPr>
          <a:xfrm>
            <a:off x="8687718" y="5696931"/>
            <a:ext cx="812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0" i="1" dirty="0">
                <a:latin typeface="Century Gothic" panose="020B0502020202020204" pitchFamily="34" charset="0"/>
              </a:rPr>
              <a:t>11%</a:t>
            </a:r>
          </a:p>
        </p:txBody>
      </p:sp>
      <p:sp>
        <p:nvSpPr>
          <p:cNvPr id="91" name="Rettangolo 93">
            <a:extLst>
              <a:ext uri="{FF2B5EF4-FFF2-40B4-BE49-F238E27FC236}">
                <a16:creationId xmlns:a16="http://schemas.microsoft.com/office/drawing/2014/main" id="{0F47FC13-5C05-4A69-8731-18742959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Confcommercio Imprese per l’Italia e «</a:t>
            </a:r>
            <a:r>
              <a:rPr lang="it-IT" sz="1000" b="0" i="1" dirty="0">
                <a:latin typeface="Century Gothic" panose="020B0502020202020204" pitchFamily="34" charset="0"/>
              </a:rPr>
              <a:t>Mangiare fuori casa dopo l’emergenza COVID-19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FIPE.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2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42B62AD8-8843-4A74-B8EB-85C7D18655C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665296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in FVG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Nel complesso,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nel 2020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andranno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persi 116 MLD € di consumi in Italia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FVG andranno in fumo poco meno di 3 MLD €.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CA6696-FD2A-4F07-87B4-C0AB2F63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00" y="1628800"/>
            <a:ext cx="2764880" cy="47527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12B132-8B77-403F-82B8-A21D42E38FEC}"/>
              </a:ext>
            </a:extLst>
          </p:cNvPr>
          <p:cNvSpPr txBox="1"/>
          <p:nvPr/>
        </p:nvSpPr>
        <p:spPr>
          <a:xfrm>
            <a:off x="335360" y="1195711"/>
            <a:ext cx="92744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Century Gothic" panose="020B0502020202020204" pitchFamily="34" charset="0"/>
              </a:rPr>
              <a:t>Variazione dei consumi a fine 2020</a:t>
            </a:r>
            <a:r>
              <a:rPr lang="it-IT" sz="2400" b="1" i="1" dirty="0">
                <a:latin typeface="Century Gothic" panose="020B0502020202020204" pitchFamily="34" charset="0"/>
              </a:rPr>
              <a:t> (rispetto al 2019)</a:t>
            </a:r>
            <a:endParaRPr lang="it-IT" sz="1400" b="0" i="1" dirty="0">
              <a:latin typeface="Century Gothic" panose="020B0502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257A24-4406-4E1E-848F-9FF90593BF92}"/>
              </a:ext>
            </a:extLst>
          </p:cNvPr>
          <p:cNvSpPr/>
          <p:nvPr/>
        </p:nvSpPr>
        <p:spPr bwMode="auto">
          <a:xfrm>
            <a:off x="7968208" y="5286400"/>
            <a:ext cx="2880320" cy="23083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4" name="Immagine 93">
            <a:extLst>
              <a:ext uri="{FF2B5EF4-FFF2-40B4-BE49-F238E27FC236}">
                <a16:creationId xmlns:a16="http://schemas.microsoft.com/office/drawing/2014/main" id="{4321FB5E-035C-4E8F-9921-F7AC2D18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08" y="2010632"/>
            <a:ext cx="3363160" cy="4288131"/>
          </a:xfrm>
          <a:prstGeom prst="rect">
            <a:avLst/>
          </a:prstGeom>
        </p:spPr>
      </p:pic>
      <p:sp>
        <p:nvSpPr>
          <p:cNvPr id="96" name="Rettangolo 95">
            <a:extLst>
              <a:ext uri="{FF2B5EF4-FFF2-40B4-BE49-F238E27FC236}">
                <a16:creationId xmlns:a16="http://schemas.microsoft.com/office/drawing/2014/main" id="{9ABC0A69-C27A-49B8-BE4C-72F7E53C6FB0}"/>
              </a:ext>
            </a:extLst>
          </p:cNvPr>
          <p:cNvSpPr/>
          <p:nvPr/>
        </p:nvSpPr>
        <p:spPr>
          <a:xfrm>
            <a:off x="351603" y="2034036"/>
            <a:ext cx="1761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Nord Ovest</a:t>
            </a:r>
            <a:b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-10,5</a:t>
            </a:r>
            <a:r>
              <a:rPr 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b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(-34 MLD €)</a:t>
            </a:r>
            <a:endParaRPr lang="it-IT" sz="2000" b="0" i="1" dirty="0">
              <a:solidFill>
                <a:srgbClr val="203864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E41231AF-DF5A-4376-B8B2-4C23D8160CA8}"/>
              </a:ext>
            </a:extLst>
          </p:cNvPr>
          <p:cNvSpPr/>
          <p:nvPr/>
        </p:nvSpPr>
        <p:spPr>
          <a:xfrm>
            <a:off x="3652688" y="1992064"/>
            <a:ext cx="1761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Nord Est</a:t>
            </a:r>
            <a:b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-13,3</a:t>
            </a:r>
            <a:r>
              <a:rPr 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b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(-31 MLD €)</a:t>
            </a:r>
            <a:endParaRPr lang="it-IT" sz="2000" b="0" i="1" dirty="0">
              <a:solidFill>
                <a:srgbClr val="203864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994CF87B-ABC2-4061-BFB8-A0AEC196798C}"/>
              </a:ext>
            </a:extLst>
          </p:cNvPr>
          <p:cNvSpPr/>
          <p:nvPr/>
        </p:nvSpPr>
        <p:spPr>
          <a:xfrm>
            <a:off x="899091" y="3762766"/>
            <a:ext cx="1761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Centro</a:t>
            </a:r>
            <a:b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-12,0</a:t>
            </a:r>
            <a:r>
              <a:rPr 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b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(-27 MLD €)</a:t>
            </a:r>
            <a:endParaRPr lang="it-IT" sz="2000" b="0" i="1" dirty="0">
              <a:solidFill>
                <a:srgbClr val="203864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76EB78F-B355-4CBE-9711-04041FBC9570}"/>
              </a:ext>
            </a:extLst>
          </p:cNvPr>
          <p:cNvSpPr/>
          <p:nvPr/>
        </p:nvSpPr>
        <p:spPr>
          <a:xfrm>
            <a:off x="4787523" y="5169130"/>
            <a:ext cx="1761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Sud e Isole</a:t>
            </a:r>
            <a:br>
              <a:rPr lang="it-IT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-8,5</a:t>
            </a:r>
            <a:r>
              <a:rPr 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b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(-24 MLD €)</a:t>
            </a:r>
            <a:endParaRPr lang="it-IT" sz="2000" b="0" i="1" dirty="0">
              <a:solidFill>
                <a:srgbClr val="203864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BBCCAC67-1204-4E66-8198-E548BFDA4B75}"/>
              </a:ext>
            </a:extLst>
          </p:cNvPr>
          <p:cNvSpPr txBox="1"/>
          <p:nvPr/>
        </p:nvSpPr>
        <p:spPr>
          <a:xfrm>
            <a:off x="2715605" y="3460168"/>
            <a:ext cx="1874165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</a:t>
            </a:r>
            <a:b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-10,9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(-116 MLD €)</a:t>
            </a:r>
            <a:endParaRPr lang="it-IT" sz="24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B18DDFA3-E717-4BB2-B569-7AB4F2467181}"/>
              </a:ext>
            </a:extLst>
          </p:cNvPr>
          <p:cNvSpPr/>
          <p:nvPr/>
        </p:nvSpPr>
        <p:spPr bwMode="auto">
          <a:xfrm>
            <a:off x="6753296" y="2034036"/>
            <a:ext cx="773640" cy="426472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909C1-2362-489F-99B5-B1AE32C660BE}"/>
              </a:ext>
            </a:extLst>
          </p:cNvPr>
          <p:cNvSpPr txBox="1"/>
          <p:nvPr/>
        </p:nvSpPr>
        <p:spPr>
          <a:xfrm rot="20553936">
            <a:off x="10675195" y="4998367"/>
            <a:ext cx="115236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FVG </a:t>
            </a:r>
            <a:b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-2,9 MLD €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tangolo 93">
            <a:extLst>
              <a:ext uri="{FF2B5EF4-FFF2-40B4-BE49-F238E27FC236}">
                <a16:creationId xmlns:a16="http://schemas.microsoft.com/office/drawing/2014/main" id="{24264710-D66B-4A44-9AED-E774849F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Confcommercio Imprese per l’Italia.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4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0F00608-5E1F-4704-965D-3884EE7D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22" y="2445752"/>
            <a:ext cx="3261986" cy="3646052"/>
          </a:xfrm>
          <a:prstGeom prst="rect">
            <a:avLst/>
          </a:prstGeom>
        </p:spPr>
      </p:pic>
      <p:pic>
        <p:nvPicPr>
          <p:cNvPr id="4" name="Elemento grafico 3" descr="Avviso">
            <a:extLst>
              <a:ext uri="{FF2B5EF4-FFF2-40B4-BE49-F238E27FC236}">
                <a16:creationId xmlns:a16="http://schemas.microsoft.com/office/drawing/2014/main" id="{32B9844C-0371-4373-B5E5-DCC2BAF7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125" y="1412776"/>
            <a:ext cx="624548" cy="6245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A9D376-737E-4A98-BC14-71E07F1BEDC6}"/>
              </a:ext>
            </a:extLst>
          </p:cNvPr>
          <p:cNvSpPr txBox="1"/>
          <p:nvPr/>
        </p:nvSpPr>
        <p:spPr>
          <a:xfrm>
            <a:off x="1006052" y="1477514"/>
            <a:ext cx="1034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CALO DEI CONSUMI</a:t>
            </a:r>
            <a:r>
              <a:rPr 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(NORD EST)</a:t>
            </a:r>
            <a:br>
              <a:rPr 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nel 2020 rispetto al 2019</a:t>
            </a:r>
          </a:p>
        </p:txBody>
      </p:sp>
      <p:pic>
        <p:nvPicPr>
          <p:cNvPr id="30" name="Elemento grafico 29" descr="Freccia linea, curva antioraria">
            <a:extLst>
              <a:ext uri="{FF2B5EF4-FFF2-40B4-BE49-F238E27FC236}">
                <a16:creationId xmlns:a16="http://schemas.microsoft.com/office/drawing/2014/main" id="{3F306465-0248-4B3B-B740-5AABB363A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23840" flipH="1">
            <a:off x="5331598" y="2885728"/>
            <a:ext cx="843643" cy="831273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5BEA8A2E-E7FA-4630-B5C9-2BAEF8BC4874}"/>
              </a:ext>
            </a:extLst>
          </p:cNvPr>
          <p:cNvSpPr/>
          <p:nvPr/>
        </p:nvSpPr>
        <p:spPr bwMode="auto">
          <a:xfrm>
            <a:off x="7253138" y="2798465"/>
            <a:ext cx="1694588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Friuli Venezia Giulia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8207210-C47A-4DA5-BBE2-BADEC412F991}"/>
              </a:ext>
            </a:extLst>
          </p:cNvPr>
          <p:cNvSpPr/>
          <p:nvPr/>
        </p:nvSpPr>
        <p:spPr bwMode="auto">
          <a:xfrm>
            <a:off x="6149994" y="2742968"/>
            <a:ext cx="1108923" cy="757325"/>
          </a:xfrm>
          <a:prstGeom prst="ellipse">
            <a:avLst/>
          </a:prstGeom>
          <a:solidFill>
            <a:srgbClr val="30323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C234EAA-61E9-4781-AF88-7655F8C1FE8C}"/>
              </a:ext>
            </a:extLst>
          </p:cNvPr>
          <p:cNvSpPr/>
          <p:nvPr/>
        </p:nvSpPr>
        <p:spPr>
          <a:xfrm>
            <a:off x="6142452" y="2890798"/>
            <a:ext cx="1124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-12,2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9" name="Elemento grafico 38" descr="Freccia linea, curva antioraria">
            <a:extLst>
              <a:ext uri="{FF2B5EF4-FFF2-40B4-BE49-F238E27FC236}">
                <a16:creationId xmlns:a16="http://schemas.microsoft.com/office/drawing/2014/main" id="{6313CA00-4D19-4B68-A2EF-AFB9A3E1B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346909">
            <a:off x="4643671" y="4066605"/>
            <a:ext cx="727216" cy="831273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29106461-7694-4C87-8727-0674F796B47C}"/>
              </a:ext>
            </a:extLst>
          </p:cNvPr>
          <p:cNvSpPr/>
          <p:nvPr/>
        </p:nvSpPr>
        <p:spPr bwMode="auto">
          <a:xfrm>
            <a:off x="6527334" y="4469265"/>
            <a:ext cx="1867199" cy="3693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Veneto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9551C48-D231-4236-9EC1-CAD39E05D1A9}"/>
              </a:ext>
            </a:extLst>
          </p:cNvPr>
          <p:cNvSpPr/>
          <p:nvPr/>
        </p:nvSpPr>
        <p:spPr bwMode="auto">
          <a:xfrm>
            <a:off x="5424191" y="4275269"/>
            <a:ext cx="1108923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AFE3466-43B6-4837-94A0-E6932F5418A3}"/>
              </a:ext>
            </a:extLst>
          </p:cNvPr>
          <p:cNvSpPr/>
          <p:nvPr/>
        </p:nvSpPr>
        <p:spPr>
          <a:xfrm>
            <a:off x="5416649" y="4423099"/>
            <a:ext cx="1124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-15,1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5" name="Elemento grafico 64" descr="Freccia linea, curva antioraria">
            <a:extLst>
              <a:ext uri="{FF2B5EF4-FFF2-40B4-BE49-F238E27FC236}">
                <a16:creationId xmlns:a16="http://schemas.microsoft.com/office/drawing/2014/main" id="{8DC5A945-626B-46F6-8342-D79454228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813785">
            <a:off x="2359203" y="4682207"/>
            <a:ext cx="727216" cy="831273"/>
          </a:xfrm>
          <a:prstGeom prst="rect">
            <a:avLst/>
          </a:prstGeom>
        </p:spPr>
      </p:pic>
      <p:sp>
        <p:nvSpPr>
          <p:cNvPr id="87" name="Rettangolo 86">
            <a:extLst>
              <a:ext uri="{FF2B5EF4-FFF2-40B4-BE49-F238E27FC236}">
                <a16:creationId xmlns:a16="http://schemas.microsoft.com/office/drawing/2014/main" id="{13DC789D-E486-486B-AD8E-12075E190F92}"/>
              </a:ext>
            </a:extLst>
          </p:cNvPr>
          <p:cNvSpPr/>
          <p:nvPr/>
        </p:nvSpPr>
        <p:spPr bwMode="auto">
          <a:xfrm>
            <a:off x="40184" y="5383756"/>
            <a:ext cx="1631102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Emilia Romagna</a:t>
            </a:r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9AFA8DCC-16A1-4A8C-9118-199365C0C72E}"/>
              </a:ext>
            </a:extLst>
          </p:cNvPr>
          <p:cNvSpPr/>
          <p:nvPr/>
        </p:nvSpPr>
        <p:spPr bwMode="auto">
          <a:xfrm>
            <a:off x="1683276" y="5328259"/>
            <a:ext cx="1108923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D9CBC882-8112-428A-8437-5ECD3B1CD5EF}"/>
              </a:ext>
            </a:extLst>
          </p:cNvPr>
          <p:cNvSpPr/>
          <p:nvPr/>
        </p:nvSpPr>
        <p:spPr>
          <a:xfrm>
            <a:off x="1675734" y="5476089"/>
            <a:ext cx="1124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-10,9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4" name="Elemento grafico 123" descr="Freccia linea, curva antioraria">
            <a:extLst>
              <a:ext uri="{FF2B5EF4-FFF2-40B4-BE49-F238E27FC236}">
                <a16:creationId xmlns:a16="http://schemas.microsoft.com/office/drawing/2014/main" id="{F37E2BB2-D1AE-4F19-8BFF-5F0BCE900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992041">
            <a:off x="3237945" y="2731164"/>
            <a:ext cx="727216" cy="831273"/>
          </a:xfrm>
          <a:prstGeom prst="rect">
            <a:avLst/>
          </a:prstGeom>
        </p:spPr>
      </p:pic>
      <p:sp>
        <p:nvSpPr>
          <p:cNvPr id="126" name="Rettangolo 125">
            <a:extLst>
              <a:ext uri="{FF2B5EF4-FFF2-40B4-BE49-F238E27FC236}">
                <a16:creationId xmlns:a16="http://schemas.microsoft.com/office/drawing/2014/main" id="{BF71702E-F291-4ED3-B748-335CD3AEA854}"/>
              </a:ext>
            </a:extLst>
          </p:cNvPr>
          <p:cNvSpPr/>
          <p:nvPr/>
        </p:nvSpPr>
        <p:spPr bwMode="auto">
          <a:xfrm>
            <a:off x="491163" y="3033115"/>
            <a:ext cx="1631102" cy="6463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Trentino Alto Adige</a:t>
            </a:r>
          </a:p>
        </p:txBody>
      </p:sp>
      <p:sp>
        <p:nvSpPr>
          <p:cNvPr id="128" name="Ovale 127">
            <a:extLst>
              <a:ext uri="{FF2B5EF4-FFF2-40B4-BE49-F238E27FC236}">
                <a16:creationId xmlns:a16="http://schemas.microsoft.com/office/drawing/2014/main" id="{D737B0C6-92A6-4D6E-A7A7-C58EBD17A9E7}"/>
              </a:ext>
            </a:extLst>
          </p:cNvPr>
          <p:cNvSpPr/>
          <p:nvPr/>
        </p:nvSpPr>
        <p:spPr bwMode="auto">
          <a:xfrm>
            <a:off x="2134255" y="2977618"/>
            <a:ext cx="1108923" cy="7573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600" b="0" dirty="0">
              <a:latin typeface="Century Gothic" panose="020B0502020202020204" pitchFamily="34" charset="0"/>
            </a:endParaRPr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id="{97FA4A64-F7B1-42F5-8D9D-EC735F51FDB6}"/>
              </a:ext>
            </a:extLst>
          </p:cNvPr>
          <p:cNvSpPr/>
          <p:nvPr/>
        </p:nvSpPr>
        <p:spPr>
          <a:xfrm>
            <a:off x="2126713" y="3125448"/>
            <a:ext cx="1124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-16,0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6" name="Elemento grafico 135" descr="Professore">
            <a:extLst>
              <a:ext uri="{FF2B5EF4-FFF2-40B4-BE49-F238E27FC236}">
                <a16:creationId xmlns:a16="http://schemas.microsoft.com/office/drawing/2014/main" id="{F8821BF1-D302-45F5-B8F5-28EBB065A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5266" y="2225134"/>
            <a:ext cx="687003" cy="687003"/>
          </a:xfrm>
          <a:prstGeom prst="rect">
            <a:avLst/>
          </a:prstGeom>
        </p:spPr>
      </p:pic>
      <p:sp>
        <p:nvSpPr>
          <p:cNvPr id="138" name="Rettangolo 137">
            <a:extLst>
              <a:ext uri="{FF2B5EF4-FFF2-40B4-BE49-F238E27FC236}">
                <a16:creationId xmlns:a16="http://schemas.microsoft.com/office/drawing/2014/main" id="{12B36918-D313-4E25-9B55-9468A40CD5B4}"/>
              </a:ext>
            </a:extLst>
          </p:cNvPr>
          <p:cNvSpPr/>
          <p:nvPr/>
        </p:nvSpPr>
        <p:spPr bwMode="auto">
          <a:xfrm>
            <a:off x="9180654" y="2929094"/>
            <a:ext cx="2675987" cy="313932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it-IT" sz="18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Il 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pur consistente calo dei consumi in FVG </a:t>
            </a:r>
            <a:b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(-12,2%) appare meno intenso rispetto alla media del Nord Est (-13,3%) e nel confronto con le regioni limitrofi (Veneto -15,1%, Trentino Alto Adige </a:t>
            </a:r>
            <a:b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-16,0%).</a:t>
            </a:r>
            <a:endParaRPr kumimoji="0" lang="it-IT" sz="180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DDE11B8-E59B-426B-B3F3-85CD1A0816C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in FVG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Pur in un contesto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crisi generalizzata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la situazione 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FVG (-12,2%)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si conferma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meno pesante rispetto alla media del Nord Est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(-13,3%)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A42CE00-9394-458F-8574-8829A49DB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Confcommercio Imprese per l’Italia.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82D471E-A2A3-4DF8-B04F-6B45191BC875}"/>
              </a:ext>
            </a:extLst>
          </p:cNvPr>
          <p:cNvSpPr/>
          <p:nvPr/>
        </p:nvSpPr>
        <p:spPr bwMode="auto">
          <a:xfrm>
            <a:off x="2743850" y="3904480"/>
            <a:ext cx="1631102" cy="830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0" lang="it-IT" sz="24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NORD EST</a:t>
            </a:r>
            <a:br>
              <a:rPr kumimoji="0" lang="it-IT" sz="24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kumimoji="0" lang="it-IT" sz="24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-13,3</a:t>
            </a:r>
          </a:p>
        </p:txBody>
      </p:sp>
    </p:spTree>
    <p:extLst>
      <p:ext uri="{BB962C8B-B14F-4D97-AF65-F5344CB8AC3E}">
        <p14:creationId xmlns:p14="http://schemas.microsoft.com/office/powerpoint/2010/main" val="47058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65D17A-B7F4-4FAC-92EC-9D69B96D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5" y="2112504"/>
            <a:ext cx="5546269" cy="3067200"/>
          </a:xfrm>
          <a:prstGeom prst="rect">
            <a:avLst/>
          </a:prstGeom>
        </p:spPr>
      </p:pic>
      <p:sp>
        <p:nvSpPr>
          <p:cNvPr id="29" name="Titolo 1">
            <a:extLst>
              <a:ext uri="{FF2B5EF4-FFF2-40B4-BE49-F238E27FC236}">
                <a16:creationId xmlns:a16="http://schemas.microsoft.com/office/drawing/2014/main" id="{CB7AD48A-FB4C-4DC5-AA77-5449A4C28DA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4473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ricavi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crollo dei consumi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è alla base della netta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flessione dei ricavi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delle imprese del terziario, che tuttavia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in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sono destinate 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recuperare il terreno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perduto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più velocemente rispetto alla media nazionale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1" name="Rettangolo 93">
            <a:extLst>
              <a:ext uri="{FF2B5EF4-FFF2-40B4-BE49-F238E27FC236}">
                <a16:creationId xmlns:a16="http://schemas.microsoft.com/office/drawing/2014/main" id="{745B6026-5EAB-44B6-9FE5-FB5C8F6A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44F30707-7617-4C2C-8640-4E3E0D26A006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5744721" cy="5325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DEI RICAVI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D23D51E8-1959-44E7-A35F-BBEAD4C5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131" y="2784871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0" name="CasellaDiTesto 9">
            <a:extLst>
              <a:ext uri="{FF2B5EF4-FFF2-40B4-BE49-F238E27FC236}">
                <a16:creationId xmlns:a16="http://schemas.microsoft.com/office/drawing/2014/main" id="{D55902E9-AB1B-446B-927E-65A0138E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90" y="3580589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400" i="1" dirty="0"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F1E74DBE-338A-47E2-85D3-B30C1660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59" y="2704125"/>
            <a:ext cx="4221150" cy="925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Proiezione dell’andamento dei ricavi al 31 dicembre 2020</a:t>
            </a:r>
            <a:b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altLang="it-IT" sz="1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(Indicatori congiunturali)</a:t>
            </a:r>
            <a:endParaRPr lang="it-IT" altLang="it-IT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A19177B3-3192-4077-9D56-8E6C02414DC1}"/>
              </a:ext>
            </a:extLst>
          </p:cNvPr>
          <p:cNvSpPr/>
          <p:nvPr/>
        </p:nvSpPr>
        <p:spPr bwMode="auto">
          <a:xfrm rot="8781447">
            <a:off x="5410606" y="3001849"/>
            <a:ext cx="652795" cy="102505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" name="Elemento grafico 52" descr="Freccia linea: curva antioraria">
            <a:extLst>
              <a:ext uri="{FF2B5EF4-FFF2-40B4-BE49-F238E27FC236}">
                <a16:creationId xmlns:a16="http://schemas.microsoft.com/office/drawing/2014/main" id="{1A0446B0-FB08-44FC-944E-53561BFB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42422" flipH="1">
            <a:off x="6087731" y="2790775"/>
            <a:ext cx="899478" cy="914400"/>
          </a:xfrm>
          <a:prstGeom prst="rect">
            <a:avLst/>
          </a:prstGeom>
        </p:spPr>
      </p:pic>
      <p:sp>
        <p:nvSpPr>
          <p:cNvPr id="54" name="Ovale 53">
            <a:extLst>
              <a:ext uri="{FF2B5EF4-FFF2-40B4-BE49-F238E27FC236}">
                <a16:creationId xmlns:a16="http://schemas.microsoft.com/office/drawing/2014/main" id="{285713C2-8BDD-4795-9ED9-E53A3DE87E17}"/>
              </a:ext>
            </a:extLst>
          </p:cNvPr>
          <p:cNvSpPr/>
          <p:nvPr/>
        </p:nvSpPr>
        <p:spPr bwMode="auto">
          <a:xfrm>
            <a:off x="7614131" y="4868412"/>
            <a:ext cx="688554" cy="68847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E07F0D25-D4A9-4AB6-BDD3-8AB65970D1D3}"/>
              </a:ext>
            </a:extLst>
          </p:cNvPr>
          <p:cNvSpPr/>
          <p:nvPr/>
        </p:nvSpPr>
        <p:spPr>
          <a:xfrm>
            <a:off x="7641172" y="5012595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r>
            <a:endParaRPr lang="it-IT" sz="1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A9483DF-CA4B-4CE6-B724-246A00A0357B}"/>
              </a:ext>
            </a:extLst>
          </p:cNvPr>
          <p:cNvSpPr/>
          <p:nvPr/>
        </p:nvSpPr>
        <p:spPr>
          <a:xfrm>
            <a:off x="8424910" y="4797152"/>
            <a:ext cx="194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ITALIA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65EB05ED-C078-4C11-A914-EAF4236EB207}"/>
              </a:ext>
            </a:extLst>
          </p:cNvPr>
          <p:cNvSpPr/>
          <p:nvPr/>
        </p:nvSpPr>
        <p:spPr bwMode="auto">
          <a:xfrm>
            <a:off x="7614131" y="3821391"/>
            <a:ext cx="688554" cy="688477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1CC81D12-72E7-4BAC-86DF-582851C59BF5}"/>
              </a:ext>
            </a:extLst>
          </p:cNvPr>
          <p:cNvSpPr/>
          <p:nvPr/>
        </p:nvSpPr>
        <p:spPr>
          <a:xfrm>
            <a:off x="7641172" y="396557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35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4FD8F8EF-0541-43FA-BB32-3BB361022C4A}"/>
              </a:ext>
            </a:extLst>
          </p:cNvPr>
          <p:cNvSpPr/>
          <p:nvPr/>
        </p:nvSpPr>
        <p:spPr>
          <a:xfrm>
            <a:off x="8424909" y="3750131"/>
            <a:ext cx="202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FVG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34CC8F10-4BEE-4C8D-82C8-77C7640FCC66}"/>
              </a:ext>
            </a:extLst>
          </p:cNvPr>
          <p:cNvSpPr/>
          <p:nvPr/>
        </p:nvSpPr>
        <p:spPr>
          <a:xfrm>
            <a:off x="4287683" y="289582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41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E38ACF1-19CA-41E9-8451-94CD746C80A7}"/>
              </a:ext>
            </a:extLst>
          </p:cNvPr>
          <p:cNvSpPr/>
          <p:nvPr/>
        </p:nvSpPr>
        <p:spPr>
          <a:xfrm>
            <a:off x="4293120" y="3387642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38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CB05D05B-BD08-43F8-B4CA-A94652C750FE}"/>
              </a:ext>
            </a:extLst>
          </p:cNvPr>
          <p:cNvSpPr/>
          <p:nvPr/>
        </p:nvSpPr>
        <p:spPr>
          <a:xfrm>
            <a:off x="4777353" y="4253887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13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A75DA303-7C9A-49B0-8143-D7CE04FFA69D}"/>
              </a:ext>
            </a:extLst>
          </p:cNvPr>
          <p:cNvSpPr/>
          <p:nvPr/>
        </p:nvSpPr>
        <p:spPr>
          <a:xfrm>
            <a:off x="5342678" y="3086042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35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0626B4DF-92A8-4F3F-B2F2-4F01A5087E2E}"/>
              </a:ext>
            </a:extLst>
          </p:cNvPr>
          <p:cNvSpPr/>
          <p:nvPr/>
        </p:nvSpPr>
        <p:spPr>
          <a:xfrm>
            <a:off x="5476041" y="354849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Century Gothic" panose="020B0502020202020204" pitchFamily="34" charset="0"/>
              </a:rPr>
              <a:t>28</a:t>
            </a:r>
            <a:endParaRPr lang="it-IT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783CE-F50C-42F2-AF59-60C8DB6FCED0}"/>
              </a:ext>
            </a:extLst>
          </p:cNvPr>
          <p:cNvCxnSpPr/>
          <p:nvPr/>
        </p:nvCxnSpPr>
        <p:spPr bwMode="auto">
          <a:xfrm>
            <a:off x="7248128" y="2737496"/>
            <a:ext cx="0" cy="3150812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18">
            <a:extLst>
              <a:ext uri="{FF2B5EF4-FFF2-40B4-BE49-F238E27FC236}">
                <a16:creationId xmlns:a16="http://schemas.microsoft.com/office/drawing/2014/main" id="{6703BB58-4CF4-42FD-B39A-0BBE9F3F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81" y="2747782"/>
            <a:ext cx="1109139" cy="26379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100" b="1" i="1" dirty="0">
                <a:solidFill>
                  <a:schemeClr val="bg1"/>
                </a:solidFill>
              </a:rPr>
              <a:t>PREV. DIC ‘20</a:t>
            </a:r>
            <a:endParaRPr lang="it-IT" altLang="it-IT" sz="1100" i="1" dirty="0">
              <a:solidFill>
                <a:schemeClr val="bg1"/>
              </a:solidFill>
            </a:endParaRP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2C4C763D-7F4B-40EA-BFCD-5FFFB0F69701}"/>
              </a:ext>
            </a:extLst>
          </p:cNvPr>
          <p:cNvCxnSpPr/>
          <p:nvPr/>
        </p:nvCxnSpPr>
        <p:spPr bwMode="auto">
          <a:xfrm>
            <a:off x="4756876" y="2535876"/>
            <a:ext cx="0" cy="215204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29B39D0B-86B3-4411-99F2-8229DB9C1BE4}"/>
              </a:ext>
            </a:extLst>
          </p:cNvPr>
          <p:cNvSpPr/>
          <p:nvPr/>
        </p:nvSpPr>
        <p:spPr>
          <a:xfrm>
            <a:off x="3755134" y="2483045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lockdown</a:t>
            </a:r>
            <a:endParaRPr lang="it-IT" sz="700" i="1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EC6EB830-8146-460E-93D3-FDF20C2A5F73}"/>
              </a:ext>
            </a:extLst>
          </p:cNvPr>
          <p:cNvSpPr/>
          <p:nvPr/>
        </p:nvSpPr>
        <p:spPr>
          <a:xfrm>
            <a:off x="4516784" y="4227184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13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2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ABDF69-A6FC-492C-8343-F98FA04E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23" y="2625018"/>
            <a:ext cx="2812161" cy="3756310"/>
          </a:xfrm>
          <a:prstGeom prst="rect">
            <a:avLst/>
          </a:prstGeom>
        </p:spPr>
      </p:pic>
      <p:sp>
        <p:nvSpPr>
          <p:cNvPr id="170" name="Rettangolo 169">
            <a:extLst>
              <a:ext uri="{FF2B5EF4-FFF2-40B4-BE49-F238E27FC236}">
                <a16:creationId xmlns:a16="http://schemas.microsoft.com/office/drawing/2014/main" id="{73052AE0-63BA-4E47-909E-ECE638034AF7}"/>
              </a:ext>
            </a:extLst>
          </p:cNvPr>
          <p:cNvSpPr/>
          <p:nvPr/>
        </p:nvSpPr>
        <p:spPr bwMode="auto">
          <a:xfrm rot="21100317">
            <a:off x="4348016" y="337819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D16E46D1-B1BE-4CC7-A493-5C6B4491F74E}"/>
              </a:ext>
            </a:extLst>
          </p:cNvPr>
          <p:cNvSpPr/>
          <p:nvPr/>
        </p:nvSpPr>
        <p:spPr bwMode="auto">
          <a:xfrm rot="21100317">
            <a:off x="4354106" y="386348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DBF3AD9E-567C-4E9F-80E8-819EB75C408E}"/>
              </a:ext>
            </a:extLst>
          </p:cNvPr>
          <p:cNvSpPr/>
          <p:nvPr/>
        </p:nvSpPr>
        <p:spPr bwMode="auto">
          <a:xfrm rot="21100317">
            <a:off x="4304098" y="435510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1AD22346-787F-4965-B298-481572FA7E29}"/>
              </a:ext>
            </a:extLst>
          </p:cNvPr>
          <p:cNvSpPr/>
          <p:nvPr/>
        </p:nvSpPr>
        <p:spPr bwMode="auto">
          <a:xfrm rot="21100317">
            <a:off x="4282666" y="4829037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2BD95684-15F3-44FA-B054-BDDD705348A9}"/>
              </a:ext>
            </a:extLst>
          </p:cNvPr>
          <p:cNvSpPr/>
          <p:nvPr/>
        </p:nvSpPr>
        <p:spPr bwMode="auto">
          <a:xfrm rot="21100317">
            <a:off x="3584018" y="531834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09D63D6E-988A-42C8-A544-66FDD564FC4F}"/>
              </a:ext>
            </a:extLst>
          </p:cNvPr>
          <p:cNvSpPr/>
          <p:nvPr/>
        </p:nvSpPr>
        <p:spPr bwMode="auto">
          <a:xfrm rot="21100317">
            <a:off x="3162043" y="5819655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B17BF99F-5AC3-4319-BB2D-B0526770D42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665296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ricavi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 territori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Pordenone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Udine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si confermano quelli nei quali le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imprese del terziario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sembrano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accorciare più velocemente il gap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termini di ricavi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rispetto al periodo </a:t>
            </a:r>
            <a:r>
              <a:rPr lang="it-IT" sz="2200" dirty="0" err="1">
                <a:latin typeface="Century Gothic" panose="020B0502020202020204" pitchFamily="34" charset="0"/>
                <a:ea typeface="+mj-ea"/>
                <a:cs typeface="Arial"/>
              </a:rPr>
              <a:t>pre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-COVID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03688831-5F90-4FDA-8B05-0D47B28E6EB3}"/>
              </a:ext>
            </a:extLst>
          </p:cNvPr>
          <p:cNvSpPr/>
          <p:nvPr/>
        </p:nvSpPr>
        <p:spPr bwMode="auto">
          <a:xfrm rot="21100317">
            <a:off x="5168194" y="2875542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F08F850-C4F2-4C23-9A85-78A78C797B67}"/>
              </a:ext>
            </a:extLst>
          </p:cNvPr>
          <p:cNvSpPr/>
          <p:nvPr/>
        </p:nvSpPr>
        <p:spPr bwMode="auto">
          <a:xfrm>
            <a:off x="1511724" y="4840821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NO FOOD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7ACF94A-F561-4660-B7A0-2C1E1B780E61}"/>
              </a:ext>
            </a:extLst>
          </p:cNvPr>
          <p:cNvSpPr/>
          <p:nvPr/>
        </p:nvSpPr>
        <p:spPr bwMode="auto">
          <a:xfrm>
            <a:off x="1511724" y="2887326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Commercio FOOD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56B5A6E-2B8A-4979-A655-88273ED6DCAA}"/>
              </a:ext>
            </a:extLst>
          </p:cNvPr>
          <p:cNvSpPr/>
          <p:nvPr/>
        </p:nvSpPr>
        <p:spPr bwMode="auto">
          <a:xfrm>
            <a:off x="1511724" y="5330129"/>
            <a:ext cx="1492477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Ristorazione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A5EC66C-D401-4472-A387-16A50AB9D7D8}"/>
              </a:ext>
            </a:extLst>
          </p:cNvPr>
          <p:cNvSpPr/>
          <p:nvPr/>
        </p:nvSpPr>
        <p:spPr bwMode="auto">
          <a:xfrm>
            <a:off x="1511724" y="5831439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Ricezione turistica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480629A-90BE-4745-8ED8-96466F8A64DE}"/>
              </a:ext>
            </a:extLst>
          </p:cNvPr>
          <p:cNvSpPr/>
          <p:nvPr/>
        </p:nvSpPr>
        <p:spPr bwMode="auto">
          <a:xfrm>
            <a:off x="1511724" y="3389982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alle imprese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A054E1D-84E6-40BE-8ACB-59717855B844}"/>
              </a:ext>
            </a:extLst>
          </p:cNvPr>
          <p:cNvSpPr/>
          <p:nvPr/>
        </p:nvSpPr>
        <p:spPr bwMode="auto">
          <a:xfrm>
            <a:off x="1511724" y="3875271"/>
            <a:ext cx="1618134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Servizi alla persona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41196EF-AC1E-4BAF-BE27-28BCE22757F7}"/>
              </a:ext>
            </a:extLst>
          </p:cNvPr>
          <p:cNvSpPr/>
          <p:nvPr/>
        </p:nvSpPr>
        <p:spPr bwMode="auto">
          <a:xfrm>
            <a:off x="1511724" y="4366884"/>
            <a:ext cx="1828775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dirty="0">
                <a:latin typeface="Century Gothic" panose="020B0502020202020204" pitchFamily="34" charset="0"/>
              </a:rPr>
              <a:t>Trasporti e logistica</a:t>
            </a:r>
            <a:endParaRPr kumimoji="0" lang="it-IT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8" name="Elemento grafico 47" descr="Forchetta e coltello">
            <a:extLst>
              <a:ext uri="{FF2B5EF4-FFF2-40B4-BE49-F238E27FC236}">
                <a16:creationId xmlns:a16="http://schemas.microsoft.com/office/drawing/2014/main" id="{18CEE72C-4F81-4F38-AA85-FE8C547E0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13" y="5308382"/>
            <a:ext cx="320492" cy="320492"/>
          </a:xfrm>
          <a:prstGeom prst="rect">
            <a:avLst/>
          </a:prstGeom>
        </p:spPr>
      </p:pic>
      <p:pic>
        <p:nvPicPr>
          <p:cNvPr id="50" name="Elemento grafico 49" descr="Costruzione">
            <a:extLst>
              <a:ext uri="{FF2B5EF4-FFF2-40B4-BE49-F238E27FC236}">
                <a16:creationId xmlns:a16="http://schemas.microsoft.com/office/drawing/2014/main" id="{807D0F2B-5C6F-479D-AE0C-FE7B92379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589" y="5793668"/>
            <a:ext cx="352541" cy="352541"/>
          </a:xfrm>
          <a:prstGeom prst="rect">
            <a:avLst/>
          </a:prstGeom>
        </p:spPr>
      </p:pic>
      <p:pic>
        <p:nvPicPr>
          <p:cNvPr id="62" name="Elemento grafico 61" descr="Maglia a maniche lunghe">
            <a:extLst>
              <a:ext uri="{FF2B5EF4-FFF2-40B4-BE49-F238E27FC236}">
                <a16:creationId xmlns:a16="http://schemas.microsoft.com/office/drawing/2014/main" id="{2C82AD39-3339-47A8-B089-2E70738A6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589" y="4811795"/>
            <a:ext cx="352541" cy="352541"/>
          </a:xfrm>
          <a:prstGeom prst="rect">
            <a:avLst/>
          </a:prstGeom>
        </p:spPr>
      </p:pic>
      <p:pic>
        <p:nvPicPr>
          <p:cNvPr id="60" name="Elemento grafico 59" descr="Carrello della spesa">
            <a:extLst>
              <a:ext uri="{FF2B5EF4-FFF2-40B4-BE49-F238E27FC236}">
                <a16:creationId xmlns:a16="http://schemas.microsoft.com/office/drawing/2014/main" id="{00EA52D0-C2EC-4B80-B874-6B243DE1C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6962" y="2831928"/>
            <a:ext cx="387795" cy="387795"/>
          </a:xfrm>
          <a:prstGeom prst="rect">
            <a:avLst/>
          </a:prstGeom>
        </p:spPr>
      </p:pic>
      <p:pic>
        <p:nvPicPr>
          <p:cNvPr id="64" name="Elemento grafico 63" descr="Camion">
            <a:extLst>
              <a:ext uri="{FF2B5EF4-FFF2-40B4-BE49-F238E27FC236}">
                <a16:creationId xmlns:a16="http://schemas.microsoft.com/office/drawing/2014/main" id="{0C37F264-A7A4-4CE2-8362-694F418B4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243" y="4277343"/>
            <a:ext cx="469233" cy="469233"/>
          </a:xfrm>
          <a:prstGeom prst="rect">
            <a:avLst/>
          </a:prstGeom>
        </p:spPr>
      </p:pic>
      <p:pic>
        <p:nvPicPr>
          <p:cNvPr id="66" name="Elemento grafico 65" descr="Valigia">
            <a:extLst>
              <a:ext uri="{FF2B5EF4-FFF2-40B4-BE49-F238E27FC236}">
                <a16:creationId xmlns:a16="http://schemas.microsoft.com/office/drawing/2014/main" id="{2DC40E4F-5BF9-4098-A5F0-4DE04C702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589" y="3342704"/>
            <a:ext cx="352541" cy="352541"/>
          </a:xfrm>
          <a:prstGeom prst="rect">
            <a:avLst/>
          </a:prstGeom>
        </p:spPr>
      </p:pic>
      <p:pic>
        <p:nvPicPr>
          <p:cNvPr id="68" name="Elemento grafico 67" descr="Pettine">
            <a:extLst>
              <a:ext uri="{FF2B5EF4-FFF2-40B4-BE49-F238E27FC236}">
                <a16:creationId xmlns:a16="http://schemas.microsoft.com/office/drawing/2014/main" id="{FFBE1844-9044-4FF6-B87B-AF525DFFAB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72" y="3773081"/>
            <a:ext cx="426575" cy="426575"/>
          </a:xfrm>
          <a:prstGeom prst="rect">
            <a:avLst/>
          </a:prstGeom>
        </p:spPr>
      </p:pic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1CA6DEA-6473-4AA6-BC9E-5779E2D113F9}"/>
              </a:ext>
            </a:extLst>
          </p:cNvPr>
          <p:cNvSpPr txBox="1"/>
          <p:nvPr/>
        </p:nvSpPr>
        <p:spPr>
          <a:xfrm>
            <a:off x="3135283" y="580066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-36</a:t>
            </a:r>
          </a:p>
        </p:txBody>
      </p:sp>
      <p:pic>
        <p:nvPicPr>
          <p:cNvPr id="144" name="Immagine 143">
            <a:extLst>
              <a:ext uri="{FF2B5EF4-FFF2-40B4-BE49-F238E27FC236}">
                <a16:creationId xmlns:a16="http://schemas.microsoft.com/office/drawing/2014/main" id="{5A2CBBCE-122B-469A-BB28-FFDA21D36C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7183" y="3304168"/>
            <a:ext cx="2368373" cy="2368373"/>
          </a:xfrm>
          <a:prstGeom prst="rect">
            <a:avLst/>
          </a:prstGeom>
        </p:spPr>
      </p:pic>
      <p:sp>
        <p:nvSpPr>
          <p:cNvPr id="150" name="Titolo 1">
            <a:extLst>
              <a:ext uri="{FF2B5EF4-FFF2-40B4-BE49-F238E27FC236}">
                <a16:creationId xmlns:a16="http://schemas.microsoft.com/office/drawing/2014/main" id="{FD2F7375-6AB3-4429-8CEA-3A1CAEBA04C6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11217329" cy="54793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DEI RICAVI DEL TERZIARIO FVG </a:t>
            </a:r>
          </a:p>
          <a:p>
            <a:pPr>
              <a:defRPr/>
            </a:pP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Proiezione al 31 dicembre 2020 (scostamento dell’indicatore rispetto al periodo </a:t>
            </a:r>
            <a:r>
              <a:rPr lang="it-IT" sz="1500" b="0" i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pre</a:t>
            </a:r>
            <a:r>
              <a:rPr lang="it-IT" sz="15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-lockdown)</a:t>
            </a:r>
          </a:p>
        </p:txBody>
      </p:sp>
      <p:sp>
        <p:nvSpPr>
          <p:cNvPr id="155" name="Rettangolo 93">
            <a:extLst>
              <a:ext uri="{FF2B5EF4-FFF2-40B4-BE49-F238E27FC236}">
                <a16:creationId xmlns:a16="http://schemas.microsoft.com/office/drawing/2014/main" id="{350324E0-48BB-49D8-959C-500669D8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B0ADEE2-C3F3-4D1E-B31A-A6638CFF7308}"/>
              </a:ext>
            </a:extLst>
          </p:cNvPr>
          <p:cNvSpPr txBox="1"/>
          <p:nvPr/>
        </p:nvSpPr>
        <p:spPr>
          <a:xfrm>
            <a:off x="3557258" y="5299351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-28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BA78E5D9-8280-4334-AA7A-45249A2DB03B}"/>
              </a:ext>
            </a:extLst>
          </p:cNvPr>
          <p:cNvSpPr txBox="1"/>
          <p:nvPr/>
        </p:nvSpPr>
        <p:spPr>
          <a:xfrm>
            <a:off x="4255906" y="481004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-4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0D94A682-1ED7-4B4D-8F60-DCF9D78E1B7B}"/>
              </a:ext>
            </a:extLst>
          </p:cNvPr>
          <p:cNvSpPr txBox="1"/>
          <p:nvPr/>
        </p:nvSpPr>
        <p:spPr>
          <a:xfrm>
            <a:off x="4277338" y="433610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-3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67ABE80E-CE0D-46DE-9A42-1CFEED79A354}"/>
              </a:ext>
            </a:extLst>
          </p:cNvPr>
          <p:cNvSpPr txBox="1"/>
          <p:nvPr/>
        </p:nvSpPr>
        <p:spPr>
          <a:xfrm>
            <a:off x="4327346" y="3844493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-2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7F444D24-2030-4E20-B3B8-AC906F79FFB4}"/>
              </a:ext>
            </a:extLst>
          </p:cNvPr>
          <p:cNvSpPr txBox="1"/>
          <p:nvPr/>
        </p:nvSpPr>
        <p:spPr>
          <a:xfrm>
            <a:off x="4321256" y="335920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-2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89DE524E-3704-4536-9EAA-994CB421AFD1}"/>
              </a:ext>
            </a:extLst>
          </p:cNvPr>
          <p:cNvSpPr txBox="1"/>
          <p:nvPr/>
        </p:nvSpPr>
        <p:spPr>
          <a:xfrm>
            <a:off x="5141434" y="2856548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+9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B0ABD3C6-AE33-486F-918B-22F38D0ACB77}"/>
              </a:ext>
            </a:extLst>
          </p:cNvPr>
          <p:cNvSpPr/>
          <p:nvPr/>
        </p:nvSpPr>
        <p:spPr bwMode="auto">
          <a:xfrm>
            <a:off x="767408" y="2625018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Text Box 18">
            <a:extLst>
              <a:ext uri="{FF2B5EF4-FFF2-40B4-BE49-F238E27FC236}">
                <a16:creationId xmlns:a16="http://schemas.microsoft.com/office/drawing/2014/main" id="{C1B35E6D-3C30-4AB3-AF0B-C21D0730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7" y="2438932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settore di attività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sp>
        <p:nvSpPr>
          <p:cNvPr id="244" name="Rettangolo 243">
            <a:extLst>
              <a:ext uri="{FF2B5EF4-FFF2-40B4-BE49-F238E27FC236}">
                <a16:creationId xmlns:a16="http://schemas.microsoft.com/office/drawing/2014/main" id="{EC43DB49-47A1-4B96-8E26-B8226AC69A14}"/>
              </a:ext>
            </a:extLst>
          </p:cNvPr>
          <p:cNvSpPr/>
          <p:nvPr/>
        </p:nvSpPr>
        <p:spPr bwMode="auto">
          <a:xfrm>
            <a:off x="6414611" y="2620043"/>
            <a:ext cx="5081989" cy="365029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Text Box 18">
            <a:extLst>
              <a:ext uri="{FF2B5EF4-FFF2-40B4-BE49-F238E27FC236}">
                <a16:creationId xmlns:a16="http://schemas.microsoft.com/office/drawing/2014/main" id="{73BB7E21-80E8-41F0-B8F0-F763C13A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30" y="2433957"/>
            <a:ext cx="4095979" cy="309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400" b="1" dirty="0">
                <a:solidFill>
                  <a:schemeClr val="tx1"/>
                </a:solidFill>
              </a:rPr>
              <a:t>Analisi per territorio</a:t>
            </a:r>
            <a:endParaRPr lang="it-IT" altLang="it-IT" sz="1400" i="1" dirty="0">
              <a:solidFill>
                <a:schemeClr val="tx1"/>
              </a:solidFill>
            </a:endParaRPr>
          </a:p>
        </p:txBody>
      </p:sp>
      <p:pic>
        <p:nvPicPr>
          <p:cNvPr id="250" name="Elemento grafico 249" descr="Freccia linea, curva antioraria">
            <a:extLst>
              <a:ext uri="{FF2B5EF4-FFF2-40B4-BE49-F238E27FC236}">
                <a16:creationId xmlns:a16="http://schemas.microsoft.com/office/drawing/2014/main" id="{FEEC7210-D2F8-4E87-801C-589149BE9C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845471" flipH="1">
            <a:off x="9246406" y="4291484"/>
            <a:ext cx="843643" cy="831273"/>
          </a:xfrm>
          <a:prstGeom prst="rect">
            <a:avLst/>
          </a:prstGeom>
        </p:spPr>
      </p:pic>
      <p:sp>
        <p:nvSpPr>
          <p:cNvPr id="252" name="Rettangolo 251">
            <a:extLst>
              <a:ext uri="{FF2B5EF4-FFF2-40B4-BE49-F238E27FC236}">
                <a16:creationId xmlns:a16="http://schemas.microsoft.com/office/drawing/2014/main" id="{D061C71C-D704-4579-90C8-0DB0263558F5}"/>
              </a:ext>
            </a:extLst>
          </p:cNvPr>
          <p:cNvSpPr/>
          <p:nvPr/>
        </p:nvSpPr>
        <p:spPr bwMode="auto">
          <a:xfrm>
            <a:off x="9870474" y="4169119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</p:txBody>
      </p: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216641F7-EF10-439C-AC17-8A26B972B015}"/>
              </a:ext>
            </a:extLst>
          </p:cNvPr>
          <p:cNvSpPr/>
          <p:nvPr/>
        </p:nvSpPr>
        <p:spPr bwMode="auto">
          <a:xfrm rot="21100317">
            <a:off x="10200699" y="4514588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EB1276E4-093F-45D4-8A18-D7A80EAA0956}"/>
              </a:ext>
            </a:extLst>
          </p:cNvPr>
          <p:cNvSpPr txBox="1"/>
          <p:nvPr/>
        </p:nvSpPr>
        <p:spPr>
          <a:xfrm>
            <a:off x="10173939" y="449559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-9</a:t>
            </a:r>
          </a:p>
        </p:txBody>
      </p:sp>
      <p:pic>
        <p:nvPicPr>
          <p:cNvPr id="258" name="Elemento grafico 257" descr="Freccia linea, curva antioraria">
            <a:extLst>
              <a:ext uri="{FF2B5EF4-FFF2-40B4-BE49-F238E27FC236}">
                <a16:creationId xmlns:a16="http://schemas.microsoft.com/office/drawing/2014/main" id="{C85F4656-C859-4A5E-9AE7-8B1E93C90C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698176" flipH="1">
            <a:off x="9753930" y="4909078"/>
            <a:ext cx="843643" cy="831273"/>
          </a:xfrm>
          <a:prstGeom prst="rect">
            <a:avLst/>
          </a:prstGeom>
        </p:spPr>
      </p:pic>
      <p:sp>
        <p:nvSpPr>
          <p:cNvPr id="260" name="Rettangolo 259">
            <a:extLst>
              <a:ext uri="{FF2B5EF4-FFF2-40B4-BE49-F238E27FC236}">
                <a16:creationId xmlns:a16="http://schemas.microsoft.com/office/drawing/2014/main" id="{323C5FD4-6280-44EC-9742-7354194B0265}"/>
              </a:ext>
            </a:extLst>
          </p:cNvPr>
          <p:cNvSpPr/>
          <p:nvPr/>
        </p:nvSpPr>
        <p:spPr bwMode="auto">
          <a:xfrm>
            <a:off x="10206305" y="5381047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</p:txBody>
      </p:sp>
      <p:sp>
        <p:nvSpPr>
          <p:cNvPr id="262" name="Rettangolo 261">
            <a:extLst>
              <a:ext uri="{FF2B5EF4-FFF2-40B4-BE49-F238E27FC236}">
                <a16:creationId xmlns:a16="http://schemas.microsoft.com/office/drawing/2014/main" id="{E4AC22E3-CD5A-48F8-AF10-365C2FDA21AA}"/>
              </a:ext>
            </a:extLst>
          </p:cNvPr>
          <p:cNvSpPr/>
          <p:nvPr/>
        </p:nvSpPr>
        <p:spPr bwMode="auto">
          <a:xfrm rot="21100317">
            <a:off x="10536530" y="572651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CasellaDiTesto 263">
            <a:extLst>
              <a:ext uri="{FF2B5EF4-FFF2-40B4-BE49-F238E27FC236}">
                <a16:creationId xmlns:a16="http://schemas.microsoft.com/office/drawing/2014/main" id="{265056C6-0D16-4198-BD8A-8B60A9ABACAE}"/>
              </a:ext>
            </a:extLst>
          </p:cNvPr>
          <p:cNvSpPr txBox="1"/>
          <p:nvPr/>
        </p:nvSpPr>
        <p:spPr>
          <a:xfrm>
            <a:off x="10509770" y="570752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-6</a:t>
            </a:r>
          </a:p>
        </p:txBody>
      </p:sp>
      <p:pic>
        <p:nvPicPr>
          <p:cNvPr id="272" name="Elemento grafico 271" descr="Freccia linea, curva antioraria">
            <a:extLst>
              <a:ext uri="{FF2B5EF4-FFF2-40B4-BE49-F238E27FC236}">
                <a16:creationId xmlns:a16="http://schemas.microsoft.com/office/drawing/2014/main" id="{FD210226-F35D-4D28-A8ED-D5BEB75695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989037" flipH="1">
            <a:off x="9062504" y="3035098"/>
            <a:ext cx="843643" cy="831273"/>
          </a:xfrm>
          <a:prstGeom prst="rect">
            <a:avLst/>
          </a:prstGeom>
        </p:spPr>
      </p:pic>
      <p:sp>
        <p:nvSpPr>
          <p:cNvPr id="274" name="Rettangolo 273">
            <a:extLst>
              <a:ext uri="{FF2B5EF4-FFF2-40B4-BE49-F238E27FC236}">
                <a16:creationId xmlns:a16="http://schemas.microsoft.com/office/drawing/2014/main" id="{4D6CCD02-1BFA-4462-A0BC-116AFC7C4B29}"/>
              </a:ext>
            </a:extLst>
          </p:cNvPr>
          <p:cNvSpPr/>
          <p:nvPr/>
        </p:nvSpPr>
        <p:spPr bwMode="auto">
          <a:xfrm>
            <a:off x="9701409" y="2959091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id="{0B471510-E40D-4BD3-AE3F-90053A98BAB7}"/>
              </a:ext>
            </a:extLst>
          </p:cNvPr>
          <p:cNvSpPr/>
          <p:nvPr/>
        </p:nvSpPr>
        <p:spPr bwMode="auto">
          <a:xfrm rot="21100317">
            <a:off x="10031634" y="3304560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CasellaDiTesto 277">
            <a:extLst>
              <a:ext uri="{FF2B5EF4-FFF2-40B4-BE49-F238E27FC236}">
                <a16:creationId xmlns:a16="http://schemas.microsoft.com/office/drawing/2014/main" id="{EC2B95A7-B695-476D-BC5C-53093A45CDFB}"/>
              </a:ext>
            </a:extLst>
          </p:cNvPr>
          <p:cNvSpPr txBox="1"/>
          <p:nvPr/>
        </p:nvSpPr>
        <p:spPr>
          <a:xfrm>
            <a:off x="10004874" y="3285566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  <p:pic>
        <p:nvPicPr>
          <p:cNvPr id="280" name="Elemento grafico 279" descr="Freccia linea, curva antioraria">
            <a:extLst>
              <a:ext uri="{FF2B5EF4-FFF2-40B4-BE49-F238E27FC236}">
                <a16:creationId xmlns:a16="http://schemas.microsoft.com/office/drawing/2014/main" id="{47B2EBB3-7238-4E7D-9D2B-580D7A7E6D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492587">
            <a:off x="7279863" y="4098223"/>
            <a:ext cx="884791" cy="831273"/>
          </a:xfrm>
          <a:prstGeom prst="rect">
            <a:avLst/>
          </a:prstGeom>
        </p:spPr>
      </p:pic>
      <p:sp>
        <p:nvSpPr>
          <p:cNvPr id="282" name="Rettangolo 281">
            <a:extLst>
              <a:ext uri="{FF2B5EF4-FFF2-40B4-BE49-F238E27FC236}">
                <a16:creationId xmlns:a16="http://schemas.microsoft.com/office/drawing/2014/main" id="{9842F0D7-77C6-427D-82EB-8C4798EE75A9}"/>
              </a:ext>
            </a:extLst>
          </p:cNvPr>
          <p:cNvSpPr/>
          <p:nvPr/>
        </p:nvSpPr>
        <p:spPr bwMode="auto">
          <a:xfrm>
            <a:off x="6504592" y="4867787"/>
            <a:ext cx="1442520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DB6E3443-81AE-4E9E-8FE0-1785524F0AB9}"/>
              </a:ext>
            </a:extLst>
          </p:cNvPr>
          <p:cNvSpPr/>
          <p:nvPr/>
        </p:nvSpPr>
        <p:spPr bwMode="auto">
          <a:xfrm rot="21100317">
            <a:off x="6959995" y="5213256"/>
            <a:ext cx="541006" cy="3005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CasellaDiTesto 285">
            <a:extLst>
              <a:ext uri="{FF2B5EF4-FFF2-40B4-BE49-F238E27FC236}">
                <a16:creationId xmlns:a16="http://schemas.microsoft.com/office/drawing/2014/main" id="{68D627D0-BEEB-4A8D-B0ED-24168F443996}"/>
              </a:ext>
            </a:extLst>
          </p:cNvPr>
          <p:cNvSpPr txBox="1"/>
          <p:nvPr/>
        </p:nvSpPr>
        <p:spPr>
          <a:xfrm>
            <a:off x="6933235" y="519426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405697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BDDA490-2C1A-4638-9DA8-A40BF742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0" y="2114019"/>
            <a:ext cx="5546268" cy="30672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5DF21F1-0BF6-4E0C-B528-2712EAEF7A5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66529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liquidità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crollo dei ricavi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ha causato 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forte riduzione della tenuta finanziaria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delle imprese. Anche in questo caso,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terziario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mostra un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trend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recupero ampiamente più veloce rispetto alla media 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Rettangolo 93">
            <a:extLst>
              <a:ext uri="{FF2B5EF4-FFF2-40B4-BE49-F238E27FC236}">
                <a16:creationId xmlns:a16="http://schemas.microsoft.com/office/drawing/2014/main" id="{B1A83D1C-EE58-45CE-96A3-D19C50BD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AED43FE2-B44E-43FB-ACAD-90A21D7EA8ED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5744721" cy="5325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DELLA LIQUIDITA’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2" name="CasellaDiTesto 9">
            <a:extLst>
              <a:ext uri="{FF2B5EF4-FFF2-40B4-BE49-F238E27FC236}">
                <a16:creationId xmlns:a16="http://schemas.microsoft.com/office/drawing/2014/main" id="{7390190B-C7EE-4626-9B0D-0D56ED09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403" y="2702705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F4D832C5-A105-46D4-ADAB-45826A60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37" y="3738153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400" i="1" dirty="0"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98036794-7033-44CF-A7B2-35D8DAE5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59" y="2704125"/>
            <a:ext cx="4221150" cy="925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Proiezione dell’andamento della liquidità al 31 dicembre 2020</a:t>
            </a:r>
            <a:b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altLang="it-IT" sz="1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(Indicatori congiunturali)</a:t>
            </a:r>
            <a:endParaRPr lang="it-IT" altLang="it-IT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2D25598E-A32E-40F7-82F6-63C0B986185D}"/>
              </a:ext>
            </a:extLst>
          </p:cNvPr>
          <p:cNvSpPr/>
          <p:nvPr/>
        </p:nvSpPr>
        <p:spPr bwMode="auto">
          <a:xfrm rot="8781447">
            <a:off x="5389174" y="3072470"/>
            <a:ext cx="652795" cy="102505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Elemento grafico 51" descr="Freccia linea: curva antioraria">
            <a:extLst>
              <a:ext uri="{FF2B5EF4-FFF2-40B4-BE49-F238E27FC236}">
                <a16:creationId xmlns:a16="http://schemas.microsoft.com/office/drawing/2014/main" id="{19CC9729-9667-4EFA-9F5E-9E72FFDF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42422" flipH="1">
            <a:off x="6087731" y="2790775"/>
            <a:ext cx="899478" cy="914400"/>
          </a:xfrm>
          <a:prstGeom prst="rect">
            <a:avLst/>
          </a:prstGeom>
        </p:spPr>
      </p:pic>
      <p:sp>
        <p:nvSpPr>
          <p:cNvPr id="53" name="Ovale 52">
            <a:extLst>
              <a:ext uri="{FF2B5EF4-FFF2-40B4-BE49-F238E27FC236}">
                <a16:creationId xmlns:a16="http://schemas.microsoft.com/office/drawing/2014/main" id="{C8E07959-7271-4F75-AC38-82406FBA6CD6}"/>
              </a:ext>
            </a:extLst>
          </p:cNvPr>
          <p:cNvSpPr/>
          <p:nvPr/>
        </p:nvSpPr>
        <p:spPr bwMode="auto">
          <a:xfrm>
            <a:off x="7614131" y="4868412"/>
            <a:ext cx="688554" cy="68847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1BEE1DC-3363-4EE8-B1BA-92391B22D25E}"/>
              </a:ext>
            </a:extLst>
          </p:cNvPr>
          <p:cNvSpPr/>
          <p:nvPr/>
        </p:nvSpPr>
        <p:spPr>
          <a:xfrm>
            <a:off x="7641172" y="5012595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r>
            <a:endParaRPr lang="it-IT" sz="1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155947C4-351C-46B1-903A-BED854DACE05}"/>
              </a:ext>
            </a:extLst>
          </p:cNvPr>
          <p:cNvSpPr/>
          <p:nvPr/>
        </p:nvSpPr>
        <p:spPr>
          <a:xfrm>
            <a:off x="8424910" y="4797152"/>
            <a:ext cx="194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ITALIA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186F83A1-06E1-4103-A657-2416C26481DD}"/>
              </a:ext>
            </a:extLst>
          </p:cNvPr>
          <p:cNvSpPr/>
          <p:nvPr/>
        </p:nvSpPr>
        <p:spPr bwMode="auto">
          <a:xfrm>
            <a:off x="7614131" y="3821391"/>
            <a:ext cx="688554" cy="688477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7E05D129-FF2A-4F0D-A59B-5B19D949E41E}"/>
              </a:ext>
            </a:extLst>
          </p:cNvPr>
          <p:cNvSpPr/>
          <p:nvPr/>
        </p:nvSpPr>
        <p:spPr>
          <a:xfrm>
            <a:off x="7641172" y="396557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44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76152D-E746-4A1B-8576-59B03FA0C4EC}"/>
              </a:ext>
            </a:extLst>
          </p:cNvPr>
          <p:cNvSpPr/>
          <p:nvPr/>
        </p:nvSpPr>
        <p:spPr>
          <a:xfrm>
            <a:off x="8424909" y="3750131"/>
            <a:ext cx="202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FVG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F94AD70A-2A03-4B09-BE73-75B4FBA94679}"/>
              </a:ext>
            </a:extLst>
          </p:cNvPr>
          <p:cNvSpPr/>
          <p:nvPr/>
        </p:nvSpPr>
        <p:spPr>
          <a:xfrm>
            <a:off x="4217755" y="2636912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62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B5A9423-14AB-4653-8D82-689D6C12C6F0}"/>
              </a:ext>
            </a:extLst>
          </p:cNvPr>
          <p:cNvSpPr/>
          <p:nvPr/>
        </p:nvSpPr>
        <p:spPr>
          <a:xfrm>
            <a:off x="4293120" y="3387642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50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DDC47C19-ACE0-4913-BABF-217E64D1E9ED}"/>
              </a:ext>
            </a:extLst>
          </p:cNvPr>
          <p:cNvSpPr/>
          <p:nvPr/>
        </p:nvSpPr>
        <p:spPr>
          <a:xfrm>
            <a:off x="4431509" y="4026971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19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37FBE681-8F40-460E-ADFE-5322E4FD2CD2}"/>
              </a:ext>
            </a:extLst>
          </p:cNvPr>
          <p:cNvSpPr/>
          <p:nvPr/>
        </p:nvSpPr>
        <p:spPr>
          <a:xfrm>
            <a:off x="5303912" y="319154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44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026F17C5-99B8-44F8-A9F0-1C23DDA789EE}"/>
              </a:ext>
            </a:extLst>
          </p:cNvPr>
          <p:cNvSpPr/>
          <p:nvPr/>
        </p:nvSpPr>
        <p:spPr>
          <a:xfrm>
            <a:off x="5476041" y="354849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Century Gothic" panose="020B0502020202020204" pitchFamily="34" charset="0"/>
              </a:rPr>
              <a:t>26</a:t>
            </a:r>
            <a:endParaRPr lang="it-IT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D5DE80B-51A4-415B-B651-96EE676F1401}"/>
              </a:ext>
            </a:extLst>
          </p:cNvPr>
          <p:cNvCxnSpPr/>
          <p:nvPr/>
        </p:nvCxnSpPr>
        <p:spPr bwMode="auto">
          <a:xfrm>
            <a:off x="7248128" y="2737496"/>
            <a:ext cx="0" cy="3150812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 Box 18">
            <a:extLst>
              <a:ext uri="{FF2B5EF4-FFF2-40B4-BE49-F238E27FC236}">
                <a16:creationId xmlns:a16="http://schemas.microsoft.com/office/drawing/2014/main" id="{B61A665A-17B8-4565-8712-38E7B8B5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81" y="2747782"/>
            <a:ext cx="1109139" cy="26379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100" b="1" i="1" dirty="0">
                <a:solidFill>
                  <a:schemeClr val="bg1"/>
                </a:solidFill>
              </a:rPr>
              <a:t>PREV. DIC ‘20</a:t>
            </a:r>
            <a:endParaRPr lang="it-IT" altLang="it-IT" sz="1100" i="1" dirty="0">
              <a:solidFill>
                <a:schemeClr val="bg1"/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26706DE0-0A40-4F68-9933-1DC59C6C4D22}"/>
              </a:ext>
            </a:extLst>
          </p:cNvPr>
          <p:cNvCxnSpPr/>
          <p:nvPr/>
        </p:nvCxnSpPr>
        <p:spPr bwMode="auto">
          <a:xfrm>
            <a:off x="4756876" y="2535876"/>
            <a:ext cx="0" cy="215204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0A66B0C7-DE00-4C04-9C37-16BF682AAC60}"/>
              </a:ext>
            </a:extLst>
          </p:cNvPr>
          <p:cNvSpPr/>
          <p:nvPr/>
        </p:nvSpPr>
        <p:spPr>
          <a:xfrm>
            <a:off x="3755134" y="2483045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lockdown</a:t>
            </a:r>
            <a:endParaRPr lang="it-IT" sz="700" i="1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1CA4B4AD-0AE5-48C1-8F87-1A9C18DA4843}"/>
              </a:ext>
            </a:extLst>
          </p:cNvPr>
          <p:cNvSpPr/>
          <p:nvPr/>
        </p:nvSpPr>
        <p:spPr>
          <a:xfrm>
            <a:off x="4610356" y="4326609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17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5D409092-8DC5-4657-8D0E-C1DDDFE16FB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Diffusione del COVID-19 nel mondo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pandemia da COVID-19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ha lasciato il segno nella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prima metà del 2020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: oltre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29 milioni i contagi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nel mondo,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930 mila i morti.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2" name="Rettangolo 93">
            <a:extLst>
              <a:ext uri="{FF2B5EF4-FFF2-40B4-BE49-F238E27FC236}">
                <a16:creationId xmlns:a16="http://schemas.microsoft.com/office/drawing/2014/main" id="{18E5B1E8-9917-4548-BF58-16D0F997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sz="1000" b="0" dirty="0" err="1">
                <a:latin typeface="Century Gothic" panose="020B0502020202020204" pitchFamily="34" charset="0"/>
              </a:rPr>
              <a:t>Worldometer</a:t>
            </a:r>
            <a:r>
              <a:rPr lang="it-IT" sz="1000" b="0" dirty="0">
                <a:latin typeface="Century Gothic" panose="020B0502020202020204" pitchFamily="34" charset="0"/>
              </a:rPr>
              <a:t>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BAF024-B269-4A92-9638-D04C1E019D63}"/>
              </a:ext>
            </a:extLst>
          </p:cNvPr>
          <p:cNvSpPr txBox="1"/>
          <p:nvPr/>
        </p:nvSpPr>
        <p:spPr>
          <a:xfrm>
            <a:off x="335359" y="1211040"/>
            <a:ext cx="568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entury Gothic" panose="020B0502020202020204" pitchFamily="34" charset="0"/>
              </a:rPr>
              <a:t>Mappa della diffusione del virus COVID-19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300" b="0" i="1" dirty="0">
                <a:latin typeface="Century Gothic" panose="020B0502020202020204" pitchFamily="34" charset="0"/>
              </a:rPr>
              <a:t>(Le zone rosse corrispondono ai territori in cui il contagio si è esteso con maggiore intensità – </a:t>
            </a:r>
            <a:r>
              <a:rPr lang="it-IT" sz="1300" i="1" u="sng" dirty="0">
                <a:latin typeface="Century Gothic" panose="020B0502020202020204" pitchFamily="34" charset="0"/>
              </a:rPr>
              <a:t>Aggiornamento al 14 settembre 2020</a:t>
            </a:r>
            <a:r>
              <a:rPr lang="it-IT" sz="1300" b="0" i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4" name="Elemento grafico 13" descr="Freccia linea, curva oraria">
            <a:extLst>
              <a:ext uri="{FF2B5EF4-FFF2-40B4-BE49-F238E27FC236}">
                <a16:creationId xmlns:a16="http://schemas.microsoft.com/office/drawing/2014/main" id="{306AE0A9-B676-4956-A4AE-B9C22343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98996">
            <a:off x="5941299" y="1654045"/>
            <a:ext cx="914400" cy="9144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43D7441-746F-43DE-BC40-7A8C2C04DC1A}"/>
              </a:ext>
            </a:extLst>
          </p:cNvPr>
          <p:cNvSpPr txBox="1"/>
          <p:nvPr/>
        </p:nvSpPr>
        <p:spPr>
          <a:xfrm>
            <a:off x="6823337" y="1828388"/>
            <a:ext cx="503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TOP 10 Paesi più colpiti dal virus COVID-19</a:t>
            </a:r>
            <a:endParaRPr lang="it-IT" sz="1300" b="0" i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CAF753-B713-4721-B492-902071047D98}"/>
              </a:ext>
            </a:extLst>
          </p:cNvPr>
          <p:cNvSpPr txBox="1"/>
          <p:nvPr/>
        </p:nvSpPr>
        <p:spPr>
          <a:xfrm>
            <a:off x="500808" y="4811440"/>
            <a:ext cx="518457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2800" b="1" u="sng" dirty="0">
                <a:latin typeface="Century Gothic" panose="020B0502020202020204" pitchFamily="34" charset="0"/>
              </a:rPr>
              <a:t>Casi nel mondo</a:t>
            </a:r>
            <a:r>
              <a:rPr lang="it-IT" sz="2800" b="1" dirty="0">
                <a:latin typeface="Century Gothic" panose="020B0502020202020204" pitchFamily="34" charset="0"/>
              </a:rPr>
              <a:t>: </a:t>
            </a:r>
            <a:r>
              <a:rPr lang="it-IT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29,2 mln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2800" u="sng" dirty="0">
                <a:latin typeface="Century Gothic" panose="020B0502020202020204" pitchFamily="34" charset="0"/>
              </a:rPr>
              <a:t>Decessi nel mondo</a:t>
            </a:r>
            <a:r>
              <a:rPr lang="it-IT" sz="2800" dirty="0">
                <a:latin typeface="Century Gothic" panose="020B0502020202020204" pitchFamily="34" charset="0"/>
              </a:rPr>
              <a:t>: </a:t>
            </a:r>
            <a:r>
              <a:rPr lang="it-IT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930 mila</a:t>
            </a:r>
            <a:endParaRPr lang="it-IT" sz="1800" b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ella 49">
            <a:extLst>
              <a:ext uri="{FF2B5EF4-FFF2-40B4-BE49-F238E27FC236}">
                <a16:creationId xmlns:a16="http://schemas.microsoft.com/office/drawing/2014/main" id="{4033210F-D074-408C-AB55-B0DB45781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74031"/>
              </p:ext>
            </p:extLst>
          </p:nvPr>
        </p:nvGraphicFramePr>
        <p:xfrm>
          <a:off x="6926071" y="2273506"/>
          <a:ext cx="4600952" cy="418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905">
                  <a:extLst>
                    <a:ext uri="{9D8B030D-6E8A-4147-A177-3AD203B41FA5}">
                      <a16:colId xmlns:a16="http://schemas.microsoft.com/office/drawing/2014/main" val="1610061505"/>
                    </a:ext>
                  </a:extLst>
                </a:gridCol>
                <a:gridCol w="1566905">
                  <a:extLst>
                    <a:ext uri="{9D8B030D-6E8A-4147-A177-3AD203B41FA5}">
                      <a16:colId xmlns:a16="http://schemas.microsoft.com/office/drawing/2014/main" val="29537313"/>
                    </a:ext>
                  </a:extLst>
                </a:gridCol>
                <a:gridCol w="1467142">
                  <a:extLst>
                    <a:ext uri="{9D8B030D-6E8A-4147-A177-3AD203B41FA5}">
                      <a16:colId xmlns:a16="http://schemas.microsoft.com/office/drawing/2014/main" val="3423216282"/>
                    </a:ext>
                  </a:extLst>
                </a:gridCol>
              </a:tblGrid>
              <a:tr h="380634"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90420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Usa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6,7 mln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199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11314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India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4,9 mln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79,8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69688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Brasile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4,3 mln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latin typeface="Century Gothic" panose="020B0502020202020204" pitchFamily="34" charset="0"/>
                        </a:rPr>
                        <a:t>132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13745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Russia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1,1 mln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19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44564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Perù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730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31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3313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716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23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55606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Messico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668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71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06034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Sud Africa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650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16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77886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Spagna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577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30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58469"/>
                  </a:ext>
                </a:extLst>
              </a:tr>
              <a:tr h="380634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Argentina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556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latin typeface="Century Gothic" panose="020B0502020202020204" pitchFamily="34" charset="0"/>
                        </a:rPr>
                        <a:t>11 mila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97298"/>
                  </a:ext>
                </a:extLst>
              </a:tr>
            </a:tbl>
          </a:graphicData>
        </a:graphic>
      </p:graphicFrame>
      <p:pic>
        <p:nvPicPr>
          <p:cNvPr id="24" name="Immagine 23">
            <a:extLst>
              <a:ext uri="{FF2B5EF4-FFF2-40B4-BE49-F238E27FC236}">
                <a16:creationId xmlns:a16="http://schemas.microsoft.com/office/drawing/2014/main" id="{06140B4B-025F-4EAB-9E4A-B8F56003A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448" y="2699325"/>
            <a:ext cx="330241" cy="33024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DDDEB61-8591-4912-967A-B9B904F3B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448" y="5736326"/>
            <a:ext cx="330241" cy="33024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410AAED-61B5-4BE7-BB9D-E4CFCF8F1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690" y="3836183"/>
            <a:ext cx="329757" cy="329757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3B23E19-0859-4899-A3A0-9A37FCF77BBA}"/>
              </a:ext>
            </a:extLst>
          </p:cNvPr>
          <p:cNvSpPr txBox="1"/>
          <p:nvPr/>
        </p:nvSpPr>
        <p:spPr>
          <a:xfrm>
            <a:off x="8832152" y="231495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Casi</a:t>
            </a:r>
            <a:endParaRPr lang="it-IT" sz="1100" b="0" dirty="0">
              <a:latin typeface="Century Gothic" panose="020B0502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E8A9D47-61EC-47DF-9186-CCC026202245}"/>
              </a:ext>
            </a:extLst>
          </p:cNvPr>
          <p:cNvSpPr txBox="1"/>
          <p:nvPr/>
        </p:nvSpPr>
        <p:spPr>
          <a:xfrm>
            <a:off x="10322888" y="231495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Decessi</a:t>
            </a:r>
            <a:endParaRPr lang="it-IT" sz="1100" b="0" dirty="0">
              <a:latin typeface="Century Gothic" panose="020B0502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7CB818-29B8-4005-9ECF-B8CC9B0B1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7" y="2000662"/>
            <a:ext cx="5120799" cy="272284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E58E23D3-B799-4991-90AF-79FC804D1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1476" y="6112065"/>
            <a:ext cx="330185" cy="330185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05B74D03-6486-497F-8487-50639FF19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399" y="5363515"/>
            <a:ext cx="330338" cy="33033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5018131A-64E6-4646-98BD-B1778C14AC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1399" y="4969746"/>
            <a:ext cx="330338" cy="330338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A6DB19B9-67CA-4730-B468-CF8F66625E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1399" y="4588526"/>
            <a:ext cx="330338" cy="330338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764EC997-B3AC-4D28-8E33-8FF76A1186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1399" y="3462812"/>
            <a:ext cx="330338" cy="330338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6B05C1BD-A038-4E11-9F94-23C0DF1D10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1399" y="3076464"/>
            <a:ext cx="330338" cy="330185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342A4C35-84C4-44BD-9C47-AA33AC093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7131476" y="4208689"/>
            <a:ext cx="330185" cy="3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DA5F8E3-3ED1-4759-8DEA-94CC0ED1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6" y="2110324"/>
            <a:ext cx="5546268" cy="3067200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910097F9-B32E-4CA7-98F8-A6BB0B5AF06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occupazione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Diverso il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trend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del quadro occupazionale. Pur confermando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miglior posizionamento rispetto alla media nazionale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è previsto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peggioramento della situazione nel breve termine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presso le imprese del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terziario FVG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Rettangolo 93">
            <a:extLst>
              <a:ext uri="{FF2B5EF4-FFF2-40B4-BE49-F238E27FC236}">
                <a16:creationId xmlns:a16="http://schemas.microsoft.com/office/drawing/2014/main" id="{F056F4FB-EE7B-4598-BF4F-AB329CA4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1.536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2B27F3C9-91D5-48AD-AE11-B2F15E25D793}"/>
              </a:ext>
            </a:extLst>
          </p:cNvPr>
          <p:cNvSpPr txBox="1">
            <a:spLocks/>
          </p:cNvSpPr>
          <p:nvPr/>
        </p:nvSpPr>
        <p:spPr>
          <a:xfrm>
            <a:off x="423287" y="1700808"/>
            <a:ext cx="5744721" cy="5325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DELL’OCCUPAZIONE DEL TERZIARIO FVG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2" name="CasellaDiTesto 9">
            <a:extLst>
              <a:ext uri="{FF2B5EF4-FFF2-40B4-BE49-F238E27FC236}">
                <a16:creationId xmlns:a16="http://schemas.microsoft.com/office/drawing/2014/main" id="{D1989716-F494-47A3-9DA1-E5CB9CEAD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61" y="292604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A63802AF-C829-489E-9A1A-F9703FFC5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37" y="3738153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400" i="1" dirty="0"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72E939A8-5CEE-42BB-8B9D-B1FACFCA0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58" y="2704125"/>
            <a:ext cx="4844533" cy="925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Proiezione dell’andamento occupazione al 31 dicembre 2020</a:t>
            </a:r>
            <a:br>
              <a:rPr lang="it-IT" altLang="it-IT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it-IT" altLang="it-IT" sz="1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(Indicatori congiunturali)</a:t>
            </a:r>
            <a:endParaRPr lang="it-IT" altLang="it-IT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2BCAEBF-8A4D-4FC5-9F2C-BA134B3A36A5}"/>
              </a:ext>
            </a:extLst>
          </p:cNvPr>
          <p:cNvSpPr/>
          <p:nvPr/>
        </p:nvSpPr>
        <p:spPr bwMode="auto">
          <a:xfrm rot="8781447">
            <a:off x="5389174" y="3072470"/>
            <a:ext cx="652795" cy="102505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" name="Elemento grafico 52" descr="Freccia linea: curva antioraria">
            <a:extLst>
              <a:ext uri="{FF2B5EF4-FFF2-40B4-BE49-F238E27FC236}">
                <a16:creationId xmlns:a16="http://schemas.microsoft.com/office/drawing/2014/main" id="{C5839C2E-5EBA-4521-8D59-B65E9DA3B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42422" flipH="1">
            <a:off x="6087731" y="2790775"/>
            <a:ext cx="899478" cy="914400"/>
          </a:xfrm>
          <a:prstGeom prst="rect">
            <a:avLst/>
          </a:prstGeom>
        </p:spPr>
      </p:pic>
      <p:sp>
        <p:nvSpPr>
          <p:cNvPr id="54" name="Ovale 53">
            <a:extLst>
              <a:ext uri="{FF2B5EF4-FFF2-40B4-BE49-F238E27FC236}">
                <a16:creationId xmlns:a16="http://schemas.microsoft.com/office/drawing/2014/main" id="{98F017B6-3F94-4099-9CC0-ED446C449A32}"/>
              </a:ext>
            </a:extLst>
          </p:cNvPr>
          <p:cNvSpPr/>
          <p:nvPr/>
        </p:nvSpPr>
        <p:spPr bwMode="auto">
          <a:xfrm>
            <a:off x="7614131" y="4868412"/>
            <a:ext cx="688554" cy="68847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BEDADF3-E8C1-4825-97C2-770AE5C4ECF3}"/>
              </a:ext>
            </a:extLst>
          </p:cNvPr>
          <p:cNvSpPr/>
          <p:nvPr/>
        </p:nvSpPr>
        <p:spPr>
          <a:xfrm>
            <a:off x="7641172" y="5012595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27</a:t>
            </a:r>
            <a:endParaRPr lang="it-IT" sz="1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7A968E0D-252E-487E-9E4F-8BCB7D3C4B60}"/>
              </a:ext>
            </a:extLst>
          </p:cNvPr>
          <p:cNvSpPr/>
          <p:nvPr/>
        </p:nvSpPr>
        <p:spPr>
          <a:xfrm>
            <a:off x="8424910" y="4797152"/>
            <a:ext cx="194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ITALIA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C50F44B0-0A7D-4038-9827-B9018E0A9813}"/>
              </a:ext>
            </a:extLst>
          </p:cNvPr>
          <p:cNvSpPr/>
          <p:nvPr/>
        </p:nvSpPr>
        <p:spPr bwMode="auto">
          <a:xfrm>
            <a:off x="7614131" y="3821391"/>
            <a:ext cx="688554" cy="688477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B5322686-F271-42B6-9F3C-90F766AE8FEE}"/>
              </a:ext>
            </a:extLst>
          </p:cNvPr>
          <p:cNvSpPr/>
          <p:nvPr/>
        </p:nvSpPr>
        <p:spPr>
          <a:xfrm>
            <a:off x="7641172" y="396557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32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A2DC01AF-369A-4D81-BF6C-0B223C84A26E}"/>
              </a:ext>
            </a:extLst>
          </p:cNvPr>
          <p:cNvSpPr/>
          <p:nvPr/>
        </p:nvSpPr>
        <p:spPr>
          <a:xfrm>
            <a:off x="8424909" y="3750131"/>
            <a:ext cx="202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latin typeface="Century Gothic" panose="020B0502020202020204" pitchFamily="34" charset="0"/>
              </a:rPr>
              <a:t>Terziario </a:t>
            </a:r>
            <a:r>
              <a:rPr lang="it-IT" sz="2400" dirty="0">
                <a:latin typeface="Century Gothic" panose="020B0502020202020204" pitchFamily="34" charset="0"/>
              </a:rPr>
              <a:t>FVG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B67E0373-9D0F-4FC3-8B8D-DF92E701F531}"/>
              </a:ext>
            </a:extLst>
          </p:cNvPr>
          <p:cNvSpPr/>
          <p:nvPr/>
        </p:nvSpPr>
        <p:spPr>
          <a:xfrm>
            <a:off x="4210611" y="265834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5A8E8631-C055-4315-AC1E-A1ED45AC7727}"/>
              </a:ext>
            </a:extLst>
          </p:cNvPr>
          <p:cNvSpPr/>
          <p:nvPr/>
        </p:nvSpPr>
        <p:spPr>
          <a:xfrm>
            <a:off x="4293120" y="3306416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41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A95221AC-E9ED-4B79-862B-D7657574C2FD}"/>
              </a:ext>
            </a:extLst>
          </p:cNvPr>
          <p:cNvSpPr/>
          <p:nvPr/>
        </p:nvSpPr>
        <p:spPr>
          <a:xfrm>
            <a:off x="4726478" y="279143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407C7C63-4673-495F-8A61-4B598CE7F60B}"/>
              </a:ext>
            </a:extLst>
          </p:cNvPr>
          <p:cNvSpPr/>
          <p:nvPr/>
        </p:nvSpPr>
        <p:spPr>
          <a:xfrm>
            <a:off x="5303912" y="3191544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8000"/>
                </a:solidFill>
                <a:latin typeface="Century Gothic" panose="020B0502020202020204" pitchFamily="34" charset="0"/>
              </a:rPr>
              <a:t>32</a:t>
            </a:r>
            <a:endParaRPr lang="it-IT" sz="18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CE67355C-322D-4115-BFB1-813279F9D891}"/>
              </a:ext>
            </a:extLst>
          </p:cNvPr>
          <p:cNvSpPr/>
          <p:nvPr/>
        </p:nvSpPr>
        <p:spPr>
          <a:xfrm>
            <a:off x="5476041" y="3548496"/>
            <a:ext cx="63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Century Gothic" panose="020B0502020202020204" pitchFamily="34" charset="0"/>
              </a:rPr>
              <a:t>27</a:t>
            </a:r>
            <a:endParaRPr lang="it-IT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82A1F85D-DA7D-40DD-AF9E-AC9F74E0DB38}"/>
              </a:ext>
            </a:extLst>
          </p:cNvPr>
          <p:cNvCxnSpPr/>
          <p:nvPr/>
        </p:nvCxnSpPr>
        <p:spPr bwMode="auto">
          <a:xfrm>
            <a:off x="7248128" y="2737496"/>
            <a:ext cx="0" cy="3150812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 Box 18">
            <a:extLst>
              <a:ext uri="{FF2B5EF4-FFF2-40B4-BE49-F238E27FC236}">
                <a16:creationId xmlns:a16="http://schemas.microsoft.com/office/drawing/2014/main" id="{A02D60F8-BB77-4770-A8B2-ECB60E66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81" y="2747782"/>
            <a:ext cx="1109139" cy="26379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100" b="1" i="1" dirty="0">
                <a:solidFill>
                  <a:schemeClr val="bg1"/>
                </a:solidFill>
              </a:rPr>
              <a:t>PREV. DIC ‘20</a:t>
            </a:r>
            <a:endParaRPr lang="it-IT" altLang="it-IT" sz="1100" i="1" dirty="0">
              <a:solidFill>
                <a:schemeClr val="bg1"/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E86D410-21BA-40F7-8034-24A1A8AA9D27}"/>
              </a:ext>
            </a:extLst>
          </p:cNvPr>
          <p:cNvCxnSpPr/>
          <p:nvPr/>
        </p:nvCxnSpPr>
        <p:spPr bwMode="auto">
          <a:xfrm>
            <a:off x="4756876" y="2535876"/>
            <a:ext cx="0" cy="215204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38CD3AEA-F766-4C37-AF6C-35DF33757D0A}"/>
              </a:ext>
            </a:extLst>
          </p:cNvPr>
          <p:cNvSpPr/>
          <p:nvPr/>
        </p:nvSpPr>
        <p:spPr>
          <a:xfrm>
            <a:off x="3755134" y="2483045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lockdown</a:t>
            </a:r>
            <a:endParaRPr lang="it-IT" sz="700" i="1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0A16C998-D20F-4203-A8E2-969AD3FEBDEE}"/>
              </a:ext>
            </a:extLst>
          </p:cNvPr>
          <p:cNvSpPr/>
          <p:nvPr/>
        </p:nvSpPr>
        <p:spPr>
          <a:xfrm>
            <a:off x="4696139" y="3461615"/>
            <a:ext cx="63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>
                <a:latin typeface="Century Gothic" panose="020B0502020202020204" pitchFamily="34" charset="0"/>
              </a:rPr>
              <a:t>36</a:t>
            </a:r>
            <a:endParaRPr lang="it-IT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08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D53E6C-A0C0-4F22-B2DF-CB759955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12" y="3450432"/>
            <a:ext cx="5625998" cy="29169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220E54-A227-499B-B5F2-FF9069CF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0" y="1700808"/>
            <a:ext cx="4110564" cy="2393058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910097F9-B32E-4CA7-98F8-A6BB0B5AF06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occupazione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(IMPRESE FVG)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primi dati ufficiali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circa gli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effetti della pandemia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sull’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occupazione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confermano il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trend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nei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primi tre mesi del 2020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sono state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7 mila le assunzioni in meno nel terziario in FVG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rispetto allo stesso periodo del 2019.</a:t>
            </a:r>
            <a:endParaRPr lang="it-IT" sz="2200" b="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Rettangolo 93">
            <a:extLst>
              <a:ext uri="{FF2B5EF4-FFF2-40B4-BE49-F238E27FC236}">
                <a16:creationId xmlns:a16="http://schemas.microsoft.com/office/drawing/2014/main" id="{F056F4FB-EE7B-4598-BF4F-AB329CA4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1000" b="0" dirty="0">
                <a:latin typeface="Century Gothic" panose="020B0502020202020204" pitchFamily="34" charset="0"/>
              </a:rPr>
              <a:t>INPS.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89C515BC-D161-45C8-A741-0AA564E0AF0D}"/>
              </a:ext>
            </a:extLst>
          </p:cNvPr>
          <p:cNvCxnSpPr>
            <a:cxnSpLocks/>
          </p:cNvCxnSpPr>
          <p:nvPr/>
        </p:nvCxnSpPr>
        <p:spPr bwMode="auto">
          <a:xfrm>
            <a:off x="4364227" y="3328434"/>
            <a:ext cx="577365" cy="82064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B827664F-008D-40C4-9E6A-B3574B8AD079}"/>
              </a:ext>
            </a:extLst>
          </p:cNvPr>
          <p:cNvSpPr/>
          <p:nvPr/>
        </p:nvSpPr>
        <p:spPr bwMode="auto">
          <a:xfrm>
            <a:off x="5015880" y="3212976"/>
            <a:ext cx="6408712" cy="32403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2BCB89A-A4AB-4C14-83C6-17368C720D6E}"/>
              </a:ext>
            </a:extLst>
          </p:cNvPr>
          <p:cNvSpPr/>
          <p:nvPr/>
        </p:nvSpPr>
        <p:spPr>
          <a:xfrm>
            <a:off x="4799856" y="2924944"/>
            <a:ext cx="6264696" cy="55399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it-IT" sz="18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Andamento delle NUOVE ASSUNZIONI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(TERZIARIO FVG)</a:t>
            </a:r>
          </a:p>
          <a:p>
            <a:r>
              <a:rPr lang="it-IT" sz="1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(Elaborazioni dati INPS)</a:t>
            </a:r>
            <a:endParaRPr lang="it-IT" sz="18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F7B0269-6A8B-4A52-A17E-CDB29E62BC04}"/>
              </a:ext>
            </a:extLst>
          </p:cNvPr>
          <p:cNvSpPr/>
          <p:nvPr/>
        </p:nvSpPr>
        <p:spPr>
          <a:xfrm>
            <a:off x="5651037" y="4217603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17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072C91F2-AEBE-451D-8360-5A55D430FC8F}"/>
              </a:ext>
            </a:extLst>
          </p:cNvPr>
          <p:cNvSpPr/>
          <p:nvPr/>
        </p:nvSpPr>
        <p:spPr>
          <a:xfrm>
            <a:off x="6377866" y="4158748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19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EE4D22C-F157-45B1-AAD6-BDEB2B94A5AD}"/>
              </a:ext>
            </a:extLst>
          </p:cNvPr>
          <p:cNvSpPr/>
          <p:nvPr/>
        </p:nvSpPr>
        <p:spPr>
          <a:xfrm>
            <a:off x="7038329" y="4204939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17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FFFE9B0-633D-43AC-8C18-7DDF887FB60A}"/>
              </a:ext>
            </a:extLst>
          </p:cNvPr>
          <p:cNvSpPr/>
          <p:nvPr/>
        </p:nvSpPr>
        <p:spPr>
          <a:xfrm>
            <a:off x="7737727" y="3898005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23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3B323163-B654-491A-9566-B8291C1D98D3}"/>
              </a:ext>
            </a:extLst>
          </p:cNvPr>
          <p:cNvSpPr/>
          <p:nvPr/>
        </p:nvSpPr>
        <p:spPr>
          <a:xfrm>
            <a:off x="8441204" y="3645024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28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D580309-BA61-45F6-8049-11D80AA3CF13}"/>
              </a:ext>
            </a:extLst>
          </p:cNvPr>
          <p:cNvSpPr/>
          <p:nvPr/>
        </p:nvSpPr>
        <p:spPr>
          <a:xfrm>
            <a:off x="9173193" y="3844912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24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CD17578-596D-4C2A-AEAC-6996DF42407C}"/>
              </a:ext>
            </a:extLst>
          </p:cNvPr>
          <p:cNvSpPr/>
          <p:nvPr/>
        </p:nvSpPr>
        <p:spPr>
          <a:xfrm>
            <a:off x="9899236" y="4217603"/>
            <a:ext cx="63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17</a:t>
            </a:r>
            <a:br>
              <a:rPr lang="it-IT" sz="2000" dirty="0">
                <a:latin typeface="Century Gothic" panose="020B0502020202020204" pitchFamily="34" charset="0"/>
              </a:rPr>
            </a:br>
            <a:r>
              <a:rPr lang="it-IT" sz="1400" b="0" i="1" dirty="0">
                <a:latin typeface="Century Gothic" panose="020B0502020202020204" pitchFamily="34" charset="0"/>
              </a:rPr>
              <a:t>mila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86816C1-2E1D-4A2C-9E75-ABC79A71788B}"/>
              </a:ext>
            </a:extLst>
          </p:cNvPr>
          <p:cNvSpPr/>
          <p:nvPr/>
        </p:nvSpPr>
        <p:spPr bwMode="auto">
          <a:xfrm rot="7299524">
            <a:off x="9240580" y="3567728"/>
            <a:ext cx="1123035" cy="1815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B406989-6FFE-493D-B6B2-C214FBA9031A}"/>
              </a:ext>
            </a:extLst>
          </p:cNvPr>
          <p:cNvSpPr/>
          <p:nvPr/>
        </p:nvSpPr>
        <p:spPr>
          <a:xfrm>
            <a:off x="10675751" y="3878113"/>
            <a:ext cx="1396913" cy="1877437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-30%</a:t>
            </a:r>
          </a:p>
          <a:p>
            <a:pPr algn="ctr"/>
            <a:r>
              <a:rPr lang="it-IT" sz="16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Tra gennaio e marzo 2020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(-7 mila assunzioni)</a:t>
            </a:r>
            <a:endParaRPr lang="it-IT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4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">
            <a:extLst>
              <a:ext uri="{FF2B5EF4-FFF2-40B4-BE49-F238E27FC236}">
                <a16:creationId xmlns:a16="http://schemas.microsoft.com/office/drawing/2014/main" id="{4FE5AB18-7D8F-411C-AF10-BACBE93A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4" name="Elemento grafico 3" descr="Grafico a barre">
            <a:extLst>
              <a:ext uri="{FF2B5EF4-FFF2-40B4-BE49-F238E27FC236}">
                <a16:creationId xmlns:a16="http://schemas.microsoft.com/office/drawing/2014/main" id="{DDB85E01-C9CC-4C74-830C-DD9436E32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392" y="4360205"/>
            <a:ext cx="624548" cy="624548"/>
          </a:xfrm>
          <a:prstGeom prst="rect">
            <a:avLst/>
          </a:prstGeom>
        </p:spPr>
      </p:pic>
      <p:pic>
        <p:nvPicPr>
          <p:cNvPr id="6" name="Elemento grafico 5" descr="Stretta di mano">
            <a:extLst>
              <a:ext uri="{FF2B5EF4-FFF2-40B4-BE49-F238E27FC236}">
                <a16:creationId xmlns:a16="http://schemas.microsoft.com/office/drawing/2014/main" id="{9D7553F6-8EEB-484B-A233-F54B0471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165" y="3661021"/>
            <a:ext cx="687003" cy="687003"/>
          </a:xfrm>
          <a:prstGeom prst="rect">
            <a:avLst/>
          </a:prstGeom>
        </p:spPr>
      </p:pic>
      <p:pic>
        <p:nvPicPr>
          <p:cNvPr id="7" name="Elemento grafico 6" descr="Rete utente">
            <a:extLst>
              <a:ext uri="{FF2B5EF4-FFF2-40B4-BE49-F238E27FC236}">
                <a16:creationId xmlns:a16="http://schemas.microsoft.com/office/drawing/2014/main" id="{6EF28689-601A-47AE-B945-ABCA8A70F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1392" y="2946944"/>
            <a:ext cx="624548" cy="624548"/>
          </a:xfrm>
          <a:prstGeom prst="rect">
            <a:avLst/>
          </a:prstGeom>
        </p:spPr>
      </p:pic>
      <p:pic>
        <p:nvPicPr>
          <p:cNvPr id="8" name="Elemento grafico 7" descr="Medico">
            <a:extLst>
              <a:ext uri="{FF2B5EF4-FFF2-40B4-BE49-F238E27FC236}">
                <a16:creationId xmlns:a16="http://schemas.microsoft.com/office/drawing/2014/main" id="{280E39A7-91E3-4793-96F5-062BD5EE3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1392" y="2247728"/>
            <a:ext cx="624548" cy="624548"/>
          </a:xfrm>
          <a:prstGeom prst="rect">
            <a:avLst/>
          </a:prstGeom>
        </p:spPr>
      </p:pic>
      <p:pic>
        <p:nvPicPr>
          <p:cNvPr id="9" name="Elemento grafico 8" descr="Consiglio di amministrazione">
            <a:extLst>
              <a:ext uri="{FF2B5EF4-FFF2-40B4-BE49-F238E27FC236}">
                <a16:creationId xmlns:a16="http://schemas.microsoft.com/office/drawing/2014/main" id="{007C6AAD-001D-442F-B539-47690D6FF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9781" y="5093477"/>
            <a:ext cx="567771" cy="567771"/>
          </a:xfrm>
          <a:prstGeom prst="rect">
            <a:avLst/>
          </a:prstGeom>
        </p:spPr>
      </p:pic>
      <p:sp>
        <p:nvSpPr>
          <p:cNvPr id="3" name="Sottotitolo 3">
            <a:extLst>
              <a:ext uri="{FF2B5EF4-FFF2-40B4-BE49-F238E27FC236}">
                <a16:creationId xmlns:a16="http://schemas.microsoft.com/office/drawing/2014/main" id="{D8B5CCC3-4584-47E4-9E68-F2D02F7D0B94}"/>
              </a:ext>
            </a:extLst>
          </p:cNvPr>
          <p:cNvSpPr txBox="1">
            <a:spLocks/>
          </p:cNvSpPr>
          <p:nvPr/>
        </p:nvSpPr>
        <p:spPr bwMode="auto">
          <a:xfrm>
            <a:off x="3847831" y="2312592"/>
            <a:ext cx="8040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L’emergenza sanitaria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Impatto sul tessuto imprenditoriale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Congiuntura economica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fiducia nel Governo della Regione FVG</a:t>
            </a:r>
          </a:p>
        </p:txBody>
      </p:sp>
    </p:spTree>
    <p:extLst>
      <p:ext uri="{BB962C8B-B14F-4D97-AF65-F5344CB8AC3E}">
        <p14:creationId xmlns:p14="http://schemas.microsoft.com/office/powerpoint/2010/main" val="311335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magine 240">
            <a:extLst>
              <a:ext uri="{FF2B5EF4-FFF2-40B4-BE49-F238E27FC236}">
                <a16:creationId xmlns:a16="http://schemas.microsoft.com/office/drawing/2014/main" id="{EB6950C7-4AD8-4993-B537-88B7D4F34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4" y="4266028"/>
            <a:ext cx="6518148" cy="1609344"/>
          </a:xfrm>
          <a:prstGeom prst="rect">
            <a:avLst/>
          </a:prstGeom>
        </p:spPr>
      </p:pic>
      <p:sp>
        <p:nvSpPr>
          <p:cNvPr id="4" name="btfpLayoutConfig" hidden="1"/>
          <p:cNvSpPr txBox="1"/>
          <p:nvPr/>
        </p:nvSpPr>
        <p:spPr>
          <a:xfrm>
            <a:off x="16934" y="16933"/>
            <a:ext cx="11853333" cy="112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</a:t>
            </a:r>
            <a:endParaRPr lang="it-IT" sz="133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F2577964-3A29-4ABC-A1AB-AEBD6269B1C7}"/>
              </a:ext>
            </a:extLst>
          </p:cNvPr>
          <p:cNvSpPr/>
          <p:nvPr/>
        </p:nvSpPr>
        <p:spPr>
          <a:xfrm>
            <a:off x="7490000" y="2188664"/>
            <a:ext cx="300499" cy="40950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77FC51E-B0FD-4024-B0D5-E11D22CADFE2}"/>
              </a:ext>
            </a:extLst>
          </p:cNvPr>
          <p:cNvSpPr/>
          <p:nvPr/>
        </p:nvSpPr>
        <p:spPr>
          <a:xfrm>
            <a:off x="7790498" y="2111510"/>
            <a:ext cx="4006234" cy="738664"/>
          </a:xfrm>
          <a:prstGeom prst="rect">
            <a:avLst/>
          </a:prstGeom>
          <a:solidFill>
            <a:srgbClr val="008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Cittadini che giudicano «EFFICACE» l’azione svolta dal Governo della Regione FVG </a:t>
            </a:r>
            <a:b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 DIFESA DELLA SALUTE PUBBLICA</a:t>
            </a:r>
            <a:endParaRPr lang="it-IT" sz="14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8BBCE4-3836-4F88-8F46-9CF9A8326E8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La gestione della difesa della salute in FVG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miglior posizionamento del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rispetto alla media nazionale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è dovuto anche alla gestione dell’emergenza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da parte del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Governo Regionale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giudicata «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efficace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» nelle </a:t>
            </a:r>
            <a:r>
              <a:rPr lang="it-IT" sz="2200" u="sng" dirty="0">
                <a:latin typeface="Century Gothic" panose="020B0502020202020204" pitchFamily="34" charset="0"/>
                <a:cs typeface="Arial"/>
              </a:rPr>
              <a:t>azioni a difesa della salute pubblica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502963E-9C0A-43B5-9832-AEABBFDC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14BFD2-01F6-4988-884B-177446F2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972518"/>
            <a:ext cx="715463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600" b="0" i="1" dirty="0">
                <a:latin typeface="Century Gothic" panose="020B0502020202020204" pitchFamily="34" charset="0"/>
              </a:rPr>
              <a:t>Pensando all’emergenza da COVID-19, </a:t>
            </a:r>
            <a:r>
              <a:rPr lang="it-IT" altLang="ja-JP" sz="1600" i="1" dirty="0">
                <a:latin typeface="Century Gothic" panose="020B0502020202020204" pitchFamily="34" charset="0"/>
              </a:rPr>
              <a:t>quanto giudica efficace l’azione svolta dal Governo della Regione FVG 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a guida Fedriga per contrastare gli effetti dell’epidemia </a:t>
            </a:r>
            <a:r>
              <a:rPr lang="it-IT" altLang="ja-JP" sz="1600" i="1" u="sng" dirty="0">
                <a:latin typeface="Century Gothic" panose="020B0502020202020204" pitchFamily="34" charset="0"/>
              </a:rPr>
              <a:t>A DIFESA DELLA SALUTE PUBBLICA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?</a:t>
            </a:r>
          </a:p>
          <a:p>
            <a:pPr eaLnBrk="1" hangingPunct="1">
              <a:spcBef>
                <a:spcPts val="600"/>
              </a:spcBef>
            </a:pPr>
            <a:r>
              <a:rPr lang="it-IT" sz="1600" b="0" i="1" u="none" dirty="0">
                <a:latin typeface="Century Gothic" panose="020B0502020202020204" pitchFamily="34" charset="0"/>
              </a:rPr>
              <a:t>(scala da 0 a 10)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" name="Elemento grafico 12" descr="Faccia triste con riempimento a tinta unita">
            <a:extLst>
              <a:ext uri="{FF2B5EF4-FFF2-40B4-BE49-F238E27FC236}">
                <a16:creationId xmlns:a16="http://schemas.microsoft.com/office/drawing/2014/main" id="{F2EC3373-8617-4DCA-BFDB-11D442113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893" y="3364136"/>
            <a:ext cx="567771" cy="567771"/>
          </a:xfrm>
          <a:prstGeom prst="rect">
            <a:avLst/>
          </a:prstGeom>
        </p:spPr>
      </p:pic>
      <p:pic>
        <p:nvPicPr>
          <p:cNvPr id="16" name="Elemento grafico 15" descr="Faccia sorridente con riempimento a tinta unita">
            <a:extLst>
              <a:ext uri="{FF2B5EF4-FFF2-40B4-BE49-F238E27FC236}">
                <a16:creationId xmlns:a16="http://schemas.microsoft.com/office/drawing/2014/main" id="{2543ED2D-EEA0-448D-8753-C2B55BB2F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5064" y="3364136"/>
            <a:ext cx="567771" cy="5677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2E5217-C7AE-4D0A-B218-595809F0CB1B}"/>
              </a:ext>
            </a:extLst>
          </p:cNvPr>
          <p:cNvSpPr txBox="1"/>
          <p:nvPr/>
        </p:nvSpPr>
        <p:spPr>
          <a:xfrm>
            <a:off x="925712" y="3417189"/>
            <a:ext cx="2741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</a:rPr>
              <a:t>Inefficace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0D1D0E7-B6E9-4E31-A00A-D751C643E4C4}"/>
              </a:ext>
            </a:extLst>
          </p:cNvPr>
          <p:cNvSpPr txBox="1"/>
          <p:nvPr/>
        </p:nvSpPr>
        <p:spPr>
          <a:xfrm>
            <a:off x="4293633" y="3417189"/>
            <a:ext cx="2585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Efficace 80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FFA9E557-CB5E-4387-B34C-81D973D1B646}"/>
              </a:ext>
            </a:extLst>
          </p:cNvPr>
          <p:cNvSpPr/>
          <p:nvPr/>
        </p:nvSpPr>
        <p:spPr>
          <a:xfrm rot="5400000">
            <a:off x="1955149" y="2471738"/>
            <a:ext cx="288814" cy="3240360"/>
          </a:xfrm>
          <a:prstGeom prst="leftBrace">
            <a:avLst>
              <a:gd name="adj1" fmla="val 8333"/>
              <a:gd name="adj2" fmla="val 742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arentesi graffa aperta 28">
            <a:extLst>
              <a:ext uri="{FF2B5EF4-FFF2-40B4-BE49-F238E27FC236}">
                <a16:creationId xmlns:a16="http://schemas.microsoft.com/office/drawing/2014/main" id="{ACF2B5FC-5596-4902-876B-17D1072CCC1C}"/>
              </a:ext>
            </a:extLst>
          </p:cNvPr>
          <p:cNvSpPr/>
          <p:nvPr/>
        </p:nvSpPr>
        <p:spPr>
          <a:xfrm rot="5400000">
            <a:off x="5141752" y="2669511"/>
            <a:ext cx="288000" cy="2844000"/>
          </a:xfrm>
          <a:prstGeom prst="leftBrace">
            <a:avLst>
              <a:gd name="adj1" fmla="val 8333"/>
              <a:gd name="adj2" fmla="val 71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6" name="Immagine 245">
            <a:extLst>
              <a:ext uri="{FF2B5EF4-FFF2-40B4-BE49-F238E27FC236}">
                <a16:creationId xmlns:a16="http://schemas.microsoft.com/office/drawing/2014/main" id="{54FA9666-8DBF-41A3-B882-5582587D0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4360" y="3489613"/>
            <a:ext cx="2153412" cy="2232660"/>
          </a:xfrm>
          <a:prstGeom prst="rect">
            <a:avLst/>
          </a:prstGeom>
        </p:spPr>
      </p:pic>
      <p:sp>
        <p:nvSpPr>
          <p:cNvPr id="235" name="Rettangolo 234">
            <a:extLst>
              <a:ext uri="{FF2B5EF4-FFF2-40B4-BE49-F238E27FC236}">
                <a16:creationId xmlns:a16="http://schemas.microsoft.com/office/drawing/2014/main" id="{97B6AF2D-1E48-430C-99D7-A28C954502D4}"/>
              </a:ext>
            </a:extLst>
          </p:cNvPr>
          <p:cNvSpPr/>
          <p:nvPr/>
        </p:nvSpPr>
        <p:spPr bwMode="auto">
          <a:xfrm>
            <a:off x="10279399" y="3235004"/>
            <a:ext cx="1192165" cy="5847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  <a:p>
            <a:pPr algn="ctr" eaLnBrk="1" hangingPunct="1"/>
            <a:r>
              <a:rPr lang="it-IT" sz="1600" b="0" i="1" dirty="0">
                <a:latin typeface="Century Gothic" panose="020B0502020202020204" pitchFamily="34" charset="0"/>
              </a:rPr>
              <a:t>82%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7" name="Rettangolo 246">
            <a:extLst>
              <a:ext uri="{FF2B5EF4-FFF2-40B4-BE49-F238E27FC236}">
                <a16:creationId xmlns:a16="http://schemas.microsoft.com/office/drawing/2014/main" id="{C04BEFD3-4BAC-485E-8AB6-802F787D3C8F}"/>
              </a:ext>
            </a:extLst>
          </p:cNvPr>
          <p:cNvSpPr/>
          <p:nvPr/>
        </p:nvSpPr>
        <p:spPr bwMode="auto">
          <a:xfrm>
            <a:off x="10211023" y="4117519"/>
            <a:ext cx="1192165" cy="5847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  <a:p>
            <a:pPr algn="ctr" eaLnBrk="1" hangingPunct="1"/>
            <a:r>
              <a:rPr lang="it-IT" sz="1600" b="0" i="1" dirty="0">
                <a:latin typeface="Century Gothic" panose="020B0502020202020204" pitchFamily="34" charset="0"/>
              </a:rPr>
              <a:t>71%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8" name="Rettangolo 247">
            <a:extLst>
              <a:ext uri="{FF2B5EF4-FFF2-40B4-BE49-F238E27FC236}">
                <a16:creationId xmlns:a16="http://schemas.microsoft.com/office/drawing/2014/main" id="{5508A662-7DB7-4FCF-92F7-B5AE02F8F57F}"/>
              </a:ext>
            </a:extLst>
          </p:cNvPr>
          <p:cNvSpPr/>
          <p:nvPr/>
        </p:nvSpPr>
        <p:spPr bwMode="auto">
          <a:xfrm>
            <a:off x="10368598" y="5299641"/>
            <a:ext cx="1192165" cy="5847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  <a:p>
            <a:pPr algn="ctr" eaLnBrk="1" hangingPunct="1"/>
            <a:r>
              <a:rPr lang="it-IT" sz="1600" b="0" i="1" dirty="0">
                <a:latin typeface="Century Gothic" panose="020B0502020202020204" pitchFamily="34" charset="0"/>
              </a:rPr>
              <a:t>77%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9" name="Rettangolo 248">
            <a:extLst>
              <a:ext uri="{FF2B5EF4-FFF2-40B4-BE49-F238E27FC236}">
                <a16:creationId xmlns:a16="http://schemas.microsoft.com/office/drawing/2014/main" id="{815E496F-75F3-4207-9CD4-CCF65F2A0B02}"/>
              </a:ext>
            </a:extLst>
          </p:cNvPr>
          <p:cNvSpPr/>
          <p:nvPr/>
        </p:nvSpPr>
        <p:spPr bwMode="auto">
          <a:xfrm>
            <a:off x="7955574" y="4120675"/>
            <a:ext cx="1510589" cy="5847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  <a:p>
            <a:pPr algn="ctr" eaLnBrk="1" hangingPunct="1"/>
            <a:r>
              <a:rPr lang="it-IT" sz="1600" b="0" i="1" dirty="0">
                <a:latin typeface="Century Gothic" panose="020B0502020202020204" pitchFamily="34" charset="0"/>
              </a:rPr>
              <a:t>81%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177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magine 249">
            <a:extLst>
              <a:ext uri="{FF2B5EF4-FFF2-40B4-BE49-F238E27FC236}">
                <a16:creationId xmlns:a16="http://schemas.microsoft.com/office/drawing/2014/main" id="{083CD3D7-6750-4D8D-9B02-BE546BC9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693" y="4411543"/>
            <a:ext cx="4933822" cy="1888112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</p:pic>
      <p:sp>
        <p:nvSpPr>
          <p:cNvPr id="4" name="btfpLayoutConfig" hidden="1"/>
          <p:cNvSpPr txBox="1"/>
          <p:nvPr/>
        </p:nvSpPr>
        <p:spPr>
          <a:xfrm>
            <a:off x="16934" y="16933"/>
            <a:ext cx="11853333" cy="112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</a:t>
            </a:r>
            <a:endParaRPr lang="it-IT" sz="133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8BBCE4-3836-4F88-8F46-9CF9A8326E8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La gestione della crisi economica in FVG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Allo stesso modo, sono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promossi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provvedimenti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messi in atto dal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Governo a guida Fedriga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sostegno dell’economia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 territorio: è così per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64% dei cittadini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che sale al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74% isolando gli imprenditori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502963E-9C0A-43B5-9832-AEABBFDC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14BFD2-01F6-4988-884B-177446F2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419920"/>
            <a:ext cx="111255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it-IT" altLang="ja-JP" sz="1500" b="0" i="1" dirty="0">
                <a:latin typeface="Century Gothic" panose="020B0502020202020204" pitchFamily="34" charset="0"/>
              </a:rPr>
              <a:t>Pensando invece alla crisi economica che ha colpito la regione, </a:t>
            </a:r>
            <a:r>
              <a:rPr lang="it-IT" altLang="ja-JP" sz="1500" i="1" dirty="0">
                <a:latin typeface="Century Gothic" panose="020B0502020202020204" pitchFamily="34" charset="0"/>
              </a:rPr>
              <a:t>quanto giudica efficace l’azione svolta dal Governo della Regione FVG </a:t>
            </a:r>
            <a:r>
              <a:rPr lang="it-IT" altLang="ja-JP" sz="1500" b="0" i="1" dirty="0">
                <a:latin typeface="Century Gothic" panose="020B0502020202020204" pitchFamily="34" charset="0"/>
              </a:rPr>
              <a:t>a guida Fedriga </a:t>
            </a:r>
            <a:r>
              <a:rPr lang="it-IT" altLang="ja-JP" sz="1500" i="1" u="sng" dirty="0">
                <a:latin typeface="Century Gothic" panose="020B0502020202020204" pitchFamily="34" charset="0"/>
              </a:rPr>
              <a:t>A SOSTEGNO DELL’ECONOMIA</a:t>
            </a:r>
            <a:r>
              <a:rPr lang="it-IT" altLang="ja-JP" sz="1500" b="0" i="1" dirty="0">
                <a:latin typeface="Century Gothic" panose="020B0502020202020204" pitchFamily="34" charset="0"/>
              </a:rPr>
              <a:t>? </a:t>
            </a:r>
            <a:r>
              <a:rPr lang="it-IT" sz="1500" b="0" i="1" u="none" dirty="0">
                <a:latin typeface="Century Gothic" panose="020B0502020202020204" pitchFamily="34" charset="0"/>
              </a:rPr>
              <a:t>(scala da 0 a 10)</a:t>
            </a:r>
            <a:r>
              <a:rPr lang="it-IT" altLang="ja-JP" sz="1500" b="0" i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" name="Elemento grafico 8" descr="Freccia linea: curva antioraria">
            <a:extLst>
              <a:ext uri="{FF2B5EF4-FFF2-40B4-BE49-F238E27FC236}">
                <a16:creationId xmlns:a16="http://schemas.microsoft.com/office/drawing/2014/main" id="{B92DAD1A-BE3F-4910-BDE5-AD9C0DD32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134715" flipH="1">
            <a:off x="6234659" y="1984101"/>
            <a:ext cx="899478" cy="9144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6768826-3345-4407-9616-2FA7F499A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296" y="2117412"/>
            <a:ext cx="3530390" cy="3044222"/>
          </a:xfrm>
          <a:prstGeom prst="rect">
            <a:avLst/>
          </a:prstGeom>
        </p:spPr>
      </p:pic>
      <p:sp>
        <p:nvSpPr>
          <p:cNvPr id="230" name="Rettangolo 229">
            <a:extLst>
              <a:ext uri="{FF2B5EF4-FFF2-40B4-BE49-F238E27FC236}">
                <a16:creationId xmlns:a16="http://schemas.microsoft.com/office/drawing/2014/main" id="{D4244105-171A-4D3D-BBFD-AB83B76BD23E}"/>
              </a:ext>
            </a:extLst>
          </p:cNvPr>
          <p:cNvSpPr/>
          <p:nvPr/>
        </p:nvSpPr>
        <p:spPr bwMode="auto">
          <a:xfrm rot="19915406">
            <a:off x="682688" y="4423569"/>
            <a:ext cx="1553858" cy="33855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IMPRENDITORI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31" name="CasellaDiTesto 230">
            <a:extLst>
              <a:ext uri="{FF2B5EF4-FFF2-40B4-BE49-F238E27FC236}">
                <a16:creationId xmlns:a16="http://schemas.microsoft.com/office/drawing/2014/main" id="{5696FF90-2C7C-47BA-BA60-507703EE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136" y="5216205"/>
            <a:ext cx="3816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it-IT" altLang="ja-JP" sz="1200" i="1" dirty="0">
                <a:latin typeface="Century Gothic" panose="020B0502020202020204" pitchFamily="34" charset="0"/>
              </a:rPr>
              <a:t>Valutazione più elevata nei territori di Udine e Pordenone, meno nei territori di Trieste e Gorizia.</a:t>
            </a:r>
          </a:p>
        </p:txBody>
      </p:sp>
      <p:grpSp>
        <p:nvGrpSpPr>
          <p:cNvPr id="236" name="Gruppo 235">
            <a:extLst>
              <a:ext uri="{FF2B5EF4-FFF2-40B4-BE49-F238E27FC236}">
                <a16:creationId xmlns:a16="http://schemas.microsoft.com/office/drawing/2014/main" id="{807C296F-0E40-40ED-A4E8-E23FF859D895}"/>
              </a:ext>
            </a:extLst>
          </p:cNvPr>
          <p:cNvGrpSpPr/>
          <p:nvPr/>
        </p:nvGrpSpPr>
        <p:grpSpPr>
          <a:xfrm>
            <a:off x="1522218" y="2204864"/>
            <a:ext cx="4933822" cy="1798801"/>
            <a:chOff x="1522218" y="2204864"/>
            <a:chExt cx="4933822" cy="1798801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0B50DB3-DD54-4D9F-A1A7-1E8B33B3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2218" y="2204864"/>
              <a:ext cx="4933822" cy="1798801"/>
            </a:xfrm>
            <a:prstGeom prst="rect">
              <a:avLst/>
            </a:prstGeom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</p:pic>
        <p:sp>
          <p:nvSpPr>
            <p:cNvPr id="233" name="CasellaDiTesto 232">
              <a:extLst>
                <a:ext uri="{FF2B5EF4-FFF2-40B4-BE49-F238E27FC236}">
                  <a16:creationId xmlns:a16="http://schemas.microsoft.com/office/drawing/2014/main" id="{17D3A1AB-E625-4B5F-B931-2BD96B92A1EE}"/>
                </a:ext>
              </a:extLst>
            </p:cNvPr>
            <p:cNvSpPr txBox="1"/>
            <p:nvPr/>
          </p:nvSpPr>
          <p:spPr>
            <a:xfrm>
              <a:off x="2999656" y="2238491"/>
              <a:ext cx="4891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36%</a:t>
              </a:r>
            </a:p>
          </p:txBody>
        </p:sp>
        <p:sp>
          <p:nvSpPr>
            <p:cNvPr id="234" name="CasellaDiTesto 233">
              <a:extLst>
                <a:ext uri="{FF2B5EF4-FFF2-40B4-BE49-F238E27FC236}">
                  <a16:creationId xmlns:a16="http://schemas.microsoft.com/office/drawing/2014/main" id="{FF3799C1-76AF-42A2-A268-466B11BF5299}"/>
                </a:ext>
              </a:extLst>
            </p:cNvPr>
            <p:cNvSpPr txBox="1"/>
            <p:nvPr/>
          </p:nvSpPr>
          <p:spPr>
            <a:xfrm>
              <a:off x="5329071" y="2238491"/>
              <a:ext cx="4891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64%</a:t>
              </a:r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CB44C62D-DA71-433F-9936-A65468E73F43}"/>
              </a:ext>
            </a:extLst>
          </p:cNvPr>
          <p:cNvSpPr/>
          <p:nvPr/>
        </p:nvSpPr>
        <p:spPr bwMode="auto">
          <a:xfrm rot="19915406">
            <a:off x="309949" y="2283146"/>
            <a:ext cx="1373263" cy="33855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CITTADINI</a:t>
            </a:r>
            <a:endParaRPr kumimoji="0" lang="it-IT" sz="1600" b="0" i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5148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97E03D-2C2F-4823-B29F-F8D642D2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9" y="3645447"/>
            <a:ext cx="10497543" cy="2591865"/>
          </a:xfrm>
          <a:prstGeom prst="rect">
            <a:avLst/>
          </a:prstGeom>
        </p:spPr>
      </p:pic>
      <p:sp>
        <p:nvSpPr>
          <p:cNvPr id="4" name="btfpLayoutConfig" hidden="1"/>
          <p:cNvSpPr txBox="1"/>
          <p:nvPr/>
        </p:nvSpPr>
        <p:spPr>
          <a:xfrm>
            <a:off x="16934" y="16933"/>
            <a:ext cx="11853333" cy="112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</a:t>
            </a:r>
            <a:endParaRPr lang="it-IT" sz="133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8BBCE4-3836-4F88-8F46-9CF9A8326E8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Giudizio complessivo sul Governo FVG 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Nel complesso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considerando 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gestione della crisi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oltre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lavoro svolto nel periodo precedente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 diffusione del virus,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tre quarti dei cittadini promuovono l’operato della Giunta a guida Fedriga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502963E-9C0A-43B5-9832-AEABBFDC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57457F-B73A-4626-853F-1453D685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635944"/>
            <a:ext cx="1137726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600" b="0" i="1" dirty="0">
                <a:latin typeface="Century Gothic" panose="020B0502020202020204" pitchFamily="34" charset="0"/>
              </a:rPr>
              <a:t>A circa due anni dal suo insediamento, </a:t>
            </a:r>
            <a:r>
              <a:rPr lang="it-IT" altLang="ja-JP" sz="1600" i="1" dirty="0">
                <a:latin typeface="Century Gothic" panose="020B0502020202020204" pitchFamily="34" charset="0"/>
              </a:rPr>
              <a:t>quanto giudica efficace “nel complesso” l’azione svolta dal Governo della Regione FVG a guida Fedriga 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in termini di capacità nel </a:t>
            </a:r>
            <a:r>
              <a:rPr lang="it-IT" altLang="ja-JP" sz="1600" i="1" dirty="0">
                <a:latin typeface="Century Gothic" panose="020B0502020202020204" pitchFamily="34" charset="0"/>
              </a:rPr>
              <a:t>dare una risposta alle priorità della Regione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? </a:t>
            </a:r>
          </a:p>
          <a:p>
            <a:pPr eaLnBrk="1" hangingPunct="1">
              <a:spcBef>
                <a:spcPts val="600"/>
              </a:spcBef>
            </a:pPr>
            <a:r>
              <a:rPr lang="it-IT" sz="1600" b="0" i="1" u="none" dirty="0">
                <a:latin typeface="Century Gothic" panose="020B0502020202020204" pitchFamily="34" charset="0"/>
              </a:rPr>
              <a:t>(scala da 0 a 10)</a:t>
            </a:r>
            <a:r>
              <a:rPr lang="it-IT" altLang="ja-JP" sz="1600" b="0" i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" name="Elemento grafico 11" descr="Faccia triste con riempimento a tinta unita">
            <a:extLst>
              <a:ext uri="{FF2B5EF4-FFF2-40B4-BE49-F238E27FC236}">
                <a16:creationId xmlns:a16="http://schemas.microsoft.com/office/drawing/2014/main" id="{3C061216-D301-4121-9602-C16150F36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302" y="2851221"/>
            <a:ext cx="567771" cy="567771"/>
          </a:xfrm>
          <a:prstGeom prst="rect">
            <a:avLst/>
          </a:prstGeom>
        </p:spPr>
      </p:pic>
      <p:pic>
        <p:nvPicPr>
          <p:cNvPr id="14" name="Elemento grafico 13" descr="Faccia sorridente con riempimento a tinta unita">
            <a:extLst>
              <a:ext uri="{FF2B5EF4-FFF2-40B4-BE49-F238E27FC236}">
                <a16:creationId xmlns:a16="http://schemas.microsoft.com/office/drawing/2014/main" id="{A21FA446-EF6E-4F49-8F7B-F0540688A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8705" y="2851221"/>
            <a:ext cx="567771" cy="5677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7AB27A-FD08-4DBF-B57E-DD79B731EF0A}"/>
              </a:ext>
            </a:extLst>
          </p:cNvPr>
          <p:cNvSpPr txBox="1"/>
          <p:nvPr/>
        </p:nvSpPr>
        <p:spPr>
          <a:xfrm>
            <a:off x="1511121" y="2904274"/>
            <a:ext cx="2741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</a:rPr>
              <a:t>Insoddisfatti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1E3C71-8EF4-4BA1-AA6C-6FD4E0093D8D}"/>
              </a:ext>
            </a:extLst>
          </p:cNvPr>
          <p:cNvSpPr txBox="1"/>
          <p:nvPr/>
        </p:nvSpPr>
        <p:spPr>
          <a:xfrm>
            <a:off x="6967274" y="2904274"/>
            <a:ext cx="2585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74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FAC6CE00-39F2-45A0-8B99-A699D0136789}"/>
              </a:ext>
            </a:extLst>
          </p:cNvPr>
          <p:cNvSpPr/>
          <p:nvPr/>
        </p:nvSpPr>
        <p:spPr>
          <a:xfrm rot="5400000">
            <a:off x="3549384" y="847882"/>
            <a:ext cx="282434" cy="5455862"/>
          </a:xfrm>
          <a:prstGeom prst="leftBrace">
            <a:avLst>
              <a:gd name="adj1" fmla="val 8333"/>
              <a:gd name="adj2" fmla="val 742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029FD1B1-08AC-4982-8032-D6D6420BBEF5}"/>
              </a:ext>
            </a:extLst>
          </p:cNvPr>
          <p:cNvSpPr/>
          <p:nvPr/>
        </p:nvSpPr>
        <p:spPr>
          <a:xfrm rot="5400000">
            <a:off x="8751981" y="1238885"/>
            <a:ext cx="281638" cy="4673060"/>
          </a:xfrm>
          <a:prstGeom prst="leftBrace">
            <a:avLst>
              <a:gd name="adj1" fmla="val 8333"/>
              <a:gd name="adj2" fmla="val 71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2003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0C93067-4A3B-4EE7-865E-76DA5B91F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1726188"/>
            <a:ext cx="4452532" cy="1436780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B5C35ABE-AD2A-463B-AE5F-0EA96FF54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05" y="4097638"/>
            <a:ext cx="3320796" cy="2170176"/>
          </a:xfrm>
          <a:prstGeom prst="rect">
            <a:avLst/>
          </a:prstGeom>
        </p:spPr>
      </p:pic>
      <p:sp>
        <p:nvSpPr>
          <p:cNvPr id="4" name="btfpLayoutConfig" hidden="1"/>
          <p:cNvSpPr txBox="1"/>
          <p:nvPr/>
        </p:nvSpPr>
        <p:spPr>
          <a:xfrm>
            <a:off x="16934" y="16933"/>
            <a:ext cx="11853333" cy="112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</a:t>
            </a:r>
            <a:endParaRPr lang="it-IT" sz="133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8BBCE4-3836-4F88-8F46-9CF9A8326E8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Giudizio complessivo sul Governo FVG 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Il giudizio positivo è trasversale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: riguarda tutti 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territori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tutte le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età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e tutte le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professioni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502963E-9C0A-43B5-9832-AEABBFDC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E1BD24-BA06-499B-9278-2F6D8FFD3796}"/>
              </a:ext>
            </a:extLst>
          </p:cNvPr>
          <p:cNvSpPr/>
          <p:nvPr/>
        </p:nvSpPr>
        <p:spPr>
          <a:xfrm>
            <a:off x="394047" y="1360046"/>
            <a:ext cx="4897786" cy="2616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GIUDIZIO COMPLESSIVO SUL GOVERNO FVG</a:t>
            </a:r>
            <a:endParaRPr 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4F82A8C-3437-4B69-A06F-83E4CA70252F}"/>
              </a:ext>
            </a:extLst>
          </p:cNvPr>
          <p:cNvSpPr/>
          <p:nvPr/>
        </p:nvSpPr>
        <p:spPr bwMode="auto">
          <a:xfrm>
            <a:off x="2783632" y="2010272"/>
            <a:ext cx="2265923" cy="13157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Elemento grafico 9" descr="Freccia linea: curva antioraria">
            <a:extLst>
              <a:ext uri="{FF2B5EF4-FFF2-40B4-BE49-F238E27FC236}">
                <a16:creationId xmlns:a16="http://schemas.microsoft.com/office/drawing/2014/main" id="{29FF790D-640E-4C7A-BF3F-8C2430E53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268899">
            <a:off x="2857072" y="3106048"/>
            <a:ext cx="612312" cy="516155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177D3E7-953C-435B-A412-9AB0333857E8}"/>
              </a:ext>
            </a:extLst>
          </p:cNvPr>
          <p:cNvCxnSpPr/>
          <p:nvPr/>
        </p:nvCxnSpPr>
        <p:spPr bwMode="auto">
          <a:xfrm>
            <a:off x="544240" y="3675864"/>
            <a:ext cx="1065718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F3AA95F2-2425-48A4-835C-059C22397BC1}"/>
              </a:ext>
            </a:extLst>
          </p:cNvPr>
          <p:cNvSpPr/>
          <p:nvPr/>
        </p:nvSpPr>
        <p:spPr>
          <a:xfrm>
            <a:off x="551384" y="3872936"/>
            <a:ext cx="3060000" cy="292388"/>
          </a:xfrm>
          <a:prstGeom prst="rect">
            <a:avLst/>
          </a:prstGeom>
          <a:solidFill>
            <a:srgbClr val="008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it-IT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D’ETA’</a:t>
            </a:r>
            <a:endParaRPr lang="it-IT" sz="13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CDA3A0D-FC0B-4D6F-8DB3-DABAE939576D}"/>
              </a:ext>
            </a:extLst>
          </p:cNvPr>
          <p:cNvSpPr/>
          <p:nvPr/>
        </p:nvSpPr>
        <p:spPr>
          <a:xfrm>
            <a:off x="4313972" y="3872936"/>
            <a:ext cx="3060000" cy="292388"/>
          </a:xfrm>
          <a:prstGeom prst="rect">
            <a:avLst/>
          </a:prstGeom>
          <a:solidFill>
            <a:srgbClr val="008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it-IT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PROFESSIONE</a:t>
            </a:r>
            <a:endParaRPr lang="it-IT" sz="13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65B8FCD-A5CB-4A0A-9A11-1EB5105004F3}"/>
              </a:ext>
            </a:extLst>
          </p:cNvPr>
          <p:cNvSpPr/>
          <p:nvPr/>
        </p:nvSpPr>
        <p:spPr>
          <a:xfrm>
            <a:off x="8076560" y="3872936"/>
            <a:ext cx="3060000" cy="292388"/>
          </a:xfrm>
          <a:prstGeom prst="rect">
            <a:avLst/>
          </a:prstGeom>
          <a:solidFill>
            <a:srgbClr val="008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it-IT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TERRITORIO</a:t>
            </a:r>
            <a:endParaRPr lang="it-IT" sz="13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F7772832-7AEA-4F37-B2DD-40DAABBD8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214" y="4451062"/>
            <a:ext cx="1617890" cy="1677431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9F5124F6-252F-4F4A-984C-FAA1CA066FD0}"/>
              </a:ext>
            </a:extLst>
          </p:cNvPr>
          <p:cNvSpPr/>
          <p:nvPr/>
        </p:nvSpPr>
        <p:spPr bwMode="auto">
          <a:xfrm>
            <a:off x="10006264" y="4365104"/>
            <a:ext cx="897679" cy="4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  <a:p>
            <a:pPr algn="ctr" eaLnBrk="1" hangingPunct="1"/>
            <a:r>
              <a:rPr lang="it-IT" sz="1200" b="0" i="1" dirty="0">
                <a:latin typeface="Century Gothic" panose="020B0502020202020204" pitchFamily="34" charset="0"/>
              </a:rPr>
              <a:t>78%</a:t>
            </a:r>
            <a:endParaRPr kumimoji="0" lang="it-IT" sz="12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85686F6-5A44-4927-A84A-125BDAF4F4D4}"/>
              </a:ext>
            </a:extLst>
          </p:cNvPr>
          <p:cNvSpPr/>
          <p:nvPr/>
        </p:nvSpPr>
        <p:spPr bwMode="auto">
          <a:xfrm>
            <a:off x="10089812" y="4965179"/>
            <a:ext cx="897679" cy="4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  <a:p>
            <a:pPr algn="ctr" eaLnBrk="1" hangingPunct="1"/>
            <a:r>
              <a:rPr lang="it-IT" sz="1200" b="0" i="1" dirty="0">
                <a:latin typeface="Century Gothic" panose="020B0502020202020204" pitchFamily="34" charset="0"/>
              </a:rPr>
              <a:t>65%</a:t>
            </a:r>
            <a:endParaRPr kumimoji="0" lang="it-IT" sz="12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A5C7D91-3304-403F-8E7E-6C4388B31AD8}"/>
              </a:ext>
            </a:extLst>
          </p:cNvPr>
          <p:cNvSpPr/>
          <p:nvPr/>
        </p:nvSpPr>
        <p:spPr bwMode="auto">
          <a:xfrm>
            <a:off x="10289457" y="5744192"/>
            <a:ext cx="897679" cy="4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  <a:p>
            <a:pPr algn="ctr" eaLnBrk="1" hangingPunct="1"/>
            <a:r>
              <a:rPr lang="it-IT" sz="1200" b="0" i="1" dirty="0">
                <a:latin typeface="Century Gothic" panose="020B0502020202020204" pitchFamily="34" charset="0"/>
              </a:rPr>
              <a:t>70%</a:t>
            </a:r>
            <a:endParaRPr kumimoji="0" lang="it-IT" sz="12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B944E63F-3CA2-4992-9065-80BCDD7D1FF1}"/>
              </a:ext>
            </a:extLst>
          </p:cNvPr>
          <p:cNvSpPr/>
          <p:nvPr/>
        </p:nvSpPr>
        <p:spPr bwMode="auto">
          <a:xfrm>
            <a:off x="8105182" y="5058944"/>
            <a:ext cx="1137446" cy="4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  <a:p>
            <a:pPr algn="ctr" eaLnBrk="1" hangingPunct="1"/>
            <a:r>
              <a:rPr lang="it-IT" sz="1200" b="0" i="1" dirty="0">
                <a:latin typeface="Century Gothic" panose="020B0502020202020204" pitchFamily="34" charset="0"/>
              </a:rPr>
              <a:t>76%</a:t>
            </a:r>
            <a:endParaRPr kumimoji="0" lang="it-IT" sz="12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06CA2B0B-EDC0-4BAA-91CA-540DF8B8AE80}"/>
              </a:ext>
            </a:extLst>
          </p:cNvPr>
          <p:cNvGrpSpPr/>
          <p:nvPr/>
        </p:nvGrpSpPr>
        <p:grpSpPr>
          <a:xfrm>
            <a:off x="4280916" y="4400824"/>
            <a:ext cx="3069638" cy="323165"/>
            <a:chOff x="4280916" y="4442845"/>
            <a:chExt cx="3069638" cy="323165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415B9448-5028-4CCA-A71A-891BF8837417}"/>
                </a:ext>
              </a:extLst>
            </p:cNvPr>
            <p:cNvSpPr/>
            <p:nvPr/>
          </p:nvSpPr>
          <p:spPr bwMode="auto">
            <a:xfrm rot="21100317">
              <a:off x="4373488" y="4454144"/>
              <a:ext cx="595107" cy="300566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C8277E17-3C6D-45D7-AAF5-AC6714CE58C8}"/>
                </a:ext>
              </a:extLst>
            </p:cNvPr>
            <p:cNvSpPr txBox="1"/>
            <p:nvPr/>
          </p:nvSpPr>
          <p:spPr>
            <a:xfrm>
              <a:off x="4280916" y="4450539"/>
              <a:ext cx="780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78%</a:t>
              </a:r>
              <a:endParaRPr lang="it-IT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73F8A83-C90F-4E91-8E9D-34BA1ADDC466}"/>
                </a:ext>
              </a:extLst>
            </p:cNvPr>
            <p:cNvSpPr txBox="1"/>
            <p:nvPr/>
          </p:nvSpPr>
          <p:spPr>
            <a:xfrm>
              <a:off x="5112185" y="4442845"/>
              <a:ext cx="22383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0" dirty="0">
                  <a:latin typeface="Century Gothic" panose="020B0502020202020204" pitchFamily="34" charset="0"/>
                </a:rPr>
                <a:t>Imprenditore</a:t>
              </a:r>
            </a:p>
          </p:txBody>
        </p: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3E7481F4-BDD8-4C1F-A7CC-FBEF47197339}"/>
              </a:ext>
            </a:extLst>
          </p:cNvPr>
          <p:cNvGrpSpPr/>
          <p:nvPr/>
        </p:nvGrpSpPr>
        <p:grpSpPr>
          <a:xfrm>
            <a:off x="4280916" y="4867255"/>
            <a:ext cx="3255244" cy="323165"/>
            <a:chOff x="4280916" y="4939651"/>
            <a:chExt cx="3255244" cy="323165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F3FF40D-1535-4A70-9160-D5F92C5F0248}"/>
                </a:ext>
              </a:extLst>
            </p:cNvPr>
            <p:cNvSpPr/>
            <p:nvPr/>
          </p:nvSpPr>
          <p:spPr bwMode="auto">
            <a:xfrm rot="21100317">
              <a:off x="4373488" y="4950950"/>
              <a:ext cx="595107" cy="300566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C15445BD-8E5C-4777-8F7A-05B5A744AB7B}"/>
                </a:ext>
              </a:extLst>
            </p:cNvPr>
            <p:cNvSpPr txBox="1"/>
            <p:nvPr/>
          </p:nvSpPr>
          <p:spPr>
            <a:xfrm>
              <a:off x="4280916" y="4947345"/>
              <a:ext cx="780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77%</a:t>
              </a:r>
              <a:endParaRPr lang="it-IT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6BB0BAEE-DCE2-47BC-B0B8-27F56680CD97}"/>
                </a:ext>
              </a:extLst>
            </p:cNvPr>
            <p:cNvSpPr txBox="1"/>
            <p:nvPr/>
          </p:nvSpPr>
          <p:spPr>
            <a:xfrm>
              <a:off x="5112185" y="4939651"/>
              <a:ext cx="24239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0" dirty="0">
                  <a:latin typeface="Century Gothic" panose="020B0502020202020204" pitchFamily="34" charset="0"/>
                </a:rPr>
                <a:t>Lavoratore dipendente</a:t>
              </a:r>
              <a:endParaRPr lang="it-IT" sz="1500" b="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BF40B817-045A-42B4-B91D-73948356B288}"/>
              </a:ext>
            </a:extLst>
          </p:cNvPr>
          <p:cNvGrpSpPr/>
          <p:nvPr/>
        </p:nvGrpSpPr>
        <p:grpSpPr>
          <a:xfrm>
            <a:off x="4280916" y="5333686"/>
            <a:ext cx="3014034" cy="323165"/>
            <a:chOff x="4280916" y="5443707"/>
            <a:chExt cx="3014034" cy="323165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6B520A67-B6FC-44C3-915C-3CB95BA1DB64}"/>
                </a:ext>
              </a:extLst>
            </p:cNvPr>
            <p:cNvSpPr/>
            <p:nvPr/>
          </p:nvSpPr>
          <p:spPr bwMode="auto">
            <a:xfrm rot="21100317">
              <a:off x="4373488" y="5455006"/>
              <a:ext cx="595107" cy="300566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629F64E5-78E7-4DA8-A6DA-4CEFF3331C36}"/>
                </a:ext>
              </a:extLst>
            </p:cNvPr>
            <p:cNvSpPr txBox="1"/>
            <p:nvPr/>
          </p:nvSpPr>
          <p:spPr>
            <a:xfrm>
              <a:off x="4280916" y="5451401"/>
              <a:ext cx="780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70%</a:t>
              </a:r>
              <a:endParaRPr lang="it-IT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1776FEFF-6BAD-4FB2-A36F-FC37A28A833C}"/>
                </a:ext>
              </a:extLst>
            </p:cNvPr>
            <p:cNvSpPr txBox="1"/>
            <p:nvPr/>
          </p:nvSpPr>
          <p:spPr>
            <a:xfrm>
              <a:off x="5112185" y="5443707"/>
              <a:ext cx="21827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0" dirty="0">
                  <a:latin typeface="Century Gothic" panose="020B0502020202020204" pitchFamily="34" charset="0"/>
                </a:rPr>
                <a:t>Studente</a:t>
              </a:r>
              <a:endParaRPr lang="it-IT" sz="1500" b="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9E085F99-0015-4E33-89FF-96A52F49DC1C}"/>
              </a:ext>
            </a:extLst>
          </p:cNvPr>
          <p:cNvGrpSpPr/>
          <p:nvPr/>
        </p:nvGrpSpPr>
        <p:grpSpPr>
          <a:xfrm>
            <a:off x="4280916" y="5800118"/>
            <a:ext cx="3014034" cy="323165"/>
            <a:chOff x="4280916" y="5947763"/>
            <a:chExt cx="3014034" cy="323165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7840BBC8-6C75-40AD-805F-1A23D41CE0AF}"/>
                </a:ext>
              </a:extLst>
            </p:cNvPr>
            <p:cNvSpPr/>
            <p:nvPr/>
          </p:nvSpPr>
          <p:spPr bwMode="auto">
            <a:xfrm rot="21100317">
              <a:off x="4373488" y="5959062"/>
              <a:ext cx="595107" cy="300566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64A792EE-6A26-4F2A-912E-37CF08D2DED5}"/>
                </a:ext>
              </a:extLst>
            </p:cNvPr>
            <p:cNvSpPr txBox="1"/>
            <p:nvPr/>
          </p:nvSpPr>
          <p:spPr>
            <a:xfrm>
              <a:off x="4280916" y="5955457"/>
              <a:ext cx="780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69%</a:t>
              </a:r>
              <a:endParaRPr lang="it-IT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BE2C29DC-F1C7-4009-A4CB-975C9120B2E9}"/>
                </a:ext>
              </a:extLst>
            </p:cNvPr>
            <p:cNvSpPr txBox="1"/>
            <p:nvPr/>
          </p:nvSpPr>
          <p:spPr>
            <a:xfrm>
              <a:off x="5112185" y="5947763"/>
              <a:ext cx="21827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0" dirty="0">
                  <a:latin typeface="Century Gothic" panose="020B0502020202020204" pitchFamily="34" charset="0"/>
                </a:rPr>
                <a:t>Disoccupato</a:t>
              </a:r>
            </a:p>
          </p:txBody>
        </p:sp>
      </p:grp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EFCA9CAA-B86F-4EE1-A639-124FC8270282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152" y="4334472"/>
            <a:ext cx="0" cy="1706506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0C3BA70B-0075-4F38-A030-299F968A42B9}"/>
              </a:ext>
            </a:extLst>
          </p:cNvPr>
          <p:cNvCxnSpPr/>
          <p:nvPr/>
        </p:nvCxnSpPr>
        <p:spPr bwMode="auto">
          <a:xfrm>
            <a:off x="331932" y="5728455"/>
            <a:ext cx="3456000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DFCF94CA-7710-4E50-B5E5-BC2BE021F7BF}"/>
              </a:ext>
            </a:extLst>
          </p:cNvPr>
          <p:cNvSpPr/>
          <p:nvPr/>
        </p:nvSpPr>
        <p:spPr>
          <a:xfrm rot="21292641">
            <a:off x="1219840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olo 1">
            <a:extLst>
              <a:ext uri="{FF2B5EF4-FFF2-40B4-BE49-F238E27FC236}">
                <a16:creationId xmlns:a16="http://schemas.microsoft.com/office/drawing/2014/main" id="{8AEBC53E-437E-4513-9B37-D4434CC38B47}"/>
              </a:ext>
            </a:extLst>
          </p:cNvPr>
          <p:cNvSpPr txBox="1">
            <a:spLocks/>
          </p:cNvSpPr>
          <p:nvPr/>
        </p:nvSpPr>
        <p:spPr>
          <a:xfrm>
            <a:off x="1183270" y="5850274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25-34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6426D64D-0998-4C01-BAA4-CD531B39CC3B}"/>
              </a:ext>
            </a:extLst>
          </p:cNvPr>
          <p:cNvSpPr/>
          <p:nvPr/>
        </p:nvSpPr>
        <p:spPr>
          <a:xfrm rot="21292641">
            <a:off x="1723896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olo 1">
            <a:extLst>
              <a:ext uri="{FF2B5EF4-FFF2-40B4-BE49-F238E27FC236}">
                <a16:creationId xmlns:a16="http://schemas.microsoft.com/office/drawing/2014/main" id="{70A24C20-2897-46C1-9E3D-DE0DCE05278E}"/>
              </a:ext>
            </a:extLst>
          </p:cNvPr>
          <p:cNvSpPr txBox="1">
            <a:spLocks/>
          </p:cNvSpPr>
          <p:nvPr/>
        </p:nvSpPr>
        <p:spPr>
          <a:xfrm>
            <a:off x="1687326" y="5850274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35-44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0B0725E4-28B8-404A-A9AF-D71FA233F630}"/>
              </a:ext>
            </a:extLst>
          </p:cNvPr>
          <p:cNvSpPr/>
          <p:nvPr/>
        </p:nvSpPr>
        <p:spPr>
          <a:xfrm rot="21292641">
            <a:off x="2227952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olo 1">
            <a:extLst>
              <a:ext uri="{FF2B5EF4-FFF2-40B4-BE49-F238E27FC236}">
                <a16:creationId xmlns:a16="http://schemas.microsoft.com/office/drawing/2014/main" id="{58F86753-B919-4935-AA38-2824003F92EB}"/>
              </a:ext>
            </a:extLst>
          </p:cNvPr>
          <p:cNvSpPr txBox="1">
            <a:spLocks/>
          </p:cNvSpPr>
          <p:nvPr/>
        </p:nvSpPr>
        <p:spPr>
          <a:xfrm>
            <a:off x="2191382" y="5850274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45-54</a:t>
            </a:r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7BEDEA79-3AE4-462A-B6CB-2262339CB263}"/>
              </a:ext>
            </a:extLst>
          </p:cNvPr>
          <p:cNvSpPr/>
          <p:nvPr/>
        </p:nvSpPr>
        <p:spPr>
          <a:xfrm rot="21292641">
            <a:off x="2739152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olo 1">
            <a:extLst>
              <a:ext uri="{FF2B5EF4-FFF2-40B4-BE49-F238E27FC236}">
                <a16:creationId xmlns:a16="http://schemas.microsoft.com/office/drawing/2014/main" id="{5230B6D6-9AA0-45A0-AFBC-313686648F09}"/>
              </a:ext>
            </a:extLst>
          </p:cNvPr>
          <p:cNvSpPr txBox="1">
            <a:spLocks/>
          </p:cNvSpPr>
          <p:nvPr/>
        </p:nvSpPr>
        <p:spPr>
          <a:xfrm>
            <a:off x="2702582" y="5850274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55-64</a:t>
            </a:r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A2A41C08-589A-4FDC-97DE-E54B771256CD}"/>
              </a:ext>
            </a:extLst>
          </p:cNvPr>
          <p:cNvSpPr/>
          <p:nvPr/>
        </p:nvSpPr>
        <p:spPr>
          <a:xfrm rot="21292641">
            <a:off x="3243208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itolo 1">
            <a:extLst>
              <a:ext uri="{FF2B5EF4-FFF2-40B4-BE49-F238E27FC236}">
                <a16:creationId xmlns:a16="http://schemas.microsoft.com/office/drawing/2014/main" id="{6E4DA9C0-E132-456C-A7B3-B9B043C1B358}"/>
              </a:ext>
            </a:extLst>
          </p:cNvPr>
          <p:cNvSpPr txBox="1">
            <a:spLocks/>
          </p:cNvSpPr>
          <p:nvPr/>
        </p:nvSpPr>
        <p:spPr>
          <a:xfrm>
            <a:off x="3206638" y="5850274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&gt;64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E79DFD14-5252-44E2-8C33-2DBDA9D83DD4}"/>
              </a:ext>
            </a:extLst>
          </p:cNvPr>
          <p:cNvSpPr/>
          <p:nvPr/>
        </p:nvSpPr>
        <p:spPr>
          <a:xfrm rot="21292641">
            <a:off x="706481" y="5831564"/>
            <a:ext cx="398246" cy="2066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endParaRPr lang="it-I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olo 1">
            <a:extLst>
              <a:ext uri="{FF2B5EF4-FFF2-40B4-BE49-F238E27FC236}">
                <a16:creationId xmlns:a16="http://schemas.microsoft.com/office/drawing/2014/main" id="{04ADA122-24EE-4A87-8153-D9BE30CD0CF4}"/>
              </a:ext>
            </a:extLst>
          </p:cNvPr>
          <p:cNvSpPr txBox="1">
            <a:spLocks/>
          </p:cNvSpPr>
          <p:nvPr/>
        </p:nvSpPr>
        <p:spPr>
          <a:xfrm>
            <a:off x="669911" y="5850273"/>
            <a:ext cx="435116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100" dirty="0">
                <a:solidFill>
                  <a:srgbClr val="003A79"/>
                </a:solidFill>
                <a:latin typeface="Calibri" panose="020F0502020204030204" pitchFamily="34" charset="0"/>
                <a:ea typeface="+mj-ea"/>
                <a:cs typeface="Arial"/>
              </a:rPr>
              <a:t>18-24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E8DCF3EF-8017-47F2-8E21-E55DEBD5A41D}"/>
              </a:ext>
            </a:extLst>
          </p:cNvPr>
          <p:cNvSpPr txBox="1"/>
          <p:nvPr/>
        </p:nvSpPr>
        <p:spPr>
          <a:xfrm>
            <a:off x="926681" y="51300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36479C2-53C1-4F23-846C-9F9EC30EE96A}"/>
              </a:ext>
            </a:extLst>
          </p:cNvPr>
          <p:cNvSpPr txBox="1"/>
          <p:nvPr/>
        </p:nvSpPr>
        <p:spPr>
          <a:xfrm>
            <a:off x="1408238" y="5078834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EBEA1F47-8254-4568-B1DF-C57EEFFD53A0}"/>
              </a:ext>
            </a:extLst>
          </p:cNvPr>
          <p:cNvSpPr txBox="1"/>
          <p:nvPr/>
        </p:nvSpPr>
        <p:spPr>
          <a:xfrm>
            <a:off x="1924994" y="4706094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BE98FBB3-9630-4836-BB46-0975AC550283}"/>
              </a:ext>
            </a:extLst>
          </p:cNvPr>
          <p:cNvSpPr txBox="1"/>
          <p:nvPr/>
        </p:nvSpPr>
        <p:spPr>
          <a:xfrm>
            <a:off x="2443908" y="4833094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C261DCB-3623-4566-A449-B6B3C048CB12}"/>
              </a:ext>
            </a:extLst>
          </p:cNvPr>
          <p:cNvSpPr txBox="1"/>
          <p:nvPr/>
        </p:nvSpPr>
        <p:spPr>
          <a:xfrm>
            <a:off x="2953048" y="4881860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9D65C35-2D08-4155-8277-19CD2528FD07}"/>
              </a:ext>
            </a:extLst>
          </p:cNvPr>
          <p:cNvSpPr txBox="1"/>
          <p:nvPr/>
        </p:nvSpPr>
        <p:spPr>
          <a:xfrm>
            <a:off x="3449862" y="4947518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2994703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LayoutConfig" hidden="1"/>
          <p:cNvSpPr txBox="1"/>
          <p:nvPr/>
        </p:nvSpPr>
        <p:spPr>
          <a:xfrm>
            <a:off x="16934" y="16933"/>
            <a:ext cx="11853333" cy="112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</a:t>
            </a:r>
            <a:endParaRPr lang="it-IT" sz="133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8BBCE4-3836-4F88-8F46-9CF9A8326E8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Giudizio complessivo sul Governo FVG 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Sostegno al turismo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sicurezza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provvedimenti per l’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economia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e 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sanità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risultano essere 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punti cardini dell’operato della Giunta a guida Fedriga.</a:t>
            </a:r>
            <a:endParaRPr lang="it-IT" sz="220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Rettangolo 93">
            <a:extLst>
              <a:ext uri="{FF2B5EF4-FFF2-40B4-BE49-F238E27FC236}">
                <a16:creationId xmlns:a16="http://schemas.microsoft.com/office/drawing/2014/main" id="{D502963E-9C0A-43B5-9832-AEABBFDC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D24C2F4-49F9-4FAE-8B48-3AF8CF2829A3}"/>
              </a:ext>
            </a:extLst>
          </p:cNvPr>
          <p:cNvSpPr/>
          <p:nvPr/>
        </p:nvSpPr>
        <p:spPr bwMode="auto">
          <a:xfrm>
            <a:off x="3327945" y="4042358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025FA90-2372-4DFD-B5A4-279A3F1DB260}"/>
              </a:ext>
            </a:extLst>
          </p:cNvPr>
          <p:cNvSpPr/>
          <p:nvPr/>
        </p:nvSpPr>
        <p:spPr bwMode="auto">
          <a:xfrm>
            <a:off x="3327945" y="1765672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ADA4B4E-B6EF-44DA-9B1C-A48B3623C9B2}"/>
              </a:ext>
            </a:extLst>
          </p:cNvPr>
          <p:cNvSpPr/>
          <p:nvPr/>
        </p:nvSpPr>
        <p:spPr bwMode="auto">
          <a:xfrm>
            <a:off x="6140226" y="4042358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0EFBF7-7212-4F30-9669-D1FCC386629A}"/>
              </a:ext>
            </a:extLst>
          </p:cNvPr>
          <p:cNvSpPr/>
          <p:nvPr/>
        </p:nvSpPr>
        <p:spPr bwMode="auto">
          <a:xfrm>
            <a:off x="6140226" y="1765672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3B5363F-A343-4FFF-B526-AC5D61902567}"/>
              </a:ext>
            </a:extLst>
          </p:cNvPr>
          <p:cNvSpPr/>
          <p:nvPr/>
        </p:nvSpPr>
        <p:spPr bwMode="auto">
          <a:xfrm>
            <a:off x="8952506" y="4042358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612421-65AC-4190-A27E-AF800A34D178}"/>
              </a:ext>
            </a:extLst>
          </p:cNvPr>
          <p:cNvSpPr/>
          <p:nvPr/>
        </p:nvSpPr>
        <p:spPr bwMode="auto">
          <a:xfrm>
            <a:off x="8952506" y="1765672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EF5AFD-0D2A-42AD-8A8B-74E01EC4A5A8}"/>
              </a:ext>
            </a:extLst>
          </p:cNvPr>
          <p:cNvSpPr/>
          <p:nvPr/>
        </p:nvSpPr>
        <p:spPr bwMode="auto">
          <a:xfrm>
            <a:off x="515664" y="4042358"/>
            <a:ext cx="2736303" cy="208823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B3E601D-B382-4D39-A4FC-120D7228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56" y="1700808"/>
            <a:ext cx="28083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400" b="0" i="1" dirty="0">
                <a:latin typeface="Century Gothic" panose="020B0502020202020204" pitchFamily="34" charset="0"/>
              </a:rPr>
              <a:t>A Suo avviso, e comunque tenendo conto delle competenze specifiche della regione a statuto speciale, </a:t>
            </a:r>
            <a:r>
              <a:rPr lang="it-IT" altLang="ja-JP" sz="1400" i="1" u="sng" dirty="0">
                <a:latin typeface="Century Gothic" panose="020B0502020202020204" pitchFamily="34" charset="0"/>
              </a:rPr>
              <a:t>quanto giudica efficace l’azione svolta dal Governo della Regione a guida Fedriga nei seguenti ambiti</a:t>
            </a:r>
            <a:r>
              <a:rPr lang="it-IT" altLang="ja-JP" sz="1400" b="0" i="1" dirty="0">
                <a:latin typeface="Century Gothic" panose="020B0502020202020204" pitchFamily="34" charset="0"/>
              </a:rPr>
              <a:t>…? </a:t>
            </a:r>
          </a:p>
          <a:p>
            <a:pPr eaLnBrk="1" hangingPunct="1">
              <a:spcBef>
                <a:spcPts val="600"/>
              </a:spcBef>
            </a:pPr>
            <a:r>
              <a:rPr lang="it-IT" sz="1400" b="0" i="1" u="none" dirty="0">
                <a:latin typeface="Century Gothic" panose="020B0502020202020204" pitchFamily="34" charset="0"/>
              </a:rPr>
              <a:t>(scala da 0 a 10)</a:t>
            </a:r>
            <a:r>
              <a:rPr lang="it-IT" altLang="ja-JP" sz="1400" b="0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47F282C-0A4B-4420-92EF-2B1EECE1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9" y="1772816"/>
            <a:ext cx="2808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Sostegno al turismo e all’immagine della Regione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7232E65-0697-4236-8B8A-91F0D1C5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850" y="1772816"/>
            <a:ext cx="2808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Sicurezza, legalità, contrasto alla criminalità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9769537-1CC7-429C-B2F8-FA79CD8A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20" y="4049783"/>
            <a:ext cx="28083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Sanità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9A0B0B2-3971-4B38-B636-4B586472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9" y="4049783"/>
            <a:ext cx="28083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Qualità della vita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6B9E309-3579-4C02-92BD-A5DF3033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850" y="4049783"/>
            <a:ext cx="2808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Infrastrutture (strade, ferrovie, porti, aeroporti)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718D7E7-609C-4340-A0B9-EEA331C0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572" y="4049783"/>
            <a:ext cx="2808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Sostegno delle città e dei centri storici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04273E7-0EFF-4CE9-834D-9DEDE0748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572" y="1772816"/>
            <a:ext cx="27272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ja-JP" sz="1500" dirty="0">
                <a:latin typeface="Century Gothic" panose="020B0502020202020204" pitchFamily="34" charset="0"/>
              </a:rPr>
              <a:t>Sostegno all’economia, alle imprese, al lavoro</a:t>
            </a:r>
          </a:p>
        </p:txBody>
      </p:sp>
      <p:pic>
        <p:nvPicPr>
          <p:cNvPr id="40" name="Elemento grafico 39" descr="Faccia sorridente con riempimento a tinta unita">
            <a:extLst>
              <a:ext uri="{FF2B5EF4-FFF2-40B4-BE49-F238E27FC236}">
                <a16:creationId xmlns:a16="http://schemas.microsoft.com/office/drawing/2014/main" id="{1A2DC949-9EBC-4F6A-A536-E8453E60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1704" y="2547743"/>
            <a:ext cx="567771" cy="56777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3A9A0ED-973B-4E25-8685-91A8B7976562}"/>
              </a:ext>
            </a:extLst>
          </p:cNvPr>
          <p:cNvSpPr txBox="1"/>
          <p:nvPr/>
        </p:nvSpPr>
        <p:spPr>
          <a:xfrm>
            <a:off x="3960273" y="2547743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81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" name="Elemento grafico 44" descr="Faccia sorridente con riempimento a tinta unita">
            <a:extLst>
              <a:ext uri="{FF2B5EF4-FFF2-40B4-BE49-F238E27FC236}">
                <a16:creationId xmlns:a16="http://schemas.microsoft.com/office/drawing/2014/main" id="{E410DC08-C7F2-4B0D-BD22-8C20BAFD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931" y="2547743"/>
            <a:ext cx="567771" cy="567771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E4A2D51-8B9F-47A6-8A95-1DAF49466FF0}"/>
              </a:ext>
            </a:extLst>
          </p:cNvPr>
          <p:cNvSpPr txBox="1"/>
          <p:nvPr/>
        </p:nvSpPr>
        <p:spPr>
          <a:xfrm>
            <a:off x="6777500" y="2547743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3" name="Elemento grafico 52" descr="Faccia sorridente con riempimento a tinta unita">
            <a:extLst>
              <a:ext uri="{FF2B5EF4-FFF2-40B4-BE49-F238E27FC236}">
                <a16:creationId xmlns:a16="http://schemas.microsoft.com/office/drawing/2014/main" id="{6A91D1E0-CC22-434A-B5C3-7222D8FE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2948" y="2547743"/>
            <a:ext cx="567771" cy="567771"/>
          </a:xfrm>
          <a:prstGeom prst="rect">
            <a:avLst/>
          </a:prstGeom>
        </p:spPr>
      </p:pic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B4BB6778-4BAD-46E6-8057-13A5673907F2}"/>
              </a:ext>
            </a:extLst>
          </p:cNvPr>
          <p:cNvSpPr txBox="1"/>
          <p:nvPr/>
        </p:nvSpPr>
        <p:spPr>
          <a:xfrm>
            <a:off x="9591517" y="2547743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75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7" name="Elemento grafico 106" descr="Faccia sorridente con riempimento a tinta unita">
            <a:extLst>
              <a:ext uri="{FF2B5EF4-FFF2-40B4-BE49-F238E27FC236}">
                <a16:creationId xmlns:a16="http://schemas.microsoft.com/office/drawing/2014/main" id="{4E2C8C1F-E6C7-4503-8D03-A2C29E77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1704" y="4728046"/>
            <a:ext cx="567771" cy="567771"/>
          </a:xfrm>
          <a:prstGeom prst="rect">
            <a:avLst/>
          </a:prstGeom>
        </p:spPr>
      </p:pic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D660A0C1-E8F8-4C4E-A6EE-7FC394BCF369}"/>
              </a:ext>
            </a:extLst>
          </p:cNvPr>
          <p:cNvSpPr txBox="1"/>
          <p:nvPr/>
        </p:nvSpPr>
        <p:spPr>
          <a:xfrm>
            <a:off x="3960273" y="4728046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69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1" name="Elemento grafico 110" descr="Faccia sorridente con riempimento a tinta unita">
            <a:extLst>
              <a:ext uri="{FF2B5EF4-FFF2-40B4-BE49-F238E27FC236}">
                <a16:creationId xmlns:a16="http://schemas.microsoft.com/office/drawing/2014/main" id="{999BDF2C-32FA-4D10-BAAB-9A084ED26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931" y="4728046"/>
            <a:ext cx="567771" cy="567771"/>
          </a:xfrm>
          <a:prstGeom prst="rect">
            <a:avLst/>
          </a:prstGeom>
        </p:spPr>
      </p:pic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A170C7F7-6199-44DC-8BD2-0D8628C11499}"/>
              </a:ext>
            </a:extLst>
          </p:cNvPr>
          <p:cNvSpPr txBox="1"/>
          <p:nvPr/>
        </p:nvSpPr>
        <p:spPr>
          <a:xfrm>
            <a:off x="6777500" y="4728046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65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5" name="Elemento grafico 114" descr="Faccia sorridente con riempimento a tinta unita">
            <a:extLst>
              <a:ext uri="{FF2B5EF4-FFF2-40B4-BE49-F238E27FC236}">
                <a16:creationId xmlns:a16="http://schemas.microsoft.com/office/drawing/2014/main" id="{2C1B45FB-4A2B-43A6-9F59-774453C13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2948" y="4728046"/>
            <a:ext cx="567771" cy="567771"/>
          </a:xfrm>
          <a:prstGeom prst="rect">
            <a:avLst/>
          </a:prstGeom>
        </p:spPr>
      </p:pic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7A9D384D-0939-435C-B80C-A0CB0203EE2B}"/>
              </a:ext>
            </a:extLst>
          </p:cNvPr>
          <p:cNvSpPr txBox="1"/>
          <p:nvPr/>
        </p:nvSpPr>
        <p:spPr>
          <a:xfrm>
            <a:off x="9591517" y="4728046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63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9" name="Elemento grafico 118" descr="Faccia sorridente con riempimento a tinta unita">
            <a:extLst>
              <a:ext uri="{FF2B5EF4-FFF2-40B4-BE49-F238E27FC236}">
                <a16:creationId xmlns:a16="http://schemas.microsoft.com/office/drawing/2014/main" id="{91DF56E3-BD47-4659-A6F6-A4F0AD1E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980" y="4728046"/>
            <a:ext cx="567771" cy="567771"/>
          </a:xfrm>
          <a:prstGeom prst="rect">
            <a:avLst/>
          </a:prstGeom>
        </p:spPr>
      </p:pic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A33D0582-7336-4831-87B3-972C69237447}"/>
              </a:ext>
            </a:extLst>
          </p:cNvPr>
          <p:cNvSpPr txBox="1"/>
          <p:nvPr/>
        </p:nvSpPr>
        <p:spPr>
          <a:xfrm>
            <a:off x="1258549" y="4728046"/>
            <a:ext cx="178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Soddisfatti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75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2219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DE678F6-E20F-4F0C-9A6E-0A9EA634D82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Scheda tecnica della ricerca</a:t>
            </a:r>
            <a:endParaRPr lang="it-IT" sz="2200" b="0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922956-753B-46BF-A0F0-F15FA30D0C8B}"/>
              </a:ext>
            </a:extLst>
          </p:cNvPr>
          <p:cNvSpPr/>
          <p:nvPr/>
        </p:nvSpPr>
        <p:spPr>
          <a:xfrm>
            <a:off x="335360" y="908720"/>
            <a:ext cx="11449272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Fonti dei dati: 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Format Research per conto di Confcommercio Friuli Venezia Giulia, </a:t>
            </a:r>
            <a:r>
              <a:rPr lang="it-IT" sz="1400" b="0" i="1" dirty="0">
                <a:latin typeface="Century Gothic" panose="020B0502020202020204" pitchFamily="34" charset="0"/>
              </a:rPr>
              <a:t>«Osservatorio Credito Confcommercio Friuli Venezia Giulia»</a:t>
            </a:r>
            <a:r>
              <a:rPr lang="it-IT" sz="1400" b="0" dirty="0">
                <a:latin typeface="Century Gothic" panose="020B0502020202020204" pitchFamily="34" charset="0"/>
              </a:rPr>
              <a:t> </a:t>
            </a:r>
            <a:br>
              <a:rPr lang="it-IT" sz="1400" b="0" dirty="0">
                <a:latin typeface="Century Gothic" panose="020B0502020202020204" pitchFamily="34" charset="0"/>
              </a:rPr>
            </a:br>
            <a:r>
              <a:rPr lang="it-IT" altLang="it-IT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Indagine congiunturale sull’</a:t>
            </a:r>
            <a:r>
              <a:rPr lang="it-IT" altLang="ja-JP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andamento economico delle imprese del terziario del FVG e focus sui cittadini circa il gradimento della Giunta a guida Fedriga. Campione rappresentativo dell’universo delle imprese del commercio, del turismo e dei servizi del FVG e dei cittadini della regione. Domini di studio del campione IMPRESE: provincia (Gorizia, Pordenone, Trieste, Udine), settore di attività (commercio, turismo, servizi), dimensione (1-9 addetti, 10-49 addetti, 50-249, oltre 249 addetti). Domini di studio del campione POPOLAZIONE: provincia (Gorizia, Pordenone, Trieste, Udine), sesso (maschi, femmine), età (18-24 anni, 25-34 anni, 35-44 anni, 45-54 anni, 55-64 anni, oltre 64 anni). Numerosità campionaria complessiva: IMPRESE 1.536 casi, POPOLAZIONE 1.000 casi. Anagrafiche «non reperibili»: 7.644 (73,3%); «rifiuti»: 1.242 (11,9%); «Sostituzioni»: 8.886 (85,3%). Intervallo di confidenza 95% (Errore </a:t>
            </a:r>
            <a:r>
              <a:rPr lang="it-IT" altLang="ja-JP" sz="1400" b="0" u="sng" dirty="0">
                <a:latin typeface="Century Gothic" panose="020B0502020202020204" pitchFamily="34" charset="0"/>
                <a:ea typeface="MS Mincho" pitchFamily="49" charset="-128"/>
              </a:rPr>
              <a:t>+</a:t>
            </a:r>
            <a:r>
              <a:rPr lang="it-IT" altLang="ja-JP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2,6%). Fonte delle anagrafiche delle imprese: Registro delle imprese. Interviste: </a:t>
            </a:r>
            <a:r>
              <a:rPr lang="it-IT" altLang="it-IT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luglio 2020 (</a:t>
            </a:r>
            <a:r>
              <a:rPr lang="it-IT" altLang="it-IT" sz="1400" dirty="0">
                <a:latin typeface="Century Gothic" panose="020B0502020202020204" pitchFamily="34" charset="0"/>
                <a:ea typeface="MS Mincho" panose="02020609040205080304" pitchFamily="49" charset="-128"/>
              </a:rPr>
              <a:t>AGGIORNAMENTO SETTEMBRE 2020</a:t>
            </a:r>
            <a:r>
              <a:rPr lang="it-IT" altLang="it-IT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)</a:t>
            </a:r>
            <a:r>
              <a:rPr lang="it-IT" altLang="ja-JP" sz="14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.</a:t>
            </a:r>
            <a:endParaRPr lang="it-IT" sz="14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ISTAT, </a:t>
            </a:r>
            <a:r>
              <a:rPr lang="it-IT" sz="1400" b="0" dirty="0">
                <a:latin typeface="Century Gothic" panose="020B0502020202020204" pitchFamily="34" charset="0"/>
              </a:rPr>
              <a:t>«</a:t>
            </a:r>
            <a:r>
              <a:rPr lang="it-IT" sz="1400" b="0" i="1" dirty="0">
                <a:latin typeface="Century Gothic" panose="020B0502020202020204" pitchFamily="34" charset="0"/>
              </a:rPr>
              <a:t>I.Stat 2019 (Datawarehouse Istat)</a:t>
            </a:r>
            <a:r>
              <a:rPr lang="it-IT" sz="14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ISTAT, </a:t>
            </a:r>
            <a:r>
              <a:rPr lang="it-IT" sz="1400" b="0" i="1" dirty="0">
                <a:latin typeface="Century Gothic" panose="020B0502020202020204" pitchFamily="34" charset="0"/>
              </a:rPr>
              <a:t>«Conti Nazionali»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ISTAT, </a:t>
            </a:r>
            <a:r>
              <a:rPr lang="it-IT" sz="1400" i="1" dirty="0">
                <a:latin typeface="Century Gothic" panose="020B0502020202020204" pitchFamily="34" charset="0"/>
              </a:rPr>
              <a:t>«Fiducia delle imprese»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ISTAT, </a:t>
            </a:r>
            <a:r>
              <a:rPr lang="it-IT" sz="1400" i="1" dirty="0">
                <a:latin typeface="Century Gothic" panose="020B0502020202020204" pitchFamily="34" charset="0"/>
              </a:rPr>
              <a:t>«Fiducia dei consumatori»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INFOCAMERE, </a:t>
            </a:r>
            <a:r>
              <a:rPr lang="it-IT" sz="1400" b="0" dirty="0">
                <a:latin typeface="Century Gothic" panose="020B0502020202020204" pitchFamily="34" charset="0"/>
              </a:rPr>
              <a:t>«</a:t>
            </a:r>
            <a:r>
              <a:rPr lang="it-IT" sz="1400" b="0" i="1" dirty="0" err="1">
                <a:latin typeface="Century Gothic" panose="020B0502020202020204" pitchFamily="34" charset="0"/>
              </a:rPr>
              <a:t>Movimprese</a:t>
            </a:r>
            <a:r>
              <a:rPr lang="it-IT" sz="14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</a:rPr>
              <a:t>CONFCOMMERCIO IMPRESE PER L’ITALIA, </a:t>
            </a:r>
            <a:r>
              <a:rPr lang="it-IT" sz="1400" b="0" i="1" dirty="0">
                <a:latin typeface="Century Gothic" panose="020B0502020202020204" pitchFamily="34" charset="0"/>
              </a:rPr>
              <a:t>Ufficio Studi.</a:t>
            </a: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b="0" i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b="0" i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b="0" i="1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altLang="ja-JP" sz="18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documento è stato realizzato con le informazioni disponibili al 14 settembre 2020.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42087B0B-D795-4BED-8DBD-20C8138E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16" y="4861038"/>
            <a:ext cx="4038600" cy="12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format research s.r.l.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tel +39.06.86.32.86.81, fax +39.06.86.38.49.96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entury Gothic" panose="020B0502020202020204" pitchFamily="34" charset="0"/>
                <a:hlinkClick r:id="rId2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roma 04268451004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rea roma 747042, cap. soc. € 25.850,00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Membro: Assirm, Confcommercio, Esomar, SIS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A2C2F29-83A0-4BA5-90BD-741DF17E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19" y="2996955"/>
            <a:ext cx="249136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2020 © Copyright Format Research Srl</a:t>
            </a: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C415B8D8-FCD1-43DB-832E-F01ED993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4861038"/>
            <a:ext cx="29523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format business intelligence s.r.l.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via </a:t>
            </a:r>
            <a:r>
              <a:rPr 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sebastiano</a:t>
            </a:r>
            <a:r>
              <a:rPr 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caboto 22/a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33170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italia</a:t>
            </a:r>
          </a:p>
          <a:p>
            <a:pPr>
              <a:spcBef>
                <a:spcPct val="0"/>
              </a:spcBef>
              <a:buNone/>
            </a:pPr>
            <a:r>
              <a:rPr lang="it-IT" sz="800" b="0" dirty="0">
                <a:latin typeface="Century Gothic" panose="020B0502020202020204" pitchFamily="34" charset="0"/>
                <a:hlinkClick r:id="rId3"/>
              </a:rPr>
              <a:t>format@pec.formatbusinessintelligence.com</a:t>
            </a:r>
            <a:endParaRPr lang="it-IT" sz="800" b="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cf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p. iva e reg. imp.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  <a:r>
              <a:rPr 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01786200939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rea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104460, cap. soc. € 10.000,00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D831B8-782A-4AEB-9146-A1075C7336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508" y="4994648"/>
            <a:ext cx="2900712" cy="122026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5A5D46F-0555-4F57-90ED-C99FB41C4A59}"/>
              </a:ext>
            </a:extLst>
          </p:cNvPr>
          <p:cNvSpPr/>
          <p:nvPr/>
        </p:nvSpPr>
        <p:spPr>
          <a:xfrm>
            <a:off x="2974816" y="6214914"/>
            <a:ext cx="1609016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                                                                                                                                                                   </a:t>
            </a:r>
            <a:endParaRPr lang="en-US" sz="105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586C85E-BD4D-47EC-BC14-B1C5F174908A}"/>
              </a:ext>
            </a:extLst>
          </p:cNvPr>
          <p:cNvGrpSpPr/>
          <p:nvPr/>
        </p:nvGrpSpPr>
        <p:grpSpPr>
          <a:xfrm>
            <a:off x="623392" y="2633387"/>
            <a:ext cx="7857311" cy="3400507"/>
            <a:chOff x="623392" y="2633387"/>
            <a:chExt cx="7857311" cy="340050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D0682B8-6407-485C-A77A-23BAD6AC6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6" t="2557" b="12801"/>
            <a:stretch/>
          </p:blipFill>
          <p:spPr>
            <a:xfrm>
              <a:off x="623392" y="2761021"/>
              <a:ext cx="7857311" cy="3272873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3AC44A1-C106-401B-A719-D3C6B053750C}"/>
                </a:ext>
              </a:extLst>
            </p:cNvPr>
            <p:cNvSpPr/>
            <p:nvPr/>
          </p:nvSpPr>
          <p:spPr bwMode="auto">
            <a:xfrm>
              <a:off x="653028" y="2633387"/>
              <a:ext cx="360040" cy="27919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5D409092-8DC5-4657-8D0E-C1DDDFE16FB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81320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Diffusione del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COVID-19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in Italia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diffusione del contagio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si è concentrata prevalentemente nei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mesi di marzo e aprile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(ben prima di altri Paesi nel mondo). </a:t>
            </a:r>
          </a:p>
          <a:p>
            <a:pPr>
              <a:defRPr/>
            </a:pPr>
            <a:r>
              <a:rPr lang="it-IT" sz="2200" b="0" dirty="0">
                <a:latin typeface="Century Gothic" panose="020B0502020202020204" pitchFamily="34" charset="0"/>
                <a:cs typeface="Arial"/>
              </a:rPr>
              <a:t>Dopo una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fase di rallentamento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, il virus sembra aver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ripreso vigore dalla fine di agosto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AF8B6E8-AC27-4186-B701-5E582D9F4352}"/>
              </a:ext>
            </a:extLst>
          </p:cNvPr>
          <p:cNvSpPr/>
          <p:nvPr/>
        </p:nvSpPr>
        <p:spPr bwMode="auto">
          <a:xfrm>
            <a:off x="551385" y="2270194"/>
            <a:ext cx="8064896" cy="3823102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5ACF0B-61E7-4BBD-A8DA-F38BBF74B4DD}"/>
              </a:ext>
            </a:extLst>
          </p:cNvPr>
          <p:cNvSpPr txBox="1"/>
          <p:nvPr/>
        </p:nvSpPr>
        <p:spPr>
          <a:xfrm>
            <a:off x="407368" y="1844824"/>
            <a:ext cx="6077944" cy="56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entury Gothic" panose="020B0502020202020204" pitchFamily="34" charset="0"/>
              </a:rPr>
              <a:t>Andamento dei contagi da COVID-19 in Italia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300" b="0" i="1" dirty="0">
                <a:latin typeface="Century Gothic" panose="020B0502020202020204" pitchFamily="34" charset="0"/>
              </a:rPr>
              <a:t>(Curva dei casi registrati in Italia)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5B8D773-CCCD-49E0-9261-373056360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41" y="1756507"/>
            <a:ext cx="778692" cy="77869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FA0FAB1-51AF-4618-A7B9-025A4535F6B8}"/>
              </a:ext>
            </a:extLst>
          </p:cNvPr>
          <p:cNvSpPr txBox="1"/>
          <p:nvPr/>
        </p:nvSpPr>
        <p:spPr>
          <a:xfrm>
            <a:off x="8911456" y="2276872"/>
            <a:ext cx="2980202" cy="265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2800" b="1" u="sng" dirty="0">
                <a:latin typeface="Century Gothic" panose="020B0502020202020204" pitchFamily="34" charset="0"/>
              </a:rPr>
              <a:t>Casi in Italia</a:t>
            </a:r>
            <a:r>
              <a:rPr lang="it-IT" sz="2800" b="1" dirty="0">
                <a:latin typeface="Century Gothic" panose="020B0502020202020204" pitchFamily="34" charset="0"/>
              </a:rPr>
              <a:t>: </a:t>
            </a:r>
            <a:r>
              <a:rPr lang="it-IT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288 mila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it-IT" sz="2800" u="sng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2800" u="sng" dirty="0">
                <a:latin typeface="Century Gothic" panose="020B0502020202020204" pitchFamily="34" charset="0"/>
              </a:rPr>
              <a:t>Decessi in Italia</a:t>
            </a:r>
            <a:r>
              <a:rPr lang="it-IT" sz="2800" dirty="0"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36 mila</a:t>
            </a:r>
            <a:endParaRPr lang="it-IT" sz="1800" b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tangolo 93">
            <a:extLst>
              <a:ext uri="{FF2B5EF4-FFF2-40B4-BE49-F238E27FC236}">
                <a16:creationId xmlns:a16="http://schemas.microsoft.com/office/drawing/2014/main" id="{2FDDBEAB-6BB3-41CA-87FE-F785FBD1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sz="1000" b="0" dirty="0" err="1">
                <a:latin typeface="Century Gothic" panose="020B0502020202020204" pitchFamily="34" charset="0"/>
              </a:rPr>
              <a:t>Worldometer</a:t>
            </a:r>
            <a:r>
              <a:rPr lang="it-IT" sz="1000" b="0" dirty="0">
                <a:latin typeface="Century Gothic" panose="020B0502020202020204" pitchFamily="34" charset="0"/>
              </a:rPr>
              <a:t>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9A09F42-CF98-48E2-BEBF-1205D0061C5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7448" y="3284984"/>
            <a:ext cx="1008112" cy="1832714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EB683D8-3B11-4477-A2D4-85515A6D270B}"/>
              </a:ext>
            </a:extLst>
          </p:cNvPr>
          <p:cNvCxnSpPr>
            <a:cxnSpLocks/>
          </p:cNvCxnSpPr>
          <p:nvPr/>
        </p:nvCxnSpPr>
        <p:spPr bwMode="auto">
          <a:xfrm>
            <a:off x="2639616" y="3501614"/>
            <a:ext cx="1584176" cy="1511562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0C9F69B-B1ED-4CCA-B66E-DCD057B7DF0A}"/>
              </a:ext>
            </a:extLst>
          </p:cNvPr>
          <p:cNvCxnSpPr>
            <a:cxnSpLocks/>
          </p:cNvCxnSpPr>
          <p:nvPr/>
        </p:nvCxnSpPr>
        <p:spPr bwMode="auto">
          <a:xfrm>
            <a:off x="4376192" y="5165576"/>
            <a:ext cx="2223864" cy="0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6D583F3-9BC2-44E6-8F77-F98C00D81A8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4072" y="4653136"/>
            <a:ext cx="1440160" cy="464562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F61B6B8-97FD-47C0-A02C-1FF69C018654}"/>
              </a:ext>
            </a:extLst>
          </p:cNvPr>
          <p:cNvSpPr txBox="1"/>
          <p:nvPr/>
        </p:nvSpPr>
        <p:spPr>
          <a:xfrm>
            <a:off x="2449534" y="2677549"/>
            <a:ext cx="1774258" cy="67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Picco dei contagi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6571713-FD54-4F0E-9242-44B220C3FEE1}"/>
              </a:ext>
            </a:extLst>
          </p:cNvPr>
          <p:cNvSpPr txBox="1"/>
          <p:nvPr/>
        </p:nvSpPr>
        <p:spPr>
          <a:xfrm>
            <a:off x="6417098" y="3829815"/>
            <a:ext cx="1774258" cy="67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Trend</a:t>
            </a: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 rialzo dei contagi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22ABD4A-5909-432E-AE59-10BB3D3DC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/>
          <a:stretch/>
        </p:blipFill>
        <p:spPr>
          <a:xfrm>
            <a:off x="540690" y="1852880"/>
            <a:ext cx="1810894" cy="47177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BF09EC-D12A-4DF2-B5A4-9DDB30BE6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9797" r="6507"/>
          <a:stretch/>
        </p:blipFill>
        <p:spPr>
          <a:xfrm>
            <a:off x="4014912" y="3212976"/>
            <a:ext cx="7525815" cy="2878268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D409092-8DC5-4657-8D0E-C1DDDFE16FB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614497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Diffusione del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COVID-19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in FVG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FVG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il virus ha contagiato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circa 4 mila persone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(</a:t>
            </a:r>
            <a:r>
              <a:rPr lang="it-IT" sz="2200" i="1" dirty="0">
                <a:latin typeface="Century Gothic" panose="020B0502020202020204" pitchFamily="34" charset="0"/>
                <a:cs typeface="Arial"/>
              </a:rPr>
              <a:t>al 13^ posto tra le regioni in Italia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). Anche qui,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lieve rialzo da fine agosto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2CE651-C631-427D-AFB1-2AB6C5EBA280}"/>
              </a:ext>
            </a:extLst>
          </p:cNvPr>
          <p:cNvSpPr/>
          <p:nvPr/>
        </p:nvSpPr>
        <p:spPr bwMode="auto">
          <a:xfrm>
            <a:off x="3733483" y="2414526"/>
            <a:ext cx="8110116" cy="381642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0068E37-AB4C-4912-A2E3-FA4B93216BF2}"/>
              </a:ext>
            </a:extLst>
          </p:cNvPr>
          <p:cNvSpPr/>
          <p:nvPr/>
        </p:nvSpPr>
        <p:spPr bwMode="auto">
          <a:xfrm>
            <a:off x="529598" y="4543217"/>
            <a:ext cx="1951253" cy="2212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B20DE78-B40A-4BE9-86A3-EF615FBB57FA}"/>
              </a:ext>
            </a:extLst>
          </p:cNvPr>
          <p:cNvSpPr txBox="1"/>
          <p:nvPr/>
        </p:nvSpPr>
        <p:spPr>
          <a:xfrm>
            <a:off x="349365" y="1260923"/>
            <a:ext cx="32983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u="sng" dirty="0">
                <a:latin typeface="Century Gothic" panose="020B0502020202020204" pitchFamily="34" charset="0"/>
              </a:rPr>
              <a:t>Contagi in Italia per regione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300" b="0" i="1" dirty="0">
                <a:latin typeface="Century Gothic" panose="020B0502020202020204" pitchFamily="34" charset="0"/>
              </a:rPr>
              <a:t>(Aggiornamento al 14 settembre 2020)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5B106F9-FEBF-47D1-8AAA-9B9CE258CE0A}"/>
              </a:ext>
            </a:extLst>
          </p:cNvPr>
          <p:cNvSpPr txBox="1"/>
          <p:nvPr/>
        </p:nvSpPr>
        <p:spPr>
          <a:xfrm>
            <a:off x="3585942" y="2119071"/>
            <a:ext cx="6974554" cy="56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entury Gothic" panose="020B0502020202020204" pitchFamily="34" charset="0"/>
              </a:rPr>
              <a:t>Andamento dei contagi da COVID-19 in Friuli Venezia Giulia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300" b="0" i="1" dirty="0">
                <a:latin typeface="Century Gothic" panose="020B0502020202020204" pitchFamily="34" charset="0"/>
              </a:rPr>
              <a:t>(Curva dei casi registrati in Friuli Venezia Giulia)</a:t>
            </a:r>
          </a:p>
        </p:txBody>
      </p:sp>
      <p:pic>
        <p:nvPicPr>
          <p:cNvPr id="16" name="Elemento grafico 15" descr="Freccia linea, curva oraria">
            <a:extLst>
              <a:ext uri="{FF2B5EF4-FFF2-40B4-BE49-F238E27FC236}">
                <a16:creationId xmlns:a16="http://schemas.microsoft.com/office/drawing/2014/main" id="{8B0B18F8-6D8A-4856-8A05-F9C3BCCBA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31883">
            <a:off x="2483890" y="3883451"/>
            <a:ext cx="914400" cy="9144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406D865-6FD7-409C-AA93-EA08641278AD}"/>
              </a:ext>
            </a:extLst>
          </p:cNvPr>
          <p:cNvSpPr txBox="1"/>
          <p:nvPr/>
        </p:nvSpPr>
        <p:spPr>
          <a:xfrm>
            <a:off x="7917590" y="2879212"/>
            <a:ext cx="3724793" cy="87158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2400" b="1" u="sng" dirty="0">
                <a:latin typeface="Century Gothic" panose="020B0502020202020204" pitchFamily="34" charset="0"/>
              </a:rPr>
              <a:t>Casi in FVG</a:t>
            </a:r>
            <a:r>
              <a:rPr lang="it-IT" sz="2400" b="1" dirty="0">
                <a:latin typeface="Century Gothic" panose="020B0502020202020204" pitchFamily="34" charset="0"/>
              </a:rPr>
              <a:t>: 4 mila </a:t>
            </a:r>
            <a:br>
              <a:rPr lang="it-IT" sz="2400" b="1" dirty="0">
                <a:latin typeface="Century Gothic" panose="020B0502020202020204" pitchFamily="34" charset="0"/>
              </a:rPr>
            </a:br>
            <a:r>
              <a:rPr lang="it-IT" sz="2400" b="0" i="1" dirty="0">
                <a:latin typeface="Century Gothic" panose="020B0502020202020204" pitchFamily="34" charset="0"/>
              </a:rPr>
              <a:t>(1,4% del totale Italia)</a:t>
            </a:r>
            <a:endParaRPr lang="it-IT" sz="1600" b="0" i="1" dirty="0">
              <a:latin typeface="Century Gothic" panose="020B0502020202020204" pitchFamily="34" charset="0"/>
            </a:endParaRPr>
          </a:p>
        </p:txBody>
      </p:sp>
      <p:sp>
        <p:nvSpPr>
          <p:cNvPr id="18" name="Rettangolo 93">
            <a:extLst>
              <a:ext uri="{FF2B5EF4-FFF2-40B4-BE49-F238E27FC236}">
                <a16:creationId xmlns:a16="http://schemas.microsoft.com/office/drawing/2014/main" id="{065E5803-5A44-41C1-BBB5-7C4DABED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461" y="6256079"/>
            <a:ext cx="8278396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sz="1000" b="0" dirty="0" err="1">
                <a:latin typeface="Century Gothic" panose="020B0502020202020204" pitchFamily="34" charset="0"/>
              </a:rPr>
              <a:t>Worldometer</a:t>
            </a:r>
            <a:r>
              <a:rPr lang="it-IT" sz="1000" b="0" dirty="0">
                <a:latin typeface="Century Gothic" panose="020B0502020202020204" pitchFamily="34" charset="0"/>
              </a:rPr>
              <a:t>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A4B82A5-6879-4134-B4A7-3EE56E6BDFA5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785" y="3246356"/>
            <a:ext cx="1008112" cy="1832714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F84B5D8-4039-4854-92BA-F97152140FCF}"/>
              </a:ext>
            </a:extLst>
          </p:cNvPr>
          <p:cNvCxnSpPr>
            <a:cxnSpLocks/>
          </p:cNvCxnSpPr>
          <p:nvPr/>
        </p:nvCxnSpPr>
        <p:spPr bwMode="auto">
          <a:xfrm>
            <a:off x="5505187" y="3755192"/>
            <a:ext cx="1584176" cy="1511562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B0EDCAD-549D-4AC5-82E0-796A98B3CFFE}"/>
              </a:ext>
            </a:extLst>
          </p:cNvPr>
          <p:cNvCxnSpPr>
            <a:cxnSpLocks/>
          </p:cNvCxnSpPr>
          <p:nvPr/>
        </p:nvCxnSpPr>
        <p:spPr bwMode="auto">
          <a:xfrm>
            <a:off x="7279545" y="5314496"/>
            <a:ext cx="2223864" cy="0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BD0EE86-DD31-4C9E-9289-8F3FA1911874}"/>
              </a:ext>
            </a:extLst>
          </p:cNvPr>
          <p:cNvCxnSpPr>
            <a:cxnSpLocks/>
          </p:cNvCxnSpPr>
          <p:nvPr/>
        </p:nvCxnSpPr>
        <p:spPr bwMode="auto">
          <a:xfrm flipV="1">
            <a:off x="9663221" y="4840328"/>
            <a:ext cx="1440160" cy="464562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6CC5A85-C77E-4A5F-97E7-C154063242B6}"/>
              </a:ext>
            </a:extLst>
          </p:cNvPr>
          <p:cNvSpPr txBox="1"/>
          <p:nvPr/>
        </p:nvSpPr>
        <p:spPr>
          <a:xfrm>
            <a:off x="5096567" y="2939599"/>
            <a:ext cx="1106772" cy="5467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Picco dei contagi</a:t>
            </a:r>
            <a:endParaRPr lang="it-IT" sz="105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2CBC333-B7B7-4471-BB35-7CAFFE28095A}"/>
              </a:ext>
            </a:extLst>
          </p:cNvPr>
          <p:cNvSpPr txBox="1"/>
          <p:nvPr/>
        </p:nvSpPr>
        <p:spPr>
          <a:xfrm>
            <a:off x="9453688" y="4181932"/>
            <a:ext cx="1434984" cy="5467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Trend</a:t>
            </a:r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 rialzo dei contagi</a:t>
            </a:r>
            <a:endParaRPr lang="it-IT" sz="105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1018E85-3318-44F4-ACFA-2743467D2D4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Diffusione del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COVID-19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in FVG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 livello provinciale, il territorio di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Trieste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è quello che riporta l’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incidenza più alta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diffusione del contagio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sul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totale della popolazione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B04403A-9F12-47D2-BCBA-6DE85528AAF2}"/>
              </a:ext>
            </a:extLst>
          </p:cNvPr>
          <p:cNvSpPr txBox="1"/>
          <p:nvPr/>
        </p:nvSpPr>
        <p:spPr>
          <a:xfrm>
            <a:off x="421656" y="1441232"/>
            <a:ext cx="3724793" cy="3718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68E6293-4207-490C-A690-FCA0353DAC26}"/>
              </a:ext>
            </a:extLst>
          </p:cNvPr>
          <p:cNvSpPr txBox="1"/>
          <p:nvPr/>
        </p:nvSpPr>
        <p:spPr>
          <a:xfrm>
            <a:off x="6398061" y="1441232"/>
            <a:ext cx="3724793" cy="3718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87021D0-DC98-4DD2-A341-F80D18DF24FC}"/>
              </a:ext>
            </a:extLst>
          </p:cNvPr>
          <p:cNvSpPr txBox="1"/>
          <p:nvPr/>
        </p:nvSpPr>
        <p:spPr>
          <a:xfrm>
            <a:off x="421656" y="4026496"/>
            <a:ext cx="3724793" cy="3718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B3BAE07-67F0-477B-B66F-68FEA0EF8944}"/>
              </a:ext>
            </a:extLst>
          </p:cNvPr>
          <p:cNvSpPr txBox="1"/>
          <p:nvPr/>
        </p:nvSpPr>
        <p:spPr>
          <a:xfrm>
            <a:off x="6398061" y="4026496"/>
            <a:ext cx="3724793" cy="3718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endParaRPr lang="it-IT" sz="1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3" name="Immagine 92">
            <a:extLst>
              <a:ext uri="{FF2B5EF4-FFF2-40B4-BE49-F238E27FC236}">
                <a16:creationId xmlns:a16="http://schemas.microsoft.com/office/drawing/2014/main" id="{8301D147-2382-454B-BBC9-498C297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2" y="1955174"/>
            <a:ext cx="4590288" cy="1693164"/>
          </a:xfrm>
          <a:prstGeom prst="rect">
            <a:avLst/>
          </a:prstGeom>
        </p:spPr>
      </p:pic>
      <p:pic>
        <p:nvPicPr>
          <p:cNvPr id="95" name="Immagine 94">
            <a:extLst>
              <a:ext uri="{FF2B5EF4-FFF2-40B4-BE49-F238E27FC236}">
                <a16:creationId xmlns:a16="http://schemas.microsoft.com/office/drawing/2014/main" id="{2C48C011-5CD9-491A-B5E6-E8CE3CF26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32" y="1936428"/>
            <a:ext cx="4599432" cy="1766316"/>
          </a:xfrm>
          <a:prstGeom prst="rect">
            <a:avLst/>
          </a:prstGeom>
        </p:spPr>
      </p:pic>
      <p:pic>
        <p:nvPicPr>
          <p:cNvPr id="1025" name="Immagine 1024">
            <a:extLst>
              <a:ext uri="{FF2B5EF4-FFF2-40B4-BE49-F238E27FC236}">
                <a16:creationId xmlns:a16="http://schemas.microsoft.com/office/drawing/2014/main" id="{791AD269-E984-41E6-82C6-A1DF651E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32" y="4872905"/>
            <a:ext cx="4594860" cy="1414272"/>
          </a:xfrm>
          <a:prstGeom prst="rect">
            <a:avLst/>
          </a:prstGeom>
        </p:spPr>
      </p:pic>
      <p:pic>
        <p:nvPicPr>
          <p:cNvPr id="1027" name="Immagine 1026">
            <a:extLst>
              <a:ext uri="{FF2B5EF4-FFF2-40B4-BE49-F238E27FC236}">
                <a16:creationId xmlns:a16="http://schemas.microsoft.com/office/drawing/2014/main" id="{CDA0E4CD-AF97-4820-BEEB-E8628979E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632" y="5124365"/>
            <a:ext cx="4581144" cy="11628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D26195-FDE4-40BD-863B-CB211A358F9F}"/>
              </a:ext>
            </a:extLst>
          </p:cNvPr>
          <p:cNvSpPr txBox="1"/>
          <p:nvPr/>
        </p:nvSpPr>
        <p:spPr>
          <a:xfrm>
            <a:off x="2991944" y="1678808"/>
            <a:ext cx="2441952" cy="879921"/>
          </a:xfrm>
          <a:prstGeom prst="rect">
            <a:avLst/>
          </a:prstGeom>
          <a:solidFill>
            <a:srgbClr val="F374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1.543 casi</a:t>
            </a:r>
            <a:b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incidenza sulla popolazione: </a:t>
            </a:r>
            <a:r>
              <a:rPr lang="it-IT" sz="1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0,7%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9030AE-6810-401F-8328-FE149BD4F26D}"/>
              </a:ext>
            </a:extLst>
          </p:cNvPr>
          <p:cNvSpPr txBox="1"/>
          <p:nvPr/>
        </p:nvSpPr>
        <p:spPr>
          <a:xfrm>
            <a:off x="8982640" y="1678808"/>
            <a:ext cx="2441952" cy="878446"/>
          </a:xfrm>
          <a:prstGeom prst="rect">
            <a:avLst/>
          </a:prstGeom>
          <a:solidFill>
            <a:srgbClr val="F374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1.349 casi</a:t>
            </a:r>
            <a:b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incidenza sulla popolazione: </a:t>
            </a:r>
            <a:r>
              <a:rPr lang="it-IT" sz="1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0,3%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5911F0-3A0E-4158-B4BF-97D37E29DB81}"/>
              </a:ext>
            </a:extLst>
          </p:cNvPr>
          <p:cNvSpPr txBox="1"/>
          <p:nvPr/>
        </p:nvSpPr>
        <p:spPr>
          <a:xfrm>
            <a:off x="2991944" y="4243646"/>
            <a:ext cx="2441952" cy="879921"/>
          </a:xfrm>
          <a:prstGeom prst="rect">
            <a:avLst/>
          </a:prstGeom>
          <a:solidFill>
            <a:srgbClr val="F374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927 casi</a:t>
            </a:r>
            <a:b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incidenza sulla popolazione: </a:t>
            </a:r>
            <a:r>
              <a:rPr lang="it-IT" sz="1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0,3%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CF6C81-0215-447B-8A6A-C275E228A21E}"/>
              </a:ext>
            </a:extLst>
          </p:cNvPr>
          <p:cNvSpPr txBox="1"/>
          <p:nvPr/>
        </p:nvSpPr>
        <p:spPr>
          <a:xfrm>
            <a:off x="8982640" y="4243646"/>
            <a:ext cx="2441952" cy="878446"/>
          </a:xfrm>
          <a:prstGeom prst="rect">
            <a:avLst/>
          </a:prstGeom>
          <a:solidFill>
            <a:srgbClr val="F374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342 casi</a:t>
            </a:r>
            <a:b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incidenza sulla popolazione: </a:t>
            </a:r>
            <a:r>
              <a:rPr lang="it-IT" sz="1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0,2%</a:t>
            </a:r>
            <a:endParaRPr lang="it-IT" sz="12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93">
            <a:extLst>
              <a:ext uri="{FF2B5EF4-FFF2-40B4-BE49-F238E27FC236}">
                <a16:creationId xmlns:a16="http://schemas.microsoft.com/office/drawing/2014/main" id="{A838D4B6-E61B-43C7-A945-1AEC7F6B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sz="1000" b="0" dirty="0" err="1">
                <a:latin typeface="Century Gothic" panose="020B0502020202020204" pitchFamily="34" charset="0"/>
              </a:rPr>
              <a:t>Worldometer</a:t>
            </a:r>
            <a:r>
              <a:rPr lang="it-IT" sz="1000" b="0" dirty="0">
                <a:latin typeface="Century Gothic" panose="020B0502020202020204" pitchFamily="34" charset="0"/>
              </a:rPr>
              <a:t> e Regione FVG.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2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36E4B10A-7965-4F01-AD98-6378D9C1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93255">
            <a:off x="2094244" y="2902944"/>
            <a:ext cx="3403092" cy="2744724"/>
          </a:xfrm>
          <a:prstGeom prst="rect">
            <a:avLst/>
          </a:prstGeom>
        </p:spPr>
      </p:pic>
      <p:sp>
        <p:nvSpPr>
          <p:cNvPr id="4" name="CasellaDiTesto 9">
            <a:extLst>
              <a:ext uri="{FF2B5EF4-FFF2-40B4-BE49-F238E27FC236}">
                <a16:creationId xmlns:a16="http://schemas.microsoft.com/office/drawing/2014/main" id="{0B94F20F-FAEA-4558-A4C9-6AA044A7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589311"/>
            <a:ext cx="115932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b="0" dirty="0">
                <a:latin typeface="Century Gothic" panose="020B0502020202020204" pitchFamily="34" charset="0"/>
              </a:rPr>
              <a:t>L’Italia ha da poco superato il periodo più difficile dell’emergenza COVID-19. </a:t>
            </a:r>
            <a:r>
              <a:rPr lang="it-IT" altLang="ja-JP" sz="1700" dirty="0">
                <a:latin typeface="Century Gothic" panose="020B0502020202020204" pitchFamily="34" charset="0"/>
              </a:rPr>
              <a:t>A Suo giudizio</a:t>
            </a:r>
            <a:r>
              <a:rPr lang="it-IT" altLang="ja-JP" sz="1700" b="0" dirty="0">
                <a:latin typeface="Century Gothic" panose="020B0502020202020204" pitchFamily="34" charset="0"/>
              </a:rPr>
              <a:t>, si può dire che, </a:t>
            </a:r>
            <a:r>
              <a:rPr lang="it-IT" altLang="ja-JP" sz="1700" dirty="0">
                <a:latin typeface="Century Gothic" panose="020B0502020202020204" pitchFamily="34" charset="0"/>
              </a:rPr>
              <a:t>almeno dal punto di vista sanitario</a:t>
            </a:r>
            <a:r>
              <a:rPr lang="it-IT" altLang="ja-JP" sz="1700" b="0" dirty="0">
                <a:latin typeface="Century Gothic" panose="020B0502020202020204" pitchFamily="34" charset="0"/>
              </a:rPr>
              <a:t>, il Paese sia </a:t>
            </a:r>
            <a:r>
              <a:rPr lang="it-IT" altLang="ja-JP" sz="1700" dirty="0">
                <a:latin typeface="Century Gothic" panose="020B0502020202020204" pitchFamily="34" charset="0"/>
              </a:rPr>
              <a:t>uscito definitivamente dall’emergenza</a:t>
            </a:r>
            <a:r>
              <a:rPr lang="it-IT" altLang="ja-JP" sz="1700" b="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90EB10-8ECE-4290-AFA2-417AD9114DC5}"/>
              </a:ext>
            </a:extLst>
          </p:cNvPr>
          <p:cNvSpPr txBox="1"/>
          <p:nvPr/>
        </p:nvSpPr>
        <p:spPr>
          <a:xfrm>
            <a:off x="76759" y="2678308"/>
            <a:ext cx="2399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>
                <a:solidFill>
                  <a:srgbClr val="008000"/>
                </a:solidFill>
                <a:latin typeface="Century Gothic" panose="020B0502020202020204" pitchFamily="34" charset="0"/>
              </a:rPr>
              <a:t>12%</a:t>
            </a:r>
          </a:p>
          <a:p>
            <a:pPr algn="r"/>
            <a:r>
              <a:rPr lang="it-IT" sz="2000" b="0" dirty="0">
                <a:solidFill>
                  <a:srgbClr val="008000"/>
                </a:solidFill>
                <a:latin typeface="Century Gothic" panose="020B0502020202020204" pitchFamily="34" charset="0"/>
              </a:rPr>
              <a:t>L’Italia è </a:t>
            </a:r>
            <a:r>
              <a:rPr lang="it-IT" sz="2000" u="sng" dirty="0">
                <a:solidFill>
                  <a:srgbClr val="008000"/>
                </a:solidFill>
                <a:latin typeface="Century Gothic" panose="020B0502020202020204" pitchFamily="34" charset="0"/>
              </a:rPr>
              <a:t>definitivamente uscita</a:t>
            </a:r>
            <a:r>
              <a:rPr lang="it-IT" sz="2000" b="0" dirty="0">
                <a:solidFill>
                  <a:srgbClr val="008000"/>
                </a:solidFill>
                <a:latin typeface="Century Gothic" panose="020B0502020202020204" pitchFamily="34" charset="0"/>
              </a:rPr>
              <a:t> dall’emergenza sanitaria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19D7F9-681A-4B8F-9DA6-8B5335C9EA08}"/>
              </a:ext>
            </a:extLst>
          </p:cNvPr>
          <p:cNvSpPr txBox="1"/>
          <p:nvPr/>
        </p:nvSpPr>
        <p:spPr>
          <a:xfrm>
            <a:off x="5231904" y="3797424"/>
            <a:ext cx="23997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88%</a:t>
            </a:r>
          </a:p>
          <a:p>
            <a:r>
              <a:rPr lang="it-IT" sz="2000" b="0" dirty="0">
                <a:solidFill>
                  <a:srgbClr val="C00000"/>
                </a:solidFill>
                <a:latin typeface="Century Gothic" panose="020B0502020202020204" pitchFamily="34" charset="0"/>
              </a:rPr>
              <a:t>L’Italia </a:t>
            </a:r>
            <a:r>
              <a:rPr lang="it-IT" sz="2000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non è ancora uscita</a:t>
            </a:r>
            <a:r>
              <a:rPr lang="it-IT" sz="2000" b="0" dirty="0">
                <a:solidFill>
                  <a:srgbClr val="C00000"/>
                </a:solidFill>
                <a:latin typeface="Century Gothic" panose="020B0502020202020204" pitchFamily="34" charset="0"/>
              </a:rPr>
              <a:t> dall’emergenza sanitaria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0A41F70-5DA2-4A33-A2CA-29EF8A4219F8}"/>
              </a:ext>
            </a:extLst>
          </p:cNvPr>
          <p:cNvSpPr/>
          <p:nvPr/>
        </p:nvSpPr>
        <p:spPr bwMode="auto">
          <a:xfrm>
            <a:off x="4814999" y="3501008"/>
            <a:ext cx="2664296" cy="266429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Elemento grafico 8" descr="Freccia linea: curva oraria">
            <a:extLst>
              <a:ext uri="{FF2B5EF4-FFF2-40B4-BE49-F238E27FC236}">
                <a16:creationId xmlns:a16="http://schemas.microsoft.com/office/drawing/2014/main" id="{98A0C4E3-5054-425E-A0BB-5FE3A9F13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076733" y="3254830"/>
            <a:ext cx="914400" cy="914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D1F847-E907-4CD6-9A9F-F6C832665BF3}"/>
              </a:ext>
            </a:extLst>
          </p:cNvPr>
          <p:cNvSpPr txBox="1"/>
          <p:nvPr/>
        </p:nvSpPr>
        <p:spPr>
          <a:xfrm>
            <a:off x="8112224" y="3004096"/>
            <a:ext cx="320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u="sng" dirty="0">
                <a:latin typeface="Century Gothic" panose="020B0502020202020204" pitchFamily="34" charset="0"/>
              </a:rPr>
              <a:t>Analisi per territorio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0CAAE6D2-2AD9-4012-B1DD-0725684FA7B4}"/>
              </a:ext>
            </a:extLst>
          </p:cNvPr>
          <p:cNvGrpSpPr/>
          <p:nvPr/>
        </p:nvGrpSpPr>
        <p:grpSpPr>
          <a:xfrm>
            <a:off x="8131160" y="3573016"/>
            <a:ext cx="3967049" cy="461665"/>
            <a:chOff x="8131160" y="3645024"/>
            <a:chExt cx="3967049" cy="461665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0BDB913-B0AC-466A-BC1F-59CDF7376866}"/>
                </a:ext>
              </a:extLst>
            </p:cNvPr>
            <p:cNvSpPr txBox="1"/>
            <p:nvPr/>
          </p:nvSpPr>
          <p:spPr>
            <a:xfrm>
              <a:off x="8131160" y="3645024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91%</a:t>
              </a:r>
              <a:endParaRPr lang="it-IT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7025607-15C6-4B68-84E9-1EB5131F4C57}"/>
                </a:ext>
              </a:extLst>
            </p:cNvPr>
            <p:cNvSpPr txBox="1"/>
            <p:nvPr/>
          </p:nvSpPr>
          <p:spPr>
            <a:xfrm>
              <a:off x="9199488" y="3698885"/>
              <a:ext cx="28987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dirty="0">
                  <a:latin typeface="Century Gothic" panose="020B0502020202020204" pitchFamily="34" charset="0"/>
                </a:rPr>
                <a:t>Trieste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CF9F58A-125C-4A27-A969-4B7AAB2C59ED}"/>
              </a:ext>
            </a:extLst>
          </p:cNvPr>
          <p:cNvGrpSpPr/>
          <p:nvPr/>
        </p:nvGrpSpPr>
        <p:grpSpPr>
          <a:xfrm>
            <a:off x="8131160" y="4230811"/>
            <a:ext cx="3967049" cy="461665"/>
            <a:chOff x="8131160" y="4263479"/>
            <a:chExt cx="3967049" cy="461665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C87814A-A5A5-4784-A365-D77003B71E84}"/>
                </a:ext>
              </a:extLst>
            </p:cNvPr>
            <p:cNvSpPr txBox="1"/>
            <p:nvPr/>
          </p:nvSpPr>
          <p:spPr>
            <a:xfrm>
              <a:off x="8131160" y="4263479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89%</a:t>
              </a:r>
              <a:endParaRPr lang="it-IT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B6E8EEB-70FF-48AF-9D6B-3CE92156B3A5}"/>
                </a:ext>
              </a:extLst>
            </p:cNvPr>
            <p:cNvSpPr txBox="1"/>
            <p:nvPr/>
          </p:nvSpPr>
          <p:spPr>
            <a:xfrm>
              <a:off x="9199488" y="4317340"/>
              <a:ext cx="289872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dirty="0">
                  <a:latin typeface="Century Gothic" panose="020B0502020202020204" pitchFamily="34" charset="0"/>
                </a:rPr>
                <a:t>Udine</a:t>
              </a:r>
              <a:endParaRPr lang="it-IT" sz="170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62922549-7988-4DEB-B4D1-F9D273B1AF04}"/>
              </a:ext>
            </a:extLst>
          </p:cNvPr>
          <p:cNvGrpSpPr/>
          <p:nvPr/>
        </p:nvGrpSpPr>
        <p:grpSpPr>
          <a:xfrm>
            <a:off x="8131160" y="4888606"/>
            <a:ext cx="3895041" cy="461665"/>
            <a:chOff x="8131160" y="4869160"/>
            <a:chExt cx="3895041" cy="461665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132CB09-186A-441D-9FFE-4E3FD72512CD}"/>
                </a:ext>
              </a:extLst>
            </p:cNvPr>
            <p:cNvSpPr txBox="1"/>
            <p:nvPr/>
          </p:nvSpPr>
          <p:spPr>
            <a:xfrm>
              <a:off x="8131160" y="4869160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0" i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86%</a:t>
              </a:r>
              <a:endParaRPr lang="it-IT" sz="1100" b="0" i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391F662-4581-4811-AE77-E933B38D8366}"/>
                </a:ext>
              </a:extLst>
            </p:cNvPr>
            <p:cNvSpPr txBox="1"/>
            <p:nvPr/>
          </p:nvSpPr>
          <p:spPr>
            <a:xfrm>
              <a:off x="9199488" y="4923021"/>
              <a:ext cx="282671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b="0" i="1" dirty="0">
                  <a:latin typeface="Century Gothic" panose="020B0502020202020204" pitchFamily="34" charset="0"/>
                </a:rPr>
                <a:t>Gorizia</a:t>
              </a:r>
            </a:p>
          </p:txBody>
        </p:sp>
      </p:grp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7717B61-773F-4A43-BD91-F3989FBC21DF}"/>
              </a:ext>
            </a:extLst>
          </p:cNvPr>
          <p:cNvCxnSpPr>
            <a:cxnSpLocks/>
          </p:cNvCxnSpPr>
          <p:nvPr/>
        </p:nvCxnSpPr>
        <p:spPr bwMode="auto">
          <a:xfrm>
            <a:off x="8040216" y="3111824"/>
            <a:ext cx="0" cy="284012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ttangolo 93">
            <a:extLst>
              <a:ext uri="{FF2B5EF4-FFF2-40B4-BE49-F238E27FC236}">
                <a16:creationId xmlns:a16="http://schemas.microsoft.com/office/drawing/2014/main" id="{51691BB1-B7C1-4313-9837-CA304913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C2934B6-BDF5-491C-932F-624EA1CCA28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Scenari futuri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Proprio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rialzo di fine agosto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riporta in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alto il livello di attenzione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sulla diffusione del contagio: l’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88%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cittadini del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ritiene che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il Paese non sia ancora uscito definitivamente dall’emergenza sanitaria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CD3BD4DE-A4BB-413B-A06C-9CBD731C9AF3}"/>
              </a:ext>
            </a:extLst>
          </p:cNvPr>
          <p:cNvGrpSpPr/>
          <p:nvPr/>
        </p:nvGrpSpPr>
        <p:grpSpPr>
          <a:xfrm>
            <a:off x="8131160" y="5546402"/>
            <a:ext cx="3895041" cy="461665"/>
            <a:chOff x="8131160" y="5618410"/>
            <a:chExt cx="3895041" cy="461665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44D2237C-31E5-49BD-9F19-89C1C48BC81E}"/>
                </a:ext>
              </a:extLst>
            </p:cNvPr>
            <p:cNvSpPr txBox="1"/>
            <p:nvPr/>
          </p:nvSpPr>
          <p:spPr>
            <a:xfrm>
              <a:off x="8131160" y="5618410"/>
              <a:ext cx="10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0" i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85%</a:t>
              </a:r>
              <a:endParaRPr lang="it-IT" sz="1100" b="0" i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D924712-AA8A-45CC-AEA2-FEA4C88D11D3}"/>
                </a:ext>
              </a:extLst>
            </p:cNvPr>
            <p:cNvSpPr txBox="1"/>
            <p:nvPr/>
          </p:nvSpPr>
          <p:spPr>
            <a:xfrm>
              <a:off x="9199488" y="5672271"/>
              <a:ext cx="282671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b="0" i="1" dirty="0">
                  <a:latin typeface="Century Gothic" panose="020B0502020202020204" pitchFamily="34" charset="0"/>
                </a:rPr>
                <a:t>Pordenone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142">
            <a:extLst>
              <a:ext uri="{FF2B5EF4-FFF2-40B4-BE49-F238E27FC236}">
                <a16:creationId xmlns:a16="http://schemas.microsoft.com/office/drawing/2014/main" id="{D21C7CD0-0399-4189-BB59-76871734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21" y="3518422"/>
            <a:ext cx="2153066" cy="2142826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38896635-ADE5-45C3-BE6B-0848D879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320" y="2404556"/>
            <a:ext cx="2484000" cy="362460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CB4516-9DFE-4F3A-9D1D-1D7C047875F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Scenari futuri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In questo senso, non stupisce se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sette cittadini su dieci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si aspettano una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nuova ondata di contagi in FVG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a partire dal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prossimo autunno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174A8112-5A20-460E-8467-C345D241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700808"/>
            <a:ext cx="950505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700" b="0" dirty="0">
                <a:latin typeface="Century Gothic" panose="020B0502020202020204" pitchFamily="34" charset="0"/>
              </a:rPr>
              <a:t>Teme una </a:t>
            </a:r>
            <a:r>
              <a:rPr lang="it-IT" altLang="ja-JP" sz="1700" dirty="0">
                <a:latin typeface="Century Gothic" panose="020B0502020202020204" pitchFamily="34" charset="0"/>
              </a:rPr>
              <a:t>nuova ondata di contagi in FVG </a:t>
            </a:r>
            <a:r>
              <a:rPr lang="it-IT" altLang="ja-JP" sz="1700" b="0" dirty="0">
                <a:latin typeface="Century Gothic" panose="020B0502020202020204" pitchFamily="34" charset="0"/>
              </a:rPr>
              <a:t>a partire dal prossimo autunno?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0451BD-9C03-4BAF-B846-11CAE624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45" y="2718956"/>
            <a:ext cx="22522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ctr"/>
            <a:r>
              <a:rPr lang="it-IT" sz="1500" u="sng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Sicuramente ci sarà </a:t>
            </a:r>
            <a:r>
              <a:rPr lang="it-IT" sz="15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una seconda ondata</a:t>
            </a:r>
          </a:p>
        </p:txBody>
      </p:sp>
      <p:sp>
        <p:nvSpPr>
          <p:cNvPr id="12" name="CasellaDiTesto 9">
            <a:extLst>
              <a:ext uri="{FF2B5EF4-FFF2-40B4-BE49-F238E27FC236}">
                <a16:creationId xmlns:a16="http://schemas.microsoft.com/office/drawing/2014/main" id="{E166D6E4-3B4D-4E01-B50D-587463E9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9" y="3541524"/>
            <a:ext cx="23539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ctr"/>
            <a:r>
              <a:rPr lang="it-IT" sz="1500" u="sng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Probabilmente ci sarà </a:t>
            </a:r>
            <a:r>
              <a:rPr lang="it-IT" sz="15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una seconda ondata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22490C2A-61BF-4EAB-AF6A-50B06845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356472"/>
            <a:ext cx="24875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ctr"/>
            <a:r>
              <a:rPr lang="it-IT" sz="1500" u="sng" dirty="0">
                <a:latin typeface="Century Gothic" panose="020B0502020202020204" pitchFamily="34" charset="0"/>
              </a:rPr>
              <a:t>N</a:t>
            </a:r>
            <a:r>
              <a:rPr lang="it-IT" sz="1500" u="sng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on sono sicuro ci sarà </a:t>
            </a:r>
            <a:r>
              <a:rPr lang="it-IT" sz="15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una seconda ondata</a:t>
            </a: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38F7EF97-5B07-4385-B02B-F4308D7A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151988"/>
            <a:ext cx="24875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ctr"/>
            <a:r>
              <a:rPr lang="it-IT" sz="1500" u="sng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Sicuramente non ci sarà </a:t>
            </a:r>
            <a:r>
              <a:rPr lang="it-IT" sz="15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una seconda ondata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23F162-AA84-43B6-A597-356499449EDF}"/>
              </a:ext>
            </a:extLst>
          </p:cNvPr>
          <p:cNvSpPr txBox="1"/>
          <p:nvPr/>
        </p:nvSpPr>
        <p:spPr>
          <a:xfrm>
            <a:off x="3431704" y="2765123"/>
            <a:ext cx="96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entury Gothic" panose="020B0502020202020204" pitchFamily="34" charset="0"/>
              </a:rPr>
              <a:t>18%</a:t>
            </a:r>
            <a:endParaRPr lang="it-IT" sz="2400" i="1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AB399E-8BA3-4083-808C-512EADFE9205}"/>
              </a:ext>
            </a:extLst>
          </p:cNvPr>
          <p:cNvSpPr txBox="1"/>
          <p:nvPr/>
        </p:nvSpPr>
        <p:spPr>
          <a:xfrm>
            <a:off x="4673957" y="3587691"/>
            <a:ext cx="96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entury Gothic" panose="020B0502020202020204" pitchFamily="34" charset="0"/>
              </a:rPr>
              <a:t>52%</a:t>
            </a:r>
            <a:endParaRPr lang="it-IT" sz="2400" i="1" dirty="0">
              <a:latin typeface="Century Gothic" panose="020B0502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FBEEC66-EAF0-448E-8052-37F34E13515B}"/>
              </a:ext>
            </a:extLst>
          </p:cNvPr>
          <p:cNvSpPr txBox="1"/>
          <p:nvPr/>
        </p:nvSpPr>
        <p:spPr>
          <a:xfrm>
            <a:off x="3666413" y="4402639"/>
            <a:ext cx="96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entury Gothic" panose="020B0502020202020204" pitchFamily="34" charset="0"/>
              </a:rPr>
              <a:t>24%</a:t>
            </a:r>
            <a:endParaRPr lang="it-IT" sz="2400" i="1" dirty="0">
              <a:latin typeface="Century Gothic" panose="020B0502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07F5A0-5AA2-4EFA-985E-588D9B22E74A}"/>
              </a:ext>
            </a:extLst>
          </p:cNvPr>
          <p:cNvSpPr txBox="1"/>
          <p:nvPr/>
        </p:nvSpPr>
        <p:spPr>
          <a:xfrm>
            <a:off x="2971080" y="5198155"/>
            <a:ext cx="96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entury Gothic" panose="020B0502020202020204" pitchFamily="34" charset="0"/>
              </a:rPr>
              <a:t>5%</a:t>
            </a:r>
            <a:endParaRPr lang="it-IT" sz="2400" i="1" dirty="0">
              <a:latin typeface="Century Gothic" panose="020B0502020202020204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06831C79-616D-4DCF-988C-959B26D066CA}"/>
              </a:ext>
            </a:extLst>
          </p:cNvPr>
          <p:cNvSpPr/>
          <p:nvPr/>
        </p:nvSpPr>
        <p:spPr bwMode="auto">
          <a:xfrm rot="1598813">
            <a:off x="3035784" y="2850985"/>
            <a:ext cx="2660460" cy="109093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3BD5F35-B3AF-472F-B567-B070578F4F06}"/>
              </a:ext>
            </a:extLst>
          </p:cNvPr>
          <p:cNvSpPr txBox="1"/>
          <p:nvPr/>
        </p:nvSpPr>
        <p:spPr>
          <a:xfrm rot="20888055">
            <a:off x="4762109" y="2670065"/>
            <a:ext cx="694421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33" name="Rettangolo 93">
            <a:extLst>
              <a:ext uri="{FF2B5EF4-FFF2-40B4-BE49-F238E27FC236}">
                <a16:creationId xmlns:a16="http://schemas.microsoft.com/office/drawing/2014/main" id="{E8F66805-890B-4664-81F3-A8F547F1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6356634"/>
            <a:ext cx="117373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Fonte: </a:t>
            </a:r>
            <a:r>
              <a:rPr lang="it-IT" sz="1000" b="0" dirty="0">
                <a:latin typeface="Century Gothic" panose="020B0502020202020204" pitchFamily="34" charset="0"/>
              </a:rPr>
              <a:t>«</a:t>
            </a:r>
            <a:r>
              <a:rPr lang="it-IT" sz="1000" b="0" i="1" dirty="0">
                <a:latin typeface="Century Gothic" panose="020B0502020202020204" pitchFamily="34" charset="0"/>
              </a:rPr>
              <a:t>Osservatorio Congiunturale Terziario Friuli Venezia Giulia – FOCUS EXTRA</a:t>
            </a:r>
            <a:r>
              <a:rPr lang="it-IT" sz="1000" b="0" dirty="0">
                <a:latin typeface="Century Gothic" panose="020B0502020202020204" pitchFamily="34" charset="0"/>
              </a:rPr>
              <a:t>», Format Research in collaborazione con Confcommercio Friuli Venezia Giulia. </a:t>
            </a:r>
            <a:r>
              <a:rPr lang="it-IT" sz="1000" dirty="0">
                <a:latin typeface="Century Gothic" panose="020B0502020202020204" pitchFamily="34" charset="0"/>
              </a:rPr>
              <a:t>Base campione: </a:t>
            </a:r>
            <a:r>
              <a:rPr lang="it-IT" sz="1000" b="0" dirty="0">
                <a:latin typeface="Century Gothic" panose="020B0502020202020204" pitchFamily="34" charset="0"/>
              </a:rPr>
              <a:t>1.000 casi.</a:t>
            </a:r>
            <a:endParaRPr lang="it-IT" sz="1000" b="0" i="1" dirty="0">
              <a:latin typeface="Century Gothic" panose="020B0502020202020204" pitchFamily="34" charset="0"/>
            </a:endParaRPr>
          </a:p>
        </p:txBody>
      </p:sp>
      <p:pic>
        <p:nvPicPr>
          <p:cNvPr id="35" name="Elemento grafico 34" descr="Freccia linea, curva antioraria">
            <a:extLst>
              <a:ext uri="{FF2B5EF4-FFF2-40B4-BE49-F238E27FC236}">
                <a16:creationId xmlns:a16="http://schemas.microsoft.com/office/drawing/2014/main" id="{39C71E78-31BC-4039-B54B-CB3A1053A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443866" y="2284356"/>
            <a:ext cx="1020808" cy="1005840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E3F6765C-1837-4E81-BB28-1D0050E0A798}"/>
              </a:ext>
            </a:extLst>
          </p:cNvPr>
          <p:cNvSpPr/>
          <p:nvPr/>
        </p:nvSpPr>
        <p:spPr bwMode="auto">
          <a:xfrm>
            <a:off x="6795669" y="3011700"/>
            <a:ext cx="5047929" cy="3017973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9985F1C9-880C-4BAE-98A5-02ECEBC9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0" y="2780928"/>
            <a:ext cx="4896544" cy="35394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700" i="1" dirty="0">
                <a:solidFill>
                  <a:schemeClr val="bg1"/>
                </a:solidFill>
                <a:latin typeface="Century Gothic" panose="020B0502020202020204" pitchFamily="34" charset="0"/>
              </a:rPr>
              <a:t>Temono una nuova ondata di contagi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6ED2137-8F18-40BD-88E9-D79B111F9E9D}"/>
              </a:ext>
            </a:extLst>
          </p:cNvPr>
          <p:cNvSpPr/>
          <p:nvPr/>
        </p:nvSpPr>
        <p:spPr bwMode="auto">
          <a:xfrm>
            <a:off x="9930677" y="4266603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GORIZIA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BFE30EA0-4F61-4673-A3CE-E434B941C6E1}"/>
              </a:ext>
            </a:extLst>
          </p:cNvPr>
          <p:cNvSpPr/>
          <p:nvPr/>
        </p:nvSpPr>
        <p:spPr bwMode="auto">
          <a:xfrm rot="21100317">
            <a:off x="10204096" y="4612072"/>
            <a:ext cx="654618" cy="30056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694CA70-E722-44C7-B0BE-E1F3B12ABB0F}"/>
              </a:ext>
            </a:extLst>
          </p:cNvPr>
          <p:cNvSpPr txBox="1"/>
          <p:nvPr/>
        </p:nvSpPr>
        <p:spPr>
          <a:xfrm>
            <a:off x="10234142" y="4593078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68%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E66001B-8A9D-436B-ACE4-CBD29DBDCBFA}"/>
              </a:ext>
            </a:extLst>
          </p:cNvPr>
          <p:cNvSpPr/>
          <p:nvPr/>
        </p:nvSpPr>
        <p:spPr bwMode="auto">
          <a:xfrm>
            <a:off x="10203877" y="5179509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TRIESTE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934C2CF6-EBA5-4B42-9FBE-A94289604FBE}"/>
              </a:ext>
            </a:extLst>
          </p:cNvPr>
          <p:cNvSpPr/>
          <p:nvPr/>
        </p:nvSpPr>
        <p:spPr bwMode="auto">
          <a:xfrm rot="21100317">
            <a:off x="10477296" y="5524978"/>
            <a:ext cx="654618" cy="30056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D06B063-B9B6-4E6B-9F30-57DF6D1AF89E}"/>
              </a:ext>
            </a:extLst>
          </p:cNvPr>
          <p:cNvSpPr txBox="1"/>
          <p:nvPr/>
        </p:nvSpPr>
        <p:spPr>
          <a:xfrm>
            <a:off x="10507342" y="5505984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79%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73B1FB12-8B5B-4504-B475-241315BE1583}"/>
              </a:ext>
            </a:extLst>
          </p:cNvPr>
          <p:cNvSpPr/>
          <p:nvPr/>
        </p:nvSpPr>
        <p:spPr bwMode="auto">
          <a:xfrm>
            <a:off x="9865959" y="3220074"/>
            <a:ext cx="1192165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UDINE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A011C9BA-3958-4EDC-BB0C-2EC9A7896B93}"/>
              </a:ext>
            </a:extLst>
          </p:cNvPr>
          <p:cNvSpPr/>
          <p:nvPr/>
        </p:nvSpPr>
        <p:spPr bwMode="auto">
          <a:xfrm rot="21100317">
            <a:off x="10139378" y="3565543"/>
            <a:ext cx="654618" cy="30056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DD31E6C2-5D98-4CCC-83D4-BA63A2AC8B54}"/>
              </a:ext>
            </a:extLst>
          </p:cNvPr>
          <p:cNvSpPr txBox="1"/>
          <p:nvPr/>
        </p:nvSpPr>
        <p:spPr>
          <a:xfrm>
            <a:off x="10169424" y="3546549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69%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6FA110DE-6D14-4C3D-AB68-3CDAA4CDD77A}"/>
              </a:ext>
            </a:extLst>
          </p:cNvPr>
          <p:cNvSpPr/>
          <p:nvPr/>
        </p:nvSpPr>
        <p:spPr bwMode="auto">
          <a:xfrm>
            <a:off x="6960779" y="4484867"/>
            <a:ext cx="1442520" cy="33855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it-IT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PORDENONE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DB3CA4A8-CD64-4F85-9CC4-C0B639D37219}"/>
              </a:ext>
            </a:extLst>
          </p:cNvPr>
          <p:cNvSpPr/>
          <p:nvPr/>
        </p:nvSpPr>
        <p:spPr bwMode="auto">
          <a:xfrm rot="21100317">
            <a:off x="7359376" y="4830336"/>
            <a:ext cx="654618" cy="30056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2C045F13-B9D7-4F6F-AAAB-734A899B660F}"/>
              </a:ext>
            </a:extLst>
          </p:cNvPr>
          <p:cNvSpPr txBox="1"/>
          <p:nvPr/>
        </p:nvSpPr>
        <p:spPr>
          <a:xfrm>
            <a:off x="7389422" y="4811342"/>
            <a:ext cx="59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51356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">
            <a:extLst>
              <a:ext uri="{FF2B5EF4-FFF2-40B4-BE49-F238E27FC236}">
                <a16:creationId xmlns:a16="http://schemas.microsoft.com/office/drawing/2014/main" id="{4FE5AB18-7D8F-411C-AF10-BACBE93A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4" name="Elemento grafico 3" descr="Grafico a barre">
            <a:extLst>
              <a:ext uri="{FF2B5EF4-FFF2-40B4-BE49-F238E27FC236}">
                <a16:creationId xmlns:a16="http://schemas.microsoft.com/office/drawing/2014/main" id="{DDB85E01-C9CC-4C74-830C-DD9436E32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392" y="4360205"/>
            <a:ext cx="624548" cy="624548"/>
          </a:xfrm>
          <a:prstGeom prst="rect">
            <a:avLst/>
          </a:prstGeom>
        </p:spPr>
      </p:pic>
      <p:pic>
        <p:nvPicPr>
          <p:cNvPr id="6" name="Elemento grafico 5" descr="Stretta di mano">
            <a:extLst>
              <a:ext uri="{FF2B5EF4-FFF2-40B4-BE49-F238E27FC236}">
                <a16:creationId xmlns:a16="http://schemas.microsoft.com/office/drawing/2014/main" id="{9D7553F6-8EEB-484B-A233-F54B0471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165" y="3661021"/>
            <a:ext cx="687003" cy="687003"/>
          </a:xfrm>
          <a:prstGeom prst="rect">
            <a:avLst/>
          </a:prstGeom>
        </p:spPr>
      </p:pic>
      <p:pic>
        <p:nvPicPr>
          <p:cNvPr id="7" name="Elemento grafico 6" descr="Rete utente">
            <a:extLst>
              <a:ext uri="{FF2B5EF4-FFF2-40B4-BE49-F238E27FC236}">
                <a16:creationId xmlns:a16="http://schemas.microsoft.com/office/drawing/2014/main" id="{6EF28689-601A-47AE-B945-ABCA8A70F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1392" y="2946944"/>
            <a:ext cx="624548" cy="624548"/>
          </a:xfrm>
          <a:prstGeom prst="rect">
            <a:avLst/>
          </a:prstGeom>
        </p:spPr>
      </p:pic>
      <p:pic>
        <p:nvPicPr>
          <p:cNvPr id="8" name="Elemento grafico 7" descr="Medico">
            <a:extLst>
              <a:ext uri="{FF2B5EF4-FFF2-40B4-BE49-F238E27FC236}">
                <a16:creationId xmlns:a16="http://schemas.microsoft.com/office/drawing/2014/main" id="{280E39A7-91E3-4793-96F5-062BD5EE3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1392" y="2247728"/>
            <a:ext cx="624548" cy="624548"/>
          </a:xfrm>
          <a:prstGeom prst="rect">
            <a:avLst/>
          </a:prstGeom>
        </p:spPr>
      </p:pic>
      <p:pic>
        <p:nvPicPr>
          <p:cNvPr id="9" name="Elemento grafico 8" descr="Consiglio di amministrazione">
            <a:extLst>
              <a:ext uri="{FF2B5EF4-FFF2-40B4-BE49-F238E27FC236}">
                <a16:creationId xmlns:a16="http://schemas.microsoft.com/office/drawing/2014/main" id="{007C6AAD-001D-442F-B539-47690D6FF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9781" y="5093477"/>
            <a:ext cx="567771" cy="567771"/>
          </a:xfrm>
          <a:prstGeom prst="rect">
            <a:avLst/>
          </a:prstGeom>
        </p:spPr>
      </p:pic>
      <p:sp>
        <p:nvSpPr>
          <p:cNvPr id="3" name="Sottotitolo 3">
            <a:extLst>
              <a:ext uri="{FF2B5EF4-FFF2-40B4-BE49-F238E27FC236}">
                <a16:creationId xmlns:a16="http://schemas.microsoft.com/office/drawing/2014/main" id="{59760798-D849-433E-9DC3-444622F98193}"/>
              </a:ext>
            </a:extLst>
          </p:cNvPr>
          <p:cNvSpPr txBox="1">
            <a:spLocks/>
          </p:cNvSpPr>
          <p:nvPr/>
        </p:nvSpPr>
        <p:spPr bwMode="auto">
          <a:xfrm>
            <a:off x="3847831" y="2312592"/>
            <a:ext cx="80402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L’emergenza sanitaria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Impatto sul tessuto imprenditoriale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Congiuntura economica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it-IT" altLang="it-IT" sz="26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fiducia nel Governo della Regione FVG</a:t>
            </a:r>
          </a:p>
        </p:txBody>
      </p:sp>
    </p:spTree>
    <p:extLst>
      <p:ext uri="{BB962C8B-B14F-4D97-AF65-F5344CB8AC3E}">
        <p14:creationId xmlns:p14="http://schemas.microsoft.com/office/powerpoint/2010/main" val="2773445576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50025</TotalTime>
  <Words>4557</Words>
  <Application>Microsoft Office PowerPoint</Application>
  <PresentationFormat>Widescreen</PresentationFormat>
  <Paragraphs>614</Paragraphs>
  <Slides>39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Verdana</vt:lpstr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dc:description>.</dc:description>
  <cp:lastModifiedBy>Daniele Serio</cp:lastModifiedBy>
  <cp:revision>4685</cp:revision>
  <cp:lastPrinted>2017-02-14T10:13:56Z</cp:lastPrinted>
  <dcterms:created xsi:type="dcterms:W3CDTF">2009-02-16T05:35:06Z</dcterms:created>
  <dcterms:modified xsi:type="dcterms:W3CDTF">2020-09-16T07:26:31Z</dcterms:modified>
  <cp:category>.</cp:category>
</cp:coreProperties>
</file>