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463" r:id="rId2"/>
    <p:sldId id="547" r:id="rId3"/>
    <p:sldId id="946" r:id="rId4"/>
    <p:sldId id="947" r:id="rId5"/>
    <p:sldId id="948" r:id="rId6"/>
    <p:sldId id="949" r:id="rId7"/>
    <p:sldId id="950" r:id="rId8"/>
    <p:sldId id="951" r:id="rId9"/>
    <p:sldId id="952" r:id="rId10"/>
    <p:sldId id="956" r:id="rId11"/>
    <p:sldId id="953" r:id="rId12"/>
    <p:sldId id="555" r:id="rId13"/>
    <p:sldId id="748" r:id="rId14"/>
    <p:sldId id="556" r:id="rId15"/>
    <p:sldId id="749" r:id="rId16"/>
    <p:sldId id="954" r:id="rId17"/>
    <p:sldId id="557" r:id="rId18"/>
    <p:sldId id="750" r:id="rId19"/>
    <p:sldId id="957" r:id="rId20"/>
    <p:sldId id="958" r:id="rId21"/>
    <p:sldId id="959" r:id="rId22"/>
    <p:sldId id="960" r:id="rId23"/>
    <p:sldId id="558" r:id="rId24"/>
    <p:sldId id="961" r:id="rId25"/>
    <p:sldId id="962" r:id="rId26"/>
    <p:sldId id="963" r:id="rId27"/>
    <p:sldId id="964" r:id="rId28"/>
    <p:sldId id="965" r:id="rId29"/>
    <p:sldId id="559" r:id="rId30"/>
    <p:sldId id="560" r:id="rId31"/>
    <p:sldId id="561" r:id="rId32"/>
    <p:sldId id="955" r:id="rId33"/>
    <p:sldId id="757" r:id="rId34"/>
    <p:sldId id="759" r:id="rId35"/>
    <p:sldId id="758" r:id="rId36"/>
    <p:sldId id="760" r:id="rId37"/>
    <p:sldId id="761" r:id="rId38"/>
    <p:sldId id="966" r:id="rId39"/>
    <p:sldId id="967" r:id="rId40"/>
    <p:sldId id="968" r:id="rId41"/>
    <p:sldId id="969" r:id="rId42"/>
    <p:sldId id="970" r:id="rId43"/>
    <p:sldId id="971" r:id="rId44"/>
    <p:sldId id="972" r:id="rId45"/>
    <p:sldId id="973" r:id="rId46"/>
    <p:sldId id="974" r:id="rId47"/>
    <p:sldId id="975" r:id="rId48"/>
    <p:sldId id="976" r:id="rId49"/>
    <p:sldId id="977" r:id="rId50"/>
    <p:sldId id="978" r:id="rId51"/>
    <p:sldId id="979" r:id="rId52"/>
    <p:sldId id="980" r:id="rId53"/>
    <p:sldId id="981" r:id="rId54"/>
    <p:sldId id="982" r:id="rId55"/>
    <p:sldId id="983" r:id="rId56"/>
    <p:sldId id="984" r:id="rId57"/>
    <p:sldId id="985" r:id="rId58"/>
    <p:sldId id="986" r:id="rId59"/>
    <p:sldId id="987" r:id="rId60"/>
    <p:sldId id="988" r:id="rId61"/>
    <p:sldId id="989" r:id="rId62"/>
    <p:sldId id="990" r:id="rId63"/>
    <p:sldId id="991" r:id="rId64"/>
    <p:sldId id="992" r:id="rId65"/>
    <p:sldId id="993" r:id="rId66"/>
    <p:sldId id="544" r:id="rId67"/>
  </p:sldIdLst>
  <p:sldSz cx="9144000" cy="6858000" type="screen4x3"/>
  <p:notesSz cx="6797675" cy="9926638"/>
  <p:defaultTextStyle>
    <a:defPPr>
      <a:defRPr lang="it-IT"/>
    </a:defPPr>
    <a:lvl1pPr algn="l" rtl="0" eaLnBrk="0" fontAlgn="base" hangingPunct="0">
      <a:spcBef>
        <a:spcPct val="0"/>
      </a:spcBef>
      <a:spcAft>
        <a:spcPct val="0"/>
      </a:spcAft>
      <a:defRPr sz="800" b="1"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sz="800" b="1"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sz="800" b="1"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sz="800" b="1"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sz="800" b="1" kern="1200">
        <a:solidFill>
          <a:schemeClr val="tx1"/>
        </a:solidFill>
        <a:latin typeface="Arial" charset="0"/>
        <a:ea typeface="MS PGothic" charset="0"/>
        <a:cs typeface="MS PGothic" charset="0"/>
      </a:defRPr>
    </a:lvl5pPr>
    <a:lvl6pPr marL="2286000" algn="l" defTabSz="457200" rtl="0" eaLnBrk="1" latinLnBrk="0" hangingPunct="1">
      <a:defRPr sz="800" b="1" kern="1200">
        <a:solidFill>
          <a:schemeClr val="tx1"/>
        </a:solidFill>
        <a:latin typeface="Arial" charset="0"/>
        <a:ea typeface="MS PGothic" charset="0"/>
        <a:cs typeface="MS PGothic" charset="0"/>
      </a:defRPr>
    </a:lvl6pPr>
    <a:lvl7pPr marL="2743200" algn="l" defTabSz="457200" rtl="0" eaLnBrk="1" latinLnBrk="0" hangingPunct="1">
      <a:defRPr sz="800" b="1" kern="1200">
        <a:solidFill>
          <a:schemeClr val="tx1"/>
        </a:solidFill>
        <a:latin typeface="Arial" charset="0"/>
        <a:ea typeface="MS PGothic" charset="0"/>
        <a:cs typeface="MS PGothic" charset="0"/>
      </a:defRPr>
    </a:lvl7pPr>
    <a:lvl8pPr marL="3200400" algn="l" defTabSz="457200" rtl="0" eaLnBrk="1" latinLnBrk="0" hangingPunct="1">
      <a:defRPr sz="800" b="1" kern="1200">
        <a:solidFill>
          <a:schemeClr val="tx1"/>
        </a:solidFill>
        <a:latin typeface="Arial" charset="0"/>
        <a:ea typeface="MS PGothic" charset="0"/>
        <a:cs typeface="MS PGothic" charset="0"/>
      </a:defRPr>
    </a:lvl8pPr>
    <a:lvl9pPr marL="3657600" algn="l" defTabSz="457200" rtl="0" eaLnBrk="1" latinLnBrk="0" hangingPunct="1">
      <a:defRPr sz="800" b="1"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008000"/>
    <a:srgbClr val="C00000"/>
    <a:srgbClr val="113776"/>
    <a:srgbClr val="1F497D"/>
    <a:srgbClr val="33CCCC"/>
    <a:srgbClr val="FF0000"/>
    <a:srgbClr val="FF8000"/>
    <a:srgbClr val="80FF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292" autoAdjust="0"/>
    <p:restoredTop sz="95501" autoAdjust="0"/>
  </p:normalViewPr>
  <p:slideViewPr>
    <p:cSldViewPr snapToObjects="1">
      <p:cViewPr varScale="1">
        <p:scale>
          <a:sx n="101" d="100"/>
          <a:sy n="101" d="100"/>
        </p:scale>
        <p:origin x="102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54" d="100"/>
          <a:sy n="54" d="100"/>
        </p:scale>
        <p:origin x="-2496"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5862" cy="495793"/>
          </a:xfrm>
          <a:prstGeom prst="rect">
            <a:avLst/>
          </a:prstGeom>
          <a:noFill/>
          <a:ln>
            <a:noFill/>
          </a:ln>
          <a:effectLst/>
          <a:extLst/>
        </p:spPr>
        <p:txBody>
          <a:bodyPr vert="horz" wrap="square" lIns="88221" tIns="44111" rIns="88221" bIns="44111" numCol="1" anchor="t"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it-IT" dirty="0"/>
          </a:p>
        </p:txBody>
      </p:sp>
      <p:sp>
        <p:nvSpPr>
          <p:cNvPr id="37891" name="Rectangle 3"/>
          <p:cNvSpPr>
            <a:spLocks noGrp="1" noChangeArrowheads="1"/>
          </p:cNvSpPr>
          <p:nvPr>
            <p:ph type="dt" sz="quarter" idx="1"/>
          </p:nvPr>
        </p:nvSpPr>
        <p:spPr bwMode="auto">
          <a:xfrm>
            <a:off x="3850294" y="0"/>
            <a:ext cx="2945862" cy="495793"/>
          </a:xfrm>
          <a:prstGeom prst="rect">
            <a:avLst/>
          </a:prstGeom>
          <a:noFill/>
          <a:ln>
            <a:noFill/>
          </a:ln>
          <a:effectLst/>
          <a:extLst/>
        </p:spPr>
        <p:txBody>
          <a:bodyPr vert="horz" wrap="square" lIns="88221" tIns="44111" rIns="88221" bIns="44111" numCol="1" anchor="t" anchorCtr="0" compatLnSpc="1">
            <a:prstTxWarp prst="textNoShape">
              <a:avLst/>
            </a:prstTxWarp>
          </a:bodyPr>
          <a:lstStyle>
            <a:lvl1pPr algn="r">
              <a:defRPr sz="1200"/>
            </a:lvl1pPr>
          </a:lstStyle>
          <a:p>
            <a:pPr>
              <a:defRPr/>
            </a:pPr>
            <a:fld id="{52E6DDC4-3148-4240-ABF4-191455DA54EC}" type="datetime1">
              <a:rPr lang="it-IT"/>
              <a:pPr>
                <a:defRPr/>
              </a:pPr>
              <a:t>14/02/2017</a:t>
            </a:fld>
            <a:endParaRPr lang="it-IT" dirty="0"/>
          </a:p>
        </p:txBody>
      </p:sp>
      <p:sp>
        <p:nvSpPr>
          <p:cNvPr id="37892" name="Rectangle 4"/>
          <p:cNvSpPr>
            <a:spLocks noGrp="1" noChangeArrowheads="1"/>
          </p:cNvSpPr>
          <p:nvPr>
            <p:ph type="ftr" sz="quarter" idx="2"/>
          </p:nvPr>
        </p:nvSpPr>
        <p:spPr bwMode="auto">
          <a:xfrm>
            <a:off x="0" y="9429305"/>
            <a:ext cx="2945862" cy="495793"/>
          </a:xfrm>
          <a:prstGeom prst="rect">
            <a:avLst/>
          </a:prstGeom>
          <a:noFill/>
          <a:ln>
            <a:noFill/>
          </a:ln>
          <a:effectLst/>
          <a:extLst/>
        </p:spPr>
        <p:txBody>
          <a:bodyPr vert="horz" wrap="square" lIns="88221" tIns="44111" rIns="88221" bIns="44111" numCol="1" anchor="b" anchorCtr="0" compatLnSpc="1">
            <a:prstTxWarp prst="textNoShape">
              <a:avLst/>
            </a:prstTxWarp>
          </a:bodyPr>
          <a:lstStyle>
            <a:lvl1pPr algn="l" eaLnBrk="0" hangingPunct="0">
              <a:defRPr sz="1200">
                <a:latin typeface="Arial" charset="0"/>
                <a:ea typeface="ＭＳ Ｐゴシック" charset="0"/>
                <a:cs typeface="ＭＳ Ｐゴシック" charset="0"/>
              </a:defRPr>
            </a:lvl1pPr>
          </a:lstStyle>
          <a:p>
            <a:pPr>
              <a:defRPr/>
            </a:pPr>
            <a:endParaRPr lang="it-IT" dirty="0"/>
          </a:p>
        </p:txBody>
      </p:sp>
      <p:sp>
        <p:nvSpPr>
          <p:cNvPr id="37893" name="Rectangle 5"/>
          <p:cNvSpPr>
            <a:spLocks noGrp="1" noChangeArrowheads="1"/>
          </p:cNvSpPr>
          <p:nvPr>
            <p:ph type="sldNum" sz="quarter" idx="3"/>
          </p:nvPr>
        </p:nvSpPr>
        <p:spPr bwMode="auto">
          <a:xfrm>
            <a:off x="3850294" y="9429305"/>
            <a:ext cx="2945862" cy="495793"/>
          </a:xfrm>
          <a:prstGeom prst="rect">
            <a:avLst/>
          </a:prstGeom>
          <a:noFill/>
          <a:ln>
            <a:noFill/>
          </a:ln>
          <a:effectLst/>
          <a:extLst/>
        </p:spPr>
        <p:txBody>
          <a:bodyPr vert="horz" wrap="square" lIns="88221" tIns="44111" rIns="88221" bIns="44111" numCol="1" anchor="b" anchorCtr="0" compatLnSpc="1">
            <a:prstTxWarp prst="textNoShape">
              <a:avLst/>
            </a:prstTxWarp>
          </a:bodyPr>
          <a:lstStyle>
            <a:lvl1pPr algn="r">
              <a:defRPr sz="1200"/>
            </a:lvl1pPr>
          </a:lstStyle>
          <a:p>
            <a:pPr>
              <a:defRPr/>
            </a:pPr>
            <a:fld id="{1E83AD9E-EE7D-DD45-B6C1-2B172681C757}" type="slidenum">
              <a:rPr lang="it-IT"/>
              <a:pPr>
                <a:defRPr/>
              </a:pPr>
              <a:t>‹N›</a:t>
            </a:fld>
            <a:endParaRPr lang="it-IT" dirty="0"/>
          </a:p>
        </p:txBody>
      </p:sp>
    </p:spTree>
    <p:extLst>
      <p:ext uri="{BB962C8B-B14F-4D97-AF65-F5344CB8AC3E}">
        <p14:creationId xmlns:p14="http://schemas.microsoft.com/office/powerpoint/2010/main" val="2044306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hdr" sz="quarter"/>
          </p:nvPr>
        </p:nvSpPr>
        <p:spPr bwMode="auto">
          <a:xfrm>
            <a:off x="0" y="0"/>
            <a:ext cx="2944342" cy="495793"/>
          </a:xfrm>
          <a:prstGeom prst="rect">
            <a:avLst/>
          </a:prstGeom>
          <a:noFill/>
          <a:ln>
            <a:noFill/>
          </a:ln>
          <a:extLst/>
        </p:spPr>
        <p:txBody>
          <a:bodyPr vert="horz" wrap="square" lIns="91553" tIns="45777" rIns="91553" bIns="45777" numCol="1" anchor="t" anchorCtr="0" compatLnSpc="1">
            <a:prstTxWarp prst="textNoShape">
              <a:avLst/>
            </a:prstTxWarp>
          </a:bodyPr>
          <a:lstStyle>
            <a:lvl1pPr algn="l" defTabSz="915909" eaLnBrk="1" hangingPunct="1">
              <a:defRPr sz="1200" b="0">
                <a:latin typeface="Arial" charset="0"/>
                <a:ea typeface="ＭＳ Ｐゴシック" pitchFamily="34" charset="-128"/>
                <a:cs typeface="+mn-cs"/>
              </a:defRPr>
            </a:lvl1pPr>
          </a:lstStyle>
          <a:p>
            <a:pPr>
              <a:defRPr/>
            </a:pPr>
            <a:endParaRPr lang="it-IT" dirty="0"/>
          </a:p>
        </p:txBody>
      </p:sp>
      <p:sp>
        <p:nvSpPr>
          <p:cNvPr id="312323" name="Rectangle 3"/>
          <p:cNvSpPr>
            <a:spLocks noGrp="1" noChangeArrowheads="1"/>
          </p:cNvSpPr>
          <p:nvPr>
            <p:ph type="dt" idx="1"/>
          </p:nvPr>
        </p:nvSpPr>
        <p:spPr bwMode="auto">
          <a:xfrm>
            <a:off x="3851813" y="0"/>
            <a:ext cx="2944342" cy="495793"/>
          </a:xfrm>
          <a:prstGeom prst="rect">
            <a:avLst/>
          </a:prstGeom>
          <a:noFill/>
          <a:ln>
            <a:noFill/>
          </a:ln>
          <a:extLst/>
        </p:spPr>
        <p:txBody>
          <a:bodyPr vert="horz" wrap="square" lIns="91553" tIns="45777" rIns="91553" bIns="45777" numCol="1" anchor="t" anchorCtr="0" compatLnSpc="1">
            <a:prstTxWarp prst="textNoShape">
              <a:avLst/>
            </a:prstTxWarp>
          </a:bodyPr>
          <a:lstStyle>
            <a:lvl1pPr algn="r" defTabSz="915909" eaLnBrk="1" hangingPunct="1">
              <a:defRPr sz="1200" b="0">
                <a:latin typeface="Arial" charset="0"/>
                <a:ea typeface="ＭＳ Ｐゴシック" pitchFamily="34" charset="-128"/>
                <a:cs typeface="+mn-cs"/>
              </a:defRPr>
            </a:lvl1pPr>
          </a:lstStyle>
          <a:p>
            <a:pPr>
              <a:defRPr/>
            </a:pPr>
            <a:endParaRPr lang="it-IT" dirty="0"/>
          </a:p>
        </p:txBody>
      </p:sp>
      <p:sp>
        <p:nvSpPr>
          <p:cNvPr id="4100"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2325" name="Rectangle 5"/>
          <p:cNvSpPr>
            <a:spLocks noGrp="1" noChangeArrowheads="1"/>
          </p:cNvSpPr>
          <p:nvPr>
            <p:ph type="body" sz="quarter" idx="3"/>
          </p:nvPr>
        </p:nvSpPr>
        <p:spPr bwMode="auto">
          <a:xfrm>
            <a:off x="679464" y="4714653"/>
            <a:ext cx="5438748" cy="4466756"/>
          </a:xfrm>
          <a:prstGeom prst="rect">
            <a:avLst/>
          </a:prstGeom>
          <a:noFill/>
          <a:ln>
            <a:noFill/>
          </a:ln>
          <a:extLst/>
        </p:spPr>
        <p:txBody>
          <a:bodyPr vert="horz" wrap="square" lIns="91553" tIns="45777" rIns="91553" bIns="45777"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312326" name="Rectangle 6"/>
          <p:cNvSpPr>
            <a:spLocks noGrp="1" noChangeArrowheads="1"/>
          </p:cNvSpPr>
          <p:nvPr>
            <p:ph type="ftr" sz="quarter" idx="4"/>
          </p:nvPr>
        </p:nvSpPr>
        <p:spPr bwMode="auto">
          <a:xfrm>
            <a:off x="0" y="9429305"/>
            <a:ext cx="2944342" cy="495793"/>
          </a:xfrm>
          <a:prstGeom prst="rect">
            <a:avLst/>
          </a:prstGeom>
          <a:noFill/>
          <a:ln>
            <a:noFill/>
          </a:ln>
          <a:extLst/>
        </p:spPr>
        <p:txBody>
          <a:bodyPr vert="horz" wrap="square" lIns="91553" tIns="45777" rIns="91553" bIns="45777" numCol="1" anchor="b" anchorCtr="0" compatLnSpc="1">
            <a:prstTxWarp prst="textNoShape">
              <a:avLst/>
            </a:prstTxWarp>
          </a:bodyPr>
          <a:lstStyle>
            <a:lvl1pPr algn="l" defTabSz="915909" eaLnBrk="1" hangingPunct="1">
              <a:defRPr sz="1200" b="0">
                <a:latin typeface="Arial" charset="0"/>
                <a:ea typeface="ＭＳ Ｐゴシック" pitchFamily="34" charset="-128"/>
                <a:cs typeface="+mn-cs"/>
              </a:defRPr>
            </a:lvl1pPr>
          </a:lstStyle>
          <a:p>
            <a:pPr>
              <a:defRPr/>
            </a:pPr>
            <a:endParaRPr lang="it-IT" dirty="0"/>
          </a:p>
        </p:txBody>
      </p:sp>
      <p:sp>
        <p:nvSpPr>
          <p:cNvPr id="312327" name="Rectangle 7"/>
          <p:cNvSpPr>
            <a:spLocks noGrp="1" noChangeArrowheads="1"/>
          </p:cNvSpPr>
          <p:nvPr>
            <p:ph type="sldNum" sz="quarter" idx="5"/>
          </p:nvPr>
        </p:nvSpPr>
        <p:spPr bwMode="auto">
          <a:xfrm>
            <a:off x="3851813" y="9429305"/>
            <a:ext cx="2944342" cy="495793"/>
          </a:xfrm>
          <a:prstGeom prst="rect">
            <a:avLst/>
          </a:prstGeom>
          <a:noFill/>
          <a:ln>
            <a:noFill/>
          </a:ln>
          <a:extLst/>
        </p:spPr>
        <p:txBody>
          <a:bodyPr vert="horz" wrap="square" lIns="91553" tIns="45777" rIns="91553" bIns="45777" numCol="1" anchor="b" anchorCtr="0" compatLnSpc="1">
            <a:prstTxWarp prst="textNoShape">
              <a:avLst/>
            </a:prstTxWarp>
          </a:bodyPr>
          <a:lstStyle>
            <a:lvl1pPr algn="r" defTabSz="915909" eaLnBrk="1" hangingPunct="1">
              <a:defRPr sz="1200" b="0"/>
            </a:lvl1pPr>
          </a:lstStyle>
          <a:p>
            <a:pPr>
              <a:defRPr/>
            </a:pPr>
            <a:fld id="{C9FA3096-9284-534C-B960-66056E7E608B}" type="slidenum">
              <a:rPr lang="it-IT"/>
              <a:pPr>
                <a:defRPr/>
              </a:pPr>
              <a:t>‹N›</a:t>
            </a:fld>
            <a:endParaRPr lang="it-IT" dirty="0"/>
          </a:p>
        </p:txBody>
      </p:sp>
    </p:spTree>
    <p:extLst>
      <p:ext uri="{BB962C8B-B14F-4D97-AF65-F5344CB8AC3E}">
        <p14:creationId xmlns:p14="http://schemas.microsoft.com/office/powerpoint/2010/main" val="1269693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egnaposto immagine diapositiva 1"/>
          <p:cNvSpPr>
            <a:spLocks noGrp="1" noRot="1" noChangeAspect="1" noTextEdit="1"/>
          </p:cNvSpPr>
          <p:nvPr>
            <p:ph type="sldImg"/>
          </p:nvPr>
        </p:nvSpPr>
        <p:spPr>
          <a:ln/>
        </p:spPr>
      </p:sp>
      <p:sp>
        <p:nvSpPr>
          <p:cNvPr id="6146" name="Segnaposto note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dirty="0">
              <a:ea typeface="MS PGothic" charset="0"/>
            </a:endParaRPr>
          </a:p>
        </p:txBody>
      </p:sp>
      <p:sp>
        <p:nvSpPr>
          <p:cNvPr id="6147" name="Segnaposto numero diapositiva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09">
              <a:defRPr sz="800" b="1">
                <a:solidFill>
                  <a:schemeClr val="tx1"/>
                </a:solidFill>
                <a:latin typeface="Arial" charset="0"/>
                <a:ea typeface="MS PGothic" charset="0"/>
                <a:cs typeface="MS PGothic" charset="0"/>
              </a:defRPr>
            </a:lvl1pPr>
            <a:lvl2pPr marL="716798" indent="-275692" defTabSz="915909">
              <a:defRPr sz="800" b="1">
                <a:solidFill>
                  <a:schemeClr val="tx1"/>
                </a:solidFill>
                <a:latin typeface="Arial" charset="0"/>
                <a:ea typeface="MS PGothic" charset="0"/>
                <a:cs typeface="MS PGothic" charset="0"/>
              </a:defRPr>
            </a:lvl2pPr>
            <a:lvl3pPr marL="1102766" indent="-220553" defTabSz="915909">
              <a:defRPr sz="800" b="1">
                <a:solidFill>
                  <a:schemeClr val="tx1"/>
                </a:solidFill>
                <a:latin typeface="Arial" charset="0"/>
                <a:ea typeface="MS PGothic" charset="0"/>
                <a:cs typeface="MS PGothic" charset="0"/>
              </a:defRPr>
            </a:lvl3pPr>
            <a:lvl4pPr marL="1543873" indent="-220553" defTabSz="915909">
              <a:defRPr sz="800" b="1">
                <a:solidFill>
                  <a:schemeClr val="tx1"/>
                </a:solidFill>
                <a:latin typeface="Arial" charset="0"/>
                <a:ea typeface="MS PGothic" charset="0"/>
                <a:cs typeface="MS PGothic" charset="0"/>
              </a:defRPr>
            </a:lvl4pPr>
            <a:lvl5pPr marL="1984980" indent="-220553" defTabSz="915909">
              <a:defRPr sz="800" b="1">
                <a:solidFill>
                  <a:schemeClr val="tx1"/>
                </a:solidFill>
                <a:latin typeface="Arial" charset="0"/>
                <a:ea typeface="MS PGothic" charset="0"/>
                <a:cs typeface="MS PGothic" charset="0"/>
              </a:defRPr>
            </a:lvl5pPr>
            <a:lvl6pPr marL="2426086"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6pPr>
            <a:lvl7pPr marL="2867193"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7pPr>
            <a:lvl8pPr marL="3308299"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8pPr>
            <a:lvl9pPr marL="3749406"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9pPr>
          </a:lstStyle>
          <a:p>
            <a:fld id="{2CB81AE7-9E4D-864D-AD5D-F8099E352B7B}" type="slidenum">
              <a:rPr lang="it-IT" sz="1200" b="0"/>
              <a:pPr/>
              <a:t>1</a:t>
            </a:fld>
            <a:endParaRPr lang="it-IT" sz="1200" b="0" dirty="0"/>
          </a:p>
        </p:txBody>
      </p:sp>
    </p:spTree>
    <p:extLst>
      <p:ext uri="{BB962C8B-B14F-4D97-AF65-F5344CB8AC3E}">
        <p14:creationId xmlns:p14="http://schemas.microsoft.com/office/powerpoint/2010/main" val="77433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egnaposto immagine diapositiva 1"/>
          <p:cNvSpPr>
            <a:spLocks noGrp="1" noRot="1" noChangeAspect="1" noTextEdit="1"/>
          </p:cNvSpPr>
          <p:nvPr>
            <p:ph type="sldImg"/>
          </p:nvPr>
        </p:nvSpPr>
        <p:spPr>
          <a:ln/>
        </p:spPr>
      </p:sp>
      <p:sp>
        <p:nvSpPr>
          <p:cNvPr id="11266" name="Segnaposto note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it-IT" dirty="0">
              <a:ea typeface="MS PGothic" charset="0"/>
            </a:endParaRPr>
          </a:p>
        </p:txBody>
      </p:sp>
      <p:sp>
        <p:nvSpPr>
          <p:cNvPr id="11267" name="Segnaposto numero diapositiva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09">
              <a:defRPr sz="800" b="1">
                <a:solidFill>
                  <a:schemeClr val="tx1"/>
                </a:solidFill>
                <a:latin typeface="Arial" charset="0"/>
                <a:ea typeface="MS PGothic" charset="0"/>
                <a:cs typeface="MS PGothic" charset="0"/>
              </a:defRPr>
            </a:lvl1pPr>
            <a:lvl2pPr marL="716798" indent="-275692" defTabSz="915909">
              <a:defRPr sz="800" b="1">
                <a:solidFill>
                  <a:schemeClr val="tx1"/>
                </a:solidFill>
                <a:latin typeface="Arial" charset="0"/>
                <a:ea typeface="MS PGothic" charset="0"/>
                <a:cs typeface="MS PGothic" charset="0"/>
              </a:defRPr>
            </a:lvl2pPr>
            <a:lvl3pPr marL="1102766" indent="-220553" defTabSz="915909">
              <a:defRPr sz="800" b="1">
                <a:solidFill>
                  <a:schemeClr val="tx1"/>
                </a:solidFill>
                <a:latin typeface="Arial" charset="0"/>
                <a:ea typeface="MS PGothic" charset="0"/>
                <a:cs typeface="MS PGothic" charset="0"/>
              </a:defRPr>
            </a:lvl3pPr>
            <a:lvl4pPr marL="1543873" indent="-220553" defTabSz="915909">
              <a:defRPr sz="800" b="1">
                <a:solidFill>
                  <a:schemeClr val="tx1"/>
                </a:solidFill>
                <a:latin typeface="Arial" charset="0"/>
                <a:ea typeface="MS PGothic" charset="0"/>
                <a:cs typeface="MS PGothic" charset="0"/>
              </a:defRPr>
            </a:lvl4pPr>
            <a:lvl5pPr marL="1984980" indent="-220553" defTabSz="915909">
              <a:defRPr sz="800" b="1">
                <a:solidFill>
                  <a:schemeClr val="tx1"/>
                </a:solidFill>
                <a:latin typeface="Arial" charset="0"/>
                <a:ea typeface="MS PGothic" charset="0"/>
                <a:cs typeface="MS PGothic" charset="0"/>
              </a:defRPr>
            </a:lvl5pPr>
            <a:lvl6pPr marL="2426086"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6pPr>
            <a:lvl7pPr marL="2867193"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7pPr>
            <a:lvl8pPr marL="3308299"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8pPr>
            <a:lvl9pPr marL="3749406" indent="-220553" defTabSz="915909" eaLnBrk="0" fontAlgn="base" hangingPunct="0">
              <a:spcBef>
                <a:spcPct val="0"/>
              </a:spcBef>
              <a:spcAft>
                <a:spcPct val="0"/>
              </a:spcAft>
              <a:defRPr sz="800" b="1">
                <a:solidFill>
                  <a:schemeClr val="tx1"/>
                </a:solidFill>
                <a:latin typeface="Arial" charset="0"/>
                <a:ea typeface="MS PGothic" charset="0"/>
                <a:cs typeface="MS PGothic" charset="0"/>
              </a:defRPr>
            </a:lvl9pPr>
          </a:lstStyle>
          <a:p>
            <a:fld id="{B87A7F61-1D4E-144F-94D1-48E0EEBB9059}" type="slidenum">
              <a:rPr lang="it-IT" sz="1200" b="0"/>
              <a:pPr/>
              <a:t>12</a:t>
            </a:fld>
            <a:endParaRPr lang="it-IT" sz="1200" b="0" dirty="0"/>
          </a:p>
        </p:txBody>
      </p:sp>
    </p:spTree>
    <p:extLst>
      <p:ext uri="{BB962C8B-B14F-4D97-AF65-F5344CB8AC3E}">
        <p14:creationId xmlns:p14="http://schemas.microsoft.com/office/powerpoint/2010/main" val="1335647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3276600" y="2130425"/>
            <a:ext cx="5181600" cy="1470025"/>
          </a:xfrm>
        </p:spPr>
        <p:txBody>
          <a:bodyPr/>
          <a:lstStyle>
            <a:lvl1pPr>
              <a:defRPr>
                <a:solidFill>
                  <a:srgbClr val="333399"/>
                </a:solidFill>
              </a:defRPr>
            </a:lvl1pPr>
          </a:lstStyle>
          <a:p>
            <a:r>
              <a:rPr lang="it-IT"/>
              <a:t>Fare clic per modificare lo stile del titolo</a:t>
            </a:r>
          </a:p>
        </p:txBody>
      </p:sp>
      <p:sp>
        <p:nvSpPr>
          <p:cNvPr id="8195" name="Rectangle 3"/>
          <p:cNvSpPr>
            <a:spLocks noGrp="1" noChangeArrowheads="1"/>
          </p:cNvSpPr>
          <p:nvPr>
            <p:ph type="subTitle" idx="1"/>
          </p:nvPr>
        </p:nvSpPr>
        <p:spPr>
          <a:xfrm>
            <a:off x="1371600" y="2133600"/>
            <a:ext cx="1905000" cy="1752600"/>
          </a:xfrm>
        </p:spPr>
        <p:txBody>
          <a:bodyPr/>
          <a:lstStyle>
            <a:lvl1pPr marL="0" indent="0">
              <a:buFontTx/>
              <a:buNone/>
              <a:defRPr sz="1000"/>
            </a:lvl1pPr>
          </a:lstStyle>
          <a:p>
            <a:r>
              <a:rPr lang="it-IT"/>
              <a:t>Fare clic per modificare lo stile del sottotitolo dello schema</a:t>
            </a:r>
          </a:p>
        </p:txBody>
      </p:sp>
      <p:pic>
        <p:nvPicPr>
          <p:cNvPr id="5" name="Immagine 6" descr="format2"/>
          <p:cNvPicPr>
            <a:picLocks noChangeAspect="1" noChangeArrowheads="1"/>
          </p:cNvPicPr>
          <p:nvPr userDrawn="1"/>
        </p:nvPicPr>
        <p:blipFill>
          <a:blip r:embed="rId2" cstate="print"/>
          <a:srcRect/>
          <a:stretch>
            <a:fillRect/>
          </a:stretch>
        </p:blipFill>
        <p:spPr bwMode="auto">
          <a:xfrm>
            <a:off x="365125" y="376238"/>
            <a:ext cx="2478088" cy="1181100"/>
          </a:xfrm>
          <a:prstGeom prst="rect">
            <a:avLst/>
          </a:prstGeom>
          <a:noFill/>
          <a:ln w="9525">
            <a:noFill/>
            <a:miter lim="800000"/>
            <a:headEnd/>
            <a:tailEnd/>
          </a:ln>
        </p:spPr>
      </p:pic>
    </p:spTree>
    <p:extLst>
      <p:ext uri="{BB962C8B-B14F-4D97-AF65-F5344CB8AC3E}">
        <p14:creationId xmlns:p14="http://schemas.microsoft.com/office/powerpoint/2010/main" val="155349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8068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05588" y="188913"/>
            <a:ext cx="2070100" cy="5903912"/>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95288" y="188913"/>
            <a:ext cx="6057900" cy="5903912"/>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4962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395288" y="188913"/>
            <a:ext cx="8280400" cy="765175"/>
          </a:xfrm>
        </p:spPr>
        <p:txBody>
          <a:bodyPr/>
          <a:lstStyle/>
          <a:p>
            <a:r>
              <a:rPr lang="it-IT"/>
              <a:t>Fare clic per modificare lo stile del titolo</a:t>
            </a:r>
          </a:p>
        </p:txBody>
      </p:sp>
      <p:sp>
        <p:nvSpPr>
          <p:cNvPr id="3" name="Segnaposto contenuto 2"/>
          <p:cNvSpPr>
            <a:spLocks noGrp="1"/>
          </p:cNvSpPr>
          <p:nvPr>
            <p:ph sz="half" idx="1"/>
          </p:nvPr>
        </p:nvSpPr>
        <p:spPr>
          <a:xfrm>
            <a:off x="395288" y="1125538"/>
            <a:ext cx="4038600" cy="496728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586288" y="1125538"/>
            <a:ext cx="4038600" cy="240665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86288" y="3684588"/>
            <a:ext cx="4038600" cy="24082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18749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395288" y="188913"/>
            <a:ext cx="8280400" cy="765175"/>
          </a:xfrm>
        </p:spPr>
        <p:txBody>
          <a:bodyPr/>
          <a:lstStyle/>
          <a:p>
            <a:r>
              <a:rPr lang="it-IT"/>
              <a:t>Fare clic per modificare lo stile del titolo</a:t>
            </a:r>
          </a:p>
        </p:txBody>
      </p:sp>
      <p:sp>
        <p:nvSpPr>
          <p:cNvPr id="3" name="Segnaposto contenuto 2"/>
          <p:cNvSpPr>
            <a:spLocks noGrp="1"/>
          </p:cNvSpPr>
          <p:nvPr>
            <p:ph sz="quarter" idx="1"/>
          </p:nvPr>
        </p:nvSpPr>
        <p:spPr>
          <a:xfrm>
            <a:off x="395288" y="1125538"/>
            <a:ext cx="4038600" cy="240665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586288" y="1125538"/>
            <a:ext cx="4038600" cy="240665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395288" y="3684588"/>
            <a:ext cx="4038600" cy="24082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586288" y="3684588"/>
            <a:ext cx="4038600" cy="2408237"/>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73757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4385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125112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95288" y="1125538"/>
            <a:ext cx="403860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86288" y="1125538"/>
            <a:ext cx="403860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97990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604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28162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81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4288954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66981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88913"/>
            <a:ext cx="8280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395288" y="1125538"/>
            <a:ext cx="8229600" cy="496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pic>
        <p:nvPicPr>
          <p:cNvPr id="1028" name="Immagine 6" descr="format2"/>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22225" y="6324600"/>
            <a:ext cx="1077913"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8"/>
          <p:cNvSpPr txBox="1">
            <a:spLocks noChangeArrowheads="1"/>
          </p:cNvSpPr>
          <p:nvPr userDrawn="1"/>
        </p:nvSpPr>
        <p:spPr bwMode="auto">
          <a:xfrm>
            <a:off x="2814638" y="6589713"/>
            <a:ext cx="6337300" cy="304800"/>
          </a:xfrm>
          <a:prstGeom prst="rect">
            <a:avLst/>
          </a:prstGeom>
          <a:noFill/>
          <a:ln w="9525">
            <a:noFill/>
            <a:miter lim="800000"/>
            <a:headEnd/>
            <a:tailEnd/>
          </a:ln>
          <a:effectLst/>
        </p:spPr>
        <p:txBody>
          <a:bodyPr>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algn="r" eaLnBrk="1" hangingPunct="1">
              <a:spcBef>
                <a:spcPct val="50000"/>
              </a:spcBef>
              <a:defRPr/>
            </a:pPr>
            <a:r>
              <a:rPr lang="it-IT" sz="900" b="0" dirty="0" err="1">
                <a:solidFill>
                  <a:srgbClr val="1F497D"/>
                </a:solidFill>
                <a:latin typeface="Calibri" panose="020F0502020204030204" pitchFamily="34" charset="0"/>
                <a:cs typeface="Arial" charset="0"/>
              </a:rPr>
              <a:t>udine</a:t>
            </a:r>
            <a:r>
              <a:rPr lang="it-IT" sz="900" b="0" dirty="0">
                <a:solidFill>
                  <a:srgbClr val="1F497D"/>
                </a:solidFill>
                <a:latin typeface="Calibri" panose="020F0502020204030204" pitchFamily="34" charset="0"/>
                <a:cs typeface="Arial" charset="0"/>
              </a:rPr>
              <a:t>, 16 febbraio 2017  </a:t>
            </a:r>
            <a:r>
              <a:rPr lang="it-IT" sz="1400" b="0" dirty="0">
                <a:latin typeface="Calibri" panose="020F0502020204030204" pitchFamily="34" charset="0"/>
                <a:cs typeface="Arial" charset="0"/>
              </a:rPr>
              <a:t>| </a:t>
            </a:r>
            <a:fld id="{0A379F7C-6AC6-7746-82E5-57ABC1E28327}" type="slidenum">
              <a:rPr lang="it-IT" sz="1400" smtClean="0">
                <a:latin typeface="Calibri" panose="020F0502020204030204" pitchFamily="34" charset="0"/>
                <a:cs typeface="Arial" charset="0"/>
              </a:rPr>
              <a:pPr algn="r" eaLnBrk="1" hangingPunct="1">
                <a:spcBef>
                  <a:spcPct val="50000"/>
                </a:spcBef>
                <a:defRPr/>
              </a:pPr>
              <a:t>‹N›</a:t>
            </a:fld>
            <a:endParaRPr lang="it-IT" sz="1400" dirty="0">
              <a:latin typeface="Calibri" panose="020F0502020204030204" pitchFamily="34" charset="0"/>
              <a:cs typeface="Arial" charset="0"/>
            </a:endParaRPr>
          </a:p>
        </p:txBody>
      </p:sp>
    </p:spTree>
  </p:cSld>
  <p:clrMap bg1="lt1" tx1="dk1" bg2="lt2" tx2="dk2" accent1="accent1" accent2="accent2" accent3="accent3" accent4="accent4" accent5="accent5" accent6="accent6" hlink="hlink" folHlink="folHlink"/>
  <p:sldLayoutIdLst>
    <p:sldLayoutId id="2147486293" r:id="rId1"/>
    <p:sldLayoutId id="2147486281" r:id="rId2"/>
    <p:sldLayoutId id="2147486282" r:id="rId3"/>
    <p:sldLayoutId id="2147486283" r:id="rId4"/>
    <p:sldLayoutId id="2147486284" r:id="rId5"/>
    <p:sldLayoutId id="2147486285" r:id="rId6"/>
    <p:sldLayoutId id="2147486286" r:id="rId7"/>
    <p:sldLayoutId id="2147486287" r:id="rId8"/>
    <p:sldLayoutId id="2147486288" r:id="rId9"/>
    <p:sldLayoutId id="2147486289" r:id="rId10"/>
    <p:sldLayoutId id="2147486290" r:id="rId11"/>
    <p:sldLayoutId id="2147486291" r:id="rId12"/>
    <p:sldLayoutId id="2147486292" r:id="rId13"/>
  </p:sldLayoutIdLst>
  <p:txStyles>
    <p:title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3.xml"/><Relationship Id="rId4" Type="http://schemas.openxmlformats.org/officeDocument/2006/relationships/image" Target="../media/image63.emf"/></Relationships>
</file>

<file path=ppt/slides/_rels/slide3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3.xml"/><Relationship Id="rId4" Type="http://schemas.openxmlformats.org/officeDocument/2006/relationships/image" Target="../media/image66.emf"/></Relationships>
</file>

<file path=ppt/slides/_rels/slide3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13.xml"/><Relationship Id="rId4" Type="http://schemas.openxmlformats.org/officeDocument/2006/relationships/image" Target="../media/image69.emf"/></Relationships>
</file>

<file path=ppt/slides/_rels/slide3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3.xml"/><Relationship Id="rId4" Type="http://schemas.openxmlformats.org/officeDocument/2006/relationships/image" Target="../media/image72.emf"/></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3.xml"/><Relationship Id="rId4" Type="http://schemas.openxmlformats.org/officeDocument/2006/relationships/image" Target="../media/image7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emf"/><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81.png"/><Relationship Id="rId4" Type="http://schemas.openxmlformats.org/officeDocument/2006/relationships/image" Target="../media/image93.png"/><Relationship Id="rId9" Type="http://schemas.openxmlformats.org/officeDocument/2006/relationships/image" Target="../media/image9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04.png"/><Relationship Id="rId5" Type="http://schemas.openxmlformats.org/officeDocument/2006/relationships/image" Target="../media/image102.png"/><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8.emf"/><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4.png"/><Relationship Id="rId5" Type="http://schemas.openxmlformats.org/officeDocument/2006/relationships/image" Target="../media/image111.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3.emf"/><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43.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formatresearch.com/" TargetMode="External"/><Relationship Id="rId2" Type="http://schemas.openxmlformats.org/officeDocument/2006/relationships/hyperlink" Target="http://www.agcom.it/"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mailto:info@formatresearch.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Immagin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73875" y="692150"/>
            <a:ext cx="2019300" cy="104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CasellaDiTesto 18"/>
          <p:cNvSpPr txBox="1">
            <a:spLocks noChangeArrowheads="1"/>
          </p:cNvSpPr>
          <p:nvPr/>
        </p:nvSpPr>
        <p:spPr bwMode="auto">
          <a:xfrm>
            <a:off x="872697" y="3344515"/>
            <a:ext cx="7826375" cy="2249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lnSpc>
                <a:spcPct val="114000"/>
              </a:lnSpc>
              <a:spcBef>
                <a:spcPts val="600"/>
              </a:spcBef>
            </a:pPr>
            <a:r>
              <a:rPr lang="it-IT" sz="2800" dirty="0">
                <a:solidFill>
                  <a:srgbClr val="1F497D"/>
                </a:solidFill>
                <a:latin typeface="Calibri" panose="020F0502020204030204" pitchFamily="34" charset="0"/>
              </a:rPr>
              <a:t>terziario friuli venezia giulia | </a:t>
            </a:r>
            <a:r>
              <a:rPr lang="it-IT" sz="2800" b="0" dirty="0">
                <a:solidFill>
                  <a:srgbClr val="000000"/>
                </a:solidFill>
                <a:latin typeface="Calibri" panose="020F0502020204030204" pitchFamily="34" charset="0"/>
              </a:rPr>
              <a:t>febbraio 2017</a:t>
            </a:r>
          </a:p>
          <a:p>
            <a:pPr eaLnBrk="1" hangingPunct="1">
              <a:lnSpc>
                <a:spcPct val="114000"/>
              </a:lnSpc>
              <a:spcBef>
                <a:spcPts val="600"/>
              </a:spcBef>
            </a:pPr>
            <a:r>
              <a:rPr lang="it-IT" sz="2000" b="0" dirty="0">
                <a:latin typeface="Calibri" panose="020F0502020204030204" pitchFamily="34" charset="0"/>
              </a:rPr>
              <a:t>osservatorio trimestrale sull’andamento delle imprese del terziario del friuli venezia giulia</a:t>
            </a:r>
          </a:p>
          <a:p>
            <a:pPr eaLnBrk="1" hangingPunct="1">
              <a:lnSpc>
                <a:spcPct val="114000"/>
              </a:lnSpc>
              <a:spcBef>
                <a:spcPts val="600"/>
              </a:spcBef>
            </a:pPr>
            <a:endParaRPr lang="it-IT" sz="300" b="0" dirty="0">
              <a:solidFill>
                <a:srgbClr val="7F7F7F"/>
              </a:solidFill>
              <a:latin typeface="Calibri" panose="020F0502020204030204" pitchFamily="34" charset="0"/>
            </a:endParaRPr>
          </a:p>
          <a:p>
            <a:pPr eaLnBrk="1" hangingPunct="1">
              <a:lnSpc>
                <a:spcPct val="114000"/>
              </a:lnSpc>
              <a:spcBef>
                <a:spcPts val="600"/>
              </a:spcBef>
            </a:pPr>
            <a:endParaRPr lang="it-IT" sz="300" b="0" dirty="0">
              <a:solidFill>
                <a:srgbClr val="7F7F7F"/>
              </a:solidFill>
              <a:latin typeface="Calibri" panose="020F0502020204030204" pitchFamily="34" charset="0"/>
            </a:endParaRPr>
          </a:p>
          <a:p>
            <a:pPr eaLnBrk="1" hangingPunct="1">
              <a:lnSpc>
                <a:spcPct val="114000"/>
              </a:lnSpc>
              <a:spcBef>
                <a:spcPts val="600"/>
              </a:spcBef>
            </a:pPr>
            <a:r>
              <a:rPr lang="it-IT" sz="1600" b="0" dirty="0">
                <a:solidFill>
                  <a:srgbClr val="7F7F7F"/>
                </a:solidFill>
                <a:latin typeface="Calibri" panose="020F0502020204030204" pitchFamily="34" charset="0"/>
              </a:rPr>
              <a:t>rapporto di ricerca – quarto trimestre 2016</a:t>
            </a:r>
          </a:p>
          <a:p>
            <a:pPr eaLnBrk="1" hangingPunct="1">
              <a:lnSpc>
                <a:spcPct val="114000"/>
              </a:lnSpc>
              <a:spcBef>
                <a:spcPts val="600"/>
              </a:spcBef>
            </a:pPr>
            <a:r>
              <a:rPr lang="it-IT" sz="1100" b="0" dirty="0" err="1">
                <a:latin typeface="Calibri" panose="020F0502020204030204" pitchFamily="34" charset="0"/>
              </a:rPr>
              <a:t>udine</a:t>
            </a:r>
            <a:r>
              <a:rPr lang="it-IT" sz="1100" b="0" dirty="0">
                <a:latin typeface="Calibri" panose="020F0502020204030204" pitchFamily="34" charset="0"/>
              </a:rPr>
              <a:t>,</a:t>
            </a:r>
            <a:r>
              <a:rPr lang="it-IT" sz="1100" b="0" dirty="0">
                <a:solidFill>
                  <a:srgbClr val="FF0000"/>
                </a:solidFill>
                <a:latin typeface="Calibri" panose="020F0502020204030204" pitchFamily="34" charset="0"/>
              </a:rPr>
              <a:t> </a:t>
            </a:r>
            <a:r>
              <a:rPr lang="it-IT" sz="1100" b="0" dirty="0">
                <a:latin typeface="Calibri" panose="020F0502020204030204" pitchFamily="34" charset="0"/>
              </a:rPr>
              <a:t>16 febbraio 2017 (14292fv01)</a:t>
            </a:r>
          </a:p>
        </p:txBody>
      </p:sp>
      <p:pic>
        <p:nvPicPr>
          <p:cNvPr id="5123" name="Immagin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51663" y="1989138"/>
            <a:ext cx="1863725"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5" name="Immagine 4"/>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97818" y="5788232"/>
            <a:ext cx="2066636" cy="486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6" name="Immagine 6"/>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230066" y="5692150"/>
            <a:ext cx="1795463"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7" name="Immagine 3"/>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241437" y="5732326"/>
            <a:ext cx="1139825" cy="88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8" name="Immagine 2"/>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396163" y="5763915"/>
            <a:ext cx="1665287" cy="38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9" name="Immagine 1"/>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74024" y="1970787"/>
            <a:ext cx="3696811" cy="1348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descr="http://docplayer.it/docs-images/24/2191114/images/8-0.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08094" y="5764748"/>
            <a:ext cx="1373815" cy="541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6"/>
          <p:cNvSpPr txBox="1">
            <a:spLocks/>
          </p:cNvSpPr>
          <p:nvPr/>
        </p:nvSpPr>
        <p:spPr bwMode="auto">
          <a:xfrm>
            <a:off x="395288" y="188913"/>
            <a:ext cx="8494712"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 b="1">
                <a:solidFill>
                  <a:schemeClr val="tx1"/>
                </a:solidFill>
                <a:latin typeface="Arial" charset="0"/>
                <a:ea typeface="ＭＳ Ｐゴシック" charset="0"/>
                <a:cs typeface="ＭＳ Ｐゴシック" charset="0"/>
              </a:defRPr>
            </a:lvl1pPr>
            <a:lvl2pPr marL="742950" indent="-285750" eaLnBrk="0" hangingPunct="0">
              <a:defRPr sz="800" b="1">
                <a:solidFill>
                  <a:schemeClr val="tx1"/>
                </a:solidFill>
                <a:latin typeface="Arial" charset="0"/>
                <a:ea typeface="ＭＳ Ｐゴシック" charset="0"/>
              </a:defRPr>
            </a:lvl2pPr>
            <a:lvl3pPr marL="1143000" indent="-228600" eaLnBrk="0" hangingPunct="0">
              <a:defRPr sz="800" b="1">
                <a:solidFill>
                  <a:schemeClr val="tx1"/>
                </a:solidFill>
                <a:latin typeface="Arial" charset="0"/>
                <a:ea typeface="ＭＳ Ｐゴシック" charset="0"/>
              </a:defRPr>
            </a:lvl3pPr>
            <a:lvl4pPr marL="1600200" indent="-228600" eaLnBrk="0" hangingPunct="0">
              <a:defRPr sz="800" b="1">
                <a:solidFill>
                  <a:schemeClr val="tx1"/>
                </a:solidFill>
                <a:latin typeface="Arial" charset="0"/>
                <a:ea typeface="ＭＳ Ｐゴシック" charset="0"/>
              </a:defRPr>
            </a:lvl4pPr>
            <a:lvl5pPr marL="2057400" indent="-228600" eaLnBrk="0" hangingPunct="0">
              <a:defRPr sz="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800" b="1">
                <a:solidFill>
                  <a:schemeClr val="tx1"/>
                </a:solidFill>
                <a:latin typeface="Arial" charset="0"/>
                <a:ea typeface="ＭＳ Ｐゴシック" charset="0"/>
              </a:defRPr>
            </a:lvl9pPr>
          </a:lstStyle>
          <a:p>
            <a:r>
              <a:rPr lang="it-IT" sz="2000" dirty="0">
                <a:solidFill>
                  <a:srgbClr val="364E88"/>
                </a:solidFill>
                <a:latin typeface="Calibri" panose="020F0502020204030204" pitchFamily="34" charset="0"/>
              </a:rPr>
              <a:t>saldo tra iscritte e cessate </a:t>
            </a:r>
            <a:r>
              <a:rPr lang="it-IT" sz="2000" dirty="0">
                <a:latin typeface="Calibri" panose="020F0502020204030204" pitchFamily="34" charset="0"/>
              </a:rPr>
              <a:t>| il saldo tra iscritte e cessate nelle province del </a:t>
            </a:r>
            <a:r>
              <a:rPr lang="it-IT" sz="2000" dirty="0" err="1">
                <a:latin typeface="Calibri" panose="020F0502020204030204" pitchFamily="34" charset="0"/>
              </a:rPr>
              <a:t>friuli</a:t>
            </a:r>
            <a:r>
              <a:rPr lang="it-IT" sz="2000" dirty="0">
                <a:latin typeface="Calibri" panose="020F0502020204030204" pitchFamily="34" charset="0"/>
              </a:rPr>
              <a:t> </a:t>
            </a:r>
            <a:r>
              <a:rPr lang="it-IT" sz="2000" dirty="0" err="1">
                <a:latin typeface="Calibri" panose="020F0502020204030204" pitchFamily="34" charset="0"/>
              </a:rPr>
              <a:t>venezia</a:t>
            </a:r>
            <a:r>
              <a:rPr lang="it-IT" sz="2000" dirty="0">
                <a:latin typeface="Calibri" panose="020F0502020204030204" pitchFamily="34" charset="0"/>
              </a:rPr>
              <a:t> giulia…</a:t>
            </a:r>
          </a:p>
        </p:txBody>
      </p:sp>
      <p:sp>
        <p:nvSpPr>
          <p:cNvPr id="14" name="CasellaDiTesto 13"/>
          <p:cNvSpPr txBox="1"/>
          <p:nvPr/>
        </p:nvSpPr>
        <p:spPr>
          <a:xfrm>
            <a:off x="348244" y="1355725"/>
            <a:ext cx="8450066" cy="646331"/>
          </a:xfrm>
          <a:prstGeom prst="rect">
            <a:avLst/>
          </a:prstGeom>
          <a:noFill/>
        </p:spPr>
        <p:txBody>
          <a:bodyPr wrap="square" rtlCol="0">
            <a:spAutoFit/>
          </a:bodyPr>
          <a:lstStyle/>
          <a:p>
            <a:pPr algn="ctr"/>
            <a:r>
              <a:rPr lang="it-IT" sz="1800" b="1" u="sng" dirty="0">
                <a:solidFill>
                  <a:srgbClr val="1F4E79"/>
                </a:solidFill>
                <a:latin typeface="Calibri" panose="020F0502020204030204" pitchFamily="34" charset="0"/>
              </a:rPr>
              <a:t>Saldo tra imprese iscritte e imprese cessate nel Friuli Venezia Giulia e nelle province (Gorizia, Pordenone, Trieste, Udine)</a:t>
            </a:r>
          </a:p>
        </p:txBody>
      </p:sp>
      <p:sp>
        <p:nvSpPr>
          <p:cNvPr id="11" name="Rettangolo 10"/>
          <p:cNvSpPr/>
          <p:nvPr/>
        </p:nvSpPr>
        <p:spPr bwMode="auto">
          <a:xfrm>
            <a:off x="561577" y="5420701"/>
            <a:ext cx="8020846" cy="369332"/>
          </a:xfrm>
          <a:prstGeom prst="rect">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it-IT" sz="1800" i="1" dirty="0">
                <a:solidFill>
                  <a:schemeClr val="bg1"/>
                </a:solidFill>
                <a:latin typeface="Calibri" panose="020F0502020204030204" pitchFamily="34" charset="0"/>
              </a:rPr>
              <a:t>Saldo </a:t>
            </a:r>
            <a:r>
              <a:rPr kumimoji="0" lang="it-IT" sz="1800" i="1" u="none" strike="noStrike" cap="none" normalizeH="0" dirty="0">
                <a:ln>
                  <a:noFill/>
                </a:ln>
                <a:solidFill>
                  <a:schemeClr val="bg1"/>
                </a:solidFill>
                <a:effectLst/>
                <a:latin typeface="Calibri" panose="020F0502020204030204" pitchFamily="34" charset="0"/>
              </a:rPr>
              <a:t>al 31 dicembre 2016</a:t>
            </a:r>
            <a:endParaRPr kumimoji="0" lang="it-IT" sz="1800" i="1" u="none" strike="noStrike" cap="none" normalizeH="0" baseline="0" dirty="0">
              <a:ln>
                <a:noFill/>
              </a:ln>
              <a:solidFill>
                <a:schemeClr val="bg1"/>
              </a:solidFill>
              <a:effectLst/>
              <a:latin typeface="Calibri" panose="020F0502020204030204" pitchFamily="34" charset="0"/>
            </a:endParaRPr>
          </a:p>
        </p:txBody>
      </p:sp>
      <p:sp>
        <p:nvSpPr>
          <p:cNvPr id="6" name="Rettangolo 93"/>
          <p:cNvSpPr>
            <a:spLocks noChangeArrowheads="1"/>
          </p:cNvSpPr>
          <p:nvPr/>
        </p:nvSpPr>
        <p:spPr bwMode="auto">
          <a:xfrm>
            <a:off x="395288" y="6153961"/>
            <a:ext cx="840302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spcBef>
                <a:spcPts val="600"/>
              </a:spcBef>
            </a:pPr>
            <a:r>
              <a:rPr lang="it-IT" sz="1000" b="0" dirty="0">
                <a:latin typeface="Calibri" panose="020F0502020204030204" pitchFamily="34" charset="0"/>
              </a:rPr>
              <a:t>Valori assoluti (numerosità di unità locali). Fonte: elaborazione Format Research su dati Infocamere (Movimprese). Altri settori di attività economica: manifattura, costruzioni, agricoltura.</a:t>
            </a:r>
          </a:p>
        </p:txBody>
      </p:sp>
      <p:pic>
        <p:nvPicPr>
          <p:cNvPr id="2" name="Immagine 1"/>
          <p:cNvPicPr>
            <a:picLocks noChangeAspect="1"/>
          </p:cNvPicPr>
          <p:nvPr/>
        </p:nvPicPr>
        <p:blipFill>
          <a:blip r:embed="rId2"/>
          <a:stretch>
            <a:fillRect/>
          </a:stretch>
        </p:blipFill>
        <p:spPr>
          <a:xfrm>
            <a:off x="567882" y="2204864"/>
            <a:ext cx="8008234" cy="2967654"/>
          </a:xfrm>
          <a:prstGeom prst="rect">
            <a:avLst/>
          </a:prstGeom>
        </p:spPr>
      </p:pic>
    </p:spTree>
    <p:extLst>
      <p:ext uri="{BB962C8B-B14F-4D97-AF65-F5344CB8AC3E}">
        <p14:creationId xmlns:p14="http://schemas.microsoft.com/office/powerpoint/2010/main" val="204822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0"/>
            <a:ext cx="9144000" cy="6858000"/>
          </a:xfrm>
          <a:prstGeom prst="rect">
            <a:avLst/>
          </a:prstGeom>
          <a:solidFill>
            <a:srgbClr val="1F497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 name="Rectangle 2"/>
          <p:cNvSpPr txBox="1">
            <a:spLocks noChangeArrowheads="1"/>
          </p:cNvSpPr>
          <p:nvPr/>
        </p:nvSpPr>
        <p:spPr bwMode="auto">
          <a:xfrm>
            <a:off x="1403648" y="4149080"/>
            <a:ext cx="7592152" cy="1323439"/>
          </a:xfrm>
          <a:prstGeom prst="rect">
            <a:avLst/>
          </a:prstGeom>
          <a:noFill/>
          <a:ln>
            <a:noFill/>
          </a:ln>
          <a:extLst/>
        </p:spPr>
        <p:txBody>
          <a:bodyPr anchor="b">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algn="r" eaLnBrk="1" hangingPunct="1">
              <a:defRPr/>
            </a:pPr>
            <a:r>
              <a:rPr lang="it-IT" altLang="it-IT" sz="8000" b="0" kern="0" dirty="0">
                <a:solidFill>
                  <a:schemeClr val="bg1"/>
                </a:solidFill>
                <a:latin typeface="Calibri" panose="020F0502020204030204" pitchFamily="34" charset="0"/>
                <a:cs typeface="Arial" pitchFamily="34" charset="0"/>
              </a:rPr>
              <a:t>fiducia</a:t>
            </a:r>
          </a:p>
        </p:txBody>
      </p:sp>
    </p:spTree>
    <p:extLst>
      <p:ext uri="{BB962C8B-B14F-4D97-AF65-F5344CB8AC3E}">
        <p14:creationId xmlns:p14="http://schemas.microsoft.com/office/powerpoint/2010/main" val="2474545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478800" y="2631600"/>
            <a:ext cx="3204764" cy="2534400"/>
          </a:xfrm>
          <a:prstGeom prst="rect">
            <a:avLst/>
          </a:prstGeom>
        </p:spPr>
      </p:pic>
      <p:cxnSp>
        <p:nvCxnSpPr>
          <p:cNvPr id="37"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pic>
        <p:nvPicPr>
          <p:cNvPr id="4" name="Immagine 3"/>
          <p:cNvPicPr>
            <a:picLocks noChangeAspect="1"/>
          </p:cNvPicPr>
          <p:nvPr/>
        </p:nvPicPr>
        <p:blipFill>
          <a:blip r:embed="rId4"/>
          <a:stretch>
            <a:fillRect/>
          </a:stretch>
        </p:blipFill>
        <p:spPr>
          <a:xfrm>
            <a:off x="4212000" y="2703600"/>
            <a:ext cx="4562129" cy="2617200"/>
          </a:xfrm>
          <a:prstGeom prst="rect">
            <a:avLst/>
          </a:prstGeom>
        </p:spPr>
      </p:pic>
      <p:sp>
        <p:nvSpPr>
          <p:cNvPr id="33"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Bef>
                <a:spcPts val="600"/>
              </a:spcBef>
            </a:pPr>
            <a:r>
              <a:rPr lang="it-IT" altLang="ja-JP" sz="1600" b="0" dirty="0">
                <a:latin typeface="Calibri" panose="020F0502020204030204" pitchFamily="34" charset="0"/>
              </a:rPr>
              <a:t>A suo giudizio la </a:t>
            </a:r>
            <a:r>
              <a:rPr lang="it-IT" altLang="ja-JP" sz="1600" u="sng" dirty="0">
                <a:latin typeface="Calibri" panose="020F0502020204030204" pitchFamily="34" charset="0"/>
              </a:rPr>
              <a:t>situazione economica generale dell’Italia</a:t>
            </a:r>
            <a:r>
              <a:rPr lang="it-IT" altLang="ja-JP" sz="1600" b="0" dirty="0">
                <a:latin typeface="Calibri" panose="020F0502020204030204" pitchFamily="34" charset="0"/>
              </a:rPr>
              <a:t>, a prescindere dalla situazione della Sua impresa e del suo settore, negli ultimi tre mesi, rispetto ai tre mesi precedenti, è…? </a:t>
            </a:r>
            <a:endParaRPr lang="it-IT" altLang="it-IT" sz="1600" b="0" dirty="0">
              <a:solidFill>
                <a:schemeClr val="accent2"/>
              </a:solidFill>
              <a:latin typeface="Calibri" panose="020F0502020204030204" pitchFamily="34" charset="0"/>
            </a:endParaRPr>
          </a:p>
        </p:txBody>
      </p:sp>
      <p:sp>
        <p:nvSpPr>
          <p:cNvPr id="35" name="Rectangle 4"/>
          <p:cNvSpPr txBox="1">
            <a:spLocks noChangeArrowheads="1"/>
          </p:cNvSpPr>
          <p:nvPr/>
        </p:nvSpPr>
        <p:spPr bwMode="auto">
          <a:xfrm>
            <a:off x="395288" y="188913"/>
            <a:ext cx="8280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clima di fiducia | </a:t>
            </a:r>
            <a:r>
              <a:rPr lang="it-IT" altLang="it-IT" sz="2000" u="sng" dirty="0">
                <a:solidFill>
                  <a:srgbClr val="C00000"/>
                </a:solidFill>
                <a:latin typeface="Calibri" panose="020F0502020204030204" pitchFamily="34" charset="0"/>
                <a:cs typeface="Arial" panose="020B0604020202020204" pitchFamily="34" charset="0"/>
              </a:rPr>
              <a:t>MIGLIORA</a:t>
            </a:r>
            <a:r>
              <a:rPr lang="it-IT" altLang="it-IT" sz="2000" dirty="0">
                <a:latin typeface="Calibri" panose="020F0502020204030204" pitchFamily="34" charset="0"/>
                <a:cs typeface="Arial" panose="020B0604020202020204" pitchFamily="34" charset="0"/>
              </a:rPr>
              <a:t> il </a:t>
            </a:r>
            <a:r>
              <a:rPr lang="it-IT" altLang="it-IT" sz="2000" u="sng" dirty="0">
                <a:solidFill>
                  <a:srgbClr val="C00000"/>
                </a:solidFill>
                <a:latin typeface="Calibri" panose="020F0502020204030204" pitchFamily="34" charset="0"/>
                <a:cs typeface="Arial" panose="020B0604020202020204" pitchFamily="34" charset="0"/>
              </a:rPr>
              <a:t>CLIMA DI FIDUCIA</a:t>
            </a:r>
            <a:r>
              <a:rPr lang="it-IT" altLang="it-IT" sz="2000" dirty="0">
                <a:latin typeface="Calibri" panose="020F0502020204030204" pitchFamily="34" charset="0"/>
                <a:cs typeface="Arial" panose="020B0604020202020204" pitchFamily="34" charset="0"/>
              </a:rPr>
              <a:t> delle </a:t>
            </a:r>
            <a:r>
              <a:rPr lang="it-IT" altLang="it-IT" sz="2000" dirty="0">
                <a:latin typeface="Calibri" panose="020F0502020204030204" pitchFamily="34" charset="0"/>
              </a:rPr>
              <a:t>imprese del terziario del FVG... </a:t>
            </a:r>
            <a:r>
              <a:rPr lang="it-IT" altLang="it-IT" sz="2000" dirty="0" err="1">
                <a:latin typeface="Calibri" panose="020F0502020204030204" pitchFamily="34" charset="0"/>
              </a:rPr>
              <a:t>l’</a:t>
            </a:r>
            <a:r>
              <a:rPr lang="it-IT" altLang="it-IT" sz="2000" i="1" dirty="0" err="1">
                <a:latin typeface="Calibri" panose="020F0502020204030204" pitchFamily="34" charset="0"/>
              </a:rPr>
              <a:t>outlook</a:t>
            </a:r>
            <a:r>
              <a:rPr lang="it-IT" altLang="it-IT" sz="2000" dirty="0">
                <a:latin typeface="Calibri" panose="020F0502020204030204" pitchFamily="34" charset="0"/>
              </a:rPr>
              <a:t> per il 2017 lascia presagire un ulteriore leggero incremento…</a:t>
            </a:r>
            <a:endParaRPr lang="it-IT" altLang="it-IT" sz="2000" dirty="0">
              <a:solidFill>
                <a:srgbClr val="FF0000"/>
              </a:solidFill>
              <a:latin typeface="Calibri" panose="020F0502020204030204" pitchFamily="34" charset="0"/>
              <a:cs typeface="Arial" panose="020B0604020202020204" pitchFamily="34" charset="0"/>
            </a:endParaRPr>
          </a:p>
        </p:txBody>
      </p:sp>
      <p:sp>
        <p:nvSpPr>
          <p:cNvPr id="36"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40" name="CasellaDiTesto 10"/>
          <p:cNvSpPr txBox="1">
            <a:spLocks noChangeArrowheads="1"/>
          </p:cNvSpPr>
          <p:nvPr/>
        </p:nvSpPr>
        <p:spPr bwMode="auto">
          <a:xfrm>
            <a:off x="7918933"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41" name="CasellaDiTesto 20"/>
          <p:cNvSpPr txBox="1">
            <a:spLocks noChangeArrowheads="1"/>
          </p:cNvSpPr>
          <p:nvPr/>
        </p:nvSpPr>
        <p:spPr bwMode="auto">
          <a:xfrm>
            <a:off x="6718783"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sp>
        <p:nvSpPr>
          <p:cNvPr id="42" name="Ovale 1"/>
          <p:cNvSpPr>
            <a:spLocks noChangeArrowheads="1"/>
          </p:cNvSpPr>
          <p:nvPr/>
        </p:nvSpPr>
        <p:spPr bwMode="auto">
          <a:xfrm>
            <a:off x="3201851" y="4512475"/>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cxnSp>
        <p:nvCxnSpPr>
          <p:cNvPr id="43" name="Connettore 2 42"/>
          <p:cNvCxnSpPr/>
          <p:nvPr/>
        </p:nvCxnSpPr>
        <p:spPr bwMode="auto">
          <a:xfrm>
            <a:off x="6401676"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44" name="Connettore 2 43"/>
          <p:cNvCxnSpPr/>
          <p:nvPr/>
        </p:nvCxnSpPr>
        <p:spPr bwMode="auto">
          <a:xfrm rot="10800000">
            <a:off x="8047672" y="3617269"/>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45" name="CasellaDiTesto 44"/>
          <p:cNvSpPr txBox="1"/>
          <p:nvPr/>
        </p:nvSpPr>
        <p:spPr>
          <a:xfrm>
            <a:off x="6442951"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46" name="CasellaDiTesto 45"/>
          <p:cNvSpPr txBox="1"/>
          <p:nvPr/>
        </p:nvSpPr>
        <p:spPr>
          <a:xfrm>
            <a:off x="8055609" y="3660132"/>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sp>
        <p:nvSpPr>
          <p:cNvPr id="21"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8400" y="2520000"/>
            <a:ext cx="4162849" cy="2494800"/>
          </a:xfrm>
          <a:prstGeom prst="rect">
            <a:avLst/>
          </a:prstGeom>
        </p:spPr>
      </p:pic>
      <p:cxnSp>
        <p:nvCxnSpPr>
          <p:cNvPr id="12292" name="Connettore 1 2"/>
          <p:cNvCxnSpPr>
            <a:cxnSpLocks noChangeShapeType="1"/>
          </p:cNvCxnSpPr>
          <p:nvPr/>
        </p:nvCxnSpPr>
        <p:spPr bwMode="auto">
          <a:xfrm flipV="1">
            <a:off x="507955" y="3782325"/>
            <a:ext cx="3600000" cy="3016"/>
          </a:xfrm>
          <a:prstGeom prst="line">
            <a:avLst/>
          </a:prstGeom>
          <a:noFill/>
          <a:ln w="19050">
            <a:solidFill>
              <a:srgbClr val="008000"/>
            </a:solidFill>
            <a:round/>
            <a:headEnd/>
            <a:tailEnd/>
          </a:ln>
          <a:extLst>
            <a:ext uri="{909E8E84-426E-40dd-AFC4-6F175D3DCCD1}">
              <a14:hiddenFill xmlns="" xmlns:a14="http://schemas.microsoft.com/office/drawing/2010/main">
                <a:noFill/>
              </a14:hiddenFill>
            </a:ext>
          </a:extLst>
        </p:spPr>
      </p:cxnSp>
      <p:sp>
        <p:nvSpPr>
          <p:cNvPr id="12291" name="Rectangle 4"/>
          <p:cNvSpPr>
            <a:spLocks noGrp="1" noChangeArrowheads="1"/>
          </p:cNvSpPr>
          <p:nvPr>
            <p:ph type="title" idx="4294967295"/>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clima di fiducia | </a:t>
            </a:r>
            <a:r>
              <a:rPr lang="it-IT" dirty="0">
                <a:solidFill>
                  <a:schemeClr val="tx1"/>
                </a:solidFill>
                <a:latin typeface="Calibri" panose="020F0502020204030204" pitchFamily="34" charset="0"/>
                <a:ea typeface="MS PGothic" charset="0"/>
              </a:rPr>
              <a:t>la situazione economica a livello nazionale</a:t>
            </a:r>
            <a:r>
              <a:rPr lang="it-IT" dirty="0">
                <a:solidFill>
                  <a:schemeClr val="tx1"/>
                </a:solidFill>
                <a:latin typeface="Calibri" panose="020F0502020204030204" pitchFamily="34" charset="0"/>
                <a:ea typeface="MS PGothic" charset="0"/>
                <a:cs typeface="Arial" charset="0"/>
              </a:rPr>
              <a:t>…</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(analisi per provincia, settore, dimensione)</a:t>
            </a:r>
            <a:r>
              <a:rPr lang="it-IT" dirty="0">
                <a:solidFill>
                  <a:schemeClr val="tx1"/>
                </a:solidFill>
                <a:latin typeface="Calibri" panose="020F0502020204030204" pitchFamily="34" charset="0"/>
                <a:ea typeface="MS PGothic" charset="0"/>
                <a:cs typeface="Arial" charset="0"/>
              </a:rPr>
              <a:t> </a:t>
            </a:r>
            <a:endParaRPr lang="it-IT" b="0" i="1" dirty="0">
              <a:solidFill>
                <a:schemeClr val="tx1"/>
              </a:solidFill>
              <a:latin typeface="Calibri" panose="020F0502020204030204" pitchFamily="34" charset="0"/>
              <a:ea typeface="MS PGothic" charset="0"/>
              <a:cs typeface="Arial" charset="0"/>
            </a:endParaRPr>
          </a:p>
        </p:txBody>
      </p:sp>
      <p:sp>
        <p:nvSpPr>
          <p:cNvPr id="12293" name="CasellaDiTesto 2"/>
          <p:cNvSpPr txBox="1">
            <a:spLocks noChangeArrowheads="1"/>
          </p:cNvSpPr>
          <p:nvPr/>
        </p:nvSpPr>
        <p:spPr bwMode="auto">
          <a:xfrm>
            <a:off x="4067944" y="3579708"/>
            <a:ext cx="52450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algn="ctr" eaLnBrk="1" hangingPunct="1"/>
            <a:r>
              <a:rPr lang="it-IT" sz="900" i="1" dirty="0">
                <a:solidFill>
                  <a:srgbClr val="008000"/>
                </a:solidFill>
                <a:latin typeface="Calibri" panose="020F0502020204030204" pitchFamily="34" charset="0"/>
              </a:rPr>
              <a:t>x =43,5</a:t>
            </a:r>
          </a:p>
        </p:txBody>
      </p:sp>
      <p:cxnSp>
        <p:nvCxnSpPr>
          <p:cNvPr id="6" name="Connettore 1 5"/>
          <p:cNvCxnSpPr/>
          <p:nvPr/>
        </p:nvCxnSpPr>
        <p:spPr bwMode="auto">
          <a:xfrm>
            <a:off x="5063131" y="1286774"/>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cxnSp>
        <p:nvCxnSpPr>
          <p:cNvPr id="28" name="Connettore 1 27"/>
          <p:cNvCxnSpPr/>
          <p:nvPr/>
        </p:nvCxnSpPr>
        <p:spPr bwMode="auto">
          <a:xfrm>
            <a:off x="5063131" y="3984568"/>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sp>
        <p:nvSpPr>
          <p:cNvPr id="23" name="CasellaDiTesto 10"/>
          <p:cNvSpPr txBox="1">
            <a:spLocks noChangeArrowheads="1"/>
          </p:cNvSpPr>
          <p:nvPr/>
        </p:nvSpPr>
        <p:spPr bwMode="auto">
          <a:xfrm>
            <a:off x="5050656" y="1132886"/>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S</a:t>
            </a:r>
            <a:r>
              <a:rPr lang="it-IT" sz="1400" b="0" dirty="0">
                <a:solidFill>
                  <a:srgbClr val="008000"/>
                </a:solidFill>
                <a:latin typeface="Calibri" panose="020F0502020204030204" pitchFamily="34" charset="0"/>
              </a:rPr>
              <a:t>ettore di attività</a:t>
            </a:r>
            <a:endParaRPr lang="it-IT" sz="1050" b="0" i="1" dirty="0">
              <a:solidFill>
                <a:srgbClr val="008000"/>
              </a:solidFill>
              <a:latin typeface="Calibri" panose="020F0502020204030204" pitchFamily="34" charset="0"/>
            </a:endParaRPr>
          </a:p>
        </p:txBody>
      </p:sp>
      <p:sp>
        <p:nvSpPr>
          <p:cNvPr id="24" name="CasellaDiTesto 10"/>
          <p:cNvSpPr txBox="1">
            <a:spLocks noChangeArrowheads="1"/>
          </p:cNvSpPr>
          <p:nvPr/>
        </p:nvSpPr>
        <p:spPr bwMode="auto">
          <a:xfrm>
            <a:off x="5050656" y="3830680"/>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D</a:t>
            </a:r>
            <a:r>
              <a:rPr lang="it-IT" sz="1400" b="0" dirty="0">
                <a:solidFill>
                  <a:srgbClr val="008000"/>
                </a:solidFill>
                <a:latin typeface="Calibri" panose="020F0502020204030204" pitchFamily="34" charset="0"/>
              </a:rPr>
              <a:t>imensione</a:t>
            </a:r>
            <a:endParaRPr lang="it-IT" sz="1000" b="0" i="1" dirty="0">
              <a:solidFill>
                <a:srgbClr val="008000"/>
              </a:solidFill>
              <a:latin typeface="Calibri" panose="020F0502020204030204" pitchFamily="34" charset="0"/>
            </a:endParaRPr>
          </a:p>
        </p:txBody>
      </p:sp>
      <p:cxnSp>
        <p:nvCxnSpPr>
          <p:cNvPr id="30" name="Connettore 1 29"/>
          <p:cNvCxnSpPr/>
          <p:nvPr/>
        </p:nvCxnSpPr>
        <p:spPr bwMode="auto">
          <a:xfrm>
            <a:off x="420711" y="1286774"/>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sp>
        <p:nvSpPr>
          <p:cNvPr id="31" name="CasellaDiTesto 10"/>
          <p:cNvSpPr txBox="1">
            <a:spLocks noChangeArrowheads="1"/>
          </p:cNvSpPr>
          <p:nvPr/>
        </p:nvSpPr>
        <p:spPr bwMode="auto">
          <a:xfrm>
            <a:off x="408236" y="1132886"/>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P</a:t>
            </a:r>
            <a:r>
              <a:rPr lang="it-IT" sz="1400" b="0" dirty="0">
                <a:solidFill>
                  <a:srgbClr val="008000"/>
                </a:solidFill>
                <a:latin typeface="Calibri" panose="020F0502020204030204" pitchFamily="34" charset="0"/>
              </a:rPr>
              <a:t>rovincia</a:t>
            </a:r>
            <a:endParaRPr lang="it-IT" sz="1050" b="0" i="1" dirty="0">
              <a:solidFill>
                <a:srgbClr val="008000"/>
              </a:solidFill>
              <a:latin typeface="Calibri" panose="020F0502020204030204" pitchFamily="34" charset="0"/>
            </a:endParaRPr>
          </a:p>
        </p:txBody>
      </p:sp>
      <p:sp>
        <p:nvSpPr>
          <p:cNvPr id="11" name="Rettangolo 10"/>
          <p:cNvSpPr/>
          <p:nvPr/>
        </p:nvSpPr>
        <p:spPr bwMode="auto">
          <a:xfrm>
            <a:off x="380788" y="5066749"/>
            <a:ext cx="3954766" cy="1148909"/>
          </a:xfrm>
          <a:prstGeom prst="rect">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9" name="CasellaDiTesto 8"/>
          <p:cNvSpPr txBox="1"/>
          <p:nvPr/>
        </p:nvSpPr>
        <p:spPr>
          <a:xfrm>
            <a:off x="691705"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36,0</a:t>
            </a:r>
          </a:p>
        </p:txBody>
      </p:sp>
      <p:sp>
        <p:nvSpPr>
          <p:cNvPr id="32" name="CasellaDiTesto 31"/>
          <p:cNvSpPr txBox="1"/>
          <p:nvPr/>
        </p:nvSpPr>
        <p:spPr>
          <a:xfrm>
            <a:off x="1602729"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44,0</a:t>
            </a:r>
          </a:p>
        </p:txBody>
      </p:sp>
      <p:sp>
        <p:nvSpPr>
          <p:cNvPr id="33" name="CasellaDiTesto 32"/>
          <p:cNvSpPr txBox="1"/>
          <p:nvPr/>
        </p:nvSpPr>
        <p:spPr>
          <a:xfrm>
            <a:off x="2508356"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40,1</a:t>
            </a:r>
          </a:p>
        </p:txBody>
      </p:sp>
      <p:sp>
        <p:nvSpPr>
          <p:cNvPr id="34" name="CasellaDiTesto 33"/>
          <p:cNvSpPr txBox="1"/>
          <p:nvPr/>
        </p:nvSpPr>
        <p:spPr>
          <a:xfrm>
            <a:off x="3406027"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45,0</a:t>
            </a:r>
          </a:p>
        </p:txBody>
      </p:sp>
      <p:sp>
        <p:nvSpPr>
          <p:cNvPr id="22" name="CasellaDiTesto 10"/>
          <p:cNvSpPr txBox="1">
            <a:spLocks noChangeArrowheads="1"/>
          </p:cNvSpPr>
          <p:nvPr/>
        </p:nvSpPr>
        <p:spPr bwMode="auto">
          <a:xfrm>
            <a:off x="765438" y="5178678"/>
            <a:ext cx="3161880" cy="338554"/>
          </a:xfrm>
          <a:prstGeom prst="rect">
            <a:avLst/>
          </a:prstGeom>
          <a:noFill/>
          <a:ln>
            <a:noFill/>
          </a:ln>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600" dirty="0">
                <a:solidFill>
                  <a:srgbClr val="FF0000"/>
                </a:solidFill>
                <a:latin typeface="Calibri" panose="020F0502020204030204" pitchFamily="34" charset="0"/>
              </a:rPr>
              <a:t>Previsione I trim 2017</a:t>
            </a:r>
          </a:p>
        </p:txBody>
      </p:sp>
      <p:pic>
        <p:nvPicPr>
          <p:cNvPr id="10" name="Immagine 9"/>
          <p:cNvPicPr>
            <a:picLocks noChangeAspect="1"/>
          </p:cNvPicPr>
          <p:nvPr/>
        </p:nvPicPr>
        <p:blipFill>
          <a:blip r:embed="rId3"/>
          <a:stretch>
            <a:fillRect/>
          </a:stretch>
        </p:blipFill>
        <p:spPr>
          <a:xfrm>
            <a:off x="5097600" y="1425600"/>
            <a:ext cx="3843273" cy="2206800"/>
          </a:xfrm>
          <a:prstGeom prst="rect">
            <a:avLst/>
          </a:prstGeom>
        </p:spPr>
      </p:pic>
      <p:pic>
        <p:nvPicPr>
          <p:cNvPr id="13" name="Immagine 12"/>
          <p:cNvPicPr>
            <a:picLocks noChangeAspect="1"/>
          </p:cNvPicPr>
          <p:nvPr/>
        </p:nvPicPr>
        <p:blipFill>
          <a:blip r:embed="rId4"/>
          <a:stretch>
            <a:fillRect/>
          </a:stretch>
        </p:blipFill>
        <p:spPr>
          <a:xfrm>
            <a:off x="5097600" y="4096800"/>
            <a:ext cx="3843273" cy="2206800"/>
          </a:xfrm>
          <a:prstGeom prst="rect">
            <a:avLst/>
          </a:prstGeom>
        </p:spPr>
      </p:pic>
      <p:pic>
        <p:nvPicPr>
          <p:cNvPr id="4" name="Immagine 3"/>
          <p:cNvPicPr>
            <a:picLocks noChangeAspect="1"/>
          </p:cNvPicPr>
          <p:nvPr/>
        </p:nvPicPr>
        <p:blipFill>
          <a:blip r:embed="rId5"/>
          <a:stretch>
            <a:fillRect/>
          </a:stretch>
        </p:blipFill>
        <p:spPr>
          <a:xfrm>
            <a:off x="468000" y="1587600"/>
            <a:ext cx="3710884" cy="8316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78800" y="2631600"/>
            <a:ext cx="3204764" cy="2534400"/>
          </a:xfrm>
          <a:prstGeom prst="rect">
            <a:avLst/>
          </a:prstGeom>
        </p:spPr>
      </p:pic>
      <p:cxnSp>
        <p:nvCxnSpPr>
          <p:cNvPr id="24"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pic>
        <p:nvPicPr>
          <p:cNvPr id="2" name="Immagine 1"/>
          <p:cNvPicPr>
            <a:picLocks noChangeAspect="1"/>
          </p:cNvPicPr>
          <p:nvPr/>
        </p:nvPicPr>
        <p:blipFill>
          <a:blip r:embed="rId3"/>
          <a:stretch>
            <a:fillRect/>
          </a:stretch>
        </p:blipFill>
        <p:spPr>
          <a:xfrm>
            <a:off x="4212000" y="2703600"/>
            <a:ext cx="4562129" cy="2617200"/>
          </a:xfrm>
          <a:prstGeom prst="rect">
            <a:avLst/>
          </a:prstGeom>
        </p:spPr>
      </p:pic>
      <p:sp>
        <p:nvSpPr>
          <p:cNvPr id="46"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Bef>
                <a:spcPts val="600"/>
              </a:spcBef>
            </a:pPr>
            <a:r>
              <a:rPr lang="it-IT" altLang="ja-JP" sz="1600" b="0" dirty="0">
                <a:latin typeface="Calibri" panose="020F0502020204030204" pitchFamily="34" charset="0"/>
              </a:rPr>
              <a:t>Come giudica </a:t>
            </a:r>
            <a:r>
              <a:rPr lang="it-IT" altLang="ja-JP" sz="1600" u="sng" dirty="0">
                <a:latin typeface="Calibri" panose="020F0502020204030204" pitchFamily="34" charset="0"/>
              </a:rPr>
              <a:t>l’andamento economico generale della Sua impresa</a:t>
            </a:r>
            <a:r>
              <a:rPr lang="it-IT" altLang="ja-JP" sz="1600" b="0" dirty="0">
                <a:latin typeface="Calibri" panose="020F0502020204030204" pitchFamily="34" charset="0"/>
              </a:rPr>
              <a:t> negli ultimi tre mesi, rispetto ai tre mesi precedenti…?</a:t>
            </a:r>
          </a:p>
        </p:txBody>
      </p:sp>
      <p:sp>
        <p:nvSpPr>
          <p:cNvPr id="47" name="Rectangle 4"/>
          <p:cNvSpPr txBox="1">
            <a:spLocks noChangeArrowheads="1"/>
          </p:cNvSpPr>
          <p:nvPr/>
        </p:nvSpPr>
        <p:spPr bwMode="auto">
          <a:xfrm>
            <a:off x="395288" y="188913"/>
            <a:ext cx="85692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clima di fiducia | </a:t>
            </a:r>
            <a:r>
              <a:rPr lang="it-IT" altLang="it-IT" sz="2000" dirty="0">
                <a:latin typeface="Calibri" panose="020F0502020204030204" pitchFamily="34" charset="0"/>
              </a:rPr>
              <a:t>il </a:t>
            </a:r>
            <a:r>
              <a:rPr lang="it-IT" altLang="it-IT" sz="2000" i="1" dirty="0">
                <a:latin typeface="Calibri" panose="020F0502020204030204" pitchFamily="34" charset="0"/>
              </a:rPr>
              <a:t>sentiment </a:t>
            </a:r>
            <a:r>
              <a:rPr lang="it-IT" altLang="it-IT" sz="2000" dirty="0">
                <a:latin typeface="Calibri" panose="020F0502020204030204" pitchFamily="34" charset="0"/>
              </a:rPr>
              <a:t>delle imprese conferma una </a:t>
            </a:r>
            <a:r>
              <a:rPr lang="it-IT" altLang="it-IT" sz="2000" u="sng" dirty="0">
                <a:solidFill>
                  <a:srgbClr val="C00000"/>
                </a:solidFill>
                <a:latin typeface="Calibri" panose="020F0502020204030204" pitchFamily="34" charset="0"/>
              </a:rPr>
              <a:t>SOSTANZIALE INVARIANZA (TENDENTE AL MIGLIORAMENTO)</a:t>
            </a:r>
            <a:r>
              <a:rPr lang="it-IT" altLang="it-IT" sz="2000" dirty="0">
                <a:latin typeface="Calibri" panose="020F0502020204030204" pitchFamily="34" charset="0"/>
              </a:rPr>
              <a:t> per quel che riguarda </a:t>
            </a:r>
            <a:r>
              <a:rPr lang="it-IT" altLang="it-IT" sz="2000" u="sng" dirty="0">
                <a:solidFill>
                  <a:srgbClr val="C00000"/>
                </a:solidFill>
                <a:latin typeface="Calibri" panose="020F0502020204030204" pitchFamily="34" charset="0"/>
              </a:rPr>
              <a:t>L’ANDAMENTO DELLA PROPRIA ATTIVITÀ</a:t>
            </a:r>
            <a:r>
              <a:rPr lang="it-IT" altLang="it-IT" sz="2000" dirty="0">
                <a:latin typeface="Calibri" panose="020F0502020204030204" pitchFamily="34" charset="0"/>
              </a:rPr>
              <a:t>…</a:t>
            </a:r>
            <a:endParaRPr lang="it-IT" altLang="it-IT" sz="2000" dirty="0">
              <a:solidFill>
                <a:srgbClr val="FF0000"/>
              </a:solidFill>
              <a:latin typeface="Calibri" panose="020F0502020204030204" pitchFamily="34" charset="0"/>
              <a:cs typeface="Arial" panose="020B0604020202020204" pitchFamily="34" charset="0"/>
            </a:endParaRPr>
          </a:p>
        </p:txBody>
      </p:sp>
      <p:sp>
        <p:nvSpPr>
          <p:cNvPr id="18"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32" name="Ovale 1"/>
          <p:cNvSpPr>
            <a:spLocks noChangeArrowheads="1"/>
          </p:cNvSpPr>
          <p:nvPr/>
        </p:nvSpPr>
        <p:spPr bwMode="auto">
          <a:xfrm>
            <a:off x="3201851" y="4512475"/>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sp>
        <p:nvSpPr>
          <p:cNvPr id="21" name="CasellaDiTesto 10"/>
          <p:cNvSpPr txBox="1">
            <a:spLocks noChangeArrowheads="1"/>
          </p:cNvSpPr>
          <p:nvPr/>
        </p:nvSpPr>
        <p:spPr bwMode="auto">
          <a:xfrm>
            <a:off x="7935904"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22" name="CasellaDiTesto 20"/>
          <p:cNvSpPr txBox="1">
            <a:spLocks noChangeArrowheads="1"/>
          </p:cNvSpPr>
          <p:nvPr/>
        </p:nvSpPr>
        <p:spPr bwMode="auto">
          <a:xfrm>
            <a:off x="6735754"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cxnSp>
        <p:nvCxnSpPr>
          <p:cNvPr id="23" name="Connettore 2 22"/>
          <p:cNvCxnSpPr/>
          <p:nvPr/>
        </p:nvCxnSpPr>
        <p:spPr bwMode="auto">
          <a:xfrm>
            <a:off x="6012160"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30" name="Connettore 2 29"/>
          <p:cNvCxnSpPr/>
          <p:nvPr/>
        </p:nvCxnSpPr>
        <p:spPr bwMode="auto">
          <a:xfrm rot="10800000">
            <a:off x="8015777" y="3617269"/>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31" name="CasellaDiTesto 30"/>
          <p:cNvSpPr txBox="1"/>
          <p:nvPr/>
        </p:nvSpPr>
        <p:spPr>
          <a:xfrm>
            <a:off x="6053435"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33" name="CasellaDiTesto 32"/>
          <p:cNvSpPr txBox="1"/>
          <p:nvPr/>
        </p:nvSpPr>
        <p:spPr>
          <a:xfrm>
            <a:off x="8023714" y="3660132"/>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sp>
        <p:nvSpPr>
          <p:cNvPr id="17"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68400" y="2520000"/>
            <a:ext cx="4151738" cy="2494800"/>
          </a:xfrm>
          <a:prstGeom prst="rect">
            <a:avLst/>
          </a:prstGeom>
        </p:spPr>
      </p:pic>
      <p:sp>
        <p:nvSpPr>
          <p:cNvPr id="16387" name="Rectangle 3"/>
          <p:cNvSpPr>
            <a:spLocks noGrp="1" noChangeArrowheads="1"/>
          </p:cNvSpPr>
          <p:nvPr>
            <p:ph type="title" idx="4294967295"/>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clima di fiducia | </a:t>
            </a:r>
            <a:r>
              <a:rPr lang="it-IT" dirty="0">
                <a:solidFill>
                  <a:schemeClr val="tx1"/>
                </a:solidFill>
                <a:latin typeface="Calibri" panose="020F0502020204030204" pitchFamily="34" charset="0"/>
                <a:ea typeface="MS PGothic" charset="0"/>
                <a:cs typeface="Arial" charset="0"/>
              </a:rPr>
              <a:t>la situazione economica della propria impresa...</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(analisi per provincia, settore, dimensione)</a:t>
            </a:r>
            <a:r>
              <a:rPr lang="it-IT" dirty="0">
                <a:solidFill>
                  <a:schemeClr val="tx1"/>
                </a:solidFill>
                <a:latin typeface="Calibri" panose="020F0502020204030204" pitchFamily="34" charset="0"/>
                <a:ea typeface="MS PGothic" charset="0"/>
                <a:cs typeface="Arial" charset="0"/>
              </a:rPr>
              <a:t>  </a:t>
            </a:r>
          </a:p>
        </p:txBody>
      </p:sp>
      <p:cxnSp>
        <p:nvCxnSpPr>
          <p:cNvPr id="19" name="Connettore 1 18"/>
          <p:cNvCxnSpPr/>
          <p:nvPr/>
        </p:nvCxnSpPr>
        <p:spPr bwMode="auto">
          <a:xfrm>
            <a:off x="5063131" y="1286774"/>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cxnSp>
        <p:nvCxnSpPr>
          <p:cNvPr id="20" name="Connettore 1 19"/>
          <p:cNvCxnSpPr/>
          <p:nvPr/>
        </p:nvCxnSpPr>
        <p:spPr bwMode="auto">
          <a:xfrm>
            <a:off x="5063131" y="3984568"/>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sp>
        <p:nvSpPr>
          <p:cNvPr id="21" name="CasellaDiTesto 10"/>
          <p:cNvSpPr txBox="1">
            <a:spLocks noChangeArrowheads="1"/>
          </p:cNvSpPr>
          <p:nvPr/>
        </p:nvSpPr>
        <p:spPr bwMode="auto">
          <a:xfrm>
            <a:off x="5050656" y="1132886"/>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S</a:t>
            </a:r>
            <a:r>
              <a:rPr lang="it-IT" sz="1400" b="0" dirty="0">
                <a:solidFill>
                  <a:srgbClr val="008000"/>
                </a:solidFill>
                <a:latin typeface="Calibri" panose="020F0502020204030204" pitchFamily="34" charset="0"/>
              </a:rPr>
              <a:t>ettore di attività</a:t>
            </a:r>
            <a:endParaRPr lang="it-IT" sz="1050" b="0" i="1" dirty="0">
              <a:solidFill>
                <a:srgbClr val="008000"/>
              </a:solidFill>
              <a:latin typeface="Calibri" panose="020F0502020204030204" pitchFamily="34" charset="0"/>
            </a:endParaRPr>
          </a:p>
        </p:txBody>
      </p:sp>
      <p:sp>
        <p:nvSpPr>
          <p:cNvPr id="22" name="CasellaDiTesto 10"/>
          <p:cNvSpPr txBox="1">
            <a:spLocks noChangeArrowheads="1"/>
          </p:cNvSpPr>
          <p:nvPr/>
        </p:nvSpPr>
        <p:spPr bwMode="auto">
          <a:xfrm>
            <a:off x="5050656" y="3830680"/>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D</a:t>
            </a:r>
            <a:r>
              <a:rPr lang="it-IT" sz="1400" b="0" dirty="0">
                <a:solidFill>
                  <a:srgbClr val="008000"/>
                </a:solidFill>
                <a:latin typeface="Calibri" panose="020F0502020204030204" pitchFamily="34" charset="0"/>
              </a:rPr>
              <a:t>imensione</a:t>
            </a:r>
            <a:endParaRPr lang="it-IT" sz="1000" b="0" i="1" dirty="0">
              <a:solidFill>
                <a:srgbClr val="008000"/>
              </a:solidFill>
              <a:latin typeface="Calibri" panose="020F0502020204030204" pitchFamily="34" charset="0"/>
            </a:endParaRPr>
          </a:p>
        </p:txBody>
      </p:sp>
      <p:cxnSp>
        <p:nvCxnSpPr>
          <p:cNvPr id="23" name="Connettore 1 22"/>
          <p:cNvCxnSpPr/>
          <p:nvPr/>
        </p:nvCxnSpPr>
        <p:spPr bwMode="auto">
          <a:xfrm>
            <a:off x="420711" y="1286774"/>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sp>
        <p:nvSpPr>
          <p:cNvPr id="24" name="CasellaDiTesto 10"/>
          <p:cNvSpPr txBox="1">
            <a:spLocks noChangeArrowheads="1"/>
          </p:cNvSpPr>
          <p:nvPr/>
        </p:nvSpPr>
        <p:spPr bwMode="auto">
          <a:xfrm>
            <a:off x="408236" y="1132886"/>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P</a:t>
            </a:r>
            <a:r>
              <a:rPr lang="it-IT" sz="1400" b="0" dirty="0">
                <a:solidFill>
                  <a:srgbClr val="008000"/>
                </a:solidFill>
                <a:latin typeface="Calibri" panose="020F0502020204030204" pitchFamily="34" charset="0"/>
              </a:rPr>
              <a:t>rovincia</a:t>
            </a:r>
            <a:endParaRPr lang="it-IT" sz="1050" b="0" i="1" dirty="0">
              <a:solidFill>
                <a:srgbClr val="008000"/>
              </a:solidFill>
              <a:latin typeface="Calibri" panose="020F0502020204030204" pitchFamily="34" charset="0"/>
            </a:endParaRPr>
          </a:p>
        </p:txBody>
      </p:sp>
      <p:cxnSp>
        <p:nvCxnSpPr>
          <p:cNvPr id="25" name="Connettore 1 2"/>
          <p:cNvCxnSpPr>
            <a:cxnSpLocks noChangeShapeType="1"/>
          </p:cNvCxnSpPr>
          <p:nvPr/>
        </p:nvCxnSpPr>
        <p:spPr bwMode="auto">
          <a:xfrm flipV="1">
            <a:off x="518686" y="3720529"/>
            <a:ext cx="3600000" cy="3016"/>
          </a:xfrm>
          <a:prstGeom prst="line">
            <a:avLst/>
          </a:prstGeom>
          <a:noFill/>
          <a:ln w="19050">
            <a:solidFill>
              <a:srgbClr val="008000"/>
            </a:solidFill>
            <a:round/>
            <a:headEnd/>
            <a:tailEnd/>
          </a:ln>
          <a:extLst>
            <a:ext uri="{909E8E84-426E-40dd-AFC4-6F175D3DCCD1}">
              <a14:hiddenFill xmlns="" xmlns:a14="http://schemas.microsoft.com/office/drawing/2010/main">
                <a:noFill/>
              </a14:hiddenFill>
            </a:ext>
          </a:extLst>
        </p:spPr>
      </p:cxnSp>
      <p:sp>
        <p:nvSpPr>
          <p:cNvPr id="26" name="CasellaDiTesto 2"/>
          <p:cNvSpPr txBox="1">
            <a:spLocks noChangeArrowheads="1"/>
          </p:cNvSpPr>
          <p:nvPr/>
        </p:nvSpPr>
        <p:spPr bwMode="auto">
          <a:xfrm>
            <a:off x="4093857" y="3507521"/>
            <a:ext cx="5501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algn="ctr" eaLnBrk="1" hangingPunct="1"/>
            <a:r>
              <a:rPr lang="it-IT" sz="900" i="1" dirty="0">
                <a:solidFill>
                  <a:srgbClr val="008000"/>
                </a:solidFill>
                <a:latin typeface="Calibri" panose="020F0502020204030204" pitchFamily="34" charset="0"/>
              </a:rPr>
              <a:t>x = 45,7</a:t>
            </a:r>
          </a:p>
        </p:txBody>
      </p:sp>
      <p:sp>
        <p:nvSpPr>
          <p:cNvPr id="33" name="Rettangolo 32"/>
          <p:cNvSpPr/>
          <p:nvPr/>
        </p:nvSpPr>
        <p:spPr bwMode="auto">
          <a:xfrm>
            <a:off x="380788" y="5066749"/>
            <a:ext cx="3954766" cy="1148909"/>
          </a:xfrm>
          <a:prstGeom prst="rect">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34" name="CasellaDiTesto 33"/>
          <p:cNvSpPr txBox="1"/>
          <p:nvPr/>
        </p:nvSpPr>
        <p:spPr>
          <a:xfrm>
            <a:off x="691705"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37,1</a:t>
            </a:r>
          </a:p>
        </p:txBody>
      </p:sp>
      <p:sp>
        <p:nvSpPr>
          <p:cNvPr id="35" name="CasellaDiTesto 34"/>
          <p:cNvSpPr txBox="1"/>
          <p:nvPr/>
        </p:nvSpPr>
        <p:spPr>
          <a:xfrm>
            <a:off x="1602729"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49,8</a:t>
            </a:r>
          </a:p>
        </p:txBody>
      </p:sp>
      <p:sp>
        <p:nvSpPr>
          <p:cNvPr id="36" name="CasellaDiTesto 35"/>
          <p:cNvSpPr txBox="1"/>
          <p:nvPr/>
        </p:nvSpPr>
        <p:spPr>
          <a:xfrm>
            <a:off x="2508356"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51,1</a:t>
            </a:r>
          </a:p>
        </p:txBody>
      </p:sp>
      <p:sp>
        <p:nvSpPr>
          <p:cNvPr id="37" name="CasellaDiTesto 36"/>
          <p:cNvSpPr txBox="1"/>
          <p:nvPr/>
        </p:nvSpPr>
        <p:spPr>
          <a:xfrm>
            <a:off x="3406027"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51,4</a:t>
            </a:r>
          </a:p>
        </p:txBody>
      </p:sp>
      <p:sp>
        <p:nvSpPr>
          <p:cNvPr id="27" name="CasellaDiTesto 10"/>
          <p:cNvSpPr txBox="1">
            <a:spLocks noChangeArrowheads="1"/>
          </p:cNvSpPr>
          <p:nvPr/>
        </p:nvSpPr>
        <p:spPr bwMode="auto">
          <a:xfrm>
            <a:off x="765438" y="5178678"/>
            <a:ext cx="3161880" cy="338554"/>
          </a:xfrm>
          <a:prstGeom prst="rect">
            <a:avLst/>
          </a:prstGeom>
          <a:noFill/>
          <a:ln>
            <a:noFill/>
          </a:ln>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600" dirty="0">
                <a:solidFill>
                  <a:srgbClr val="FF0000"/>
                </a:solidFill>
                <a:latin typeface="Calibri" panose="020F0502020204030204" pitchFamily="34" charset="0"/>
              </a:rPr>
              <a:t>Previsione I trim 2017</a:t>
            </a:r>
          </a:p>
        </p:txBody>
      </p:sp>
      <p:pic>
        <p:nvPicPr>
          <p:cNvPr id="5" name="Immagine 4"/>
          <p:cNvPicPr>
            <a:picLocks noChangeAspect="1"/>
          </p:cNvPicPr>
          <p:nvPr/>
        </p:nvPicPr>
        <p:blipFill>
          <a:blip r:embed="rId3"/>
          <a:stretch>
            <a:fillRect/>
          </a:stretch>
        </p:blipFill>
        <p:spPr>
          <a:xfrm>
            <a:off x="468000" y="1587600"/>
            <a:ext cx="3700977" cy="831600"/>
          </a:xfrm>
          <a:prstGeom prst="rect">
            <a:avLst/>
          </a:prstGeom>
        </p:spPr>
      </p:pic>
      <p:pic>
        <p:nvPicPr>
          <p:cNvPr id="8" name="Immagine 7"/>
          <p:cNvPicPr>
            <a:picLocks noChangeAspect="1"/>
          </p:cNvPicPr>
          <p:nvPr/>
        </p:nvPicPr>
        <p:blipFill>
          <a:blip r:embed="rId4"/>
          <a:stretch>
            <a:fillRect/>
          </a:stretch>
        </p:blipFill>
        <p:spPr>
          <a:xfrm>
            <a:off x="5097600" y="1425600"/>
            <a:ext cx="3843272" cy="2206800"/>
          </a:xfrm>
          <a:prstGeom prst="rect">
            <a:avLst/>
          </a:prstGeom>
        </p:spPr>
      </p:pic>
      <p:pic>
        <p:nvPicPr>
          <p:cNvPr id="9" name="Immagine 8"/>
          <p:cNvPicPr>
            <a:picLocks noChangeAspect="1"/>
          </p:cNvPicPr>
          <p:nvPr/>
        </p:nvPicPr>
        <p:blipFill>
          <a:blip r:embed="rId5"/>
          <a:stretch>
            <a:fillRect/>
          </a:stretch>
        </p:blipFill>
        <p:spPr>
          <a:xfrm>
            <a:off x="5097600" y="4096800"/>
            <a:ext cx="3843273" cy="2206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0"/>
            <a:ext cx="9144000" cy="6858000"/>
          </a:xfrm>
          <a:prstGeom prst="rect">
            <a:avLst/>
          </a:prstGeom>
          <a:solidFill>
            <a:srgbClr val="1F497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 name="Rectangle 2"/>
          <p:cNvSpPr txBox="1">
            <a:spLocks noChangeArrowheads="1"/>
          </p:cNvSpPr>
          <p:nvPr/>
        </p:nvSpPr>
        <p:spPr bwMode="auto">
          <a:xfrm>
            <a:off x="1403648" y="4149080"/>
            <a:ext cx="7592152" cy="1323439"/>
          </a:xfrm>
          <a:prstGeom prst="rect">
            <a:avLst/>
          </a:prstGeom>
          <a:noFill/>
          <a:ln>
            <a:noFill/>
          </a:ln>
          <a:extLst/>
        </p:spPr>
        <p:txBody>
          <a:bodyPr anchor="b">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algn="r" eaLnBrk="1" hangingPunct="1">
              <a:defRPr/>
            </a:pPr>
            <a:r>
              <a:rPr lang="it-IT" altLang="it-IT" sz="8000" b="0" kern="0" dirty="0">
                <a:solidFill>
                  <a:schemeClr val="bg1"/>
                </a:solidFill>
                <a:latin typeface="Calibri" panose="020F0502020204030204" pitchFamily="34" charset="0"/>
                <a:cs typeface="Arial" pitchFamily="34" charset="0"/>
              </a:rPr>
              <a:t>congiuntura</a:t>
            </a:r>
          </a:p>
        </p:txBody>
      </p:sp>
    </p:spTree>
    <p:extLst>
      <p:ext uri="{BB962C8B-B14F-4D97-AF65-F5344CB8AC3E}">
        <p14:creationId xmlns:p14="http://schemas.microsoft.com/office/powerpoint/2010/main" val="2167222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78800" y="2631600"/>
            <a:ext cx="3204764" cy="2534400"/>
          </a:xfrm>
          <a:prstGeom prst="rect">
            <a:avLst/>
          </a:prstGeom>
        </p:spPr>
      </p:pic>
      <p:cxnSp>
        <p:nvCxnSpPr>
          <p:cNvPr id="19"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pic>
        <p:nvPicPr>
          <p:cNvPr id="2" name="Immagine 1"/>
          <p:cNvPicPr>
            <a:picLocks noChangeAspect="1"/>
          </p:cNvPicPr>
          <p:nvPr/>
        </p:nvPicPr>
        <p:blipFill>
          <a:blip r:embed="rId3"/>
          <a:stretch>
            <a:fillRect/>
          </a:stretch>
        </p:blipFill>
        <p:spPr>
          <a:xfrm>
            <a:off x="4212000" y="2703600"/>
            <a:ext cx="4562129" cy="2617200"/>
          </a:xfrm>
          <a:prstGeom prst="rect">
            <a:avLst/>
          </a:prstGeom>
        </p:spPr>
      </p:pic>
      <p:sp>
        <p:nvSpPr>
          <p:cNvPr id="32"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Bef>
                <a:spcPts val="600"/>
              </a:spcBef>
            </a:pPr>
            <a:r>
              <a:rPr lang="it-IT" altLang="ja-JP" sz="1600" b="0" dirty="0">
                <a:latin typeface="Calibri" panose="020F0502020204030204" pitchFamily="34" charset="0"/>
              </a:rPr>
              <a:t>Tenuto conto dei fattori stagionali, nel trimestre considerato, i </a:t>
            </a:r>
            <a:r>
              <a:rPr lang="it-IT" altLang="ja-JP" sz="1600" u="sng" dirty="0">
                <a:latin typeface="Calibri" panose="020F0502020204030204" pitchFamily="34" charset="0"/>
              </a:rPr>
              <a:t>ricavi</a:t>
            </a:r>
            <a:r>
              <a:rPr lang="it-IT" altLang="ja-JP" sz="1600" b="0" dirty="0">
                <a:latin typeface="Calibri" panose="020F0502020204030204" pitchFamily="34" charset="0"/>
              </a:rPr>
              <a:t> della Sua impresa rispetto al trimestre precedente sono …?</a:t>
            </a:r>
          </a:p>
        </p:txBody>
      </p:sp>
      <p:sp>
        <p:nvSpPr>
          <p:cNvPr id="33" name="Rectangle 4"/>
          <p:cNvSpPr txBox="1">
            <a:spLocks noChangeArrowheads="1"/>
          </p:cNvSpPr>
          <p:nvPr/>
        </p:nvSpPr>
        <p:spPr bwMode="auto">
          <a:xfrm>
            <a:off x="395288" y="188913"/>
            <a:ext cx="8280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andamento congiunturale | </a:t>
            </a:r>
            <a:r>
              <a:rPr lang="it-IT" altLang="it-IT" sz="2000" dirty="0">
                <a:latin typeface="Calibri" panose="020F0502020204030204" pitchFamily="34" charset="0"/>
              </a:rPr>
              <a:t>ancora prudenza circa il </a:t>
            </a:r>
            <a:r>
              <a:rPr lang="it-IT" altLang="it-IT" sz="2000" u="sng" dirty="0">
                <a:solidFill>
                  <a:srgbClr val="C00000"/>
                </a:solidFill>
                <a:latin typeface="Calibri" panose="020F0502020204030204" pitchFamily="34" charset="0"/>
              </a:rPr>
              <a:t>LIVELLO DEI RICAVI</a:t>
            </a:r>
            <a:r>
              <a:rPr lang="it-IT" altLang="it-IT" sz="2000" dirty="0">
                <a:latin typeface="Calibri" panose="020F0502020204030204" pitchFamily="34" charset="0"/>
              </a:rPr>
              <a:t>, giudicato </a:t>
            </a:r>
            <a:r>
              <a:rPr lang="it-IT" altLang="it-IT" sz="2000" u="sng" dirty="0">
                <a:solidFill>
                  <a:srgbClr val="C00000"/>
                </a:solidFill>
                <a:latin typeface="Calibri" panose="020F0502020204030204" pitchFamily="34" charset="0"/>
              </a:rPr>
              <a:t>STABILE</a:t>
            </a:r>
            <a:r>
              <a:rPr lang="it-IT" altLang="it-IT" sz="2000" dirty="0">
                <a:latin typeface="Calibri" panose="020F0502020204030204" pitchFamily="34" charset="0"/>
              </a:rPr>
              <a:t> a fine 2016… l’analisi tendenziale mostra in ogni caso una ripresa dell’indicatore (2016 su 2015)…</a:t>
            </a:r>
            <a:endParaRPr lang="it-IT" sz="2000" dirty="0">
              <a:solidFill>
                <a:srgbClr val="FF0000"/>
              </a:solidFill>
              <a:latin typeface="Calibri" panose="020F0502020204030204" pitchFamily="34" charset="0"/>
            </a:endParaRPr>
          </a:p>
        </p:txBody>
      </p:sp>
      <p:sp>
        <p:nvSpPr>
          <p:cNvPr id="46" name="Ovale 1"/>
          <p:cNvSpPr>
            <a:spLocks noChangeArrowheads="1"/>
          </p:cNvSpPr>
          <p:nvPr/>
        </p:nvSpPr>
        <p:spPr bwMode="auto">
          <a:xfrm>
            <a:off x="3201851" y="4522866"/>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sp>
        <p:nvSpPr>
          <p:cNvPr id="18"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37" name="CasellaDiTesto 10"/>
          <p:cNvSpPr txBox="1">
            <a:spLocks noChangeArrowheads="1"/>
          </p:cNvSpPr>
          <p:nvPr/>
        </p:nvSpPr>
        <p:spPr bwMode="auto">
          <a:xfrm>
            <a:off x="7925271"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38" name="CasellaDiTesto 20"/>
          <p:cNvSpPr txBox="1">
            <a:spLocks noChangeArrowheads="1"/>
          </p:cNvSpPr>
          <p:nvPr/>
        </p:nvSpPr>
        <p:spPr bwMode="auto">
          <a:xfrm>
            <a:off x="6725121"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cxnSp>
        <p:nvCxnSpPr>
          <p:cNvPr id="39" name="Connettore 2 38"/>
          <p:cNvCxnSpPr/>
          <p:nvPr/>
        </p:nvCxnSpPr>
        <p:spPr bwMode="auto">
          <a:xfrm>
            <a:off x="6401676"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40" name="Connettore 2 39"/>
          <p:cNvCxnSpPr/>
          <p:nvPr/>
        </p:nvCxnSpPr>
        <p:spPr bwMode="auto">
          <a:xfrm rot="10800000">
            <a:off x="8017285" y="3617269"/>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42" name="CasellaDiTesto 41"/>
          <p:cNvSpPr txBox="1"/>
          <p:nvPr/>
        </p:nvSpPr>
        <p:spPr>
          <a:xfrm>
            <a:off x="6442951"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43" name="CasellaDiTesto 42"/>
          <p:cNvSpPr txBox="1"/>
          <p:nvPr/>
        </p:nvSpPr>
        <p:spPr>
          <a:xfrm>
            <a:off x="8025222" y="3660132"/>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sp>
        <p:nvSpPr>
          <p:cNvPr id="16"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8400" y="2520000"/>
            <a:ext cx="4159627" cy="2494800"/>
          </a:xfrm>
          <a:prstGeom prst="rect">
            <a:avLst/>
          </a:prstGeom>
        </p:spPr>
      </p:pic>
      <p:sp>
        <p:nvSpPr>
          <p:cNvPr id="20483" name="Rectangle 4"/>
          <p:cNvSpPr>
            <a:spLocks noGrp="1" noChangeArrowheads="1"/>
          </p:cNvSpPr>
          <p:nvPr>
            <p:ph type="title" idx="4294967295"/>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andamento congiunturale | </a:t>
            </a:r>
            <a:r>
              <a:rPr lang="it-IT" dirty="0">
                <a:solidFill>
                  <a:schemeClr val="tx1"/>
                </a:solidFill>
                <a:latin typeface="Calibri" panose="020F0502020204030204" pitchFamily="34" charset="0"/>
                <a:ea typeface="MS PGothic" charset="0"/>
                <a:cs typeface="Arial" charset="0"/>
              </a:rPr>
              <a:t>andamento dei ricavi…</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(analisi per provincia, settore, dimensione)</a:t>
            </a:r>
            <a:r>
              <a:rPr lang="it-IT" dirty="0">
                <a:solidFill>
                  <a:schemeClr val="tx1"/>
                </a:solidFill>
                <a:latin typeface="Calibri" panose="020F0502020204030204" pitchFamily="34" charset="0"/>
                <a:ea typeface="MS PGothic" charset="0"/>
                <a:cs typeface="Arial" charset="0"/>
              </a:rPr>
              <a:t> </a:t>
            </a:r>
            <a:endParaRPr lang="it-IT" u="sng" dirty="0">
              <a:solidFill>
                <a:schemeClr val="tx1"/>
              </a:solidFill>
              <a:latin typeface="Calibri" panose="020F0502020204030204" pitchFamily="34" charset="0"/>
              <a:ea typeface="MS PGothic" charset="0"/>
              <a:cs typeface="Arial" charset="0"/>
            </a:endParaRPr>
          </a:p>
        </p:txBody>
      </p:sp>
      <p:cxnSp>
        <p:nvCxnSpPr>
          <p:cNvPr id="20" name="Connettore 1 19"/>
          <p:cNvCxnSpPr/>
          <p:nvPr/>
        </p:nvCxnSpPr>
        <p:spPr bwMode="auto">
          <a:xfrm>
            <a:off x="5063131" y="1286774"/>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cxnSp>
        <p:nvCxnSpPr>
          <p:cNvPr id="21" name="Connettore 1 20"/>
          <p:cNvCxnSpPr/>
          <p:nvPr/>
        </p:nvCxnSpPr>
        <p:spPr bwMode="auto">
          <a:xfrm>
            <a:off x="5063131" y="3984568"/>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sp>
        <p:nvSpPr>
          <p:cNvPr id="22" name="CasellaDiTesto 10"/>
          <p:cNvSpPr txBox="1">
            <a:spLocks noChangeArrowheads="1"/>
          </p:cNvSpPr>
          <p:nvPr/>
        </p:nvSpPr>
        <p:spPr bwMode="auto">
          <a:xfrm>
            <a:off x="5050656" y="1132886"/>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S</a:t>
            </a:r>
            <a:r>
              <a:rPr lang="it-IT" sz="1400" b="0" dirty="0">
                <a:solidFill>
                  <a:srgbClr val="008000"/>
                </a:solidFill>
                <a:latin typeface="Calibri" panose="020F0502020204030204" pitchFamily="34" charset="0"/>
              </a:rPr>
              <a:t>ettore di attività</a:t>
            </a:r>
            <a:endParaRPr lang="it-IT" sz="1050" b="0" i="1" dirty="0">
              <a:solidFill>
                <a:srgbClr val="008000"/>
              </a:solidFill>
              <a:latin typeface="Calibri" panose="020F0502020204030204" pitchFamily="34" charset="0"/>
            </a:endParaRPr>
          </a:p>
        </p:txBody>
      </p:sp>
      <p:sp>
        <p:nvSpPr>
          <p:cNvPr id="23" name="CasellaDiTesto 10"/>
          <p:cNvSpPr txBox="1">
            <a:spLocks noChangeArrowheads="1"/>
          </p:cNvSpPr>
          <p:nvPr/>
        </p:nvSpPr>
        <p:spPr bwMode="auto">
          <a:xfrm>
            <a:off x="5050656" y="3830680"/>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D</a:t>
            </a:r>
            <a:r>
              <a:rPr lang="it-IT" sz="1400" b="0" dirty="0">
                <a:solidFill>
                  <a:srgbClr val="008000"/>
                </a:solidFill>
                <a:latin typeface="Calibri" panose="020F0502020204030204" pitchFamily="34" charset="0"/>
              </a:rPr>
              <a:t>imensione</a:t>
            </a:r>
            <a:endParaRPr lang="it-IT" sz="1000" b="0" i="1" dirty="0">
              <a:solidFill>
                <a:srgbClr val="008000"/>
              </a:solidFill>
              <a:latin typeface="Calibri" panose="020F0502020204030204" pitchFamily="34" charset="0"/>
            </a:endParaRPr>
          </a:p>
        </p:txBody>
      </p:sp>
      <p:cxnSp>
        <p:nvCxnSpPr>
          <p:cNvPr id="24" name="Connettore 1 23"/>
          <p:cNvCxnSpPr/>
          <p:nvPr/>
        </p:nvCxnSpPr>
        <p:spPr bwMode="auto">
          <a:xfrm>
            <a:off x="420711" y="1286774"/>
            <a:ext cx="3704383" cy="0"/>
          </a:xfrm>
          <a:prstGeom prst="line">
            <a:avLst/>
          </a:prstGeom>
          <a:noFill/>
          <a:ln w="31750">
            <a:solidFill>
              <a:srgbClr val="008000">
                <a:alpha val="30000"/>
              </a:srgbClr>
            </a:solidFill>
            <a:round/>
            <a:headEnd/>
            <a:tailEnd/>
          </a:ln>
          <a:extLst>
            <a:ext uri="{909E8E84-426E-40dd-AFC4-6F175D3DCCD1}">
              <a14:hiddenFill xmlns="" xmlns:a14="http://schemas.microsoft.com/office/drawing/2010/main">
                <a:solidFill>
                  <a:srgbClr val="FFFFFF"/>
                </a:solidFill>
              </a14:hiddenFill>
            </a:ext>
          </a:extLst>
        </p:spPr>
      </p:cxnSp>
      <p:sp>
        <p:nvSpPr>
          <p:cNvPr id="25" name="CasellaDiTesto 10"/>
          <p:cNvSpPr txBox="1">
            <a:spLocks noChangeArrowheads="1"/>
          </p:cNvSpPr>
          <p:nvPr/>
        </p:nvSpPr>
        <p:spPr bwMode="auto">
          <a:xfrm>
            <a:off x="408236" y="1132886"/>
            <a:ext cx="1584176" cy="307777"/>
          </a:xfrm>
          <a:prstGeom prst="rect">
            <a:avLst/>
          </a:prstGeom>
          <a:solidFill>
            <a:schemeClr val="bg1"/>
          </a:solidFill>
          <a:ln>
            <a:noFill/>
          </a:ln>
          <a:extLst/>
        </p:spPr>
        <p:txBody>
          <a:bodyPr wrap="squar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eaLnBrk="1" hangingPunct="1"/>
            <a:r>
              <a:rPr lang="it-IT" sz="1400" dirty="0">
                <a:solidFill>
                  <a:srgbClr val="008000"/>
                </a:solidFill>
                <a:latin typeface="Calibri" panose="020F0502020204030204" pitchFamily="34" charset="0"/>
              </a:rPr>
              <a:t>P</a:t>
            </a:r>
            <a:r>
              <a:rPr lang="it-IT" sz="1400" b="0" dirty="0">
                <a:solidFill>
                  <a:srgbClr val="008000"/>
                </a:solidFill>
                <a:latin typeface="Calibri" panose="020F0502020204030204" pitchFamily="34" charset="0"/>
              </a:rPr>
              <a:t>rovincia</a:t>
            </a:r>
            <a:endParaRPr lang="it-IT" sz="1050" b="0" i="1" dirty="0">
              <a:solidFill>
                <a:srgbClr val="008000"/>
              </a:solidFill>
              <a:latin typeface="Calibri" panose="020F0502020204030204" pitchFamily="34" charset="0"/>
            </a:endParaRPr>
          </a:p>
        </p:txBody>
      </p:sp>
      <p:cxnSp>
        <p:nvCxnSpPr>
          <p:cNvPr id="26" name="Connettore 1 2"/>
          <p:cNvCxnSpPr>
            <a:cxnSpLocks noChangeShapeType="1"/>
          </p:cNvCxnSpPr>
          <p:nvPr/>
        </p:nvCxnSpPr>
        <p:spPr bwMode="auto">
          <a:xfrm flipV="1">
            <a:off x="518286" y="3839001"/>
            <a:ext cx="3600000" cy="3016"/>
          </a:xfrm>
          <a:prstGeom prst="line">
            <a:avLst/>
          </a:prstGeom>
          <a:noFill/>
          <a:ln w="19050">
            <a:solidFill>
              <a:srgbClr val="008000"/>
            </a:solidFill>
            <a:round/>
            <a:headEnd/>
            <a:tailEnd/>
          </a:ln>
          <a:extLst>
            <a:ext uri="{909E8E84-426E-40dd-AFC4-6F175D3DCCD1}">
              <a14:hiddenFill xmlns="" xmlns:a14="http://schemas.microsoft.com/office/drawing/2010/main">
                <a:noFill/>
              </a14:hiddenFill>
            </a:ext>
          </a:extLst>
        </p:spPr>
      </p:cxnSp>
      <p:sp>
        <p:nvSpPr>
          <p:cNvPr id="27" name="CasellaDiTesto 2"/>
          <p:cNvSpPr txBox="1">
            <a:spLocks noChangeArrowheads="1"/>
          </p:cNvSpPr>
          <p:nvPr/>
        </p:nvSpPr>
        <p:spPr bwMode="auto">
          <a:xfrm>
            <a:off x="4093857" y="3625993"/>
            <a:ext cx="5501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charset="0"/>
                <a:cs typeface="MS PGothic" charset="0"/>
              </a:defRPr>
            </a:lvl1pPr>
            <a:lvl2pPr marL="742950" indent="-285750">
              <a:defRPr sz="800" b="1">
                <a:solidFill>
                  <a:schemeClr val="tx1"/>
                </a:solidFill>
                <a:latin typeface="Arial" charset="0"/>
                <a:ea typeface="MS PGothic" charset="0"/>
                <a:cs typeface="MS PGothic" charset="0"/>
              </a:defRPr>
            </a:lvl2pPr>
            <a:lvl3pPr marL="1143000" indent="-228600">
              <a:defRPr sz="800" b="1">
                <a:solidFill>
                  <a:schemeClr val="tx1"/>
                </a:solidFill>
                <a:latin typeface="Arial" charset="0"/>
                <a:ea typeface="MS PGothic" charset="0"/>
                <a:cs typeface="MS PGothic" charset="0"/>
              </a:defRPr>
            </a:lvl3pPr>
            <a:lvl4pPr marL="1600200" indent="-228600">
              <a:defRPr sz="800" b="1">
                <a:solidFill>
                  <a:schemeClr val="tx1"/>
                </a:solidFill>
                <a:latin typeface="Arial" charset="0"/>
                <a:ea typeface="MS PGothic" charset="0"/>
                <a:cs typeface="MS PGothic" charset="0"/>
              </a:defRPr>
            </a:lvl4pPr>
            <a:lvl5pPr marL="2057400" indent="-228600">
              <a:defRPr sz="8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8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8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8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800" b="1">
                <a:solidFill>
                  <a:schemeClr val="tx1"/>
                </a:solidFill>
                <a:latin typeface="Arial" charset="0"/>
                <a:ea typeface="MS PGothic" charset="0"/>
                <a:cs typeface="MS PGothic" charset="0"/>
              </a:defRPr>
            </a:lvl9pPr>
          </a:lstStyle>
          <a:p>
            <a:pPr algn="ctr" eaLnBrk="1" hangingPunct="1"/>
            <a:r>
              <a:rPr lang="it-IT" sz="900" i="1" dirty="0">
                <a:solidFill>
                  <a:srgbClr val="008000"/>
                </a:solidFill>
                <a:latin typeface="Calibri" panose="020F0502020204030204" pitchFamily="34" charset="0"/>
              </a:rPr>
              <a:t>x = 40,0</a:t>
            </a:r>
          </a:p>
        </p:txBody>
      </p:sp>
      <p:sp>
        <p:nvSpPr>
          <p:cNvPr id="31" name="Rettangolo 30"/>
          <p:cNvSpPr/>
          <p:nvPr/>
        </p:nvSpPr>
        <p:spPr bwMode="auto">
          <a:xfrm>
            <a:off x="380788" y="5066749"/>
            <a:ext cx="3954766" cy="1148909"/>
          </a:xfrm>
          <a:prstGeom prst="rect">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32" name="CasellaDiTesto 31"/>
          <p:cNvSpPr txBox="1"/>
          <p:nvPr/>
        </p:nvSpPr>
        <p:spPr>
          <a:xfrm>
            <a:off x="691706"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29,0</a:t>
            </a:r>
          </a:p>
        </p:txBody>
      </p:sp>
      <p:sp>
        <p:nvSpPr>
          <p:cNvPr id="34" name="CasellaDiTesto 33"/>
          <p:cNvSpPr txBox="1"/>
          <p:nvPr/>
        </p:nvSpPr>
        <p:spPr>
          <a:xfrm>
            <a:off x="1602730"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47,4</a:t>
            </a:r>
          </a:p>
        </p:txBody>
      </p:sp>
      <p:sp>
        <p:nvSpPr>
          <p:cNvPr id="35" name="CasellaDiTesto 34"/>
          <p:cNvSpPr txBox="1"/>
          <p:nvPr/>
        </p:nvSpPr>
        <p:spPr>
          <a:xfrm>
            <a:off x="2508357"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45,6</a:t>
            </a:r>
          </a:p>
        </p:txBody>
      </p:sp>
      <p:sp>
        <p:nvSpPr>
          <p:cNvPr id="36" name="CasellaDiTesto 35"/>
          <p:cNvSpPr txBox="1"/>
          <p:nvPr/>
        </p:nvSpPr>
        <p:spPr>
          <a:xfrm>
            <a:off x="3406027" y="5630057"/>
            <a:ext cx="595036" cy="369332"/>
          </a:xfrm>
          <a:prstGeom prst="rect">
            <a:avLst/>
          </a:prstGeom>
          <a:noFill/>
        </p:spPr>
        <p:txBody>
          <a:bodyPr wrap="none" rtlCol="0">
            <a:spAutoFit/>
          </a:bodyPr>
          <a:lstStyle/>
          <a:p>
            <a:pPr algn="ctr"/>
            <a:r>
              <a:rPr lang="it-IT" sz="1800" dirty="0">
                <a:solidFill>
                  <a:srgbClr val="FF0000"/>
                </a:solidFill>
                <a:latin typeface="Calibri" panose="020F0502020204030204" pitchFamily="34" charset="0"/>
              </a:rPr>
              <a:t>50,0</a:t>
            </a:r>
          </a:p>
        </p:txBody>
      </p:sp>
      <p:sp>
        <p:nvSpPr>
          <p:cNvPr id="37" name="CasellaDiTesto 10"/>
          <p:cNvSpPr txBox="1">
            <a:spLocks noChangeArrowheads="1"/>
          </p:cNvSpPr>
          <p:nvPr/>
        </p:nvSpPr>
        <p:spPr bwMode="auto">
          <a:xfrm>
            <a:off x="765438" y="5178678"/>
            <a:ext cx="3161880" cy="338554"/>
          </a:xfrm>
          <a:prstGeom prst="rect">
            <a:avLst/>
          </a:prstGeom>
          <a:noFill/>
          <a:ln>
            <a:noFill/>
          </a:ln>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ctr" eaLnBrk="1" hangingPunct="1"/>
            <a:r>
              <a:rPr lang="it-IT" altLang="it-IT" sz="1600" dirty="0">
                <a:solidFill>
                  <a:srgbClr val="FF0000"/>
                </a:solidFill>
                <a:latin typeface="Calibri" panose="020F0502020204030204" pitchFamily="34" charset="0"/>
              </a:rPr>
              <a:t>Previsione I trim 2017</a:t>
            </a:r>
          </a:p>
        </p:txBody>
      </p:sp>
      <p:pic>
        <p:nvPicPr>
          <p:cNvPr id="3" name="Immagine 2"/>
          <p:cNvPicPr>
            <a:picLocks noChangeAspect="1"/>
          </p:cNvPicPr>
          <p:nvPr/>
        </p:nvPicPr>
        <p:blipFill>
          <a:blip r:embed="rId3"/>
          <a:stretch>
            <a:fillRect/>
          </a:stretch>
        </p:blipFill>
        <p:spPr>
          <a:xfrm>
            <a:off x="468000" y="1587600"/>
            <a:ext cx="3736564" cy="831600"/>
          </a:xfrm>
          <a:prstGeom prst="rect">
            <a:avLst/>
          </a:prstGeom>
        </p:spPr>
      </p:pic>
      <p:pic>
        <p:nvPicPr>
          <p:cNvPr id="4" name="Immagine 3"/>
          <p:cNvPicPr>
            <a:picLocks noChangeAspect="1"/>
          </p:cNvPicPr>
          <p:nvPr/>
        </p:nvPicPr>
        <p:blipFill>
          <a:blip r:embed="rId4"/>
          <a:stretch>
            <a:fillRect/>
          </a:stretch>
        </p:blipFill>
        <p:spPr>
          <a:xfrm>
            <a:off x="5097600" y="1425600"/>
            <a:ext cx="3871483" cy="2206800"/>
          </a:xfrm>
          <a:prstGeom prst="rect">
            <a:avLst/>
          </a:prstGeom>
        </p:spPr>
      </p:pic>
      <p:pic>
        <p:nvPicPr>
          <p:cNvPr id="5" name="Immagine 4"/>
          <p:cNvPicPr>
            <a:picLocks noChangeAspect="1"/>
          </p:cNvPicPr>
          <p:nvPr/>
        </p:nvPicPr>
        <p:blipFill>
          <a:blip r:embed="rId5"/>
          <a:stretch>
            <a:fillRect/>
          </a:stretch>
        </p:blipFill>
        <p:spPr>
          <a:xfrm>
            <a:off x="5097600" y="4096800"/>
            <a:ext cx="3871483" cy="22068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74429" y="1988211"/>
            <a:ext cx="8813427" cy="3563413"/>
          </a:xfrm>
          <a:prstGeom prst="rect">
            <a:avLst/>
          </a:prstGeom>
        </p:spPr>
      </p:pic>
      <p:sp>
        <p:nvSpPr>
          <p:cNvPr id="34818" name="Titolo 6"/>
          <p:cNvSpPr>
            <a:spLocks noGrp="1"/>
          </p:cNvSpPr>
          <p:nvPr>
            <p:ph type="title"/>
          </p:nvPr>
        </p:nvSpPr>
        <p:spPr>
          <a:xfrm>
            <a:off x="395288" y="188913"/>
            <a:ext cx="8524425"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consumi |</a:t>
            </a:r>
            <a:r>
              <a:rPr lang="it-IT" dirty="0">
                <a:solidFill>
                  <a:srgbClr val="FF0000"/>
                </a:solidFill>
                <a:latin typeface="Calibri" panose="020F0502020204030204" pitchFamily="34" charset="0"/>
                <a:ea typeface="ＭＳ Ｐゴシック" pitchFamily="34" charset="-128"/>
                <a:cs typeface="Arial" charset="0"/>
              </a:rPr>
              <a:t> </a:t>
            </a:r>
            <a:r>
              <a:rPr lang="it-IT" dirty="0">
                <a:solidFill>
                  <a:schemeClr val="tx1"/>
                </a:solidFill>
                <a:latin typeface="Calibri" panose="020F0502020204030204" pitchFamily="34" charset="0"/>
                <a:ea typeface="ＭＳ Ｐゴシック" pitchFamily="34" charset="-128"/>
                <a:cs typeface="Arial" charset="0"/>
              </a:rPr>
              <a:t>la spesa delle famiglie sul territorio economico risulta cresciuta del +0,2% a seguito dell’andamento particolarmente vivace della componente di beni durevoli… è aumentata in termini tendenziali dell’1,2%...</a:t>
            </a:r>
          </a:p>
        </p:txBody>
      </p:sp>
      <p:sp>
        <p:nvSpPr>
          <p:cNvPr id="34820" name="Rettangolo 11"/>
          <p:cNvSpPr>
            <a:spLocks noChangeArrowheads="1"/>
          </p:cNvSpPr>
          <p:nvPr/>
        </p:nvSpPr>
        <p:spPr bwMode="auto">
          <a:xfrm>
            <a:off x="392113" y="5892800"/>
            <a:ext cx="8370887" cy="735013"/>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Istat, Conti Nazionali </a:t>
            </a:r>
            <a:br>
              <a:rPr lang="it-IT" sz="1400" b="1" dirty="0">
                <a:latin typeface="Calibri" panose="020F0502020204030204" pitchFamily="34" charset="0"/>
              </a:rPr>
            </a:br>
            <a:r>
              <a:rPr lang="it-IT" sz="900" b="0" dirty="0">
                <a:latin typeface="Calibri" panose="020F0502020204030204" pitchFamily="34" charset="0"/>
              </a:rPr>
              <a:t>Consumi - Valori concatenati [milioni di euro - anno di riferimento 2005]. Dati destagionalizzati e corretti per gli effetti di calendario. Eventuali lievi discrepanze tra i valori qui riportati e quelli contenuti nelle stime preliminari sono attribuibili ad arrotondamenti e revisioni.</a:t>
            </a:r>
            <a:endParaRPr lang="it-IT" sz="500" b="0" dirty="0">
              <a:latin typeface="Calibri" panose="020F0502020204030204" pitchFamily="34" charset="0"/>
            </a:endParaRPr>
          </a:p>
        </p:txBody>
      </p:sp>
      <p:sp>
        <p:nvSpPr>
          <p:cNvPr id="34821" name="CasellaDiTesto 11"/>
          <p:cNvSpPr txBox="1">
            <a:spLocks noChangeArrowheads="1"/>
          </p:cNvSpPr>
          <p:nvPr/>
        </p:nvSpPr>
        <p:spPr bwMode="auto">
          <a:xfrm>
            <a:off x="385908" y="1375651"/>
            <a:ext cx="8382000" cy="368049"/>
          </a:xfrm>
          <a:prstGeom prst="rect">
            <a:avLst/>
          </a:prstGeom>
          <a:noFill/>
          <a:ln w="9525">
            <a:noFill/>
            <a:miter lim="800000"/>
            <a:headEnd/>
            <a:tailEnd/>
          </a:ln>
        </p:spPr>
        <p:txBody>
          <a:bodyPr>
            <a:spAutoFit/>
          </a:bodyPr>
          <a:lstStyle/>
          <a:p>
            <a:pPr algn="ctr">
              <a:lnSpc>
                <a:spcPct val="120000"/>
              </a:lnSpc>
              <a:spcBef>
                <a:spcPts val="600"/>
              </a:spcBef>
            </a:pPr>
            <a:r>
              <a:rPr lang="it-IT" sz="1600" b="1" dirty="0">
                <a:solidFill>
                  <a:srgbClr val="0C4B92"/>
                </a:solidFill>
                <a:latin typeface="Calibri" panose="020F0502020204030204" pitchFamily="34" charset="0"/>
              </a:rPr>
              <a:t>Serie storica dei consumi dal gennaio 2009 ad oggi</a:t>
            </a:r>
            <a:endParaRPr lang="it-IT" sz="4000" dirty="0">
              <a:solidFill>
                <a:srgbClr val="0C4B92"/>
              </a:solidFill>
              <a:latin typeface="Calibri" panose="020F0502020204030204" pitchFamily="34" charset="0"/>
            </a:endParaRPr>
          </a:p>
        </p:txBody>
      </p:sp>
      <p:cxnSp>
        <p:nvCxnSpPr>
          <p:cNvPr id="12" name="Connettore 1 2"/>
          <p:cNvCxnSpPr>
            <a:cxnSpLocks noChangeShapeType="1"/>
          </p:cNvCxnSpPr>
          <p:nvPr/>
        </p:nvCxnSpPr>
        <p:spPr bwMode="auto">
          <a:xfrm flipV="1">
            <a:off x="2682522" y="2173188"/>
            <a:ext cx="0" cy="3024000"/>
          </a:xfrm>
          <a:prstGeom prst="line">
            <a:avLst/>
          </a:prstGeom>
          <a:noFill/>
          <a:ln w="12700" algn="ctr">
            <a:solidFill>
              <a:srgbClr val="FF0000"/>
            </a:solidFill>
            <a:round/>
            <a:headEnd/>
            <a:tailEnd/>
          </a:ln>
        </p:spPr>
      </p:cxnSp>
      <p:cxnSp>
        <p:nvCxnSpPr>
          <p:cNvPr id="13" name="Connettore 1 19"/>
          <p:cNvCxnSpPr>
            <a:cxnSpLocks noChangeShapeType="1"/>
          </p:cNvCxnSpPr>
          <p:nvPr/>
        </p:nvCxnSpPr>
        <p:spPr bwMode="auto">
          <a:xfrm flipV="1">
            <a:off x="8630686" y="2173191"/>
            <a:ext cx="0" cy="3024000"/>
          </a:xfrm>
          <a:prstGeom prst="line">
            <a:avLst/>
          </a:prstGeom>
          <a:noFill/>
          <a:ln w="12700" algn="ctr">
            <a:solidFill>
              <a:srgbClr val="FF0000"/>
            </a:solidFill>
            <a:round/>
            <a:headEnd/>
            <a:tailEnd/>
          </a:ln>
        </p:spPr>
      </p:cxnSp>
      <p:sp>
        <p:nvSpPr>
          <p:cNvPr id="20" name="CasellaDiTesto 19"/>
          <p:cNvSpPr txBox="1"/>
          <p:nvPr/>
        </p:nvSpPr>
        <p:spPr>
          <a:xfrm>
            <a:off x="7417967" y="4930662"/>
            <a:ext cx="997389" cy="261610"/>
          </a:xfrm>
          <a:prstGeom prst="rect">
            <a:avLst/>
          </a:prstGeom>
          <a:noFill/>
        </p:spPr>
        <p:txBody>
          <a:bodyPr wrap="none" rtlCol="0">
            <a:spAutoFit/>
          </a:bodyPr>
          <a:lstStyle/>
          <a:p>
            <a:pPr algn="r"/>
            <a:r>
              <a:rPr lang="it-IT" sz="1100" i="1" dirty="0">
                <a:latin typeface="Calibri" panose="020F0502020204030204" pitchFamily="34" charset="0"/>
              </a:rPr>
              <a:t>milioni di euro</a:t>
            </a:r>
          </a:p>
        </p:txBody>
      </p:sp>
      <p:sp>
        <p:nvSpPr>
          <p:cNvPr id="17" name="CasellaDiTesto 16"/>
          <p:cNvSpPr txBox="1"/>
          <p:nvPr/>
        </p:nvSpPr>
        <p:spPr>
          <a:xfrm>
            <a:off x="2682522" y="2362231"/>
            <a:ext cx="864339" cy="338554"/>
          </a:xfrm>
          <a:prstGeom prst="rect">
            <a:avLst/>
          </a:prstGeom>
          <a:noFill/>
        </p:spPr>
        <p:txBody>
          <a:bodyPr wrap="none" rtlCol="0">
            <a:spAutoFit/>
          </a:bodyPr>
          <a:lstStyle/>
          <a:p>
            <a:r>
              <a:rPr lang="it-IT" sz="1600" b="1" dirty="0">
                <a:latin typeface="Calibri" panose="020F0502020204030204" pitchFamily="34" charset="0"/>
              </a:rPr>
              <a:t>328.520</a:t>
            </a:r>
          </a:p>
        </p:txBody>
      </p:sp>
      <p:sp>
        <p:nvSpPr>
          <p:cNvPr id="18" name="CasellaDiTesto 17"/>
          <p:cNvSpPr txBox="1"/>
          <p:nvPr/>
        </p:nvSpPr>
        <p:spPr>
          <a:xfrm>
            <a:off x="7774504" y="3310741"/>
            <a:ext cx="864339" cy="338554"/>
          </a:xfrm>
          <a:prstGeom prst="rect">
            <a:avLst/>
          </a:prstGeom>
          <a:noFill/>
        </p:spPr>
        <p:txBody>
          <a:bodyPr wrap="none" rtlCol="0">
            <a:spAutoFit/>
          </a:bodyPr>
          <a:lstStyle/>
          <a:p>
            <a:r>
              <a:rPr lang="it-IT" sz="1600" b="1" dirty="0">
                <a:latin typeface="Calibri" panose="020F0502020204030204" pitchFamily="34" charset="0"/>
              </a:rPr>
              <a:t>315.673</a:t>
            </a:r>
          </a:p>
        </p:txBody>
      </p:sp>
      <p:sp>
        <p:nvSpPr>
          <p:cNvPr id="5" name="Rettangolo 4"/>
          <p:cNvSpPr/>
          <p:nvPr/>
        </p:nvSpPr>
        <p:spPr>
          <a:xfrm>
            <a:off x="4658387" y="2005465"/>
            <a:ext cx="3864634" cy="1200329"/>
          </a:xfrm>
          <a:prstGeom prst="rect">
            <a:avLst/>
          </a:prstGeom>
          <a:solidFill>
            <a:srgbClr val="FF0000"/>
          </a:solidFill>
        </p:spPr>
        <p:txBody>
          <a:bodyPr wrap="square">
            <a:spAutoFit/>
          </a:bodyPr>
          <a:lstStyle/>
          <a:p>
            <a:pPr algn="ctr"/>
            <a:r>
              <a:rPr lang="it-IT" sz="1800" b="1" dirty="0">
                <a:solidFill>
                  <a:schemeClr val="bg1"/>
                </a:solidFill>
                <a:latin typeface="Calibri" panose="020F0502020204030204" pitchFamily="34" charset="0"/>
              </a:rPr>
              <a:t>In termini congiunturali:</a:t>
            </a:r>
            <a:br>
              <a:rPr lang="it-IT" sz="1800" b="1" dirty="0">
                <a:solidFill>
                  <a:schemeClr val="bg1"/>
                </a:solidFill>
                <a:latin typeface="Calibri" panose="020F0502020204030204" pitchFamily="34" charset="0"/>
              </a:rPr>
            </a:br>
            <a:r>
              <a:rPr lang="it-IT" sz="1800" b="1" dirty="0">
                <a:solidFill>
                  <a:schemeClr val="bg1"/>
                </a:solidFill>
                <a:latin typeface="Calibri" panose="020F0502020204030204" pitchFamily="34" charset="0"/>
              </a:rPr>
              <a:t>+0,6% beni semidurevoli</a:t>
            </a:r>
            <a:br>
              <a:rPr lang="it-IT" sz="1800" b="1" dirty="0">
                <a:solidFill>
                  <a:schemeClr val="bg1"/>
                </a:solidFill>
                <a:latin typeface="Calibri" panose="020F0502020204030204" pitchFamily="34" charset="0"/>
              </a:rPr>
            </a:br>
            <a:r>
              <a:rPr lang="it-IT" sz="1800" b="1" dirty="0">
                <a:solidFill>
                  <a:schemeClr val="bg1"/>
                </a:solidFill>
                <a:latin typeface="Calibri" panose="020F0502020204030204" pitchFamily="34" charset="0"/>
              </a:rPr>
              <a:t>+0,1% servizi</a:t>
            </a:r>
            <a:br>
              <a:rPr lang="it-IT" sz="1800" b="1" dirty="0">
                <a:solidFill>
                  <a:schemeClr val="bg1"/>
                </a:solidFill>
                <a:latin typeface="Calibri" panose="020F0502020204030204" pitchFamily="34" charset="0"/>
              </a:rPr>
            </a:br>
            <a:r>
              <a:rPr lang="it-IT" sz="1800" b="1" dirty="0">
                <a:solidFill>
                  <a:schemeClr val="bg1"/>
                </a:solidFill>
                <a:latin typeface="Calibri" panose="020F0502020204030204" pitchFamily="34" charset="0"/>
              </a:rPr>
              <a:t>+0,2% beni non durevoli</a:t>
            </a:r>
            <a:endParaRPr lang="it-IT" sz="1800" b="1" dirty="0">
              <a:solidFill>
                <a:schemeClr val="bg1"/>
              </a:solidFill>
            </a:endParaRPr>
          </a:p>
        </p:txBody>
      </p:sp>
    </p:spTree>
    <p:extLst>
      <p:ext uri="{BB962C8B-B14F-4D97-AF65-F5344CB8AC3E}">
        <p14:creationId xmlns:p14="http://schemas.microsoft.com/office/powerpoint/2010/main" val="245771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36232" y="620688"/>
            <a:ext cx="7592152" cy="1015663"/>
          </a:xfrm>
          <a:prstGeom prst="rect">
            <a:avLst/>
          </a:prstGeom>
          <a:noFill/>
          <a:ln>
            <a:noFill/>
          </a:ln>
          <a:extLst/>
        </p:spPr>
        <p:txBody>
          <a:bodyPr>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defRPr/>
            </a:pPr>
            <a:r>
              <a:rPr lang="it-IT" altLang="it-IT" sz="6000" b="0" kern="0" dirty="0">
                <a:solidFill>
                  <a:srgbClr val="1F4E79"/>
                </a:solidFill>
                <a:latin typeface="Calibri" panose="020F0502020204030204" pitchFamily="34" charset="0"/>
                <a:cs typeface="Arial" pitchFamily="34" charset="0"/>
              </a:rPr>
              <a:t>Le tematiche affrontate</a:t>
            </a:r>
          </a:p>
        </p:txBody>
      </p:sp>
      <p:sp>
        <p:nvSpPr>
          <p:cNvPr id="8" name="Rectangle 3"/>
          <p:cNvSpPr>
            <a:spLocks noChangeArrowheads="1"/>
          </p:cNvSpPr>
          <p:nvPr/>
        </p:nvSpPr>
        <p:spPr bwMode="auto">
          <a:xfrm>
            <a:off x="4023233" y="2212969"/>
            <a:ext cx="4725231" cy="4314258"/>
          </a:xfrm>
          <a:prstGeom prst="rect">
            <a:avLst/>
          </a:prstGeom>
          <a:noFill/>
          <a:ln>
            <a:noFill/>
          </a:ln>
          <a:extLst/>
        </p:spPr>
        <p:txBody>
          <a:bodyPr wrap="square">
            <a:spAutoFit/>
          </a:bodyPr>
          <a:lstStyle/>
          <a:p>
            <a:pPr>
              <a:lnSpc>
                <a:spcPct val="70000"/>
              </a:lnSpc>
              <a:spcBef>
                <a:spcPts val="0"/>
              </a:spcBef>
              <a:defRPr/>
            </a:pPr>
            <a:r>
              <a:rPr lang="it-IT" sz="3000" b="0" dirty="0">
                <a:solidFill>
                  <a:srgbClr val="1F497D"/>
                </a:solidFill>
                <a:latin typeface="Calibri" panose="020F0502020204030204" pitchFamily="34" charset="0"/>
              </a:rPr>
              <a:t>demografia imprese</a:t>
            </a:r>
          </a:p>
          <a:p>
            <a:pPr>
              <a:lnSpc>
                <a:spcPct val="70000"/>
              </a:lnSpc>
              <a:spcBef>
                <a:spcPts val="0"/>
              </a:spcBef>
              <a:defRPr/>
            </a:pPr>
            <a:endParaRPr lang="it-IT" sz="3000" b="0" dirty="0">
              <a:solidFill>
                <a:srgbClr val="1F497D"/>
              </a:solidFill>
              <a:latin typeface="Calibri" panose="020F0502020204030204" pitchFamily="34" charset="0"/>
            </a:endParaRPr>
          </a:p>
          <a:p>
            <a:pPr>
              <a:lnSpc>
                <a:spcPct val="70000"/>
              </a:lnSpc>
              <a:spcBef>
                <a:spcPts val="0"/>
              </a:spcBef>
              <a:defRPr/>
            </a:pPr>
            <a:r>
              <a:rPr lang="it-IT" sz="3000" b="0" dirty="0">
                <a:solidFill>
                  <a:srgbClr val="1F497D"/>
                </a:solidFill>
                <a:latin typeface="Calibri" panose="020F0502020204030204" pitchFamily="34" charset="0"/>
              </a:rPr>
              <a:t>fiducia </a:t>
            </a:r>
          </a:p>
          <a:p>
            <a:pPr>
              <a:lnSpc>
                <a:spcPct val="70000"/>
              </a:lnSpc>
              <a:spcBef>
                <a:spcPts val="0"/>
              </a:spcBef>
              <a:defRPr/>
            </a:pPr>
            <a:endParaRPr lang="it-IT" sz="3000" b="0" dirty="0">
              <a:solidFill>
                <a:srgbClr val="1F497D"/>
              </a:solidFill>
              <a:latin typeface="Calibri" panose="020F0502020204030204" pitchFamily="34" charset="0"/>
            </a:endParaRPr>
          </a:p>
          <a:p>
            <a:pPr>
              <a:lnSpc>
                <a:spcPct val="70000"/>
              </a:lnSpc>
              <a:spcBef>
                <a:spcPts val="0"/>
              </a:spcBef>
              <a:defRPr/>
            </a:pPr>
            <a:r>
              <a:rPr lang="it-IT" sz="3000" b="0" dirty="0">
                <a:solidFill>
                  <a:srgbClr val="1F497D"/>
                </a:solidFill>
                <a:latin typeface="Calibri" panose="020F0502020204030204" pitchFamily="34" charset="0"/>
              </a:rPr>
              <a:t>congiuntura</a:t>
            </a:r>
          </a:p>
          <a:p>
            <a:pPr>
              <a:lnSpc>
                <a:spcPct val="70000"/>
              </a:lnSpc>
              <a:spcBef>
                <a:spcPts val="0"/>
              </a:spcBef>
              <a:defRPr/>
            </a:pPr>
            <a:endParaRPr lang="it-IT" sz="3000" b="0" dirty="0">
              <a:solidFill>
                <a:srgbClr val="1F497D"/>
              </a:solidFill>
              <a:latin typeface="Calibri" panose="020F0502020204030204" pitchFamily="34" charset="0"/>
            </a:endParaRPr>
          </a:p>
          <a:p>
            <a:pPr>
              <a:lnSpc>
                <a:spcPct val="70000"/>
              </a:lnSpc>
              <a:spcBef>
                <a:spcPts val="0"/>
              </a:spcBef>
              <a:defRPr/>
            </a:pPr>
            <a:r>
              <a:rPr lang="it-IT" sz="3000" b="0" dirty="0">
                <a:solidFill>
                  <a:srgbClr val="1F497D"/>
                </a:solidFill>
                <a:latin typeface="Calibri" panose="020F0502020204030204" pitchFamily="34" charset="0"/>
              </a:rPr>
              <a:t>osservatorio sul credito</a:t>
            </a:r>
          </a:p>
          <a:p>
            <a:pPr>
              <a:lnSpc>
                <a:spcPct val="70000"/>
              </a:lnSpc>
              <a:spcBef>
                <a:spcPts val="0"/>
              </a:spcBef>
              <a:defRPr/>
            </a:pPr>
            <a:endParaRPr lang="it-IT" sz="3000" b="0" dirty="0">
              <a:solidFill>
                <a:srgbClr val="1F497D"/>
              </a:solidFill>
              <a:latin typeface="Calibri" panose="020F0502020204030204" pitchFamily="34" charset="0"/>
            </a:endParaRPr>
          </a:p>
          <a:p>
            <a:pPr>
              <a:lnSpc>
                <a:spcPct val="70000"/>
              </a:lnSpc>
              <a:spcBef>
                <a:spcPts val="0"/>
              </a:spcBef>
              <a:defRPr/>
            </a:pPr>
            <a:r>
              <a:rPr lang="it-IT" sz="3000" b="0" dirty="0">
                <a:solidFill>
                  <a:srgbClr val="1F497D"/>
                </a:solidFill>
                <a:latin typeface="Calibri" panose="020F0502020204030204" pitchFamily="34" charset="0"/>
              </a:rPr>
              <a:t>formazione</a:t>
            </a:r>
          </a:p>
          <a:p>
            <a:pPr>
              <a:lnSpc>
                <a:spcPct val="70000"/>
              </a:lnSpc>
              <a:spcBef>
                <a:spcPts val="0"/>
              </a:spcBef>
              <a:defRPr/>
            </a:pPr>
            <a:endParaRPr lang="it-IT" sz="3000" b="0" dirty="0">
              <a:solidFill>
                <a:srgbClr val="1F497D"/>
              </a:solidFill>
              <a:latin typeface="Calibri" panose="020F0502020204030204" pitchFamily="34" charset="0"/>
            </a:endParaRPr>
          </a:p>
          <a:p>
            <a:pPr>
              <a:lnSpc>
                <a:spcPct val="70000"/>
              </a:lnSpc>
              <a:spcBef>
                <a:spcPts val="0"/>
              </a:spcBef>
              <a:defRPr/>
            </a:pPr>
            <a:r>
              <a:rPr lang="it-IT" sz="3000" b="0" dirty="0" err="1">
                <a:solidFill>
                  <a:srgbClr val="1F497D"/>
                </a:solidFill>
                <a:latin typeface="Calibri" panose="020F0502020204030204" pitchFamily="34" charset="0"/>
              </a:rPr>
              <a:t>e.commerce</a:t>
            </a:r>
            <a:endParaRPr lang="it-IT" sz="3000" b="0" dirty="0">
              <a:solidFill>
                <a:srgbClr val="1F497D"/>
              </a:solidFill>
              <a:latin typeface="Calibri" panose="020F0502020204030204" pitchFamily="34" charset="0"/>
            </a:endParaRPr>
          </a:p>
          <a:p>
            <a:pPr>
              <a:lnSpc>
                <a:spcPct val="70000"/>
              </a:lnSpc>
              <a:spcBef>
                <a:spcPts val="0"/>
              </a:spcBef>
              <a:defRPr/>
            </a:pPr>
            <a:endParaRPr lang="it-IT" sz="3000" b="0" dirty="0">
              <a:solidFill>
                <a:srgbClr val="1F497D"/>
              </a:solidFill>
              <a:latin typeface="Calibri" panose="020F0502020204030204" pitchFamily="34" charset="0"/>
            </a:endParaRPr>
          </a:p>
          <a:p>
            <a:pPr>
              <a:lnSpc>
                <a:spcPct val="70000"/>
              </a:lnSpc>
              <a:spcBef>
                <a:spcPts val="0"/>
              </a:spcBef>
              <a:defRPr/>
            </a:pPr>
            <a:r>
              <a:rPr lang="it-IT" sz="3000" b="0" dirty="0">
                <a:solidFill>
                  <a:srgbClr val="1F497D"/>
                </a:solidFill>
                <a:latin typeface="Calibri" panose="020F0502020204030204" pitchFamily="34" charset="0"/>
              </a:rPr>
              <a:t>metodo</a:t>
            </a:r>
          </a:p>
        </p:txBody>
      </p:sp>
      <p:cxnSp>
        <p:nvCxnSpPr>
          <p:cNvPr id="11" name="Connettore diritto 10"/>
          <p:cNvCxnSpPr/>
          <p:nvPr/>
        </p:nvCxnSpPr>
        <p:spPr bwMode="auto">
          <a:xfrm>
            <a:off x="3857668" y="2079898"/>
            <a:ext cx="0" cy="4428000"/>
          </a:xfrm>
          <a:prstGeom prst="line">
            <a:avLst/>
          </a:prstGeom>
          <a:noFill/>
          <a:ln w="57150" cap="flat" cmpd="sng" algn="ctr">
            <a:solidFill>
              <a:srgbClr val="1F497D"/>
            </a:solidFill>
            <a:prstDash val="solid"/>
            <a:round/>
            <a:headEnd type="none" w="med" len="med"/>
            <a:tailEnd type="none" w="med" len="med"/>
          </a:ln>
          <a:effectLst/>
        </p:spPr>
      </p:cxnSp>
      <p:pic>
        <p:nvPicPr>
          <p:cNvPr id="12" name="Picture 10" descr="http://www.plef.org/wp-content/uploads/2014/09/logo-confcommercio.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36101" r="33658" b="38830"/>
          <a:stretch/>
        </p:blipFill>
        <p:spPr bwMode="auto">
          <a:xfrm>
            <a:off x="1187624" y="1844824"/>
            <a:ext cx="1656184" cy="15773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80008" y="2293099"/>
            <a:ext cx="7040175" cy="2096160"/>
          </a:xfrm>
          <a:prstGeom prst="rect">
            <a:avLst/>
          </a:prstGeom>
        </p:spPr>
      </p:pic>
      <p:sp>
        <p:nvSpPr>
          <p:cNvPr id="34818" name="Titolo 6"/>
          <p:cNvSpPr>
            <a:spLocks noGrp="1"/>
          </p:cNvSpPr>
          <p:nvPr>
            <p:ph type="title"/>
          </p:nvPr>
        </p:nvSpPr>
        <p:spPr>
          <a:xfrm>
            <a:off x="395288" y="188913"/>
            <a:ext cx="8748712"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consumi natalizi | </a:t>
            </a:r>
            <a:r>
              <a:rPr lang="it-IT" u="sng" dirty="0">
                <a:solidFill>
                  <a:srgbClr val="C00000"/>
                </a:solidFill>
                <a:latin typeface="Calibri" panose="020F0502020204030204" pitchFamily="34" charset="0"/>
                <a:ea typeface="ＭＳ Ｐゴシック" pitchFamily="34" charset="-128"/>
                <a:cs typeface="Arial" charset="0"/>
              </a:rPr>
              <a:t>RISULTATI IN CHIAROSCURO</a:t>
            </a:r>
            <a:r>
              <a:rPr lang="it-IT" dirty="0">
                <a:solidFill>
                  <a:schemeClr val="tx1"/>
                </a:solidFill>
                <a:latin typeface="Calibri" panose="020F0502020204030204" pitchFamily="34" charset="0"/>
                <a:ea typeface="ＭＳ Ｐゴシック" pitchFamily="34" charset="-128"/>
                <a:cs typeface="Arial" charset="0"/>
              </a:rPr>
              <a:t> per gli esercizi commerciali nelle </a:t>
            </a:r>
            <a:r>
              <a:rPr lang="it-IT" u="sng" dirty="0">
                <a:solidFill>
                  <a:srgbClr val="C00000"/>
                </a:solidFill>
                <a:latin typeface="Calibri" panose="020F0502020204030204" pitchFamily="34" charset="0"/>
                <a:ea typeface="ＭＳ Ｐゴシック" pitchFamily="34" charset="-128"/>
                <a:cs typeface="Arial" charset="0"/>
              </a:rPr>
              <a:t>FESTIVITÀ NATALIZIE 2016</a:t>
            </a:r>
            <a:r>
              <a:rPr lang="it-IT" dirty="0">
                <a:solidFill>
                  <a:schemeClr val="tx1"/>
                </a:solidFill>
                <a:latin typeface="Calibri" panose="020F0502020204030204" pitchFamily="34" charset="0"/>
                <a:ea typeface="ＭＳ Ｐゴシック" pitchFamily="34" charset="-128"/>
                <a:cs typeface="Arial" charset="0"/>
              </a:rPr>
              <a:t>… il 48% degli operatori denuncia un calo dei ricavi rispetto allo scorso anno… il 52% un aumento o comunque una stabilità…</a:t>
            </a:r>
          </a:p>
        </p:txBody>
      </p:sp>
      <p:sp>
        <p:nvSpPr>
          <p:cNvPr id="2" name="Rettangolo 1"/>
          <p:cNvSpPr/>
          <p:nvPr/>
        </p:nvSpPr>
        <p:spPr>
          <a:xfrm>
            <a:off x="395287" y="1272992"/>
            <a:ext cx="8462109" cy="653512"/>
          </a:xfrm>
          <a:prstGeom prst="rect">
            <a:avLst/>
          </a:prstGeom>
        </p:spPr>
        <p:txBody>
          <a:bodyPr wrap="square">
            <a:spAutoFit/>
          </a:bodyPr>
          <a:lstStyle/>
          <a:p>
            <a:pPr algn="just">
              <a:lnSpc>
                <a:spcPct val="110000"/>
              </a:lnSpc>
              <a:spcBef>
                <a:spcPts val="600"/>
              </a:spcBef>
            </a:pPr>
            <a:r>
              <a:rPr lang="it-IT" sz="1700" dirty="0">
                <a:latin typeface="Calibri" panose="020F0502020204030204" pitchFamily="34" charset="0"/>
              </a:rPr>
              <a:t>Pensando ai </a:t>
            </a:r>
            <a:r>
              <a:rPr lang="it-IT" sz="1700" b="1" u="sng" dirty="0">
                <a:latin typeface="Calibri" panose="020F0502020204030204" pitchFamily="34" charset="0"/>
              </a:rPr>
              <a:t>ricavi della Sua attività</a:t>
            </a:r>
            <a:r>
              <a:rPr lang="it-IT" sz="1700" dirty="0">
                <a:latin typeface="Calibri" panose="020F0502020204030204" pitchFamily="34" charset="0"/>
              </a:rPr>
              <a:t> con riferimento al </a:t>
            </a:r>
            <a:r>
              <a:rPr lang="it-IT" sz="1700" b="1" u="sng" dirty="0">
                <a:latin typeface="Calibri" panose="020F0502020204030204" pitchFamily="34" charset="0"/>
              </a:rPr>
              <a:t>periodo delle festività natalizie 2016</a:t>
            </a:r>
            <a:r>
              <a:rPr lang="it-IT" sz="1700" dirty="0">
                <a:latin typeface="Calibri" panose="020F0502020204030204" pitchFamily="34" charset="0"/>
              </a:rPr>
              <a:t>, Lei direbbe che, rispetto al Natale 2015, sono…?</a:t>
            </a:r>
          </a:p>
        </p:txBody>
      </p:sp>
      <p:sp>
        <p:nvSpPr>
          <p:cNvPr id="10" name="Rettangolo 9"/>
          <p:cNvSpPr/>
          <p:nvPr/>
        </p:nvSpPr>
        <p:spPr>
          <a:xfrm>
            <a:off x="3609366" y="4953641"/>
            <a:ext cx="5062535" cy="1077218"/>
          </a:xfrm>
          <a:prstGeom prst="rect">
            <a:avLst/>
          </a:prstGeom>
        </p:spPr>
        <p:txBody>
          <a:bodyPr wrap="square">
            <a:spAutoFit/>
          </a:bodyPr>
          <a:lstStyle/>
          <a:p>
            <a:r>
              <a:rPr lang="it-IT" sz="1600" i="1" dirty="0">
                <a:latin typeface="Calibri" panose="020F0502020204030204" pitchFamily="34" charset="0"/>
              </a:rPr>
              <a:t>Tra gli esercenti che hanno ravvisato un miglioramento o comunque una stabilità dei ricavi, </a:t>
            </a:r>
            <a:r>
              <a:rPr lang="it-IT" sz="1600" b="1" i="1" u="sng" dirty="0">
                <a:latin typeface="Calibri" panose="020F0502020204030204" pitchFamily="34" charset="0"/>
              </a:rPr>
              <a:t>il 72% ha registrato un aumento del numero di accessi in negozio</a:t>
            </a:r>
            <a:r>
              <a:rPr lang="it-IT" sz="1600" b="1" i="1" dirty="0">
                <a:latin typeface="Calibri" panose="020F0502020204030204" pitchFamily="34" charset="0"/>
              </a:rPr>
              <a:t> </a:t>
            </a:r>
            <a:r>
              <a:rPr lang="it-IT" sz="1600" i="1" dirty="0">
                <a:latin typeface="Calibri" panose="020F0502020204030204" pitchFamily="34" charset="0"/>
              </a:rPr>
              <a:t>e il </a:t>
            </a:r>
            <a:r>
              <a:rPr lang="it-IT" sz="1600" b="1" i="1" u="sng" dirty="0">
                <a:latin typeface="Calibri" panose="020F0502020204030204" pitchFamily="34" charset="0"/>
              </a:rPr>
              <a:t>13% un incremento della spesa media</a:t>
            </a:r>
            <a:r>
              <a:rPr lang="it-IT" sz="1600" b="1" i="1" dirty="0">
                <a:latin typeface="Calibri" panose="020F0502020204030204" pitchFamily="34" charset="0"/>
              </a:rPr>
              <a:t>.</a:t>
            </a:r>
          </a:p>
        </p:txBody>
      </p:sp>
      <p:sp>
        <p:nvSpPr>
          <p:cNvPr id="14" name="Rettangolo 13"/>
          <p:cNvSpPr/>
          <p:nvPr/>
        </p:nvSpPr>
        <p:spPr bwMode="auto">
          <a:xfrm>
            <a:off x="2850732" y="2354041"/>
            <a:ext cx="4816160" cy="2172063"/>
          </a:xfrm>
          <a:prstGeom prst="rect">
            <a:avLst/>
          </a:prstGeom>
          <a:noFill/>
          <a:ln w="28575" cap="flat" cmpd="sng" algn="ctr">
            <a:solidFill>
              <a:srgbClr val="008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5" name="Freccia circolare a destra 4"/>
          <p:cNvSpPr/>
          <p:nvPr/>
        </p:nvSpPr>
        <p:spPr bwMode="auto">
          <a:xfrm>
            <a:off x="1733000" y="4651202"/>
            <a:ext cx="1767182" cy="1328956"/>
          </a:xfrm>
          <a:prstGeom prst="curvedRightArrow">
            <a:avLst/>
          </a:prstGeom>
          <a:solidFill>
            <a:srgbClr val="008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7"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4218152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p:cNvPicPr>
            <a:picLocks noChangeAspect="1"/>
          </p:cNvPicPr>
          <p:nvPr/>
        </p:nvPicPr>
        <p:blipFill rotWithShape="1">
          <a:blip r:embed="rId2"/>
          <a:srcRect l="10039" t="3355" r="14513" b="7441"/>
          <a:stretch/>
        </p:blipFill>
        <p:spPr>
          <a:xfrm rot="1364774">
            <a:off x="387274" y="1827439"/>
            <a:ext cx="1846445" cy="2173951"/>
          </a:xfrm>
          <a:prstGeom prst="rect">
            <a:avLst/>
          </a:prstGeom>
        </p:spPr>
      </p:pic>
      <p:sp>
        <p:nvSpPr>
          <p:cNvPr id="34818" name="Titolo 6"/>
          <p:cNvSpPr>
            <a:spLocks noGrp="1"/>
          </p:cNvSpPr>
          <p:nvPr>
            <p:ph type="title"/>
          </p:nvPr>
        </p:nvSpPr>
        <p:spPr>
          <a:xfrm>
            <a:off x="395288" y="188913"/>
            <a:ext cx="8447407"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consumi natalizi | </a:t>
            </a:r>
            <a:r>
              <a:rPr lang="it-IT" dirty="0">
                <a:solidFill>
                  <a:schemeClr val="tx1"/>
                </a:solidFill>
                <a:latin typeface="Calibri" panose="020F0502020204030204" pitchFamily="34" charset="0"/>
                <a:ea typeface="ＭＳ Ｐゴシック" pitchFamily="34" charset="-128"/>
                <a:cs typeface="Arial" charset="0"/>
              </a:rPr>
              <a:t>in media, la </a:t>
            </a:r>
            <a:r>
              <a:rPr lang="it-IT" u="sng" dirty="0">
                <a:solidFill>
                  <a:srgbClr val="C00000"/>
                </a:solidFill>
                <a:latin typeface="Calibri" panose="020F0502020204030204" pitchFamily="34" charset="0"/>
                <a:ea typeface="ＭＳ Ｐゴシック" pitchFamily="34" charset="-128"/>
                <a:cs typeface="Arial" charset="0"/>
              </a:rPr>
              <a:t>PRESENZA DEI MERCATINI NATALIZI</a:t>
            </a:r>
            <a:r>
              <a:rPr lang="it-IT" dirty="0">
                <a:solidFill>
                  <a:schemeClr val="tx1"/>
                </a:solidFill>
                <a:latin typeface="Calibri" panose="020F0502020204030204" pitchFamily="34" charset="0"/>
                <a:ea typeface="ＭＳ Ｐゴシック" pitchFamily="34" charset="-128"/>
                <a:cs typeface="Arial" charset="0"/>
              </a:rPr>
              <a:t> ha contribuito ad un incremento di circa il </a:t>
            </a:r>
            <a:r>
              <a:rPr lang="it-IT" u="sng" dirty="0">
                <a:solidFill>
                  <a:srgbClr val="C00000"/>
                </a:solidFill>
                <a:latin typeface="Calibri" panose="020F0502020204030204" pitchFamily="34" charset="0"/>
                <a:ea typeface="ＭＳ Ｐゴシック" pitchFamily="34" charset="-128"/>
                <a:cs typeface="Arial" charset="0"/>
              </a:rPr>
              <a:t>+2% DEGLI ACCESSI IN NEGOZIO</a:t>
            </a:r>
            <a:r>
              <a:rPr lang="it-IT" dirty="0">
                <a:solidFill>
                  <a:schemeClr val="tx1"/>
                </a:solidFill>
                <a:latin typeface="Calibri" panose="020F0502020204030204" pitchFamily="34" charset="0"/>
                <a:ea typeface="ＭＳ Ｐゴシック" pitchFamily="34" charset="-128"/>
                <a:cs typeface="Arial" charset="0"/>
              </a:rPr>
              <a:t>…</a:t>
            </a:r>
          </a:p>
        </p:txBody>
      </p:sp>
      <p:sp>
        <p:nvSpPr>
          <p:cNvPr id="2" name="Rettangolo 1"/>
          <p:cNvSpPr/>
          <p:nvPr/>
        </p:nvSpPr>
        <p:spPr>
          <a:xfrm>
            <a:off x="395287" y="1095568"/>
            <a:ext cx="8462109" cy="653512"/>
          </a:xfrm>
          <a:prstGeom prst="rect">
            <a:avLst/>
          </a:prstGeom>
        </p:spPr>
        <p:txBody>
          <a:bodyPr wrap="square">
            <a:spAutoFit/>
          </a:bodyPr>
          <a:lstStyle/>
          <a:p>
            <a:pPr algn="just">
              <a:lnSpc>
                <a:spcPct val="110000"/>
              </a:lnSpc>
              <a:spcBef>
                <a:spcPts val="600"/>
              </a:spcBef>
            </a:pPr>
            <a:r>
              <a:rPr lang="it-IT" sz="1700" dirty="0">
                <a:latin typeface="Calibri" panose="020F0502020204030204" pitchFamily="34" charset="0"/>
              </a:rPr>
              <a:t>Più nel dettaglio, </a:t>
            </a:r>
            <a:r>
              <a:rPr lang="it-IT" sz="1700" b="1" u="sng" dirty="0">
                <a:latin typeface="Calibri" panose="020F0502020204030204" pitchFamily="34" charset="0"/>
              </a:rPr>
              <a:t>l’aumento del numero di clienti</a:t>
            </a:r>
            <a:r>
              <a:rPr lang="it-IT" sz="1700" dirty="0">
                <a:latin typeface="Calibri" panose="020F0502020204030204" pitchFamily="34" charset="0"/>
              </a:rPr>
              <a:t> che hanno effettuato acquisti presso il Suo esercizio è </a:t>
            </a:r>
            <a:r>
              <a:rPr lang="it-IT" sz="1700" b="1" u="sng" dirty="0">
                <a:latin typeface="Calibri" panose="020F0502020204030204" pitchFamily="34" charset="0"/>
              </a:rPr>
              <a:t>riconducibile alla presenza dei cosiddetti mercatini natalizi</a:t>
            </a:r>
            <a:r>
              <a:rPr lang="it-IT" sz="1700" dirty="0">
                <a:latin typeface="Calibri" panose="020F0502020204030204" pitchFamily="34" charset="0"/>
              </a:rPr>
              <a:t>?</a:t>
            </a:r>
          </a:p>
        </p:txBody>
      </p:sp>
      <p:pic>
        <p:nvPicPr>
          <p:cNvPr id="24" name="Immagine 23"/>
          <p:cNvPicPr>
            <a:picLocks noChangeAspect="1"/>
          </p:cNvPicPr>
          <p:nvPr/>
        </p:nvPicPr>
        <p:blipFill>
          <a:blip r:embed="rId3"/>
          <a:stretch>
            <a:fillRect/>
          </a:stretch>
        </p:blipFill>
        <p:spPr>
          <a:xfrm>
            <a:off x="6067517" y="2864375"/>
            <a:ext cx="885025" cy="1243595"/>
          </a:xfrm>
          <a:prstGeom prst="rect">
            <a:avLst/>
          </a:prstGeom>
        </p:spPr>
      </p:pic>
      <p:sp>
        <p:nvSpPr>
          <p:cNvPr id="25" name="CasellaDiTesto 9"/>
          <p:cNvSpPr txBox="1">
            <a:spLocks noChangeArrowheads="1"/>
          </p:cNvSpPr>
          <p:nvPr/>
        </p:nvSpPr>
        <p:spPr bwMode="auto">
          <a:xfrm>
            <a:off x="5860200" y="2394456"/>
            <a:ext cx="29699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Pordenone</a:t>
            </a:r>
          </a:p>
        </p:txBody>
      </p:sp>
      <p:pic>
        <p:nvPicPr>
          <p:cNvPr id="26" name="Immagine 25"/>
          <p:cNvPicPr>
            <a:picLocks noChangeAspect="1"/>
          </p:cNvPicPr>
          <p:nvPr/>
        </p:nvPicPr>
        <p:blipFill>
          <a:blip r:embed="rId4"/>
          <a:stretch>
            <a:fillRect/>
          </a:stretch>
        </p:blipFill>
        <p:spPr>
          <a:xfrm>
            <a:off x="2922605" y="4907019"/>
            <a:ext cx="870516" cy="1160689"/>
          </a:xfrm>
          <a:prstGeom prst="rect">
            <a:avLst/>
          </a:prstGeom>
        </p:spPr>
      </p:pic>
      <p:sp>
        <p:nvSpPr>
          <p:cNvPr id="27" name="CasellaDiTesto 9"/>
          <p:cNvSpPr txBox="1">
            <a:spLocks noChangeArrowheads="1"/>
          </p:cNvSpPr>
          <p:nvPr/>
        </p:nvSpPr>
        <p:spPr bwMode="auto">
          <a:xfrm>
            <a:off x="2665134" y="4366771"/>
            <a:ext cx="298373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Trieste</a:t>
            </a:r>
          </a:p>
        </p:txBody>
      </p:sp>
      <p:pic>
        <p:nvPicPr>
          <p:cNvPr id="28" name="Immagine 27"/>
          <p:cNvPicPr>
            <a:picLocks noChangeAspect="1"/>
          </p:cNvPicPr>
          <p:nvPr/>
        </p:nvPicPr>
        <p:blipFill>
          <a:blip r:embed="rId5"/>
          <a:stretch>
            <a:fillRect/>
          </a:stretch>
        </p:blipFill>
        <p:spPr>
          <a:xfrm>
            <a:off x="2925818" y="2916191"/>
            <a:ext cx="864091" cy="1139963"/>
          </a:xfrm>
          <a:prstGeom prst="rect">
            <a:avLst/>
          </a:prstGeom>
        </p:spPr>
      </p:pic>
      <p:sp>
        <p:nvSpPr>
          <p:cNvPr id="29" name="CasellaDiTesto 9"/>
          <p:cNvSpPr txBox="1">
            <a:spLocks noChangeArrowheads="1"/>
          </p:cNvSpPr>
          <p:nvPr/>
        </p:nvSpPr>
        <p:spPr bwMode="auto">
          <a:xfrm>
            <a:off x="2665134" y="2394456"/>
            <a:ext cx="29850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Udine</a:t>
            </a:r>
          </a:p>
        </p:txBody>
      </p:sp>
      <p:pic>
        <p:nvPicPr>
          <p:cNvPr id="30" name="Immagine 29"/>
          <p:cNvPicPr>
            <a:picLocks noChangeAspect="1"/>
          </p:cNvPicPr>
          <p:nvPr/>
        </p:nvPicPr>
        <p:blipFill>
          <a:blip r:embed="rId6"/>
          <a:stretch>
            <a:fillRect/>
          </a:stretch>
        </p:blipFill>
        <p:spPr>
          <a:xfrm>
            <a:off x="6031245" y="4861524"/>
            <a:ext cx="957568" cy="1251679"/>
          </a:xfrm>
          <a:prstGeom prst="rect">
            <a:avLst/>
          </a:prstGeom>
        </p:spPr>
      </p:pic>
      <p:sp>
        <p:nvSpPr>
          <p:cNvPr id="31" name="CasellaDiTesto 9"/>
          <p:cNvSpPr txBox="1">
            <a:spLocks noChangeArrowheads="1"/>
          </p:cNvSpPr>
          <p:nvPr/>
        </p:nvSpPr>
        <p:spPr bwMode="auto">
          <a:xfrm>
            <a:off x="5860198" y="4366771"/>
            <a:ext cx="29824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Gorizia</a:t>
            </a:r>
          </a:p>
        </p:txBody>
      </p:sp>
      <p:sp>
        <p:nvSpPr>
          <p:cNvPr id="36" name="CasellaDiTesto 35"/>
          <p:cNvSpPr txBox="1"/>
          <p:nvPr/>
        </p:nvSpPr>
        <p:spPr>
          <a:xfrm>
            <a:off x="3934794" y="3180638"/>
            <a:ext cx="1648208" cy="830997"/>
          </a:xfrm>
          <a:prstGeom prst="rect">
            <a:avLst/>
          </a:prstGeom>
          <a:noFill/>
        </p:spPr>
        <p:txBody>
          <a:bodyPr wrap="none" rtlCol="0">
            <a:spAutoFit/>
          </a:bodyPr>
          <a:lstStyle/>
          <a:p>
            <a:pPr algn="ctr"/>
            <a:r>
              <a:rPr lang="it-IT" sz="4800" b="1" dirty="0">
                <a:latin typeface="Calibri" panose="020F0502020204030204" pitchFamily="34" charset="0"/>
              </a:rPr>
              <a:t>+2,1</a:t>
            </a:r>
            <a:r>
              <a:rPr lang="it-IT" sz="3600" b="1" dirty="0">
                <a:latin typeface="Calibri" panose="020F0502020204030204" pitchFamily="34" charset="0"/>
              </a:rPr>
              <a:t>%</a:t>
            </a:r>
            <a:endParaRPr lang="it-IT" sz="4800" b="1" dirty="0">
              <a:latin typeface="Calibri" panose="020F0502020204030204" pitchFamily="34" charset="0"/>
            </a:endParaRPr>
          </a:p>
        </p:txBody>
      </p:sp>
      <p:sp>
        <p:nvSpPr>
          <p:cNvPr id="37" name="CasellaDiTesto 36"/>
          <p:cNvSpPr txBox="1"/>
          <p:nvPr/>
        </p:nvSpPr>
        <p:spPr>
          <a:xfrm>
            <a:off x="3934794" y="5195474"/>
            <a:ext cx="1648208" cy="830997"/>
          </a:xfrm>
          <a:prstGeom prst="rect">
            <a:avLst/>
          </a:prstGeom>
          <a:noFill/>
        </p:spPr>
        <p:txBody>
          <a:bodyPr wrap="none" rtlCol="0">
            <a:spAutoFit/>
          </a:bodyPr>
          <a:lstStyle/>
          <a:p>
            <a:pPr algn="ctr"/>
            <a:r>
              <a:rPr lang="it-IT" sz="4800" b="1" dirty="0">
                <a:latin typeface="Calibri" panose="020F0502020204030204" pitchFamily="34" charset="0"/>
              </a:rPr>
              <a:t>+2,3</a:t>
            </a:r>
            <a:r>
              <a:rPr lang="it-IT" sz="3600" b="1" dirty="0">
                <a:latin typeface="Calibri" panose="020F0502020204030204" pitchFamily="34" charset="0"/>
              </a:rPr>
              <a:t>%</a:t>
            </a:r>
            <a:endParaRPr lang="it-IT" sz="4800" b="1" dirty="0">
              <a:latin typeface="Calibri" panose="020F0502020204030204" pitchFamily="34" charset="0"/>
            </a:endParaRPr>
          </a:p>
        </p:txBody>
      </p:sp>
      <p:sp>
        <p:nvSpPr>
          <p:cNvPr id="38" name="CasellaDiTesto 37"/>
          <p:cNvSpPr txBox="1"/>
          <p:nvPr/>
        </p:nvSpPr>
        <p:spPr>
          <a:xfrm>
            <a:off x="7118106" y="3180638"/>
            <a:ext cx="1648208" cy="830997"/>
          </a:xfrm>
          <a:prstGeom prst="rect">
            <a:avLst/>
          </a:prstGeom>
          <a:noFill/>
        </p:spPr>
        <p:txBody>
          <a:bodyPr wrap="none" rtlCol="0">
            <a:spAutoFit/>
          </a:bodyPr>
          <a:lstStyle/>
          <a:p>
            <a:pPr algn="ctr"/>
            <a:r>
              <a:rPr lang="it-IT" sz="4800" b="1" dirty="0">
                <a:latin typeface="Calibri" panose="020F0502020204030204" pitchFamily="34" charset="0"/>
              </a:rPr>
              <a:t>+1,8</a:t>
            </a:r>
            <a:r>
              <a:rPr lang="it-IT" sz="3600" b="1" dirty="0">
                <a:latin typeface="Calibri" panose="020F0502020204030204" pitchFamily="34" charset="0"/>
              </a:rPr>
              <a:t>%</a:t>
            </a:r>
            <a:endParaRPr lang="it-IT" sz="4800" b="1" dirty="0">
              <a:latin typeface="Calibri" panose="020F0502020204030204" pitchFamily="34" charset="0"/>
            </a:endParaRPr>
          </a:p>
        </p:txBody>
      </p:sp>
      <p:sp>
        <p:nvSpPr>
          <p:cNvPr id="39" name="CasellaDiTesto 38"/>
          <p:cNvSpPr txBox="1"/>
          <p:nvPr/>
        </p:nvSpPr>
        <p:spPr>
          <a:xfrm>
            <a:off x="7118106" y="5195474"/>
            <a:ext cx="1648208" cy="830997"/>
          </a:xfrm>
          <a:prstGeom prst="rect">
            <a:avLst/>
          </a:prstGeom>
          <a:noFill/>
        </p:spPr>
        <p:txBody>
          <a:bodyPr wrap="none" rtlCol="0">
            <a:spAutoFit/>
          </a:bodyPr>
          <a:lstStyle/>
          <a:p>
            <a:pPr algn="ctr"/>
            <a:r>
              <a:rPr lang="it-IT" sz="4800" b="1" dirty="0">
                <a:latin typeface="Calibri" panose="020F0502020204030204" pitchFamily="34" charset="0"/>
              </a:rPr>
              <a:t>+1,4</a:t>
            </a:r>
            <a:r>
              <a:rPr lang="it-IT" sz="3600" b="1" dirty="0">
                <a:latin typeface="Calibri" panose="020F0502020204030204" pitchFamily="34" charset="0"/>
              </a:rPr>
              <a:t>%</a:t>
            </a:r>
            <a:endParaRPr lang="it-IT" sz="4800" b="1" dirty="0">
              <a:latin typeface="Calibri" panose="020F0502020204030204" pitchFamily="34" charset="0"/>
            </a:endParaRPr>
          </a:p>
        </p:txBody>
      </p:sp>
      <p:sp>
        <p:nvSpPr>
          <p:cNvPr id="23" name="Rettangolo 22"/>
          <p:cNvSpPr/>
          <p:nvPr/>
        </p:nvSpPr>
        <p:spPr bwMode="auto">
          <a:xfrm>
            <a:off x="2649575" y="2370938"/>
            <a:ext cx="2999293"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5" name="Rettangolo 44"/>
          <p:cNvSpPr/>
          <p:nvPr/>
        </p:nvSpPr>
        <p:spPr bwMode="auto">
          <a:xfrm>
            <a:off x="5836117" y="2370938"/>
            <a:ext cx="2999293"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6" name="Rettangolo 45"/>
          <p:cNvSpPr/>
          <p:nvPr/>
        </p:nvSpPr>
        <p:spPr bwMode="auto">
          <a:xfrm>
            <a:off x="2649575" y="4350465"/>
            <a:ext cx="2999293"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7" name="Rettangolo 46"/>
          <p:cNvSpPr/>
          <p:nvPr/>
        </p:nvSpPr>
        <p:spPr bwMode="auto">
          <a:xfrm>
            <a:off x="5836117" y="4350465"/>
            <a:ext cx="2999293"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8" name="Freccia circolare a destra 47"/>
          <p:cNvSpPr/>
          <p:nvPr/>
        </p:nvSpPr>
        <p:spPr bwMode="auto">
          <a:xfrm rot="19495830">
            <a:off x="802074" y="4183760"/>
            <a:ext cx="1016843" cy="1985636"/>
          </a:xfrm>
          <a:prstGeom prst="curvedRightArrow">
            <a:avLst/>
          </a:prstGeom>
          <a:solidFill>
            <a:srgbClr val="C0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9" name="CasellaDiTesto 9"/>
          <p:cNvSpPr txBox="1">
            <a:spLocks noChangeArrowheads="1"/>
          </p:cNvSpPr>
          <p:nvPr/>
        </p:nvSpPr>
        <p:spPr bwMode="auto">
          <a:xfrm>
            <a:off x="3979705" y="2880412"/>
            <a:ext cx="15583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spcBef>
                <a:spcPts val="600"/>
              </a:spcBef>
            </a:pPr>
            <a:r>
              <a:rPr lang="it-IT" altLang="ja-JP" sz="1600" i="1" dirty="0">
                <a:latin typeface="Calibri" panose="020F0502020204030204" pitchFamily="34" charset="0"/>
              </a:rPr>
              <a:t>Aumento medio</a:t>
            </a:r>
          </a:p>
        </p:txBody>
      </p:sp>
      <p:sp>
        <p:nvSpPr>
          <p:cNvPr id="50" name="CasellaDiTesto 9"/>
          <p:cNvSpPr txBox="1">
            <a:spLocks noChangeArrowheads="1"/>
          </p:cNvSpPr>
          <p:nvPr/>
        </p:nvSpPr>
        <p:spPr bwMode="auto">
          <a:xfrm>
            <a:off x="7163017" y="2880412"/>
            <a:ext cx="15583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spcBef>
                <a:spcPts val="600"/>
              </a:spcBef>
            </a:pPr>
            <a:r>
              <a:rPr lang="it-IT" altLang="ja-JP" sz="1600" i="1" dirty="0">
                <a:latin typeface="Calibri" panose="020F0502020204030204" pitchFamily="34" charset="0"/>
              </a:rPr>
              <a:t>Aumento medio</a:t>
            </a:r>
          </a:p>
        </p:txBody>
      </p:sp>
      <p:sp>
        <p:nvSpPr>
          <p:cNvPr id="51" name="CasellaDiTesto 9"/>
          <p:cNvSpPr txBox="1">
            <a:spLocks noChangeArrowheads="1"/>
          </p:cNvSpPr>
          <p:nvPr/>
        </p:nvSpPr>
        <p:spPr bwMode="auto">
          <a:xfrm>
            <a:off x="3979705" y="4938518"/>
            <a:ext cx="15583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spcBef>
                <a:spcPts val="600"/>
              </a:spcBef>
            </a:pPr>
            <a:r>
              <a:rPr lang="it-IT" altLang="ja-JP" sz="1600" i="1" dirty="0">
                <a:latin typeface="Calibri" panose="020F0502020204030204" pitchFamily="34" charset="0"/>
              </a:rPr>
              <a:t>Aumento medio</a:t>
            </a:r>
          </a:p>
        </p:txBody>
      </p:sp>
      <p:sp>
        <p:nvSpPr>
          <p:cNvPr id="52" name="CasellaDiTesto 9"/>
          <p:cNvSpPr txBox="1">
            <a:spLocks noChangeArrowheads="1"/>
          </p:cNvSpPr>
          <p:nvPr/>
        </p:nvSpPr>
        <p:spPr bwMode="auto">
          <a:xfrm>
            <a:off x="7163017" y="4938518"/>
            <a:ext cx="1558386"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spcBef>
                <a:spcPts val="600"/>
              </a:spcBef>
            </a:pPr>
            <a:r>
              <a:rPr lang="it-IT" altLang="ja-JP" sz="1600" i="1" dirty="0">
                <a:latin typeface="Calibri" panose="020F0502020204030204" pitchFamily="34" charset="0"/>
              </a:rPr>
              <a:t>Aumento medio</a:t>
            </a:r>
          </a:p>
        </p:txBody>
      </p:sp>
      <p:sp>
        <p:nvSpPr>
          <p:cNvPr id="53" name="CasellaDiTesto 9"/>
          <p:cNvSpPr txBox="1">
            <a:spLocks noChangeArrowheads="1"/>
          </p:cNvSpPr>
          <p:nvPr/>
        </p:nvSpPr>
        <p:spPr bwMode="auto">
          <a:xfrm>
            <a:off x="2611148" y="2044121"/>
            <a:ext cx="617800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400" i="1" dirty="0">
                <a:latin typeface="Calibri" panose="020F0502020204030204" pitchFamily="34" charset="0"/>
              </a:rPr>
              <a:t>È riportato l’aumento del numero dei clienti dovuto alla presenza dei mercatini</a:t>
            </a:r>
          </a:p>
        </p:txBody>
      </p:sp>
      <p:sp>
        <p:nvSpPr>
          <p:cNvPr id="54"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246086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6"/>
          <p:cNvSpPr>
            <a:spLocks noGrp="1"/>
          </p:cNvSpPr>
          <p:nvPr>
            <p:ph type="title"/>
          </p:nvPr>
        </p:nvSpPr>
        <p:spPr>
          <a:xfrm>
            <a:off x="395288" y="188913"/>
            <a:ext cx="8447407"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consumi natalizi | </a:t>
            </a:r>
            <a:r>
              <a:rPr lang="it-IT" dirty="0">
                <a:solidFill>
                  <a:schemeClr val="tx1"/>
                </a:solidFill>
                <a:latin typeface="Calibri" panose="020F0502020204030204" pitchFamily="34" charset="0"/>
                <a:ea typeface="ＭＳ Ｐゴシック" pitchFamily="34" charset="-128"/>
                <a:cs typeface="Arial" charset="0"/>
              </a:rPr>
              <a:t>prevalentemente </a:t>
            </a:r>
            <a:r>
              <a:rPr lang="it-IT" u="sng" dirty="0">
                <a:solidFill>
                  <a:srgbClr val="C00000"/>
                </a:solidFill>
                <a:latin typeface="Calibri" panose="020F0502020204030204" pitchFamily="34" charset="0"/>
                <a:ea typeface="ＭＳ Ｐゴシック" pitchFamily="34" charset="-128"/>
                <a:cs typeface="Arial" charset="0"/>
              </a:rPr>
              <a:t>ITALIANA E STORICA LA CLIENTELA</a:t>
            </a:r>
            <a:r>
              <a:rPr lang="it-IT" dirty="0">
                <a:solidFill>
                  <a:schemeClr val="tx1"/>
                </a:solidFill>
                <a:latin typeface="Calibri" panose="020F0502020204030204" pitchFamily="34" charset="0"/>
                <a:ea typeface="ＭＳ Ｐゴシック" pitchFamily="34" charset="-128"/>
                <a:cs typeface="Arial" charset="0"/>
              </a:rPr>
              <a:t> che ha effettuato acquisti presso gli esercizi commerciali del FVG durante il periodo natalizio…</a:t>
            </a:r>
          </a:p>
        </p:txBody>
      </p:sp>
      <p:pic>
        <p:nvPicPr>
          <p:cNvPr id="6" name="Immagine 5"/>
          <p:cNvPicPr>
            <a:picLocks noChangeAspect="1"/>
          </p:cNvPicPr>
          <p:nvPr/>
        </p:nvPicPr>
        <p:blipFill>
          <a:blip r:embed="rId2"/>
          <a:stretch>
            <a:fillRect/>
          </a:stretch>
        </p:blipFill>
        <p:spPr>
          <a:xfrm>
            <a:off x="5026618" y="4669706"/>
            <a:ext cx="940084" cy="940084"/>
          </a:xfrm>
          <a:prstGeom prst="rect">
            <a:avLst/>
          </a:prstGeom>
        </p:spPr>
      </p:pic>
      <p:sp>
        <p:nvSpPr>
          <p:cNvPr id="7" name="Rettangolo 6"/>
          <p:cNvSpPr/>
          <p:nvPr/>
        </p:nvSpPr>
        <p:spPr>
          <a:xfrm>
            <a:off x="395287" y="1288652"/>
            <a:ext cx="8621799" cy="667875"/>
          </a:xfrm>
          <a:prstGeom prst="rect">
            <a:avLst/>
          </a:prstGeom>
        </p:spPr>
        <p:txBody>
          <a:bodyPr wrap="square">
            <a:spAutoFit/>
          </a:bodyPr>
          <a:lstStyle/>
          <a:p>
            <a:pPr lvl="0">
              <a:lnSpc>
                <a:spcPct val="110000"/>
              </a:lnSpc>
              <a:spcBef>
                <a:spcPts val="600"/>
              </a:spcBef>
            </a:pPr>
            <a:r>
              <a:rPr lang="it-IT" sz="1700" dirty="0">
                <a:solidFill>
                  <a:srgbClr val="000000"/>
                </a:solidFill>
                <a:latin typeface="Calibri" panose="020F0502020204030204" pitchFamily="34" charset="0"/>
              </a:rPr>
              <a:t>Facendo uguale a 100 il </a:t>
            </a:r>
            <a:r>
              <a:rPr lang="it-IT" sz="1700" b="1" u="sng" dirty="0">
                <a:solidFill>
                  <a:srgbClr val="000000"/>
                </a:solidFill>
                <a:latin typeface="Calibri" panose="020F0502020204030204" pitchFamily="34" charset="0"/>
              </a:rPr>
              <a:t>totale della clientela</a:t>
            </a:r>
            <a:r>
              <a:rPr lang="it-IT" sz="1700" dirty="0">
                <a:solidFill>
                  <a:srgbClr val="000000"/>
                </a:solidFill>
                <a:latin typeface="Calibri" panose="020F0502020204030204" pitchFamily="34" charset="0"/>
              </a:rPr>
              <a:t> che ha acquistato almeno un articolo presso il Suo esercizio in occasione delle festività natalizie 2016, questa è costituita da…</a:t>
            </a:r>
            <a:endParaRPr kumimoji="0" lang="it-IT" sz="170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Arial" charset="0"/>
            </a:endParaRPr>
          </a:p>
        </p:txBody>
      </p:sp>
      <p:sp>
        <p:nvSpPr>
          <p:cNvPr id="8" name="Rettangolo 7"/>
          <p:cNvSpPr/>
          <p:nvPr/>
        </p:nvSpPr>
        <p:spPr>
          <a:xfrm>
            <a:off x="1537344" y="2421932"/>
            <a:ext cx="2386584" cy="461665"/>
          </a:xfrm>
          <a:prstGeom prst="rect">
            <a:avLst/>
          </a:prstGeom>
        </p:spPr>
        <p:txBody>
          <a:bodyPr wrap="square">
            <a:spAutoFit/>
          </a:bodyPr>
          <a:lstStyle/>
          <a:p>
            <a:pPr algn="ctr"/>
            <a:r>
              <a:rPr lang="it-IT" sz="2400" dirty="0">
                <a:solidFill>
                  <a:srgbClr val="000000"/>
                </a:solidFill>
                <a:latin typeface="Calibri" panose="020F0502020204030204" pitchFamily="34" charset="0"/>
              </a:rPr>
              <a:t>Clientela italiana</a:t>
            </a:r>
          </a:p>
        </p:txBody>
      </p:sp>
      <p:sp>
        <p:nvSpPr>
          <p:cNvPr id="9" name="Rettangolo 8"/>
          <p:cNvSpPr/>
          <p:nvPr/>
        </p:nvSpPr>
        <p:spPr>
          <a:xfrm>
            <a:off x="2035381" y="2807020"/>
            <a:ext cx="1390510" cy="778675"/>
          </a:xfrm>
          <a:prstGeom prst="rect">
            <a:avLst/>
          </a:prstGeom>
        </p:spPr>
        <p:txBody>
          <a:bodyPr wrap="square">
            <a:spAutoFit/>
          </a:bodyPr>
          <a:lstStyle/>
          <a:p>
            <a:pPr algn="ctr"/>
            <a:r>
              <a:rPr lang="it-IT" sz="4400" b="1" dirty="0">
                <a:solidFill>
                  <a:srgbClr val="1F4E79"/>
                </a:solidFill>
                <a:latin typeface="Calibri" panose="020F0502020204030204" pitchFamily="34" charset="0"/>
              </a:rPr>
              <a:t>70,0</a:t>
            </a:r>
          </a:p>
        </p:txBody>
      </p:sp>
      <p:sp>
        <p:nvSpPr>
          <p:cNvPr id="10" name="Rettangolo 9"/>
          <p:cNvSpPr/>
          <p:nvPr/>
        </p:nvSpPr>
        <p:spPr>
          <a:xfrm>
            <a:off x="5792047" y="2421932"/>
            <a:ext cx="2587290" cy="461665"/>
          </a:xfrm>
          <a:prstGeom prst="rect">
            <a:avLst/>
          </a:prstGeom>
        </p:spPr>
        <p:txBody>
          <a:bodyPr wrap="square">
            <a:spAutoFit/>
          </a:bodyPr>
          <a:lstStyle/>
          <a:p>
            <a:pPr algn="ctr"/>
            <a:r>
              <a:rPr lang="it-IT" sz="2400" dirty="0">
                <a:solidFill>
                  <a:srgbClr val="000000"/>
                </a:solidFill>
                <a:latin typeface="Calibri" panose="020F0502020204030204" pitchFamily="34" charset="0"/>
              </a:rPr>
              <a:t>Clientela straniera</a:t>
            </a:r>
          </a:p>
        </p:txBody>
      </p:sp>
      <p:sp>
        <p:nvSpPr>
          <p:cNvPr id="11" name="Rettangolo 10"/>
          <p:cNvSpPr/>
          <p:nvPr/>
        </p:nvSpPr>
        <p:spPr>
          <a:xfrm>
            <a:off x="6390437" y="2807020"/>
            <a:ext cx="1390510" cy="778675"/>
          </a:xfrm>
          <a:prstGeom prst="rect">
            <a:avLst/>
          </a:prstGeom>
        </p:spPr>
        <p:txBody>
          <a:bodyPr wrap="square">
            <a:spAutoFit/>
          </a:bodyPr>
          <a:lstStyle/>
          <a:p>
            <a:pPr algn="ctr"/>
            <a:r>
              <a:rPr lang="it-IT" sz="4400" dirty="0">
                <a:solidFill>
                  <a:srgbClr val="1F4E79"/>
                </a:solidFill>
                <a:latin typeface="Calibri" panose="020F0502020204030204" pitchFamily="34" charset="0"/>
              </a:rPr>
              <a:t>30,0</a:t>
            </a:r>
          </a:p>
        </p:txBody>
      </p:sp>
      <p:sp>
        <p:nvSpPr>
          <p:cNvPr id="14" name="Rettangolo 13"/>
          <p:cNvSpPr/>
          <p:nvPr/>
        </p:nvSpPr>
        <p:spPr>
          <a:xfrm>
            <a:off x="5874643" y="4533548"/>
            <a:ext cx="2422099" cy="461665"/>
          </a:xfrm>
          <a:prstGeom prst="rect">
            <a:avLst/>
          </a:prstGeom>
        </p:spPr>
        <p:txBody>
          <a:bodyPr wrap="square">
            <a:spAutoFit/>
          </a:bodyPr>
          <a:lstStyle/>
          <a:p>
            <a:pPr algn="ctr"/>
            <a:r>
              <a:rPr lang="it-IT" sz="2400" dirty="0">
                <a:solidFill>
                  <a:srgbClr val="000000"/>
                </a:solidFill>
                <a:latin typeface="Calibri" panose="020F0502020204030204" pitchFamily="34" charset="0"/>
              </a:rPr>
              <a:t>Nuova clientela</a:t>
            </a:r>
            <a:endParaRPr lang="it-IT" sz="2400" dirty="0">
              <a:latin typeface="Calibri" panose="020F0502020204030204" pitchFamily="34" charset="0"/>
            </a:endParaRPr>
          </a:p>
        </p:txBody>
      </p:sp>
      <p:sp>
        <p:nvSpPr>
          <p:cNvPr id="15" name="Rettangolo 14"/>
          <p:cNvSpPr/>
          <p:nvPr/>
        </p:nvSpPr>
        <p:spPr>
          <a:xfrm>
            <a:off x="6390437" y="4966142"/>
            <a:ext cx="1390510" cy="778675"/>
          </a:xfrm>
          <a:prstGeom prst="rect">
            <a:avLst/>
          </a:prstGeom>
        </p:spPr>
        <p:txBody>
          <a:bodyPr wrap="square">
            <a:spAutoFit/>
          </a:bodyPr>
          <a:lstStyle/>
          <a:p>
            <a:pPr algn="ctr"/>
            <a:r>
              <a:rPr lang="it-IT" sz="4400" dirty="0">
                <a:solidFill>
                  <a:srgbClr val="1F4E79"/>
                </a:solidFill>
                <a:latin typeface="Calibri" panose="020F0502020204030204" pitchFamily="34" charset="0"/>
              </a:rPr>
              <a:t>23,4</a:t>
            </a:r>
          </a:p>
        </p:txBody>
      </p:sp>
      <p:sp>
        <p:nvSpPr>
          <p:cNvPr id="16" name="Rettangolo 15"/>
          <p:cNvSpPr/>
          <p:nvPr/>
        </p:nvSpPr>
        <p:spPr>
          <a:xfrm>
            <a:off x="1537344" y="4533548"/>
            <a:ext cx="2386584" cy="461665"/>
          </a:xfrm>
          <a:prstGeom prst="rect">
            <a:avLst/>
          </a:prstGeom>
        </p:spPr>
        <p:txBody>
          <a:bodyPr wrap="square">
            <a:spAutoFit/>
          </a:bodyPr>
          <a:lstStyle/>
          <a:p>
            <a:pPr algn="ctr"/>
            <a:r>
              <a:rPr lang="it-IT" sz="2400" dirty="0">
                <a:solidFill>
                  <a:srgbClr val="000000"/>
                </a:solidFill>
                <a:latin typeface="Calibri" panose="020F0502020204030204" pitchFamily="34" charset="0"/>
              </a:rPr>
              <a:t>Clientela storica</a:t>
            </a:r>
            <a:endParaRPr lang="it-IT" sz="2400" dirty="0">
              <a:latin typeface="Calibri" panose="020F0502020204030204" pitchFamily="34" charset="0"/>
            </a:endParaRPr>
          </a:p>
        </p:txBody>
      </p:sp>
      <p:sp>
        <p:nvSpPr>
          <p:cNvPr id="17" name="Rettangolo 16"/>
          <p:cNvSpPr/>
          <p:nvPr/>
        </p:nvSpPr>
        <p:spPr>
          <a:xfrm>
            <a:off x="2035381" y="4966142"/>
            <a:ext cx="1390510" cy="778675"/>
          </a:xfrm>
          <a:prstGeom prst="rect">
            <a:avLst/>
          </a:prstGeom>
        </p:spPr>
        <p:txBody>
          <a:bodyPr wrap="square">
            <a:spAutoFit/>
          </a:bodyPr>
          <a:lstStyle/>
          <a:p>
            <a:pPr algn="ctr"/>
            <a:r>
              <a:rPr lang="it-IT" sz="4400" b="1" dirty="0">
                <a:solidFill>
                  <a:srgbClr val="1F4E79"/>
                </a:solidFill>
                <a:latin typeface="Calibri" panose="020F0502020204030204" pitchFamily="34" charset="0"/>
              </a:rPr>
              <a:t>76,6</a:t>
            </a:r>
          </a:p>
        </p:txBody>
      </p:sp>
      <p:sp>
        <p:nvSpPr>
          <p:cNvPr id="18" name="Rettangolo 17"/>
          <p:cNvSpPr/>
          <p:nvPr/>
        </p:nvSpPr>
        <p:spPr bwMode="auto">
          <a:xfrm>
            <a:off x="607927" y="2067808"/>
            <a:ext cx="3693718" cy="1863745"/>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9" name="Rettangolo 18"/>
          <p:cNvSpPr/>
          <p:nvPr/>
        </p:nvSpPr>
        <p:spPr bwMode="auto">
          <a:xfrm>
            <a:off x="4886913" y="2071165"/>
            <a:ext cx="3644033" cy="1863745"/>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0" name="Rettangolo 19"/>
          <p:cNvSpPr/>
          <p:nvPr/>
        </p:nvSpPr>
        <p:spPr bwMode="auto">
          <a:xfrm>
            <a:off x="607927" y="4207876"/>
            <a:ext cx="3693718" cy="1863745"/>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1" name="Rettangolo 20"/>
          <p:cNvSpPr/>
          <p:nvPr/>
        </p:nvSpPr>
        <p:spPr bwMode="auto">
          <a:xfrm>
            <a:off x="4886913" y="4207876"/>
            <a:ext cx="3644033" cy="1863745"/>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cxnSp>
        <p:nvCxnSpPr>
          <p:cNvPr id="22" name="Connettore diritto 21"/>
          <p:cNvCxnSpPr>
            <a:cxnSpLocks/>
          </p:cNvCxnSpPr>
          <p:nvPr/>
        </p:nvCxnSpPr>
        <p:spPr bwMode="auto">
          <a:xfrm>
            <a:off x="4315867" y="3033438"/>
            <a:ext cx="566439" cy="3163"/>
          </a:xfrm>
          <a:prstGeom prst="line">
            <a:avLst/>
          </a:prstGeom>
          <a:noFill/>
          <a:ln w="3810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cxnSp>
      <p:pic>
        <p:nvPicPr>
          <p:cNvPr id="23" name="Immagine 22"/>
          <p:cNvPicPr>
            <a:picLocks noChangeAspect="1"/>
          </p:cNvPicPr>
          <p:nvPr/>
        </p:nvPicPr>
        <p:blipFill>
          <a:blip r:embed="rId3"/>
          <a:stretch>
            <a:fillRect/>
          </a:stretch>
        </p:blipFill>
        <p:spPr>
          <a:xfrm>
            <a:off x="812566" y="4725171"/>
            <a:ext cx="698015" cy="698015"/>
          </a:xfrm>
          <a:prstGeom prst="rect">
            <a:avLst/>
          </a:prstGeom>
        </p:spPr>
      </p:pic>
      <p:pic>
        <p:nvPicPr>
          <p:cNvPr id="24" name="Immagine 23"/>
          <p:cNvPicPr>
            <a:picLocks noChangeAspect="1"/>
          </p:cNvPicPr>
          <p:nvPr/>
        </p:nvPicPr>
        <p:blipFill rotWithShape="1">
          <a:blip r:embed="rId4"/>
          <a:srcRect l="4541" t="3096" r="64550" b="50584"/>
          <a:stretch/>
        </p:blipFill>
        <p:spPr>
          <a:xfrm>
            <a:off x="812566" y="2601441"/>
            <a:ext cx="826789" cy="816922"/>
          </a:xfrm>
          <a:prstGeom prst="rect">
            <a:avLst/>
          </a:prstGeom>
        </p:spPr>
      </p:pic>
      <p:cxnSp>
        <p:nvCxnSpPr>
          <p:cNvPr id="25" name="Connettore diritto 24"/>
          <p:cNvCxnSpPr>
            <a:cxnSpLocks/>
          </p:cNvCxnSpPr>
          <p:nvPr/>
        </p:nvCxnSpPr>
        <p:spPr bwMode="auto">
          <a:xfrm>
            <a:off x="4315867" y="5154248"/>
            <a:ext cx="566439" cy="3163"/>
          </a:xfrm>
          <a:prstGeom prst="line">
            <a:avLst/>
          </a:prstGeom>
          <a:noFill/>
          <a:ln w="3810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cxnSp>
      <p:pic>
        <p:nvPicPr>
          <p:cNvPr id="26" name="Immagine 25"/>
          <p:cNvPicPr>
            <a:picLocks noChangeAspect="1"/>
          </p:cNvPicPr>
          <p:nvPr/>
        </p:nvPicPr>
        <p:blipFill>
          <a:blip r:embed="rId5"/>
          <a:stretch>
            <a:fillRect/>
          </a:stretch>
        </p:blipFill>
        <p:spPr>
          <a:xfrm>
            <a:off x="5171585" y="2678567"/>
            <a:ext cx="650150" cy="662670"/>
          </a:xfrm>
          <a:prstGeom prst="rect">
            <a:avLst/>
          </a:prstGeom>
        </p:spPr>
      </p:pic>
      <p:sp>
        <p:nvSpPr>
          <p:cNvPr id="28"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2546495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78800" y="2631600"/>
            <a:ext cx="3204764" cy="2534400"/>
          </a:xfrm>
          <a:prstGeom prst="rect">
            <a:avLst/>
          </a:prstGeom>
        </p:spPr>
      </p:pic>
      <p:pic>
        <p:nvPicPr>
          <p:cNvPr id="2" name="Immagine 1"/>
          <p:cNvPicPr>
            <a:picLocks noChangeAspect="1"/>
          </p:cNvPicPr>
          <p:nvPr/>
        </p:nvPicPr>
        <p:blipFill>
          <a:blip r:embed="rId3"/>
          <a:stretch>
            <a:fillRect/>
          </a:stretch>
        </p:blipFill>
        <p:spPr>
          <a:xfrm>
            <a:off x="4212000" y="2703600"/>
            <a:ext cx="4562129" cy="2617200"/>
          </a:xfrm>
          <a:prstGeom prst="rect">
            <a:avLst/>
          </a:prstGeom>
        </p:spPr>
      </p:pic>
      <p:sp>
        <p:nvSpPr>
          <p:cNvPr id="32"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Bef>
                <a:spcPts val="600"/>
              </a:spcBef>
            </a:pPr>
            <a:r>
              <a:rPr lang="it-IT" altLang="ja-JP" sz="1600" b="0" dirty="0">
                <a:latin typeface="Calibri" panose="020F0502020204030204" pitchFamily="34" charset="0"/>
              </a:rPr>
              <a:t>Nel trimestre considerato, </a:t>
            </a:r>
            <a:r>
              <a:rPr lang="it-IT" altLang="ja-JP" sz="1600" u="sng" dirty="0">
                <a:latin typeface="Calibri" panose="020F0502020204030204" pitchFamily="34" charset="0"/>
              </a:rPr>
              <a:t>l’occupazione</a:t>
            </a:r>
            <a:r>
              <a:rPr lang="it-IT" altLang="ja-JP" sz="1600" b="0" dirty="0">
                <a:latin typeface="Calibri" panose="020F0502020204030204" pitchFamily="34" charset="0"/>
              </a:rPr>
              <a:t> complessiva della Sua impresa, ovvero il numero degli addetti, rispetto al trimestre precedente, è …?</a:t>
            </a:r>
          </a:p>
        </p:txBody>
      </p:sp>
      <p:sp>
        <p:nvSpPr>
          <p:cNvPr id="33" name="Rectangle 4"/>
          <p:cNvSpPr txBox="1">
            <a:spLocks noChangeArrowheads="1"/>
          </p:cNvSpPr>
          <p:nvPr/>
        </p:nvSpPr>
        <p:spPr bwMode="auto">
          <a:xfrm>
            <a:off x="395288" y="188913"/>
            <a:ext cx="8280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andamento congiunturale | </a:t>
            </a:r>
            <a:r>
              <a:rPr lang="it-IT" altLang="it-IT" sz="2000" u="sng" dirty="0">
                <a:solidFill>
                  <a:srgbClr val="C00000"/>
                </a:solidFill>
                <a:latin typeface="Calibri" panose="020F0502020204030204" pitchFamily="34" charset="0"/>
              </a:rPr>
              <a:t>SOSTANZIALMENTE STABILE NEL TRIMESTRE</a:t>
            </a:r>
            <a:r>
              <a:rPr lang="it-IT" altLang="it-IT" sz="2000" dirty="0">
                <a:solidFill>
                  <a:srgbClr val="C00000"/>
                </a:solidFill>
                <a:latin typeface="Calibri" panose="020F0502020204030204" pitchFamily="34" charset="0"/>
              </a:rPr>
              <a:t> </a:t>
            </a:r>
            <a:r>
              <a:rPr lang="it-IT" altLang="it-IT" sz="2000" dirty="0">
                <a:latin typeface="Calibri" panose="020F0502020204030204" pitchFamily="34" charset="0"/>
              </a:rPr>
              <a:t>l’indicatore relativo all’</a:t>
            </a:r>
            <a:r>
              <a:rPr lang="it-IT" altLang="it-IT" sz="2000" u="sng" dirty="0">
                <a:solidFill>
                  <a:srgbClr val="C00000"/>
                </a:solidFill>
                <a:latin typeface="Calibri" panose="020F0502020204030204" pitchFamily="34" charset="0"/>
              </a:rPr>
              <a:t>ANDAMENTO DELL’OCCUPAZIONE</a:t>
            </a:r>
            <a:r>
              <a:rPr lang="it-IT" altLang="it-IT" sz="2000" dirty="0">
                <a:latin typeface="Calibri" panose="020F0502020204030204" pitchFamily="34" charset="0"/>
              </a:rPr>
              <a:t>, la cui dinamica risente comunque del ridimensionamento degli sgravi legati al </a:t>
            </a:r>
            <a:r>
              <a:rPr lang="it-IT" altLang="it-IT" sz="2000" dirty="0" err="1">
                <a:latin typeface="Calibri" panose="020F0502020204030204" pitchFamily="34" charset="0"/>
              </a:rPr>
              <a:t>jobs</a:t>
            </a:r>
            <a:r>
              <a:rPr lang="it-IT" altLang="it-IT" sz="2000" dirty="0">
                <a:latin typeface="Calibri" panose="020F0502020204030204" pitchFamily="34" charset="0"/>
              </a:rPr>
              <a:t> act…</a:t>
            </a:r>
            <a:endParaRPr lang="it-IT" altLang="it-IT" sz="2000" dirty="0">
              <a:solidFill>
                <a:srgbClr val="FF0000"/>
              </a:solidFill>
              <a:latin typeface="Calibri" panose="020F0502020204030204" pitchFamily="34" charset="0"/>
              <a:cs typeface="Arial" panose="020B0604020202020204" pitchFamily="34" charset="0"/>
            </a:endParaRPr>
          </a:p>
        </p:txBody>
      </p:sp>
      <p:sp>
        <p:nvSpPr>
          <p:cNvPr id="46" name="Ovale 1"/>
          <p:cNvSpPr>
            <a:spLocks noChangeArrowheads="1"/>
          </p:cNvSpPr>
          <p:nvPr/>
        </p:nvSpPr>
        <p:spPr bwMode="auto">
          <a:xfrm>
            <a:off x="3201851" y="4522866"/>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sp>
        <p:nvSpPr>
          <p:cNvPr id="18"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37" name="CasellaDiTesto 10"/>
          <p:cNvSpPr txBox="1">
            <a:spLocks noChangeArrowheads="1"/>
          </p:cNvSpPr>
          <p:nvPr/>
        </p:nvSpPr>
        <p:spPr bwMode="auto">
          <a:xfrm>
            <a:off x="7935904"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38" name="CasellaDiTesto 20"/>
          <p:cNvSpPr txBox="1">
            <a:spLocks noChangeArrowheads="1"/>
          </p:cNvSpPr>
          <p:nvPr/>
        </p:nvSpPr>
        <p:spPr bwMode="auto">
          <a:xfrm>
            <a:off x="6735754"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cxnSp>
        <p:nvCxnSpPr>
          <p:cNvPr id="39" name="Connettore 2 38"/>
          <p:cNvCxnSpPr/>
          <p:nvPr/>
        </p:nvCxnSpPr>
        <p:spPr bwMode="auto">
          <a:xfrm>
            <a:off x="6401676"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40" name="Connettore 2 39"/>
          <p:cNvCxnSpPr/>
          <p:nvPr/>
        </p:nvCxnSpPr>
        <p:spPr bwMode="auto">
          <a:xfrm rot="10800000">
            <a:off x="8006652" y="3617269"/>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42" name="CasellaDiTesto 41"/>
          <p:cNvSpPr txBox="1"/>
          <p:nvPr/>
        </p:nvSpPr>
        <p:spPr>
          <a:xfrm>
            <a:off x="6442951"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43" name="CasellaDiTesto 42"/>
          <p:cNvSpPr txBox="1"/>
          <p:nvPr/>
        </p:nvSpPr>
        <p:spPr>
          <a:xfrm>
            <a:off x="8014589" y="3660132"/>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cxnSp>
        <p:nvCxnSpPr>
          <p:cNvPr id="19"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sp>
        <p:nvSpPr>
          <p:cNvPr id="16"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66271" y="1420030"/>
            <a:ext cx="8135011" cy="4740960"/>
          </a:xfrm>
          <a:prstGeom prst="rect">
            <a:avLst/>
          </a:prstGeom>
        </p:spPr>
      </p:pic>
      <p:sp>
        <p:nvSpPr>
          <p:cNvPr id="15" name="Rectangle 35"/>
          <p:cNvSpPr txBox="1">
            <a:spLocks noChangeArrowheads="1"/>
          </p:cNvSpPr>
          <p:nvPr/>
        </p:nvSpPr>
        <p:spPr bwMode="auto">
          <a:xfrm>
            <a:off x="395287" y="188913"/>
            <a:ext cx="8748713"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a:solidFill>
                  <a:srgbClr val="1F497D"/>
                </a:solidFill>
                <a:latin typeface="Calibri" panose="020F0502020204030204" pitchFamily="34" charset="0"/>
                <a:cs typeface="Arial" charset="0"/>
              </a:rPr>
              <a:t>tasso di occupazione </a:t>
            </a:r>
            <a:r>
              <a:rPr lang="it-IT" kern="0" dirty="0">
                <a:solidFill>
                  <a:srgbClr val="1F497D"/>
                </a:solidFill>
                <a:latin typeface="Calibri" panose="020F0502020204030204" pitchFamily="34" charset="0"/>
                <a:ea typeface="MS PGothic" charset="0"/>
                <a:cs typeface="Arial" charset="0"/>
              </a:rPr>
              <a:t>| </a:t>
            </a:r>
            <a:r>
              <a:rPr lang="it-IT" kern="0" dirty="0">
                <a:solidFill>
                  <a:schemeClr val="tx1"/>
                </a:solidFill>
                <a:latin typeface="Calibri" panose="020F0502020204030204" pitchFamily="34" charset="0"/>
                <a:ea typeface="ＭＳ Ｐゴシック" pitchFamily="34" charset="-128"/>
                <a:cs typeface="Arial" charset="0"/>
              </a:rPr>
              <a:t>nell’arco del 2016 </a:t>
            </a:r>
            <a:r>
              <a:rPr lang="it-IT" dirty="0">
                <a:solidFill>
                  <a:schemeClr val="tx1"/>
                </a:solidFill>
                <a:latin typeface="Calibri" panose="020F0502020204030204" pitchFamily="34" charset="0"/>
                <a:ea typeface="ＭＳ Ｐゴシック" pitchFamily="34" charset="-128"/>
                <a:cs typeface="Arial" charset="0"/>
              </a:rPr>
              <a:t>si è registrato un </a:t>
            </a:r>
            <a:r>
              <a:rPr lang="it-IT" u="sng" dirty="0">
                <a:solidFill>
                  <a:srgbClr val="C00000"/>
                </a:solidFill>
                <a:latin typeface="Calibri" panose="020F0502020204030204" pitchFamily="34" charset="0"/>
                <a:ea typeface="ＭＳ Ｐゴシック" pitchFamily="34" charset="-128"/>
                <a:cs typeface="Arial" charset="0"/>
              </a:rPr>
              <a:t>AUMENTO DEL TASSO DI OCCUPAZIONE IN FVG</a:t>
            </a:r>
            <a:r>
              <a:rPr lang="it-IT" dirty="0">
                <a:solidFill>
                  <a:schemeClr val="tx1"/>
                </a:solidFill>
                <a:latin typeface="Calibri" panose="020F0502020204030204" pitchFamily="34" charset="0"/>
                <a:ea typeface="ＭＳ Ｐゴシック" pitchFamily="34" charset="-128"/>
                <a:cs typeface="Arial" charset="0"/>
              </a:rPr>
              <a:t>, che si conferma </a:t>
            </a:r>
            <a:r>
              <a:rPr lang="it-IT" u="sng" dirty="0">
                <a:solidFill>
                  <a:srgbClr val="C00000"/>
                </a:solidFill>
                <a:latin typeface="Calibri" panose="020F0502020204030204" pitchFamily="34" charset="0"/>
                <a:ea typeface="ＭＳ Ｐゴシック" pitchFamily="34" charset="-128"/>
                <a:cs typeface="Arial" charset="0"/>
              </a:rPr>
              <a:t>AL DI SOPRA DELLA MEDIA NAZIONALE</a:t>
            </a:r>
            <a:r>
              <a:rPr lang="it-IT" dirty="0">
                <a:solidFill>
                  <a:schemeClr val="tx1"/>
                </a:solidFill>
                <a:latin typeface="Calibri" panose="020F0502020204030204" pitchFamily="34" charset="0"/>
                <a:ea typeface="ＭＳ Ｐゴシック" pitchFamily="34" charset="-128"/>
                <a:cs typeface="Arial" charset="0"/>
              </a:rPr>
              <a:t>…</a:t>
            </a:r>
          </a:p>
        </p:txBody>
      </p:sp>
      <p:sp>
        <p:nvSpPr>
          <p:cNvPr id="13" name="CasellaDiTesto 11"/>
          <p:cNvSpPr txBox="1">
            <a:spLocks noChangeArrowheads="1"/>
          </p:cNvSpPr>
          <p:nvPr/>
        </p:nvSpPr>
        <p:spPr bwMode="auto">
          <a:xfrm>
            <a:off x="385763" y="1270038"/>
            <a:ext cx="8382000" cy="424732"/>
          </a:xfrm>
          <a:prstGeom prst="rect">
            <a:avLst/>
          </a:prstGeom>
          <a:noFill/>
          <a:ln w="9525">
            <a:noFill/>
            <a:miter lim="800000"/>
            <a:headEnd/>
            <a:tailEnd/>
          </a:ln>
        </p:spPr>
        <p:txBody>
          <a:bodyPr>
            <a:spAutoFit/>
          </a:bodyPr>
          <a:lstStyle/>
          <a:p>
            <a:pPr algn="ctr">
              <a:lnSpc>
                <a:spcPct val="120000"/>
              </a:lnSpc>
              <a:spcBef>
                <a:spcPts val="600"/>
              </a:spcBef>
            </a:pPr>
            <a:r>
              <a:rPr lang="it-IT" sz="1800" b="1" dirty="0">
                <a:solidFill>
                  <a:srgbClr val="0C4B92"/>
                </a:solidFill>
                <a:latin typeface="Calibri" panose="020F0502020204030204" pitchFamily="34" charset="0"/>
              </a:rPr>
              <a:t>Serie storica del tasso di occupazione dal 2010 al 2016</a:t>
            </a:r>
          </a:p>
        </p:txBody>
      </p:sp>
      <p:sp>
        <p:nvSpPr>
          <p:cNvPr id="24" name="CasellaDiTesto 23"/>
          <p:cNvSpPr txBox="1"/>
          <p:nvPr/>
        </p:nvSpPr>
        <p:spPr>
          <a:xfrm>
            <a:off x="965491" y="5425414"/>
            <a:ext cx="513282" cy="276999"/>
          </a:xfrm>
          <a:prstGeom prst="rect">
            <a:avLst/>
          </a:prstGeom>
          <a:noFill/>
        </p:spPr>
        <p:txBody>
          <a:bodyPr wrap="none" rtlCol="0">
            <a:spAutoFit/>
          </a:bodyPr>
          <a:lstStyle/>
          <a:p>
            <a:r>
              <a:rPr lang="it-IT" sz="1200" i="1" dirty="0">
                <a:latin typeface="Calibri" panose="020F0502020204030204" pitchFamily="34" charset="0"/>
              </a:rPr>
              <a:t>val %</a:t>
            </a:r>
          </a:p>
        </p:txBody>
      </p:sp>
      <p:sp>
        <p:nvSpPr>
          <p:cNvPr id="28" name="Rettangolo 16"/>
          <p:cNvSpPr>
            <a:spLocks noChangeArrowheads="1"/>
          </p:cNvSpPr>
          <p:nvPr/>
        </p:nvSpPr>
        <p:spPr bwMode="auto">
          <a:xfrm>
            <a:off x="392113" y="6064250"/>
            <a:ext cx="8370887" cy="554640"/>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Elaborazioni Format Research su dati «Istat, Occupati e disoccupati, Gennaio 2017»</a:t>
            </a:r>
            <a:br>
              <a:rPr lang="it-IT" sz="1400" b="1" dirty="0">
                <a:latin typeface="Calibri" panose="020F0502020204030204" pitchFamily="34" charset="0"/>
              </a:rPr>
            </a:br>
            <a:r>
              <a:rPr lang="it-IT" sz="900" b="0" dirty="0">
                <a:latin typeface="Calibri" panose="020F0502020204030204" pitchFamily="34" charset="0"/>
              </a:rPr>
              <a:t>Il tasso di occupazione è il rapporto tra gli occupati (persone occupate dai 15 ai 64 anni) e la popolazione. I dati sono destagionalizzati.</a:t>
            </a:r>
            <a:endParaRPr lang="it-IT" sz="500" b="0" dirty="0">
              <a:latin typeface="Calibri" panose="020F0502020204030204" pitchFamily="34" charset="0"/>
            </a:endParaRPr>
          </a:p>
        </p:txBody>
      </p:sp>
      <p:sp>
        <p:nvSpPr>
          <p:cNvPr id="14" name="CasellaDiTesto 13"/>
          <p:cNvSpPr txBox="1"/>
          <p:nvPr/>
        </p:nvSpPr>
        <p:spPr>
          <a:xfrm>
            <a:off x="8195258" y="4030624"/>
            <a:ext cx="731289" cy="461665"/>
          </a:xfrm>
          <a:prstGeom prst="rect">
            <a:avLst/>
          </a:prstGeom>
          <a:noFill/>
        </p:spPr>
        <p:txBody>
          <a:bodyPr wrap="none" rtlCol="0">
            <a:spAutoFit/>
          </a:bodyPr>
          <a:lstStyle/>
          <a:p>
            <a:pPr algn="ctr"/>
            <a:r>
              <a:rPr lang="it-IT" sz="2400" b="1" dirty="0">
                <a:solidFill>
                  <a:srgbClr val="0C4B92"/>
                </a:solidFill>
                <a:latin typeface="Calibri" panose="020F0502020204030204" pitchFamily="34" charset="0"/>
              </a:rPr>
              <a:t>57,3</a:t>
            </a:r>
            <a:endParaRPr lang="en-US" sz="2400" b="1" dirty="0">
              <a:solidFill>
                <a:srgbClr val="0C4B92"/>
              </a:solidFill>
              <a:latin typeface="Calibri" panose="020F0502020204030204" pitchFamily="34" charset="0"/>
            </a:endParaRPr>
          </a:p>
        </p:txBody>
      </p:sp>
      <p:sp>
        <p:nvSpPr>
          <p:cNvPr id="17" name="CasellaDiTesto 16"/>
          <p:cNvSpPr txBox="1"/>
          <p:nvPr/>
        </p:nvSpPr>
        <p:spPr>
          <a:xfrm>
            <a:off x="895049" y="4663468"/>
            <a:ext cx="638316" cy="400110"/>
          </a:xfrm>
          <a:prstGeom prst="rect">
            <a:avLst/>
          </a:prstGeom>
          <a:noFill/>
        </p:spPr>
        <p:txBody>
          <a:bodyPr wrap="none" rtlCol="0">
            <a:spAutoFit/>
          </a:bodyPr>
          <a:lstStyle/>
          <a:p>
            <a:pPr algn="ctr"/>
            <a:r>
              <a:rPr lang="it-IT" sz="2000" dirty="0">
                <a:solidFill>
                  <a:srgbClr val="0C4B92"/>
                </a:solidFill>
                <a:latin typeface="Calibri" panose="020F0502020204030204" pitchFamily="34" charset="0"/>
              </a:rPr>
              <a:t>56,5</a:t>
            </a:r>
            <a:endParaRPr lang="en-US" sz="2000" dirty="0">
              <a:solidFill>
                <a:srgbClr val="0C4B92"/>
              </a:solidFill>
              <a:latin typeface="Calibri" panose="020F0502020204030204" pitchFamily="34" charset="0"/>
            </a:endParaRPr>
          </a:p>
        </p:txBody>
      </p:sp>
      <p:sp>
        <p:nvSpPr>
          <p:cNvPr id="25" name="CasellaDiTesto 24"/>
          <p:cNvSpPr txBox="1"/>
          <p:nvPr/>
        </p:nvSpPr>
        <p:spPr>
          <a:xfrm>
            <a:off x="7656860" y="4457267"/>
            <a:ext cx="548547" cy="338554"/>
          </a:xfrm>
          <a:prstGeom prst="rect">
            <a:avLst/>
          </a:prstGeom>
          <a:noFill/>
        </p:spPr>
        <p:txBody>
          <a:bodyPr wrap="none" rtlCol="0">
            <a:spAutoFit/>
          </a:bodyPr>
          <a:lstStyle/>
          <a:p>
            <a:pPr algn="ctr"/>
            <a:r>
              <a:rPr lang="it-IT" sz="1600" dirty="0">
                <a:solidFill>
                  <a:srgbClr val="0C4B92"/>
                </a:solidFill>
                <a:latin typeface="Calibri" panose="020F0502020204030204" pitchFamily="34" charset="0"/>
              </a:rPr>
              <a:t>56,6</a:t>
            </a:r>
            <a:endParaRPr lang="en-US" sz="1600" dirty="0">
              <a:solidFill>
                <a:srgbClr val="0C4B92"/>
              </a:solidFill>
              <a:latin typeface="Calibri" panose="020F0502020204030204" pitchFamily="34" charset="0"/>
            </a:endParaRPr>
          </a:p>
        </p:txBody>
      </p:sp>
      <p:sp>
        <p:nvSpPr>
          <p:cNvPr id="22" name="CasellaDiTesto 21"/>
          <p:cNvSpPr txBox="1"/>
          <p:nvPr/>
        </p:nvSpPr>
        <p:spPr>
          <a:xfrm>
            <a:off x="934538" y="3283169"/>
            <a:ext cx="638316" cy="400110"/>
          </a:xfrm>
          <a:prstGeom prst="rect">
            <a:avLst/>
          </a:prstGeom>
          <a:noFill/>
        </p:spPr>
        <p:txBody>
          <a:bodyPr wrap="none" rtlCol="0">
            <a:spAutoFit/>
          </a:bodyPr>
          <a:lstStyle/>
          <a:p>
            <a:pPr algn="ctr"/>
            <a:r>
              <a:rPr lang="it-IT" sz="2000" dirty="0">
                <a:solidFill>
                  <a:srgbClr val="008000"/>
                </a:solidFill>
                <a:latin typeface="Calibri" panose="020F0502020204030204" pitchFamily="34" charset="0"/>
              </a:rPr>
              <a:t>64,2</a:t>
            </a:r>
            <a:endParaRPr lang="en-US" sz="2000" dirty="0">
              <a:solidFill>
                <a:srgbClr val="008000"/>
              </a:solidFill>
              <a:latin typeface="Calibri" panose="020F0502020204030204" pitchFamily="34" charset="0"/>
            </a:endParaRPr>
          </a:p>
        </p:txBody>
      </p:sp>
      <p:sp>
        <p:nvSpPr>
          <p:cNvPr id="23" name="CasellaDiTesto 11"/>
          <p:cNvSpPr txBox="1">
            <a:spLocks noChangeArrowheads="1"/>
          </p:cNvSpPr>
          <p:nvPr/>
        </p:nvSpPr>
        <p:spPr bwMode="auto">
          <a:xfrm>
            <a:off x="5544120" y="2676855"/>
            <a:ext cx="935547" cy="437043"/>
          </a:xfrm>
          <a:prstGeom prst="rect">
            <a:avLst/>
          </a:prstGeom>
          <a:noFill/>
          <a:ln w="9525">
            <a:noFill/>
            <a:miter lim="800000"/>
            <a:headEnd/>
            <a:tailEnd/>
          </a:ln>
        </p:spPr>
        <p:txBody>
          <a:bodyPr wrap="square">
            <a:spAutoFit/>
          </a:bodyPr>
          <a:lstStyle/>
          <a:p>
            <a:pPr>
              <a:lnSpc>
                <a:spcPct val="120000"/>
              </a:lnSpc>
              <a:spcBef>
                <a:spcPts val="600"/>
              </a:spcBef>
            </a:pPr>
            <a:r>
              <a:rPr lang="it-IT" sz="2000" b="1" dirty="0">
                <a:solidFill>
                  <a:srgbClr val="008000"/>
                </a:solidFill>
                <a:latin typeface="Calibri" panose="020F0502020204030204" pitchFamily="34" charset="0"/>
              </a:rPr>
              <a:t>FVG</a:t>
            </a:r>
          </a:p>
        </p:txBody>
      </p:sp>
      <p:sp>
        <p:nvSpPr>
          <p:cNvPr id="26" name="CasellaDiTesto 11"/>
          <p:cNvSpPr txBox="1">
            <a:spLocks noChangeArrowheads="1"/>
          </p:cNvSpPr>
          <p:nvPr/>
        </p:nvSpPr>
        <p:spPr bwMode="auto">
          <a:xfrm>
            <a:off x="4905054" y="4316048"/>
            <a:ext cx="912264" cy="437043"/>
          </a:xfrm>
          <a:prstGeom prst="rect">
            <a:avLst/>
          </a:prstGeom>
          <a:noFill/>
          <a:ln w="9525">
            <a:noFill/>
            <a:miter lim="800000"/>
            <a:headEnd/>
            <a:tailEnd/>
          </a:ln>
        </p:spPr>
        <p:txBody>
          <a:bodyPr wrap="square">
            <a:spAutoFit/>
          </a:bodyPr>
          <a:lstStyle/>
          <a:p>
            <a:pPr>
              <a:lnSpc>
                <a:spcPct val="120000"/>
              </a:lnSpc>
              <a:spcBef>
                <a:spcPts val="600"/>
              </a:spcBef>
            </a:pPr>
            <a:r>
              <a:rPr lang="it-IT" sz="2000" b="1" dirty="0">
                <a:solidFill>
                  <a:srgbClr val="0C4B92"/>
                </a:solidFill>
                <a:latin typeface="Calibri" panose="020F0502020204030204" pitchFamily="34" charset="0"/>
              </a:rPr>
              <a:t>Italia</a:t>
            </a:r>
          </a:p>
        </p:txBody>
      </p:sp>
      <p:sp>
        <p:nvSpPr>
          <p:cNvPr id="30" name="CasellaDiTesto 29"/>
          <p:cNvSpPr txBox="1"/>
          <p:nvPr/>
        </p:nvSpPr>
        <p:spPr>
          <a:xfrm>
            <a:off x="8205893" y="2601106"/>
            <a:ext cx="731289" cy="461665"/>
          </a:xfrm>
          <a:prstGeom prst="rect">
            <a:avLst/>
          </a:prstGeom>
          <a:noFill/>
        </p:spPr>
        <p:txBody>
          <a:bodyPr wrap="none" rtlCol="0">
            <a:spAutoFit/>
          </a:bodyPr>
          <a:lstStyle/>
          <a:p>
            <a:pPr algn="ctr"/>
            <a:r>
              <a:rPr lang="it-IT" sz="2400" b="1" dirty="0">
                <a:solidFill>
                  <a:srgbClr val="008000"/>
                </a:solidFill>
                <a:latin typeface="Calibri" panose="020F0502020204030204" pitchFamily="34" charset="0"/>
              </a:rPr>
              <a:t>64,6</a:t>
            </a:r>
            <a:endParaRPr lang="en-US" sz="2400" b="1" dirty="0">
              <a:solidFill>
                <a:srgbClr val="008000"/>
              </a:solidFill>
              <a:latin typeface="Calibri" panose="020F0502020204030204" pitchFamily="34" charset="0"/>
            </a:endParaRPr>
          </a:p>
        </p:txBody>
      </p:sp>
      <p:sp>
        <p:nvSpPr>
          <p:cNvPr id="31" name="CasellaDiTesto 30"/>
          <p:cNvSpPr txBox="1"/>
          <p:nvPr/>
        </p:nvSpPr>
        <p:spPr>
          <a:xfrm>
            <a:off x="7723532" y="3134560"/>
            <a:ext cx="548547" cy="338554"/>
          </a:xfrm>
          <a:prstGeom prst="rect">
            <a:avLst/>
          </a:prstGeom>
          <a:noFill/>
        </p:spPr>
        <p:txBody>
          <a:bodyPr wrap="none" rtlCol="0">
            <a:spAutoFit/>
          </a:bodyPr>
          <a:lstStyle/>
          <a:p>
            <a:pPr algn="ctr"/>
            <a:r>
              <a:rPr lang="it-IT" sz="1600" dirty="0">
                <a:solidFill>
                  <a:srgbClr val="008000"/>
                </a:solidFill>
                <a:latin typeface="Calibri" panose="020F0502020204030204" pitchFamily="34" charset="0"/>
              </a:rPr>
              <a:t>64,5</a:t>
            </a:r>
            <a:endParaRPr lang="en-US" sz="1600" dirty="0">
              <a:solidFill>
                <a:srgbClr val="008000"/>
              </a:solidFill>
              <a:latin typeface="Calibri" panose="020F0502020204030204" pitchFamily="34" charset="0"/>
            </a:endParaRPr>
          </a:p>
        </p:txBody>
      </p:sp>
      <p:sp>
        <p:nvSpPr>
          <p:cNvPr id="32" name="Ovale 31"/>
          <p:cNvSpPr/>
          <p:nvPr/>
        </p:nvSpPr>
        <p:spPr bwMode="auto">
          <a:xfrm>
            <a:off x="8093503" y="2569520"/>
            <a:ext cx="929475" cy="513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3" name="Freccia in giù 32"/>
          <p:cNvSpPr/>
          <p:nvPr/>
        </p:nvSpPr>
        <p:spPr bwMode="auto">
          <a:xfrm rot="19041003">
            <a:off x="7856847" y="2199397"/>
            <a:ext cx="437795" cy="502385"/>
          </a:xfrm>
          <a:prstGeom prst="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2748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87218" y="1383827"/>
            <a:ext cx="8433361" cy="4770840"/>
          </a:xfrm>
          <a:prstGeom prst="rect">
            <a:avLst/>
          </a:prstGeom>
        </p:spPr>
      </p:pic>
      <p:sp>
        <p:nvSpPr>
          <p:cNvPr id="15" name="Rectangle 35"/>
          <p:cNvSpPr txBox="1">
            <a:spLocks noChangeArrowheads="1"/>
          </p:cNvSpPr>
          <p:nvPr/>
        </p:nvSpPr>
        <p:spPr bwMode="auto">
          <a:xfrm>
            <a:off x="395287" y="188913"/>
            <a:ext cx="8537537"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a:solidFill>
                  <a:srgbClr val="1F497D"/>
                </a:solidFill>
                <a:latin typeface="Calibri" panose="020F0502020204030204" pitchFamily="34" charset="0"/>
                <a:cs typeface="Arial" charset="0"/>
              </a:rPr>
              <a:t>tasso di disoccupazione </a:t>
            </a:r>
            <a:r>
              <a:rPr lang="it-IT" kern="0" dirty="0">
                <a:solidFill>
                  <a:srgbClr val="1F497D"/>
                </a:solidFill>
                <a:latin typeface="Calibri" panose="020F0502020204030204" pitchFamily="34" charset="0"/>
                <a:ea typeface="MS PGothic" charset="0"/>
                <a:cs typeface="Arial" charset="0"/>
              </a:rPr>
              <a:t>| </a:t>
            </a:r>
            <a:r>
              <a:rPr lang="it-IT" dirty="0">
                <a:solidFill>
                  <a:schemeClr val="tx1"/>
                </a:solidFill>
                <a:latin typeface="Calibri" panose="020F0502020204030204" pitchFamily="34" charset="0"/>
                <a:ea typeface="ＭＳ Ｐゴシック" pitchFamily="34" charset="-128"/>
                <a:cs typeface="Arial" charset="0"/>
              </a:rPr>
              <a:t>…allo stesso tempo, si registra una </a:t>
            </a:r>
            <a:r>
              <a:rPr lang="it-IT" u="sng" dirty="0">
                <a:solidFill>
                  <a:srgbClr val="C00000"/>
                </a:solidFill>
                <a:latin typeface="Calibri" panose="020F0502020204030204" pitchFamily="34" charset="0"/>
                <a:ea typeface="ＭＳ Ｐゴシック" pitchFamily="34" charset="-128"/>
                <a:cs typeface="Arial" charset="0"/>
              </a:rPr>
              <a:t>LIEVISSIMA CRESCITA DEL TASSO DI DISOCCUPAZIONE</a:t>
            </a:r>
            <a:r>
              <a:rPr lang="it-IT" dirty="0">
                <a:solidFill>
                  <a:schemeClr val="tx1"/>
                </a:solidFill>
                <a:latin typeface="Calibri" panose="020F0502020204030204" pitchFamily="34" charset="0"/>
                <a:ea typeface="ＭＳ Ｐゴシック" pitchFamily="34" charset="-128"/>
                <a:cs typeface="Arial" charset="0"/>
              </a:rPr>
              <a:t>, pur confermando il </a:t>
            </a:r>
            <a:r>
              <a:rPr lang="it-IT" u="sng" dirty="0">
                <a:solidFill>
                  <a:srgbClr val="C00000"/>
                </a:solidFill>
                <a:latin typeface="Calibri" panose="020F0502020204030204" pitchFamily="34" charset="0"/>
                <a:ea typeface="ＭＳ Ｐゴシック" pitchFamily="34" charset="-128"/>
                <a:cs typeface="Arial" charset="0"/>
              </a:rPr>
              <a:t>MIGLIOR POSIZIONAMENTO DELLA REGIONE</a:t>
            </a:r>
            <a:r>
              <a:rPr lang="it-IT" dirty="0">
                <a:solidFill>
                  <a:schemeClr val="tx1"/>
                </a:solidFill>
                <a:latin typeface="Calibri" panose="020F0502020204030204" pitchFamily="34" charset="0"/>
                <a:ea typeface="ＭＳ Ｐゴシック" pitchFamily="34" charset="-128"/>
                <a:cs typeface="Arial" charset="0"/>
              </a:rPr>
              <a:t> rispetto alla media nazionale…</a:t>
            </a:r>
          </a:p>
        </p:txBody>
      </p:sp>
      <p:sp>
        <p:nvSpPr>
          <p:cNvPr id="13" name="CasellaDiTesto 11"/>
          <p:cNvSpPr txBox="1">
            <a:spLocks noChangeArrowheads="1"/>
          </p:cNvSpPr>
          <p:nvPr/>
        </p:nvSpPr>
        <p:spPr bwMode="auto">
          <a:xfrm>
            <a:off x="385763" y="1270038"/>
            <a:ext cx="8382000" cy="402546"/>
          </a:xfrm>
          <a:prstGeom prst="rect">
            <a:avLst/>
          </a:prstGeom>
          <a:noFill/>
          <a:ln w="9525">
            <a:noFill/>
            <a:miter lim="800000"/>
            <a:headEnd/>
            <a:tailEnd/>
          </a:ln>
        </p:spPr>
        <p:txBody>
          <a:bodyPr>
            <a:spAutoFit/>
          </a:bodyPr>
          <a:lstStyle/>
          <a:p>
            <a:pPr algn="ctr">
              <a:lnSpc>
                <a:spcPct val="120000"/>
              </a:lnSpc>
              <a:spcBef>
                <a:spcPts val="600"/>
              </a:spcBef>
            </a:pPr>
            <a:r>
              <a:rPr lang="it-IT" sz="1800" b="1" dirty="0">
                <a:solidFill>
                  <a:srgbClr val="0C4B92"/>
                </a:solidFill>
                <a:latin typeface="Calibri" panose="020F0502020204030204" pitchFamily="34" charset="0"/>
              </a:rPr>
              <a:t>Serie storica del tasso di disoccupazione dal 2010 al 2016</a:t>
            </a:r>
          </a:p>
        </p:txBody>
      </p:sp>
      <p:sp>
        <p:nvSpPr>
          <p:cNvPr id="14" name="Rettangolo 16"/>
          <p:cNvSpPr>
            <a:spLocks noChangeArrowheads="1"/>
          </p:cNvSpPr>
          <p:nvPr/>
        </p:nvSpPr>
        <p:spPr bwMode="auto">
          <a:xfrm>
            <a:off x="392113" y="6064250"/>
            <a:ext cx="8370887" cy="554038"/>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Elaborazioni Format Research su dati «Istat, Occupati e disoccupati, Gennaio 2017»</a:t>
            </a:r>
            <a:br>
              <a:rPr lang="it-IT" sz="1400" b="1" dirty="0">
                <a:latin typeface="Calibri" panose="020F0502020204030204" pitchFamily="34" charset="0"/>
              </a:rPr>
            </a:br>
            <a:r>
              <a:rPr lang="it-IT" sz="900" b="0" dirty="0">
                <a:latin typeface="Calibri" panose="020F0502020204030204" pitchFamily="34" charset="0"/>
              </a:rPr>
              <a:t>Il tasso di disoccupazione è il rapporto tra i disoccupati (persone non occupate tra i 15 e i 74 anni) e le corrispondenti forze di lavoro. I dati sono destagionalizzati.</a:t>
            </a:r>
            <a:endParaRPr lang="it-IT" sz="500" b="0" dirty="0">
              <a:latin typeface="Calibri" panose="020F0502020204030204" pitchFamily="34" charset="0"/>
            </a:endParaRPr>
          </a:p>
        </p:txBody>
      </p:sp>
      <p:sp>
        <p:nvSpPr>
          <p:cNvPr id="19" name="CasellaDiTesto 11"/>
          <p:cNvSpPr txBox="1">
            <a:spLocks noChangeArrowheads="1"/>
          </p:cNvSpPr>
          <p:nvPr/>
        </p:nvSpPr>
        <p:spPr bwMode="auto">
          <a:xfrm>
            <a:off x="5917587" y="3902137"/>
            <a:ext cx="935547" cy="437043"/>
          </a:xfrm>
          <a:prstGeom prst="rect">
            <a:avLst/>
          </a:prstGeom>
          <a:noFill/>
          <a:ln w="9525">
            <a:noFill/>
            <a:miter lim="800000"/>
            <a:headEnd/>
            <a:tailEnd/>
          </a:ln>
        </p:spPr>
        <p:txBody>
          <a:bodyPr wrap="square">
            <a:spAutoFit/>
          </a:bodyPr>
          <a:lstStyle/>
          <a:p>
            <a:pPr>
              <a:lnSpc>
                <a:spcPct val="120000"/>
              </a:lnSpc>
              <a:spcBef>
                <a:spcPts val="600"/>
              </a:spcBef>
            </a:pPr>
            <a:r>
              <a:rPr lang="it-IT" sz="2000" b="1" dirty="0">
                <a:solidFill>
                  <a:srgbClr val="008000"/>
                </a:solidFill>
                <a:latin typeface="Calibri" panose="020F0502020204030204" pitchFamily="34" charset="0"/>
              </a:rPr>
              <a:t>FVG</a:t>
            </a:r>
          </a:p>
        </p:txBody>
      </p:sp>
      <p:sp>
        <p:nvSpPr>
          <p:cNvPr id="25" name="CasellaDiTesto 24"/>
          <p:cNvSpPr txBox="1"/>
          <p:nvPr/>
        </p:nvSpPr>
        <p:spPr>
          <a:xfrm>
            <a:off x="8233190" y="2128285"/>
            <a:ext cx="822662" cy="461665"/>
          </a:xfrm>
          <a:prstGeom prst="rect">
            <a:avLst/>
          </a:prstGeom>
          <a:noFill/>
        </p:spPr>
        <p:txBody>
          <a:bodyPr wrap="square" rtlCol="0">
            <a:spAutoFit/>
          </a:bodyPr>
          <a:lstStyle/>
          <a:p>
            <a:pPr algn="ctr"/>
            <a:r>
              <a:rPr lang="it-IT" sz="2400" b="1" dirty="0">
                <a:solidFill>
                  <a:srgbClr val="0C4B92"/>
                </a:solidFill>
                <a:latin typeface="Calibri" panose="020F0502020204030204" pitchFamily="34" charset="0"/>
              </a:rPr>
              <a:t>12,0</a:t>
            </a:r>
            <a:endParaRPr lang="en-US" sz="2400" b="1" dirty="0">
              <a:solidFill>
                <a:srgbClr val="0C4B92"/>
              </a:solidFill>
              <a:latin typeface="Calibri" panose="020F0502020204030204" pitchFamily="34" charset="0"/>
            </a:endParaRPr>
          </a:p>
        </p:txBody>
      </p:sp>
      <p:sp>
        <p:nvSpPr>
          <p:cNvPr id="29" name="CasellaDiTesto 28"/>
          <p:cNvSpPr txBox="1"/>
          <p:nvPr/>
        </p:nvSpPr>
        <p:spPr>
          <a:xfrm>
            <a:off x="1122241" y="3057608"/>
            <a:ext cx="508474" cy="400110"/>
          </a:xfrm>
          <a:prstGeom prst="rect">
            <a:avLst/>
          </a:prstGeom>
          <a:noFill/>
        </p:spPr>
        <p:txBody>
          <a:bodyPr wrap="none" rtlCol="0">
            <a:spAutoFit/>
          </a:bodyPr>
          <a:lstStyle/>
          <a:p>
            <a:pPr algn="ctr"/>
            <a:r>
              <a:rPr lang="it-IT" sz="2000" dirty="0">
                <a:solidFill>
                  <a:srgbClr val="0C4B92"/>
                </a:solidFill>
                <a:latin typeface="Calibri" panose="020F0502020204030204" pitchFamily="34" charset="0"/>
              </a:rPr>
              <a:t>9,0</a:t>
            </a:r>
            <a:endParaRPr lang="en-US" sz="2000" dirty="0">
              <a:solidFill>
                <a:srgbClr val="0C4B92"/>
              </a:solidFill>
              <a:latin typeface="Calibri" panose="020F0502020204030204" pitchFamily="34" charset="0"/>
            </a:endParaRPr>
          </a:p>
        </p:txBody>
      </p:sp>
      <p:sp>
        <p:nvSpPr>
          <p:cNvPr id="32" name="CasellaDiTesto 31"/>
          <p:cNvSpPr txBox="1"/>
          <p:nvPr/>
        </p:nvSpPr>
        <p:spPr>
          <a:xfrm>
            <a:off x="7688283" y="2712599"/>
            <a:ext cx="548547" cy="338554"/>
          </a:xfrm>
          <a:prstGeom prst="rect">
            <a:avLst/>
          </a:prstGeom>
          <a:noFill/>
        </p:spPr>
        <p:txBody>
          <a:bodyPr wrap="none" rtlCol="0">
            <a:spAutoFit/>
          </a:bodyPr>
          <a:lstStyle/>
          <a:p>
            <a:pPr algn="ctr"/>
            <a:r>
              <a:rPr lang="it-IT" sz="1600" dirty="0">
                <a:solidFill>
                  <a:srgbClr val="0C4B92"/>
                </a:solidFill>
                <a:latin typeface="Calibri" panose="020F0502020204030204" pitchFamily="34" charset="0"/>
              </a:rPr>
              <a:t>11,8</a:t>
            </a:r>
            <a:endParaRPr lang="en-US" sz="1600" dirty="0">
              <a:solidFill>
                <a:srgbClr val="0C4B92"/>
              </a:solidFill>
              <a:latin typeface="Calibri" panose="020F0502020204030204" pitchFamily="34" charset="0"/>
            </a:endParaRPr>
          </a:p>
        </p:txBody>
      </p:sp>
      <p:sp>
        <p:nvSpPr>
          <p:cNvPr id="16" name="CasellaDiTesto 11"/>
          <p:cNvSpPr txBox="1">
            <a:spLocks noChangeArrowheads="1"/>
          </p:cNvSpPr>
          <p:nvPr/>
        </p:nvSpPr>
        <p:spPr bwMode="auto">
          <a:xfrm>
            <a:off x="6617329" y="1942367"/>
            <a:ext cx="912264" cy="437043"/>
          </a:xfrm>
          <a:prstGeom prst="rect">
            <a:avLst/>
          </a:prstGeom>
          <a:noFill/>
          <a:ln w="9525">
            <a:noFill/>
            <a:miter lim="800000"/>
            <a:headEnd/>
            <a:tailEnd/>
          </a:ln>
        </p:spPr>
        <p:txBody>
          <a:bodyPr wrap="square">
            <a:spAutoFit/>
          </a:bodyPr>
          <a:lstStyle/>
          <a:p>
            <a:pPr>
              <a:lnSpc>
                <a:spcPct val="120000"/>
              </a:lnSpc>
              <a:spcBef>
                <a:spcPts val="600"/>
              </a:spcBef>
            </a:pPr>
            <a:r>
              <a:rPr lang="it-IT" sz="2000" b="1" dirty="0">
                <a:solidFill>
                  <a:srgbClr val="0C4B92"/>
                </a:solidFill>
                <a:latin typeface="Calibri" panose="020F0502020204030204" pitchFamily="34" charset="0"/>
              </a:rPr>
              <a:t>Italia</a:t>
            </a:r>
          </a:p>
        </p:txBody>
      </p:sp>
      <p:sp>
        <p:nvSpPr>
          <p:cNvPr id="20" name="CasellaDiTesto 19"/>
          <p:cNvSpPr txBox="1"/>
          <p:nvPr/>
        </p:nvSpPr>
        <p:spPr>
          <a:xfrm>
            <a:off x="8360231" y="3249633"/>
            <a:ext cx="572593" cy="461665"/>
          </a:xfrm>
          <a:prstGeom prst="rect">
            <a:avLst/>
          </a:prstGeom>
          <a:noFill/>
        </p:spPr>
        <p:txBody>
          <a:bodyPr wrap="none" rtlCol="0">
            <a:spAutoFit/>
          </a:bodyPr>
          <a:lstStyle/>
          <a:p>
            <a:pPr algn="ctr"/>
            <a:r>
              <a:rPr lang="it-IT" sz="2400" b="1" dirty="0">
                <a:solidFill>
                  <a:srgbClr val="008000"/>
                </a:solidFill>
                <a:latin typeface="Calibri" panose="020F0502020204030204" pitchFamily="34" charset="0"/>
              </a:rPr>
              <a:t>7,4</a:t>
            </a:r>
            <a:endParaRPr lang="en-US" sz="2400" b="1" dirty="0">
              <a:solidFill>
                <a:srgbClr val="008000"/>
              </a:solidFill>
              <a:latin typeface="Calibri" panose="020F0502020204030204" pitchFamily="34" charset="0"/>
            </a:endParaRPr>
          </a:p>
        </p:txBody>
      </p:sp>
      <p:sp>
        <p:nvSpPr>
          <p:cNvPr id="22" name="CasellaDiTesto 21"/>
          <p:cNvSpPr txBox="1"/>
          <p:nvPr/>
        </p:nvSpPr>
        <p:spPr>
          <a:xfrm>
            <a:off x="7906867" y="3777058"/>
            <a:ext cx="444352" cy="338554"/>
          </a:xfrm>
          <a:prstGeom prst="rect">
            <a:avLst/>
          </a:prstGeom>
          <a:noFill/>
        </p:spPr>
        <p:txBody>
          <a:bodyPr wrap="none" rtlCol="0">
            <a:spAutoFit/>
          </a:bodyPr>
          <a:lstStyle/>
          <a:p>
            <a:pPr algn="ctr"/>
            <a:r>
              <a:rPr lang="it-IT" sz="1600" dirty="0">
                <a:solidFill>
                  <a:srgbClr val="008000"/>
                </a:solidFill>
                <a:latin typeface="Calibri" panose="020F0502020204030204" pitchFamily="34" charset="0"/>
              </a:rPr>
              <a:t>7,2</a:t>
            </a:r>
            <a:endParaRPr lang="en-US" sz="1600" dirty="0">
              <a:solidFill>
                <a:srgbClr val="008000"/>
              </a:solidFill>
              <a:latin typeface="Calibri" panose="020F0502020204030204" pitchFamily="34" charset="0"/>
            </a:endParaRPr>
          </a:p>
        </p:txBody>
      </p:sp>
      <p:sp>
        <p:nvSpPr>
          <p:cNvPr id="23" name="CasellaDiTesto 22"/>
          <p:cNvSpPr txBox="1"/>
          <p:nvPr/>
        </p:nvSpPr>
        <p:spPr>
          <a:xfrm>
            <a:off x="1003377" y="3727124"/>
            <a:ext cx="508474" cy="400110"/>
          </a:xfrm>
          <a:prstGeom prst="rect">
            <a:avLst/>
          </a:prstGeom>
          <a:noFill/>
        </p:spPr>
        <p:txBody>
          <a:bodyPr wrap="none" rtlCol="0">
            <a:spAutoFit/>
          </a:bodyPr>
          <a:lstStyle/>
          <a:p>
            <a:pPr algn="ctr"/>
            <a:r>
              <a:rPr lang="it-IT" sz="2000" dirty="0">
                <a:solidFill>
                  <a:srgbClr val="008000"/>
                </a:solidFill>
                <a:latin typeface="Calibri" panose="020F0502020204030204" pitchFamily="34" charset="0"/>
              </a:rPr>
              <a:t>6,3</a:t>
            </a:r>
            <a:endParaRPr lang="en-US" sz="2000" dirty="0">
              <a:solidFill>
                <a:srgbClr val="008000"/>
              </a:solidFill>
              <a:latin typeface="Calibri" panose="020F0502020204030204" pitchFamily="34" charset="0"/>
            </a:endParaRPr>
          </a:p>
        </p:txBody>
      </p:sp>
      <p:sp>
        <p:nvSpPr>
          <p:cNvPr id="27" name="Ovale 26"/>
          <p:cNvSpPr/>
          <p:nvPr/>
        </p:nvSpPr>
        <p:spPr bwMode="auto">
          <a:xfrm>
            <a:off x="8156875" y="3224392"/>
            <a:ext cx="929475" cy="513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4" name="Freccia in giù 33"/>
          <p:cNvSpPr/>
          <p:nvPr/>
        </p:nvSpPr>
        <p:spPr bwMode="auto">
          <a:xfrm rot="9891627">
            <a:off x="8509034" y="3802825"/>
            <a:ext cx="437795" cy="502385"/>
          </a:xfrm>
          <a:prstGeom prst="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CasellaDiTesto 16"/>
          <p:cNvSpPr txBox="1"/>
          <p:nvPr/>
        </p:nvSpPr>
        <p:spPr>
          <a:xfrm>
            <a:off x="965491" y="5425414"/>
            <a:ext cx="513282" cy="276999"/>
          </a:xfrm>
          <a:prstGeom prst="rect">
            <a:avLst/>
          </a:prstGeom>
          <a:noFill/>
        </p:spPr>
        <p:txBody>
          <a:bodyPr wrap="none" rtlCol="0">
            <a:spAutoFit/>
          </a:bodyPr>
          <a:lstStyle/>
          <a:p>
            <a:r>
              <a:rPr lang="it-IT" sz="1200" i="1" dirty="0">
                <a:latin typeface="Calibri" panose="020F0502020204030204" pitchFamily="34" charset="0"/>
              </a:rPr>
              <a:t>val %</a:t>
            </a:r>
          </a:p>
        </p:txBody>
      </p:sp>
    </p:spTree>
    <p:extLst>
      <p:ext uri="{BB962C8B-B14F-4D97-AF65-F5344CB8AC3E}">
        <p14:creationId xmlns:p14="http://schemas.microsoft.com/office/powerpoint/2010/main" val="399865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68173" y="1383830"/>
            <a:ext cx="8343856" cy="4770840"/>
          </a:xfrm>
          <a:prstGeom prst="rect">
            <a:avLst/>
          </a:prstGeom>
        </p:spPr>
      </p:pic>
      <p:sp>
        <p:nvSpPr>
          <p:cNvPr id="15" name="Rectangle 35"/>
          <p:cNvSpPr txBox="1">
            <a:spLocks noChangeArrowheads="1"/>
          </p:cNvSpPr>
          <p:nvPr/>
        </p:nvSpPr>
        <p:spPr bwMode="auto">
          <a:xfrm>
            <a:off x="395287" y="188913"/>
            <a:ext cx="8678394"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a:solidFill>
                  <a:srgbClr val="1F497D"/>
                </a:solidFill>
                <a:latin typeface="Calibri" panose="020F0502020204030204" pitchFamily="34" charset="0"/>
                <a:cs typeface="Arial" charset="0"/>
              </a:rPr>
              <a:t>tasso di inattività </a:t>
            </a:r>
            <a:r>
              <a:rPr lang="it-IT" kern="0" dirty="0">
                <a:solidFill>
                  <a:srgbClr val="1F497D"/>
                </a:solidFill>
                <a:latin typeface="Calibri" panose="020F0502020204030204" pitchFamily="34" charset="0"/>
                <a:ea typeface="MS PGothic" charset="0"/>
                <a:cs typeface="Arial" charset="0"/>
              </a:rPr>
              <a:t>| </a:t>
            </a:r>
            <a:r>
              <a:rPr lang="it-IT" dirty="0">
                <a:solidFill>
                  <a:schemeClr val="tx1"/>
                </a:solidFill>
                <a:latin typeface="Calibri" panose="020F0502020204030204" pitchFamily="34" charset="0"/>
                <a:ea typeface="ＭＳ Ｐゴシック" pitchFamily="34" charset="-128"/>
                <a:cs typeface="Arial" charset="0"/>
              </a:rPr>
              <a:t>…la lieve crescita del tasso di disoccupazione è un fatto positivo se si considera il </a:t>
            </a:r>
            <a:r>
              <a:rPr lang="it-IT" u="sng" dirty="0">
                <a:solidFill>
                  <a:srgbClr val="C00000"/>
                </a:solidFill>
                <a:latin typeface="Calibri" panose="020F0502020204030204" pitchFamily="34" charset="0"/>
                <a:ea typeface="ＭＳ Ｐゴシック" pitchFamily="34" charset="-128"/>
                <a:cs typeface="Arial" charset="0"/>
              </a:rPr>
              <a:t>CALO DEGLI INATTIVI</a:t>
            </a:r>
            <a:r>
              <a:rPr lang="it-IT" dirty="0">
                <a:solidFill>
                  <a:schemeClr val="tx1"/>
                </a:solidFill>
                <a:latin typeface="Calibri" panose="020F0502020204030204" pitchFamily="34" charset="0"/>
                <a:ea typeface="ＭＳ Ｐゴシック" pitchFamily="34" charset="-128"/>
                <a:cs typeface="Arial" charset="0"/>
              </a:rPr>
              <a:t>: </a:t>
            </a:r>
            <a:r>
              <a:rPr lang="it-IT" u="sng" dirty="0">
                <a:solidFill>
                  <a:srgbClr val="C00000"/>
                </a:solidFill>
                <a:latin typeface="Calibri" panose="020F0502020204030204" pitchFamily="34" charset="0"/>
                <a:ea typeface="ＭＳ Ｐゴシック" pitchFamily="34" charset="-128"/>
                <a:cs typeface="Arial" charset="0"/>
              </a:rPr>
              <a:t>È AUMENTATA LA QUOTA DI PERSONE ALLA RICERCA DI UN LAVORO</a:t>
            </a:r>
            <a:r>
              <a:rPr lang="it-IT" dirty="0">
                <a:solidFill>
                  <a:schemeClr val="tx1"/>
                </a:solidFill>
                <a:latin typeface="Calibri" panose="020F0502020204030204" pitchFamily="34" charset="0"/>
                <a:ea typeface="ＭＳ Ｐゴシック" pitchFamily="34" charset="-128"/>
                <a:cs typeface="Arial" charset="0"/>
              </a:rPr>
              <a:t> (un «inattivo» diventa «disoccupato»)…</a:t>
            </a:r>
          </a:p>
        </p:txBody>
      </p:sp>
      <p:sp>
        <p:nvSpPr>
          <p:cNvPr id="13" name="CasellaDiTesto 11"/>
          <p:cNvSpPr txBox="1">
            <a:spLocks noChangeArrowheads="1"/>
          </p:cNvSpPr>
          <p:nvPr/>
        </p:nvSpPr>
        <p:spPr bwMode="auto">
          <a:xfrm>
            <a:off x="385763" y="1270038"/>
            <a:ext cx="8382000" cy="424732"/>
          </a:xfrm>
          <a:prstGeom prst="rect">
            <a:avLst/>
          </a:prstGeom>
          <a:noFill/>
          <a:ln w="9525">
            <a:noFill/>
            <a:miter lim="800000"/>
            <a:headEnd/>
            <a:tailEnd/>
          </a:ln>
        </p:spPr>
        <p:txBody>
          <a:bodyPr>
            <a:spAutoFit/>
          </a:bodyPr>
          <a:lstStyle/>
          <a:p>
            <a:pPr algn="ctr">
              <a:lnSpc>
                <a:spcPct val="120000"/>
              </a:lnSpc>
              <a:spcBef>
                <a:spcPts val="600"/>
              </a:spcBef>
            </a:pPr>
            <a:r>
              <a:rPr lang="it-IT" sz="1800" b="1" dirty="0">
                <a:solidFill>
                  <a:srgbClr val="0C4B92"/>
                </a:solidFill>
                <a:latin typeface="Calibri" panose="020F0502020204030204" pitchFamily="34" charset="0"/>
              </a:rPr>
              <a:t>Serie storica del tasso di inattività dal 2010 al 2016</a:t>
            </a:r>
          </a:p>
        </p:txBody>
      </p:sp>
      <p:sp>
        <p:nvSpPr>
          <p:cNvPr id="28" name="CasellaDiTesto 27"/>
          <p:cNvSpPr txBox="1"/>
          <p:nvPr/>
        </p:nvSpPr>
        <p:spPr>
          <a:xfrm>
            <a:off x="967091" y="3980581"/>
            <a:ext cx="638316" cy="400110"/>
          </a:xfrm>
          <a:prstGeom prst="rect">
            <a:avLst/>
          </a:prstGeom>
          <a:noFill/>
        </p:spPr>
        <p:txBody>
          <a:bodyPr wrap="none" rtlCol="0">
            <a:spAutoFit/>
          </a:bodyPr>
          <a:lstStyle/>
          <a:p>
            <a:pPr algn="ctr"/>
            <a:r>
              <a:rPr lang="it-IT" sz="2000" dirty="0">
                <a:solidFill>
                  <a:srgbClr val="008000"/>
                </a:solidFill>
                <a:latin typeface="Calibri" panose="020F0502020204030204" pitchFamily="34" charset="0"/>
              </a:rPr>
              <a:t>31,4</a:t>
            </a:r>
            <a:endParaRPr lang="en-US" sz="2000" dirty="0">
              <a:solidFill>
                <a:srgbClr val="008000"/>
              </a:solidFill>
              <a:latin typeface="Calibri" panose="020F0502020204030204" pitchFamily="34" charset="0"/>
            </a:endParaRPr>
          </a:p>
        </p:txBody>
      </p:sp>
      <p:sp>
        <p:nvSpPr>
          <p:cNvPr id="29" name="CasellaDiTesto 28"/>
          <p:cNvSpPr txBox="1"/>
          <p:nvPr/>
        </p:nvSpPr>
        <p:spPr>
          <a:xfrm>
            <a:off x="967091" y="2297023"/>
            <a:ext cx="638316" cy="400110"/>
          </a:xfrm>
          <a:prstGeom prst="rect">
            <a:avLst/>
          </a:prstGeom>
          <a:noFill/>
        </p:spPr>
        <p:txBody>
          <a:bodyPr wrap="none" rtlCol="0">
            <a:spAutoFit/>
          </a:bodyPr>
          <a:lstStyle/>
          <a:p>
            <a:pPr algn="ctr"/>
            <a:r>
              <a:rPr lang="it-IT" sz="2000" dirty="0">
                <a:solidFill>
                  <a:srgbClr val="0C4B92"/>
                </a:solidFill>
                <a:latin typeface="Calibri" panose="020F0502020204030204" pitchFamily="34" charset="0"/>
              </a:rPr>
              <a:t>37,8</a:t>
            </a:r>
            <a:endParaRPr lang="en-US" sz="2000" dirty="0">
              <a:solidFill>
                <a:srgbClr val="0C4B92"/>
              </a:solidFill>
              <a:latin typeface="Calibri" panose="020F0502020204030204" pitchFamily="34" charset="0"/>
            </a:endParaRPr>
          </a:p>
        </p:txBody>
      </p:sp>
      <p:sp>
        <p:nvSpPr>
          <p:cNvPr id="22" name="CasellaDiTesto 21"/>
          <p:cNvSpPr txBox="1"/>
          <p:nvPr/>
        </p:nvSpPr>
        <p:spPr>
          <a:xfrm>
            <a:off x="3425588" y="4863731"/>
            <a:ext cx="5052750" cy="830997"/>
          </a:xfrm>
          <a:prstGeom prst="rect">
            <a:avLst/>
          </a:prstGeom>
          <a:solidFill>
            <a:srgbClr val="FF0000"/>
          </a:solidFill>
        </p:spPr>
        <p:txBody>
          <a:bodyPr wrap="square" rtlCol="0">
            <a:spAutoFit/>
          </a:bodyPr>
          <a:lstStyle/>
          <a:p>
            <a:pPr algn="r"/>
            <a:r>
              <a:rPr lang="it-IT" sz="1600" b="1" dirty="0">
                <a:solidFill>
                  <a:schemeClr val="bg1"/>
                </a:solidFill>
                <a:latin typeface="Calibri" panose="020F0502020204030204" pitchFamily="34" charset="0"/>
              </a:rPr>
              <a:t>Se aumentano i disoccupati e contemporaneamente diminuiscono gli inattivi significa che è cresciuto il numero di persone alla ricerca di un lavoro</a:t>
            </a:r>
            <a:endParaRPr lang="en-US" sz="1600" b="1" dirty="0">
              <a:solidFill>
                <a:schemeClr val="bg1"/>
              </a:solidFill>
              <a:latin typeface="Calibri" panose="020F0502020204030204" pitchFamily="34" charset="0"/>
            </a:endParaRPr>
          </a:p>
        </p:txBody>
      </p:sp>
      <p:sp>
        <p:nvSpPr>
          <p:cNvPr id="26" name="CasellaDiTesto 25"/>
          <p:cNvSpPr txBox="1"/>
          <p:nvPr/>
        </p:nvSpPr>
        <p:spPr>
          <a:xfrm>
            <a:off x="8186465" y="2961156"/>
            <a:ext cx="822662" cy="461665"/>
          </a:xfrm>
          <a:prstGeom prst="rect">
            <a:avLst/>
          </a:prstGeom>
          <a:noFill/>
        </p:spPr>
        <p:txBody>
          <a:bodyPr wrap="square" rtlCol="0">
            <a:spAutoFit/>
          </a:bodyPr>
          <a:lstStyle/>
          <a:p>
            <a:pPr algn="ctr"/>
            <a:r>
              <a:rPr lang="it-IT" sz="2400" b="1" dirty="0">
                <a:solidFill>
                  <a:srgbClr val="0C4B92"/>
                </a:solidFill>
                <a:latin typeface="Calibri" panose="020F0502020204030204" pitchFamily="34" charset="0"/>
              </a:rPr>
              <a:t>34,8</a:t>
            </a:r>
            <a:endParaRPr lang="en-US" sz="2400" b="1" dirty="0">
              <a:solidFill>
                <a:srgbClr val="0C4B92"/>
              </a:solidFill>
              <a:latin typeface="Calibri" panose="020F0502020204030204" pitchFamily="34" charset="0"/>
            </a:endParaRPr>
          </a:p>
        </p:txBody>
      </p:sp>
      <p:sp>
        <p:nvSpPr>
          <p:cNvPr id="27" name="CasellaDiTesto 26"/>
          <p:cNvSpPr txBox="1"/>
          <p:nvPr/>
        </p:nvSpPr>
        <p:spPr>
          <a:xfrm>
            <a:off x="7758934" y="2992661"/>
            <a:ext cx="548547" cy="338554"/>
          </a:xfrm>
          <a:prstGeom prst="rect">
            <a:avLst/>
          </a:prstGeom>
          <a:noFill/>
        </p:spPr>
        <p:txBody>
          <a:bodyPr wrap="none" rtlCol="0">
            <a:spAutoFit/>
          </a:bodyPr>
          <a:lstStyle/>
          <a:p>
            <a:pPr algn="ctr"/>
            <a:r>
              <a:rPr lang="it-IT" sz="1600" dirty="0">
                <a:solidFill>
                  <a:srgbClr val="0C4B92"/>
                </a:solidFill>
                <a:latin typeface="Calibri" panose="020F0502020204030204" pitchFamily="34" charset="0"/>
              </a:rPr>
              <a:t>35,0</a:t>
            </a:r>
            <a:endParaRPr lang="en-US" sz="1600" dirty="0">
              <a:solidFill>
                <a:srgbClr val="0C4B92"/>
              </a:solidFill>
              <a:latin typeface="Calibri" panose="020F0502020204030204" pitchFamily="34" charset="0"/>
            </a:endParaRPr>
          </a:p>
        </p:txBody>
      </p:sp>
      <p:sp>
        <p:nvSpPr>
          <p:cNvPr id="34" name="CasellaDiTesto 33"/>
          <p:cNvSpPr txBox="1"/>
          <p:nvPr/>
        </p:nvSpPr>
        <p:spPr>
          <a:xfrm>
            <a:off x="8259036" y="3919094"/>
            <a:ext cx="731290" cy="461665"/>
          </a:xfrm>
          <a:prstGeom prst="rect">
            <a:avLst/>
          </a:prstGeom>
          <a:noFill/>
        </p:spPr>
        <p:txBody>
          <a:bodyPr wrap="none" rtlCol="0">
            <a:spAutoFit/>
          </a:bodyPr>
          <a:lstStyle/>
          <a:p>
            <a:pPr algn="ctr"/>
            <a:r>
              <a:rPr lang="it-IT" sz="2400" b="1" dirty="0">
                <a:solidFill>
                  <a:srgbClr val="008000"/>
                </a:solidFill>
                <a:latin typeface="Calibri" panose="020F0502020204030204" pitchFamily="34" charset="0"/>
              </a:rPr>
              <a:t>30,1</a:t>
            </a:r>
            <a:endParaRPr lang="en-US" sz="2400" b="1" dirty="0">
              <a:solidFill>
                <a:srgbClr val="008000"/>
              </a:solidFill>
              <a:latin typeface="Calibri" panose="020F0502020204030204" pitchFamily="34" charset="0"/>
            </a:endParaRPr>
          </a:p>
        </p:txBody>
      </p:sp>
      <p:sp>
        <p:nvSpPr>
          <p:cNvPr id="35" name="CasellaDiTesto 34"/>
          <p:cNvSpPr txBox="1"/>
          <p:nvPr/>
        </p:nvSpPr>
        <p:spPr>
          <a:xfrm>
            <a:off x="7663119" y="3950289"/>
            <a:ext cx="548547" cy="338554"/>
          </a:xfrm>
          <a:prstGeom prst="rect">
            <a:avLst/>
          </a:prstGeom>
          <a:noFill/>
        </p:spPr>
        <p:txBody>
          <a:bodyPr wrap="none" rtlCol="0">
            <a:spAutoFit/>
          </a:bodyPr>
          <a:lstStyle/>
          <a:p>
            <a:pPr algn="ctr"/>
            <a:r>
              <a:rPr lang="it-IT" sz="1600" dirty="0">
                <a:solidFill>
                  <a:srgbClr val="008000"/>
                </a:solidFill>
                <a:latin typeface="Calibri" panose="020F0502020204030204" pitchFamily="34" charset="0"/>
              </a:rPr>
              <a:t>30,4</a:t>
            </a:r>
            <a:endParaRPr lang="en-US" sz="1600" dirty="0">
              <a:solidFill>
                <a:srgbClr val="008000"/>
              </a:solidFill>
              <a:latin typeface="Calibri" panose="020F0502020204030204" pitchFamily="34" charset="0"/>
            </a:endParaRPr>
          </a:p>
        </p:txBody>
      </p:sp>
      <p:sp>
        <p:nvSpPr>
          <p:cNvPr id="36" name="Ovale 35"/>
          <p:cNvSpPr/>
          <p:nvPr/>
        </p:nvSpPr>
        <p:spPr bwMode="auto">
          <a:xfrm>
            <a:off x="8144206" y="3909922"/>
            <a:ext cx="929475" cy="513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7" name="CasellaDiTesto 11"/>
          <p:cNvSpPr txBox="1">
            <a:spLocks noChangeArrowheads="1"/>
          </p:cNvSpPr>
          <p:nvPr/>
        </p:nvSpPr>
        <p:spPr bwMode="auto">
          <a:xfrm>
            <a:off x="4872998" y="3098426"/>
            <a:ext cx="935547" cy="461665"/>
          </a:xfrm>
          <a:prstGeom prst="rect">
            <a:avLst/>
          </a:prstGeom>
          <a:noFill/>
          <a:ln w="9525">
            <a:noFill/>
            <a:miter lim="800000"/>
            <a:headEnd/>
            <a:tailEnd/>
          </a:ln>
        </p:spPr>
        <p:txBody>
          <a:bodyPr wrap="square">
            <a:spAutoFit/>
          </a:bodyPr>
          <a:lstStyle/>
          <a:p>
            <a:pPr>
              <a:lnSpc>
                <a:spcPct val="120000"/>
              </a:lnSpc>
              <a:spcBef>
                <a:spcPts val="600"/>
              </a:spcBef>
            </a:pPr>
            <a:r>
              <a:rPr lang="it-IT" sz="2000" b="1" dirty="0">
                <a:solidFill>
                  <a:srgbClr val="008000"/>
                </a:solidFill>
                <a:latin typeface="Calibri" panose="020F0502020204030204" pitchFamily="34" charset="0"/>
              </a:rPr>
              <a:t>FVG</a:t>
            </a:r>
          </a:p>
        </p:txBody>
      </p:sp>
      <p:sp>
        <p:nvSpPr>
          <p:cNvPr id="38" name="CasellaDiTesto 11"/>
          <p:cNvSpPr txBox="1">
            <a:spLocks noChangeArrowheads="1"/>
          </p:cNvSpPr>
          <p:nvPr/>
        </p:nvSpPr>
        <p:spPr bwMode="auto">
          <a:xfrm>
            <a:off x="5986825" y="2095032"/>
            <a:ext cx="912264" cy="461665"/>
          </a:xfrm>
          <a:prstGeom prst="rect">
            <a:avLst/>
          </a:prstGeom>
          <a:noFill/>
          <a:ln w="9525">
            <a:noFill/>
            <a:miter lim="800000"/>
            <a:headEnd/>
            <a:tailEnd/>
          </a:ln>
        </p:spPr>
        <p:txBody>
          <a:bodyPr wrap="square">
            <a:spAutoFit/>
          </a:bodyPr>
          <a:lstStyle/>
          <a:p>
            <a:pPr>
              <a:lnSpc>
                <a:spcPct val="120000"/>
              </a:lnSpc>
              <a:spcBef>
                <a:spcPts val="600"/>
              </a:spcBef>
            </a:pPr>
            <a:r>
              <a:rPr lang="it-IT" sz="2000" b="1" dirty="0">
                <a:solidFill>
                  <a:srgbClr val="0C4B92"/>
                </a:solidFill>
                <a:latin typeface="Calibri" panose="020F0502020204030204" pitchFamily="34" charset="0"/>
              </a:rPr>
              <a:t>Italia</a:t>
            </a:r>
          </a:p>
        </p:txBody>
      </p:sp>
      <p:sp>
        <p:nvSpPr>
          <p:cNvPr id="40" name="Freccia in giù 39"/>
          <p:cNvSpPr/>
          <p:nvPr/>
        </p:nvSpPr>
        <p:spPr bwMode="auto">
          <a:xfrm rot="13090044">
            <a:off x="7995493" y="4341170"/>
            <a:ext cx="437795" cy="502385"/>
          </a:xfrm>
          <a:prstGeom prst="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1" name="Rettangolo 16"/>
          <p:cNvSpPr>
            <a:spLocks noChangeArrowheads="1"/>
          </p:cNvSpPr>
          <p:nvPr/>
        </p:nvSpPr>
        <p:spPr bwMode="auto">
          <a:xfrm>
            <a:off x="392113" y="6064250"/>
            <a:ext cx="8370887" cy="554038"/>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Elaborazioni Format Research su dati «Istat, Occupati e disoccupati, Gennaio 2017»</a:t>
            </a:r>
            <a:br>
              <a:rPr lang="it-IT" sz="1400" b="1" dirty="0">
                <a:latin typeface="Calibri" panose="020F0502020204030204" pitchFamily="34" charset="0"/>
              </a:rPr>
            </a:br>
            <a:r>
              <a:rPr lang="it-IT" sz="900" b="0" dirty="0">
                <a:latin typeface="Calibri" panose="020F0502020204030204" pitchFamily="34" charset="0"/>
              </a:rPr>
              <a:t>Il tasso di inattività è il rapporto tra gli inattivi e la popolazione di riferimento. La somma del tasso di inattività e del tasso di attività è pari al 100%. I dati sono destagionalizzati.</a:t>
            </a:r>
            <a:endParaRPr lang="it-IT" sz="500" b="0" dirty="0">
              <a:latin typeface="Calibri" panose="020F0502020204030204" pitchFamily="34" charset="0"/>
            </a:endParaRPr>
          </a:p>
        </p:txBody>
      </p:sp>
      <p:sp>
        <p:nvSpPr>
          <p:cNvPr id="18" name="CasellaDiTesto 17"/>
          <p:cNvSpPr txBox="1"/>
          <p:nvPr/>
        </p:nvSpPr>
        <p:spPr>
          <a:xfrm>
            <a:off x="965491" y="5425414"/>
            <a:ext cx="513282" cy="276999"/>
          </a:xfrm>
          <a:prstGeom prst="rect">
            <a:avLst/>
          </a:prstGeom>
          <a:noFill/>
        </p:spPr>
        <p:txBody>
          <a:bodyPr wrap="none" rtlCol="0">
            <a:spAutoFit/>
          </a:bodyPr>
          <a:lstStyle/>
          <a:p>
            <a:r>
              <a:rPr lang="it-IT" sz="1200" i="1" dirty="0">
                <a:latin typeface="Calibri" panose="020F0502020204030204" pitchFamily="34" charset="0"/>
              </a:rPr>
              <a:t>val %</a:t>
            </a:r>
          </a:p>
        </p:txBody>
      </p:sp>
    </p:spTree>
    <p:extLst>
      <p:ext uri="{BB962C8B-B14F-4D97-AF65-F5344CB8AC3E}">
        <p14:creationId xmlns:p14="http://schemas.microsoft.com/office/powerpoint/2010/main" val="3884750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3262" y="1796499"/>
            <a:ext cx="8312727" cy="4628913"/>
          </a:xfrm>
          <a:prstGeom prst="rect">
            <a:avLst/>
          </a:prstGeom>
        </p:spPr>
      </p:pic>
      <p:sp>
        <p:nvSpPr>
          <p:cNvPr id="18" name="CasellaDiTesto 9"/>
          <p:cNvSpPr txBox="1">
            <a:spLocks noChangeArrowheads="1"/>
          </p:cNvSpPr>
          <p:nvPr/>
        </p:nvSpPr>
        <p:spPr bwMode="auto">
          <a:xfrm>
            <a:off x="395287" y="1533979"/>
            <a:ext cx="81891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400" dirty="0">
                <a:latin typeface="Calibri" panose="020F0502020204030204" pitchFamily="34" charset="0"/>
              </a:rPr>
              <a:t>Nuovi rapporti di lavoro attivati nel 2016 e confronto con i due anni precedenti</a:t>
            </a:r>
            <a:endParaRPr lang="it-IT" altLang="ja-JP" sz="1400" i="1" dirty="0">
              <a:latin typeface="Calibri" panose="020F0502020204030204" pitchFamily="34" charset="0"/>
            </a:endParaRPr>
          </a:p>
        </p:txBody>
      </p:sp>
      <p:sp>
        <p:nvSpPr>
          <p:cNvPr id="4" name="Rettangolo 3"/>
          <p:cNvSpPr/>
          <p:nvPr/>
        </p:nvSpPr>
        <p:spPr bwMode="auto">
          <a:xfrm>
            <a:off x="449182" y="3458817"/>
            <a:ext cx="8300212" cy="188137"/>
          </a:xfrm>
          <a:prstGeom prst="rect">
            <a:avLst/>
          </a:prstGeom>
          <a:solidFill>
            <a:srgbClr val="0080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Calibri" panose="020F0502020204030204" pitchFamily="34" charset="0"/>
            </a:endParaRPr>
          </a:p>
        </p:txBody>
      </p:sp>
      <p:sp>
        <p:nvSpPr>
          <p:cNvPr id="19" name="Rettangolo 18"/>
          <p:cNvSpPr/>
          <p:nvPr/>
        </p:nvSpPr>
        <p:spPr bwMode="auto">
          <a:xfrm>
            <a:off x="449182" y="5608381"/>
            <a:ext cx="8300212" cy="188137"/>
          </a:xfrm>
          <a:prstGeom prst="rect">
            <a:avLst/>
          </a:prstGeom>
          <a:solidFill>
            <a:srgbClr val="113776">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Calibri" panose="020F0502020204030204" pitchFamily="34" charset="0"/>
            </a:endParaRPr>
          </a:p>
        </p:txBody>
      </p:sp>
      <p:sp>
        <p:nvSpPr>
          <p:cNvPr id="35" name="Rectangle 35"/>
          <p:cNvSpPr txBox="1">
            <a:spLocks noChangeArrowheads="1"/>
          </p:cNvSpPr>
          <p:nvPr/>
        </p:nvSpPr>
        <p:spPr bwMode="auto">
          <a:xfrm>
            <a:off x="395287" y="188913"/>
            <a:ext cx="8589322"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a:solidFill>
                  <a:srgbClr val="1F497D"/>
                </a:solidFill>
                <a:latin typeface="Calibri" panose="020F0502020204030204" pitchFamily="34" charset="0"/>
                <a:cs typeface="Arial" charset="0"/>
              </a:rPr>
              <a:t>nuove assunzioni </a:t>
            </a:r>
            <a:r>
              <a:rPr lang="it-IT" kern="0" dirty="0">
                <a:solidFill>
                  <a:srgbClr val="1F497D"/>
                </a:solidFill>
                <a:latin typeface="Calibri" panose="020F0502020204030204" pitchFamily="34" charset="0"/>
                <a:ea typeface="MS PGothic" charset="0"/>
                <a:cs typeface="Arial" charset="0"/>
              </a:rPr>
              <a:t>| </a:t>
            </a:r>
            <a:r>
              <a:rPr lang="it-IT" dirty="0">
                <a:solidFill>
                  <a:schemeClr val="tx1"/>
                </a:solidFill>
                <a:latin typeface="Calibri" panose="020F0502020204030204" pitchFamily="34" charset="0"/>
                <a:ea typeface="ＭＳ Ｐゴシック" pitchFamily="34" charset="-128"/>
                <a:cs typeface="Arial" charset="0"/>
              </a:rPr>
              <a:t>la </a:t>
            </a:r>
            <a:r>
              <a:rPr lang="it-IT" u="sng" dirty="0">
                <a:solidFill>
                  <a:srgbClr val="C00000"/>
                </a:solidFill>
                <a:latin typeface="Calibri" panose="020F0502020204030204" pitchFamily="34" charset="0"/>
                <a:ea typeface="ＭＳ Ｐゴシック" pitchFamily="34" charset="-128"/>
                <a:cs typeface="Arial" charset="0"/>
              </a:rPr>
              <a:t>CRESCITA DELL’OCCUPAZIONE</a:t>
            </a:r>
            <a:r>
              <a:rPr lang="it-IT" dirty="0">
                <a:solidFill>
                  <a:schemeClr val="tx1"/>
                </a:solidFill>
                <a:latin typeface="Calibri" panose="020F0502020204030204" pitchFamily="34" charset="0"/>
                <a:ea typeface="ＭＳ Ｐゴシック" pitchFamily="34" charset="-128"/>
                <a:cs typeface="Arial" charset="0"/>
              </a:rPr>
              <a:t> nel 2016 in FVG è stata trainata dalle </a:t>
            </a:r>
            <a:r>
              <a:rPr lang="it-IT" u="sng" dirty="0">
                <a:solidFill>
                  <a:srgbClr val="C00000"/>
                </a:solidFill>
                <a:latin typeface="Calibri" panose="020F0502020204030204" pitchFamily="34" charset="0"/>
                <a:ea typeface="ＭＳ Ｐゴシック" pitchFamily="34" charset="-128"/>
                <a:cs typeface="Arial" charset="0"/>
              </a:rPr>
              <a:t>ASSUNZIONI A TERMINE E IN APPRENDISTATO</a:t>
            </a:r>
            <a:r>
              <a:rPr lang="it-IT" dirty="0">
                <a:solidFill>
                  <a:schemeClr val="tx1"/>
                </a:solidFill>
                <a:latin typeface="Calibri" panose="020F0502020204030204" pitchFamily="34" charset="0"/>
                <a:ea typeface="ＭＳ Ｐゴシック" pitchFamily="34" charset="-128"/>
                <a:cs typeface="Arial" charset="0"/>
              </a:rPr>
              <a:t>… </a:t>
            </a:r>
            <a:r>
              <a:rPr lang="it-IT" u="sng" dirty="0">
                <a:solidFill>
                  <a:srgbClr val="C00000"/>
                </a:solidFill>
                <a:latin typeface="Calibri" panose="020F0502020204030204" pitchFamily="34" charset="0"/>
                <a:ea typeface="ＭＳ Ｐゴシック" pitchFamily="34" charset="-128"/>
                <a:cs typeface="Arial" charset="0"/>
              </a:rPr>
              <a:t>IN CALO LE ASSUNZIONI A TEMPO INDETERMINATO</a:t>
            </a:r>
            <a:r>
              <a:rPr lang="it-IT" dirty="0">
                <a:solidFill>
                  <a:schemeClr val="tx1"/>
                </a:solidFill>
                <a:latin typeface="Calibri" panose="020F0502020204030204" pitchFamily="34" charset="0"/>
                <a:ea typeface="ＭＳ Ｐゴシック" pitchFamily="34" charset="-128"/>
                <a:cs typeface="Arial" charset="0"/>
              </a:rPr>
              <a:t> (-36,5% in un anno, flessione più forte rispetto al -32,3% registrato a livello nazionale)…</a:t>
            </a:r>
            <a:endParaRPr lang="it-IT" kern="0" dirty="0">
              <a:solidFill>
                <a:schemeClr val="tx1"/>
              </a:solidFill>
              <a:latin typeface="Calibri" panose="020F0502020204030204" pitchFamily="34" charset="0"/>
              <a:ea typeface="MS PGothic" charset="0"/>
              <a:cs typeface="Arial" charset="0"/>
            </a:endParaRPr>
          </a:p>
        </p:txBody>
      </p:sp>
      <p:sp>
        <p:nvSpPr>
          <p:cNvPr id="14" name="Text Box 49"/>
          <p:cNvSpPr txBox="1">
            <a:spLocks noChangeArrowheads="1"/>
          </p:cNvSpPr>
          <p:nvPr/>
        </p:nvSpPr>
        <p:spPr bwMode="auto">
          <a:xfrm>
            <a:off x="395286" y="6372225"/>
            <a:ext cx="8420101" cy="230832"/>
          </a:xfrm>
          <a:prstGeom prst="rect">
            <a:avLst/>
          </a:prstGeom>
          <a:noFill/>
          <a:ln w="9525">
            <a:noFill/>
            <a:miter lim="800000"/>
            <a:headEnd/>
            <a:tailEnd/>
          </a:ln>
        </p:spPr>
        <p:txBody>
          <a:bodyPr wrap="square">
            <a:spAutoFit/>
          </a:bodyPr>
          <a:lstStyle/>
          <a:p>
            <a:pPr algn="just"/>
            <a:r>
              <a:rPr lang="it-IT" sz="900" b="1" dirty="0">
                <a:latin typeface="Calibri" panose="020F0502020204030204" pitchFamily="34" charset="0"/>
              </a:rPr>
              <a:t>Fonte:</a:t>
            </a:r>
            <a:r>
              <a:rPr lang="it-IT" sz="900" dirty="0">
                <a:latin typeface="Calibri" panose="020F0502020204030204" pitchFamily="34" charset="0"/>
              </a:rPr>
              <a:t> </a:t>
            </a:r>
            <a:r>
              <a:rPr lang="it-IT" sz="900" b="0" dirty="0">
                <a:latin typeface="Calibri" panose="020F0502020204030204" pitchFamily="34" charset="0"/>
              </a:rPr>
              <a:t>Inps, Rapporto sul precariato 2016.</a:t>
            </a:r>
            <a:endParaRPr lang="it-IT" sz="900" dirty="0">
              <a:latin typeface="Calibri" panose="020F0502020204030204" pitchFamily="34" charset="0"/>
            </a:endParaRPr>
          </a:p>
        </p:txBody>
      </p:sp>
      <p:sp>
        <p:nvSpPr>
          <p:cNvPr id="5" name="Rettangolo 4"/>
          <p:cNvSpPr/>
          <p:nvPr/>
        </p:nvSpPr>
        <p:spPr bwMode="auto">
          <a:xfrm>
            <a:off x="1552666" y="3462089"/>
            <a:ext cx="1476000" cy="18159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Rettangolo 15"/>
          <p:cNvSpPr/>
          <p:nvPr/>
        </p:nvSpPr>
        <p:spPr bwMode="auto">
          <a:xfrm>
            <a:off x="1552666" y="5611653"/>
            <a:ext cx="1476000" cy="18159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CasellaDiTesto 9"/>
          <p:cNvSpPr txBox="1"/>
          <p:nvPr/>
        </p:nvSpPr>
        <p:spPr>
          <a:xfrm>
            <a:off x="2163573" y="4171355"/>
            <a:ext cx="5052750" cy="584775"/>
          </a:xfrm>
          <a:prstGeom prst="rect">
            <a:avLst/>
          </a:prstGeom>
          <a:solidFill>
            <a:srgbClr val="FF0000"/>
          </a:solidFill>
        </p:spPr>
        <p:txBody>
          <a:bodyPr wrap="square" rtlCol="0">
            <a:spAutoFit/>
          </a:bodyPr>
          <a:lstStyle/>
          <a:p>
            <a:r>
              <a:rPr lang="it-IT" sz="1600" b="1" dirty="0">
                <a:solidFill>
                  <a:schemeClr val="bg1"/>
                </a:solidFill>
                <a:latin typeface="Calibri" panose="020F0502020204030204" pitchFamily="34" charset="0"/>
              </a:rPr>
              <a:t>La variazione delle assunzioni a tempo indeterminato 2016 su 2014 in FVG è comunque positiva (+2.838 unità)</a:t>
            </a:r>
            <a:endParaRPr lang="en-US" sz="1600" b="1" dirty="0">
              <a:solidFill>
                <a:schemeClr val="bg1"/>
              </a:solidFill>
              <a:latin typeface="Calibri" panose="020F0502020204030204" pitchFamily="34" charset="0"/>
            </a:endParaRPr>
          </a:p>
        </p:txBody>
      </p:sp>
      <p:sp>
        <p:nvSpPr>
          <p:cNvPr id="11" name="Freccia in giù 10"/>
          <p:cNvSpPr/>
          <p:nvPr/>
        </p:nvSpPr>
        <p:spPr bwMode="auto">
          <a:xfrm rot="8460419">
            <a:off x="2126205" y="3674228"/>
            <a:ext cx="328922" cy="456714"/>
          </a:xfrm>
          <a:prstGeom prst="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71963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stretch>
            <a:fillRect/>
          </a:stretch>
        </p:blipFill>
        <p:spPr>
          <a:xfrm>
            <a:off x="437379" y="1787530"/>
            <a:ext cx="7492743" cy="4641845"/>
          </a:xfrm>
          <a:prstGeom prst="rect">
            <a:avLst/>
          </a:prstGeom>
        </p:spPr>
      </p:pic>
      <p:sp>
        <p:nvSpPr>
          <p:cNvPr id="35" name="Rectangle 35"/>
          <p:cNvSpPr txBox="1">
            <a:spLocks noChangeArrowheads="1"/>
          </p:cNvSpPr>
          <p:nvPr/>
        </p:nvSpPr>
        <p:spPr bwMode="auto">
          <a:xfrm>
            <a:off x="395288" y="188913"/>
            <a:ext cx="8748712"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a:solidFill>
                  <a:srgbClr val="1F497D"/>
                </a:solidFill>
                <a:latin typeface="Calibri" panose="020F0502020204030204" pitchFamily="34" charset="0"/>
                <a:cs typeface="Arial" charset="0"/>
              </a:rPr>
              <a:t>utilizzo dei </a:t>
            </a:r>
            <a:r>
              <a:rPr lang="it-IT" dirty="0" err="1">
                <a:solidFill>
                  <a:srgbClr val="1F497D"/>
                </a:solidFill>
                <a:latin typeface="Calibri" panose="020F0502020204030204" pitchFamily="34" charset="0"/>
                <a:cs typeface="Arial" charset="0"/>
              </a:rPr>
              <a:t>vocuher</a:t>
            </a:r>
            <a:r>
              <a:rPr lang="it-IT" dirty="0">
                <a:solidFill>
                  <a:srgbClr val="1F497D"/>
                </a:solidFill>
                <a:latin typeface="Calibri" panose="020F0502020204030204" pitchFamily="34" charset="0"/>
                <a:cs typeface="Arial" charset="0"/>
              </a:rPr>
              <a:t> </a:t>
            </a:r>
            <a:r>
              <a:rPr lang="it-IT" kern="0" dirty="0">
                <a:solidFill>
                  <a:srgbClr val="1F497D"/>
                </a:solidFill>
                <a:latin typeface="Calibri" panose="020F0502020204030204" pitchFamily="34" charset="0"/>
                <a:ea typeface="MS PGothic" charset="0"/>
                <a:cs typeface="Arial" charset="0"/>
              </a:rPr>
              <a:t>| </a:t>
            </a:r>
            <a:r>
              <a:rPr lang="it-IT" dirty="0">
                <a:solidFill>
                  <a:schemeClr val="tx1"/>
                </a:solidFill>
                <a:latin typeface="Calibri" panose="020F0502020204030204" pitchFamily="34" charset="0"/>
                <a:ea typeface="ＭＳ Ｐゴシック" pitchFamily="34" charset="-128"/>
                <a:cs typeface="Arial" charset="0"/>
              </a:rPr>
              <a:t>nel 2016 risulta </a:t>
            </a:r>
            <a:r>
              <a:rPr lang="it-IT" u="sng" dirty="0">
                <a:solidFill>
                  <a:srgbClr val="C00000"/>
                </a:solidFill>
                <a:latin typeface="Calibri" panose="020F0502020204030204" pitchFamily="34" charset="0"/>
                <a:ea typeface="ＭＳ Ｐゴシック" pitchFamily="34" charset="-128"/>
                <a:cs typeface="Arial" charset="0"/>
              </a:rPr>
              <a:t>IN CRESCITA RISPETTO ALL’ANNO PRECEDENTE IL NUMERO DEI VOUCHER VENDUTI IN FVG (+19,6%)</a:t>
            </a:r>
            <a:r>
              <a:rPr lang="it-IT" dirty="0">
                <a:solidFill>
                  <a:schemeClr val="tx1"/>
                </a:solidFill>
                <a:latin typeface="Calibri" panose="020F0502020204030204" pitchFamily="34" charset="0"/>
                <a:ea typeface="ＭＳ Ｐゴシック" pitchFamily="34" charset="-128"/>
                <a:cs typeface="Arial" charset="0"/>
              </a:rPr>
              <a:t>… si tratta di un incremento meno forte rispetto a quello nazionale (+23,9%)… in entrambi i casi, l</a:t>
            </a:r>
            <a:r>
              <a:rPr lang="it-IT" dirty="0">
                <a:solidFill>
                  <a:schemeClr val="tx1"/>
                </a:solidFill>
                <a:latin typeface="Calibri" panose="020F0502020204030204" pitchFamily="34" charset="0"/>
              </a:rPr>
              <a:t>’aumento è più contenuto di quelli degli anni precedenti (superiori al 30%)…</a:t>
            </a:r>
          </a:p>
        </p:txBody>
      </p:sp>
      <p:sp>
        <p:nvSpPr>
          <p:cNvPr id="63" name="CasellaDiTesto 9"/>
          <p:cNvSpPr txBox="1">
            <a:spLocks noChangeArrowheads="1"/>
          </p:cNvSpPr>
          <p:nvPr/>
        </p:nvSpPr>
        <p:spPr bwMode="auto">
          <a:xfrm>
            <a:off x="395287" y="1524454"/>
            <a:ext cx="818918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400" dirty="0">
                <a:latin typeface="Calibri" panose="020F0502020204030204" pitchFamily="34" charset="0"/>
              </a:rPr>
              <a:t>Voucher valore nominale € 10 venduti nei mesi da gennaio a dicembre del 2014, 2015, 2016</a:t>
            </a:r>
            <a:endParaRPr lang="it-IT" altLang="ja-JP" sz="1400" i="1" dirty="0">
              <a:latin typeface="Calibri" panose="020F0502020204030204" pitchFamily="34" charset="0"/>
            </a:endParaRPr>
          </a:p>
        </p:txBody>
      </p:sp>
      <p:sp>
        <p:nvSpPr>
          <p:cNvPr id="64" name="Text Box 49"/>
          <p:cNvSpPr txBox="1">
            <a:spLocks noChangeArrowheads="1"/>
          </p:cNvSpPr>
          <p:nvPr/>
        </p:nvSpPr>
        <p:spPr bwMode="auto">
          <a:xfrm>
            <a:off x="395286" y="6372225"/>
            <a:ext cx="8420101" cy="230832"/>
          </a:xfrm>
          <a:prstGeom prst="rect">
            <a:avLst/>
          </a:prstGeom>
          <a:noFill/>
          <a:ln w="9525">
            <a:noFill/>
            <a:miter lim="800000"/>
            <a:headEnd/>
            <a:tailEnd/>
          </a:ln>
        </p:spPr>
        <p:txBody>
          <a:bodyPr wrap="square">
            <a:spAutoFit/>
          </a:bodyPr>
          <a:lstStyle/>
          <a:p>
            <a:pPr algn="just"/>
            <a:r>
              <a:rPr lang="it-IT" sz="900" b="1" dirty="0">
                <a:latin typeface="Calibri" panose="020F0502020204030204" pitchFamily="34" charset="0"/>
              </a:rPr>
              <a:t>Fonte:</a:t>
            </a:r>
            <a:r>
              <a:rPr lang="it-IT" sz="900" dirty="0">
                <a:latin typeface="Calibri" panose="020F0502020204030204" pitchFamily="34" charset="0"/>
              </a:rPr>
              <a:t> </a:t>
            </a:r>
            <a:r>
              <a:rPr lang="it-IT" sz="900" b="0" dirty="0">
                <a:latin typeface="Calibri" panose="020F0502020204030204" pitchFamily="34" charset="0"/>
              </a:rPr>
              <a:t>Inps, Rapporto sul precariato 2016.</a:t>
            </a:r>
            <a:endParaRPr lang="it-IT" sz="900" dirty="0">
              <a:latin typeface="Calibri" panose="020F0502020204030204" pitchFamily="34" charset="0"/>
            </a:endParaRPr>
          </a:p>
        </p:txBody>
      </p:sp>
      <p:sp>
        <p:nvSpPr>
          <p:cNvPr id="65" name="Rettangolo 64"/>
          <p:cNvSpPr/>
          <p:nvPr/>
        </p:nvSpPr>
        <p:spPr bwMode="auto">
          <a:xfrm>
            <a:off x="483565" y="3458817"/>
            <a:ext cx="7380000" cy="188137"/>
          </a:xfrm>
          <a:prstGeom prst="rect">
            <a:avLst/>
          </a:prstGeom>
          <a:solidFill>
            <a:srgbClr val="0080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Calibri" panose="020F0502020204030204" pitchFamily="34" charset="0"/>
            </a:endParaRPr>
          </a:p>
        </p:txBody>
      </p:sp>
      <p:sp>
        <p:nvSpPr>
          <p:cNvPr id="66" name="Rettangolo 65"/>
          <p:cNvSpPr/>
          <p:nvPr/>
        </p:nvSpPr>
        <p:spPr bwMode="auto">
          <a:xfrm>
            <a:off x="483565" y="6170356"/>
            <a:ext cx="7380000" cy="188137"/>
          </a:xfrm>
          <a:prstGeom prst="rect">
            <a:avLst/>
          </a:prstGeom>
          <a:solidFill>
            <a:srgbClr val="113776">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Calibri" panose="020F0502020204030204" pitchFamily="34" charset="0"/>
            </a:endParaRPr>
          </a:p>
        </p:txBody>
      </p:sp>
      <p:sp>
        <p:nvSpPr>
          <p:cNvPr id="67" name="Rettangolo 66"/>
          <p:cNvSpPr/>
          <p:nvPr/>
        </p:nvSpPr>
        <p:spPr bwMode="auto">
          <a:xfrm>
            <a:off x="7429944" y="3462089"/>
            <a:ext cx="427545" cy="18159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8" name="Rettangolo 67"/>
          <p:cNvSpPr/>
          <p:nvPr/>
        </p:nvSpPr>
        <p:spPr bwMode="auto">
          <a:xfrm>
            <a:off x="7429944" y="6173628"/>
            <a:ext cx="427545" cy="18159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58378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78800" y="2631600"/>
            <a:ext cx="3204764" cy="2534400"/>
          </a:xfrm>
          <a:prstGeom prst="rect">
            <a:avLst/>
          </a:prstGeom>
        </p:spPr>
      </p:pic>
      <p:cxnSp>
        <p:nvCxnSpPr>
          <p:cNvPr id="19"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pic>
        <p:nvPicPr>
          <p:cNvPr id="2" name="Immagine 1"/>
          <p:cNvPicPr>
            <a:picLocks noChangeAspect="1"/>
          </p:cNvPicPr>
          <p:nvPr/>
        </p:nvPicPr>
        <p:blipFill>
          <a:blip r:embed="rId3"/>
          <a:stretch>
            <a:fillRect/>
          </a:stretch>
        </p:blipFill>
        <p:spPr>
          <a:xfrm>
            <a:off x="4212000" y="2703600"/>
            <a:ext cx="4562129" cy="2617200"/>
          </a:xfrm>
          <a:prstGeom prst="rect">
            <a:avLst/>
          </a:prstGeom>
        </p:spPr>
      </p:pic>
      <p:sp>
        <p:nvSpPr>
          <p:cNvPr id="33"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Bef>
                <a:spcPts val="600"/>
              </a:spcBef>
            </a:pPr>
            <a:r>
              <a:rPr lang="it-IT" altLang="ja-JP" sz="1600" u="sng" dirty="0">
                <a:latin typeface="Calibri" panose="020F0502020204030204" pitchFamily="34" charset="0"/>
              </a:rPr>
              <a:t>I prezzi praticati alla Sua impresa dai suoi fornitori</a:t>
            </a:r>
            <a:r>
              <a:rPr lang="it-IT" altLang="ja-JP" sz="1600" b="0" dirty="0">
                <a:latin typeface="Calibri" panose="020F0502020204030204" pitchFamily="34" charset="0"/>
              </a:rPr>
              <a:t>, negli ultimi tre mesi, rispetto al trimestre precedente, sono …?</a:t>
            </a:r>
          </a:p>
        </p:txBody>
      </p:sp>
      <p:sp>
        <p:nvSpPr>
          <p:cNvPr id="34" name="Rectangle 4"/>
          <p:cNvSpPr txBox="1">
            <a:spLocks noChangeArrowheads="1"/>
          </p:cNvSpPr>
          <p:nvPr/>
        </p:nvSpPr>
        <p:spPr bwMode="auto">
          <a:xfrm>
            <a:off x="395288" y="188913"/>
            <a:ext cx="8280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andamento congiunturale |</a:t>
            </a:r>
            <a:r>
              <a:rPr lang="it-IT" altLang="it-IT" sz="2000" b="0" dirty="0">
                <a:latin typeface="Calibri" panose="020F0502020204030204" pitchFamily="34" charset="0"/>
                <a:cs typeface="Arial" panose="020B0604020202020204" pitchFamily="34" charset="0"/>
              </a:rPr>
              <a:t> </a:t>
            </a:r>
            <a:r>
              <a:rPr lang="it-IT" altLang="it-IT" sz="2000" dirty="0">
                <a:latin typeface="Calibri" panose="020F0502020204030204" pitchFamily="34" charset="0"/>
              </a:rPr>
              <a:t>il miglioramento dei prezzi praticati dai fornitori nel 2016 sembra coincidere con il </a:t>
            </a:r>
            <a:r>
              <a:rPr lang="it-IT" altLang="it-IT" sz="2000" u="sng" dirty="0">
                <a:solidFill>
                  <a:srgbClr val="C00000"/>
                </a:solidFill>
                <a:latin typeface="Calibri" panose="020F0502020204030204" pitchFamily="34" charset="0"/>
              </a:rPr>
              <a:t>RITORNO IN UN’AREA DI DEFLAZIONE</a:t>
            </a:r>
            <a:r>
              <a:rPr lang="it-IT" altLang="it-IT" sz="2000" dirty="0">
                <a:latin typeface="Calibri" panose="020F0502020204030204" pitchFamily="34" charset="0"/>
              </a:rPr>
              <a:t>, da cui è prevista l’uscita nei primi mesi dell’anno (i prezzi tornano a salire)…</a:t>
            </a:r>
            <a:endParaRPr lang="it-IT" altLang="it-IT" sz="2000" dirty="0">
              <a:solidFill>
                <a:srgbClr val="FF0000"/>
              </a:solidFill>
              <a:latin typeface="Calibri" panose="020F0502020204030204" pitchFamily="34" charset="0"/>
              <a:cs typeface="Arial" panose="020B0604020202020204" pitchFamily="34" charset="0"/>
            </a:endParaRPr>
          </a:p>
        </p:txBody>
      </p:sp>
      <p:sp>
        <p:nvSpPr>
          <p:cNvPr id="47" name="Ovale 1"/>
          <p:cNvSpPr>
            <a:spLocks noChangeArrowheads="1"/>
          </p:cNvSpPr>
          <p:nvPr/>
        </p:nvSpPr>
        <p:spPr bwMode="auto">
          <a:xfrm>
            <a:off x="3201851" y="4522866"/>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sp>
        <p:nvSpPr>
          <p:cNvPr id="18"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36" name="CasellaDiTesto 10"/>
          <p:cNvSpPr txBox="1">
            <a:spLocks noChangeArrowheads="1"/>
          </p:cNvSpPr>
          <p:nvPr/>
        </p:nvSpPr>
        <p:spPr bwMode="auto">
          <a:xfrm>
            <a:off x="7933481"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37" name="CasellaDiTesto 20"/>
          <p:cNvSpPr txBox="1">
            <a:spLocks noChangeArrowheads="1"/>
          </p:cNvSpPr>
          <p:nvPr/>
        </p:nvSpPr>
        <p:spPr bwMode="auto">
          <a:xfrm>
            <a:off x="6733331"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cxnSp>
        <p:nvCxnSpPr>
          <p:cNvPr id="38" name="Connettore 2 37"/>
          <p:cNvCxnSpPr/>
          <p:nvPr/>
        </p:nvCxnSpPr>
        <p:spPr bwMode="auto">
          <a:xfrm>
            <a:off x="4961054"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39" name="Connettore 2 38"/>
          <p:cNvCxnSpPr/>
          <p:nvPr/>
        </p:nvCxnSpPr>
        <p:spPr bwMode="auto">
          <a:xfrm rot="10800000">
            <a:off x="8030341" y="3617269"/>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41" name="CasellaDiTesto 40"/>
          <p:cNvSpPr txBox="1"/>
          <p:nvPr/>
        </p:nvSpPr>
        <p:spPr>
          <a:xfrm>
            <a:off x="5002329"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43" name="CasellaDiTesto 42"/>
          <p:cNvSpPr txBox="1"/>
          <p:nvPr/>
        </p:nvSpPr>
        <p:spPr>
          <a:xfrm>
            <a:off x="8038278" y="3660132"/>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sp>
        <p:nvSpPr>
          <p:cNvPr id="16"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0"/>
            <a:ext cx="9144000" cy="6858000"/>
          </a:xfrm>
          <a:prstGeom prst="rect">
            <a:avLst/>
          </a:prstGeom>
          <a:solidFill>
            <a:srgbClr val="1F497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 name="Rectangle 2"/>
          <p:cNvSpPr txBox="1">
            <a:spLocks noChangeArrowheads="1"/>
          </p:cNvSpPr>
          <p:nvPr/>
        </p:nvSpPr>
        <p:spPr bwMode="auto">
          <a:xfrm>
            <a:off x="1403648" y="3861048"/>
            <a:ext cx="7592152" cy="2554545"/>
          </a:xfrm>
          <a:prstGeom prst="rect">
            <a:avLst/>
          </a:prstGeom>
          <a:noFill/>
          <a:ln>
            <a:noFill/>
          </a:ln>
          <a:extLst/>
        </p:spPr>
        <p:txBody>
          <a:bodyPr anchor="b">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algn="r" eaLnBrk="1" hangingPunct="1">
              <a:defRPr/>
            </a:pPr>
            <a:r>
              <a:rPr lang="it-IT" altLang="it-IT" sz="8000" b="0" kern="0" dirty="0">
                <a:solidFill>
                  <a:schemeClr val="bg1"/>
                </a:solidFill>
                <a:latin typeface="Calibri" panose="020F0502020204030204" pitchFamily="34" charset="0"/>
                <a:cs typeface="Arial" pitchFamily="34" charset="0"/>
              </a:rPr>
              <a:t>demografia imprese</a:t>
            </a:r>
          </a:p>
        </p:txBody>
      </p:sp>
    </p:spTree>
    <p:extLst>
      <p:ext uri="{BB962C8B-B14F-4D97-AF65-F5344CB8AC3E}">
        <p14:creationId xmlns:p14="http://schemas.microsoft.com/office/powerpoint/2010/main" val="4029647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478800" y="2631600"/>
            <a:ext cx="3204764" cy="2534400"/>
          </a:xfrm>
          <a:prstGeom prst="rect">
            <a:avLst/>
          </a:prstGeom>
        </p:spPr>
      </p:pic>
      <p:cxnSp>
        <p:nvCxnSpPr>
          <p:cNvPr id="19"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pic>
        <p:nvPicPr>
          <p:cNvPr id="2" name="Immagine 1"/>
          <p:cNvPicPr>
            <a:picLocks noChangeAspect="1"/>
          </p:cNvPicPr>
          <p:nvPr/>
        </p:nvPicPr>
        <p:blipFill>
          <a:blip r:embed="rId3"/>
          <a:stretch>
            <a:fillRect/>
          </a:stretch>
        </p:blipFill>
        <p:spPr>
          <a:xfrm>
            <a:off x="4212000" y="2703600"/>
            <a:ext cx="4562129" cy="2617200"/>
          </a:xfrm>
          <a:prstGeom prst="rect">
            <a:avLst/>
          </a:prstGeom>
        </p:spPr>
      </p:pic>
      <p:sp>
        <p:nvSpPr>
          <p:cNvPr id="32"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ja-JP" sz="1600" b="0" dirty="0">
                <a:latin typeface="Calibri" panose="020F0502020204030204" pitchFamily="34" charset="0"/>
              </a:rPr>
              <a:t>Il </a:t>
            </a:r>
            <a:r>
              <a:rPr lang="it-IT" altLang="ja-JP" sz="1600" u="sng" dirty="0">
                <a:latin typeface="Calibri" panose="020F0502020204030204" pitchFamily="34" charset="0"/>
              </a:rPr>
              <a:t>ritardo nei tempi di pagamento</a:t>
            </a:r>
            <a:r>
              <a:rPr lang="it-IT" altLang="ja-JP" sz="1600" b="0" dirty="0">
                <a:latin typeface="Calibri" panose="020F0502020204030204" pitchFamily="34" charset="0"/>
              </a:rPr>
              <a:t> da parte dei clienti della Sua impresa, negli ultimi tre mesi, rispetto ai tre mesi precedenti, è …?</a:t>
            </a:r>
          </a:p>
        </p:txBody>
      </p:sp>
      <p:sp>
        <p:nvSpPr>
          <p:cNvPr id="33" name="Rectangle 4"/>
          <p:cNvSpPr txBox="1">
            <a:spLocks noChangeArrowheads="1"/>
          </p:cNvSpPr>
          <p:nvPr/>
        </p:nvSpPr>
        <p:spPr bwMode="auto">
          <a:xfrm>
            <a:off x="395287" y="188913"/>
            <a:ext cx="8497193"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andamento congiunturale | </a:t>
            </a:r>
            <a:r>
              <a:rPr lang="it-IT" altLang="it-IT" sz="2000" u="sng" dirty="0">
                <a:solidFill>
                  <a:srgbClr val="C00000"/>
                </a:solidFill>
                <a:latin typeface="Calibri" panose="020F0502020204030204" pitchFamily="34" charset="0"/>
              </a:rPr>
              <a:t>ANCORA IN MIGLIORAMENTO I TEMPI DI PAGAMENTO</a:t>
            </a:r>
            <a:r>
              <a:rPr lang="it-IT" altLang="it-IT" sz="2000" dirty="0">
                <a:latin typeface="Calibri" panose="020F0502020204030204" pitchFamily="34" charset="0"/>
              </a:rPr>
              <a:t> da parte dei clienti delle imprese del terziario del FVG, evidenza che oramai si registra da oltre un anno…</a:t>
            </a:r>
            <a:endParaRPr lang="it-IT" altLang="it-IT" sz="2000" i="1" dirty="0">
              <a:solidFill>
                <a:srgbClr val="FF0000"/>
              </a:solidFill>
              <a:latin typeface="Calibri" panose="020F0502020204030204" pitchFamily="34" charset="0"/>
              <a:cs typeface="Arial" panose="020B0604020202020204" pitchFamily="34" charset="0"/>
            </a:endParaRPr>
          </a:p>
        </p:txBody>
      </p:sp>
      <p:sp>
        <p:nvSpPr>
          <p:cNvPr id="46" name="Ovale 1"/>
          <p:cNvSpPr>
            <a:spLocks noChangeArrowheads="1"/>
          </p:cNvSpPr>
          <p:nvPr/>
        </p:nvSpPr>
        <p:spPr bwMode="auto">
          <a:xfrm>
            <a:off x="3201851" y="4522866"/>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sp>
        <p:nvSpPr>
          <p:cNvPr id="18"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37" name="CasellaDiTesto 10"/>
          <p:cNvSpPr txBox="1">
            <a:spLocks noChangeArrowheads="1"/>
          </p:cNvSpPr>
          <p:nvPr/>
        </p:nvSpPr>
        <p:spPr bwMode="auto">
          <a:xfrm>
            <a:off x="7933481"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38" name="CasellaDiTesto 20"/>
          <p:cNvSpPr txBox="1">
            <a:spLocks noChangeArrowheads="1"/>
          </p:cNvSpPr>
          <p:nvPr/>
        </p:nvSpPr>
        <p:spPr bwMode="auto">
          <a:xfrm>
            <a:off x="6733331"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cxnSp>
        <p:nvCxnSpPr>
          <p:cNvPr id="39" name="Connettore 2 38"/>
          <p:cNvCxnSpPr/>
          <p:nvPr/>
        </p:nvCxnSpPr>
        <p:spPr bwMode="auto">
          <a:xfrm>
            <a:off x="6012160"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40" name="Connettore 2 39"/>
          <p:cNvCxnSpPr/>
          <p:nvPr/>
        </p:nvCxnSpPr>
        <p:spPr bwMode="auto">
          <a:xfrm rot="10800000">
            <a:off x="8019708" y="3617269"/>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42" name="CasellaDiTesto 41"/>
          <p:cNvSpPr txBox="1"/>
          <p:nvPr/>
        </p:nvSpPr>
        <p:spPr>
          <a:xfrm>
            <a:off x="6053435"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43" name="CasellaDiTesto 42"/>
          <p:cNvSpPr txBox="1"/>
          <p:nvPr/>
        </p:nvSpPr>
        <p:spPr>
          <a:xfrm>
            <a:off x="8027645" y="3660132"/>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sp>
        <p:nvSpPr>
          <p:cNvPr id="16"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78800" y="2631600"/>
            <a:ext cx="3204764" cy="2534400"/>
          </a:xfrm>
          <a:prstGeom prst="rect">
            <a:avLst/>
          </a:prstGeom>
        </p:spPr>
      </p:pic>
      <p:cxnSp>
        <p:nvCxnSpPr>
          <p:cNvPr id="25" name="Connettore 1 36"/>
          <p:cNvCxnSpPr/>
          <p:nvPr/>
        </p:nvCxnSpPr>
        <p:spPr bwMode="auto">
          <a:xfrm flipV="1">
            <a:off x="7916172" y="2826694"/>
            <a:ext cx="0" cy="2232025"/>
          </a:xfrm>
          <a:prstGeom prst="line">
            <a:avLst/>
          </a:prstGeom>
          <a:noFill/>
          <a:ln w="19050" cap="flat" cmpd="sng" algn="ctr">
            <a:solidFill>
              <a:schemeClr val="bg1">
                <a:lumMod val="85000"/>
              </a:schemeClr>
            </a:solidFill>
            <a:prstDash val="solid"/>
            <a:round/>
            <a:headEnd type="none" w="med" len="med"/>
            <a:tailEnd type="none" w="med" len="med"/>
          </a:ln>
          <a:effectLst/>
        </p:spPr>
      </p:cxnSp>
      <p:pic>
        <p:nvPicPr>
          <p:cNvPr id="3" name="Immagine 2"/>
          <p:cNvPicPr>
            <a:picLocks noChangeAspect="1"/>
          </p:cNvPicPr>
          <p:nvPr/>
        </p:nvPicPr>
        <p:blipFill>
          <a:blip r:embed="rId3"/>
          <a:stretch>
            <a:fillRect/>
          </a:stretch>
        </p:blipFill>
        <p:spPr>
          <a:xfrm>
            <a:off x="4212000" y="2703600"/>
            <a:ext cx="4562129" cy="2617200"/>
          </a:xfrm>
          <a:prstGeom prst="rect">
            <a:avLst/>
          </a:prstGeom>
        </p:spPr>
      </p:pic>
      <p:sp>
        <p:nvSpPr>
          <p:cNvPr id="32" name="CasellaDiTesto 9"/>
          <p:cNvSpPr txBox="1">
            <a:spLocks noChangeArrowheads="1"/>
          </p:cNvSpPr>
          <p:nvPr/>
        </p:nvSpPr>
        <p:spPr bwMode="auto">
          <a:xfrm>
            <a:off x="395288" y="1591200"/>
            <a:ext cx="8424862"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Bef>
                <a:spcPts val="600"/>
              </a:spcBef>
            </a:pPr>
            <a:r>
              <a:rPr lang="it-IT" altLang="ja-JP" sz="1600" b="0" dirty="0">
                <a:latin typeface="Calibri" panose="020F0502020204030204" pitchFamily="34" charset="0"/>
              </a:rPr>
              <a:t>La capacità di fare fronte al </a:t>
            </a:r>
            <a:r>
              <a:rPr lang="it-IT" altLang="ja-JP" sz="1600" u="sng" dirty="0">
                <a:latin typeface="Calibri" panose="020F0502020204030204" pitchFamily="34" charset="0"/>
              </a:rPr>
              <a:t>fabbisogno finanziario</a:t>
            </a:r>
            <a:r>
              <a:rPr lang="it-IT" altLang="ja-JP" sz="1600" b="0" dirty="0">
                <a:latin typeface="Calibri" panose="020F0502020204030204" pitchFamily="34" charset="0"/>
              </a:rPr>
              <a:t> della Sua impresa, ovvero la situazione della liquidità, negli ultimi tre mesi, rispetto ai tre mesi precedenti, è…?</a:t>
            </a:r>
          </a:p>
        </p:txBody>
      </p:sp>
      <p:sp>
        <p:nvSpPr>
          <p:cNvPr id="33" name="Rectangle 4"/>
          <p:cNvSpPr txBox="1">
            <a:spLocks noChangeArrowheads="1"/>
          </p:cNvSpPr>
          <p:nvPr/>
        </p:nvSpPr>
        <p:spPr bwMode="auto">
          <a:xfrm>
            <a:off x="395288" y="188913"/>
            <a:ext cx="8280400"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2000" dirty="0">
                <a:solidFill>
                  <a:srgbClr val="364E88"/>
                </a:solidFill>
                <a:latin typeface="Calibri" panose="020F0502020204030204" pitchFamily="34" charset="0"/>
                <a:cs typeface="Arial" panose="020B0604020202020204" pitchFamily="34" charset="0"/>
              </a:rPr>
              <a:t>fabbisogno finanziario | </a:t>
            </a:r>
            <a:r>
              <a:rPr lang="it-IT" altLang="it-IT" sz="2000" u="sng" dirty="0">
                <a:solidFill>
                  <a:srgbClr val="C00000"/>
                </a:solidFill>
                <a:latin typeface="Calibri" panose="020F0502020204030204" pitchFamily="34" charset="0"/>
              </a:rPr>
              <a:t>SI INTENSIFICA NELL’AREA DI ESPANSIONE</a:t>
            </a:r>
            <a:r>
              <a:rPr lang="it-IT" altLang="it-IT" sz="2000" dirty="0">
                <a:latin typeface="Calibri" panose="020F0502020204030204" pitchFamily="34" charset="0"/>
              </a:rPr>
              <a:t> l’indicatore relativo al </a:t>
            </a:r>
            <a:r>
              <a:rPr lang="it-IT" altLang="it-IT" sz="2000" u="sng" dirty="0">
                <a:solidFill>
                  <a:srgbClr val="C00000"/>
                </a:solidFill>
                <a:latin typeface="Calibri" panose="020F0502020204030204" pitchFamily="34" charset="0"/>
              </a:rPr>
              <a:t>FABBISOGNO FINANZIARIO</a:t>
            </a:r>
            <a:r>
              <a:rPr lang="it-IT" altLang="it-IT" sz="2000" dirty="0">
                <a:latin typeface="Calibri" panose="020F0502020204030204" pitchFamily="34" charset="0"/>
              </a:rPr>
              <a:t> delle imprese del terziario del FVG…</a:t>
            </a:r>
            <a:endParaRPr lang="it-IT" altLang="it-IT" sz="2000" i="1" dirty="0">
              <a:solidFill>
                <a:srgbClr val="FF0000"/>
              </a:solidFill>
              <a:latin typeface="Calibri" panose="020F0502020204030204" pitchFamily="34" charset="0"/>
              <a:cs typeface="Arial" panose="020B0604020202020204" pitchFamily="34" charset="0"/>
            </a:endParaRPr>
          </a:p>
        </p:txBody>
      </p:sp>
      <p:sp>
        <p:nvSpPr>
          <p:cNvPr id="46" name="Ovale 1"/>
          <p:cNvSpPr>
            <a:spLocks noChangeArrowheads="1"/>
          </p:cNvSpPr>
          <p:nvPr/>
        </p:nvSpPr>
        <p:spPr bwMode="auto">
          <a:xfrm>
            <a:off x="3201851" y="4522866"/>
            <a:ext cx="595313" cy="711200"/>
          </a:xfrm>
          <a:prstGeom prst="ellipse">
            <a:avLst/>
          </a:prstGeom>
          <a:noFill/>
          <a:ln w="25400">
            <a:solidFill>
              <a:schemeClr val="bg1">
                <a:lumMod val="50000"/>
              </a:schemeClr>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defRPr/>
            </a:pPr>
            <a:endParaRPr lang="it-IT" sz="1800" b="0" dirty="0">
              <a:latin typeface="Calibri" panose="020F0502020204030204" pitchFamily="34" charset="0"/>
            </a:endParaRPr>
          </a:p>
        </p:txBody>
      </p:sp>
      <p:sp>
        <p:nvSpPr>
          <p:cNvPr id="18" name="Text Box 49"/>
          <p:cNvSpPr txBox="1">
            <a:spLocks noChangeArrowheads="1"/>
          </p:cNvSpPr>
          <p:nvPr/>
        </p:nvSpPr>
        <p:spPr bwMode="auto">
          <a:xfrm>
            <a:off x="399393" y="5274344"/>
            <a:ext cx="368580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b="0" dirty="0">
                <a:solidFill>
                  <a:srgbClr val="FF0000"/>
                </a:solidFill>
                <a:latin typeface="Calibri" panose="020F0502020204030204" pitchFamily="34" charset="0"/>
              </a:rPr>
              <a:t>In rosso è riportata la previsione relativa al trimestre successivo</a:t>
            </a:r>
          </a:p>
        </p:txBody>
      </p:sp>
      <p:sp>
        <p:nvSpPr>
          <p:cNvPr id="22" name="CasellaDiTesto 10"/>
          <p:cNvSpPr txBox="1">
            <a:spLocks noChangeArrowheads="1"/>
          </p:cNvSpPr>
          <p:nvPr/>
        </p:nvSpPr>
        <p:spPr bwMode="auto">
          <a:xfrm>
            <a:off x="7925271" y="3055294"/>
            <a:ext cx="927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1000" b="0" dirty="0">
                <a:solidFill>
                  <a:srgbClr val="FF0000"/>
                </a:solidFill>
                <a:latin typeface="Calibri" panose="020F0502020204030204" pitchFamily="34" charset="0"/>
              </a:rPr>
              <a:t>Previsione </a:t>
            </a:r>
            <a:br>
              <a:rPr lang="it-IT" altLang="it-IT" sz="1000" b="0" dirty="0">
                <a:solidFill>
                  <a:srgbClr val="FF0000"/>
                </a:solidFill>
                <a:latin typeface="Calibri" panose="020F0502020204030204" pitchFamily="34" charset="0"/>
              </a:rPr>
            </a:br>
            <a:r>
              <a:rPr lang="it-IT" altLang="it-IT" sz="1000" b="0" dirty="0">
                <a:solidFill>
                  <a:srgbClr val="FF0000"/>
                </a:solidFill>
                <a:latin typeface="Calibri" panose="020F0502020204030204" pitchFamily="34" charset="0"/>
              </a:rPr>
              <a:t>I trim 2017</a:t>
            </a:r>
          </a:p>
        </p:txBody>
      </p:sp>
      <p:sp>
        <p:nvSpPr>
          <p:cNvPr id="23" name="CasellaDiTesto 20"/>
          <p:cNvSpPr txBox="1">
            <a:spLocks noChangeArrowheads="1"/>
          </p:cNvSpPr>
          <p:nvPr/>
        </p:nvSpPr>
        <p:spPr bwMode="auto">
          <a:xfrm>
            <a:off x="6725121" y="3055294"/>
            <a:ext cx="1190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r" eaLnBrk="1" hangingPunct="1"/>
            <a:r>
              <a:rPr lang="it-IT" altLang="it-IT" sz="1000" b="0" dirty="0">
                <a:solidFill>
                  <a:srgbClr val="008000"/>
                </a:solidFill>
                <a:latin typeface="Calibri" panose="020F0502020204030204" pitchFamily="34" charset="0"/>
              </a:rPr>
              <a:t>Aggiornamento </a:t>
            </a:r>
            <a:br>
              <a:rPr lang="it-IT" altLang="it-IT" sz="1000" b="0" dirty="0">
                <a:solidFill>
                  <a:srgbClr val="008000"/>
                </a:solidFill>
                <a:latin typeface="Calibri" panose="020F0502020204030204" pitchFamily="34" charset="0"/>
              </a:rPr>
            </a:br>
            <a:r>
              <a:rPr lang="it-IT" altLang="it-IT" sz="1000" b="0" dirty="0">
                <a:solidFill>
                  <a:srgbClr val="008000"/>
                </a:solidFill>
                <a:latin typeface="Calibri" panose="020F0502020204030204" pitchFamily="34" charset="0"/>
              </a:rPr>
              <a:t>IV trim 2016</a:t>
            </a:r>
          </a:p>
        </p:txBody>
      </p:sp>
      <p:cxnSp>
        <p:nvCxnSpPr>
          <p:cNvPr id="24" name="Connettore 2 23"/>
          <p:cNvCxnSpPr/>
          <p:nvPr/>
        </p:nvCxnSpPr>
        <p:spPr bwMode="auto">
          <a:xfrm>
            <a:off x="6401676" y="4055419"/>
            <a:ext cx="0" cy="215900"/>
          </a:xfrm>
          <a:prstGeom prst="straightConnector1">
            <a:avLst/>
          </a:prstGeom>
          <a:noFill/>
          <a:ln w="19050" cap="flat" cmpd="sng" algn="ctr">
            <a:solidFill>
              <a:schemeClr val="bg1">
                <a:lumMod val="50000"/>
              </a:schemeClr>
            </a:solidFill>
            <a:prstDash val="solid"/>
            <a:round/>
            <a:headEnd type="none" w="med" len="med"/>
            <a:tailEnd type="arrow"/>
          </a:ln>
          <a:effectLst/>
        </p:spPr>
      </p:cxnSp>
      <p:cxnSp>
        <p:nvCxnSpPr>
          <p:cNvPr id="31" name="Connettore 2 30"/>
          <p:cNvCxnSpPr/>
          <p:nvPr/>
        </p:nvCxnSpPr>
        <p:spPr bwMode="auto">
          <a:xfrm rot="10800000">
            <a:off x="8017285" y="3447142"/>
            <a:ext cx="0" cy="217488"/>
          </a:xfrm>
          <a:prstGeom prst="straightConnector1">
            <a:avLst/>
          </a:prstGeom>
          <a:noFill/>
          <a:ln w="19050" cap="flat" cmpd="sng" algn="ctr">
            <a:solidFill>
              <a:schemeClr val="bg1">
                <a:lumMod val="50000"/>
              </a:schemeClr>
            </a:solidFill>
            <a:prstDash val="solid"/>
            <a:round/>
            <a:headEnd type="none" w="med" len="med"/>
            <a:tailEnd type="arrow"/>
          </a:ln>
          <a:effectLst/>
        </p:spPr>
      </p:cxnSp>
      <p:sp>
        <p:nvSpPr>
          <p:cNvPr id="34" name="CasellaDiTesto 33"/>
          <p:cNvSpPr txBox="1"/>
          <p:nvPr/>
        </p:nvSpPr>
        <p:spPr>
          <a:xfrm>
            <a:off x="6442951" y="3979219"/>
            <a:ext cx="793807"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contrazione</a:t>
            </a:r>
          </a:p>
        </p:txBody>
      </p:sp>
      <p:sp>
        <p:nvSpPr>
          <p:cNvPr id="35" name="CasellaDiTesto 34"/>
          <p:cNvSpPr txBox="1"/>
          <p:nvPr/>
        </p:nvSpPr>
        <p:spPr>
          <a:xfrm>
            <a:off x="8025222" y="3490005"/>
            <a:ext cx="763351" cy="246221"/>
          </a:xfrm>
          <a:prstGeom prst="rect">
            <a:avLst/>
          </a:prstGeom>
          <a:noFill/>
        </p:spPr>
        <p:txBody>
          <a:bodyPr wrap="none">
            <a:spAutoFit/>
          </a:bodyPr>
          <a:lstStyle/>
          <a:p>
            <a:pPr>
              <a:defRPr/>
            </a:pPr>
            <a:r>
              <a:rPr lang="it-IT" sz="1000" b="0" i="1" dirty="0">
                <a:solidFill>
                  <a:schemeClr val="bg1">
                    <a:lumMod val="50000"/>
                  </a:schemeClr>
                </a:solidFill>
                <a:latin typeface="Calibri" panose="020F0502020204030204" pitchFamily="34" charset="0"/>
              </a:rPr>
              <a:t>espansione</a:t>
            </a:r>
          </a:p>
        </p:txBody>
      </p:sp>
      <p:sp>
        <p:nvSpPr>
          <p:cNvPr id="16" name="Text Box 49"/>
          <p:cNvSpPr txBox="1">
            <a:spLocks noChangeArrowheads="1"/>
          </p:cNvSpPr>
          <p:nvPr/>
        </p:nvSpPr>
        <p:spPr bwMode="auto">
          <a:xfrm>
            <a:off x="399393" y="6070600"/>
            <a:ext cx="8493088"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lnSpc>
                <a:spcPct val="110000"/>
              </a:lnSpc>
              <a:spcBef>
                <a:spcPts val="600"/>
              </a:spcBef>
            </a:pPr>
            <a:r>
              <a:rPr lang="it-IT" altLang="it-IT" sz="900" dirty="0">
                <a:latin typeface="Calibri" panose="020F0502020204030204" pitchFamily="34" charset="0"/>
              </a:rPr>
              <a:t>Base campione: </a:t>
            </a:r>
            <a:r>
              <a:rPr lang="it-IT" altLang="it-IT" sz="900" b="0" dirty="0">
                <a:latin typeface="Calibri" panose="020F0502020204030204" pitchFamily="34" charset="0"/>
              </a:rPr>
              <a:t>1.536 casi. </a:t>
            </a:r>
            <a:r>
              <a:rPr lang="it-IT" altLang="ja-JP" sz="900" b="0" dirty="0">
                <a:solidFill>
                  <a:srgbClr val="000000"/>
                </a:solidFill>
                <a:latin typeface="Calibri" panose="020F0502020204030204" pitchFamily="34" charset="0"/>
              </a:rPr>
              <a:t>I valori sono costituiti da percentuali di imprese rispondenti. Saldo = (% migliore) + ((% uguale) / 2). Campo di variazione: tra +100% (nell’ipotesi in cui il totale degli intervistati campione esprimesse un’opinione di miglioramento) e 0% (nell’ipotesi in cui il totale degli intervistati campione esprimesse un’opinione di peggioramento). </a:t>
            </a:r>
            <a:r>
              <a:rPr lang="it-IT" altLang="ja-JP" sz="900" dirty="0">
                <a:solidFill>
                  <a:srgbClr val="000000"/>
                </a:solidFill>
                <a:latin typeface="Calibri" panose="020F0502020204030204" pitchFamily="34" charset="0"/>
              </a:rPr>
              <a:t>I dati sono riportati all’universo.</a:t>
            </a:r>
            <a:r>
              <a:rPr lang="it-IT" altLang="ja-JP" sz="900" dirty="0">
                <a:latin typeface="Calibri" panose="020F0502020204030204" pitchFamily="34" charset="0"/>
              </a:rPr>
              <a:t>	</a:t>
            </a:r>
            <a:endParaRPr lang="it-IT" altLang="it-IT" sz="900" dirty="0">
              <a:latin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0"/>
            <a:ext cx="9144000" cy="6858000"/>
          </a:xfrm>
          <a:prstGeom prst="rect">
            <a:avLst/>
          </a:prstGeom>
          <a:solidFill>
            <a:srgbClr val="1F497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 name="Rectangle 2"/>
          <p:cNvSpPr txBox="1">
            <a:spLocks noChangeArrowheads="1"/>
          </p:cNvSpPr>
          <p:nvPr/>
        </p:nvSpPr>
        <p:spPr bwMode="auto">
          <a:xfrm>
            <a:off x="1403648" y="3861048"/>
            <a:ext cx="7592152" cy="2554545"/>
          </a:xfrm>
          <a:prstGeom prst="rect">
            <a:avLst/>
          </a:prstGeom>
          <a:noFill/>
          <a:ln>
            <a:noFill/>
          </a:ln>
          <a:extLst/>
        </p:spPr>
        <p:txBody>
          <a:bodyPr anchor="b">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algn="r" eaLnBrk="1" hangingPunct="1">
              <a:defRPr/>
            </a:pPr>
            <a:r>
              <a:rPr lang="it-IT" altLang="it-IT" sz="8000" b="0" kern="0" dirty="0">
                <a:solidFill>
                  <a:schemeClr val="bg1"/>
                </a:solidFill>
                <a:latin typeface="Calibri" panose="020F0502020204030204" pitchFamily="34" charset="0"/>
                <a:cs typeface="Arial" pitchFamily="34" charset="0"/>
              </a:rPr>
              <a:t>osservatorio sul credito</a:t>
            </a:r>
          </a:p>
        </p:txBody>
      </p:sp>
    </p:spTree>
    <p:extLst>
      <p:ext uri="{BB962C8B-B14F-4D97-AF65-F5344CB8AC3E}">
        <p14:creationId xmlns:p14="http://schemas.microsoft.com/office/powerpoint/2010/main" val="1169100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356000" y="1850400"/>
            <a:ext cx="4415296" cy="1504800"/>
          </a:xfrm>
          <a:prstGeom prst="rect">
            <a:avLst/>
          </a:prstGeom>
        </p:spPr>
      </p:pic>
      <p:pic>
        <p:nvPicPr>
          <p:cNvPr id="2" name="Immagine 1"/>
          <p:cNvPicPr>
            <a:picLocks noChangeAspect="1"/>
          </p:cNvPicPr>
          <p:nvPr/>
        </p:nvPicPr>
        <p:blipFill>
          <a:blip r:embed="rId3"/>
          <a:stretch>
            <a:fillRect/>
          </a:stretch>
        </p:blipFill>
        <p:spPr>
          <a:xfrm>
            <a:off x="108000" y="1864800"/>
            <a:ext cx="3775352" cy="3567600"/>
          </a:xfrm>
          <a:prstGeom prst="rect">
            <a:avLst/>
          </a:prstGeom>
        </p:spPr>
      </p:pic>
      <p:sp>
        <p:nvSpPr>
          <p:cNvPr id="36866" name="Rectangle 13"/>
          <p:cNvSpPr>
            <a:spLocks noGrp="1" noChangeArrowheads="1"/>
          </p:cNvSpPr>
          <p:nvPr>
            <p:ph type="title" sz="quarter"/>
          </p:nvPr>
        </p:nvSpPr>
        <p:spPr>
          <a:xfrm>
            <a:off x="395287" y="188913"/>
            <a:ext cx="8610039" cy="765175"/>
          </a:xfrm>
        </p:spPr>
        <p:txBody>
          <a:bodyPr/>
          <a:lstStyle/>
          <a:p>
            <a:pPr eaLnBrk="1" hangingPunct="1"/>
            <a:r>
              <a:rPr lang="it-IT" dirty="0">
                <a:solidFill>
                  <a:srgbClr val="1F497D"/>
                </a:solidFill>
                <a:latin typeface="Calibri" panose="020F0502020204030204" pitchFamily="34" charset="0"/>
                <a:ea typeface="MS PGothic" charset="0"/>
                <a:cs typeface="Arial" charset="0"/>
              </a:rPr>
              <a:t>osservatorio sul credito | </a:t>
            </a:r>
            <a:r>
              <a:rPr lang="it-IT" dirty="0">
                <a:solidFill>
                  <a:schemeClr val="tx1"/>
                </a:solidFill>
                <a:latin typeface="Calibri" panose="020F0502020204030204" pitchFamily="34" charset="0"/>
                <a:cs typeface="Arial" panose="020B0604020202020204" pitchFamily="34" charset="0"/>
              </a:rPr>
              <a:t>stazionaria </a:t>
            </a:r>
            <a:r>
              <a:rPr lang="it-IT" altLang="it-IT" dirty="0">
                <a:solidFill>
                  <a:schemeClr val="tx1"/>
                </a:solidFill>
                <a:latin typeface="Calibri" panose="020F0502020204030204" pitchFamily="34" charset="0"/>
                <a:cs typeface="Arial" panose="020B0604020202020204" pitchFamily="34" charset="0"/>
              </a:rPr>
              <a:t>la quota di imprese del FVG che fa domanda di credito… </a:t>
            </a:r>
            <a:r>
              <a:rPr lang="it-IT" altLang="it-IT" u="sng" dirty="0">
                <a:solidFill>
                  <a:srgbClr val="C00000"/>
                </a:solidFill>
                <a:latin typeface="Calibri" panose="020F0502020204030204" pitchFamily="34" charset="0"/>
                <a:cs typeface="Arial" panose="020B0604020202020204" pitchFamily="34" charset="0"/>
              </a:rPr>
              <a:t>STABILE ANCHE LA SITUAZIONE SUL LATO DELL’OFFERTA</a:t>
            </a:r>
            <a:r>
              <a:rPr lang="it-IT" altLang="it-IT" dirty="0">
                <a:solidFill>
                  <a:schemeClr val="tx1"/>
                </a:solidFill>
                <a:latin typeface="Calibri" panose="020F0502020204030204" pitchFamily="34" charset="0"/>
                <a:cs typeface="Arial" panose="020B0604020202020204" pitchFamily="34" charset="0"/>
              </a:rPr>
              <a:t>…</a:t>
            </a:r>
            <a:endParaRPr lang="it-IT" dirty="0">
              <a:solidFill>
                <a:srgbClr val="FF0000"/>
              </a:solidFill>
              <a:latin typeface="Calibri" panose="020F0502020204030204" pitchFamily="34" charset="0"/>
              <a:ea typeface="MS PGothic" charset="0"/>
              <a:cs typeface="Arial" charset="0"/>
            </a:endParaRPr>
          </a:p>
        </p:txBody>
      </p:sp>
      <p:sp>
        <p:nvSpPr>
          <p:cNvPr id="23" name="Text Box 39"/>
          <p:cNvSpPr txBox="1">
            <a:spLocks noChangeArrowheads="1"/>
          </p:cNvSpPr>
          <p:nvPr/>
        </p:nvSpPr>
        <p:spPr bwMode="auto">
          <a:xfrm>
            <a:off x="2072266" y="4526642"/>
            <a:ext cx="16557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FF0000"/>
                </a:solidFill>
                <a:latin typeface="Calibri" panose="020F0502020204030204" pitchFamily="34" charset="0"/>
                <a:cs typeface="Arial" charset="0"/>
              </a:rPr>
              <a:t>Irrigidimento</a:t>
            </a:r>
          </a:p>
        </p:txBody>
      </p:sp>
      <p:sp>
        <p:nvSpPr>
          <p:cNvPr id="24" name="Text Box 40"/>
          <p:cNvSpPr txBox="1">
            <a:spLocks noChangeArrowheads="1"/>
          </p:cNvSpPr>
          <p:nvPr/>
        </p:nvSpPr>
        <p:spPr bwMode="auto">
          <a:xfrm>
            <a:off x="2266454" y="2883118"/>
            <a:ext cx="1441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1F497D"/>
                </a:solidFill>
                <a:latin typeface="Calibri" panose="020F0502020204030204" pitchFamily="34" charset="0"/>
                <a:cs typeface="Arial" charset="0"/>
              </a:rPr>
              <a:t>Stabilità e/o allentamento</a:t>
            </a:r>
          </a:p>
        </p:txBody>
      </p:sp>
      <p:sp>
        <p:nvSpPr>
          <p:cNvPr id="25" name="Text Box 49"/>
          <p:cNvSpPr txBox="1">
            <a:spLocks noChangeArrowheads="1"/>
          </p:cNvSpPr>
          <p:nvPr/>
        </p:nvSpPr>
        <p:spPr bwMode="auto">
          <a:xfrm>
            <a:off x="228600" y="5578475"/>
            <a:ext cx="8839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just" eaLnBrk="1" hangingPunct="1">
              <a:spcBef>
                <a:spcPts val="600"/>
              </a:spcBef>
            </a:pPr>
            <a:r>
              <a:rPr lang="it-IT" altLang="it-IT" sz="900" dirty="0">
                <a:latin typeface="Calibri" panose="020F0502020204030204" pitchFamily="34" charset="0"/>
                <a:cs typeface="Arial" charset="0"/>
              </a:rPr>
              <a:t>Base campione</a:t>
            </a:r>
            <a:r>
              <a:rPr lang="it-IT" altLang="it-IT" sz="900" b="0" dirty="0">
                <a:latin typeface="Calibri" panose="020F0502020204030204" pitchFamily="34" charset="0"/>
                <a:cs typeface="Arial" charset="0"/>
              </a:rPr>
              <a:t>: Terziario Friuli Venezia Giulia. Percentuali ricalcolate facendo =100,0 le imprese che nei trimestri considerati hanno chiesto un fido o un finanziamento, o hanno chiesto di rinegoziare un fido o un finanziamento esistente. (</a:t>
            </a:r>
            <a:r>
              <a:rPr lang="it-IT" altLang="it-IT" sz="900" dirty="0">
                <a:latin typeface="Calibri" panose="020F0502020204030204" pitchFamily="34" charset="0"/>
                <a:cs typeface="Arial" charset="0"/>
              </a:rPr>
              <a:t>Irrigidimento</a:t>
            </a:r>
            <a:r>
              <a:rPr lang="it-IT" altLang="it-IT" sz="900" b="0" dirty="0">
                <a:latin typeface="Calibri" panose="020F0502020204030204" pitchFamily="34" charset="0"/>
                <a:cs typeface="Arial" charset="0"/>
              </a:rPr>
              <a:t> = richiesta accolta con ammontare inferiore + richiesta non accolta). </a:t>
            </a:r>
            <a:r>
              <a:rPr lang="it-IT" altLang="it-IT" sz="900" dirty="0">
                <a:latin typeface="Calibri" panose="020F0502020204030204" pitchFamily="34" charset="0"/>
                <a:cs typeface="Arial" charset="0"/>
              </a:rPr>
              <a:t>Testo originale della domanda</a:t>
            </a:r>
            <a:r>
              <a:rPr lang="it-IT" altLang="it-IT" sz="900" b="0" dirty="0">
                <a:latin typeface="Calibri" panose="020F0502020204030204" pitchFamily="34" charset="0"/>
                <a:cs typeface="Arial" charset="0"/>
              </a:rPr>
              <a:t>: A prescindere dalle motivazioni e dalla  forma tecnica, la Sua impresa ha chiesto un fido  o un finanziamento, o ha chiesto di rinegoziare un fido o un finanziamento esistente, ad una delle banche con la quale intrattiene rapporti negli ultimi tre mesi?  Sì ha fatto richiesta ed è stata accolta con un ammontare pari o superiore a quello richiesto; Sì ha fatto richiesta ed è stata accolta con un ammontare inferiore a quello richiesto; Sì ha fatto richiesta ma non è stata accolta; Sì ha fatto richiesta, è in attesa di conoscere l’esito e non è intenzionata a rifarla nel prossimo trimestre; Sì, ha fatto richiesta, è in attesa di conoscere l’esito ed è intenzionata a formalizzarla nel prossimo trimestre; No non ha fatto richiesta</a:t>
            </a:r>
            <a:r>
              <a:rPr lang="it-IT" altLang="ja-JP" sz="900" b="0" dirty="0">
                <a:latin typeface="Calibri" panose="020F0502020204030204" pitchFamily="34" charset="0"/>
                <a:cs typeface="Arial" charset="0"/>
              </a:rPr>
              <a:t>. </a:t>
            </a:r>
            <a:r>
              <a:rPr lang="it-IT" altLang="ja-JP" sz="900" dirty="0">
                <a:latin typeface="Calibri" panose="020F0502020204030204" pitchFamily="34" charset="0"/>
                <a:cs typeface="Arial" charset="0"/>
              </a:rPr>
              <a:t>I dati sono riportati all’universo.</a:t>
            </a:r>
            <a:endParaRPr lang="it-IT" altLang="it-IT" sz="900" dirty="0">
              <a:latin typeface="Calibri" panose="020F0502020204030204" pitchFamily="34" charset="0"/>
              <a:cs typeface="Arial" charset="0"/>
            </a:endParaRPr>
          </a:p>
        </p:txBody>
      </p:sp>
      <p:sp>
        <p:nvSpPr>
          <p:cNvPr id="26" name="CasellaDiTesto 2"/>
          <p:cNvSpPr txBox="1">
            <a:spLocks noChangeArrowheads="1"/>
          </p:cNvSpPr>
          <p:nvPr/>
        </p:nvSpPr>
        <p:spPr bwMode="auto">
          <a:xfrm>
            <a:off x="3293218" y="4106038"/>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34,5</a:t>
            </a:r>
          </a:p>
        </p:txBody>
      </p:sp>
      <p:sp>
        <p:nvSpPr>
          <p:cNvPr id="27" name="CasellaDiTesto 3"/>
          <p:cNvSpPr txBox="1">
            <a:spLocks noChangeArrowheads="1"/>
          </p:cNvSpPr>
          <p:nvPr/>
        </p:nvSpPr>
        <p:spPr bwMode="auto">
          <a:xfrm>
            <a:off x="3313343" y="3430980"/>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47,0</a:t>
            </a:r>
          </a:p>
        </p:txBody>
      </p:sp>
      <p:sp>
        <p:nvSpPr>
          <p:cNvPr id="28" name="CasellaDiTesto 15"/>
          <p:cNvSpPr txBox="1">
            <a:spLocks noChangeArrowheads="1"/>
          </p:cNvSpPr>
          <p:nvPr/>
        </p:nvSpPr>
        <p:spPr bwMode="auto">
          <a:xfrm>
            <a:off x="3691881" y="3510100"/>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1F497D"/>
                </a:solidFill>
                <a:latin typeface="Calibri" panose="020F0502020204030204" pitchFamily="34" charset="0"/>
              </a:rPr>
              <a:t>47,1</a:t>
            </a:r>
          </a:p>
        </p:txBody>
      </p:sp>
      <p:sp>
        <p:nvSpPr>
          <p:cNvPr id="29" name="CasellaDiTesto 16"/>
          <p:cNvSpPr txBox="1">
            <a:spLocks noChangeArrowheads="1"/>
          </p:cNvSpPr>
          <p:nvPr/>
        </p:nvSpPr>
        <p:spPr bwMode="auto">
          <a:xfrm>
            <a:off x="3671756" y="4061962"/>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FF0000"/>
                </a:solidFill>
                <a:latin typeface="Calibri" panose="020F0502020204030204" pitchFamily="34" charset="0"/>
              </a:rPr>
              <a:t>34,3</a:t>
            </a:r>
          </a:p>
        </p:txBody>
      </p:sp>
      <p:sp>
        <p:nvSpPr>
          <p:cNvPr id="30" name="Text Box 22"/>
          <p:cNvSpPr txBox="1">
            <a:spLocks noChangeArrowheads="1"/>
          </p:cNvSpPr>
          <p:nvPr/>
        </p:nvSpPr>
        <p:spPr bwMode="auto">
          <a:xfrm>
            <a:off x="155575" y="1327150"/>
            <a:ext cx="40560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corso dei trimestri </a:t>
            </a:r>
            <a:r>
              <a:rPr lang="it-IT" altLang="it-IT" sz="1400" dirty="0">
                <a:solidFill>
                  <a:srgbClr val="364E88"/>
                </a:solidFill>
                <a:latin typeface="Calibri" panose="020F0502020204030204" pitchFamily="34" charset="0"/>
              </a:rPr>
              <a:t>(FRIULI VENEZIA GIULIA)</a:t>
            </a:r>
          </a:p>
        </p:txBody>
      </p:sp>
      <p:sp>
        <p:nvSpPr>
          <p:cNvPr id="32" name="Rettangolo 10"/>
          <p:cNvSpPr>
            <a:spLocks noChangeArrowheads="1"/>
          </p:cNvSpPr>
          <p:nvPr/>
        </p:nvSpPr>
        <p:spPr bwMode="auto">
          <a:xfrm>
            <a:off x="4427984" y="3400425"/>
            <a:ext cx="4479935" cy="2116138"/>
          </a:xfrm>
          <a:prstGeom prst="rect">
            <a:avLst/>
          </a:prstGeom>
          <a:noFill/>
          <a:ln w="28575">
            <a:solidFill>
              <a:srgbClr val="1F497D">
                <a:alpha val="39999"/>
              </a:srgb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endParaRPr lang="it-IT" altLang="it-IT" sz="1800" dirty="0">
              <a:latin typeface="Calibri" panose="020F0502020204030204" pitchFamily="34" charset="0"/>
            </a:endParaRPr>
          </a:p>
        </p:txBody>
      </p:sp>
      <p:sp>
        <p:nvSpPr>
          <p:cNvPr id="33" name="Text Box 22"/>
          <p:cNvSpPr txBox="1">
            <a:spLocks noChangeArrowheads="1"/>
          </p:cNvSpPr>
          <p:nvPr/>
        </p:nvSpPr>
        <p:spPr bwMode="auto">
          <a:xfrm>
            <a:off x="4427538" y="1327150"/>
            <a:ext cx="4057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Percentuali di imprese che hanno chiesto credito al sistema bancario nel corso dei trimestri </a:t>
            </a:r>
          </a:p>
        </p:txBody>
      </p:sp>
      <p:sp>
        <p:nvSpPr>
          <p:cNvPr id="34" name="Text Box 22"/>
          <p:cNvSpPr txBox="1">
            <a:spLocks noChangeArrowheads="1"/>
          </p:cNvSpPr>
          <p:nvPr/>
        </p:nvSpPr>
        <p:spPr bwMode="auto">
          <a:xfrm>
            <a:off x="4427538" y="3427413"/>
            <a:ext cx="45370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IV trimestre 2016</a:t>
            </a:r>
          </a:p>
        </p:txBody>
      </p:sp>
      <p:sp>
        <p:nvSpPr>
          <p:cNvPr id="21" name="CasellaDiTesto 15"/>
          <p:cNvSpPr txBox="1">
            <a:spLocks noChangeArrowheads="1"/>
          </p:cNvSpPr>
          <p:nvPr/>
        </p:nvSpPr>
        <p:spPr bwMode="auto">
          <a:xfrm>
            <a:off x="8500949" y="2311447"/>
            <a:ext cx="41549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000" dirty="0">
                <a:solidFill>
                  <a:srgbClr val="1F497D"/>
                </a:solidFill>
                <a:latin typeface="Calibri" panose="020F0502020204030204" pitchFamily="34" charset="0"/>
              </a:rPr>
              <a:t>28,5</a:t>
            </a:r>
          </a:p>
        </p:txBody>
      </p:sp>
      <p:sp>
        <p:nvSpPr>
          <p:cNvPr id="22" name="CasellaDiTesto 15"/>
          <p:cNvSpPr txBox="1">
            <a:spLocks noChangeArrowheads="1"/>
          </p:cNvSpPr>
          <p:nvPr/>
        </p:nvSpPr>
        <p:spPr bwMode="auto">
          <a:xfrm>
            <a:off x="8237951" y="2334072"/>
            <a:ext cx="38664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900" b="0" dirty="0">
                <a:solidFill>
                  <a:srgbClr val="1F497D"/>
                </a:solidFill>
                <a:latin typeface="Calibri" panose="020F0502020204030204" pitchFamily="34" charset="0"/>
              </a:rPr>
              <a:t>28,4</a:t>
            </a:r>
          </a:p>
        </p:txBody>
      </p:sp>
      <p:pic>
        <p:nvPicPr>
          <p:cNvPr id="12" name="Immagine 11"/>
          <p:cNvPicPr>
            <a:picLocks noChangeAspect="1"/>
          </p:cNvPicPr>
          <p:nvPr/>
        </p:nvPicPr>
        <p:blipFill>
          <a:blip r:embed="rId4"/>
          <a:stretch>
            <a:fillRect/>
          </a:stretch>
        </p:blipFill>
        <p:spPr>
          <a:xfrm>
            <a:off x="4456800" y="3592800"/>
            <a:ext cx="4225232" cy="190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356000" y="1850400"/>
            <a:ext cx="4415297" cy="1504800"/>
          </a:xfrm>
          <a:prstGeom prst="rect">
            <a:avLst/>
          </a:prstGeom>
        </p:spPr>
      </p:pic>
      <p:pic>
        <p:nvPicPr>
          <p:cNvPr id="2" name="Immagine 1"/>
          <p:cNvPicPr>
            <a:picLocks noChangeAspect="1"/>
          </p:cNvPicPr>
          <p:nvPr/>
        </p:nvPicPr>
        <p:blipFill>
          <a:blip r:embed="rId3"/>
          <a:stretch>
            <a:fillRect/>
          </a:stretch>
        </p:blipFill>
        <p:spPr>
          <a:xfrm>
            <a:off x="108000" y="1864800"/>
            <a:ext cx="3775352" cy="3567600"/>
          </a:xfrm>
          <a:prstGeom prst="rect">
            <a:avLst/>
          </a:prstGeom>
        </p:spPr>
      </p:pic>
      <p:sp>
        <p:nvSpPr>
          <p:cNvPr id="37890" name="Rectangle 13"/>
          <p:cNvSpPr>
            <a:spLocks noGrp="1" noChangeArrowheads="1"/>
          </p:cNvSpPr>
          <p:nvPr>
            <p:ph type="title" sz="quarter"/>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osservatorio sul credito | </a:t>
            </a:r>
            <a:r>
              <a:rPr lang="it-IT" dirty="0">
                <a:solidFill>
                  <a:schemeClr val="tx1"/>
                </a:solidFill>
                <a:latin typeface="Calibri" panose="020F0502020204030204" pitchFamily="34" charset="0"/>
                <a:ea typeface="MS PGothic" charset="0"/>
                <a:cs typeface="Arial" charset="0"/>
              </a:rPr>
              <a:t>…domanda e offerta di credito</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(imprese di gorizia)</a:t>
            </a:r>
            <a:endParaRPr lang="it-IT" dirty="0">
              <a:solidFill>
                <a:schemeClr val="tx1"/>
              </a:solidFill>
              <a:latin typeface="Calibri" panose="020F0502020204030204" pitchFamily="34" charset="0"/>
              <a:ea typeface="MS PGothic" charset="0"/>
              <a:cs typeface="Arial" charset="0"/>
            </a:endParaRPr>
          </a:p>
        </p:txBody>
      </p:sp>
      <p:sp>
        <p:nvSpPr>
          <p:cNvPr id="17" name="Text Box 49"/>
          <p:cNvSpPr txBox="1">
            <a:spLocks noChangeArrowheads="1"/>
          </p:cNvSpPr>
          <p:nvPr/>
        </p:nvSpPr>
        <p:spPr bwMode="auto">
          <a:xfrm>
            <a:off x="228600" y="5578475"/>
            <a:ext cx="8839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just" eaLnBrk="1" hangingPunct="1">
              <a:spcBef>
                <a:spcPts val="600"/>
              </a:spcBef>
            </a:pPr>
            <a:r>
              <a:rPr lang="it-IT" altLang="it-IT" sz="900" dirty="0">
                <a:latin typeface="Calibri" panose="020F0502020204030204" pitchFamily="34" charset="0"/>
                <a:cs typeface="Arial" charset="0"/>
              </a:rPr>
              <a:t>Base campione</a:t>
            </a:r>
            <a:r>
              <a:rPr lang="it-IT" altLang="it-IT" sz="900" b="0" dirty="0">
                <a:latin typeface="Calibri" panose="020F0502020204030204" pitchFamily="34" charset="0"/>
                <a:cs typeface="Arial" charset="0"/>
              </a:rPr>
              <a:t>: Terziario Gorizia. Percentuali ricalcolate facendo =100,0 le imprese che nei trimestri considerati hanno chiesto un fido o un finanziamento, o hanno chiesto di rinegoziare un fido o un finanziamento esistente. (</a:t>
            </a:r>
            <a:r>
              <a:rPr lang="it-IT" altLang="it-IT" sz="900" dirty="0">
                <a:latin typeface="Calibri" panose="020F0502020204030204" pitchFamily="34" charset="0"/>
                <a:cs typeface="Arial" charset="0"/>
              </a:rPr>
              <a:t>Irrigidimento</a:t>
            </a:r>
            <a:r>
              <a:rPr lang="it-IT" altLang="it-IT" sz="900" b="0" dirty="0">
                <a:latin typeface="Calibri" panose="020F0502020204030204" pitchFamily="34" charset="0"/>
                <a:cs typeface="Arial" charset="0"/>
              </a:rPr>
              <a:t> = richiesta accolta con ammontare inferiore + richiesta non accolta). </a:t>
            </a:r>
            <a:r>
              <a:rPr lang="it-IT" altLang="it-IT" sz="900" dirty="0">
                <a:latin typeface="Calibri" panose="020F0502020204030204" pitchFamily="34" charset="0"/>
                <a:cs typeface="Arial" charset="0"/>
              </a:rPr>
              <a:t>Testo originale della domanda</a:t>
            </a:r>
            <a:r>
              <a:rPr lang="it-IT" altLang="it-IT" sz="900" b="0" dirty="0">
                <a:latin typeface="Calibri" panose="020F0502020204030204" pitchFamily="34" charset="0"/>
                <a:cs typeface="Arial" charset="0"/>
              </a:rPr>
              <a:t>: A prescindere dalle motivazioni e dalla  forma tecnica, la Sua impresa ha chiesto un fido  o un finanziamento, o ha chiesto di rinegoziare un fido o un finanziamento esistente, ad una delle banche con la quale intrattiene rapporti negli ultimi tre mesi?  Sì ha fatto richiesta ed è stata accolta con un ammontare pari o superiore a quello richiesto; Sì ha fatto richiesta ed è stata accolta con un ammontare inferiore a quello richiesto; Sì ha fatto richiesta ma non è stata accolta; Sì ha fatto richiesta, è in attesa di conoscere l’esito e non è intenzionata a rifarla nel prossimo trimestre; Sì, ha fatto richiesta, è in attesa di conoscere l’esito ed è intenzionata a formalizzarla nel prossimo trimestre; No non ha fatto richiesta</a:t>
            </a:r>
            <a:r>
              <a:rPr lang="it-IT" altLang="ja-JP" sz="900" b="0" dirty="0">
                <a:latin typeface="Calibri" panose="020F0502020204030204" pitchFamily="34" charset="0"/>
                <a:cs typeface="Arial" charset="0"/>
              </a:rPr>
              <a:t>. </a:t>
            </a:r>
            <a:r>
              <a:rPr lang="it-IT" altLang="ja-JP" sz="900" dirty="0">
                <a:latin typeface="Calibri" panose="020F0502020204030204" pitchFamily="34" charset="0"/>
                <a:cs typeface="Arial" charset="0"/>
              </a:rPr>
              <a:t>I dati sono riportati all’universo.</a:t>
            </a:r>
            <a:endParaRPr lang="it-IT" altLang="it-IT" sz="900" dirty="0">
              <a:latin typeface="Calibri" panose="020F0502020204030204" pitchFamily="34" charset="0"/>
              <a:cs typeface="Arial" charset="0"/>
            </a:endParaRPr>
          </a:p>
        </p:txBody>
      </p:sp>
      <p:sp>
        <p:nvSpPr>
          <p:cNvPr id="18" name="Text Box 22"/>
          <p:cNvSpPr txBox="1">
            <a:spLocks noChangeArrowheads="1"/>
          </p:cNvSpPr>
          <p:nvPr/>
        </p:nvSpPr>
        <p:spPr bwMode="auto">
          <a:xfrm>
            <a:off x="155575" y="1327150"/>
            <a:ext cx="40560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corso dei trimestri </a:t>
            </a:r>
            <a:r>
              <a:rPr lang="it-IT" altLang="it-IT" sz="1400" dirty="0">
                <a:solidFill>
                  <a:srgbClr val="364E88"/>
                </a:solidFill>
                <a:latin typeface="Calibri" panose="020F0502020204030204" pitchFamily="34" charset="0"/>
              </a:rPr>
              <a:t>(GORIZIA)</a:t>
            </a:r>
          </a:p>
        </p:txBody>
      </p:sp>
      <p:sp>
        <p:nvSpPr>
          <p:cNvPr id="23" name="Rettangolo 10"/>
          <p:cNvSpPr>
            <a:spLocks noChangeArrowheads="1"/>
          </p:cNvSpPr>
          <p:nvPr/>
        </p:nvSpPr>
        <p:spPr bwMode="auto">
          <a:xfrm>
            <a:off x="4427984" y="3400425"/>
            <a:ext cx="4479935" cy="2116138"/>
          </a:xfrm>
          <a:prstGeom prst="rect">
            <a:avLst/>
          </a:prstGeom>
          <a:noFill/>
          <a:ln w="28575">
            <a:solidFill>
              <a:srgbClr val="1F497D">
                <a:alpha val="39999"/>
              </a:srgb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endParaRPr lang="it-IT" altLang="it-IT" sz="1800" dirty="0">
              <a:latin typeface="Calibri" panose="020F0502020204030204" pitchFamily="34" charset="0"/>
            </a:endParaRPr>
          </a:p>
        </p:txBody>
      </p:sp>
      <p:sp>
        <p:nvSpPr>
          <p:cNvPr id="27" name="Text Box 39"/>
          <p:cNvSpPr txBox="1">
            <a:spLocks noChangeArrowheads="1"/>
          </p:cNvSpPr>
          <p:nvPr/>
        </p:nvSpPr>
        <p:spPr bwMode="auto">
          <a:xfrm>
            <a:off x="2051720" y="4375323"/>
            <a:ext cx="16557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FF0000"/>
                </a:solidFill>
                <a:latin typeface="Calibri" panose="020F0502020204030204" pitchFamily="34" charset="0"/>
                <a:cs typeface="Arial" charset="0"/>
              </a:rPr>
              <a:t>Irrigidimento</a:t>
            </a:r>
          </a:p>
        </p:txBody>
      </p:sp>
      <p:sp>
        <p:nvSpPr>
          <p:cNvPr id="28" name="Text Box 40"/>
          <p:cNvSpPr txBox="1">
            <a:spLocks noChangeArrowheads="1"/>
          </p:cNvSpPr>
          <p:nvPr/>
        </p:nvSpPr>
        <p:spPr bwMode="auto">
          <a:xfrm>
            <a:off x="2266454" y="3068960"/>
            <a:ext cx="1441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1F497D"/>
                </a:solidFill>
                <a:latin typeface="Calibri" panose="020F0502020204030204" pitchFamily="34" charset="0"/>
                <a:cs typeface="Arial" charset="0"/>
              </a:rPr>
              <a:t>Stabilità e/o allentamento</a:t>
            </a:r>
          </a:p>
        </p:txBody>
      </p:sp>
      <p:sp>
        <p:nvSpPr>
          <p:cNvPr id="29" name="CasellaDiTesto 2"/>
          <p:cNvSpPr txBox="1">
            <a:spLocks noChangeArrowheads="1"/>
          </p:cNvSpPr>
          <p:nvPr/>
        </p:nvSpPr>
        <p:spPr bwMode="auto">
          <a:xfrm>
            <a:off x="3277050" y="4098324"/>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36,6</a:t>
            </a:r>
          </a:p>
        </p:txBody>
      </p:sp>
      <p:sp>
        <p:nvSpPr>
          <p:cNvPr id="30" name="CasellaDiTesto 3"/>
          <p:cNvSpPr txBox="1">
            <a:spLocks noChangeArrowheads="1"/>
          </p:cNvSpPr>
          <p:nvPr/>
        </p:nvSpPr>
        <p:spPr bwMode="auto">
          <a:xfrm>
            <a:off x="3348291" y="3635971"/>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40,0</a:t>
            </a:r>
          </a:p>
        </p:txBody>
      </p:sp>
      <p:sp>
        <p:nvSpPr>
          <p:cNvPr id="31" name="CasellaDiTesto 15"/>
          <p:cNvSpPr txBox="1">
            <a:spLocks noChangeArrowheads="1"/>
          </p:cNvSpPr>
          <p:nvPr/>
        </p:nvSpPr>
        <p:spPr bwMode="auto">
          <a:xfrm>
            <a:off x="3749084" y="3666448"/>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1F497D"/>
                </a:solidFill>
                <a:latin typeface="Calibri" panose="020F0502020204030204" pitchFamily="34" charset="0"/>
              </a:rPr>
              <a:t>40,5</a:t>
            </a:r>
          </a:p>
        </p:txBody>
      </p:sp>
      <p:sp>
        <p:nvSpPr>
          <p:cNvPr id="32" name="CasellaDiTesto 16"/>
          <p:cNvSpPr txBox="1">
            <a:spLocks noChangeArrowheads="1"/>
          </p:cNvSpPr>
          <p:nvPr/>
        </p:nvSpPr>
        <p:spPr bwMode="auto">
          <a:xfrm>
            <a:off x="3740357" y="4016097"/>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FF0000"/>
                </a:solidFill>
                <a:latin typeface="Calibri" panose="020F0502020204030204" pitchFamily="34" charset="0"/>
              </a:rPr>
              <a:t>36,5</a:t>
            </a:r>
          </a:p>
        </p:txBody>
      </p:sp>
      <p:sp>
        <p:nvSpPr>
          <p:cNvPr id="24" name="Text Box 22"/>
          <p:cNvSpPr txBox="1">
            <a:spLocks noChangeArrowheads="1"/>
          </p:cNvSpPr>
          <p:nvPr/>
        </p:nvSpPr>
        <p:spPr bwMode="auto">
          <a:xfrm>
            <a:off x="4427538" y="1327150"/>
            <a:ext cx="4057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Percentuali di imprese che hanno chiesto credito al sistema bancario nel corso dei trimestri </a:t>
            </a:r>
          </a:p>
        </p:txBody>
      </p:sp>
      <p:sp>
        <p:nvSpPr>
          <p:cNvPr id="15" name="Text Box 22"/>
          <p:cNvSpPr txBox="1">
            <a:spLocks noChangeArrowheads="1"/>
          </p:cNvSpPr>
          <p:nvPr/>
        </p:nvSpPr>
        <p:spPr bwMode="auto">
          <a:xfrm>
            <a:off x="4427538" y="3427413"/>
            <a:ext cx="45370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IV trimestre 2016</a:t>
            </a:r>
          </a:p>
        </p:txBody>
      </p:sp>
      <p:sp>
        <p:nvSpPr>
          <p:cNvPr id="21" name="CasellaDiTesto 15"/>
          <p:cNvSpPr txBox="1">
            <a:spLocks noChangeArrowheads="1"/>
          </p:cNvSpPr>
          <p:nvPr/>
        </p:nvSpPr>
        <p:spPr bwMode="auto">
          <a:xfrm>
            <a:off x="8500949" y="2390691"/>
            <a:ext cx="41549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000" dirty="0">
                <a:solidFill>
                  <a:srgbClr val="1F497D"/>
                </a:solidFill>
                <a:latin typeface="Calibri" panose="020F0502020204030204" pitchFamily="34" charset="0"/>
              </a:rPr>
              <a:t>25,5</a:t>
            </a:r>
          </a:p>
        </p:txBody>
      </p:sp>
      <p:sp>
        <p:nvSpPr>
          <p:cNvPr id="22" name="CasellaDiTesto 15"/>
          <p:cNvSpPr txBox="1">
            <a:spLocks noChangeArrowheads="1"/>
          </p:cNvSpPr>
          <p:nvPr/>
        </p:nvSpPr>
        <p:spPr bwMode="auto">
          <a:xfrm>
            <a:off x="8229016" y="2392707"/>
            <a:ext cx="38664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900" b="0" dirty="0">
                <a:solidFill>
                  <a:srgbClr val="1F497D"/>
                </a:solidFill>
                <a:latin typeface="Calibri" panose="020F0502020204030204" pitchFamily="34" charset="0"/>
              </a:rPr>
              <a:t>25,3</a:t>
            </a:r>
          </a:p>
        </p:txBody>
      </p:sp>
      <p:pic>
        <p:nvPicPr>
          <p:cNvPr id="7" name="Immagine 6"/>
          <p:cNvPicPr>
            <a:picLocks noChangeAspect="1"/>
          </p:cNvPicPr>
          <p:nvPr/>
        </p:nvPicPr>
        <p:blipFill>
          <a:blip r:embed="rId4"/>
          <a:stretch>
            <a:fillRect/>
          </a:stretch>
        </p:blipFill>
        <p:spPr>
          <a:xfrm>
            <a:off x="4458051" y="3592800"/>
            <a:ext cx="4225233" cy="190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356000" y="1850400"/>
            <a:ext cx="4415294" cy="1504800"/>
          </a:xfrm>
          <a:prstGeom prst="rect">
            <a:avLst/>
          </a:prstGeom>
        </p:spPr>
      </p:pic>
      <p:pic>
        <p:nvPicPr>
          <p:cNvPr id="2" name="Immagine 1"/>
          <p:cNvPicPr>
            <a:picLocks noChangeAspect="1"/>
          </p:cNvPicPr>
          <p:nvPr/>
        </p:nvPicPr>
        <p:blipFill>
          <a:blip r:embed="rId3"/>
          <a:stretch>
            <a:fillRect/>
          </a:stretch>
        </p:blipFill>
        <p:spPr>
          <a:xfrm>
            <a:off x="108000" y="1864800"/>
            <a:ext cx="3775352" cy="3567600"/>
          </a:xfrm>
          <a:prstGeom prst="rect">
            <a:avLst/>
          </a:prstGeom>
        </p:spPr>
      </p:pic>
      <p:sp>
        <p:nvSpPr>
          <p:cNvPr id="38914" name="Rectangle 13"/>
          <p:cNvSpPr>
            <a:spLocks noGrp="1" noChangeArrowheads="1"/>
          </p:cNvSpPr>
          <p:nvPr>
            <p:ph type="title" sz="quarter"/>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osservatorio sul credito | </a:t>
            </a:r>
            <a:r>
              <a:rPr lang="it-IT" dirty="0">
                <a:solidFill>
                  <a:schemeClr val="tx1"/>
                </a:solidFill>
                <a:latin typeface="Calibri" panose="020F0502020204030204" pitchFamily="34" charset="0"/>
                <a:ea typeface="MS PGothic" charset="0"/>
                <a:cs typeface="Arial" charset="0"/>
              </a:rPr>
              <a:t>…domanda e offerta di credito</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(imprese di pordenone)</a:t>
            </a:r>
            <a:endParaRPr lang="it-IT" dirty="0">
              <a:solidFill>
                <a:schemeClr val="tx1"/>
              </a:solidFill>
              <a:latin typeface="Calibri" panose="020F0502020204030204" pitchFamily="34" charset="0"/>
              <a:ea typeface="MS PGothic" charset="0"/>
              <a:cs typeface="Arial" charset="0"/>
            </a:endParaRPr>
          </a:p>
        </p:txBody>
      </p:sp>
      <p:sp>
        <p:nvSpPr>
          <p:cNvPr id="44" name="Text Box 49"/>
          <p:cNvSpPr txBox="1">
            <a:spLocks noChangeArrowheads="1"/>
          </p:cNvSpPr>
          <p:nvPr/>
        </p:nvSpPr>
        <p:spPr bwMode="auto">
          <a:xfrm>
            <a:off x="228600" y="5578475"/>
            <a:ext cx="8839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just" eaLnBrk="1" hangingPunct="1">
              <a:spcBef>
                <a:spcPts val="600"/>
              </a:spcBef>
            </a:pPr>
            <a:r>
              <a:rPr lang="it-IT" altLang="it-IT" sz="900" dirty="0">
                <a:latin typeface="Calibri" panose="020F0502020204030204" pitchFamily="34" charset="0"/>
                <a:cs typeface="Arial" charset="0"/>
              </a:rPr>
              <a:t>Base campione</a:t>
            </a:r>
            <a:r>
              <a:rPr lang="it-IT" altLang="it-IT" sz="900" b="0" dirty="0">
                <a:latin typeface="Calibri" panose="020F0502020204030204" pitchFamily="34" charset="0"/>
                <a:cs typeface="Arial" charset="0"/>
              </a:rPr>
              <a:t>: Terziario Pordenone. Percentuali ricalcolate facendo =100,0 le imprese che nei trimestri considerati hanno chiesto un fido o un finanziamento, o hanno chiesto di rinegoziare un fido o un finanziamento esistente. (</a:t>
            </a:r>
            <a:r>
              <a:rPr lang="it-IT" altLang="it-IT" sz="900" dirty="0">
                <a:latin typeface="Calibri" panose="020F0502020204030204" pitchFamily="34" charset="0"/>
                <a:cs typeface="Arial" charset="0"/>
              </a:rPr>
              <a:t>Irrigidimento</a:t>
            </a:r>
            <a:r>
              <a:rPr lang="it-IT" altLang="it-IT" sz="900" b="0" dirty="0">
                <a:latin typeface="Calibri" panose="020F0502020204030204" pitchFamily="34" charset="0"/>
                <a:cs typeface="Arial" charset="0"/>
              </a:rPr>
              <a:t> = richiesta accolta con ammontare inferiore + richiesta non accolta). </a:t>
            </a:r>
            <a:r>
              <a:rPr lang="it-IT" altLang="it-IT" sz="900" dirty="0">
                <a:latin typeface="Calibri" panose="020F0502020204030204" pitchFamily="34" charset="0"/>
                <a:cs typeface="Arial" charset="0"/>
              </a:rPr>
              <a:t>Testo originale della domanda</a:t>
            </a:r>
            <a:r>
              <a:rPr lang="it-IT" altLang="it-IT" sz="900" b="0" dirty="0">
                <a:latin typeface="Calibri" panose="020F0502020204030204" pitchFamily="34" charset="0"/>
                <a:cs typeface="Arial" charset="0"/>
              </a:rPr>
              <a:t>: A prescindere dalle motivazioni e dalla  forma tecnica, la Sua impresa ha chiesto un fido  o un finanziamento, o ha chiesto di rinegoziare un fido o un finanziamento esistente, ad una delle banche con la quale intrattiene rapporti negli ultimi tre mesi?  Sì ha fatto richiesta ed è stata accolta con un ammontare pari o superiore a quello richiesto; Sì ha fatto richiesta ed è stata accolta con un ammontare inferiore a quello richiesto; Sì ha fatto richiesta ma non è stata accolta; Sì ha fatto richiesta, è in attesa di conoscere l’esito e non è intenzionata a rifarla nel prossimo trimestre; Sì, ha fatto richiesta, è in attesa di conoscere l’esito ed è intenzionata a formalizzarla nel prossimo trimestre; No non ha fatto richiesta</a:t>
            </a:r>
            <a:r>
              <a:rPr lang="it-IT" altLang="ja-JP" sz="900" b="0" dirty="0">
                <a:latin typeface="Calibri" panose="020F0502020204030204" pitchFamily="34" charset="0"/>
                <a:cs typeface="Arial" charset="0"/>
              </a:rPr>
              <a:t>. </a:t>
            </a:r>
            <a:r>
              <a:rPr lang="it-IT" altLang="ja-JP" sz="900" dirty="0">
                <a:latin typeface="Calibri" panose="020F0502020204030204" pitchFamily="34" charset="0"/>
                <a:cs typeface="Arial" charset="0"/>
              </a:rPr>
              <a:t>I dati sono riportati all’universo.</a:t>
            </a:r>
            <a:endParaRPr lang="it-IT" altLang="it-IT" sz="900" dirty="0">
              <a:latin typeface="Calibri" panose="020F0502020204030204" pitchFamily="34" charset="0"/>
              <a:cs typeface="Arial" charset="0"/>
            </a:endParaRPr>
          </a:p>
        </p:txBody>
      </p:sp>
      <p:sp>
        <p:nvSpPr>
          <p:cNvPr id="45" name="Text Box 22"/>
          <p:cNvSpPr txBox="1">
            <a:spLocks noChangeArrowheads="1"/>
          </p:cNvSpPr>
          <p:nvPr/>
        </p:nvSpPr>
        <p:spPr bwMode="auto">
          <a:xfrm>
            <a:off x="155575" y="1327150"/>
            <a:ext cx="40560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corso dei trimestri </a:t>
            </a:r>
            <a:r>
              <a:rPr lang="it-IT" altLang="it-IT" sz="1400" dirty="0">
                <a:solidFill>
                  <a:srgbClr val="364E88"/>
                </a:solidFill>
                <a:latin typeface="Calibri" panose="020F0502020204030204" pitchFamily="34" charset="0"/>
              </a:rPr>
              <a:t>(PORDENONE)</a:t>
            </a:r>
          </a:p>
        </p:txBody>
      </p:sp>
      <p:sp>
        <p:nvSpPr>
          <p:cNvPr id="49" name="Rettangolo 10"/>
          <p:cNvSpPr>
            <a:spLocks noChangeArrowheads="1"/>
          </p:cNvSpPr>
          <p:nvPr/>
        </p:nvSpPr>
        <p:spPr bwMode="auto">
          <a:xfrm>
            <a:off x="4427984" y="3400425"/>
            <a:ext cx="4479935" cy="2116138"/>
          </a:xfrm>
          <a:prstGeom prst="rect">
            <a:avLst/>
          </a:prstGeom>
          <a:noFill/>
          <a:ln w="28575">
            <a:solidFill>
              <a:srgbClr val="1F497D">
                <a:alpha val="39999"/>
              </a:srgb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endParaRPr lang="it-IT" altLang="it-IT" sz="1800" dirty="0">
              <a:latin typeface="Calibri" panose="020F0502020204030204" pitchFamily="34" charset="0"/>
            </a:endParaRPr>
          </a:p>
        </p:txBody>
      </p:sp>
      <p:sp>
        <p:nvSpPr>
          <p:cNvPr id="50" name="Text Box 39"/>
          <p:cNvSpPr txBox="1">
            <a:spLocks noChangeArrowheads="1"/>
          </p:cNvSpPr>
          <p:nvPr/>
        </p:nvSpPr>
        <p:spPr bwMode="auto">
          <a:xfrm>
            <a:off x="2051720" y="4334624"/>
            <a:ext cx="16557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FF0000"/>
                </a:solidFill>
                <a:latin typeface="Calibri" panose="020F0502020204030204" pitchFamily="34" charset="0"/>
                <a:cs typeface="Arial" charset="0"/>
              </a:rPr>
              <a:t>Irrigidimento</a:t>
            </a:r>
          </a:p>
        </p:txBody>
      </p:sp>
      <p:sp>
        <p:nvSpPr>
          <p:cNvPr id="51" name="Text Box 40"/>
          <p:cNvSpPr txBox="1">
            <a:spLocks noChangeArrowheads="1"/>
          </p:cNvSpPr>
          <p:nvPr/>
        </p:nvSpPr>
        <p:spPr bwMode="auto">
          <a:xfrm>
            <a:off x="2123728" y="2924944"/>
            <a:ext cx="1441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1F497D"/>
                </a:solidFill>
                <a:latin typeface="Calibri" panose="020F0502020204030204" pitchFamily="34" charset="0"/>
                <a:cs typeface="Arial" charset="0"/>
              </a:rPr>
              <a:t>Stabilità e/o allentamento</a:t>
            </a:r>
          </a:p>
        </p:txBody>
      </p:sp>
      <p:sp>
        <p:nvSpPr>
          <p:cNvPr id="52" name="CasellaDiTesto 2"/>
          <p:cNvSpPr txBox="1">
            <a:spLocks noChangeArrowheads="1"/>
          </p:cNvSpPr>
          <p:nvPr/>
        </p:nvSpPr>
        <p:spPr bwMode="auto">
          <a:xfrm>
            <a:off x="3249125" y="4088105"/>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34,4</a:t>
            </a:r>
          </a:p>
        </p:txBody>
      </p:sp>
      <p:sp>
        <p:nvSpPr>
          <p:cNvPr id="53" name="CasellaDiTesto 3"/>
          <p:cNvSpPr txBox="1">
            <a:spLocks noChangeArrowheads="1"/>
          </p:cNvSpPr>
          <p:nvPr/>
        </p:nvSpPr>
        <p:spPr bwMode="auto">
          <a:xfrm>
            <a:off x="3262238" y="3371272"/>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50,3</a:t>
            </a:r>
          </a:p>
        </p:txBody>
      </p:sp>
      <p:sp>
        <p:nvSpPr>
          <p:cNvPr id="54" name="CasellaDiTesto 15"/>
          <p:cNvSpPr txBox="1">
            <a:spLocks noChangeArrowheads="1"/>
          </p:cNvSpPr>
          <p:nvPr/>
        </p:nvSpPr>
        <p:spPr bwMode="auto">
          <a:xfrm>
            <a:off x="3596342" y="3375185"/>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1F497D"/>
                </a:solidFill>
                <a:latin typeface="Calibri" panose="020F0502020204030204" pitchFamily="34" charset="0"/>
              </a:rPr>
              <a:t>50,5</a:t>
            </a:r>
          </a:p>
        </p:txBody>
      </p:sp>
      <p:sp>
        <p:nvSpPr>
          <p:cNvPr id="55" name="CasellaDiTesto 16"/>
          <p:cNvSpPr txBox="1">
            <a:spLocks noChangeArrowheads="1"/>
          </p:cNvSpPr>
          <p:nvPr/>
        </p:nvSpPr>
        <p:spPr bwMode="auto">
          <a:xfrm>
            <a:off x="3636070" y="4068317"/>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FF0000"/>
                </a:solidFill>
                <a:latin typeface="Calibri" panose="020F0502020204030204" pitchFamily="34" charset="0"/>
              </a:rPr>
              <a:t>34,3</a:t>
            </a:r>
          </a:p>
        </p:txBody>
      </p:sp>
      <p:sp>
        <p:nvSpPr>
          <p:cNvPr id="19" name="Text Box 22"/>
          <p:cNvSpPr txBox="1">
            <a:spLocks noChangeArrowheads="1"/>
          </p:cNvSpPr>
          <p:nvPr/>
        </p:nvSpPr>
        <p:spPr bwMode="auto">
          <a:xfrm>
            <a:off x="4427538" y="1327150"/>
            <a:ext cx="4057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Percentuali di imprese che hanno chiesto credito al sistema bancario nel corso dei trimestri </a:t>
            </a:r>
          </a:p>
        </p:txBody>
      </p:sp>
      <p:sp>
        <p:nvSpPr>
          <p:cNvPr id="15" name="Text Box 22"/>
          <p:cNvSpPr txBox="1">
            <a:spLocks noChangeArrowheads="1"/>
          </p:cNvSpPr>
          <p:nvPr/>
        </p:nvSpPr>
        <p:spPr bwMode="auto">
          <a:xfrm>
            <a:off x="4427538" y="3427413"/>
            <a:ext cx="45370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IV trimestre 2016</a:t>
            </a:r>
          </a:p>
        </p:txBody>
      </p:sp>
      <p:sp>
        <p:nvSpPr>
          <p:cNvPr id="21" name="CasellaDiTesto 15"/>
          <p:cNvSpPr txBox="1">
            <a:spLocks noChangeArrowheads="1"/>
          </p:cNvSpPr>
          <p:nvPr/>
        </p:nvSpPr>
        <p:spPr bwMode="auto">
          <a:xfrm>
            <a:off x="8500949" y="2318683"/>
            <a:ext cx="41549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000" dirty="0">
                <a:solidFill>
                  <a:srgbClr val="1F497D"/>
                </a:solidFill>
                <a:latin typeface="Calibri" panose="020F0502020204030204" pitchFamily="34" charset="0"/>
              </a:rPr>
              <a:t>28,9</a:t>
            </a:r>
          </a:p>
        </p:txBody>
      </p:sp>
      <p:sp>
        <p:nvSpPr>
          <p:cNvPr id="22" name="CasellaDiTesto 15"/>
          <p:cNvSpPr txBox="1">
            <a:spLocks noChangeArrowheads="1"/>
          </p:cNvSpPr>
          <p:nvPr/>
        </p:nvSpPr>
        <p:spPr bwMode="auto">
          <a:xfrm>
            <a:off x="8220055" y="2339915"/>
            <a:ext cx="38664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900" b="0" dirty="0">
                <a:solidFill>
                  <a:srgbClr val="1F497D"/>
                </a:solidFill>
                <a:latin typeface="Calibri" panose="020F0502020204030204" pitchFamily="34" charset="0"/>
              </a:rPr>
              <a:t>28,8</a:t>
            </a:r>
          </a:p>
        </p:txBody>
      </p:sp>
      <p:pic>
        <p:nvPicPr>
          <p:cNvPr id="7" name="Immagine 6"/>
          <p:cNvPicPr>
            <a:picLocks noChangeAspect="1"/>
          </p:cNvPicPr>
          <p:nvPr/>
        </p:nvPicPr>
        <p:blipFill>
          <a:blip r:embed="rId4"/>
          <a:stretch>
            <a:fillRect/>
          </a:stretch>
        </p:blipFill>
        <p:spPr>
          <a:xfrm>
            <a:off x="4456800" y="3592800"/>
            <a:ext cx="4225232" cy="190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356000" y="1850400"/>
            <a:ext cx="4415297" cy="1504800"/>
          </a:xfrm>
          <a:prstGeom prst="rect">
            <a:avLst/>
          </a:prstGeom>
        </p:spPr>
      </p:pic>
      <p:pic>
        <p:nvPicPr>
          <p:cNvPr id="2" name="Immagine 1"/>
          <p:cNvPicPr>
            <a:picLocks noChangeAspect="1"/>
          </p:cNvPicPr>
          <p:nvPr/>
        </p:nvPicPr>
        <p:blipFill>
          <a:blip r:embed="rId3"/>
          <a:stretch>
            <a:fillRect/>
          </a:stretch>
        </p:blipFill>
        <p:spPr>
          <a:xfrm>
            <a:off x="108000" y="1864800"/>
            <a:ext cx="3775352" cy="3567600"/>
          </a:xfrm>
          <a:prstGeom prst="rect">
            <a:avLst/>
          </a:prstGeom>
        </p:spPr>
      </p:pic>
      <p:sp>
        <p:nvSpPr>
          <p:cNvPr id="39938" name="Rectangle 13"/>
          <p:cNvSpPr>
            <a:spLocks noGrp="1" noChangeArrowheads="1"/>
          </p:cNvSpPr>
          <p:nvPr>
            <p:ph type="title" sz="quarter"/>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osservatorio sul credito | </a:t>
            </a:r>
            <a:r>
              <a:rPr lang="it-IT" dirty="0">
                <a:solidFill>
                  <a:schemeClr val="tx1"/>
                </a:solidFill>
                <a:latin typeface="Calibri" panose="020F0502020204030204" pitchFamily="34" charset="0"/>
                <a:ea typeface="MS PGothic" charset="0"/>
                <a:cs typeface="Arial" charset="0"/>
              </a:rPr>
              <a:t>…domanda e offerta di credito</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(imprese di trieste)</a:t>
            </a:r>
            <a:endParaRPr lang="it-IT" dirty="0">
              <a:solidFill>
                <a:schemeClr val="tx1"/>
              </a:solidFill>
              <a:latin typeface="Calibri" panose="020F0502020204030204" pitchFamily="34" charset="0"/>
              <a:ea typeface="MS PGothic" charset="0"/>
              <a:cs typeface="Arial" charset="0"/>
            </a:endParaRPr>
          </a:p>
        </p:txBody>
      </p:sp>
      <p:sp>
        <p:nvSpPr>
          <p:cNvPr id="17" name="Text Box 49"/>
          <p:cNvSpPr txBox="1">
            <a:spLocks noChangeArrowheads="1"/>
          </p:cNvSpPr>
          <p:nvPr/>
        </p:nvSpPr>
        <p:spPr bwMode="auto">
          <a:xfrm>
            <a:off x="228600" y="5578475"/>
            <a:ext cx="8839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just" eaLnBrk="1" hangingPunct="1">
              <a:spcBef>
                <a:spcPts val="600"/>
              </a:spcBef>
            </a:pPr>
            <a:r>
              <a:rPr lang="it-IT" altLang="it-IT" sz="900" dirty="0">
                <a:latin typeface="Calibri" panose="020F0502020204030204" pitchFamily="34" charset="0"/>
                <a:cs typeface="Arial" charset="0"/>
              </a:rPr>
              <a:t>Base campione</a:t>
            </a:r>
            <a:r>
              <a:rPr lang="it-IT" altLang="it-IT" sz="900" b="0" dirty="0">
                <a:latin typeface="Calibri" panose="020F0502020204030204" pitchFamily="34" charset="0"/>
                <a:cs typeface="Arial" charset="0"/>
              </a:rPr>
              <a:t>: Terziario Trieste. Percentuali ricalcolate facendo =100,0 le imprese che nei trimestri considerati hanno chiesto un fido o un finanziamento, o hanno chiesto di rinegoziare un fido o un finanziamento esistente. (</a:t>
            </a:r>
            <a:r>
              <a:rPr lang="it-IT" altLang="it-IT" sz="900" dirty="0">
                <a:latin typeface="Calibri" panose="020F0502020204030204" pitchFamily="34" charset="0"/>
                <a:cs typeface="Arial" charset="0"/>
              </a:rPr>
              <a:t>Irrigidimento</a:t>
            </a:r>
            <a:r>
              <a:rPr lang="it-IT" altLang="it-IT" sz="900" b="0" dirty="0">
                <a:latin typeface="Calibri" panose="020F0502020204030204" pitchFamily="34" charset="0"/>
                <a:cs typeface="Arial" charset="0"/>
              </a:rPr>
              <a:t> = richiesta accolta con ammontare inferiore + richiesta non accolta). </a:t>
            </a:r>
            <a:r>
              <a:rPr lang="it-IT" altLang="it-IT" sz="900" dirty="0">
                <a:latin typeface="Calibri" panose="020F0502020204030204" pitchFamily="34" charset="0"/>
                <a:cs typeface="Arial" charset="0"/>
              </a:rPr>
              <a:t>Testo originale della domanda</a:t>
            </a:r>
            <a:r>
              <a:rPr lang="it-IT" altLang="it-IT" sz="900" b="0" dirty="0">
                <a:latin typeface="Calibri" panose="020F0502020204030204" pitchFamily="34" charset="0"/>
                <a:cs typeface="Arial" charset="0"/>
              </a:rPr>
              <a:t>: A prescindere dalle motivazioni e dalla  forma tecnica, la Sua impresa ha chiesto un fido  o un finanziamento, o ha chiesto di rinegoziare un fido o un finanziamento esistente, ad una delle banche con la quale intrattiene rapporti negli ultimi tre mesi?  Sì ha fatto richiesta ed è stata accolta con un ammontare pari o superiore a quello richiesto; Sì ha fatto richiesta ed è stata accolta con un ammontare inferiore a quello richiesto; Sì ha fatto richiesta ma non è stata accolta; Sì ha fatto richiesta, è in attesa di conoscere l’esito e non è intenzionata a rifarla nel prossimo trimestre; Sì, ha fatto richiesta, è in attesa di conoscere l’esito ed è intenzionata a formalizzarla nel prossimo trimestre; No non ha fatto richiesta</a:t>
            </a:r>
            <a:r>
              <a:rPr lang="it-IT" altLang="ja-JP" sz="900" b="0" dirty="0">
                <a:latin typeface="Calibri" panose="020F0502020204030204" pitchFamily="34" charset="0"/>
                <a:cs typeface="Arial" charset="0"/>
              </a:rPr>
              <a:t>. </a:t>
            </a:r>
            <a:r>
              <a:rPr lang="it-IT" altLang="ja-JP" sz="900" dirty="0">
                <a:latin typeface="Calibri" panose="020F0502020204030204" pitchFamily="34" charset="0"/>
                <a:cs typeface="Arial" charset="0"/>
              </a:rPr>
              <a:t>I dati sono riportati all’universo.</a:t>
            </a:r>
            <a:endParaRPr lang="it-IT" altLang="it-IT" sz="900" dirty="0">
              <a:latin typeface="Calibri" panose="020F0502020204030204" pitchFamily="34" charset="0"/>
              <a:cs typeface="Arial" charset="0"/>
            </a:endParaRPr>
          </a:p>
        </p:txBody>
      </p:sp>
      <p:sp>
        <p:nvSpPr>
          <p:cNvPr id="18" name="Text Box 22"/>
          <p:cNvSpPr txBox="1">
            <a:spLocks noChangeArrowheads="1"/>
          </p:cNvSpPr>
          <p:nvPr/>
        </p:nvSpPr>
        <p:spPr bwMode="auto">
          <a:xfrm>
            <a:off x="155575" y="1327150"/>
            <a:ext cx="40560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corso dei trimestri </a:t>
            </a:r>
            <a:r>
              <a:rPr lang="it-IT" altLang="it-IT" sz="1400" dirty="0">
                <a:solidFill>
                  <a:srgbClr val="364E88"/>
                </a:solidFill>
                <a:latin typeface="Calibri" panose="020F0502020204030204" pitchFamily="34" charset="0"/>
              </a:rPr>
              <a:t>(TRIESTE)</a:t>
            </a:r>
          </a:p>
        </p:txBody>
      </p:sp>
      <p:sp>
        <p:nvSpPr>
          <p:cNvPr id="22" name="Rettangolo 10"/>
          <p:cNvSpPr>
            <a:spLocks noChangeArrowheads="1"/>
          </p:cNvSpPr>
          <p:nvPr/>
        </p:nvSpPr>
        <p:spPr bwMode="auto">
          <a:xfrm>
            <a:off x="4427984" y="3400425"/>
            <a:ext cx="4479935" cy="2116138"/>
          </a:xfrm>
          <a:prstGeom prst="rect">
            <a:avLst/>
          </a:prstGeom>
          <a:noFill/>
          <a:ln w="28575">
            <a:solidFill>
              <a:srgbClr val="1F497D">
                <a:alpha val="39999"/>
              </a:srgb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endParaRPr lang="it-IT" altLang="it-IT" sz="1800" dirty="0">
              <a:latin typeface="Calibri" panose="020F0502020204030204" pitchFamily="34" charset="0"/>
            </a:endParaRPr>
          </a:p>
        </p:txBody>
      </p:sp>
      <p:sp>
        <p:nvSpPr>
          <p:cNvPr id="26" name="Text Box 39"/>
          <p:cNvSpPr txBox="1">
            <a:spLocks noChangeArrowheads="1"/>
          </p:cNvSpPr>
          <p:nvPr/>
        </p:nvSpPr>
        <p:spPr bwMode="auto">
          <a:xfrm>
            <a:off x="2189508" y="4396002"/>
            <a:ext cx="16557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FF0000"/>
                </a:solidFill>
                <a:latin typeface="Calibri" panose="020F0502020204030204" pitchFamily="34" charset="0"/>
                <a:cs typeface="Arial" charset="0"/>
              </a:rPr>
              <a:t>Irrigidimento</a:t>
            </a:r>
          </a:p>
        </p:txBody>
      </p:sp>
      <p:sp>
        <p:nvSpPr>
          <p:cNvPr id="27" name="Text Box 40"/>
          <p:cNvSpPr txBox="1">
            <a:spLocks noChangeArrowheads="1"/>
          </p:cNvSpPr>
          <p:nvPr/>
        </p:nvSpPr>
        <p:spPr bwMode="auto">
          <a:xfrm>
            <a:off x="2253114" y="2989140"/>
            <a:ext cx="1441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1F497D"/>
                </a:solidFill>
                <a:latin typeface="Calibri" panose="020F0502020204030204" pitchFamily="34" charset="0"/>
                <a:cs typeface="Arial" charset="0"/>
              </a:rPr>
              <a:t>Stabilità e/o allentamento</a:t>
            </a:r>
          </a:p>
        </p:txBody>
      </p:sp>
      <p:sp>
        <p:nvSpPr>
          <p:cNvPr id="28" name="CasellaDiTesto 2"/>
          <p:cNvSpPr txBox="1">
            <a:spLocks noChangeArrowheads="1"/>
          </p:cNvSpPr>
          <p:nvPr/>
        </p:nvSpPr>
        <p:spPr bwMode="auto">
          <a:xfrm>
            <a:off x="3334473" y="4221088"/>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30,5</a:t>
            </a:r>
          </a:p>
        </p:txBody>
      </p:sp>
      <p:sp>
        <p:nvSpPr>
          <p:cNvPr id="29" name="CasellaDiTesto 3"/>
          <p:cNvSpPr txBox="1">
            <a:spLocks noChangeArrowheads="1"/>
          </p:cNvSpPr>
          <p:nvPr/>
        </p:nvSpPr>
        <p:spPr bwMode="auto">
          <a:xfrm>
            <a:off x="3266334" y="3363352"/>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50,4</a:t>
            </a:r>
          </a:p>
        </p:txBody>
      </p:sp>
      <p:sp>
        <p:nvSpPr>
          <p:cNvPr id="30" name="CasellaDiTesto 15"/>
          <p:cNvSpPr txBox="1">
            <a:spLocks noChangeArrowheads="1"/>
          </p:cNvSpPr>
          <p:nvPr/>
        </p:nvSpPr>
        <p:spPr bwMode="auto">
          <a:xfrm>
            <a:off x="3732219" y="3383735"/>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1F497D"/>
                </a:solidFill>
                <a:latin typeface="Calibri" panose="020F0502020204030204" pitchFamily="34" charset="0"/>
              </a:rPr>
              <a:t>50,8</a:t>
            </a:r>
          </a:p>
        </p:txBody>
      </p:sp>
      <p:sp>
        <p:nvSpPr>
          <p:cNvPr id="31" name="CasellaDiTesto 16"/>
          <p:cNvSpPr txBox="1">
            <a:spLocks noChangeArrowheads="1"/>
          </p:cNvSpPr>
          <p:nvPr/>
        </p:nvSpPr>
        <p:spPr bwMode="auto">
          <a:xfrm>
            <a:off x="3719198" y="4193929"/>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FF0000"/>
                </a:solidFill>
                <a:latin typeface="Calibri" panose="020F0502020204030204" pitchFamily="34" charset="0"/>
              </a:rPr>
              <a:t>30,0</a:t>
            </a:r>
          </a:p>
        </p:txBody>
      </p:sp>
      <p:sp>
        <p:nvSpPr>
          <p:cNvPr id="32" name="Text Box 22"/>
          <p:cNvSpPr txBox="1">
            <a:spLocks noChangeArrowheads="1"/>
          </p:cNvSpPr>
          <p:nvPr/>
        </p:nvSpPr>
        <p:spPr bwMode="auto">
          <a:xfrm>
            <a:off x="4427538" y="1327150"/>
            <a:ext cx="4057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Percentuali di imprese che hanno chiesto credito al sistema bancario nel corso dei trimestri </a:t>
            </a:r>
          </a:p>
        </p:txBody>
      </p:sp>
      <p:sp>
        <p:nvSpPr>
          <p:cNvPr id="15" name="Text Box 22"/>
          <p:cNvSpPr txBox="1">
            <a:spLocks noChangeArrowheads="1"/>
          </p:cNvSpPr>
          <p:nvPr/>
        </p:nvSpPr>
        <p:spPr bwMode="auto">
          <a:xfrm>
            <a:off x="4427538" y="3427413"/>
            <a:ext cx="45370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IV trimestre 2016</a:t>
            </a:r>
          </a:p>
        </p:txBody>
      </p:sp>
      <p:sp>
        <p:nvSpPr>
          <p:cNvPr id="23" name="CasellaDiTesto 15"/>
          <p:cNvSpPr txBox="1">
            <a:spLocks noChangeArrowheads="1"/>
          </p:cNvSpPr>
          <p:nvPr/>
        </p:nvSpPr>
        <p:spPr bwMode="auto">
          <a:xfrm>
            <a:off x="8500949" y="2318683"/>
            <a:ext cx="41549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000" dirty="0">
                <a:solidFill>
                  <a:srgbClr val="1F497D"/>
                </a:solidFill>
                <a:latin typeface="Calibri" panose="020F0502020204030204" pitchFamily="34" charset="0"/>
              </a:rPr>
              <a:t>30,0</a:t>
            </a:r>
          </a:p>
        </p:txBody>
      </p:sp>
      <p:sp>
        <p:nvSpPr>
          <p:cNvPr id="24" name="CasellaDiTesto 15"/>
          <p:cNvSpPr txBox="1">
            <a:spLocks noChangeArrowheads="1"/>
          </p:cNvSpPr>
          <p:nvPr/>
        </p:nvSpPr>
        <p:spPr bwMode="auto">
          <a:xfrm>
            <a:off x="8234023" y="2333925"/>
            <a:ext cx="38664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900" b="0" dirty="0">
                <a:solidFill>
                  <a:srgbClr val="1F497D"/>
                </a:solidFill>
                <a:latin typeface="Calibri" panose="020F0502020204030204" pitchFamily="34" charset="0"/>
              </a:rPr>
              <a:t>29,8</a:t>
            </a:r>
          </a:p>
        </p:txBody>
      </p:sp>
      <p:pic>
        <p:nvPicPr>
          <p:cNvPr id="7" name="Immagine 6"/>
          <p:cNvPicPr>
            <a:picLocks noChangeAspect="1"/>
          </p:cNvPicPr>
          <p:nvPr/>
        </p:nvPicPr>
        <p:blipFill>
          <a:blip r:embed="rId4"/>
          <a:stretch>
            <a:fillRect/>
          </a:stretch>
        </p:blipFill>
        <p:spPr>
          <a:xfrm>
            <a:off x="4456800" y="3592800"/>
            <a:ext cx="4225233" cy="190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8000" y="1864800"/>
            <a:ext cx="3775351" cy="3567600"/>
          </a:xfrm>
          <a:prstGeom prst="rect">
            <a:avLst/>
          </a:prstGeom>
        </p:spPr>
      </p:pic>
      <p:sp>
        <p:nvSpPr>
          <p:cNvPr id="40962" name="Rectangle 13"/>
          <p:cNvSpPr>
            <a:spLocks noGrp="1" noChangeArrowheads="1"/>
          </p:cNvSpPr>
          <p:nvPr>
            <p:ph type="title" sz="quarter"/>
          </p:nvPr>
        </p:nvSpPr>
        <p:spPr/>
        <p:txBody>
          <a:bodyPr/>
          <a:lstStyle/>
          <a:p>
            <a:pPr eaLnBrk="1" hangingPunct="1"/>
            <a:r>
              <a:rPr lang="it-IT" dirty="0">
                <a:solidFill>
                  <a:srgbClr val="1F497D"/>
                </a:solidFill>
                <a:latin typeface="Calibri" panose="020F0502020204030204" pitchFamily="34" charset="0"/>
                <a:ea typeface="MS PGothic" charset="0"/>
                <a:cs typeface="Arial" charset="0"/>
              </a:rPr>
              <a:t>osservatorio sul credito | </a:t>
            </a:r>
            <a:r>
              <a:rPr lang="it-IT" dirty="0">
                <a:solidFill>
                  <a:schemeClr val="tx1"/>
                </a:solidFill>
                <a:latin typeface="Calibri" panose="020F0502020204030204" pitchFamily="34" charset="0"/>
                <a:ea typeface="MS PGothic" charset="0"/>
                <a:cs typeface="Arial" charset="0"/>
              </a:rPr>
              <a:t>…domanda e offerta di credito</a:t>
            </a:r>
            <a:br>
              <a:rPr lang="it-IT" dirty="0">
                <a:solidFill>
                  <a:schemeClr val="tx1"/>
                </a:solidFill>
                <a:latin typeface="Calibri" panose="020F0502020204030204" pitchFamily="34" charset="0"/>
                <a:ea typeface="MS PGothic" charset="0"/>
                <a:cs typeface="Arial" charset="0"/>
              </a:rPr>
            </a:br>
            <a:r>
              <a:rPr lang="it-IT" b="0" i="1" dirty="0">
                <a:solidFill>
                  <a:schemeClr val="tx1"/>
                </a:solidFill>
                <a:latin typeface="Calibri" panose="020F0502020204030204" pitchFamily="34" charset="0"/>
                <a:ea typeface="MS PGothic" charset="0"/>
                <a:cs typeface="Arial" charset="0"/>
              </a:rPr>
              <a:t>(imprese di udine)</a:t>
            </a:r>
            <a:endParaRPr lang="it-IT" dirty="0">
              <a:solidFill>
                <a:schemeClr val="tx1"/>
              </a:solidFill>
              <a:latin typeface="Calibri" panose="020F0502020204030204" pitchFamily="34" charset="0"/>
              <a:ea typeface="MS PGothic" charset="0"/>
              <a:cs typeface="Arial" charset="0"/>
            </a:endParaRPr>
          </a:p>
        </p:txBody>
      </p:sp>
      <p:sp>
        <p:nvSpPr>
          <p:cNvPr id="17" name="Text Box 49"/>
          <p:cNvSpPr txBox="1">
            <a:spLocks noChangeArrowheads="1"/>
          </p:cNvSpPr>
          <p:nvPr/>
        </p:nvSpPr>
        <p:spPr bwMode="auto">
          <a:xfrm>
            <a:off x="228600" y="5578475"/>
            <a:ext cx="8839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just" eaLnBrk="1" hangingPunct="1">
              <a:spcBef>
                <a:spcPts val="600"/>
              </a:spcBef>
            </a:pPr>
            <a:r>
              <a:rPr lang="it-IT" altLang="it-IT" sz="900" dirty="0">
                <a:latin typeface="Calibri" panose="020F0502020204030204" pitchFamily="34" charset="0"/>
                <a:cs typeface="Arial" charset="0"/>
              </a:rPr>
              <a:t>Base campione</a:t>
            </a:r>
            <a:r>
              <a:rPr lang="it-IT" altLang="it-IT" sz="900" b="0" dirty="0">
                <a:latin typeface="Calibri" panose="020F0502020204030204" pitchFamily="34" charset="0"/>
                <a:cs typeface="Arial" charset="0"/>
              </a:rPr>
              <a:t>: Terziario Udine. Percentuali ricalcolate facendo =100,0 le imprese che nei trimestri considerati hanno chiesto un fido o un finanziamento, o hanno chiesto di rinegoziare un fido o un finanziamento esistente. (</a:t>
            </a:r>
            <a:r>
              <a:rPr lang="it-IT" altLang="it-IT" sz="900" dirty="0">
                <a:latin typeface="Calibri" panose="020F0502020204030204" pitchFamily="34" charset="0"/>
                <a:cs typeface="Arial" charset="0"/>
              </a:rPr>
              <a:t>Irrigidimento</a:t>
            </a:r>
            <a:r>
              <a:rPr lang="it-IT" altLang="it-IT" sz="900" b="0" dirty="0">
                <a:latin typeface="Calibri" panose="020F0502020204030204" pitchFamily="34" charset="0"/>
                <a:cs typeface="Arial" charset="0"/>
              </a:rPr>
              <a:t> = richiesta accolta con ammontare inferiore + richiesta non accolta). </a:t>
            </a:r>
            <a:r>
              <a:rPr lang="it-IT" altLang="it-IT" sz="900" dirty="0">
                <a:latin typeface="Calibri" panose="020F0502020204030204" pitchFamily="34" charset="0"/>
                <a:cs typeface="Arial" charset="0"/>
              </a:rPr>
              <a:t>Testo originale della domanda</a:t>
            </a:r>
            <a:r>
              <a:rPr lang="it-IT" altLang="it-IT" sz="900" b="0" dirty="0">
                <a:latin typeface="Calibri" panose="020F0502020204030204" pitchFamily="34" charset="0"/>
                <a:cs typeface="Arial" charset="0"/>
              </a:rPr>
              <a:t>: A prescindere dalle motivazioni e dalla  forma tecnica, la Sua impresa ha chiesto un fido  o un finanziamento, o ha chiesto di rinegoziare un fido o un finanziamento esistente, ad una delle banche con la quale intrattiene rapporti negli ultimi tre mesi?  Sì ha fatto richiesta ed è stata accolta con un ammontare pari o superiore a quello richiesto; Sì ha fatto richiesta ed è stata accolta con un ammontare inferiore a quello richiesto; Sì ha fatto richiesta ma non è stata accolta; Sì ha fatto richiesta, è in attesa di conoscere l’esito e non è intenzionata a rifarla nel prossimo trimestre; Sì, ha fatto richiesta, è in attesa di conoscere l’esito ed è intenzionata a formalizzarla nel prossimo trimestre; No non ha fatto richiesta</a:t>
            </a:r>
            <a:r>
              <a:rPr lang="it-IT" altLang="ja-JP" sz="900" b="0" dirty="0">
                <a:latin typeface="Calibri" panose="020F0502020204030204" pitchFamily="34" charset="0"/>
                <a:cs typeface="Arial" charset="0"/>
              </a:rPr>
              <a:t>. </a:t>
            </a:r>
            <a:r>
              <a:rPr lang="it-IT" altLang="ja-JP" sz="900" dirty="0">
                <a:latin typeface="Calibri" panose="020F0502020204030204" pitchFamily="34" charset="0"/>
                <a:cs typeface="Arial" charset="0"/>
              </a:rPr>
              <a:t>I dati sono riportati all’universo.</a:t>
            </a:r>
            <a:endParaRPr lang="it-IT" altLang="it-IT" sz="900" dirty="0">
              <a:latin typeface="Calibri" panose="020F0502020204030204" pitchFamily="34" charset="0"/>
              <a:cs typeface="Arial" charset="0"/>
            </a:endParaRPr>
          </a:p>
        </p:txBody>
      </p:sp>
      <p:sp>
        <p:nvSpPr>
          <p:cNvPr id="18" name="Text Box 22"/>
          <p:cNvSpPr txBox="1">
            <a:spLocks noChangeArrowheads="1"/>
          </p:cNvSpPr>
          <p:nvPr/>
        </p:nvSpPr>
        <p:spPr bwMode="auto">
          <a:xfrm>
            <a:off x="155575" y="1327150"/>
            <a:ext cx="40560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corso dei trimestri </a:t>
            </a:r>
            <a:r>
              <a:rPr lang="it-IT" altLang="it-IT" sz="1400" dirty="0">
                <a:solidFill>
                  <a:srgbClr val="364E88"/>
                </a:solidFill>
                <a:latin typeface="Calibri" panose="020F0502020204030204" pitchFamily="34" charset="0"/>
              </a:rPr>
              <a:t>(UDINE)</a:t>
            </a:r>
          </a:p>
        </p:txBody>
      </p:sp>
      <p:sp>
        <p:nvSpPr>
          <p:cNvPr id="22" name="Rettangolo 10"/>
          <p:cNvSpPr>
            <a:spLocks noChangeArrowheads="1"/>
          </p:cNvSpPr>
          <p:nvPr/>
        </p:nvSpPr>
        <p:spPr bwMode="auto">
          <a:xfrm>
            <a:off x="4427984" y="3400425"/>
            <a:ext cx="4479935" cy="2116138"/>
          </a:xfrm>
          <a:prstGeom prst="rect">
            <a:avLst/>
          </a:prstGeom>
          <a:noFill/>
          <a:ln w="28575">
            <a:solidFill>
              <a:srgbClr val="1F497D">
                <a:alpha val="39999"/>
              </a:srgbClr>
            </a:solidFill>
            <a:round/>
            <a:headEnd/>
            <a:tailEnd/>
          </a:ln>
          <a:extLst>
            <a:ext uri="{909E8E84-426E-40dd-AFC4-6F175D3DCCD1}">
              <a14:hiddenFill xmlns="" xmlns:a14="http://schemas.microsoft.com/office/drawing/2010/main">
                <a:solidFill>
                  <a:srgbClr val="FFFFFF"/>
                </a:solidFill>
              </a14:hiddenFill>
            </a:ext>
          </a:extLst>
        </p:spPr>
        <p:txBody>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endParaRPr lang="it-IT" altLang="it-IT" sz="1800" dirty="0">
              <a:latin typeface="Calibri" panose="020F0502020204030204" pitchFamily="34" charset="0"/>
            </a:endParaRPr>
          </a:p>
        </p:txBody>
      </p:sp>
      <p:sp>
        <p:nvSpPr>
          <p:cNvPr id="27" name="Text Box 39"/>
          <p:cNvSpPr txBox="1">
            <a:spLocks noChangeArrowheads="1"/>
          </p:cNvSpPr>
          <p:nvPr/>
        </p:nvSpPr>
        <p:spPr bwMode="auto">
          <a:xfrm>
            <a:off x="2051720" y="4447331"/>
            <a:ext cx="16557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FF0000"/>
                </a:solidFill>
                <a:latin typeface="Calibri" panose="020F0502020204030204" pitchFamily="34" charset="0"/>
                <a:cs typeface="Arial" charset="0"/>
              </a:rPr>
              <a:t>Irrigidimento</a:t>
            </a:r>
          </a:p>
        </p:txBody>
      </p:sp>
      <p:sp>
        <p:nvSpPr>
          <p:cNvPr id="28" name="Text Box 40"/>
          <p:cNvSpPr txBox="1">
            <a:spLocks noChangeArrowheads="1"/>
          </p:cNvSpPr>
          <p:nvPr/>
        </p:nvSpPr>
        <p:spPr bwMode="auto">
          <a:xfrm>
            <a:off x="2041900" y="2804503"/>
            <a:ext cx="1441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r" eaLnBrk="1" hangingPunct="1">
              <a:spcBef>
                <a:spcPct val="50000"/>
              </a:spcBef>
            </a:pPr>
            <a:r>
              <a:rPr lang="it-IT" altLang="it-IT" sz="1200" b="0" dirty="0">
                <a:solidFill>
                  <a:srgbClr val="1F497D"/>
                </a:solidFill>
                <a:latin typeface="Calibri" panose="020F0502020204030204" pitchFamily="34" charset="0"/>
                <a:cs typeface="Arial" charset="0"/>
              </a:rPr>
              <a:t>Stabilità e/o allentamento</a:t>
            </a:r>
          </a:p>
        </p:txBody>
      </p:sp>
      <p:sp>
        <p:nvSpPr>
          <p:cNvPr id="29" name="CasellaDiTesto 2"/>
          <p:cNvSpPr txBox="1">
            <a:spLocks noChangeArrowheads="1"/>
          </p:cNvSpPr>
          <p:nvPr/>
        </p:nvSpPr>
        <p:spPr bwMode="auto">
          <a:xfrm>
            <a:off x="3362549" y="4189838"/>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31,8</a:t>
            </a:r>
          </a:p>
        </p:txBody>
      </p:sp>
      <p:sp>
        <p:nvSpPr>
          <p:cNvPr id="30" name="CasellaDiTesto 3"/>
          <p:cNvSpPr txBox="1">
            <a:spLocks noChangeArrowheads="1"/>
          </p:cNvSpPr>
          <p:nvPr/>
        </p:nvSpPr>
        <p:spPr bwMode="auto">
          <a:xfrm>
            <a:off x="3321132" y="3347730"/>
            <a:ext cx="45878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b="0" dirty="0">
                <a:latin typeface="Calibri" panose="020F0502020204030204" pitchFamily="34" charset="0"/>
              </a:rPr>
              <a:t>50,0</a:t>
            </a:r>
          </a:p>
        </p:txBody>
      </p:sp>
      <p:sp>
        <p:nvSpPr>
          <p:cNvPr id="31" name="CasellaDiTesto 15"/>
          <p:cNvSpPr txBox="1">
            <a:spLocks noChangeArrowheads="1"/>
          </p:cNvSpPr>
          <p:nvPr/>
        </p:nvSpPr>
        <p:spPr bwMode="auto">
          <a:xfrm>
            <a:off x="3719198" y="3378200"/>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1F497D"/>
                </a:solidFill>
                <a:latin typeface="Calibri" panose="020F0502020204030204" pitchFamily="34" charset="0"/>
              </a:rPr>
              <a:t>50,1</a:t>
            </a:r>
          </a:p>
        </p:txBody>
      </p:sp>
      <p:sp>
        <p:nvSpPr>
          <p:cNvPr id="32" name="CasellaDiTesto 16"/>
          <p:cNvSpPr txBox="1">
            <a:spLocks noChangeArrowheads="1"/>
          </p:cNvSpPr>
          <p:nvPr/>
        </p:nvSpPr>
        <p:spPr bwMode="auto">
          <a:xfrm>
            <a:off x="3739909" y="4025846"/>
            <a:ext cx="46038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200" dirty="0">
                <a:solidFill>
                  <a:srgbClr val="FF0000"/>
                </a:solidFill>
                <a:latin typeface="Calibri" panose="020F0502020204030204" pitchFamily="34" charset="0"/>
              </a:rPr>
              <a:t>31,5</a:t>
            </a:r>
          </a:p>
        </p:txBody>
      </p:sp>
      <p:sp>
        <p:nvSpPr>
          <p:cNvPr id="24" name="Text Box 22"/>
          <p:cNvSpPr txBox="1">
            <a:spLocks noChangeArrowheads="1"/>
          </p:cNvSpPr>
          <p:nvPr/>
        </p:nvSpPr>
        <p:spPr bwMode="auto">
          <a:xfrm>
            <a:off x="4427538" y="1327150"/>
            <a:ext cx="40576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Percentuali di imprese che hanno chiesto credito al sistema bancario nel corso dei trimestri </a:t>
            </a:r>
          </a:p>
        </p:txBody>
      </p:sp>
      <p:sp>
        <p:nvSpPr>
          <p:cNvPr id="15" name="Text Box 22"/>
          <p:cNvSpPr txBox="1">
            <a:spLocks noChangeArrowheads="1"/>
          </p:cNvSpPr>
          <p:nvPr/>
        </p:nvSpPr>
        <p:spPr bwMode="auto">
          <a:xfrm>
            <a:off x="4427538" y="3427413"/>
            <a:ext cx="45370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eaLnBrk="1" hangingPunct="1">
              <a:spcBef>
                <a:spcPct val="50000"/>
              </a:spcBef>
            </a:pPr>
            <a:r>
              <a:rPr lang="it-IT" altLang="it-IT" sz="1400" b="0" dirty="0">
                <a:solidFill>
                  <a:srgbClr val="364E88"/>
                </a:solidFill>
                <a:latin typeface="Calibri" panose="020F0502020204030204" pitchFamily="34" charset="0"/>
              </a:rPr>
              <a:t>Esito della domanda di credito nel IV trimestre 2016</a:t>
            </a:r>
          </a:p>
        </p:txBody>
      </p:sp>
      <p:sp>
        <p:nvSpPr>
          <p:cNvPr id="20" name="CasellaDiTesto 15"/>
          <p:cNvSpPr txBox="1">
            <a:spLocks noChangeArrowheads="1"/>
          </p:cNvSpPr>
          <p:nvPr/>
        </p:nvSpPr>
        <p:spPr bwMode="auto">
          <a:xfrm>
            <a:off x="8500949" y="2282141"/>
            <a:ext cx="415499"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1000" dirty="0">
                <a:solidFill>
                  <a:srgbClr val="1F497D"/>
                </a:solidFill>
                <a:latin typeface="Calibri" panose="020F0502020204030204" pitchFamily="34" charset="0"/>
              </a:rPr>
              <a:t>30,2</a:t>
            </a:r>
          </a:p>
        </p:txBody>
      </p:sp>
      <p:sp>
        <p:nvSpPr>
          <p:cNvPr id="21" name="CasellaDiTesto 15"/>
          <p:cNvSpPr txBox="1">
            <a:spLocks noChangeArrowheads="1"/>
          </p:cNvSpPr>
          <p:nvPr/>
        </p:nvSpPr>
        <p:spPr bwMode="auto">
          <a:xfrm>
            <a:off x="8260921" y="2276872"/>
            <a:ext cx="38664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800" b="1">
                <a:solidFill>
                  <a:schemeClr val="tx1"/>
                </a:solidFill>
                <a:latin typeface="Arial" charset="0"/>
                <a:ea typeface="MS PGothic" pitchFamily="34" charset="-128"/>
              </a:defRPr>
            </a:lvl1pPr>
            <a:lvl2pPr marL="742950" indent="-285750">
              <a:defRPr sz="800" b="1">
                <a:solidFill>
                  <a:schemeClr val="tx1"/>
                </a:solidFill>
                <a:latin typeface="Arial" charset="0"/>
                <a:ea typeface="MS PGothic" pitchFamily="34" charset="-128"/>
              </a:defRPr>
            </a:lvl2pPr>
            <a:lvl3pPr marL="1143000" indent="-228600">
              <a:defRPr sz="800" b="1">
                <a:solidFill>
                  <a:schemeClr val="tx1"/>
                </a:solidFill>
                <a:latin typeface="Arial" charset="0"/>
                <a:ea typeface="MS PGothic" pitchFamily="34" charset="-128"/>
              </a:defRPr>
            </a:lvl3pPr>
            <a:lvl4pPr marL="1600200" indent="-228600">
              <a:defRPr sz="800" b="1">
                <a:solidFill>
                  <a:schemeClr val="tx1"/>
                </a:solidFill>
                <a:latin typeface="Arial" charset="0"/>
                <a:ea typeface="MS PGothic" pitchFamily="34" charset="-128"/>
              </a:defRPr>
            </a:lvl4pPr>
            <a:lvl5pPr marL="2057400" indent="-228600">
              <a:defRPr sz="800" b="1">
                <a:solidFill>
                  <a:schemeClr val="tx1"/>
                </a:solidFill>
                <a:latin typeface="Arial" charset="0"/>
                <a:ea typeface="MS PGothic" pitchFamily="34" charset="-128"/>
              </a:defRPr>
            </a:lvl5pPr>
            <a:lvl6pPr marL="2514600" indent="-228600" eaLnBrk="0" fontAlgn="base" hangingPunct="0">
              <a:spcBef>
                <a:spcPct val="0"/>
              </a:spcBef>
              <a:spcAft>
                <a:spcPct val="0"/>
              </a:spcAft>
              <a:defRPr sz="800" b="1">
                <a:solidFill>
                  <a:schemeClr val="tx1"/>
                </a:solidFill>
                <a:latin typeface="Arial" charset="0"/>
                <a:ea typeface="MS PGothic" pitchFamily="34" charset="-128"/>
              </a:defRPr>
            </a:lvl6pPr>
            <a:lvl7pPr marL="2971800" indent="-228600" eaLnBrk="0" fontAlgn="base" hangingPunct="0">
              <a:spcBef>
                <a:spcPct val="0"/>
              </a:spcBef>
              <a:spcAft>
                <a:spcPct val="0"/>
              </a:spcAft>
              <a:defRPr sz="800" b="1">
                <a:solidFill>
                  <a:schemeClr val="tx1"/>
                </a:solidFill>
                <a:latin typeface="Arial" charset="0"/>
                <a:ea typeface="MS PGothic" pitchFamily="34" charset="-128"/>
              </a:defRPr>
            </a:lvl7pPr>
            <a:lvl8pPr marL="3429000" indent="-228600" eaLnBrk="0" fontAlgn="base" hangingPunct="0">
              <a:spcBef>
                <a:spcPct val="0"/>
              </a:spcBef>
              <a:spcAft>
                <a:spcPct val="0"/>
              </a:spcAft>
              <a:defRPr sz="800" b="1">
                <a:solidFill>
                  <a:schemeClr val="tx1"/>
                </a:solidFill>
                <a:latin typeface="Arial" charset="0"/>
                <a:ea typeface="MS PGothic" pitchFamily="34" charset="-128"/>
              </a:defRPr>
            </a:lvl8pPr>
            <a:lvl9pPr marL="3886200" indent="-228600" eaLnBrk="0" fontAlgn="base" hangingPunct="0">
              <a:spcBef>
                <a:spcPct val="0"/>
              </a:spcBef>
              <a:spcAft>
                <a:spcPct val="0"/>
              </a:spcAft>
              <a:defRPr sz="800" b="1">
                <a:solidFill>
                  <a:schemeClr val="tx1"/>
                </a:solidFill>
                <a:latin typeface="Arial" charset="0"/>
                <a:ea typeface="MS PGothic" pitchFamily="34" charset="-128"/>
              </a:defRPr>
            </a:lvl9pPr>
          </a:lstStyle>
          <a:p>
            <a:pPr algn="ctr" eaLnBrk="1" hangingPunct="1"/>
            <a:r>
              <a:rPr lang="it-IT" altLang="it-IT" sz="900" b="0" dirty="0">
                <a:solidFill>
                  <a:srgbClr val="1F497D"/>
                </a:solidFill>
                <a:latin typeface="Calibri" panose="020F0502020204030204" pitchFamily="34" charset="0"/>
              </a:rPr>
              <a:t>30,1</a:t>
            </a:r>
          </a:p>
        </p:txBody>
      </p:sp>
      <p:pic>
        <p:nvPicPr>
          <p:cNvPr id="3" name="Immagine 2"/>
          <p:cNvPicPr>
            <a:picLocks noChangeAspect="1"/>
          </p:cNvPicPr>
          <p:nvPr/>
        </p:nvPicPr>
        <p:blipFill>
          <a:blip r:embed="rId3"/>
          <a:stretch>
            <a:fillRect/>
          </a:stretch>
        </p:blipFill>
        <p:spPr>
          <a:xfrm>
            <a:off x="4456800" y="3592800"/>
            <a:ext cx="4225231" cy="1908000"/>
          </a:xfrm>
          <a:prstGeom prst="rect">
            <a:avLst/>
          </a:prstGeom>
        </p:spPr>
      </p:pic>
      <p:pic>
        <p:nvPicPr>
          <p:cNvPr id="4" name="Immagine 3"/>
          <p:cNvPicPr>
            <a:picLocks noChangeAspect="1"/>
          </p:cNvPicPr>
          <p:nvPr/>
        </p:nvPicPr>
        <p:blipFill>
          <a:blip r:embed="rId4"/>
          <a:stretch>
            <a:fillRect/>
          </a:stretch>
        </p:blipFill>
        <p:spPr>
          <a:xfrm>
            <a:off x="4356000" y="1850400"/>
            <a:ext cx="4415295" cy="15048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0"/>
            <a:ext cx="9144000" cy="6858000"/>
          </a:xfrm>
          <a:prstGeom prst="rect">
            <a:avLst/>
          </a:prstGeom>
          <a:solidFill>
            <a:srgbClr val="1F497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 name="Rectangle 2"/>
          <p:cNvSpPr txBox="1">
            <a:spLocks noChangeArrowheads="1"/>
          </p:cNvSpPr>
          <p:nvPr/>
        </p:nvSpPr>
        <p:spPr bwMode="auto">
          <a:xfrm>
            <a:off x="1403648" y="4149080"/>
            <a:ext cx="7592152" cy="1323439"/>
          </a:xfrm>
          <a:prstGeom prst="rect">
            <a:avLst/>
          </a:prstGeom>
          <a:noFill/>
          <a:ln>
            <a:noFill/>
          </a:ln>
          <a:extLst/>
        </p:spPr>
        <p:txBody>
          <a:bodyPr anchor="b">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algn="r" eaLnBrk="1" hangingPunct="1">
              <a:defRPr/>
            </a:pPr>
            <a:r>
              <a:rPr lang="it-IT" altLang="it-IT" sz="8000" b="0" kern="0" dirty="0">
                <a:solidFill>
                  <a:schemeClr val="bg1"/>
                </a:solidFill>
                <a:latin typeface="Calibri" panose="020F0502020204030204" pitchFamily="34" charset="0"/>
                <a:cs typeface="Arial" pitchFamily="34" charset="0"/>
              </a:rPr>
              <a:t>formazione</a:t>
            </a:r>
          </a:p>
        </p:txBody>
      </p:sp>
    </p:spTree>
    <p:extLst>
      <p:ext uri="{BB962C8B-B14F-4D97-AF65-F5344CB8AC3E}">
        <p14:creationId xmlns:p14="http://schemas.microsoft.com/office/powerpoint/2010/main" val="3903914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rotWithShape="1">
          <a:blip r:embed="rId2"/>
          <a:srcRect r="27446"/>
          <a:stretch/>
        </p:blipFill>
        <p:spPr>
          <a:xfrm>
            <a:off x="2328322" y="1502868"/>
            <a:ext cx="4074695" cy="4911402"/>
          </a:xfrm>
          <a:prstGeom prst="rect">
            <a:avLst/>
          </a:prstGeom>
        </p:spPr>
      </p:pic>
      <p:graphicFrame>
        <p:nvGraphicFramePr>
          <p:cNvPr id="8" name="Tabella 7"/>
          <p:cNvGraphicFramePr>
            <a:graphicFrameLocks noGrp="1"/>
          </p:cNvGraphicFramePr>
          <p:nvPr>
            <p:extLst/>
          </p:nvPr>
        </p:nvGraphicFramePr>
        <p:xfrm>
          <a:off x="1148516" y="1652793"/>
          <a:ext cx="1325661" cy="4593078"/>
        </p:xfrm>
        <a:graphic>
          <a:graphicData uri="http://schemas.openxmlformats.org/drawingml/2006/table">
            <a:tbl>
              <a:tblPr firstRow="1" bandRow="1">
                <a:tableStyleId>{5C22544A-7EE6-4342-B048-85BDC9FD1C3A}</a:tableStyleId>
              </a:tblPr>
              <a:tblGrid>
                <a:gridCol w="1325661">
                  <a:extLst>
                    <a:ext uri="{9D8B030D-6E8A-4147-A177-3AD203B41FA5}">
                      <a16:colId xmlns:a16="http://schemas.microsoft.com/office/drawing/2014/main" val="749858135"/>
                    </a:ext>
                  </a:extLst>
                </a:gridCol>
              </a:tblGrid>
              <a:tr h="656154">
                <a:tc>
                  <a:txBody>
                    <a:bodyPr/>
                    <a:lstStyle/>
                    <a:p>
                      <a:pPr algn="l"/>
                      <a:r>
                        <a:rPr lang="it-IT" sz="1600" dirty="0">
                          <a:solidFill>
                            <a:schemeClr val="tx1"/>
                          </a:solidFill>
                          <a:latin typeface="Calibri" panose="020F0502020204030204" pitchFamily="34" charset="0"/>
                        </a:rPr>
                        <a:t>Competenze professionali</a:t>
                      </a:r>
                    </a:p>
                  </a:txBody>
                  <a:tcPr anchor="ctr">
                    <a:noFill/>
                  </a:tcPr>
                </a:tc>
                <a:extLst>
                  <a:ext uri="{0D108BD9-81ED-4DB2-BD59-A6C34878D82A}">
                    <a16:rowId xmlns:a16="http://schemas.microsoft.com/office/drawing/2014/main" val="3451549327"/>
                  </a:ext>
                </a:extLst>
              </a:tr>
              <a:tr h="656154">
                <a:tc>
                  <a:txBody>
                    <a:bodyPr/>
                    <a:lstStyle/>
                    <a:p>
                      <a:pPr algn="l"/>
                      <a:r>
                        <a:rPr lang="it-IT" sz="1600" b="1" dirty="0">
                          <a:latin typeface="Calibri" panose="020F0502020204030204" pitchFamily="34" charset="0"/>
                        </a:rPr>
                        <a:t>Esperienza pregressa</a:t>
                      </a:r>
                    </a:p>
                  </a:txBody>
                  <a:tcPr anchor="ctr">
                    <a:noFill/>
                  </a:tcPr>
                </a:tc>
                <a:extLst>
                  <a:ext uri="{0D108BD9-81ED-4DB2-BD59-A6C34878D82A}">
                    <a16:rowId xmlns:a16="http://schemas.microsoft.com/office/drawing/2014/main" val="3773959336"/>
                  </a:ext>
                </a:extLst>
              </a:tr>
              <a:tr h="656154">
                <a:tc>
                  <a:txBody>
                    <a:bodyPr/>
                    <a:lstStyle/>
                    <a:p>
                      <a:pPr algn="l"/>
                      <a:r>
                        <a:rPr lang="it-IT" sz="1600" dirty="0">
                          <a:latin typeface="Calibri" panose="020F0502020204030204" pitchFamily="34" charset="0"/>
                        </a:rPr>
                        <a:t>Incentivi per assunzioni</a:t>
                      </a:r>
                    </a:p>
                  </a:txBody>
                  <a:tcPr anchor="ctr">
                    <a:noFill/>
                  </a:tcPr>
                </a:tc>
                <a:extLst>
                  <a:ext uri="{0D108BD9-81ED-4DB2-BD59-A6C34878D82A}">
                    <a16:rowId xmlns:a16="http://schemas.microsoft.com/office/drawing/2014/main" val="4269082967"/>
                  </a:ext>
                </a:extLst>
              </a:tr>
              <a:tr h="656154">
                <a:tc>
                  <a:txBody>
                    <a:bodyPr/>
                    <a:lstStyle/>
                    <a:p>
                      <a:pPr algn="l"/>
                      <a:r>
                        <a:rPr lang="it-IT" sz="1600" dirty="0">
                          <a:latin typeface="Calibri" panose="020F0502020204030204" pitchFamily="34" charset="0"/>
                        </a:rPr>
                        <a:t>Reputazione e referenze</a:t>
                      </a:r>
                    </a:p>
                  </a:txBody>
                  <a:tcPr anchor="ctr">
                    <a:noFill/>
                  </a:tcPr>
                </a:tc>
                <a:extLst>
                  <a:ext uri="{0D108BD9-81ED-4DB2-BD59-A6C34878D82A}">
                    <a16:rowId xmlns:a16="http://schemas.microsoft.com/office/drawing/2014/main" val="612358053"/>
                  </a:ext>
                </a:extLst>
              </a:tr>
              <a:tr h="656154">
                <a:tc>
                  <a:txBody>
                    <a:bodyPr/>
                    <a:lstStyle/>
                    <a:p>
                      <a:pPr algn="l"/>
                      <a:r>
                        <a:rPr lang="it-IT" sz="1600" dirty="0">
                          <a:latin typeface="Calibri" panose="020F0502020204030204" pitchFamily="34" charset="0"/>
                        </a:rPr>
                        <a:t>Età del</a:t>
                      </a:r>
                    </a:p>
                    <a:p>
                      <a:pPr algn="l"/>
                      <a:r>
                        <a:rPr lang="it-IT" sz="1600" dirty="0">
                          <a:latin typeface="Calibri" panose="020F0502020204030204" pitchFamily="34" charset="0"/>
                        </a:rPr>
                        <a:t>candidato</a:t>
                      </a:r>
                    </a:p>
                  </a:txBody>
                  <a:tcPr anchor="ctr">
                    <a:noFill/>
                  </a:tcPr>
                </a:tc>
                <a:extLst>
                  <a:ext uri="{0D108BD9-81ED-4DB2-BD59-A6C34878D82A}">
                    <a16:rowId xmlns:a16="http://schemas.microsoft.com/office/drawing/2014/main" val="2480432079"/>
                  </a:ext>
                </a:extLst>
              </a:tr>
              <a:tr h="656154">
                <a:tc>
                  <a:txBody>
                    <a:bodyPr/>
                    <a:lstStyle/>
                    <a:p>
                      <a:pPr algn="l"/>
                      <a:r>
                        <a:rPr lang="it-IT" sz="1600" dirty="0">
                          <a:latin typeface="Calibri" panose="020F0502020204030204" pitchFamily="34" charset="0"/>
                        </a:rPr>
                        <a:t>Titolo di studio</a:t>
                      </a:r>
                    </a:p>
                  </a:txBody>
                  <a:tcPr anchor="ctr">
                    <a:noFill/>
                  </a:tcPr>
                </a:tc>
                <a:extLst>
                  <a:ext uri="{0D108BD9-81ED-4DB2-BD59-A6C34878D82A}">
                    <a16:rowId xmlns:a16="http://schemas.microsoft.com/office/drawing/2014/main" val="3612201179"/>
                  </a:ext>
                </a:extLst>
              </a:tr>
              <a:tr h="656154">
                <a:tc>
                  <a:txBody>
                    <a:bodyPr/>
                    <a:lstStyle/>
                    <a:p>
                      <a:pPr algn="l"/>
                      <a:r>
                        <a:rPr lang="it-IT" sz="1600" dirty="0">
                          <a:latin typeface="Calibri" panose="020F0502020204030204" pitchFamily="34" charset="0"/>
                        </a:rPr>
                        <a:t>Anzianità</a:t>
                      </a:r>
                    </a:p>
                    <a:p>
                      <a:pPr algn="l"/>
                      <a:r>
                        <a:rPr lang="it-IT" sz="1600" dirty="0">
                          <a:latin typeface="Calibri" panose="020F0502020204030204" pitchFamily="34" charset="0"/>
                        </a:rPr>
                        <a:t>lavorativa</a:t>
                      </a:r>
                    </a:p>
                  </a:txBody>
                  <a:tcPr anchor="ctr">
                    <a:noFill/>
                  </a:tcPr>
                </a:tc>
                <a:extLst>
                  <a:ext uri="{0D108BD9-81ED-4DB2-BD59-A6C34878D82A}">
                    <a16:rowId xmlns:a16="http://schemas.microsoft.com/office/drawing/2014/main" val="3589564746"/>
                  </a:ext>
                </a:extLst>
              </a:tr>
            </a:tbl>
          </a:graphicData>
        </a:graphic>
      </p:graphicFrame>
      <p:sp>
        <p:nvSpPr>
          <p:cNvPr id="34818" name="Titolo 6"/>
          <p:cNvSpPr>
            <a:spLocks noGrp="1"/>
          </p:cNvSpPr>
          <p:nvPr>
            <p:ph type="title"/>
          </p:nvPr>
        </p:nvSpPr>
        <p:spPr>
          <a:xfrm>
            <a:off x="395289" y="188913"/>
            <a:ext cx="8491704"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formazione | </a:t>
            </a:r>
            <a:r>
              <a:rPr lang="it-IT" dirty="0">
                <a:solidFill>
                  <a:schemeClr val="tx1"/>
                </a:solidFill>
                <a:latin typeface="Calibri" panose="020F0502020204030204" pitchFamily="34" charset="0"/>
                <a:ea typeface="ＭＳ Ｐゴシック" pitchFamily="34" charset="-128"/>
                <a:cs typeface="Arial" charset="0"/>
              </a:rPr>
              <a:t>le </a:t>
            </a:r>
            <a:r>
              <a:rPr lang="it-IT" u="sng" dirty="0">
                <a:solidFill>
                  <a:srgbClr val="C00000"/>
                </a:solidFill>
                <a:latin typeface="Calibri" panose="020F0502020204030204" pitchFamily="34" charset="0"/>
                <a:ea typeface="ＭＳ Ｐゴシック" pitchFamily="34" charset="-128"/>
                <a:cs typeface="Arial" charset="0"/>
              </a:rPr>
              <a:t>COMPETENZE PROFESSIONALI</a:t>
            </a:r>
            <a:r>
              <a:rPr lang="it-IT" dirty="0">
                <a:solidFill>
                  <a:schemeClr val="tx1"/>
                </a:solidFill>
                <a:latin typeface="Calibri" panose="020F0502020204030204" pitchFamily="34" charset="0"/>
                <a:ea typeface="ＭＳ Ｐゴシック" pitchFamily="34" charset="-128"/>
                <a:cs typeface="Arial" charset="0"/>
              </a:rPr>
              <a:t> sono un fattore decisivo in sede di assunzione di nuovo personale per oltre la metà degli imprenditori…</a:t>
            </a:r>
            <a:endParaRPr lang="it-IT" dirty="0">
              <a:solidFill>
                <a:schemeClr val="tx1"/>
              </a:solidFill>
              <a:latin typeface="Calibri" panose="020F0502020204030204" pitchFamily="34" charset="0"/>
              <a:ea typeface="ＭＳ Ｐゴシック" pitchFamily="34" charset="-128"/>
            </a:endParaRPr>
          </a:p>
        </p:txBody>
      </p:sp>
      <p:sp>
        <p:nvSpPr>
          <p:cNvPr id="3" name="Rettangolo 2"/>
          <p:cNvSpPr/>
          <p:nvPr/>
        </p:nvSpPr>
        <p:spPr>
          <a:xfrm>
            <a:off x="395287" y="946557"/>
            <a:ext cx="8491705" cy="615553"/>
          </a:xfrm>
          <a:prstGeom prst="rect">
            <a:avLst/>
          </a:prstGeom>
        </p:spPr>
        <p:txBody>
          <a:bodyPr wrap="square">
            <a:spAutoFit/>
          </a:bodyPr>
          <a:lstStyle/>
          <a:p>
            <a:r>
              <a:rPr lang="it-IT" sz="1700" b="1" i="1" dirty="0">
                <a:latin typeface="Calibri" panose="020F0502020204030204" pitchFamily="34" charset="0"/>
              </a:rPr>
              <a:t>Generalmente, a quali dei seguenti aspetti attribuisce </a:t>
            </a:r>
            <a:r>
              <a:rPr lang="it-IT" sz="1700" b="1" i="1" u="sng" dirty="0">
                <a:latin typeface="Calibri" panose="020F0502020204030204" pitchFamily="34" charset="0"/>
              </a:rPr>
              <a:t>maggiore rilevanza in sede di assunzione di nuovo personale</a:t>
            </a:r>
            <a:r>
              <a:rPr lang="it-IT" sz="1700" b="1" i="1" dirty="0">
                <a:latin typeface="Calibri" panose="020F0502020204030204" pitchFamily="34" charset="0"/>
              </a:rPr>
              <a:t>?</a:t>
            </a:r>
          </a:p>
        </p:txBody>
      </p:sp>
      <p:pic>
        <p:nvPicPr>
          <p:cNvPr id="1026" name="Picture 2" descr="Risultati immagini per skills ic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7881" y="2291114"/>
            <a:ext cx="621875" cy="6674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competence ic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148" y="1705403"/>
            <a:ext cx="565341" cy="5653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degree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9316" y="4935640"/>
            <a:ext cx="659005" cy="6590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i immagini per age ico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0503" y="4356225"/>
            <a:ext cx="496630" cy="4966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isultati immagini per hiring incentives icon"/>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5647" y="2957256"/>
            <a:ext cx="686343" cy="68634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isultati immagini per seniority ico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8402" y="5622745"/>
            <a:ext cx="540832" cy="5942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isultati immagini per references ico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82975" y="3701246"/>
            <a:ext cx="551687" cy="551687"/>
          </a:xfrm>
          <a:prstGeom prst="rect">
            <a:avLst/>
          </a:prstGeom>
          <a:noFill/>
          <a:extLst>
            <a:ext uri="{909E8E84-426E-40DD-AFC4-6F175D3DCCD1}">
              <a14:hiddenFill xmlns:a14="http://schemas.microsoft.com/office/drawing/2010/main">
                <a:solidFill>
                  <a:srgbClr val="FFFFFF"/>
                </a:solidFill>
              </a14:hiddenFill>
            </a:ext>
          </a:extLst>
        </p:spPr>
      </p:pic>
      <p:sp>
        <p:nvSpPr>
          <p:cNvPr id="38" name="Rettangolo 37"/>
          <p:cNvSpPr/>
          <p:nvPr/>
        </p:nvSpPr>
        <p:spPr>
          <a:xfrm>
            <a:off x="6549623" y="1744762"/>
            <a:ext cx="2498452" cy="4489178"/>
          </a:xfrm>
          <a:prstGeom prst="rect">
            <a:avLst/>
          </a:prstGeom>
        </p:spPr>
        <p:txBody>
          <a:bodyPr wrap="square">
            <a:spAutoFit/>
          </a:bodyPr>
          <a:lstStyle/>
          <a:p>
            <a:pPr>
              <a:lnSpc>
                <a:spcPct val="110000"/>
              </a:lnSpc>
              <a:spcBef>
                <a:spcPts val="300"/>
              </a:spcBef>
            </a:pPr>
            <a:r>
              <a:rPr lang="it-IT" sz="1600" b="0" i="1" dirty="0">
                <a:latin typeface="Calibri" panose="020F0502020204030204" pitchFamily="34" charset="0"/>
              </a:rPr>
              <a:t>Il 51,7% degli imprenditori del terziario del FVG, in sede di assunzione di nuovo personale, prende in considerazione in via prioritaria le competenze professionali del candidato.</a:t>
            </a:r>
          </a:p>
          <a:p>
            <a:pPr>
              <a:lnSpc>
                <a:spcPct val="110000"/>
              </a:lnSpc>
              <a:spcBef>
                <a:spcPts val="300"/>
              </a:spcBef>
            </a:pPr>
            <a:r>
              <a:rPr lang="it-IT" sz="1600" b="0" i="1" dirty="0">
                <a:latin typeface="Calibri" panose="020F0502020204030204" pitchFamily="34" charset="0"/>
              </a:rPr>
              <a:t>Il 38,8% attribuisce importanza all’esperienza pregressa.</a:t>
            </a:r>
          </a:p>
          <a:p>
            <a:pPr>
              <a:lnSpc>
                <a:spcPct val="110000"/>
              </a:lnSpc>
              <a:spcBef>
                <a:spcPts val="300"/>
              </a:spcBef>
            </a:pPr>
            <a:r>
              <a:rPr lang="it-IT" sz="1600" b="0" i="1" dirty="0">
                <a:latin typeface="Calibri" panose="020F0502020204030204" pitchFamily="34" charset="0"/>
              </a:rPr>
              <a:t>Età del candidato, titolo di studio e anzianità lavorativa sembrano condizionare in modo molto meno marcato le scelte degli imprenditori.</a:t>
            </a:r>
          </a:p>
        </p:txBody>
      </p:sp>
      <p:sp>
        <p:nvSpPr>
          <p:cNvPr id="6" name="Ovale 5"/>
          <p:cNvSpPr/>
          <p:nvPr/>
        </p:nvSpPr>
        <p:spPr bwMode="auto">
          <a:xfrm>
            <a:off x="5307067" y="1690783"/>
            <a:ext cx="1094252" cy="60056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6"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3569596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54400" y="2113200"/>
            <a:ext cx="5847192" cy="3351600"/>
          </a:xfrm>
          <a:prstGeom prst="rect">
            <a:avLst/>
          </a:prstGeom>
        </p:spPr>
      </p:pic>
      <p:sp>
        <p:nvSpPr>
          <p:cNvPr id="24" name="CasellaDiTesto 23"/>
          <p:cNvSpPr txBox="1"/>
          <p:nvPr/>
        </p:nvSpPr>
        <p:spPr>
          <a:xfrm>
            <a:off x="3361953" y="2569537"/>
            <a:ext cx="895502" cy="338554"/>
          </a:xfrm>
          <a:prstGeom prst="rect">
            <a:avLst/>
          </a:prstGeom>
          <a:noFill/>
        </p:spPr>
        <p:txBody>
          <a:bodyPr wrap="none" rtlCol="0">
            <a:spAutoFit/>
          </a:bodyPr>
          <a:lstStyle/>
          <a:p>
            <a:pPr algn="r"/>
            <a:r>
              <a:rPr lang="it-IT" sz="1600" b="1" dirty="0">
                <a:solidFill>
                  <a:srgbClr val="1F4E79"/>
                </a:solidFill>
                <a:latin typeface="Calibri" panose="020F0502020204030204" pitchFamily="34" charset="0"/>
              </a:rPr>
              <a:t>terziario</a:t>
            </a:r>
          </a:p>
        </p:txBody>
      </p:sp>
      <p:sp>
        <p:nvSpPr>
          <p:cNvPr id="27" name="CasellaDiTesto 26"/>
          <p:cNvSpPr txBox="1"/>
          <p:nvPr/>
        </p:nvSpPr>
        <p:spPr>
          <a:xfrm>
            <a:off x="2541924" y="3993132"/>
            <a:ext cx="1961393" cy="584775"/>
          </a:xfrm>
          <a:prstGeom prst="rect">
            <a:avLst/>
          </a:prstGeom>
          <a:noFill/>
        </p:spPr>
        <p:txBody>
          <a:bodyPr wrap="square" rtlCol="0">
            <a:spAutoFit/>
          </a:bodyPr>
          <a:lstStyle/>
          <a:p>
            <a:pPr algn="r"/>
            <a:r>
              <a:rPr lang="it-IT" sz="1600" b="1" dirty="0">
                <a:latin typeface="Calibri" panose="020F0502020204030204" pitchFamily="34" charset="0"/>
              </a:rPr>
              <a:t>altri settori di attività economica</a:t>
            </a:r>
          </a:p>
        </p:txBody>
      </p:sp>
      <p:sp>
        <p:nvSpPr>
          <p:cNvPr id="38" name="Ovale 37"/>
          <p:cNvSpPr/>
          <p:nvPr/>
        </p:nvSpPr>
        <p:spPr bwMode="auto">
          <a:xfrm>
            <a:off x="6119525" y="2496342"/>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39" name="Ovale 38"/>
          <p:cNvSpPr/>
          <p:nvPr/>
        </p:nvSpPr>
        <p:spPr bwMode="auto">
          <a:xfrm>
            <a:off x="6119525" y="4408051"/>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19" name="CasellaDiTesto 18"/>
          <p:cNvSpPr txBox="1"/>
          <p:nvPr/>
        </p:nvSpPr>
        <p:spPr>
          <a:xfrm>
            <a:off x="6162356" y="2528600"/>
            <a:ext cx="947695" cy="369332"/>
          </a:xfrm>
          <a:prstGeom prst="rect">
            <a:avLst/>
          </a:prstGeom>
          <a:noFill/>
        </p:spPr>
        <p:txBody>
          <a:bodyPr wrap="none" rtlCol="0">
            <a:spAutoFit/>
          </a:bodyPr>
          <a:lstStyle/>
          <a:p>
            <a:pPr algn="ctr"/>
            <a:r>
              <a:rPr lang="it-IT" sz="1800" b="1" dirty="0">
                <a:solidFill>
                  <a:srgbClr val="1F4E79"/>
                </a:solidFill>
                <a:latin typeface="Calibri" panose="020F0502020204030204" pitchFamily="34" charset="0"/>
              </a:rPr>
              <a:t>282.922</a:t>
            </a:r>
          </a:p>
        </p:txBody>
      </p:sp>
      <p:sp>
        <p:nvSpPr>
          <p:cNvPr id="20" name="CasellaDiTesto 19"/>
          <p:cNvSpPr txBox="1"/>
          <p:nvPr/>
        </p:nvSpPr>
        <p:spPr>
          <a:xfrm>
            <a:off x="6220868" y="4440309"/>
            <a:ext cx="830677" cy="369332"/>
          </a:xfrm>
          <a:prstGeom prst="rect">
            <a:avLst/>
          </a:prstGeom>
          <a:noFill/>
        </p:spPr>
        <p:txBody>
          <a:bodyPr wrap="none" rtlCol="0">
            <a:spAutoFit/>
          </a:bodyPr>
          <a:lstStyle/>
          <a:p>
            <a:pPr algn="ctr"/>
            <a:r>
              <a:rPr lang="it-IT" sz="1800" b="1" dirty="0">
                <a:latin typeface="Calibri" panose="020F0502020204030204" pitchFamily="34" charset="0"/>
              </a:rPr>
              <a:t>80.566</a:t>
            </a:r>
          </a:p>
        </p:txBody>
      </p:sp>
      <p:sp>
        <p:nvSpPr>
          <p:cNvPr id="21" name="CasellaDiTesto 20"/>
          <p:cNvSpPr txBox="1"/>
          <p:nvPr/>
        </p:nvSpPr>
        <p:spPr>
          <a:xfrm>
            <a:off x="1098966" y="2427402"/>
            <a:ext cx="947695" cy="369332"/>
          </a:xfrm>
          <a:prstGeom prst="rect">
            <a:avLst/>
          </a:prstGeom>
          <a:noFill/>
        </p:spPr>
        <p:txBody>
          <a:bodyPr wrap="none" rtlCol="0">
            <a:spAutoFit/>
          </a:bodyPr>
          <a:lstStyle/>
          <a:p>
            <a:pPr algn="ctr"/>
            <a:r>
              <a:rPr lang="it-IT" sz="1800" b="1" dirty="0">
                <a:solidFill>
                  <a:srgbClr val="1F4E79"/>
                </a:solidFill>
                <a:latin typeface="Calibri" panose="020F0502020204030204" pitchFamily="34" charset="0"/>
              </a:rPr>
              <a:t>296.177</a:t>
            </a:r>
          </a:p>
        </p:txBody>
      </p:sp>
      <p:sp>
        <p:nvSpPr>
          <p:cNvPr id="23" name="CasellaDiTesto 22"/>
          <p:cNvSpPr txBox="1"/>
          <p:nvPr/>
        </p:nvSpPr>
        <p:spPr>
          <a:xfrm>
            <a:off x="1098966" y="4213741"/>
            <a:ext cx="830677" cy="369332"/>
          </a:xfrm>
          <a:prstGeom prst="rect">
            <a:avLst/>
          </a:prstGeom>
          <a:noFill/>
        </p:spPr>
        <p:txBody>
          <a:bodyPr wrap="none" rtlCol="0">
            <a:spAutoFit/>
          </a:bodyPr>
          <a:lstStyle/>
          <a:p>
            <a:pPr algn="ctr"/>
            <a:r>
              <a:rPr lang="it-IT" sz="1800" b="1" dirty="0">
                <a:latin typeface="Calibri" panose="020F0502020204030204" pitchFamily="34" charset="0"/>
              </a:rPr>
              <a:t>92.097</a:t>
            </a:r>
          </a:p>
        </p:txBody>
      </p:sp>
      <p:sp>
        <p:nvSpPr>
          <p:cNvPr id="22" name="CasellaDiTesto 21"/>
          <p:cNvSpPr txBox="1"/>
          <p:nvPr/>
        </p:nvSpPr>
        <p:spPr>
          <a:xfrm>
            <a:off x="1122725" y="4836347"/>
            <a:ext cx="971741" cy="261610"/>
          </a:xfrm>
          <a:prstGeom prst="rect">
            <a:avLst/>
          </a:prstGeom>
          <a:noFill/>
        </p:spPr>
        <p:txBody>
          <a:bodyPr wrap="none" rtlCol="0">
            <a:spAutoFit/>
          </a:bodyPr>
          <a:lstStyle/>
          <a:p>
            <a:r>
              <a:rPr lang="it-IT" sz="1100" b="0" i="1" dirty="0">
                <a:latin typeface="Calibri" panose="020F0502020204030204" pitchFamily="34" charset="0"/>
              </a:rPr>
              <a:t>valori assoluti</a:t>
            </a:r>
          </a:p>
        </p:txBody>
      </p:sp>
      <p:sp>
        <p:nvSpPr>
          <p:cNvPr id="25" name="Rettangolo 93"/>
          <p:cNvSpPr>
            <a:spLocks noChangeArrowheads="1"/>
          </p:cNvSpPr>
          <p:nvPr/>
        </p:nvSpPr>
        <p:spPr bwMode="auto">
          <a:xfrm>
            <a:off x="304196" y="6324029"/>
            <a:ext cx="8539493" cy="294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lnSpc>
                <a:spcPct val="130000"/>
              </a:lnSpc>
              <a:spcBef>
                <a:spcPts val="600"/>
              </a:spcBef>
            </a:pPr>
            <a:r>
              <a:rPr lang="it-IT" sz="1000" b="0" dirty="0">
                <a:latin typeface="Calibri" panose="020F0502020204030204" pitchFamily="34" charset="0"/>
              </a:rPr>
              <a:t>Fonte: elaborazione Format Research su dati Infocamere (Movimprese). Altri settori di attività economica: manifattura, costruzioni, agricoltura.</a:t>
            </a:r>
          </a:p>
        </p:txBody>
      </p:sp>
      <p:sp>
        <p:nvSpPr>
          <p:cNvPr id="26" name="Rectangle 4"/>
          <p:cNvSpPr txBox="1">
            <a:spLocks noChangeArrowheads="1"/>
          </p:cNvSpPr>
          <p:nvPr/>
        </p:nvSpPr>
        <p:spPr bwMode="auto">
          <a:xfrm>
            <a:off x="395287" y="188913"/>
            <a:ext cx="8562975" cy="765175"/>
          </a:xfrm>
          <a:prstGeom prst="rect">
            <a:avLst/>
          </a:prstGeom>
          <a:noFill/>
          <a:ln w="9525">
            <a:noFill/>
            <a:miter lim="800000"/>
            <a:headEnd/>
            <a:tailEnd/>
          </a:ln>
        </p:spPr>
        <p:txBody>
          <a:bodyPr/>
          <a:lstStyle/>
          <a:p>
            <a:r>
              <a:rPr lang="it-IT" sz="2000" b="1" kern="0" dirty="0">
                <a:solidFill>
                  <a:srgbClr val="364E88"/>
                </a:solidFill>
                <a:latin typeface="Calibri" panose="020F0502020204030204" pitchFamily="34" charset="0"/>
              </a:rPr>
              <a:t>iscrizioni ITALIA 2016 |</a:t>
            </a:r>
            <a:r>
              <a:rPr lang="it-IT" sz="2000" b="1" kern="0" dirty="0">
                <a:latin typeface="Calibri" panose="020F0502020204030204" pitchFamily="34" charset="0"/>
              </a:rPr>
              <a:t> in </a:t>
            </a:r>
            <a:r>
              <a:rPr lang="it-IT" sz="2000" b="1" kern="0" dirty="0" err="1">
                <a:latin typeface="Calibri" panose="020F0502020204030204" pitchFamily="34" charset="0"/>
              </a:rPr>
              <a:t>italia</a:t>
            </a:r>
            <a:r>
              <a:rPr lang="it-IT" sz="2000" b="1" kern="0" dirty="0">
                <a:latin typeface="Calibri" panose="020F0502020204030204" pitchFamily="34" charset="0"/>
              </a:rPr>
              <a:t> </a:t>
            </a:r>
            <a:r>
              <a:rPr lang="it-IT" sz="2000" b="1" dirty="0">
                <a:latin typeface="Calibri" panose="020F0502020204030204" pitchFamily="34" charset="0"/>
              </a:rPr>
              <a:t>nell’arco del 2016 sono nate 363.488 nuove imprese: 282.922 imprese del terziario, 80.566 imprese degli altri settori di attività economica…</a:t>
            </a:r>
            <a:endParaRPr lang="it-IT" sz="2000" b="1" kern="0" dirty="0">
              <a:latin typeface="Calibri" panose="020F0502020204030204" pitchFamily="34" charset="0"/>
            </a:endParaRPr>
          </a:p>
        </p:txBody>
      </p:sp>
      <p:sp>
        <p:nvSpPr>
          <p:cNvPr id="18" name="CasellaDiTesto 17"/>
          <p:cNvSpPr txBox="1"/>
          <p:nvPr/>
        </p:nvSpPr>
        <p:spPr>
          <a:xfrm>
            <a:off x="554783" y="1614360"/>
            <a:ext cx="4670323" cy="369332"/>
          </a:xfrm>
          <a:prstGeom prst="rect">
            <a:avLst/>
          </a:prstGeom>
          <a:noFill/>
        </p:spPr>
        <p:txBody>
          <a:bodyPr wrap="square" rtlCol="0">
            <a:spAutoFit/>
          </a:bodyPr>
          <a:lstStyle/>
          <a:p>
            <a:r>
              <a:rPr lang="it-IT" sz="1800" b="1" dirty="0">
                <a:solidFill>
                  <a:srgbClr val="1F4E79"/>
                </a:solidFill>
                <a:latin typeface="Calibri" panose="020F0502020204030204" pitchFamily="34" charset="0"/>
              </a:rPr>
              <a:t>Nuove imprese nate in </a:t>
            </a:r>
            <a:r>
              <a:rPr lang="it-IT" sz="1800" b="1" u="sng" dirty="0">
                <a:solidFill>
                  <a:srgbClr val="1F4E79"/>
                </a:solidFill>
                <a:latin typeface="Calibri" panose="020F0502020204030204" pitchFamily="34" charset="0"/>
              </a:rPr>
              <a:t>Italia</a:t>
            </a:r>
          </a:p>
        </p:txBody>
      </p:sp>
      <p:sp>
        <p:nvSpPr>
          <p:cNvPr id="28" name="Rettangolo 27"/>
          <p:cNvSpPr/>
          <p:nvPr/>
        </p:nvSpPr>
        <p:spPr bwMode="auto">
          <a:xfrm>
            <a:off x="395288" y="1529296"/>
            <a:ext cx="7238889" cy="4148490"/>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9" name="CasellaDiTesto 28"/>
          <p:cNvSpPr txBox="1"/>
          <p:nvPr/>
        </p:nvSpPr>
        <p:spPr>
          <a:xfrm>
            <a:off x="5291775" y="2111288"/>
            <a:ext cx="780984" cy="307777"/>
          </a:xfrm>
          <a:prstGeom prst="rect">
            <a:avLst/>
          </a:prstGeom>
          <a:noFill/>
        </p:spPr>
        <p:txBody>
          <a:bodyPr wrap="none" rtlCol="0">
            <a:spAutoFit/>
          </a:bodyPr>
          <a:lstStyle/>
          <a:p>
            <a:pPr algn="ctr"/>
            <a:r>
              <a:rPr lang="it-IT" sz="1400" b="1" dirty="0">
                <a:solidFill>
                  <a:srgbClr val="1F4E79"/>
                </a:solidFill>
                <a:latin typeface="Calibri" panose="020F0502020204030204" pitchFamily="34" charset="0"/>
              </a:rPr>
              <a:t>293.403</a:t>
            </a:r>
          </a:p>
        </p:txBody>
      </p:sp>
      <p:sp>
        <p:nvSpPr>
          <p:cNvPr id="30" name="CasellaDiTesto 29"/>
          <p:cNvSpPr txBox="1"/>
          <p:nvPr/>
        </p:nvSpPr>
        <p:spPr>
          <a:xfrm>
            <a:off x="5305565" y="4448303"/>
            <a:ext cx="689612" cy="307777"/>
          </a:xfrm>
          <a:prstGeom prst="rect">
            <a:avLst/>
          </a:prstGeom>
          <a:noFill/>
        </p:spPr>
        <p:txBody>
          <a:bodyPr wrap="none" rtlCol="0">
            <a:spAutoFit/>
          </a:bodyPr>
          <a:lstStyle/>
          <a:p>
            <a:pPr algn="ctr"/>
            <a:r>
              <a:rPr lang="it-IT" sz="1400" b="1" dirty="0">
                <a:latin typeface="Calibri" panose="020F0502020204030204" pitchFamily="34" charset="0"/>
              </a:rPr>
              <a:t>78.302</a:t>
            </a:r>
          </a:p>
        </p:txBody>
      </p:sp>
    </p:spTree>
    <p:extLst>
      <p:ext uri="{BB962C8B-B14F-4D97-AF65-F5344CB8AC3E}">
        <p14:creationId xmlns:p14="http://schemas.microsoft.com/office/powerpoint/2010/main" val="1082757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04123" y="2325496"/>
            <a:ext cx="4439086" cy="2607709"/>
          </a:xfrm>
          <a:prstGeom prst="rect">
            <a:avLst/>
          </a:prstGeom>
        </p:spPr>
      </p:pic>
      <p:sp>
        <p:nvSpPr>
          <p:cNvPr id="34818" name="Titolo 6"/>
          <p:cNvSpPr>
            <a:spLocks noGrp="1"/>
          </p:cNvSpPr>
          <p:nvPr>
            <p:ph type="title"/>
          </p:nvPr>
        </p:nvSpPr>
        <p:spPr>
          <a:xfrm>
            <a:off x="395288" y="188913"/>
            <a:ext cx="8487455"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formazione | </a:t>
            </a:r>
            <a:r>
              <a:rPr lang="it-IT" dirty="0">
                <a:solidFill>
                  <a:schemeClr val="tx1"/>
                </a:solidFill>
                <a:latin typeface="Calibri" panose="020F0502020204030204" pitchFamily="34" charset="0"/>
                <a:ea typeface="ＭＳ Ｐゴシック" pitchFamily="34" charset="-128"/>
                <a:cs typeface="Arial" charset="0"/>
              </a:rPr>
              <a:t>il 77% delle imprese non ha incrementato l’organico negli ultimi 12 mesi… di queste, </a:t>
            </a:r>
            <a:r>
              <a:rPr lang="it-IT" u="sng" dirty="0">
                <a:solidFill>
                  <a:srgbClr val="C00000"/>
                </a:solidFill>
                <a:latin typeface="Calibri" panose="020F0502020204030204" pitchFamily="34" charset="0"/>
                <a:ea typeface="ＭＳ Ｐゴシック" pitchFamily="34" charset="-128"/>
                <a:cs typeface="Arial" charset="0"/>
              </a:rPr>
              <a:t>IL 17% NE AVREBBE AVUTO BISOGNO</a:t>
            </a:r>
            <a:r>
              <a:rPr lang="it-IT" dirty="0">
                <a:solidFill>
                  <a:schemeClr val="tx1"/>
                </a:solidFill>
                <a:latin typeface="Calibri" panose="020F0502020204030204" pitchFamily="34" charset="0"/>
                <a:ea typeface="ＭＳ Ｐゴシック" pitchFamily="34" charset="-128"/>
                <a:cs typeface="Arial" charset="0"/>
              </a:rPr>
              <a:t>, ma ha rinunciato anche per la </a:t>
            </a:r>
            <a:r>
              <a:rPr lang="it-IT" u="sng" dirty="0">
                <a:solidFill>
                  <a:srgbClr val="C00000"/>
                </a:solidFill>
                <a:latin typeface="Calibri" panose="020F0502020204030204" pitchFamily="34" charset="0"/>
                <a:ea typeface="ＭＳ Ｐゴシック" pitchFamily="34" charset="-128"/>
                <a:cs typeface="Arial" charset="0"/>
              </a:rPr>
              <a:t>SCARSA PRESENZA DI PERSONALE QUALIFICATO</a:t>
            </a:r>
            <a:r>
              <a:rPr lang="it-IT" dirty="0">
                <a:solidFill>
                  <a:schemeClr val="tx1"/>
                </a:solidFill>
                <a:latin typeface="Calibri" panose="020F0502020204030204" pitchFamily="34" charset="0"/>
                <a:ea typeface="ＭＳ Ｐゴシック" pitchFamily="34" charset="-128"/>
                <a:cs typeface="Arial" charset="0"/>
              </a:rPr>
              <a:t> sul mercato…</a:t>
            </a:r>
          </a:p>
        </p:txBody>
      </p:sp>
      <p:sp>
        <p:nvSpPr>
          <p:cNvPr id="3" name="Rettangolo 2"/>
          <p:cNvSpPr/>
          <p:nvPr/>
        </p:nvSpPr>
        <p:spPr>
          <a:xfrm>
            <a:off x="395288" y="1415305"/>
            <a:ext cx="4248720" cy="1015663"/>
          </a:xfrm>
          <a:prstGeom prst="rect">
            <a:avLst/>
          </a:prstGeom>
        </p:spPr>
        <p:txBody>
          <a:bodyPr wrap="square">
            <a:spAutoFit/>
          </a:bodyPr>
          <a:lstStyle/>
          <a:p>
            <a:r>
              <a:rPr lang="it-IT" sz="2000" b="1" dirty="0">
                <a:latin typeface="Calibri" panose="020F0502020204030204" pitchFamily="34" charset="0"/>
              </a:rPr>
              <a:t>Negli ultimi 12 mesi, </a:t>
            </a:r>
            <a:r>
              <a:rPr lang="it-IT" sz="2000" b="1" u="sng" dirty="0">
                <a:latin typeface="Calibri" panose="020F0502020204030204" pitchFamily="34" charset="0"/>
              </a:rPr>
              <a:t>la Sua impresa ha incrementato l’organico attraverso nuove assunzioni</a:t>
            </a:r>
            <a:r>
              <a:rPr lang="it-IT" sz="2000" b="1" dirty="0">
                <a:latin typeface="Calibri" panose="020F0502020204030204" pitchFamily="34" charset="0"/>
              </a:rPr>
              <a:t>?</a:t>
            </a:r>
          </a:p>
        </p:txBody>
      </p:sp>
      <p:sp>
        <p:nvSpPr>
          <p:cNvPr id="4" name="Rettangolo 3"/>
          <p:cNvSpPr/>
          <p:nvPr/>
        </p:nvSpPr>
        <p:spPr>
          <a:xfrm>
            <a:off x="2390399" y="2876136"/>
            <a:ext cx="755335" cy="769441"/>
          </a:xfrm>
          <a:prstGeom prst="rect">
            <a:avLst/>
          </a:prstGeom>
        </p:spPr>
        <p:txBody>
          <a:bodyPr wrap="none">
            <a:spAutoFit/>
          </a:bodyPr>
          <a:lstStyle/>
          <a:p>
            <a:r>
              <a:rPr lang="it-IT" sz="4400" b="1" dirty="0">
                <a:solidFill>
                  <a:schemeClr val="bg1"/>
                </a:solidFill>
                <a:latin typeface="Calibri" panose="020F0502020204030204" pitchFamily="34" charset="0"/>
              </a:rPr>
              <a:t>77</a:t>
            </a:r>
          </a:p>
        </p:txBody>
      </p:sp>
      <p:sp>
        <p:nvSpPr>
          <p:cNvPr id="30" name="Rettangolo 29"/>
          <p:cNvSpPr/>
          <p:nvPr/>
        </p:nvSpPr>
        <p:spPr>
          <a:xfrm>
            <a:off x="3227380" y="2968469"/>
            <a:ext cx="676788" cy="584775"/>
          </a:xfrm>
          <a:prstGeom prst="rect">
            <a:avLst/>
          </a:prstGeom>
        </p:spPr>
        <p:txBody>
          <a:bodyPr wrap="none">
            <a:spAutoFit/>
          </a:bodyPr>
          <a:lstStyle/>
          <a:p>
            <a:r>
              <a:rPr lang="it-IT" sz="3200" b="1" dirty="0">
                <a:solidFill>
                  <a:schemeClr val="bg1"/>
                </a:solidFill>
                <a:latin typeface="Calibri" panose="020F0502020204030204" pitchFamily="34" charset="0"/>
              </a:rPr>
              <a:t>No</a:t>
            </a:r>
          </a:p>
        </p:txBody>
      </p:sp>
      <p:sp>
        <p:nvSpPr>
          <p:cNvPr id="40" name="Rettangolo 39"/>
          <p:cNvSpPr/>
          <p:nvPr/>
        </p:nvSpPr>
        <p:spPr>
          <a:xfrm>
            <a:off x="4985165" y="1415305"/>
            <a:ext cx="4010941" cy="892552"/>
          </a:xfrm>
          <a:prstGeom prst="rect">
            <a:avLst/>
          </a:prstGeom>
        </p:spPr>
        <p:txBody>
          <a:bodyPr wrap="square">
            <a:spAutoFit/>
          </a:bodyPr>
          <a:lstStyle/>
          <a:p>
            <a:r>
              <a:rPr lang="it-IT" sz="2000" b="1" dirty="0">
                <a:latin typeface="Calibri" panose="020F0502020204030204" pitchFamily="34" charset="0"/>
              </a:rPr>
              <a:t>Per quale motivo non ha incrementato l’organico?</a:t>
            </a:r>
            <a:br>
              <a:rPr lang="it-IT" sz="2000" b="1" dirty="0">
                <a:latin typeface="Calibri" panose="020F0502020204030204" pitchFamily="34" charset="0"/>
              </a:rPr>
            </a:br>
            <a:r>
              <a:rPr lang="it-IT" sz="1200" b="0" dirty="0">
                <a:latin typeface="Calibri" panose="020F0502020204030204" pitchFamily="34" charset="0"/>
              </a:rPr>
              <a:t>(</a:t>
            </a:r>
            <a:r>
              <a:rPr lang="it-IT" altLang="ja-JP" sz="1200" b="0" i="1" dirty="0">
                <a:latin typeface="Calibri" panose="020F0502020204030204" pitchFamily="34" charset="0"/>
              </a:rPr>
              <a:t>Analisi effettuata presso il 77,4% delle imprese</a:t>
            </a:r>
            <a:r>
              <a:rPr lang="it-IT" sz="1200" b="0" dirty="0">
                <a:latin typeface="Calibri" panose="020F0502020204030204" pitchFamily="34" charset="0"/>
              </a:rPr>
              <a:t>)</a:t>
            </a:r>
            <a:endParaRPr lang="it-IT" sz="1000" b="0" dirty="0">
              <a:latin typeface="Calibri" panose="020F0502020204030204" pitchFamily="34" charset="0"/>
            </a:endParaRPr>
          </a:p>
        </p:txBody>
      </p:sp>
      <p:sp>
        <p:nvSpPr>
          <p:cNvPr id="41" name="Rettangolo 40"/>
          <p:cNvSpPr/>
          <p:nvPr/>
        </p:nvSpPr>
        <p:spPr>
          <a:xfrm>
            <a:off x="4985159" y="2541871"/>
            <a:ext cx="1084833" cy="646331"/>
          </a:xfrm>
          <a:prstGeom prst="rect">
            <a:avLst/>
          </a:prstGeom>
        </p:spPr>
        <p:txBody>
          <a:bodyPr wrap="square">
            <a:spAutoFit/>
          </a:bodyPr>
          <a:lstStyle/>
          <a:p>
            <a:r>
              <a:rPr lang="it-IT" sz="3600" dirty="0">
                <a:latin typeface="Calibri" panose="020F0502020204030204" pitchFamily="34" charset="0"/>
              </a:rPr>
              <a:t>83,0 </a:t>
            </a:r>
          </a:p>
        </p:txBody>
      </p:sp>
      <p:sp>
        <p:nvSpPr>
          <p:cNvPr id="42" name="Rettangolo 41"/>
          <p:cNvSpPr/>
          <p:nvPr/>
        </p:nvSpPr>
        <p:spPr>
          <a:xfrm>
            <a:off x="6088084" y="2511093"/>
            <a:ext cx="2274689" cy="707886"/>
          </a:xfrm>
          <a:prstGeom prst="rect">
            <a:avLst/>
          </a:prstGeom>
        </p:spPr>
        <p:txBody>
          <a:bodyPr wrap="square">
            <a:spAutoFit/>
          </a:bodyPr>
          <a:lstStyle/>
          <a:p>
            <a:r>
              <a:rPr lang="it-IT" sz="2000" dirty="0">
                <a:latin typeface="Calibri" panose="020F0502020204030204" pitchFamily="34" charset="0"/>
              </a:rPr>
              <a:t>«Non ne avevamo bisogno»</a:t>
            </a:r>
          </a:p>
        </p:txBody>
      </p:sp>
      <p:sp>
        <p:nvSpPr>
          <p:cNvPr id="43" name="Rettangolo 42"/>
          <p:cNvSpPr/>
          <p:nvPr/>
        </p:nvSpPr>
        <p:spPr>
          <a:xfrm>
            <a:off x="4985159" y="3369655"/>
            <a:ext cx="1084833" cy="646331"/>
          </a:xfrm>
          <a:prstGeom prst="rect">
            <a:avLst/>
          </a:prstGeom>
        </p:spPr>
        <p:txBody>
          <a:bodyPr wrap="square">
            <a:spAutoFit/>
          </a:bodyPr>
          <a:lstStyle/>
          <a:p>
            <a:r>
              <a:rPr lang="it-IT" sz="3600" dirty="0">
                <a:latin typeface="Calibri" panose="020F0502020204030204" pitchFamily="34" charset="0"/>
              </a:rPr>
              <a:t>17,0 </a:t>
            </a:r>
          </a:p>
        </p:txBody>
      </p:sp>
      <p:sp>
        <p:nvSpPr>
          <p:cNvPr id="44" name="Rettangolo 43"/>
          <p:cNvSpPr/>
          <p:nvPr/>
        </p:nvSpPr>
        <p:spPr>
          <a:xfrm>
            <a:off x="6088084" y="3338877"/>
            <a:ext cx="2274689" cy="707886"/>
          </a:xfrm>
          <a:prstGeom prst="rect">
            <a:avLst/>
          </a:prstGeom>
        </p:spPr>
        <p:txBody>
          <a:bodyPr wrap="square">
            <a:spAutoFit/>
          </a:bodyPr>
          <a:lstStyle/>
          <a:p>
            <a:r>
              <a:rPr lang="it-IT" sz="2000" dirty="0">
                <a:latin typeface="Calibri" panose="020F0502020204030204" pitchFamily="34" charset="0"/>
              </a:rPr>
              <a:t>«Ne avevamo bisogno»</a:t>
            </a:r>
          </a:p>
        </p:txBody>
      </p:sp>
      <p:sp>
        <p:nvSpPr>
          <p:cNvPr id="5" name="Freccia a destra 4"/>
          <p:cNvSpPr/>
          <p:nvPr/>
        </p:nvSpPr>
        <p:spPr bwMode="auto">
          <a:xfrm>
            <a:off x="2398111" y="2429144"/>
            <a:ext cx="2376265" cy="1663424"/>
          </a:xfrm>
          <a:prstGeom prst="rightArrow">
            <a:avLst>
              <a:gd name="adj1" fmla="val 50000"/>
              <a:gd name="adj2" fmla="val 51374"/>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5" name="Rettangolo 14"/>
          <p:cNvSpPr/>
          <p:nvPr/>
        </p:nvSpPr>
        <p:spPr>
          <a:xfrm>
            <a:off x="4990904" y="4178660"/>
            <a:ext cx="4005202" cy="2123658"/>
          </a:xfrm>
          <a:prstGeom prst="rect">
            <a:avLst/>
          </a:prstGeom>
        </p:spPr>
        <p:txBody>
          <a:bodyPr wrap="square">
            <a:spAutoFit/>
          </a:bodyPr>
          <a:lstStyle/>
          <a:p>
            <a:pPr>
              <a:lnSpc>
                <a:spcPct val="110000"/>
              </a:lnSpc>
              <a:spcBef>
                <a:spcPts val="600"/>
              </a:spcBef>
            </a:pPr>
            <a:r>
              <a:rPr lang="it-IT" sz="1500" b="0" i="1" dirty="0">
                <a:latin typeface="Calibri" panose="020F0502020204030204" pitchFamily="34" charset="0"/>
              </a:rPr>
              <a:t>Tra coloro che avevano bisogno di incrementare l’organico, il 49% ha preferito rinunciare a causa della situazione economica dell’impresa, il 26% ha preferito rinunciare a causa della scarsa fiducia data l’instabilità generale della situazione economica, </a:t>
            </a:r>
            <a:r>
              <a:rPr lang="it-IT" sz="1500" i="1" dirty="0">
                <a:latin typeface="Calibri" panose="020F0502020204030204" pitchFamily="34" charset="0"/>
              </a:rPr>
              <a:t>il 25% ha dovuto rinunciare a causa della scarsa presenza di personale qualificato sul mercato.</a:t>
            </a:r>
          </a:p>
        </p:txBody>
      </p:sp>
      <p:sp>
        <p:nvSpPr>
          <p:cNvPr id="16"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1127486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1764432" y="2711117"/>
            <a:ext cx="1827744" cy="1200329"/>
          </a:xfrm>
          <a:prstGeom prst="rect">
            <a:avLst/>
          </a:prstGeom>
          <a:solidFill>
            <a:schemeClr val="bg1"/>
          </a:solidFill>
        </p:spPr>
        <p:txBody>
          <a:bodyPr wrap="none" rtlCol="0">
            <a:spAutoFit/>
          </a:bodyPr>
          <a:lstStyle/>
          <a:p>
            <a:r>
              <a:rPr lang="it-IT" sz="7200" b="1" dirty="0">
                <a:solidFill>
                  <a:srgbClr val="008000"/>
                </a:solidFill>
                <a:latin typeface="Calibri" panose="020F0502020204030204" pitchFamily="34" charset="0"/>
              </a:rPr>
              <a:t>57,0</a:t>
            </a:r>
            <a:endParaRPr lang="en-US" sz="7200" b="1" dirty="0">
              <a:solidFill>
                <a:srgbClr val="008000"/>
              </a:solidFill>
              <a:latin typeface="Calibri" panose="020F0502020204030204" pitchFamily="34" charset="0"/>
            </a:endParaRPr>
          </a:p>
        </p:txBody>
      </p:sp>
      <p:pic>
        <p:nvPicPr>
          <p:cNvPr id="7" name="Immagine 6"/>
          <p:cNvPicPr>
            <a:picLocks noChangeAspect="1"/>
          </p:cNvPicPr>
          <p:nvPr/>
        </p:nvPicPr>
        <p:blipFill>
          <a:blip r:embed="rId2"/>
          <a:stretch>
            <a:fillRect/>
          </a:stretch>
        </p:blipFill>
        <p:spPr>
          <a:xfrm>
            <a:off x="552678" y="1886283"/>
            <a:ext cx="1009704" cy="1016054"/>
          </a:xfrm>
          <a:prstGeom prst="rect">
            <a:avLst/>
          </a:prstGeom>
          <a:solidFill>
            <a:schemeClr val="bg1"/>
          </a:solidFill>
        </p:spPr>
      </p:pic>
      <p:grpSp>
        <p:nvGrpSpPr>
          <p:cNvPr id="5" name="Gruppo 4"/>
          <p:cNvGrpSpPr/>
          <p:nvPr/>
        </p:nvGrpSpPr>
        <p:grpSpPr>
          <a:xfrm>
            <a:off x="395288" y="1886283"/>
            <a:ext cx="8323101" cy="4326560"/>
            <a:chOff x="395288" y="2013484"/>
            <a:chExt cx="8323101" cy="4320679"/>
          </a:xfrm>
        </p:grpSpPr>
        <p:sp>
          <p:nvSpPr>
            <p:cNvPr id="4" name="Rettangolo 3"/>
            <p:cNvSpPr/>
            <p:nvPr/>
          </p:nvSpPr>
          <p:spPr bwMode="auto">
            <a:xfrm>
              <a:off x="395288" y="2013484"/>
              <a:ext cx="3646427" cy="4320679"/>
            </a:xfrm>
            <a:prstGeom prst="rect">
              <a:avLst/>
            </a:prstGeom>
            <a:solidFill>
              <a:srgbClr val="008000">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8" name="Rettangolo 27"/>
            <p:cNvSpPr/>
            <p:nvPr/>
          </p:nvSpPr>
          <p:spPr bwMode="auto">
            <a:xfrm>
              <a:off x="4041714" y="4236471"/>
              <a:ext cx="4676675" cy="2097692"/>
            </a:xfrm>
            <a:prstGeom prst="rect">
              <a:avLst/>
            </a:prstGeom>
            <a:solidFill>
              <a:srgbClr val="008000">
                <a:alpha val="1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grpSp>
      <p:sp>
        <p:nvSpPr>
          <p:cNvPr id="34818" name="Titolo 6"/>
          <p:cNvSpPr>
            <a:spLocks noGrp="1"/>
          </p:cNvSpPr>
          <p:nvPr>
            <p:ph type="title"/>
          </p:nvPr>
        </p:nvSpPr>
        <p:spPr>
          <a:xfrm>
            <a:off x="395288" y="188913"/>
            <a:ext cx="8491705"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formazione | </a:t>
            </a:r>
            <a:r>
              <a:rPr lang="it-IT" dirty="0">
                <a:solidFill>
                  <a:schemeClr val="tx1"/>
                </a:solidFill>
                <a:latin typeface="Calibri" panose="020F0502020204030204" pitchFamily="34" charset="0"/>
                <a:ea typeface="ＭＳ Ｐゴシック" pitchFamily="34" charset="-128"/>
                <a:cs typeface="Arial" charset="0"/>
              </a:rPr>
              <a:t>il 57% degli imprenditori considera la «</a:t>
            </a:r>
            <a:r>
              <a:rPr lang="it-IT" u="sng" dirty="0">
                <a:solidFill>
                  <a:srgbClr val="C00000"/>
                </a:solidFill>
                <a:latin typeface="Calibri" panose="020F0502020204030204" pitchFamily="34" charset="0"/>
                <a:ea typeface="ＭＳ Ｐゴシック" pitchFamily="34" charset="-128"/>
                <a:cs typeface="Arial" charset="0"/>
              </a:rPr>
              <a:t>FORMAZIONE</a:t>
            </a:r>
            <a:r>
              <a:rPr lang="it-IT" dirty="0">
                <a:solidFill>
                  <a:schemeClr val="tx1"/>
                </a:solidFill>
                <a:latin typeface="Calibri" panose="020F0502020204030204" pitchFamily="34" charset="0"/>
                <a:ea typeface="ＭＳ Ｐゴシック" pitchFamily="34" charset="-128"/>
                <a:cs typeface="Arial" charset="0"/>
              </a:rPr>
              <a:t>» un </a:t>
            </a:r>
            <a:r>
              <a:rPr lang="it-IT" u="sng" dirty="0">
                <a:solidFill>
                  <a:srgbClr val="C00000"/>
                </a:solidFill>
                <a:latin typeface="Calibri" panose="020F0502020204030204" pitchFamily="34" charset="0"/>
                <a:ea typeface="ＭＳ Ｐゴシック" pitchFamily="34" charset="-128"/>
                <a:cs typeface="Arial" charset="0"/>
              </a:rPr>
              <a:t>ASPETTO CHIAVE</a:t>
            </a:r>
            <a:r>
              <a:rPr lang="it-IT" dirty="0">
                <a:solidFill>
                  <a:schemeClr val="tx1"/>
                </a:solidFill>
                <a:latin typeface="Calibri" panose="020F0502020204030204" pitchFamily="34" charset="0"/>
                <a:ea typeface="ＭＳ Ｐゴシック" pitchFamily="34" charset="-128"/>
                <a:cs typeface="Arial" charset="0"/>
              </a:rPr>
              <a:t> nell’ottica di disporre di personale qualificato…</a:t>
            </a:r>
            <a:endParaRPr lang="it-IT" dirty="0">
              <a:solidFill>
                <a:schemeClr val="tx1"/>
              </a:solidFill>
              <a:latin typeface="Calibri" panose="020F0502020204030204" pitchFamily="34" charset="0"/>
              <a:ea typeface="ＭＳ Ｐゴシック" pitchFamily="34" charset="-128"/>
            </a:endParaRPr>
          </a:p>
        </p:txBody>
      </p:sp>
      <p:pic>
        <p:nvPicPr>
          <p:cNvPr id="8" name="Immagine 7"/>
          <p:cNvPicPr>
            <a:picLocks noChangeAspect="1"/>
          </p:cNvPicPr>
          <p:nvPr/>
        </p:nvPicPr>
        <p:blipFill>
          <a:blip r:embed="rId3"/>
          <a:stretch>
            <a:fillRect/>
          </a:stretch>
        </p:blipFill>
        <p:spPr>
          <a:xfrm>
            <a:off x="4499992" y="1886283"/>
            <a:ext cx="1035344" cy="1016054"/>
          </a:xfrm>
          <a:prstGeom prst="rect">
            <a:avLst/>
          </a:prstGeom>
          <a:solidFill>
            <a:schemeClr val="bg1"/>
          </a:solidFill>
        </p:spPr>
      </p:pic>
      <p:sp>
        <p:nvSpPr>
          <p:cNvPr id="9" name="CasellaDiTesto 8"/>
          <p:cNvSpPr txBox="1"/>
          <p:nvPr/>
        </p:nvSpPr>
        <p:spPr>
          <a:xfrm>
            <a:off x="5923347" y="2711117"/>
            <a:ext cx="1819729" cy="1200329"/>
          </a:xfrm>
          <a:prstGeom prst="rect">
            <a:avLst/>
          </a:prstGeom>
          <a:solidFill>
            <a:schemeClr val="bg1"/>
          </a:solidFill>
        </p:spPr>
        <p:txBody>
          <a:bodyPr wrap="none" rtlCol="0">
            <a:spAutoFit/>
          </a:bodyPr>
          <a:lstStyle/>
          <a:p>
            <a:r>
              <a:rPr lang="it-IT" sz="7200" b="0" dirty="0">
                <a:solidFill>
                  <a:schemeClr val="bg1">
                    <a:lumMod val="50000"/>
                  </a:schemeClr>
                </a:solidFill>
                <a:latin typeface="Calibri" panose="020F0502020204030204" pitchFamily="34" charset="0"/>
              </a:rPr>
              <a:t>43,0</a:t>
            </a:r>
            <a:endParaRPr lang="en-US" sz="7200" b="0" dirty="0">
              <a:solidFill>
                <a:schemeClr val="bg1">
                  <a:lumMod val="50000"/>
                </a:schemeClr>
              </a:solidFill>
              <a:latin typeface="Calibri" panose="020F0502020204030204" pitchFamily="34" charset="0"/>
            </a:endParaRPr>
          </a:p>
        </p:txBody>
      </p:sp>
      <p:sp>
        <p:nvSpPr>
          <p:cNvPr id="10" name="CasellaDiTesto 10"/>
          <p:cNvSpPr txBox="1">
            <a:spLocks noChangeArrowheads="1"/>
          </p:cNvSpPr>
          <p:nvPr/>
        </p:nvSpPr>
        <p:spPr bwMode="auto">
          <a:xfrm>
            <a:off x="1562382" y="2101923"/>
            <a:ext cx="2147190" cy="584775"/>
          </a:xfrm>
          <a:prstGeom prst="rect">
            <a:avLst/>
          </a:prstGeom>
          <a:noFill/>
          <a:ln w="9525">
            <a:noFill/>
            <a:miter lim="800000"/>
            <a:headEnd/>
            <a:tailEnd/>
          </a:ln>
        </p:spPr>
        <p:txBody>
          <a:bodyPr wrap="square">
            <a:spAutoFit/>
          </a:bodyPr>
          <a:lstStyle/>
          <a:p>
            <a:r>
              <a:rPr lang="it-IT" altLang="it-IT" sz="3200" b="1" dirty="0">
                <a:latin typeface="Calibri" panose="020F0502020204030204" pitchFamily="34" charset="0"/>
              </a:rPr>
              <a:t>È d’accordo</a:t>
            </a:r>
          </a:p>
        </p:txBody>
      </p:sp>
      <p:sp>
        <p:nvSpPr>
          <p:cNvPr id="11" name="CasellaDiTesto 10"/>
          <p:cNvSpPr txBox="1">
            <a:spLocks noChangeArrowheads="1"/>
          </p:cNvSpPr>
          <p:nvPr/>
        </p:nvSpPr>
        <p:spPr bwMode="auto">
          <a:xfrm>
            <a:off x="5539033" y="2101923"/>
            <a:ext cx="2723572" cy="584775"/>
          </a:xfrm>
          <a:prstGeom prst="rect">
            <a:avLst/>
          </a:prstGeom>
          <a:noFill/>
          <a:ln w="9525">
            <a:noFill/>
            <a:miter lim="800000"/>
            <a:headEnd/>
            <a:tailEnd/>
          </a:ln>
        </p:spPr>
        <p:txBody>
          <a:bodyPr wrap="square">
            <a:spAutoFit/>
          </a:bodyPr>
          <a:lstStyle/>
          <a:p>
            <a:r>
              <a:rPr lang="it-IT" altLang="it-IT" sz="3200" b="1" dirty="0">
                <a:latin typeface="Calibri" panose="020F0502020204030204" pitchFamily="34" charset="0"/>
              </a:rPr>
              <a:t>È in disaccordo</a:t>
            </a:r>
          </a:p>
        </p:txBody>
      </p:sp>
      <p:sp>
        <p:nvSpPr>
          <p:cNvPr id="30" name="CasellaDiTesto 10"/>
          <p:cNvSpPr txBox="1">
            <a:spLocks noChangeArrowheads="1"/>
          </p:cNvSpPr>
          <p:nvPr/>
        </p:nvSpPr>
        <p:spPr bwMode="auto">
          <a:xfrm>
            <a:off x="608215" y="4376868"/>
            <a:ext cx="1412712" cy="338554"/>
          </a:xfrm>
          <a:prstGeom prst="rect">
            <a:avLst/>
          </a:prstGeom>
          <a:noFill/>
          <a:ln w="9525">
            <a:noFill/>
            <a:miter lim="800000"/>
            <a:headEnd/>
            <a:tailEnd/>
          </a:ln>
        </p:spPr>
        <p:txBody>
          <a:bodyPr wrap="square">
            <a:spAutoFit/>
          </a:bodyPr>
          <a:lstStyle/>
          <a:p>
            <a:pPr algn="ctr"/>
            <a:r>
              <a:rPr lang="it-IT" altLang="it-IT" sz="1600" dirty="0">
                <a:latin typeface="Calibri" panose="020F0502020204030204" pitchFamily="34" charset="0"/>
              </a:rPr>
              <a:t>Gorizia</a:t>
            </a:r>
          </a:p>
        </p:txBody>
      </p:sp>
      <p:sp>
        <p:nvSpPr>
          <p:cNvPr id="31" name="CasellaDiTesto 10"/>
          <p:cNvSpPr txBox="1">
            <a:spLocks noChangeArrowheads="1"/>
          </p:cNvSpPr>
          <p:nvPr/>
        </p:nvSpPr>
        <p:spPr bwMode="auto">
          <a:xfrm>
            <a:off x="2582921" y="4376868"/>
            <a:ext cx="1649680" cy="338554"/>
          </a:xfrm>
          <a:prstGeom prst="rect">
            <a:avLst/>
          </a:prstGeom>
          <a:noFill/>
          <a:ln w="9525">
            <a:noFill/>
            <a:miter lim="800000"/>
            <a:headEnd/>
            <a:tailEnd/>
          </a:ln>
        </p:spPr>
        <p:txBody>
          <a:bodyPr wrap="square">
            <a:spAutoFit/>
          </a:bodyPr>
          <a:lstStyle/>
          <a:p>
            <a:pPr algn="ctr"/>
            <a:r>
              <a:rPr lang="it-IT" altLang="it-IT" sz="1600" b="1" dirty="0">
                <a:latin typeface="Calibri" panose="020F0502020204030204" pitchFamily="34" charset="0"/>
              </a:rPr>
              <a:t>Pordenone</a:t>
            </a:r>
          </a:p>
        </p:txBody>
      </p:sp>
      <p:sp>
        <p:nvSpPr>
          <p:cNvPr id="38" name="CasellaDiTesto 10"/>
          <p:cNvSpPr txBox="1">
            <a:spLocks noChangeArrowheads="1"/>
          </p:cNvSpPr>
          <p:nvPr/>
        </p:nvSpPr>
        <p:spPr bwMode="auto">
          <a:xfrm>
            <a:off x="4720313" y="4376868"/>
            <a:ext cx="1412712" cy="338554"/>
          </a:xfrm>
          <a:prstGeom prst="rect">
            <a:avLst/>
          </a:prstGeom>
          <a:noFill/>
          <a:ln w="9525">
            <a:noFill/>
            <a:miter lim="800000"/>
            <a:headEnd/>
            <a:tailEnd/>
          </a:ln>
        </p:spPr>
        <p:txBody>
          <a:bodyPr wrap="square">
            <a:spAutoFit/>
          </a:bodyPr>
          <a:lstStyle/>
          <a:p>
            <a:pPr algn="ctr"/>
            <a:r>
              <a:rPr lang="it-IT" altLang="it-IT" sz="1600" dirty="0">
                <a:latin typeface="Calibri" panose="020F0502020204030204" pitchFamily="34" charset="0"/>
              </a:rPr>
              <a:t>Trieste</a:t>
            </a:r>
          </a:p>
        </p:txBody>
      </p:sp>
      <p:sp>
        <p:nvSpPr>
          <p:cNvPr id="40" name="CasellaDiTesto 10"/>
          <p:cNvSpPr txBox="1">
            <a:spLocks noChangeArrowheads="1"/>
          </p:cNvSpPr>
          <p:nvPr/>
        </p:nvSpPr>
        <p:spPr bwMode="auto">
          <a:xfrm>
            <a:off x="6836793" y="4376868"/>
            <a:ext cx="1412712" cy="338554"/>
          </a:xfrm>
          <a:prstGeom prst="rect">
            <a:avLst/>
          </a:prstGeom>
          <a:noFill/>
          <a:ln w="9525">
            <a:noFill/>
            <a:miter lim="800000"/>
            <a:headEnd/>
            <a:tailEnd/>
          </a:ln>
        </p:spPr>
        <p:txBody>
          <a:bodyPr wrap="square">
            <a:spAutoFit/>
          </a:bodyPr>
          <a:lstStyle/>
          <a:p>
            <a:pPr algn="ctr"/>
            <a:r>
              <a:rPr lang="it-IT" altLang="it-IT" sz="1600" b="1" dirty="0">
                <a:latin typeface="Calibri" panose="020F0502020204030204" pitchFamily="34" charset="0"/>
              </a:rPr>
              <a:t>Udine</a:t>
            </a:r>
          </a:p>
        </p:txBody>
      </p:sp>
      <p:sp>
        <p:nvSpPr>
          <p:cNvPr id="45" name="CasellaDiTesto 44"/>
          <p:cNvSpPr txBox="1"/>
          <p:nvPr/>
        </p:nvSpPr>
        <p:spPr>
          <a:xfrm>
            <a:off x="948926" y="4622607"/>
            <a:ext cx="731290" cy="461665"/>
          </a:xfrm>
          <a:prstGeom prst="rect">
            <a:avLst/>
          </a:prstGeom>
          <a:noFill/>
        </p:spPr>
        <p:txBody>
          <a:bodyPr wrap="none" rtlCol="0">
            <a:spAutoFit/>
          </a:bodyPr>
          <a:lstStyle/>
          <a:p>
            <a:pPr algn="ctr"/>
            <a:r>
              <a:rPr lang="it-IT" sz="2400" dirty="0">
                <a:solidFill>
                  <a:srgbClr val="008000"/>
                </a:solidFill>
                <a:latin typeface="Calibri" panose="020F0502020204030204" pitchFamily="34" charset="0"/>
              </a:rPr>
              <a:t>53,0</a:t>
            </a:r>
          </a:p>
        </p:txBody>
      </p:sp>
      <p:sp>
        <p:nvSpPr>
          <p:cNvPr id="46" name="CasellaDiTesto 45"/>
          <p:cNvSpPr txBox="1"/>
          <p:nvPr/>
        </p:nvSpPr>
        <p:spPr>
          <a:xfrm>
            <a:off x="3042116" y="4622607"/>
            <a:ext cx="731290" cy="461665"/>
          </a:xfrm>
          <a:prstGeom prst="rect">
            <a:avLst/>
          </a:prstGeom>
          <a:noFill/>
        </p:spPr>
        <p:txBody>
          <a:bodyPr wrap="none" rtlCol="0">
            <a:spAutoFit/>
          </a:bodyPr>
          <a:lstStyle>
            <a:defPPr>
              <a:defRPr lang="it-IT"/>
            </a:defPPr>
            <a:lvl1pPr algn="ctr">
              <a:defRPr sz="2400">
                <a:solidFill>
                  <a:srgbClr val="008000"/>
                </a:solidFill>
                <a:latin typeface="Calibri" panose="020F0502020204030204" pitchFamily="34" charset="0"/>
              </a:defRPr>
            </a:lvl1pPr>
          </a:lstStyle>
          <a:p>
            <a:r>
              <a:rPr lang="it-IT" b="1" dirty="0"/>
              <a:t>60,1</a:t>
            </a:r>
          </a:p>
        </p:txBody>
      </p:sp>
      <p:sp>
        <p:nvSpPr>
          <p:cNvPr id="47" name="CasellaDiTesto 46"/>
          <p:cNvSpPr txBox="1"/>
          <p:nvPr/>
        </p:nvSpPr>
        <p:spPr>
          <a:xfrm>
            <a:off x="5061024" y="4622607"/>
            <a:ext cx="731290" cy="461665"/>
          </a:xfrm>
          <a:prstGeom prst="rect">
            <a:avLst/>
          </a:prstGeom>
          <a:noFill/>
        </p:spPr>
        <p:txBody>
          <a:bodyPr wrap="none" rtlCol="0">
            <a:spAutoFit/>
          </a:bodyPr>
          <a:lstStyle/>
          <a:p>
            <a:pPr algn="ctr"/>
            <a:r>
              <a:rPr lang="it-IT" sz="2400" dirty="0">
                <a:solidFill>
                  <a:srgbClr val="008000"/>
                </a:solidFill>
                <a:latin typeface="Calibri" panose="020F0502020204030204" pitchFamily="34" charset="0"/>
              </a:rPr>
              <a:t>56,0</a:t>
            </a:r>
          </a:p>
        </p:txBody>
      </p:sp>
      <p:sp>
        <p:nvSpPr>
          <p:cNvPr id="48" name="CasellaDiTesto 47"/>
          <p:cNvSpPr txBox="1"/>
          <p:nvPr/>
        </p:nvSpPr>
        <p:spPr>
          <a:xfrm>
            <a:off x="7177504" y="4622607"/>
            <a:ext cx="731290" cy="461665"/>
          </a:xfrm>
          <a:prstGeom prst="rect">
            <a:avLst/>
          </a:prstGeom>
          <a:noFill/>
        </p:spPr>
        <p:txBody>
          <a:bodyPr wrap="none" rtlCol="0">
            <a:spAutoFit/>
          </a:bodyPr>
          <a:lstStyle/>
          <a:p>
            <a:pPr algn="ctr"/>
            <a:r>
              <a:rPr lang="it-IT" sz="2400" b="1" dirty="0">
                <a:solidFill>
                  <a:srgbClr val="008000"/>
                </a:solidFill>
                <a:latin typeface="Calibri" panose="020F0502020204030204" pitchFamily="34" charset="0"/>
              </a:rPr>
              <a:t>61,4</a:t>
            </a:r>
          </a:p>
        </p:txBody>
      </p:sp>
      <p:sp>
        <p:nvSpPr>
          <p:cNvPr id="55" name="Rettangolo 54"/>
          <p:cNvSpPr/>
          <p:nvPr/>
        </p:nvSpPr>
        <p:spPr>
          <a:xfrm>
            <a:off x="395287" y="1014797"/>
            <a:ext cx="8598588" cy="634020"/>
          </a:xfrm>
          <a:prstGeom prst="rect">
            <a:avLst/>
          </a:prstGeom>
        </p:spPr>
        <p:txBody>
          <a:bodyPr wrap="square">
            <a:spAutoFit/>
          </a:bodyPr>
          <a:lstStyle/>
          <a:p>
            <a:pPr>
              <a:lnSpc>
                <a:spcPct val="110000"/>
              </a:lnSpc>
              <a:spcBef>
                <a:spcPts val="600"/>
              </a:spcBef>
            </a:pPr>
            <a:r>
              <a:rPr lang="it-IT" sz="1600" b="0" i="1" dirty="0">
                <a:latin typeface="Calibri" panose="020F0502020204030204" pitchFamily="34" charset="0"/>
              </a:rPr>
              <a:t>È  d’accordo con l’idea che </a:t>
            </a:r>
            <a:r>
              <a:rPr lang="it-IT" sz="1600" b="1" i="1" dirty="0">
                <a:latin typeface="Calibri" panose="020F0502020204030204" pitchFamily="34" charset="0"/>
              </a:rPr>
              <a:t>«un’adeguata formazione gioca oggi un ruolo strategico nell’individuazione di personale qualificato»?</a:t>
            </a:r>
          </a:p>
        </p:txBody>
      </p:sp>
      <p:sp>
        <p:nvSpPr>
          <p:cNvPr id="56" name="CasellaDiTesto 10"/>
          <p:cNvSpPr txBox="1">
            <a:spLocks noChangeArrowheads="1"/>
          </p:cNvSpPr>
          <p:nvPr/>
        </p:nvSpPr>
        <p:spPr bwMode="auto">
          <a:xfrm>
            <a:off x="608215" y="5333395"/>
            <a:ext cx="1412712" cy="338554"/>
          </a:xfrm>
          <a:prstGeom prst="rect">
            <a:avLst/>
          </a:prstGeom>
          <a:noFill/>
          <a:ln w="9525">
            <a:noFill/>
            <a:miter lim="800000"/>
            <a:headEnd/>
            <a:tailEnd/>
          </a:ln>
        </p:spPr>
        <p:txBody>
          <a:bodyPr wrap="square">
            <a:spAutoFit/>
          </a:bodyPr>
          <a:lstStyle/>
          <a:p>
            <a:pPr algn="ctr"/>
            <a:r>
              <a:rPr lang="it-IT" altLang="it-IT" sz="1600" dirty="0">
                <a:latin typeface="Calibri" panose="020F0502020204030204" pitchFamily="34" charset="0"/>
              </a:rPr>
              <a:t>Ingrosso</a:t>
            </a:r>
          </a:p>
        </p:txBody>
      </p:sp>
      <p:sp>
        <p:nvSpPr>
          <p:cNvPr id="57" name="CasellaDiTesto 10"/>
          <p:cNvSpPr txBox="1">
            <a:spLocks noChangeArrowheads="1"/>
          </p:cNvSpPr>
          <p:nvPr/>
        </p:nvSpPr>
        <p:spPr bwMode="auto">
          <a:xfrm>
            <a:off x="2582921" y="5333395"/>
            <a:ext cx="1649680" cy="338554"/>
          </a:xfrm>
          <a:prstGeom prst="rect">
            <a:avLst/>
          </a:prstGeom>
          <a:noFill/>
          <a:ln w="9525">
            <a:noFill/>
            <a:miter lim="800000"/>
            <a:headEnd/>
            <a:tailEnd/>
          </a:ln>
        </p:spPr>
        <p:txBody>
          <a:bodyPr wrap="square">
            <a:spAutoFit/>
          </a:bodyPr>
          <a:lstStyle/>
          <a:p>
            <a:pPr algn="ctr"/>
            <a:r>
              <a:rPr lang="it-IT" altLang="it-IT" sz="1600" dirty="0">
                <a:latin typeface="Calibri" panose="020F0502020204030204" pitchFamily="34" charset="0"/>
              </a:rPr>
              <a:t>Dettaglio</a:t>
            </a:r>
          </a:p>
        </p:txBody>
      </p:sp>
      <p:sp>
        <p:nvSpPr>
          <p:cNvPr id="58" name="CasellaDiTesto 10"/>
          <p:cNvSpPr txBox="1">
            <a:spLocks noChangeArrowheads="1"/>
          </p:cNvSpPr>
          <p:nvPr/>
        </p:nvSpPr>
        <p:spPr bwMode="auto">
          <a:xfrm>
            <a:off x="4720313" y="5333395"/>
            <a:ext cx="1412712" cy="338554"/>
          </a:xfrm>
          <a:prstGeom prst="rect">
            <a:avLst/>
          </a:prstGeom>
          <a:noFill/>
          <a:ln w="9525">
            <a:noFill/>
            <a:miter lim="800000"/>
            <a:headEnd/>
            <a:tailEnd/>
          </a:ln>
        </p:spPr>
        <p:txBody>
          <a:bodyPr wrap="square">
            <a:spAutoFit/>
          </a:bodyPr>
          <a:lstStyle/>
          <a:p>
            <a:pPr algn="ctr"/>
            <a:r>
              <a:rPr lang="it-IT" altLang="it-IT" sz="1600" b="1" dirty="0">
                <a:latin typeface="Calibri" panose="020F0502020204030204" pitchFamily="34" charset="0"/>
              </a:rPr>
              <a:t>Turismo</a:t>
            </a:r>
          </a:p>
        </p:txBody>
      </p:sp>
      <p:sp>
        <p:nvSpPr>
          <p:cNvPr id="59" name="CasellaDiTesto 10"/>
          <p:cNvSpPr txBox="1">
            <a:spLocks noChangeArrowheads="1"/>
          </p:cNvSpPr>
          <p:nvPr/>
        </p:nvSpPr>
        <p:spPr bwMode="auto">
          <a:xfrm>
            <a:off x="6836793" y="5333395"/>
            <a:ext cx="1412712" cy="338554"/>
          </a:xfrm>
          <a:prstGeom prst="rect">
            <a:avLst/>
          </a:prstGeom>
          <a:noFill/>
          <a:ln w="9525">
            <a:noFill/>
            <a:miter lim="800000"/>
            <a:headEnd/>
            <a:tailEnd/>
          </a:ln>
        </p:spPr>
        <p:txBody>
          <a:bodyPr wrap="square">
            <a:spAutoFit/>
          </a:bodyPr>
          <a:lstStyle/>
          <a:p>
            <a:pPr algn="ctr"/>
            <a:r>
              <a:rPr lang="it-IT" altLang="it-IT" sz="1600" b="1" dirty="0">
                <a:latin typeface="Calibri" panose="020F0502020204030204" pitchFamily="34" charset="0"/>
              </a:rPr>
              <a:t>Servizi</a:t>
            </a:r>
          </a:p>
        </p:txBody>
      </p:sp>
      <p:sp>
        <p:nvSpPr>
          <p:cNvPr id="60" name="CasellaDiTesto 59"/>
          <p:cNvSpPr txBox="1"/>
          <p:nvPr/>
        </p:nvSpPr>
        <p:spPr>
          <a:xfrm>
            <a:off x="948926" y="5579134"/>
            <a:ext cx="731290" cy="461665"/>
          </a:xfrm>
          <a:prstGeom prst="rect">
            <a:avLst/>
          </a:prstGeom>
          <a:noFill/>
        </p:spPr>
        <p:txBody>
          <a:bodyPr wrap="none" rtlCol="0">
            <a:spAutoFit/>
          </a:bodyPr>
          <a:lstStyle/>
          <a:p>
            <a:pPr algn="ctr"/>
            <a:r>
              <a:rPr lang="it-IT" sz="2400" dirty="0">
                <a:solidFill>
                  <a:srgbClr val="008000"/>
                </a:solidFill>
                <a:latin typeface="Calibri" panose="020F0502020204030204" pitchFamily="34" charset="0"/>
              </a:rPr>
              <a:t>53,0</a:t>
            </a:r>
          </a:p>
        </p:txBody>
      </p:sp>
      <p:sp>
        <p:nvSpPr>
          <p:cNvPr id="61" name="CasellaDiTesto 60"/>
          <p:cNvSpPr txBox="1"/>
          <p:nvPr/>
        </p:nvSpPr>
        <p:spPr>
          <a:xfrm>
            <a:off x="3042116" y="5579134"/>
            <a:ext cx="731290" cy="461665"/>
          </a:xfrm>
          <a:prstGeom prst="rect">
            <a:avLst/>
          </a:prstGeom>
          <a:noFill/>
        </p:spPr>
        <p:txBody>
          <a:bodyPr wrap="none" rtlCol="0">
            <a:spAutoFit/>
          </a:bodyPr>
          <a:lstStyle/>
          <a:p>
            <a:pPr algn="ctr"/>
            <a:r>
              <a:rPr lang="it-IT" sz="2400" dirty="0">
                <a:solidFill>
                  <a:srgbClr val="008000"/>
                </a:solidFill>
                <a:latin typeface="Calibri" panose="020F0502020204030204" pitchFamily="34" charset="0"/>
              </a:rPr>
              <a:t>50,0</a:t>
            </a:r>
          </a:p>
        </p:txBody>
      </p:sp>
      <p:sp>
        <p:nvSpPr>
          <p:cNvPr id="62" name="CasellaDiTesto 61"/>
          <p:cNvSpPr txBox="1"/>
          <p:nvPr/>
        </p:nvSpPr>
        <p:spPr>
          <a:xfrm>
            <a:off x="5061025" y="5579134"/>
            <a:ext cx="731290" cy="461665"/>
          </a:xfrm>
          <a:prstGeom prst="rect">
            <a:avLst/>
          </a:prstGeom>
          <a:noFill/>
        </p:spPr>
        <p:txBody>
          <a:bodyPr wrap="none" rtlCol="0">
            <a:spAutoFit/>
          </a:bodyPr>
          <a:lstStyle/>
          <a:p>
            <a:pPr algn="ctr"/>
            <a:r>
              <a:rPr lang="it-IT" sz="2400" b="1" dirty="0">
                <a:solidFill>
                  <a:srgbClr val="008000"/>
                </a:solidFill>
                <a:latin typeface="Calibri" panose="020F0502020204030204" pitchFamily="34" charset="0"/>
              </a:rPr>
              <a:t>67,2</a:t>
            </a:r>
          </a:p>
        </p:txBody>
      </p:sp>
      <p:sp>
        <p:nvSpPr>
          <p:cNvPr id="63" name="CasellaDiTesto 62"/>
          <p:cNvSpPr txBox="1"/>
          <p:nvPr/>
        </p:nvSpPr>
        <p:spPr>
          <a:xfrm>
            <a:off x="7177504" y="5579134"/>
            <a:ext cx="731290" cy="461665"/>
          </a:xfrm>
          <a:prstGeom prst="rect">
            <a:avLst/>
          </a:prstGeom>
          <a:noFill/>
        </p:spPr>
        <p:txBody>
          <a:bodyPr wrap="none" rtlCol="0">
            <a:spAutoFit/>
          </a:bodyPr>
          <a:lstStyle/>
          <a:p>
            <a:pPr algn="ctr"/>
            <a:r>
              <a:rPr lang="it-IT" sz="2400" b="1" dirty="0">
                <a:solidFill>
                  <a:srgbClr val="008000"/>
                </a:solidFill>
                <a:latin typeface="Calibri" panose="020F0502020204030204" pitchFamily="34" charset="0"/>
              </a:rPr>
              <a:t>69,3</a:t>
            </a:r>
          </a:p>
        </p:txBody>
      </p:sp>
      <p:cxnSp>
        <p:nvCxnSpPr>
          <p:cNvPr id="64" name="Connettore diritto 63"/>
          <p:cNvCxnSpPr>
            <a:cxnSpLocks/>
          </p:cNvCxnSpPr>
          <p:nvPr/>
        </p:nvCxnSpPr>
        <p:spPr bwMode="auto">
          <a:xfrm>
            <a:off x="4041715" y="4139555"/>
            <a:ext cx="4666640" cy="0"/>
          </a:xfrm>
          <a:prstGeom prst="line">
            <a:avLst/>
          </a:prstGeom>
          <a:noFill/>
          <a:ln w="28575" cap="flat" cmpd="sng" algn="ctr">
            <a:solidFill>
              <a:schemeClr val="tx1">
                <a:lumMod val="65000"/>
                <a:lumOff val="35000"/>
              </a:schemeClr>
            </a:solidFill>
            <a:prstDash val="solid"/>
            <a:round/>
            <a:headEnd type="none" w="med" len="med"/>
            <a:tailEnd type="none" w="med" len="med"/>
          </a:ln>
          <a:effectLst/>
        </p:spPr>
      </p:cxnSp>
      <p:cxnSp>
        <p:nvCxnSpPr>
          <p:cNvPr id="65" name="Connettore diritto 64"/>
          <p:cNvCxnSpPr>
            <a:cxnSpLocks/>
          </p:cNvCxnSpPr>
          <p:nvPr/>
        </p:nvCxnSpPr>
        <p:spPr bwMode="auto">
          <a:xfrm flipV="1">
            <a:off x="4041715" y="1885292"/>
            <a:ext cx="0" cy="2268000"/>
          </a:xfrm>
          <a:prstGeom prst="line">
            <a:avLst/>
          </a:prstGeom>
          <a:noFill/>
          <a:ln w="28575" cap="flat" cmpd="sng" algn="ctr">
            <a:solidFill>
              <a:schemeClr val="tx1">
                <a:lumMod val="65000"/>
                <a:lumOff val="35000"/>
              </a:schemeClr>
            </a:solidFill>
            <a:prstDash val="solid"/>
            <a:round/>
            <a:headEnd type="none" w="med" len="med"/>
            <a:tailEnd type="none" w="med" len="med"/>
          </a:ln>
          <a:effectLst/>
        </p:spPr>
      </p:cxnSp>
      <p:sp>
        <p:nvSpPr>
          <p:cNvPr id="67" name="Ovale 66"/>
          <p:cNvSpPr/>
          <p:nvPr/>
        </p:nvSpPr>
        <p:spPr bwMode="auto">
          <a:xfrm>
            <a:off x="2483050" y="4346270"/>
            <a:ext cx="1762305" cy="726689"/>
          </a:xfrm>
          <a:prstGeom prst="ellipse">
            <a:avLst/>
          </a:prstGeom>
          <a:noFill/>
          <a:ln w="2857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68" name="Ovale 67"/>
          <p:cNvSpPr/>
          <p:nvPr/>
        </p:nvSpPr>
        <p:spPr bwMode="auto">
          <a:xfrm>
            <a:off x="6626231" y="4346270"/>
            <a:ext cx="1762305" cy="726689"/>
          </a:xfrm>
          <a:prstGeom prst="ellipse">
            <a:avLst/>
          </a:prstGeom>
          <a:noFill/>
          <a:ln w="2857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69" name="Ovale 68"/>
          <p:cNvSpPr/>
          <p:nvPr/>
        </p:nvSpPr>
        <p:spPr bwMode="auto">
          <a:xfrm>
            <a:off x="4523648" y="5306475"/>
            <a:ext cx="1762305" cy="726689"/>
          </a:xfrm>
          <a:prstGeom prst="ellipse">
            <a:avLst/>
          </a:prstGeom>
          <a:noFill/>
          <a:ln w="2857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70" name="Ovale 69"/>
          <p:cNvSpPr/>
          <p:nvPr/>
        </p:nvSpPr>
        <p:spPr bwMode="auto">
          <a:xfrm>
            <a:off x="6626231" y="5306475"/>
            <a:ext cx="1762305" cy="726689"/>
          </a:xfrm>
          <a:prstGeom prst="ellipse">
            <a:avLst/>
          </a:prstGeom>
          <a:noFill/>
          <a:ln w="28575" cap="flat" cmpd="sng" algn="ctr">
            <a:solidFill>
              <a:schemeClr val="tx1">
                <a:lumMod val="65000"/>
                <a:lumOff val="3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6"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3297364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6"/>
          <p:cNvSpPr>
            <a:spLocks noGrp="1"/>
          </p:cNvSpPr>
          <p:nvPr>
            <p:ph type="title"/>
          </p:nvPr>
        </p:nvSpPr>
        <p:spPr>
          <a:xfrm>
            <a:off x="395288" y="188913"/>
            <a:ext cx="8491705"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formazione | </a:t>
            </a:r>
            <a:r>
              <a:rPr lang="it-IT" dirty="0">
                <a:solidFill>
                  <a:schemeClr val="tx1"/>
                </a:solidFill>
                <a:latin typeface="Calibri" panose="020F0502020204030204" pitchFamily="34" charset="0"/>
                <a:ea typeface="ＭＳ Ｐゴシック" pitchFamily="34" charset="-128"/>
                <a:cs typeface="Arial" charset="0"/>
              </a:rPr>
              <a:t>oltre il 70% delle imprese del terziario del FVG considera la </a:t>
            </a:r>
            <a:r>
              <a:rPr lang="it-IT" u="sng" dirty="0">
                <a:solidFill>
                  <a:srgbClr val="C00000"/>
                </a:solidFill>
                <a:latin typeface="Calibri" panose="020F0502020204030204" pitchFamily="34" charset="0"/>
                <a:ea typeface="ＭＳ Ｐゴシック" pitchFamily="34" charset="-128"/>
                <a:cs typeface="Arial" charset="0"/>
              </a:rPr>
              <a:t>FORMAZIONE SVOLTA IN AZIENDA</a:t>
            </a:r>
            <a:r>
              <a:rPr lang="it-IT" dirty="0">
                <a:solidFill>
                  <a:schemeClr val="tx1"/>
                </a:solidFill>
                <a:latin typeface="Calibri" panose="020F0502020204030204" pitchFamily="34" charset="0"/>
                <a:ea typeface="ＭＳ Ｐゴシック" pitchFamily="34" charset="-128"/>
                <a:cs typeface="Arial" charset="0"/>
              </a:rPr>
              <a:t> un’attività di </a:t>
            </a:r>
            <a:r>
              <a:rPr lang="it-IT" u="sng" dirty="0">
                <a:solidFill>
                  <a:srgbClr val="C00000"/>
                </a:solidFill>
                <a:latin typeface="Calibri" panose="020F0502020204030204" pitchFamily="34" charset="0"/>
                <a:ea typeface="ＭＳ Ｐゴシック" pitchFamily="34" charset="-128"/>
                <a:cs typeface="Arial" charset="0"/>
              </a:rPr>
              <a:t>PRIMARIA IMPORTANZA</a:t>
            </a:r>
            <a:r>
              <a:rPr lang="it-IT" dirty="0">
                <a:solidFill>
                  <a:schemeClr val="tx1"/>
                </a:solidFill>
                <a:latin typeface="Calibri" panose="020F0502020204030204" pitchFamily="34" charset="0"/>
                <a:ea typeface="ＭＳ Ｐゴシック" pitchFamily="34" charset="-128"/>
                <a:cs typeface="Arial" charset="0"/>
              </a:rPr>
              <a:t>, prevalentemente in termini di crescita professionale per il personale…</a:t>
            </a:r>
            <a:endParaRPr lang="it-IT" dirty="0">
              <a:solidFill>
                <a:schemeClr val="tx1"/>
              </a:solidFill>
              <a:latin typeface="Calibri" panose="020F0502020204030204" pitchFamily="34" charset="0"/>
              <a:ea typeface="ＭＳ Ｐゴシック" pitchFamily="34" charset="-128"/>
            </a:endParaRPr>
          </a:p>
        </p:txBody>
      </p:sp>
      <p:sp>
        <p:nvSpPr>
          <p:cNvPr id="3" name="Rettangolo 2"/>
          <p:cNvSpPr/>
          <p:nvPr/>
        </p:nvSpPr>
        <p:spPr>
          <a:xfrm>
            <a:off x="395288" y="1506371"/>
            <a:ext cx="8491705" cy="400110"/>
          </a:xfrm>
          <a:prstGeom prst="rect">
            <a:avLst/>
          </a:prstGeom>
        </p:spPr>
        <p:txBody>
          <a:bodyPr wrap="square">
            <a:spAutoFit/>
          </a:bodyPr>
          <a:lstStyle/>
          <a:p>
            <a:r>
              <a:rPr lang="it-IT" sz="2000" b="1" i="1" dirty="0">
                <a:latin typeface="Calibri" panose="020F0502020204030204" pitchFamily="34" charset="0"/>
              </a:rPr>
              <a:t>Secondo la Sua esperienza, </a:t>
            </a:r>
            <a:r>
              <a:rPr lang="it-IT" sz="2000" b="1" i="1" u="sng" dirty="0">
                <a:latin typeface="Calibri" panose="020F0502020204030204" pitchFamily="34" charset="0"/>
              </a:rPr>
              <a:t>l’attività di formazione, se svolta in azienda, è</a:t>
            </a:r>
            <a:r>
              <a:rPr lang="it-IT" sz="2000" b="1" i="1" dirty="0">
                <a:latin typeface="Calibri" panose="020F0502020204030204" pitchFamily="34" charset="0"/>
              </a:rPr>
              <a:t>…?</a:t>
            </a:r>
          </a:p>
        </p:txBody>
      </p:sp>
      <p:pic>
        <p:nvPicPr>
          <p:cNvPr id="4098" name="Picture 2" descr="Risultati immagini per growing ic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6854" y="2673786"/>
            <a:ext cx="550328" cy="5503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sultati immagini per additional cost ic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37740" y="5318242"/>
            <a:ext cx="646325" cy="5985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sultati immagini per competitiveness ic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84096" y="3302326"/>
            <a:ext cx="752468" cy="75246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isultati immagini per innovation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86795" y="4008856"/>
            <a:ext cx="544809" cy="76588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478715" y="2687340"/>
            <a:ext cx="3035495" cy="523220"/>
          </a:xfrm>
          <a:prstGeom prst="rect">
            <a:avLst/>
          </a:prstGeom>
        </p:spPr>
        <p:txBody>
          <a:bodyPr wrap="square">
            <a:spAutoFit/>
          </a:bodyPr>
          <a:lstStyle/>
          <a:p>
            <a:r>
              <a:rPr lang="it-IT" sz="1400" b="0" dirty="0">
                <a:solidFill>
                  <a:srgbClr val="000000"/>
                </a:solidFill>
                <a:latin typeface="Calibri" panose="020F0502020204030204" pitchFamily="34" charset="0"/>
              </a:rPr>
              <a:t>…un momento di crescita professionale per il personale</a:t>
            </a:r>
            <a:r>
              <a:rPr lang="it-IT" sz="1400" b="0" dirty="0">
                <a:latin typeface="Calibri" panose="020F0502020204030204" pitchFamily="34" charset="0"/>
              </a:rPr>
              <a:t> </a:t>
            </a:r>
          </a:p>
        </p:txBody>
      </p:sp>
      <p:sp>
        <p:nvSpPr>
          <p:cNvPr id="15" name="Rettangolo 14"/>
          <p:cNvSpPr/>
          <p:nvPr/>
        </p:nvSpPr>
        <p:spPr>
          <a:xfrm>
            <a:off x="5478715" y="5248202"/>
            <a:ext cx="3035495" cy="738664"/>
          </a:xfrm>
          <a:prstGeom prst="rect">
            <a:avLst/>
          </a:prstGeom>
        </p:spPr>
        <p:txBody>
          <a:bodyPr wrap="square">
            <a:spAutoFit/>
          </a:bodyPr>
          <a:lstStyle/>
          <a:p>
            <a:r>
              <a:rPr lang="it-IT" sz="1400" b="0" dirty="0">
                <a:solidFill>
                  <a:srgbClr val="000000"/>
                </a:solidFill>
                <a:latin typeface="Calibri" panose="020F0502020204030204" pitchFamily="34" charset="0"/>
              </a:rPr>
              <a:t>…un costo aggiuntivo cui l’impresa è sottoposta, che toglie tempo all’attività di produzione</a:t>
            </a:r>
            <a:endParaRPr lang="it-IT" sz="1400" b="0" dirty="0">
              <a:latin typeface="Calibri" panose="020F0502020204030204" pitchFamily="34" charset="0"/>
            </a:endParaRPr>
          </a:p>
        </p:txBody>
      </p:sp>
      <p:sp>
        <p:nvSpPr>
          <p:cNvPr id="16" name="Rettangolo 15"/>
          <p:cNvSpPr/>
          <p:nvPr/>
        </p:nvSpPr>
        <p:spPr>
          <a:xfrm>
            <a:off x="5478715" y="3416950"/>
            <a:ext cx="3259715" cy="523220"/>
          </a:xfrm>
          <a:prstGeom prst="rect">
            <a:avLst/>
          </a:prstGeom>
        </p:spPr>
        <p:txBody>
          <a:bodyPr wrap="square">
            <a:spAutoFit/>
          </a:bodyPr>
          <a:lstStyle/>
          <a:p>
            <a:r>
              <a:rPr lang="it-IT" sz="1400" b="0" dirty="0">
                <a:solidFill>
                  <a:srgbClr val="000000"/>
                </a:solidFill>
                <a:latin typeface="Calibri" panose="020F0502020204030204" pitchFamily="34" charset="0"/>
              </a:rPr>
              <a:t>…un elemento strategico per la competitività dell’impresa</a:t>
            </a:r>
            <a:endParaRPr lang="it-IT" sz="1400" b="0" dirty="0">
              <a:latin typeface="Calibri" panose="020F0502020204030204" pitchFamily="34" charset="0"/>
            </a:endParaRPr>
          </a:p>
        </p:txBody>
      </p:sp>
      <p:sp>
        <p:nvSpPr>
          <p:cNvPr id="17" name="Rettangolo 16"/>
          <p:cNvSpPr/>
          <p:nvPr/>
        </p:nvSpPr>
        <p:spPr>
          <a:xfrm>
            <a:off x="5478715" y="4237912"/>
            <a:ext cx="3259715" cy="307777"/>
          </a:xfrm>
          <a:prstGeom prst="rect">
            <a:avLst/>
          </a:prstGeom>
        </p:spPr>
        <p:txBody>
          <a:bodyPr wrap="square">
            <a:spAutoFit/>
          </a:bodyPr>
          <a:lstStyle/>
          <a:p>
            <a:r>
              <a:rPr lang="it-IT" sz="1400" b="0" dirty="0">
                <a:solidFill>
                  <a:srgbClr val="000000"/>
                </a:solidFill>
                <a:latin typeface="Calibri" panose="020F0502020204030204" pitchFamily="34" charset="0"/>
              </a:rPr>
              <a:t>…un sistema per fare «innovazione»</a:t>
            </a:r>
            <a:endParaRPr lang="it-IT" sz="1400" b="0" dirty="0">
              <a:latin typeface="Calibri" panose="020F0502020204030204" pitchFamily="34" charset="0"/>
            </a:endParaRPr>
          </a:p>
        </p:txBody>
      </p:sp>
      <p:sp>
        <p:nvSpPr>
          <p:cNvPr id="18" name="Rettangolo 17"/>
          <p:cNvSpPr/>
          <p:nvPr/>
        </p:nvSpPr>
        <p:spPr>
          <a:xfrm>
            <a:off x="4408810" y="2687340"/>
            <a:ext cx="1009639" cy="523220"/>
          </a:xfrm>
          <a:prstGeom prst="rect">
            <a:avLst/>
          </a:prstGeom>
        </p:spPr>
        <p:txBody>
          <a:bodyPr wrap="square">
            <a:spAutoFit/>
          </a:bodyPr>
          <a:lstStyle/>
          <a:p>
            <a:pPr algn="ctr"/>
            <a:r>
              <a:rPr lang="it-IT" sz="2800" b="0" dirty="0">
                <a:solidFill>
                  <a:srgbClr val="000000"/>
                </a:solidFill>
                <a:latin typeface="Calibri" panose="020F0502020204030204" pitchFamily="34" charset="0"/>
              </a:rPr>
              <a:t>45,9</a:t>
            </a:r>
            <a:endParaRPr lang="it-IT" sz="2800" b="0" dirty="0">
              <a:latin typeface="Calibri" panose="020F0502020204030204" pitchFamily="34" charset="0"/>
            </a:endParaRPr>
          </a:p>
        </p:txBody>
      </p:sp>
      <p:sp>
        <p:nvSpPr>
          <p:cNvPr id="20" name="Rettangolo 19"/>
          <p:cNvSpPr/>
          <p:nvPr/>
        </p:nvSpPr>
        <p:spPr>
          <a:xfrm>
            <a:off x="4408810" y="3416950"/>
            <a:ext cx="1009639" cy="523220"/>
          </a:xfrm>
          <a:prstGeom prst="rect">
            <a:avLst/>
          </a:prstGeom>
        </p:spPr>
        <p:txBody>
          <a:bodyPr wrap="square">
            <a:spAutoFit/>
          </a:bodyPr>
          <a:lstStyle/>
          <a:p>
            <a:pPr algn="ctr"/>
            <a:r>
              <a:rPr lang="it-IT" sz="2800" b="0" dirty="0">
                <a:solidFill>
                  <a:srgbClr val="000000"/>
                </a:solidFill>
                <a:latin typeface="Calibri" panose="020F0502020204030204" pitchFamily="34" charset="0"/>
              </a:rPr>
              <a:t>17,9</a:t>
            </a:r>
            <a:endParaRPr lang="it-IT" sz="2800" b="0" dirty="0">
              <a:latin typeface="Calibri" panose="020F0502020204030204" pitchFamily="34" charset="0"/>
            </a:endParaRPr>
          </a:p>
        </p:txBody>
      </p:sp>
      <p:sp>
        <p:nvSpPr>
          <p:cNvPr id="21" name="Rettangolo 20"/>
          <p:cNvSpPr/>
          <p:nvPr/>
        </p:nvSpPr>
        <p:spPr>
          <a:xfrm>
            <a:off x="4408810" y="4130190"/>
            <a:ext cx="1009639" cy="523220"/>
          </a:xfrm>
          <a:prstGeom prst="rect">
            <a:avLst/>
          </a:prstGeom>
        </p:spPr>
        <p:txBody>
          <a:bodyPr wrap="square">
            <a:spAutoFit/>
          </a:bodyPr>
          <a:lstStyle/>
          <a:p>
            <a:pPr algn="ctr"/>
            <a:r>
              <a:rPr lang="it-IT" sz="2800" b="0" dirty="0">
                <a:solidFill>
                  <a:srgbClr val="000000"/>
                </a:solidFill>
                <a:latin typeface="Calibri" panose="020F0502020204030204" pitchFamily="34" charset="0"/>
              </a:rPr>
              <a:t>8,3</a:t>
            </a:r>
            <a:endParaRPr lang="it-IT" sz="2800" b="0" dirty="0">
              <a:latin typeface="Calibri" panose="020F0502020204030204" pitchFamily="34" charset="0"/>
            </a:endParaRPr>
          </a:p>
        </p:txBody>
      </p:sp>
      <p:sp>
        <p:nvSpPr>
          <p:cNvPr id="9" name="Rettangolo 8"/>
          <p:cNvSpPr/>
          <p:nvPr/>
        </p:nvSpPr>
        <p:spPr bwMode="auto">
          <a:xfrm>
            <a:off x="2225772" y="2346495"/>
            <a:ext cx="990600" cy="2445270"/>
          </a:xfrm>
          <a:prstGeom prst="rect">
            <a:avLst/>
          </a:prstGeom>
          <a:solidFill>
            <a:srgbClr val="008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008000"/>
              </a:solidFill>
              <a:effectLst/>
              <a:latin typeface="Arial" charset="0"/>
            </a:endParaRPr>
          </a:p>
        </p:txBody>
      </p:sp>
      <p:sp>
        <p:nvSpPr>
          <p:cNvPr id="29" name="Rettangolo 28"/>
          <p:cNvSpPr/>
          <p:nvPr/>
        </p:nvSpPr>
        <p:spPr>
          <a:xfrm>
            <a:off x="2164219" y="3394979"/>
            <a:ext cx="1113707" cy="646331"/>
          </a:xfrm>
          <a:prstGeom prst="rect">
            <a:avLst/>
          </a:prstGeom>
        </p:spPr>
        <p:txBody>
          <a:bodyPr wrap="square">
            <a:spAutoFit/>
          </a:bodyPr>
          <a:lstStyle/>
          <a:p>
            <a:pPr algn="ctr"/>
            <a:r>
              <a:rPr lang="it-IT" sz="3600" b="0" dirty="0">
                <a:solidFill>
                  <a:schemeClr val="bg1"/>
                </a:solidFill>
                <a:latin typeface="Calibri" panose="020F0502020204030204" pitchFamily="34" charset="0"/>
              </a:rPr>
              <a:t>72,1</a:t>
            </a:r>
          </a:p>
        </p:txBody>
      </p:sp>
      <p:sp>
        <p:nvSpPr>
          <p:cNvPr id="31" name="Rettangolo 30"/>
          <p:cNvSpPr/>
          <p:nvPr/>
        </p:nvSpPr>
        <p:spPr>
          <a:xfrm>
            <a:off x="395288" y="3425757"/>
            <a:ext cx="1793638" cy="584775"/>
          </a:xfrm>
          <a:prstGeom prst="rect">
            <a:avLst/>
          </a:prstGeom>
        </p:spPr>
        <p:txBody>
          <a:bodyPr wrap="square">
            <a:spAutoFit/>
          </a:bodyPr>
          <a:lstStyle/>
          <a:p>
            <a:r>
              <a:rPr lang="it-IT" sz="3200" b="1" dirty="0">
                <a:solidFill>
                  <a:srgbClr val="000000"/>
                </a:solidFill>
                <a:latin typeface="Calibri" panose="020F0502020204030204" pitchFamily="34" charset="0"/>
              </a:rPr>
              <a:t>UTILE</a:t>
            </a:r>
            <a:endParaRPr lang="it-IT" sz="3200" b="1" dirty="0">
              <a:latin typeface="Calibri" panose="020F0502020204030204" pitchFamily="34" charset="0"/>
            </a:endParaRPr>
          </a:p>
        </p:txBody>
      </p:sp>
      <p:sp>
        <p:nvSpPr>
          <p:cNvPr id="34" name="Rettangolo 33"/>
          <p:cNvSpPr/>
          <p:nvPr/>
        </p:nvSpPr>
        <p:spPr bwMode="auto">
          <a:xfrm>
            <a:off x="2225772" y="4802740"/>
            <a:ext cx="990600" cy="1202150"/>
          </a:xfrm>
          <a:prstGeom prst="rect">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5" name="Rettangolo 34"/>
          <p:cNvSpPr/>
          <p:nvPr/>
        </p:nvSpPr>
        <p:spPr>
          <a:xfrm>
            <a:off x="2164219" y="5103444"/>
            <a:ext cx="1113707" cy="646331"/>
          </a:xfrm>
          <a:prstGeom prst="rect">
            <a:avLst/>
          </a:prstGeom>
        </p:spPr>
        <p:txBody>
          <a:bodyPr wrap="square">
            <a:spAutoFit/>
          </a:bodyPr>
          <a:lstStyle/>
          <a:p>
            <a:pPr algn="ctr"/>
            <a:r>
              <a:rPr lang="it-IT" sz="3600" b="0" dirty="0">
                <a:solidFill>
                  <a:schemeClr val="bg1"/>
                </a:solidFill>
                <a:latin typeface="Calibri" panose="020F0502020204030204" pitchFamily="34" charset="0"/>
              </a:rPr>
              <a:t>27,9</a:t>
            </a:r>
          </a:p>
        </p:txBody>
      </p:sp>
      <p:sp>
        <p:nvSpPr>
          <p:cNvPr id="23" name="Rettangolo 22"/>
          <p:cNvSpPr/>
          <p:nvPr/>
        </p:nvSpPr>
        <p:spPr>
          <a:xfrm>
            <a:off x="395948" y="5134222"/>
            <a:ext cx="1793638" cy="584775"/>
          </a:xfrm>
          <a:prstGeom prst="rect">
            <a:avLst/>
          </a:prstGeom>
        </p:spPr>
        <p:txBody>
          <a:bodyPr wrap="square">
            <a:spAutoFit/>
          </a:bodyPr>
          <a:lstStyle/>
          <a:p>
            <a:r>
              <a:rPr lang="it-IT" sz="3200" b="1" dirty="0">
                <a:solidFill>
                  <a:srgbClr val="000000"/>
                </a:solidFill>
                <a:latin typeface="Calibri" panose="020F0502020204030204" pitchFamily="34" charset="0"/>
              </a:rPr>
              <a:t>INUTILE</a:t>
            </a:r>
            <a:endParaRPr lang="it-IT" sz="3200" b="1" dirty="0">
              <a:latin typeface="Calibri" panose="020F0502020204030204" pitchFamily="34" charset="0"/>
            </a:endParaRPr>
          </a:p>
        </p:txBody>
      </p:sp>
      <p:sp>
        <p:nvSpPr>
          <p:cNvPr id="25" name="Rettangolo 24"/>
          <p:cNvSpPr/>
          <p:nvPr/>
        </p:nvSpPr>
        <p:spPr>
          <a:xfrm>
            <a:off x="3386007" y="2323928"/>
            <a:ext cx="1793638" cy="307777"/>
          </a:xfrm>
          <a:prstGeom prst="rect">
            <a:avLst/>
          </a:prstGeom>
        </p:spPr>
        <p:txBody>
          <a:bodyPr wrap="square">
            <a:spAutoFit/>
          </a:bodyPr>
          <a:lstStyle/>
          <a:p>
            <a:r>
              <a:rPr lang="it-IT" sz="1400" b="0" i="1" dirty="0">
                <a:solidFill>
                  <a:srgbClr val="000000"/>
                </a:solidFill>
                <a:latin typeface="Calibri" panose="020F0502020204030204" pitchFamily="34" charset="0"/>
              </a:rPr>
              <a:t>È considerata…</a:t>
            </a:r>
            <a:endParaRPr lang="it-IT" sz="1400" b="0" i="1" dirty="0">
              <a:latin typeface="Calibri" panose="020F0502020204030204" pitchFamily="34" charset="0"/>
            </a:endParaRPr>
          </a:p>
        </p:txBody>
      </p:sp>
      <p:sp>
        <p:nvSpPr>
          <p:cNvPr id="26" name="Rettangolo 25"/>
          <p:cNvSpPr/>
          <p:nvPr/>
        </p:nvSpPr>
        <p:spPr>
          <a:xfrm>
            <a:off x="3386007" y="4939425"/>
            <a:ext cx="1793638" cy="307777"/>
          </a:xfrm>
          <a:prstGeom prst="rect">
            <a:avLst/>
          </a:prstGeom>
        </p:spPr>
        <p:txBody>
          <a:bodyPr wrap="square">
            <a:spAutoFit/>
          </a:bodyPr>
          <a:lstStyle/>
          <a:p>
            <a:r>
              <a:rPr lang="it-IT" sz="1400" b="0" i="1" dirty="0">
                <a:solidFill>
                  <a:srgbClr val="000000"/>
                </a:solidFill>
                <a:latin typeface="Calibri" panose="020F0502020204030204" pitchFamily="34" charset="0"/>
              </a:rPr>
              <a:t>È considerata…</a:t>
            </a:r>
            <a:endParaRPr lang="it-IT" sz="1400" b="0" i="1" dirty="0">
              <a:latin typeface="Calibri" panose="020F0502020204030204" pitchFamily="34" charset="0"/>
            </a:endParaRPr>
          </a:p>
        </p:txBody>
      </p:sp>
      <p:sp>
        <p:nvSpPr>
          <p:cNvPr id="27" name="Rettangolo 26"/>
          <p:cNvSpPr/>
          <p:nvPr/>
        </p:nvSpPr>
        <p:spPr>
          <a:xfrm>
            <a:off x="4408810" y="5355924"/>
            <a:ext cx="1009639" cy="523220"/>
          </a:xfrm>
          <a:prstGeom prst="rect">
            <a:avLst/>
          </a:prstGeom>
        </p:spPr>
        <p:txBody>
          <a:bodyPr wrap="square">
            <a:spAutoFit/>
          </a:bodyPr>
          <a:lstStyle/>
          <a:p>
            <a:pPr algn="ctr"/>
            <a:r>
              <a:rPr lang="it-IT" sz="2800" b="0" dirty="0">
                <a:solidFill>
                  <a:srgbClr val="000000"/>
                </a:solidFill>
                <a:latin typeface="Calibri" panose="020F0502020204030204" pitchFamily="34" charset="0"/>
              </a:rPr>
              <a:t>27,9</a:t>
            </a:r>
            <a:endParaRPr lang="it-IT" sz="2800" b="0" dirty="0">
              <a:latin typeface="Calibri" panose="020F0502020204030204" pitchFamily="34" charset="0"/>
            </a:endParaRPr>
          </a:p>
        </p:txBody>
      </p:sp>
      <p:cxnSp>
        <p:nvCxnSpPr>
          <p:cNvPr id="7" name="Connettore diritto 6"/>
          <p:cNvCxnSpPr>
            <a:cxnSpLocks/>
          </p:cNvCxnSpPr>
          <p:nvPr/>
        </p:nvCxnSpPr>
        <p:spPr bwMode="auto">
          <a:xfrm flipV="1">
            <a:off x="395288" y="4803195"/>
            <a:ext cx="8523807" cy="0"/>
          </a:xfrm>
          <a:prstGeom prst="line">
            <a:avLst/>
          </a:prstGeom>
          <a:noFill/>
          <a:ln w="28575" cap="flat" cmpd="sng" algn="ctr">
            <a:solidFill>
              <a:schemeClr val="tx1">
                <a:lumMod val="65000"/>
                <a:lumOff val="35000"/>
              </a:schemeClr>
            </a:solidFill>
            <a:prstDash val="solid"/>
            <a:round/>
            <a:headEnd type="none" w="med" len="med"/>
            <a:tailEnd type="none" w="med" len="med"/>
          </a:ln>
          <a:effectLst/>
        </p:spPr>
      </p:cxnSp>
      <p:sp>
        <p:nvSpPr>
          <p:cNvPr id="30"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759472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6"/>
          <p:cNvSpPr>
            <a:spLocks noGrp="1"/>
          </p:cNvSpPr>
          <p:nvPr>
            <p:ph type="title"/>
          </p:nvPr>
        </p:nvSpPr>
        <p:spPr>
          <a:xfrm>
            <a:off x="395288" y="188913"/>
            <a:ext cx="8589224" cy="765175"/>
          </a:xfrm>
        </p:spPr>
        <p:txBody>
          <a:bodyPr/>
          <a:lstStyle/>
          <a:p>
            <a:r>
              <a:rPr lang="it-IT" dirty="0">
                <a:solidFill>
                  <a:srgbClr val="0C4B92"/>
                </a:solidFill>
                <a:latin typeface="Calibri" panose="020F0502020204030204" pitchFamily="34" charset="0"/>
                <a:ea typeface="ＭＳ Ｐゴシック" pitchFamily="34" charset="-128"/>
                <a:cs typeface="Arial" charset="0"/>
              </a:rPr>
              <a:t>formazione | </a:t>
            </a:r>
            <a:r>
              <a:rPr lang="it-IT" u="sng" dirty="0">
                <a:solidFill>
                  <a:srgbClr val="C00000"/>
                </a:solidFill>
                <a:latin typeface="Calibri" panose="020F0502020204030204" pitchFamily="34" charset="0"/>
                <a:ea typeface="ＭＳ Ｐゴシック" pitchFamily="34" charset="-128"/>
                <a:cs typeface="Arial" charset="0"/>
              </a:rPr>
              <a:t>FORMAZIONE</a:t>
            </a:r>
            <a:r>
              <a:rPr lang="it-IT" dirty="0">
                <a:solidFill>
                  <a:schemeClr val="tx1"/>
                </a:solidFill>
                <a:latin typeface="Calibri" panose="020F0502020204030204" pitchFamily="34" charset="0"/>
                <a:ea typeface="ＭＳ Ｐゴシック" pitchFamily="34" charset="-128"/>
                <a:cs typeface="Arial" charset="0"/>
              </a:rPr>
              <a:t> per le autorizzazioni amministrative, per la sicurezza sul lavoro e corsi per lo sviluppo delle competenze personali sono i </a:t>
            </a:r>
            <a:r>
              <a:rPr lang="it-IT" u="sng" dirty="0">
                <a:solidFill>
                  <a:srgbClr val="C00000"/>
                </a:solidFill>
                <a:latin typeface="Calibri" panose="020F0502020204030204" pitchFamily="34" charset="0"/>
                <a:ea typeface="ＭＳ Ｐゴシック" pitchFamily="34" charset="-128"/>
                <a:cs typeface="Arial" charset="0"/>
              </a:rPr>
              <a:t>PRINCIPALI BISOGNI</a:t>
            </a:r>
            <a:r>
              <a:rPr lang="it-IT" dirty="0">
                <a:solidFill>
                  <a:schemeClr val="tx1"/>
                </a:solidFill>
                <a:latin typeface="Calibri" panose="020F0502020204030204" pitchFamily="34" charset="0"/>
                <a:ea typeface="ＭＳ Ｐゴシック" pitchFamily="34" charset="-128"/>
                <a:cs typeface="Arial" charset="0"/>
              </a:rPr>
              <a:t> che </a:t>
            </a:r>
            <a:r>
              <a:rPr lang="it-IT" dirty="0" err="1">
                <a:solidFill>
                  <a:schemeClr val="tx1"/>
                </a:solidFill>
                <a:latin typeface="Calibri" panose="020F0502020204030204" pitchFamily="34" charset="0"/>
                <a:ea typeface="ＭＳ Ｐゴシック" pitchFamily="34" charset="-128"/>
                <a:cs typeface="Arial" charset="0"/>
              </a:rPr>
              <a:t>confcommercio</a:t>
            </a:r>
            <a:r>
              <a:rPr lang="it-IT" dirty="0">
                <a:solidFill>
                  <a:schemeClr val="tx1"/>
                </a:solidFill>
                <a:latin typeface="Calibri" panose="020F0502020204030204" pitchFamily="34" charset="0"/>
                <a:ea typeface="ＭＳ Ｐゴシック" pitchFamily="34" charset="-128"/>
                <a:cs typeface="Arial" charset="0"/>
              </a:rPr>
              <a:t> potrebbe intercettare…</a:t>
            </a:r>
            <a:endParaRPr lang="it-IT" dirty="0">
              <a:solidFill>
                <a:schemeClr val="tx1"/>
              </a:solidFill>
              <a:latin typeface="Calibri" panose="020F0502020204030204" pitchFamily="34" charset="0"/>
              <a:ea typeface="ＭＳ Ｐゴシック" pitchFamily="34" charset="-128"/>
            </a:endParaRPr>
          </a:p>
        </p:txBody>
      </p:sp>
      <p:sp>
        <p:nvSpPr>
          <p:cNvPr id="5" name="Rettangolo 4"/>
          <p:cNvSpPr/>
          <p:nvPr/>
        </p:nvSpPr>
        <p:spPr>
          <a:xfrm>
            <a:off x="1139510" y="4708475"/>
            <a:ext cx="2132993" cy="646331"/>
          </a:xfrm>
          <a:prstGeom prst="rect">
            <a:avLst/>
          </a:prstGeom>
        </p:spPr>
        <p:txBody>
          <a:bodyPr wrap="square">
            <a:spAutoFit/>
          </a:bodyPr>
          <a:lstStyle/>
          <a:p>
            <a:r>
              <a:rPr lang="it-IT" sz="1200" b="0" dirty="0">
                <a:solidFill>
                  <a:srgbClr val="000000"/>
                </a:solidFill>
                <a:latin typeface="Calibri" panose="020F0502020204030204" pitchFamily="34" charset="0"/>
              </a:rPr>
              <a:t>Sistema formativo atto a fornire una “educazione finanziaria” alle imprese</a:t>
            </a:r>
            <a:endParaRPr lang="it-IT" sz="1200" b="0" dirty="0">
              <a:latin typeface="Calibri" panose="020F0502020204030204" pitchFamily="34" charset="0"/>
            </a:endParaRPr>
          </a:p>
        </p:txBody>
      </p:sp>
      <p:pic>
        <p:nvPicPr>
          <p:cNvPr id="85" name="Picture 22" descr="Risultati immagini per tourist reception ico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2263" y="4755735"/>
            <a:ext cx="551810" cy="551810"/>
          </a:xfrm>
          <a:prstGeom prst="rect">
            <a:avLst/>
          </a:prstGeom>
          <a:noFill/>
          <a:extLst>
            <a:ext uri="{909E8E84-426E-40DD-AFC4-6F175D3DCCD1}">
              <a14:hiddenFill xmlns:a14="http://schemas.microsoft.com/office/drawing/2010/main">
                <a:solidFill>
                  <a:srgbClr val="FFFFFF"/>
                </a:solidFill>
              </a14:hiddenFill>
            </a:ext>
          </a:extLst>
        </p:spPr>
      </p:pic>
      <p:sp>
        <p:nvSpPr>
          <p:cNvPr id="91" name="Rettangolo 90"/>
          <p:cNvSpPr/>
          <p:nvPr/>
        </p:nvSpPr>
        <p:spPr>
          <a:xfrm>
            <a:off x="3386781" y="4770030"/>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18,6</a:t>
            </a:r>
            <a:endParaRPr lang="it-IT" sz="2800" dirty="0">
              <a:latin typeface="Calibri" panose="020F0502020204030204" pitchFamily="34" charset="0"/>
            </a:endParaRPr>
          </a:p>
        </p:txBody>
      </p:sp>
      <p:sp>
        <p:nvSpPr>
          <p:cNvPr id="55" name="Rettangolo 54"/>
          <p:cNvSpPr/>
          <p:nvPr/>
        </p:nvSpPr>
        <p:spPr>
          <a:xfrm>
            <a:off x="1139510" y="3822027"/>
            <a:ext cx="2165447" cy="646331"/>
          </a:xfrm>
          <a:prstGeom prst="rect">
            <a:avLst/>
          </a:prstGeom>
        </p:spPr>
        <p:txBody>
          <a:bodyPr wrap="square">
            <a:spAutoFit/>
          </a:bodyPr>
          <a:lstStyle/>
          <a:p>
            <a:r>
              <a:rPr lang="it-IT" sz="1200" b="1" dirty="0">
                <a:solidFill>
                  <a:srgbClr val="000000"/>
                </a:solidFill>
                <a:latin typeface="Calibri" panose="020F0502020204030204" pitchFamily="34" charset="0"/>
              </a:rPr>
              <a:t>Corsi per sostegno e sviluppo delle competenze personali e della competitività</a:t>
            </a:r>
            <a:endParaRPr lang="it-IT" sz="1200" b="1" dirty="0">
              <a:latin typeface="Calibri" panose="020F0502020204030204" pitchFamily="34" charset="0"/>
            </a:endParaRPr>
          </a:p>
        </p:txBody>
      </p:sp>
      <p:pic>
        <p:nvPicPr>
          <p:cNvPr id="86" name="Picture 20" descr="Risultati immagini per stores ic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5498" y="3862522"/>
            <a:ext cx="565341" cy="565341"/>
          </a:xfrm>
          <a:prstGeom prst="rect">
            <a:avLst/>
          </a:prstGeom>
          <a:noFill/>
          <a:extLst>
            <a:ext uri="{909E8E84-426E-40DD-AFC4-6F175D3DCCD1}">
              <a14:hiddenFill xmlns:a14="http://schemas.microsoft.com/office/drawing/2010/main">
                <a:solidFill>
                  <a:srgbClr val="FFFFFF"/>
                </a:solidFill>
              </a14:hiddenFill>
            </a:ext>
          </a:extLst>
        </p:spPr>
      </p:pic>
      <p:sp>
        <p:nvSpPr>
          <p:cNvPr id="92" name="Rettangolo 91"/>
          <p:cNvSpPr/>
          <p:nvPr/>
        </p:nvSpPr>
        <p:spPr>
          <a:xfrm>
            <a:off x="3386781" y="3883582"/>
            <a:ext cx="1012461" cy="523220"/>
          </a:xfrm>
          <a:prstGeom prst="rect">
            <a:avLst/>
          </a:prstGeom>
        </p:spPr>
        <p:txBody>
          <a:bodyPr wrap="square">
            <a:spAutoFit/>
          </a:bodyPr>
          <a:lstStyle/>
          <a:p>
            <a:pPr algn="ctr"/>
            <a:r>
              <a:rPr lang="it-IT" sz="2800" b="1" dirty="0">
                <a:solidFill>
                  <a:srgbClr val="000000"/>
                </a:solidFill>
                <a:latin typeface="Calibri" panose="020F0502020204030204" pitchFamily="34" charset="0"/>
              </a:rPr>
              <a:t>26,4</a:t>
            </a:r>
            <a:endParaRPr lang="it-IT" sz="2800" b="1" dirty="0">
              <a:latin typeface="Calibri" panose="020F0502020204030204" pitchFamily="34" charset="0"/>
            </a:endParaRPr>
          </a:p>
        </p:txBody>
      </p:sp>
      <p:sp>
        <p:nvSpPr>
          <p:cNvPr id="56" name="Rettangolo 55"/>
          <p:cNvSpPr/>
          <p:nvPr/>
        </p:nvSpPr>
        <p:spPr>
          <a:xfrm>
            <a:off x="5401663" y="5543042"/>
            <a:ext cx="2543858" cy="646331"/>
          </a:xfrm>
          <a:prstGeom prst="rect">
            <a:avLst/>
          </a:prstGeom>
        </p:spPr>
        <p:txBody>
          <a:bodyPr wrap="square">
            <a:spAutoFit/>
          </a:bodyPr>
          <a:lstStyle/>
          <a:p>
            <a:r>
              <a:rPr lang="it-IT" sz="1200" b="0" dirty="0">
                <a:solidFill>
                  <a:srgbClr val="000000"/>
                </a:solidFill>
                <a:latin typeface="Calibri" panose="020F0502020204030204" pitchFamily="34" charset="0"/>
              </a:rPr>
              <a:t>Consulenza specializzata nel commercio estero e nell’internazionalizzazione</a:t>
            </a:r>
            <a:endParaRPr lang="it-IT" sz="1200" b="0" dirty="0">
              <a:latin typeface="Calibri" panose="020F0502020204030204" pitchFamily="34" charset="0"/>
            </a:endParaRPr>
          </a:p>
        </p:txBody>
      </p:sp>
      <p:pic>
        <p:nvPicPr>
          <p:cNvPr id="7170" name="Picture 2" descr="Risultati immagini per internationalization ic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21605" y="5585094"/>
            <a:ext cx="540423" cy="562226"/>
          </a:xfrm>
          <a:prstGeom prst="rect">
            <a:avLst/>
          </a:prstGeom>
          <a:noFill/>
          <a:extLst>
            <a:ext uri="{909E8E84-426E-40DD-AFC4-6F175D3DCCD1}">
              <a14:hiddenFill xmlns:a14="http://schemas.microsoft.com/office/drawing/2010/main">
                <a:solidFill>
                  <a:srgbClr val="FFFFFF"/>
                </a:solidFill>
              </a14:hiddenFill>
            </a:ext>
          </a:extLst>
        </p:spPr>
      </p:pic>
      <p:sp>
        <p:nvSpPr>
          <p:cNvPr id="93" name="Rettangolo 92"/>
          <p:cNvSpPr/>
          <p:nvPr/>
        </p:nvSpPr>
        <p:spPr>
          <a:xfrm>
            <a:off x="7801520" y="5604597"/>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10,0</a:t>
            </a:r>
            <a:endParaRPr lang="it-IT" sz="2800" dirty="0">
              <a:latin typeface="Calibri" panose="020F0502020204030204" pitchFamily="34" charset="0"/>
            </a:endParaRPr>
          </a:p>
        </p:txBody>
      </p:sp>
      <p:sp>
        <p:nvSpPr>
          <p:cNvPr id="57" name="Rettangolo 56"/>
          <p:cNvSpPr/>
          <p:nvPr/>
        </p:nvSpPr>
        <p:spPr>
          <a:xfrm>
            <a:off x="5401663" y="4708475"/>
            <a:ext cx="2687434" cy="646331"/>
          </a:xfrm>
          <a:prstGeom prst="rect">
            <a:avLst/>
          </a:prstGeom>
        </p:spPr>
        <p:txBody>
          <a:bodyPr wrap="square">
            <a:spAutoFit/>
          </a:bodyPr>
          <a:lstStyle/>
          <a:p>
            <a:r>
              <a:rPr lang="it-IT" sz="1200" b="0" dirty="0">
                <a:solidFill>
                  <a:srgbClr val="000000"/>
                </a:solidFill>
                <a:latin typeface="Calibri" panose="020F0502020204030204" pitchFamily="34" charset="0"/>
              </a:rPr>
              <a:t>Supporto per quanto riguarda la possibilità di accedere ad agevolazioni ed incentivi pubblici</a:t>
            </a:r>
            <a:r>
              <a:rPr lang="it-IT" sz="1200" b="0" dirty="0">
                <a:latin typeface="Calibri" panose="020F0502020204030204" pitchFamily="34" charset="0"/>
              </a:rPr>
              <a:t> </a:t>
            </a:r>
          </a:p>
        </p:txBody>
      </p:sp>
      <p:pic>
        <p:nvPicPr>
          <p:cNvPr id="7172" name="Picture 4" descr="Risultati immagini per manager ic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6585" y="2170580"/>
            <a:ext cx="523165" cy="523165"/>
          </a:xfrm>
          <a:prstGeom prst="rect">
            <a:avLst/>
          </a:prstGeom>
          <a:noFill/>
          <a:extLst>
            <a:ext uri="{909E8E84-426E-40DD-AFC4-6F175D3DCCD1}">
              <a14:hiddenFill xmlns:a14="http://schemas.microsoft.com/office/drawing/2010/main">
                <a:solidFill>
                  <a:srgbClr val="FFFFFF"/>
                </a:solidFill>
              </a14:hiddenFill>
            </a:ext>
          </a:extLst>
        </p:spPr>
      </p:pic>
      <p:sp>
        <p:nvSpPr>
          <p:cNvPr id="94" name="Rettangolo 93"/>
          <p:cNvSpPr/>
          <p:nvPr/>
        </p:nvSpPr>
        <p:spPr>
          <a:xfrm>
            <a:off x="7801520" y="4770030"/>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10,0</a:t>
            </a:r>
            <a:endParaRPr lang="it-IT" sz="2800" dirty="0">
              <a:latin typeface="Calibri" panose="020F0502020204030204" pitchFamily="34" charset="0"/>
            </a:endParaRPr>
          </a:p>
        </p:txBody>
      </p:sp>
      <p:sp>
        <p:nvSpPr>
          <p:cNvPr id="58" name="Rettangolo 57"/>
          <p:cNvSpPr/>
          <p:nvPr/>
        </p:nvSpPr>
        <p:spPr>
          <a:xfrm>
            <a:off x="5401663" y="3914360"/>
            <a:ext cx="2260829" cy="461665"/>
          </a:xfrm>
          <a:prstGeom prst="rect">
            <a:avLst/>
          </a:prstGeom>
        </p:spPr>
        <p:txBody>
          <a:bodyPr wrap="square">
            <a:spAutoFit/>
          </a:bodyPr>
          <a:lstStyle/>
          <a:p>
            <a:r>
              <a:rPr lang="it-IT" sz="1200" b="0" dirty="0">
                <a:solidFill>
                  <a:srgbClr val="000000"/>
                </a:solidFill>
                <a:latin typeface="Calibri" panose="020F0502020204030204" pitchFamily="34" charset="0"/>
              </a:rPr>
              <a:t>Corsi di abilitazione per l’avvio di impresa</a:t>
            </a:r>
            <a:endParaRPr lang="it-IT" sz="1200" b="0" dirty="0">
              <a:latin typeface="Calibri" panose="020F0502020204030204" pitchFamily="34" charset="0"/>
            </a:endParaRPr>
          </a:p>
        </p:txBody>
      </p:sp>
      <p:pic>
        <p:nvPicPr>
          <p:cNvPr id="7174" name="Picture 6" descr="Risultati immagini per startup company ico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19500" y="3872876"/>
            <a:ext cx="544632" cy="544632"/>
          </a:xfrm>
          <a:prstGeom prst="rect">
            <a:avLst/>
          </a:prstGeom>
          <a:noFill/>
          <a:extLst>
            <a:ext uri="{909E8E84-426E-40DD-AFC4-6F175D3DCCD1}">
              <a14:hiddenFill xmlns:a14="http://schemas.microsoft.com/office/drawing/2010/main">
                <a:solidFill>
                  <a:srgbClr val="FFFFFF"/>
                </a:solidFill>
              </a14:hiddenFill>
            </a:ext>
          </a:extLst>
        </p:spPr>
      </p:pic>
      <p:sp>
        <p:nvSpPr>
          <p:cNvPr id="95" name="Rettangolo 94"/>
          <p:cNvSpPr/>
          <p:nvPr/>
        </p:nvSpPr>
        <p:spPr>
          <a:xfrm>
            <a:off x="7801520" y="3883582"/>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13,3</a:t>
            </a:r>
            <a:endParaRPr lang="it-IT" sz="2800" dirty="0">
              <a:latin typeface="Calibri" panose="020F0502020204030204" pitchFamily="34" charset="0"/>
            </a:endParaRPr>
          </a:p>
        </p:txBody>
      </p:sp>
      <p:sp>
        <p:nvSpPr>
          <p:cNvPr id="71" name="Rettangolo 70"/>
          <p:cNvSpPr/>
          <p:nvPr/>
        </p:nvSpPr>
        <p:spPr>
          <a:xfrm>
            <a:off x="5401663" y="3056435"/>
            <a:ext cx="2091900" cy="461665"/>
          </a:xfrm>
          <a:prstGeom prst="rect">
            <a:avLst/>
          </a:prstGeom>
        </p:spPr>
        <p:txBody>
          <a:bodyPr wrap="square">
            <a:spAutoFit/>
          </a:bodyPr>
          <a:lstStyle/>
          <a:p>
            <a:r>
              <a:rPr lang="it-IT" sz="1200" b="0" dirty="0">
                <a:solidFill>
                  <a:srgbClr val="000000"/>
                </a:solidFill>
                <a:latin typeface="Calibri" panose="020F0502020204030204" pitchFamily="34" charset="0"/>
              </a:rPr>
              <a:t>Assistenza e supporto riguardo la gestione del personale</a:t>
            </a:r>
            <a:endParaRPr lang="it-IT" sz="1200" b="0" dirty="0">
              <a:latin typeface="Calibri" panose="020F0502020204030204" pitchFamily="34" charset="0"/>
            </a:endParaRPr>
          </a:p>
        </p:txBody>
      </p:sp>
      <p:pic>
        <p:nvPicPr>
          <p:cNvPr id="87" name="Picture 14" descr="Risultati immagini per human resource icon"/>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809146" y="3079976"/>
            <a:ext cx="565341" cy="414583"/>
          </a:xfrm>
          <a:prstGeom prst="rect">
            <a:avLst/>
          </a:prstGeom>
          <a:noFill/>
          <a:extLst>
            <a:ext uri="{909E8E84-426E-40DD-AFC4-6F175D3DCCD1}">
              <a14:hiddenFill xmlns:a14="http://schemas.microsoft.com/office/drawing/2010/main">
                <a:solidFill>
                  <a:srgbClr val="FFFFFF"/>
                </a:solidFill>
              </a14:hiddenFill>
            </a:ext>
          </a:extLst>
        </p:spPr>
      </p:pic>
      <p:sp>
        <p:nvSpPr>
          <p:cNvPr id="96" name="Rettangolo 95"/>
          <p:cNvSpPr/>
          <p:nvPr/>
        </p:nvSpPr>
        <p:spPr>
          <a:xfrm>
            <a:off x="7801520" y="3025657"/>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14,0</a:t>
            </a:r>
            <a:endParaRPr lang="it-IT" sz="2800" dirty="0">
              <a:latin typeface="Calibri" panose="020F0502020204030204" pitchFamily="34" charset="0"/>
            </a:endParaRPr>
          </a:p>
        </p:txBody>
      </p:sp>
      <p:sp>
        <p:nvSpPr>
          <p:cNvPr id="72" name="Rettangolo 71"/>
          <p:cNvSpPr/>
          <p:nvPr/>
        </p:nvSpPr>
        <p:spPr>
          <a:xfrm>
            <a:off x="5401663" y="2221146"/>
            <a:ext cx="2572133" cy="461665"/>
          </a:xfrm>
          <a:prstGeom prst="rect">
            <a:avLst/>
          </a:prstGeom>
        </p:spPr>
        <p:txBody>
          <a:bodyPr wrap="square">
            <a:spAutoFit/>
          </a:bodyPr>
          <a:lstStyle/>
          <a:p>
            <a:r>
              <a:rPr lang="it-IT" sz="1200" b="0" dirty="0">
                <a:solidFill>
                  <a:srgbClr val="000000"/>
                </a:solidFill>
                <a:latin typeface="Calibri" panose="020F0502020204030204" pitchFamily="34" charset="0"/>
              </a:rPr>
              <a:t>Supporto per comprendere il “linguaggio” delle banche</a:t>
            </a:r>
            <a:endParaRPr lang="it-IT" sz="1200" b="0" dirty="0">
              <a:latin typeface="Calibri" panose="020F0502020204030204" pitchFamily="34" charset="0"/>
            </a:endParaRPr>
          </a:p>
        </p:txBody>
      </p:sp>
      <p:pic>
        <p:nvPicPr>
          <p:cNvPr id="7176" name="Picture 8" descr="Risultati immagini per administrative authorizations icon"/>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19500" y="2179662"/>
            <a:ext cx="544632" cy="544632"/>
          </a:xfrm>
          <a:prstGeom prst="rect">
            <a:avLst/>
          </a:prstGeom>
          <a:noFill/>
          <a:extLst>
            <a:ext uri="{909E8E84-426E-40DD-AFC4-6F175D3DCCD1}">
              <a14:hiddenFill xmlns:a14="http://schemas.microsoft.com/office/drawing/2010/main">
                <a:solidFill>
                  <a:srgbClr val="FFFFFF"/>
                </a:solidFill>
              </a14:hiddenFill>
            </a:ext>
          </a:extLst>
        </p:spPr>
      </p:pic>
      <p:sp>
        <p:nvSpPr>
          <p:cNvPr id="97" name="Rettangolo 96"/>
          <p:cNvSpPr/>
          <p:nvPr/>
        </p:nvSpPr>
        <p:spPr>
          <a:xfrm>
            <a:off x="7801520" y="2190368"/>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14,7</a:t>
            </a:r>
            <a:endParaRPr lang="it-IT" sz="2800" dirty="0">
              <a:latin typeface="Calibri" panose="020F0502020204030204" pitchFamily="34" charset="0"/>
            </a:endParaRPr>
          </a:p>
        </p:txBody>
      </p:sp>
      <p:sp>
        <p:nvSpPr>
          <p:cNvPr id="73" name="Rettangolo 72"/>
          <p:cNvSpPr/>
          <p:nvPr/>
        </p:nvSpPr>
        <p:spPr>
          <a:xfrm>
            <a:off x="1139510" y="5543042"/>
            <a:ext cx="2512765" cy="646331"/>
          </a:xfrm>
          <a:prstGeom prst="rect">
            <a:avLst/>
          </a:prstGeom>
        </p:spPr>
        <p:txBody>
          <a:bodyPr wrap="square">
            <a:spAutoFit/>
          </a:bodyPr>
          <a:lstStyle/>
          <a:p>
            <a:r>
              <a:rPr lang="it-IT" sz="1200" b="0" dirty="0">
                <a:solidFill>
                  <a:srgbClr val="000000"/>
                </a:solidFill>
                <a:latin typeface="Calibri" panose="020F0502020204030204" pitchFamily="34" charset="0"/>
              </a:rPr>
              <a:t>Formazione in campo manageriale, analisi di mercato, creazione di opportunità di business, etc. ..</a:t>
            </a:r>
            <a:endParaRPr lang="it-IT" sz="1200" b="0" dirty="0">
              <a:latin typeface="Calibri" panose="020F0502020204030204" pitchFamily="34" charset="0"/>
            </a:endParaRPr>
          </a:p>
        </p:txBody>
      </p:sp>
      <p:pic>
        <p:nvPicPr>
          <p:cNvPr id="88" name="Picture 18" descr="Risultati immagini per job security icon"/>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0366" y="5518405"/>
            <a:ext cx="695604" cy="695604"/>
          </a:xfrm>
          <a:prstGeom prst="rect">
            <a:avLst/>
          </a:prstGeom>
          <a:noFill/>
          <a:extLst>
            <a:ext uri="{909E8E84-426E-40DD-AFC4-6F175D3DCCD1}">
              <a14:hiddenFill xmlns:a14="http://schemas.microsoft.com/office/drawing/2010/main">
                <a:solidFill>
                  <a:srgbClr val="FFFFFF"/>
                </a:solidFill>
              </a14:hiddenFill>
            </a:ext>
          </a:extLst>
        </p:spPr>
      </p:pic>
      <p:sp>
        <p:nvSpPr>
          <p:cNvPr id="98" name="Rettangolo 97"/>
          <p:cNvSpPr/>
          <p:nvPr/>
        </p:nvSpPr>
        <p:spPr>
          <a:xfrm>
            <a:off x="3386781" y="5604597"/>
            <a:ext cx="1012461" cy="523220"/>
          </a:xfrm>
          <a:prstGeom prst="rect">
            <a:avLst/>
          </a:prstGeom>
        </p:spPr>
        <p:txBody>
          <a:bodyPr wrap="square">
            <a:spAutoFit/>
          </a:bodyPr>
          <a:lstStyle/>
          <a:p>
            <a:pPr algn="ctr"/>
            <a:r>
              <a:rPr lang="it-IT" sz="2800" dirty="0">
                <a:solidFill>
                  <a:srgbClr val="000000"/>
                </a:solidFill>
                <a:latin typeface="Calibri" panose="020F0502020204030204" pitchFamily="34" charset="0"/>
              </a:rPr>
              <a:t>16,9</a:t>
            </a:r>
            <a:endParaRPr lang="it-IT" sz="2800" dirty="0">
              <a:latin typeface="Calibri" panose="020F0502020204030204" pitchFamily="34" charset="0"/>
            </a:endParaRPr>
          </a:p>
        </p:txBody>
      </p:sp>
      <p:sp>
        <p:nvSpPr>
          <p:cNvPr id="74" name="Rettangolo 73"/>
          <p:cNvSpPr/>
          <p:nvPr/>
        </p:nvSpPr>
        <p:spPr>
          <a:xfrm>
            <a:off x="1139510" y="3056435"/>
            <a:ext cx="2307297" cy="461665"/>
          </a:xfrm>
          <a:prstGeom prst="rect">
            <a:avLst/>
          </a:prstGeom>
        </p:spPr>
        <p:txBody>
          <a:bodyPr wrap="square">
            <a:spAutoFit/>
          </a:bodyPr>
          <a:lstStyle/>
          <a:p>
            <a:r>
              <a:rPr lang="it-IT" sz="1200" b="1" dirty="0">
                <a:solidFill>
                  <a:srgbClr val="000000"/>
                </a:solidFill>
                <a:latin typeface="Calibri" panose="020F0502020204030204" pitchFamily="34" charset="0"/>
              </a:rPr>
              <a:t>Corsi di formazione per la  sicurezza sul lavoro</a:t>
            </a:r>
            <a:endParaRPr lang="it-IT" sz="1200" b="1" dirty="0">
              <a:latin typeface="Calibri" panose="020F0502020204030204" pitchFamily="34" charset="0"/>
            </a:endParaRPr>
          </a:p>
        </p:txBody>
      </p:sp>
      <p:sp>
        <p:nvSpPr>
          <p:cNvPr id="99" name="Rettangolo 98"/>
          <p:cNvSpPr/>
          <p:nvPr/>
        </p:nvSpPr>
        <p:spPr>
          <a:xfrm>
            <a:off x="3386781" y="3025657"/>
            <a:ext cx="1012461" cy="523220"/>
          </a:xfrm>
          <a:prstGeom prst="rect">
            <a:avLst/>
          </a:prstGeom>
        </p:spPr>
        <p:txBody>
          <a:bodyPr wrap="square">
            <a:spAutoFit/>
          </a:bodyPr>
          <a:lstStyle/>
          <a:p>
            <a:pPr algn="ctr"/>
            <a:r>
              <a:rPr lang="it-IT" sz="2800" b="1" dirty="0">
                <a:solidFill>
                  <a:srgbClr val="000000"/>
                </a:solidFill>
                <a:latin typeface="Calibri" panose="020F0502020204030204" pitchFamily="34" charset="0"/>
              </a:rPr>
              <a:t>27,0</a:t>
            </a:r>
            <a:endParaRPr lang="it-IT" sz="2800" b="1" dirty="0">
              <a:latin typeface="Calibri" panose="020F0502020204030204" pitchFamily="34" charset="0"/>
            </a:endParaRPr>
          </a:p>
        </p:txBody>
      </p:sp>
      <p:sp>
        <p:nvSpPr>
          <p:cNvPr id="75" name="Rettangolo 74"/>
          <p:cNvSpPr/>
          <p:nvPr/>
        </p:nvSpPr>
        <p:spPr>
          <a:xfrm>
            <a:off x="1139510" y="2128813"/>
            <a:ext cx="2512764" cy="646331"/>
          </a:xfrm>
          <a:prstGeom prst="rect">
            <a:avLst/>
          </a:prstGeom>
        </p:spPr>
        <p:txBody>
          <a:bodyPr wrap="square">
            <a:spAutoFit/>
          </a:bodyPr>
          <a:lstStyle/>
          <a:p>
            <a:r>
              <a:rPr lang="it-IT" sz="1200" b="1" dirty="0">
                <a:solidFill>
                  <a:srgbClr val="000000"/>
                </a:solidFill>
                <a:latin typeface="Calibri" panose="020F0502020204030204" pitchFamily="34" charset="0"/>
              </a:rPr>
              <a:t>Percorsi formativi di assistenza e supporto per le autorizzazioni amministrative e gli adempimenti</a:t>
            </a:r>
            <a:endParaRPr lang="it-IT" sz="1200" b="1" dirty="0">
              <a:latin typeface="Calibri" panose="020F0502020204030204" pitchFamily="34" charset="0"/>
            </a:endParaRPr>
          </a:p>
        </p:txBody>
      </p:sp>
      <p:pic>
        <p:nvPicPr>
          <p:cNvPr id="90" name="Picture 14" descr="Risultati immagini per hiring incentives icon"/>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677894" y="4693385"/>
            <a:ext cx="686343" cy="686343"/>
          </a:xfrm>
          <a:prstGeom prst="rect">
            <a:avLst/>
          </a:prstGeom>
          <a:noFill/>
          <a:extLst>
            <a:ext uri="{909E8E84-426E-40DD-AFC4-6F175D3DCCD1}">
              <a14:hiddenFill xmlns:a14="http://schemas.microsoft.com/office/drawing/2010/main">
                <a:solidFill>
                  <a:srgbClr val="FFFFFF"/>
                </a:solidFill>
              </a14:hiddenFill>
            </a:ext>
          </a:extLst>
        </p:spPr>
      </p:pic>
      <p:sp>
        <p:nvSpPr>
          <p:cNvPr id="100" name="Rettangolo 99"/>
          <p:cNvSpPr/>
          <p:nvPr/>
        </p:nvSpPr>
        <p:spPr>
          <a:xfrm>
            <a:off x="3386781" y="2190368"/>
            <a:ext cx="1012461" cy="523220"/>
          </a:xfrm>
          <a:prstGeom prst="rect">
            <a:avLst/>
          </a:prstGeom>
        </p:spPr>
        <p:txBody>
          <a:bodyPr wrap="square">
            <a:spAutoFit/>
          </a:bodyPr>
          <a:lstStyle/>
          <a:p>
            <a:pPr algn="ctr"/>
            <a:r>
              <a:rPr lang="it-IT" sz="2800" b="1" dirty="0">
                <a:solidFill>
                  <a:srgbClr val="000000"/>
                </a:solidFill>
                <a:latin typeface="Calibri" panose="020F0502020204030204" pitchFamily="34" charset="0"/>
              </a:rPr>
              <a:t>36,0</a:t>
            </a:r>
            <a:endParaRPr lang="it-IT" sz="2800" b="1" dirty="0">
              <a:latin typeface="Calibri" panose="020F0502020204030204" pitchFamily="34" charset="0"/>
            </a:endParaRPr>
          </a:p>
        </p:txBody>
      </p:sp>
      <p:sp>
        <p:nvSpPr>
          <p:cNvPr id="38" name="Rettangolo 37"/>
          <p:cNvSpPr/>
          <p:nvPr/>
        </p:nvSpPr>
        <p:spPr>
          <a:xfrm>
            <a:off x="395288" y="1315299"/>
            <a:ext cx="8491705" cy="584775"/>
          </a:xfrm>
          <a:prstGeom prst="rect">
            <a:avLst/>
          </a:prstGeom>
        </p:spPr>
        <p:txBody>
          <a:bodyPr wrap="square">
            <a:spAutoFit/>
          </a:bodyPr>
          <a:lstStyle/>
          <a:p>
            <a:r>
              <a:rPr lang="it-IT" sz="1600" b="1" i="1" dirty="0">
                <a:latin typeface="Calibri" panose="020F0502020204030204" pitchFamily="34" charset="0"/>
              </a:rPr>
              <a:t>Quali tra i seguenti servizi, in termini di formazione, </a:t>
            </a:r>
            <a:r>
              <a:rPr lang="it-IT" sz="1600" b="1" i="1" u="sng" dirty="0">
                <a:latin typeface="Calibri" panose="020F0502020204030204" pitchFamily="34" charset="0"/>
              </a:rPr>
              <a:t>riterrebbe utili se offerti da Confcommercio in favore della Sua impresa</a:t>
            </a:r>
            <a:r>
              <a:rPr lang="it-IT" sz="1600" b="1" i="1" dirty="0">
                <a:latin typeface="Calibri" panose="020F0502020204030204" pitchFamily="34" charset="0"/>
              </a:rPr>
              <a:t>?</a:t>
            </a:r>
          </a:p>
        </p:txBody>
      </p:sp>
      <p:pic>
        <p:nvPicPr>
          <p:cNvPr id="6" name="Immagine 5"/>
          <p:cNvPicPr>
            <a:picLocks noChangeAspect="1"/>
          </p:cNvPicPr>
          <p:nvPr/>
        </p:nvPicPr>
        <p:blipFill>
          <a:blip r:embed="rId11"/>
          <a:stretch>
            <a:fillRect/>
          </a:stretch>
        </p:blipFill>
        <p:spPr>
          <a:xfrm>
            <a:off x="365265" y="2885527"/>
            <a:ext cx="805803" cy="803481"/>
          </a:xfrm>
          <a:prstGeom prst="rect">
            <a:avLst/>
          </a:prstGeom>
        </p:spPr>
      </p:pic>
      <p:sp>
        <p:nvSpPr>
          <p:cNvPr id="2" name="Rettangolo 1"/>
          <p:cNvSpPr/>
          <p:nvPr/>
        </p:nvSpPr>
        <p:spPr bwMode="auto">
          <a:xfrm>
            <a:off x="299591" y="1992572"/>
            <a:ext cx="4099651" cy="2579427"/>
          </a:xfrm>
          <a:prstGeom prst="rect">
            <a:avLst/>
          </a:prstGeom>
          <a:solidFill>
            <a:srgbClr val="FFFF00">
              <a:alpha val="20000"/>
            </a:srgbClr>
          </a:solidFill>
          <a:ln w="12700" cap="flat" cmpd="sng" algn="ctr">
            <a:solidFill>
              <a:srgbClr val="C0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6" name="Rettangolo 11"/>
          <p:cNvSpPr>
            <a:spLocks noChangeArrowheads="1"/>
          </p:cNvSpPr>
          <p:nvPr/>
        </p:nvSpPr>
        <p:spPr bwMode="auto">
          <a:xfrm>
            <a:off x="392113" y="6212844"/>
            <a:ext cx="8370887" cy="374591"/>
          </a:xfrm>
          <a:prstGeom prst="rect">
            <a:avLst/>
          </a:prstGeom>
          <a:noFill/>
          <a:ln w="9525" algn="ctr">
            <a:noFill/>
            <a:round/>
            <a:headEnd/>
            <a:tailEnd/>
          </a:ln>
        </p:spPr>
        <p:txBody>
          <a:bodyPr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3398385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0" y="0"/>
            <a:ext cx="9144000" cy="6858000"/>
          </a:xfrm>
          <a:prstGeom prst="rect">
            <a:avLst/>
          </a:prstGeom>
          <a:solidFill>
            <a:srgbClr val="1F497D"/>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 name="Rectangle 2"/>
          <p:cNvSpPr txBox="1">
            <a:spLocks noChangeArrowheads="1"/>
          </p:cNvSpPr>
          <p:nvPr/>
        </p:nvSpPr>
        <p:spPr bwMode="auto">
          <a:xfrm>
            <a:off x="1403648" y="4149080"/>
            <a:ext cx="7592152" cy="1323439"/>
          </a:xfrm>
          <a:prstGeom prst="rect">
            <a:avLst/>
          </a:prstGeom>
          <a:noFill/>
          <a:ln>
            <a:noFill/>
          </a:ln>
          <a:extLst/>
        </p:spPr>
        <p:txBody>
          <a:bodyPr anchor="b">
            <a:spAutoFit/>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algn="r" eaLnBrk="1" hangingPunct="1">
              <a:defRPr/>
            </a:pPr>
            <a:r>
              <a:rPr lang="it-IT" altLang="it-IT" sz="8000" b="0" kern="0" dirty="0" err="1">
                <a:solidFill>
                  <a:schemeClr val="bg1"/>
                </a:solidFill>
                <a:latin typeface="Calibri" panose="020F0502020204030204" pitchFamily="34" charset="0"/>
                <a:cs typeface="Arial" pitchFamily="34" charset="0"/>
              </a:rPr>
              <a:t>e.commerce</a:t>
            </a:r>
            <a:endParaRPr lang="it-IT" altLang="it-IT" sz="8000" b="0" kern="0" dirty="0">
              <a:solidFill>
                <a:schemeClr val="bg1"/>
              </a:solidFill>
              <a:latin typeface="Calibri" panose="020F0502020204030204" pitchFamily="34" charset="0"/>
              <a:cs typeface="Arial" pitchFamily="34" charset="0"/>
            </a:endParaRPr>
          </a:p>
        </p:txBody>
      </p:sp>
    </p:spTree>
    <p:extLst>
      <p:ext uri="{BB962C8B-B14F-4D97-AF65-F5344CB8AC3E}">
        <p14:creationId xmlns:p14="http://schemas.microsoft.com/office/powerpoint/2010/main" val="10411776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6674" y="1354511"/>
            <a:ext cx="4138164" cy="584775"/>
          </a:xfrm>
          <a:prstGeom prst="rect">
            <a:avLst/>
          </a:prstGeom>
        </p:spPr>
        <p:txBody>
          <a:bodyPr wrap="square">
            <a:spAutoFit/>
          </a:bodyPr>
          <a:lstStyle/>
          <a:p>
            <a:r>
              <a:rPr lang="en-US" sz="1600" b="1" dirty="0" err="1">
                <a:latin typeface="Calibri" panose="020F0502020204030204" pitchFamily="34" charset="0"/>
              </a:rPr>
              <a:t>Italiani</a:t>
            </a:r>
            <a:r>
              <a:rPr lang="en-US" sz="1600" b="1" dirty="0">
                <a:latin typeface="Calibri" panose="020F0502020204030204" pitchFamily="34" charset="0"/>
              </a:rPr>
              <a:t> </a:t>
            </a:r>
            <a:r>
              <a:rPr lang="en-US" sz="1600" b="1" dirty="0" err="1">
                <a:latin typeface="Calibri" panose="020F0502020204030204" pitchFamily="34" charset="0"/>
              </a:rPr>
              <a:t>che</a:t>
            </a:r>
            <a:r>
              <a:rPr lang="en-US" sz="1600" b="1" dirty="0">
                <a:latin typeface="Calibri" panose="020F0502020204030204" pitchFamily="34" charset="0"/>
              </a:rPr>
              <a:t> </a:t>
            </a:r>
            <a:r>
              <a:rPr lang="en-US" sz="1600" b="1" dirty="0" err="1">
                <a:latin typeface="Calibri" panose="020F0502020204030204" pitchFamily="34" charset="0"/>
              </a:rPr>
              <a:t>dispongono</a:t>
            </a:r>
            <a:r>
              <a:rPr lang="en-US" sz="1600" b="1" dirty="0">
                <a:latin typeface="Calibri" panose="020F0502020204030204" pitchFamily="34" charset="0"/>
              </a:rPr>
              <a:t> di accesso ad internet in Italia…</a:t>
            </a:r>
          </a:p>
        </p:txBody>
      </p:sp>
      <p:sp>
        <p:nvSpPr>
          <p:cNvPr id="77" name="Rettangolo 76"/>
          <p:cNvSpPr/>
          <p:nvPr/>
        </p:nvSpPr>
        <p:spPr bwMode="auto">
          <a:xfrm>
            <a:off x="1351820" y="2586299"/>
            <a:ext cx="1696540" cy="85765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78" name="Rettangolo 77"/>
          <p:cNvSpPr/>
          <p:nvPr/>
        </p:nvSpPr>
        <p:spPr bwMode="auto">
          <a:xfrm>
            <a:off x="5609792" y="1890767"/>
            <a:ext cx="1696540" cy="85765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79" name="Rettangolo 78"/>
          <p:cNvSpPr/>
          <p:nvPr/>
        </p:nvSpPr>
        <p:spPr bwMode="auto">
          <a:xfrm>
            <a:off x="1803735" y="4765589"/>
            <a:ext cx="1696540" cy="85765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80" name="Rettangolo 79"/>
          <p:cNvSpPr/>
          <p:nvPr/>
        </p:nvSpPr>
        <p:spPr bwMode="auto">
          <a:xfrm>
            <a:off x="6598000" y="5178587"/>
            <a:ext cx="1696540" cy="857657"/>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81" name="CasellaDiTesto 80"/>
          <p:cNvSpPr txBox="1"/>
          <p:nvPr/>
        </p:nvSpPr>
        <p:spPr>
          <a:xfrm>
            <a:off x="1269757" y="2220950"/>
            <a:ext cx="2146451" cy="369332"/>
          </a:xfrm>
          <a:prstGeom prst="rect">
            <a:avLst/>
          </a:prstGeom>
          <a:noFill/>
        </p:spPr>
        <p:txBody>
          <a:bodyPr wrap="square" rtlCol="0">
            <a:spAutoFit/>
          </a:bodyPr>
          <a:lstStyle/>
          <a:p>
            <a:r>
              <a:rPr lang="it-IT" sz="1800" b="0" i="1" dirty="0">
                <a:latin typeface="Calibri" panose="020F0502020204030204" pitchFamily="34" charset="0"/>
              </a:rPr>
              <a:t>Nord Ovest</a:t>
            </a:r>
          </a:p>
        </p:txBody>
      </p:sp>
      <p:sp>
        <p:nvSpPr>
          <p:cNvPr id="82" name="CasellaDiTesto 81"/>
          <p:cNvSpPr txBox="1"/>
          <p:nvPr/>
        </p:nvSpPr>
        <p:spPr>
          <a:xfrm>
            <a:off x="5532173" y="1521163"/>
            <a:ext cx="2146451" cy="369332"/>
          </a:xfrm>
          <a:prstGeom prst="rect">
            <a:avLst/>
          </a:prstGeom>
          <a:noFill/>
        </p:spPr>
        <p:txBody>
          <a:bodyPr wrap="square" rtlCol="0">
            <a:spAutoFit/>
          </a:bodyPr>
          <a:lstStyle/>
          <a:p>
            <a:r>
              <a:rPr lang="it-IT" sz="1800" b="0" i="1" dirty="0">
                <a:latin typeface="Calibri" panose="020F0502020204030204" pitchFamily="34" charset="0"/>
              </a:rPr>
              <a:t>Nord Est</a:t>
            </a:r>
          </a:p>
        </p:txBody>
      </p:sp>
      <p:sp>
        <p:nvSpPr>
          <p:cNvPr id="83" name="CasellaDiTesto 82"/>
          <p:cNvSpPr txBox="1"/>
          <p:nvPr/>
        </p:nvSpPr>
        <p:spPr>
          <a:xfrm>
            <a:off x="1719476" y="4391046"/>
            <a:ext cx="2146451" cy="369332"/>
          </a:xfrm>
          <a:prstGeom prst="rect">
            <a:avLst/>
          </a:prstGeom>
          <a:noFill/>
        </p:spPr>
        <p:txBody>
          <a:bodyPr wrap="square" rtlCol="0">
            <a:spAutoFit/>
          </a:bodyPr>
          <a:lstStyle/>
          <a:p>
            <a:r>
              <a:rPr lang="it-IT" sz="1800" b="0" i="1" dirty="0">
                <a:latin typeface="Calibri" panose="020F0502020204030204" pitchFamily="34" charset="0"/>
              </a:rPr>
              <a:t>Centro</a:t>
            </a:r>
          </a:p>
        </p:txBody>
      </p:sp>
      <p:sp>
        <p:nvSpPr>
          <p:cNvPr id="84" name="CasellaDiTesto 83"/>
          <p:cNvSpPr txBox="1"/>
          <p:nvPr/>
        </p:nvSpPr>
        <p:spPr>
          <a:xfrm>
            <a:off x="6522005" y="4808407"/>
            <a:ext cx="2146451" cy="369332"/>
          </a:xfrm>
          <a:prstGeom prst="rect">
            <a:avLst/>
          </a:prstGeom>
          <a:noFill/>
        </p:spPr>
        <p:txBody>
          <a:bodyPr wrap="square" rtlCol="0">
            <a:spAutoFit/>
          </a:bodyPr>
          <a:lstStyle/>
          <a:p>
            <a:r>
              <a:rPr lang="it-IT" sz="1800" b="0" i="1" dirty="0">
                <a:latin typeface="Calibri" panose="020F0502020204030204" pitchFamily="34" charset="0"/>
              </a:rPr>
              <a:t>Sud e Isole</a:t>
            </a:r>
          </a:p>
        </p:txBody>
      </p:sp>
      <p:pic>
        <p:nvPicPr>
          <p:cNvPr id="85" name="Immagine 84"/>
          <p:cNvPicPr>
            <a:picLocks noChangeAspect="1"/>
          </p:cNvPicPr>
          <p:nvPr/>
        </p:nvPicPr>
        <p:blipFill>
          <a:blip r:embed="rId2"/>
          <a:stretch>
            <a:fillRect/>
          </a:stretch>
        </p:blipFill>
        <p:spPr>
          <a:xfrm>
            <a:off x="3169533" y="2115363"/>
            <a:ext cx="3346683" cy="4271750"/>
          </a:xfrm>
          <a:prstGeom prst="rect">
            <a:avLst/>
          </a:prstGeom>
        </p:spPr>
      </p:pic>
      <p:sp>
        <p:nvSpPr>
          <p:cNvPr id="86" name="CasellaDiTesto 85"/>
          <p:cNvSpPr txBox="1"/>
          <p:nvPr/>
        </p:nvSpPr>
        <p:spPr>
          <a:xfrm>
            <a:off x="1480982" y="2630407"/>
            <a:ext cx="1438214" cy="769441"/>
          </a:xfrm>
          <a:prstGeom prst="rect">
            <a:avLst/>
          </a:prstGeom>
          <a:noFill/>
        </p:spPr>
        <p:txBody>
          <a:bodyPr wrap="none" rtlCol="0">
            <a:spAutoFit/>
          </a:bodyPr>
          <a:lstStyle/>
          <a:p>
            <a:pPr algn="ctr"/>
            <a:r>
              <a:rPr lang="it-IT" sz="4400" b="0" dirty="0">
                <a:solidFill>
                  <a:srgbClr val="C00000"/>
                </a:solidFill>
                <a:latin typeface="Calibri" panose="020F0502020204030204" pitchFamily="34" charset="0"/>
              </a:rPr>
              <a:t>67,9</a:t>
            </a:r>
            <a:r>
              <a:rPr lang="it-IT" sz="2800" b="0" dirty="0">
                <a:solidFill>
                  <a:srgbClr val="C00000"/>
                </a:solidFill>
                <a:latin typeface="Calibri" panose="020F0502020204030204" pitchFamily="34" charset="0"/>
              </a:rPr>
              <a:t>%</a:t>
            </a:r>
            <a:endParaRPr lang="it-IT" sz="6000" b="0" dirty="0">
              <a:solidFill>
                <a:srgbClr val="C00000"/>
              </a:solidFill>
              <a:latin typeface="Calibri" panose="020F0502020204030204" pitchFamily="34" charset="0"/>
            </a:endParaRPr>
          </a:p>
        </p:txBody>
      </p:sp>
      <p:sp>
        <p:nvSpPr>
          <p:cNvPr id="87" name="CasellaDiTesto 86"/>
          <p:cNvSpPr txBox="1"/>
          <p:nvPr/>
        </p:nvSpPr>
        <p:spPr>
          <a:xfrm>
            <a:off x="5738954" y="1934875"/>
            <a:ext cx="1438214" cy="769441"/>
          </a:xfrm>
          <a:prstGeom prst="rect">
            <a:avLst/>
          </a:prstGeom>
          <a:noFill/>
        </p:spPr>
        <p:txBody>
          <a:bodyPr wrap="none" rtlCol="0">
            <a:spAutoFit/>
          </a:bodyPr>
          <a:lstStyle/>
          <a:p>
            <a:pPr algn="ctr"/>
            <a:r>
              <a:rPr lang="it-IT" sz="4400" b="0" dirty="0">
                <a:solidFill>
                  <a:srgbClr val="C00000"/>
                </a:solidFill>
                <a:latin typeface="Calibri" panose="020F0502020204030204" pitchFamily="34" charset="0"/>
              </a:rPr>
              <a:t>69,2</a:t>
            </a:r>
            <a:r>
              <a:rPr lang="it-IT" sz="2800" b="0" dirty="0">
                <a:solidFill>
                  <a:srgbClr val="C00000"/>
                </a:solidFill>
                <a:latin typeface="Calibri" panose="020F0502020204030204" pitchFamily="34" charset="0"/>
              </a:rPr>
              <a:t>%</a:t>
            </a:r>
            <a:endParaRPr lang="it-IT" sz="6000" b="0" dirty="0">
              <a:solidFill>
                <a:srgbClr val="C00000"/>
              </a:solidFill>
              <a:latin typeface="Calibri" panose="020F0502020204030204" pitchFamily="34" charset="0"/>
            </a:endParaRPr>
          </a:p>
        </p:txBody>
      </p:sp>
      <p:sp>
        <p:nvSpPr>
          <p:cNvPr id="88" name="CasellaDiTesto 87"/>
          <p:cNvSpPr txBox="1"/>
          <p:nvPr/>
        </p:nvSpPr>
        <p:spPr>
          <a:xfrm>
            <a:off x="1932897" y="4809697"/>
            <a:ext cx="1438214" cy="769441"/>
          </a:xfrm>
          <a:prstGeom prst="rect">
            <a:avLst/>
          </a:prstGeom>
          <a:noFill/>
        </p:spPr>
        <p:txBody>
          <a:bodyPr wrap="none" rtlCol="0">
            <a:spAutoFit/>
          </a:bodyPr>
          <a:lstStyle/>
          <a:p>
            <a:pPr algn="ctr"/>
            <a:r>
              <a:rPr lang="it-IT" sz="4400" b="0" dirty="0">
                <a:solidFill>
                  <a:srgbClr val="C00000"/>
                </a:solidFill>
                <a:latin typeface="Calibri" panose="020F0502020204030204" pitchFamily="34" charset="0"/>
              </a:rPr>
              <a:t>68,1</a:t>
            </a:r>
            <a:r>
              <a:rPr lang="it-IT" sz="2800" b="0" dirty="0">
                <a:solidFill>
                  <a:srgbClr val="C00000"/>
                </a:solidFill>
                <a:latin typeface="Calibri" panose="020F0502020204030204" pitchFamily="34" charset="0"/>
              </a:rPr>
              <a:t>%</a:t>
            </a:r>
            <a:endParaRPr lang="it-IT" sz="6000" b="0" dirty="0">
              <a:solidFill>
                <a:srgbClr val="C00000"/>
              </a:solidFill>
              <a:latin typeface="Calibri" panose="020F0502020204030204" pitchFamily="34" charset="0"/>
            </a:endParaRPr>
          </a:p>
        </p:txBody>
      </p:sp>
      <p:sp>
        <p:nvSpPr>
          <p:cNvPr id="89" name="CasellaDiTesto 88"/>
          <p:cNvSpPr txBox="1"/>
          <p:nvPr/>
        </p:nvSpPr>
        <p:spPr>
          <a:xfrm>
            <a:off x="6727162" y="5222695"/>
            <a:ext cx="1438214" cy="769441"/>
          </a:xfrm>
          <a:prstGeom prst="rect">
            <a:avLst/>
          </a:prstGeom>
          <a:noFill/>
        </p:spPr>
        <p:txBody>
          <a:bodyPr wrap="none" rtlCol="0">
            <a:spAutoFit/>
          </a:bodyPr>
          <a:lstStyle/>
          <a:p>
            <a:pPr algn="ctr"/>
            <a:r>
              <a:rPr lang="it-IT" sz="4400" b="0" dirty="0">
                <a:solidFill>
                  <a:srgbClr val="C00000"/>
                </a:solidFill>
                <a:latin typeface="Calibri" panose="020F0502020204030204" pitchFamily="34" charset="0"/>
              </a:rPr>
              <a:t>61,7</a:t>
            </a:r>
            <a:r>
              <a:rPr lang="it-IT" sz="2800" b="0" dirty="0">
                <a:solidFill>
                  <a:srgbClr val="C00000"/>
                </a:solidFill>
                <a:latin typeface="Calibri" panose="020F0502020204030204" pitchFamily="34" charset="0"/>
              </a:rPr>
              <a:t>%</a:t>
            </a:r>
            <a:endParaRPr lang="it-IT" sz="6000" b="0" dirty="0">
              <a:solidFill>
                <a:srgbClr val="C00000"/>
              </a:solidFill>
              <a:latin typeface="Calibri" panose="020F0502020204030204" pitchFamily="34" charset="0"/>
            </a:endParaRPr>
          </a:p>
        </p:txBody>
      </p:sp>
      <p:pic>
        <p:nvPicPr>
          <p:cNvPr id="9" name="Immagine 8"/>
          <p:cNvPicPr>
            <a:picLocks noChangeAspect="1"/>
          </p:cNvPicPr>
          <p:nvPr/>
        </p:nvPicPr>
        <p:blipFill>
          <a:blip r:embed="rId3"/>
          <a:stretch>
            <a:fillRect/>
          </a:stretch>
        </p:blipFill>
        <p:spPr>
          <a:xfrm>
            <a:off x="6185141" y="2941937"/>
            <a:ext cx="904934" cy="911396"/>
          </a:xfrm>
          <a:prstGeom prst="rect">
            <a:avLst/>
          </a:prstGeom>
        </p:spPr>
      </p:pic>
      <p:cxnSp>
        <p:nvCxnSpPr>
          <p:cNvPr id="11" name="Connettore diritto 10"/>
          <p:cNvCxnSpPr/>
          <p:nvPr/>
        </p:nvCxnSpPr>
        <p:spPr bwMode="auto">
          <a:xfrm flipH="1" flipV="1">
            <a:off x="4866265" y="2547567"/>
            <a:ext cx="1288459" cy="896389"/>
          </a:xfrm>
          <a:prstGeom prst="line">
            <a:avLst/>
          </a:prstGeom>
          <a:noFill/>
          <a:ln w="19050" cap="flat" cmpd="sng" algn="ctr">
            <a:solidFill>
              <a:srgbClr val="008000"/>
            </a:solidFill>
            <a:prstDash val="solid"/>
            <a:round/>
            <a:headEnd type="none" w="med" len="med"/>
            <a:tailEnd type="oval" w="med" len="med"/>
          </a:ln>
          <a:effectLst/>
        </p:spPr>
      </p:cxnSp>
      <p:cxnSp>
        <p:nvCxnSpPr>
          <p:cNvPr id="90" name="Connettore diritto 89"/>
          <p:cNvCxnSpPr/>
          <p:nvPr/>
        </p:nvCxnSpPr>
        <p:spPr bwMode="auto">
          <a:xfrm flipH="1" flipV="1">
            <a:off x="6169932" y="2985285"/>
            <a:ext cx="0" cy="824701"/>
          </a:xfrm>
          <a:prstGeom prst="line">
            <a:avLst/>
          </a:prstGeom>
          <a:noFill/>
          <a:ln w="19050" cap="flat" cmpd="sng" algn="ctr">
            <a:solidFill>
              <a:srgbClr val="008000"/>
            </a:solidFill>
            <a:prstDash val="solid"/>
            <a:round/>
            <a:headEnd type="none" w="med" len="med"/>
            <a:tailEnd type="none" w="med" len="med"/>
          </a:ln>
          <a:effectLst/>
        </p:spPr>
      </p:cxnSp>
      <p:sp>
        <p:nvSpPr>
          <p:cNvPr id="91" name="CasellaDiTesto 90"/>
          <p:cNvSpPr txBox="1"/>
          <p:nvPr/>
        </p:nvSpPr>
        <p:spPr>
          <a:xfrm>
            <a:off x="7086887" y="2935970"/>
            <a:ext cx="1752403" cy="923330"/>
          </a:xfrm>
          <a:prstGeom prst="rect">
            <a:avLst/>
          </a:prstGeom>
          <a:noFill/>
        </p:spPr>
        <p:txBody>
          <a:bodyPr wrap="none" rtlCol="0">
            <a:spAutoFit/>
          </a:bodyPr>
          <a:lstStyle/>
          <a:p>
            <a:pPr algn="ctr"/>
            <a:r>
              <a:rPr lang="it-IT" sz="5400" b="1" dirty="0">
                <a:solidFill>
                  <a:srgbClr val="008000"/>
                </a:solidFill>
                <a:latin typeface="Calibri" panose="020F0502020204030204" pitchFamily="34" charset="0"/>
              </a:rPr>
              <a:t>69,4</a:t>
            </a:r>
            <a:r>
              <a:rPr lang="it-IT" sz="3600" b="1" dirty="0">
                <a:solidFill>
                  <a:srgbClr val="008000"/>
                </a:solidFill>
                <a:latin typeface="Calibri" panose="020F0502020204030204" pitchFamily="34" charset="0"/>
              </a:rPr>
              <a:t>%</a:t>
            </a:r>
            <a:endParaRPr lang="it-IT" sz="7200" b="1" dirty="0">
              <a:solidFill>
                <a:srgbClr val="008000"/>
              </a:solidFill>
              <a:latin typeface="Calibri" panose="020F0502020204030204" pitchFamily="34" charset="0"/>
            </a:endParaRPr>
          </a:p>
        </p:txBody>
      </p:sp>
      <p:sp>
        <p:nvSpPr>
          <p:cNvPr id="92" name="CasellaDiTesto 91"/>
          <p:cNvSpPr txBox="1"/>
          <p:nvPr/>
        </p:nvSpPr>
        <p:spPr>
          <a:xfrm rot="2731181">
            <a:off x="3873892" y="3543932"/>
            <a:ext cx="2236318" cy="769441"/>
          </a:xfrm>
          <a:prstGeom prst="rect">
            <a:avLst/>
          </a:prstGeom>
          <a:noFill/>
        </p:spPr>
        <p:txBody>
          <a:bodyPr wrap="none" rtlCol="0">
            <a:spAutoFit/>
          </a:bodyPr>
          <a:lstStyle/>
          <a:p>
            <a:pPr algn="ctr"/>
            <a:r>
              <a:rPr lang="it-IT" sz="3200" b="1" dirty="0">
                <a:solidFill>
                  <a:srgbClr val="C00000"/>
                </a:solidFill>
                <a:latin typeface="Calibri" panose="020F0502020204030204" pitchFamily="34" charset="0"/>
              </a:rPr>
              <a:t>ITALIA 65,6</a:t>
            </a:r>
            <a:r>
              <a:rPr lang="it-IT" b="1" dirty="0">
                <a:solidFill>
                  <a:srgbClr val="C00000"/>
                </a:solidFill>
                <a:latin typeface="Calibri" panose="020F0502020204030204" pitchFamily="34" charset="0"/>
              </a:rPr>
              <a:t>%</a:t>
            </a:r>
            <a:endParaRPr lang="it-IT" sz="4400" b="1" dirty="0">
              <a:solidFill>
                <a:srgbClr val="C00000"/>
              </a:solidFill>
              <a:latin typeface="Calibri" panose="020F0502020204030204" pitchFamily="34" charset="0"/>
            </a:endParaRPr>
          </a:p>
        </p:txBody>
      </p:sp>
      <p:sp>
        <p:nvSpPr>
          <p:cNvPr id="24" name="Titolo 6"/>
          <p:cNvSpPr txBox="1">
            <a:spLocks/>
          </p:cNvSpPr>
          <p:nvPr/>
        </p:nvSpPr>
        <p:spPr>
          <a:xfrm>
            <a:off x="395288" y="188913"/>
            <a:ext cx="8589224"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dirty="0">
                <a:solidFill>
                  <a:schemeClr val="tx1"/>
                </a:solidFill>
                <a:latin typeface="Calibri" panose="020F0502020204030204" pitchFamily="34" charset="0"/>
                <a:ea typeface="ＭＳ Ｐゴシック" pitchFamily="34" charset="-128"/>
                <a:cs typeface="Arial" charset="0"/>
              </a:rPr>
              <a:t>il </a:t>
            </a:r>
            <a:r>
              <a:rPr lang="it-IT" u="sng" dirty="0">
                <a:solidFill>
                  <a:srgbClr val="C00000"/>
                </a:solidFill>
                <a:latin typeface="Calibri" panose="020F0502020204030204" pitchFamily="34" charset="0"/>
                <a:ea typeface="ＭＳ Ｐゴシック" pitchFamily="34" charset="-128"/>
                <a:cs typeface="Arial" charset="0"/>
              </a:rPr>
              <a:t>65,6% DEGLI ITALIANI</a:t>
            </a:r>
            <a:r>
              <a:rPr lang="it-IT" dirty="0">
                <a:solidFill>
                  <a:schemeClr val="tx1"/>
                </a:solidFill>
                <a:latin typeface="Calibri" panose="020F0502020204030204" pitchFamily="34" charset="0"/>
                <a:ea typeface="ＭＳ Ｐゴシック" pitchFamily="34" charset="-128"/>
                <a:cs typeface="Arial" charset="0"/>
              </a:rPr>
              <a:t> dispone di un </a:t>
            </a:r>
            <a:r>
              <a:rPr lang="it-IT" u="sng" dirty="0">
                <a:solidFill>
                  <a:srgbClr val="C00000"/>
                </a:solidFill>
                <a:latin typeface="Calibri" panose="020F0502020204030204" pitchFamily="34" charset="0"/>
                <a:ea typeface="ＭＳ Ｐゴシック" pitchFamily="34" charset="-128"/>
                <a:cs typeface="Arial" charset="0"/>
              </a:rPr>
              <a:t>ACCESSO AD INTERNET</a:t>
            </a:r>
            <a:r>
              <a:rPr lang="it-IT" dirty="0">
                <a:solidFill>
                  <a:schemeClr val="tx1"/>
                </a:solidFill>
                <a:latin typeface="Calibri" panose="020F0502020204030204" pitchFamily="34" charset="0"/>
                <a:ea typeface="ＭＳ Ｐゴシック" pitchFamily="34" charset="-128"/>
                <a:cs typeface="Arial" charset="0"/>
              </a:rPr>
              <a:t>… tale quota sale al </a:t>
            </a:r>
            <a:r>
              <a:rPr lang="it-IT" u="sng" dirty="0">
                <a:solidFill>
                  <a:srgbClr val="C00000"/>
                </a:solidFill>
                <a:latin typeface="Calibri" panose="020F0502020204030204" pitchFamily="34" charset="0"/>
                <a:ea typeface="ＭＳ Ｐゴシック" pitchFamily="34" charset="-128"/>
                <a:cs typeface="Arial" charset="0"/>
              </a:rPr>
              <a:t>69,4% IN FVG</a:t>
            </a:r>
            <a:r>
              <a:rPr lang="it-IT" dirty="0">
                <a:solidFill>
                  <a:schemeClr val="tx1"/>
                </a:solidFill>
                <a:latin typeface="Calibri" panose="020F0502020204030204" pitchFamily="34" charset="0"/>
                <a:ea typeface="ＭＳ Ｐゴシック" pitchFamily="34" charset="-128"/>
                <a:cs typeface="Arial" charset="0"/>
              </a:rPr>
              <a:t>, che </a:t>
            </a:r>
            <a:r>
              <a:rPr lang="it-IT" u="sng" dirty="0">
                <a:solidFill>
                  <a:srgbClr val="C00000"/>
                </a:solidFill>
                <a:latin typeface="Calibri" panose="020F0502020204030204" pitchFamily="34" charset="0"/>
                <a:ea typeface="ＭＳ Ｐゴシック" pitchFamily="34" charset="-128"/>
                <a:cs typeface="Arial" charset="0"/>
              </a:rPr>
              <a:t>È LA TERZA REGIONE</a:t>
            </a:r>
            <a:r>
              <a:rPr lang="it-IT" dirty="0">
                <a:solidFill>
                  <a:schemeClr val="tx1"/>
                </a:solidFill>
                <a:latin typeface="Calibri" panose="020F0502020204030204" pitchFamily="34" charset="0"/>
                <a:ea typeface="ＭＳ Ｐゴシック" pitchFamily="34" charset="-128"/>
                <a:cs typeface="Arial" charset="0"/>
              </a:rPr>
              <a:t> dopo trentino alto </a:t>
            </a:r>
            <a:r>
              <a:rPr lang="it-IT" dirty="0" err="1">
                <a:solidFill>
                  <a:schemeClr val="tx1"/>
                </a:solidFill>
                <a:latin typeface="Calibri" panose="020F0502020204030204" pitchFamily="34" charset="0"/>
                <a:ea typeface="ＭＳ Ｐゴシック" pitchFamily="34" charset="-128"/>
                <a:cs typeface="Arial" charset="0"/>
              </a:rPr>
              <a:t>adige</a:t>
            </a:r>
            <a:r>
              <a:rPr lang="it-IT" dirty="0">
                <a:solidFill>
                  <a:schemeClr val="tx1"/>
                </a:solidFill>
                <a:latin typeface="Calibri" panose="020F0502020204030204" pitchFamily="34" charset="0"/>
                <a:ea typeface="ＭＳ Ｐゴシック" pitchFamily="34" charset="-128"/>
                <a:cs typeface="Arial" charset="0"/>
              </a:rPr>
              <a:t> e </a:t>
            </a:r>
            <a:r>
              <a:rPr lang="it-IT" dirty="0" err="1">
                <a:solidFill>
                  <a:schemeClr val="tx1"/>
                </a:solidFill>
                <a:latin typeface="Calibri" panose="020F0502020204030204" pitchFamily="34" charset="0"/>
                <a:ea typeface="ＭＳ Ｐゴシック" pitchFamily="34" charset="-128"/>
                <a:cs typeface="Arial" charset="0"/>
              </a:rPr>
              <a:t>lombardia</a:t>
            </a:r>
            <a:r>
              <a:rPr lang="it-IT" dirty="0">
                <a:solidFill>
                  <a:schemeClr val="tx1"/>
                </a:solidFill>
                <a:latin typeface="Calibri" panose="020F0502020204030204" pitchFamily="34" charset="0"/>
                <a:ea typeface="ＭＳ Ｐゴシック" pitchFamily="34" charset="-128"/>
                <a:cs typeface="Arial" charset="0"/>
              </a:rPr>
              <a:t>…</a:t>
            </a:r>
            <a:endParaRPr lang="it-IT" kern="0" dirty="0">
              <a:solidFill>
                <a:srgbClr val="000000"/>
              </a:solidFill>
              <a:latin typeface="Calibri" panose="020F0502020204030204" pitchFamily="34" charset="0"/>
              <a:ea typeface="ＭＳ Ｐゴシック" pitchFamily="34" charset="-128"/>
              <a:cs typeface="Arial" charset="0"/>
            </a:endParaRPr>
          </a:p>
        </p:txBody>
      </p:sp>
      <p:sp>
        <p:nvSpPr>
          <p:cNvPr id="26" name="Rettangolo 11"/>
          <p:cNvSpPr>
            <a:spLocks noChangeArrowheads="1"/>
          </p:cNvSpPr>
          <p:nvPr/>
        </p:nvSpPr>
        <p:spPr bwMode="auto">
          <a:xfrm>
            <a:off x="406674" y="6281084"/>
            <a:ext cx="8301734" cy="331502"/>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ISTAT – </a:t>
            </a:r>
            <a:r>
              <a:rPr lang="en-US" sz="1400" b="1" i="1" dirty="0" err="1">
                <a:latin typeface="Calibri" panose="020F0502020204030204" pitchFamily="34" charset="0"/>
              </a:rPr>
              <a:t>Cittadini</a:t>
            </a:r>
            <a:r>
              <a:rPr lang="en-US" sz="1400" b="1" i="1" dirty="0">
                <a:latin typeface="Calibri" panose="020F0502020204030204" pitchFamily="34" charset="0"/>
              </a:rPr>
              <a:t>, </a:t>
            </a:r>
            <a:r>
              <a:rPr lang="en-US" sz="1400" b="1" i="1" dirty="0" err="1">
                <a:latin typeface="Calibri" panose="020F0502020204030204" pitchFamily="34" charset="0"/>
              </a:rPr>
              <a:t>imprese</a:t>
            </a:r>
            <a:r>
              <a:rPr lang="en-US" sz="1400" b="1" i="1" dirty="0">
                <a:latin typeface="Calibri" panose="020F0502020204030204" pitchFamily="34" charset="0"/>
              </a:rPr>
              <a:t> e ICT.</a:t>
            </a:r>
            <a:endParaRPr lang="it-IT" sz="1400" b="1" dirty="0">
              <a:latin typeface="Calibri" panose="020F0502020204030204" pitchFamily="34" charset="0"/>
            </a:endParaRPr>
          </a:p>
        </p:txBody>
      </p:sp>
    </p:spTree>
    <p:extLst>
      <p:ext uri="{BB962C8B-B14F-4D97-AF65-F5344CB8AC3E}">
        <p14:creationId xmlns:p14="http://schemas.microsoft.com/office/powerpoint/2010/main" val="2308528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9"/>
          <p:cNvSpPr txBox="1">
            <a:spLocks noChangeArrowheads="1"/>
          </p:cNvSpPr>
          <p:nvPr/>
        </p:nvSpPr>
        <p:spPr bwMode="auto">
          <a:xfrm>
            <a:off x="395288" y="1372706"/>
            <a:ext cx="84201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spcBef>
                <a:spcPts val="600"/>
              </a:spcBef>
            </a:pPr>
            <a:r>
              <a:rPr lang="it-IT" altLang="ja-JP" sz="2000" b="0" dirty="0">
                <a:latin typeface="Calibri" panose="020F0502020204030204" pitchFamily="34" charset="0"/>
              </a:rPr>
              <a:t>Diffusione della </a:t>
            </a:r>
            <a:r>
              <a:rPr lang="it-IT" altLang="ja-JP" sz="2000" u="sng" dirty="0">
                <a:latin typeface="Calibri" panose="020F0502020204030204" pitchFamily="34" charset="0"/>
              </a:rPr>
              <a:t>banda larga</a:t>
            </a:r>
          </a:p>
        </p:txBody>
      </p:sp>
      <p:sp>
        <p:nvSpPr>
          <p:cNvPr id="26" name="CasellaDiTesto 24"/>
          <p:cNvSpPr txBox="1">
            <a:spLocks noChangeArrowheads="1"/>
          </p:cNvSpPr>
          <p:nvPr/>
        </p:nvSpPr>
        <p:spPr bwMode="auto">
          <a:xfrm>
            <a:off x="5271659" y="1984518"/>
            <a:ext cx="3395353" cy="237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b="1">
                <a:solidFill>
                  <a:schemeClr val="tx1"/>
                </a:solidFill>
                <a:latin typeface="Arial" panose="020B0604020202020204" pitchFamily="34" charset="0"/>
                <a:ea typeface="MS PGothic" panose="020B0600070205080204" pitchFamily="34" charset="-128"/>
              </a:defRPr>
            </a:lvl1pPr>
            <a:lvl2pPr marL="742950" indent="-285750" eaLnBrk="0" hangingPunct="0">
              <a:defRPr sz="800" b="1">
                <a:solidFill>
                  <a:schemeClr val="tx1"/>
                </a:solidFill>
                <a:latin typeface="Arial" panose="020B0604020202020204" pitchFamily="34" charset="0"/>
                <a:ea typeface="MS PGothic" panose="020B0600070205080204" pitchFamily="34" charset="-128"/>
              </a:defRPr>
            </a:lvl2pPr>
            <a:lvl3pPr marL="1143000" indent="-228600" eaLnBrk="0" hangingPunct="0">
              <a:defRPr sz="800" b="1">
                <a:solidFill>
                  <a:schemeClr val="tx1"/>
                </a:solidFill>
                <a:latin typeface="Arial" panose="020B0604020202020204" pitchFamily="34" charset="0"/>
                <a:ea typeface="MS PGothic" panose="020B0600070205080204" pitchFamily="34" charset="-128"/>
              </a:defRPr>
            </a:lvl3pPr>
            <a:lvl4pPr marL="1600200" indent="-228600" eaLnBrk="0" hangingPunct="0">
              <a:defRPr sz="800" b="1">
                <a:solidFill>
                  <a:schemeClr val="tx1"/>
                </a:solidFill>
                <a:latin typeface="Arial" panose="020B0604020202020204" pitchFamily="34" charset="0"/>
                <a:ea typeface="MS PGothic" panose="020B0600070205080204" pitchFamily="34" charset="-128"/>
              </a:defRPr>
            </a:lvl4pPr>
            <a:lvl5pPr marL="2057400" indent="-228600" eaLnBrk="0" hangingPunct="0">
              <a:defRPr sz="8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l" eaLnBrk="1" hangingPunct="1">
              <a:lnSpc>
                <a:spcPct val="110000"/>
              </a:lnSpc>
              <a:spcBef>
                <a:spcPts val="600"/>
              </a:spcBef>
            </a:pPr>
            <a:r>
              <a:rPr lang="it-IT" altLang="it-IT" sz="1800" b="0" dirty="0">
                <a:latin typeface="Calibri" panose="020F0502020204030204" pitchFamily="34" charset="0"/>
              </a:rPr>
              <a:t>Il </a:t>
            </a:r>
            <a:r>
              <a:rPr lang="it-IT" altLang="it-IT" sz="1800" dirty="0">
                <a:latin typeface="Calibri" panose="020F0502020204030204" pitchFamily="34" charset="0"/>
              </a:rPr>
              <a:t>Friuli Venezia Giulia </a:t>
            </a:r>
            <a:r>
              <a:rPr lang="it-IT" altLang="it-IT" sz="1800" b="0" dirty="0">
                <a:latin typeface="Calibri" panose="020F0502020204030204" pitchFamily="34" charset="0"/>
              </a:rPr>
              <a:t>si posiziona al </a:t>
            </a:r>
            <a:r>
              <a:rPr lang="it-IT" altLang="it-IT" sz="1800" dirty="0">
                <a:latin typeface="Calibri" panose="020F0502020204030204" pitchFamily="34" charset="0"/>
              </a:rPr>
              <a:t>secondo posto</a:t>
            </a:r>
            <a:r>
              <a:rPr lang="it-IT" altLang="it-IT" sz="1800" b="0" dirty="0">
                <a:latin typeface="Calibri" panose="020F0502020204030204" pitchFamily="34" charset="0"/>
              </a:rPr>
              <a:t> tra le regioni italiane per diffusione della banda larga (mobile o fissa). </a:t>
            </a:r>
          </a:p>
          <a:p>
            <a:pPr algn="l" eaLnBrk="1" hangingPunct="1">
              <a:lnSpc>
                <a:spcPct val="110000"/>
              </a:lnSpc>
              <a:spcBef>
                <a:spcPts val="600"/>
              </a:spcBef>
            </a:pPr>
            <a:r>
              <a:rPr lang="it-IT" altLang="it-IT" sz="1800" b="0" dirty="0">
                <a:latin typeface="Calibri" panose="020F0502020204030204" pitchFamily="34" charset="0"/>
              </a:rPr>
              <a:t>È preceduto soltanto dalla Liguria. </a:t>
            </a:r>
            <a:endParaRPr lang="it-IT" altLang="it-IT" sz="1800" dirty="0">
              <a:latin typeface="Calibri" panose="020F0502020204030204" pitchFamily="34" charset="0"/>
            </a:endParaRPr>
          </a:p>
          <a:p>
            <a:pPr algn="l" eaLnBrk="1" hangingPunct="1">
              <a:lnSpc>
                <a:spcPct val="110000"/>
              </a:lnSpc>
              <a:spcBef>
                <a:spcPts val="600"/>
              </a:spcBef>
            </a:pPr>
            <a:r>
              <a:rPr lang="it-IT" altLang="it-IT" sz="1800" b="0" dirty="0">
                <a:latin typeface="Calibri" panose="020F0502020204030204" pitchFamily="34" charset="0"/>
              </a:rPr>
              <a:t>Ancora molto indietro Lazio, Molise e Puglia.</a:t>
            </a:r>
          </a:p>
        </p:txBody>
      </p:sp>
      <p:grpSp>
        <p:nvGrpSpPr>
          <p:cNvPr id="13" name="Gruppo 12"/>
          <p:cNvGrpSpPr/>
          <p:nvPr/>
        </p:nvGrpSpPr>
        <p:grpSpPr>
          <a:xfrm>
            <a:off x="5303850" y="5030748"/>
            <a:ext cx="2388581" cy="1364347"/>
            <a:chOff x="4703699" y="4566079"/>
            <a:chExt cx="2388581" cy="1364347"/>
          </a:xfrm>
        </p:grpSpPr>
        <p:sp>
          <p:nvSpPr>
            <p:cNvPr id="28" name="Rettangolo 27"/>
            <p:cNvSpPr>
              <a:spLocks noChangeArrowheads="1"/>
            </p:cNvSpPr>
            <p:nvPr/>
          </p:nvSpPr>
          <p:spPr bwMode="auto">
            <a:xfrm>
              <a:off x="4703699" y="4566079"/>
              <a:ext cx="2388581" cy="1364347"/>
            </a:xfrm>
            <a:prstGeom prst="rect">
              <a:avLst/>
            </a:prstGeom>
            <a:solidFill>
              <a:schemeClr val="bg1"/>
            </a:solidFill>
            <a:ln>
              <a:noFill/>
            </a:ln>
            <a:effectLst>
              <a:outerShdw blurRad="50800" dist="38100" algn="l" rotWithShape="0">
                <a:prstClr val="black">
                  <a:alpha val="40000"/>
                </a:prstClr>
              </a:outerShdw>
            </a:effectLst>
            <a:extLst>
              <a:ext uri="{91240B29-F687-4F45-9708-019B960494DF}">
                <a14:hiddenLine xmlns:a14="http://schemas.microsoft.com/office/drawing/2010/main" w="12700">
                  <a:solidFill>
                    <a:srgbClr val="000000"/>
                  </a:solidFill>
                  <a:round/>
                  <a:headEnd/>
                  <a:tailEnd/>
                </a14:hiddenLine>
              </a:ext>
            </a:extLst>
          </p:spPr>
          <p:txBody>
            <a:bodyPr/>
            <a:lstStyle/>
            <a:p>
              <a:pPr algn="l">
                <a:defRPr/>
              </a:pPr>
              <a:endParaRPr lang="it-IT" dirty="0">
                <a:latin typeface="Arial" charset="0"/>
                <a:ea typeface="ＭＳ Ｐゴシック" charset="0"/>
                <a:cs typeface="ＭＳ Ｐゴシック" charset="0"/>
              </a:endParaRPr>
            </a:p>
          </p:txBody>
        </p:sp>
        <p:sp>
          <p:nvSpPr>
            <p:cNvPr id="30" name="CasellaDiTesto 9"/>
            <p:cNvSpPr txBox="1">
              <a:spLocks noChangeArrowheads="1"/>
            </p:cNvSpPr>
            <p:nvPr/>
          </p:nvSpPr>
          <p:spPr bwMode="auto">
            <a:xfrm>
              <a:off x="5104636" y="4584934"/>
              <a:ext cx="1843628" cy="1338828"/>
            </a:xfrm>
            <a:prstGeom prst="rect">
              <a:avLst/>
            </a:prstGeom>
            <a:solidFill>
              <a:schemeClr val="bg1"/>
            </a:solidFill>
            <a:ln>
              <a:noFill/>
            </a:ln>
            <a:extLst/>
          </p:spPr>
          <p:txBody>
            <a:bodyPr wrap="square">
              <a:spAutoFit/>
            </a:bodyPr>
            <a:lstStyle>
              <a:lvl1pPr eaLnBrk="0" hangingPunct="0">
                <a:defRPr sz="800" b="1">
                  <a:solidFill>
                    <a:schemeClr val="tx1"/>
                  </a:solidFill>
                  <a:latin typeface="Arial" panose="020B0604020202020204" pitchFamily="34" charset="0"/>
                  <a:ea typeface="MS PGothic" panose="020B0600070205080204" pitchFamily="34" charset="-128"/>
                </a:defRPr>
              </a:lvl1pPr>
              <a:lvl2pPr marL="742950" indent="-285750" eaLnBrk="0" hangingPunct="0">
                <a:defRPr sz="800" b="1">
                  <a:solidFill>
                    <a:schemeClr val="tx1"/>
                  </a:solidFill>
                  <a:latin typeface="Arial" panose="020B0604020202020204" pitchFamily="34" charset="0"/>
                  <a:ea typeface="MS PGothic" panose="020B0600070205080204" pitchFamily="34" charset="-128"/>
                </a:defRPr>
              </a:lvl2pPr>
              <a:lvl3pPr marL="1143000" indent="-228600" eaLnBrk="0" hangingPunct="0">
                <a:defRPr sz="800" b="1">
                  <a:solidFill>
                    <a:schemeClr val="tx1"/>
                  </a:solidFill>
                  <a:latin typeface="Arial" panose="020B0604020202020204" pitchFamily="34" charset="0"/>
                  <a:ea typeface="MS PGothic" panose="020B0600070205080204" pitchFamily="34" charset="-128"/>
                </a:defRPr>
              </a:lvl3pPr>
              <a:lvl4pPr marL="1600200" indent="-228600" eaLnBrk="0" hangingPunct="0">
                <a:defRPr sz="800" b="1">
                  <a:solidFill>
                    <a:schemeClr val="tx1"/>
                  </a:solidFill>
                  <a:latin typeface="Arial" panose="020B0604020202020204" pitchFamily="34" charset="0"/>
                  <a:ea typeface="MS PGothic" panose="020B0600070205080204" pitchFamily="34" charset="-128"/>
                </a:defRPr>
              </a:lvl4pPr>
              <a:lvl5pPr marL="2057400" indent="-228600" eaLnBrk="0" hangingPunct="0">
                <a:defRPr sz="8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900" dirty="0">
                  <a:latin typeface="Calibri" panose="020F0502020204030204" pitchFamily="34" charset="0"/>
                </a:rPr>
                <a:t>LEGENDA</a:t>
              </a:r>
            </a:p>
            <a:p>
              <a:pPr eaLnBrk="1" hangingPunct="1"/>
              <a:r>
                <a:rPr lang="it-IT" altLang="it-IT" sz="900" b="0" dirty="0">
                  <a:latin typeface="Calibri" panose="020F0502020204030204" pitchFamily="34" charset="0"/>
                </a:rPr>
                <a:t>Utilizzo di una scala di colore rosso. </a:t>
              </a:r>
            </a:p>
            <a:p>
              <a:pPr eaLnBrk="1" hangingPunct="1"/>
              <a:r>
                <a:rPr lang="it-IT" altLang="it-IT" sz="900" b="0" dirty="0">
                  <a:latin typeface="Calibri" panose="020F0502020204030204" pitchFamily="34" charset="0"/>
                </a:rPr>
                <a:t>A tonalità di rosso più scuro corrisponde una incidenza maggiore del fenomeno in quella regione.</a:t>
              </a:r>
            </a:p>
            <a:p>
              <a:pPr eaLnBrk="1" hangingPunct="1"/>
              <a:r>
                <a:rPr lang="it-IT" altLang="it-IT" sz="900" b="0" dirty="0">
                  <a:latin typeface="Calibri" panose="020F0502020204030204" pitchFamily="34" charset="0"/>
                </a:rPr>
                <a:t>A tonalità di rosso più chiaro corrisponde una incidenza minore del fenomeno in quella regione.</a:t>
              </a:r>
            </a:p>
          </p:txBody>
        </p:sp>
        <p:grpSp>
          <p:nvGrpSpPr>
            <p:cNvPr id="6" name="Gruppo 5"/>
            <p:cNvGrpSpPr/>
            <p:nvPr/>
          </p:nvGrpSpPr>
          <p:grpSpPr>
            <a:xfrm>
              <a:off x="4720629" y="4774755"/>
              <a:ext cx="384007" cy="1130300"/>
              <a:chOff x="1068395" y="4581128"/>
              <a:chExt cx="384007" cy="1130300"/>
            </a:xfrm>
          </p:grpSpPr>
          <p:pic>
            <p:nvPicPr>
              <p:cNvPr id="35"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402" y="4581128"/>
                <a:ext cx="381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bwMode="auto">
              <a:xfrm>
                <a:off x="1068395" y="4581128"/>
                <a:ext cx="102298" cy="11303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pic>
        <p:nvPicPr>
          <p:cNvPr id="2" name="Immagine 1"/>
          <p:cNvPicPr>
            <a:picLocks noChangeAspect="1"/>
          </p:cNvPicPr>
          <p:nvPr/>
        </p:nvPicPr>
        <p:blipFill>
          <a:blip r:embed="rId5"/>
          <a:stretch>
            <a:fillRect/>
          </a:stretch>
        </p:blipFill>
        <p:spPr>
          <a:xfrm>
            <a:off x="734400" y="1990800"/>
            <a:ext cx="2974366" cy="3751200"/>
          </a:xfrm>
          <a:prstGeom prst="rect">
            <a:avLst/>
          </a:prstGeom>
        </p:spPr>
      </p:pic>
      <p:sp>
        <p:nvSpPr>
          <p:cNvPr id="15" name="Titolo 6"/>
          <p:cNvSpPr txBox="1">
            <a:spLocks/>
          </p:cNvSpPr>
          <p:nvPr/>
        </p:nvSpPr>
        <p:spPr>
          <a:xfrm>
            <a:off x="395288" y="188913"/>
            <a:ext cx="8589224"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kern="0" dirty="0">
                <a:solidFill>
                  <a:srgbClr val="000000"/>
                </a:solidFill>
                <a:latin typeface="Calibri" panose="020F0502020204030204" pitchFamily="34" charset="0"/>
                <a:ea typeface="ＭＳ Ｐゴシック" pitchFamily="34" charset="-128"/>
                <a:cs typeface="Arial" charset="0"/>
              </a:rPr>
              <a:t>…</a:t>
            </a:r>
            <a:r>
              <a:rPr lang="it-IT" u="sng" kern="0" dirty="0">
                <a:solidFill>
                  <a:srgbClr val="C00000"/>
                </a:solidFill>
                <a:latin typeface="Calibri" panose="020F0502020204030204" pitchFamily="34" charset="0"/>
                <a:ea typeface="ＭＳ Ｐゴシック" pitchFamily="34" charset="-128"/>
                <a:cs typeface="Arial" charset="0"/>
              </a:rPr>
              <a:t>IL FVG</a:t>
            </a:r>
            <a:r>
              <a:rPr lang="it-IT" kern="0" dirty="0">
                <a:solidFill>
                  <a:srgbClr val="000000"/>
                </a:solidFill>
                <a:latin typeface="Calibri" panose="020F0502020204030204" pitchFamily="34" charset="0"/>
                <a:ea typeface="ＭＳ Ｐゴシック" pitchFamily="34" charset="-128"/>
                <a:cs typeface="Arial" charset="0"/>
              </a:rPr>
              <a:t> si posiziona nettamente tra le </a:t>
            </a:r>
            <a:r>
              <a:rPr lang="it-IT" u="sng" kern="0" dirty="0">
                <a:solidFill>
                  <a:srgbClr val="C00000"/>
                </a:solidFill>
                <a:latin typeface="Calibri" panose="020F0502020204030204" pitchFamily="34" charset="0"/>
                <a:ea typeface="ＭＳ Ｐゴシック" pitchFamily="34" charset="-128"/>
                <a:cs typeface="Arial" charset="0"/>
              </a:rPr>
              <a:t>REGIONI PIÙ «AVANZATE» IN ITALIA IN FATTO DI INFRASTRUTTURE TELEMATICHE</a:t>
            </a:r>
            <a:r>
              <a:rPr lang="it-IT" kern="0" dirty="0">
                <a:solidFill>
                  <a:srgbClr val="000000"/>
                </a:solidFill>
                <a:latin typeface="Calibri" panose="020F0502020204030204" pitchFamily="34" charset="0"/>
                <a:ea typeface="ＭＳ Ｐゴシック" pitchFamily="34" charset="-128"/>
                <a:cs typeface="Arial" charset="0"/>
              </a:rPr>
              <a:t> (2^ posto per diffusione di banda larga)…</a:t>
            </a:r>
          </a:p>
        </p:txBody>
      </p:sp>
      <p:sp>
        <p:nvSpPr>
          <p:cNvPr id="16" name="Rettangolo 11"/>
          <p:cNvSpPr>
            <a:spLocks noChangeArrowheads="1"/>
          </p:cNvSpPr>
          <p:nvPr/>
        </p:nvSpPr>
        <p:spPr bwMode="auto">
          <a:xfrm>
            <a:off x="395288" y="6256386"/>
            <a:ext cx="8367712"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a:t>
            </a:r>
            <a:r>
              <a:rPr lang="it-IT" sz="1400" b="1" dirty="0" err="1">
                <a:latin typeface="Calibri" panose="020F0502020204030204" pitchFamily="34" charset="0"/>
              </a:rPr>
              <a:t>I.Stat</a:t>
            </a:r>
            <a:r>
              <a:rPr lang="it-IT" sz="1400" b="1" dirty="0">
                <a:latin typeface="Calibri" panose="020F0502020204030204" pitchFamily="34" charset="0"/>
              </a:rPr>
              <a:t> 2016 (</a:t>
            </a:r>
            <a:r>
              <a:rPr lang="it-IT" sz="1400" b="1" dirty="0" err="1">
                <a:latin typeface="Calibri" panose="020F0502020204030204" pitchFamily="34" charset="0"/>
              </a:rPr>
              <a:t>Datawarehouse</a:t>
            </a:r>
            <a:r>
              <a:rPr lang="it-IT" sz="1400" b="1" dirty="0">
                <a:latin typeface="Calibri" panose="020F0502020204030204" pitchFamily="34" charset="0"/>
              </a:rPr>
              <a:t> Istat)</a:t>
            </a:r>
            <a:endParaRPr lang="it-IT" sz="500" b="1" dirty="0">
              <a:latin typeface="Calibri" panose="020F0502020204030204" pitchFamily="34" charset="0"/>
            </a:endParaRPr>
          </a:p>
        </p:txBody>
      </p:sp>
      <p:sp>
        <p:nvSpPr>
          <p:cNvPr id="17" name="CasellaDiTesto 16"/>
          <p:cNvSpPr txBox="1"/>
          <p:nvPr/>
        </p:nvSpPr>
        <p:spPr>
          <a:xfrm>
            <a:off x="3105736" y="2934115"/>
            <a:ext cx="1651862" cy="707886"/>
          </a:xfrm>
          <a:prstGeom prst="rect">
            <a:avLst/>
          </a:prstGeom>
          <a:noFill/>
        </p:spPr>
        <p:txBody>
          <a:bodyPr wrap="none" rtlCol="0">
            <a:spAutoFit/>
          </a:bodyPr>
          <a:lstStyle/>
          <a:p>
            <a:pPr algn="ctr"/>
            <a:r>
              <a:rPr lang="it-IT" sz="4000" b="1" dirty="0">
                <a:solidFill>
                  <a:srgbClr val="FF0000"/>
                </a:solidFill>
                <a:latin typeface="Calibri" panose="020F0502020204030204" pitchFamily="34" charset="0"/>
              </a:rPr>
              <a:t>2^ </a:t>
            </a:r>
            <a:r>
              <a:rPr lang="it-IT" sz="2800" b="1" dirty="0">
                <a:solidFill>
                  <a:srgbClr val="FF0000"/>
                </a:solidFill>
                <a:latin typeface="Calibri" panose="020F0502020204030204" pitchFamily="34" charset="0"/>
              </a:rPr>
              <a:t>posto</a:t>
            </a:r>
          </a:p>
        </p:txBody>
      </p:sp>
      <p:pic>
        <p:nvPicPr>
          <p:cNvPr id="18" name="Picture 4" descr="Risultati immagini per cerchio evidenziatore rosso"/>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42135" b="56163" l="28557" r="47617"/>
                    </a14:imgEffect>
                  </a14:imgLayer>
                </a14:imgProps>
              </a:ext>
              <a:ext uri="{28A0092B-C50C-407E-A947-70E740481C1C}">
                <a14:useLocalDpi xmlns:a14="http://schemas.microsoft.com/office/drawing/2010/main" val="0"/>
              </a:ext>
            </a:extLst>
          </a:blip>
          <a:srcRect l="26174" t="40382" r="50000" b="42084"/>
          <a:stretch/>
        </p:blipFill>
        <p:spPr bwMode="auto">
          <a:xfrm>
            <a:off x="1643379" y="1885879"/>
            <a:ext cx="1305820" cy="960964"/>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271"/>
          <p:cNvSpPr>
            <a:spLocks noEditPoints="1"/>
          </p:cNvSpPr>
          <p:nvPr>
            <p:custDataLst>
              <p:tags r:id="rId1"/>
            </p:custDataLst>
          </p:nvPr>
        </p:nvSpPr>
        <p:spPr bwMode="auto">
          <a:xfrm rot="14101116" flipH="1" flipV="1">
            <a:off x="2610864" y="2617712"/>
            <a:ext cx="676669" cy="139500"/>
          </a:xfrm>
          <a:custGeom>
            <a:avLst/>
            <a:gdLst/>
            <a:ahLst/>
            <a:cxnLst>
              <a:cxn ang="0">
                <a:pos x="986" y="106"/>
              </a:cxn>
              <a:cxn ang="0">
                <a:pos x="1100" y="65"/>
              </a:cxn>
              <a:cxn ang="0">
                <a:pos x="1133" y="53"/>
              </a:cxn>
              <a:cxn ang="0">
                <a:pos x="1194" y="13"/>
              </a:cxn>
              <a:cxn ang="0">
                <a:pos x="1166" y="8"/>
              </a:cxn>
              <a:cxn ang="0">
                <a:pos x="1107" y="30"/>
              </a:cxn>
              <a:cxn ang="0">
                <a:pos x="1041" y="58"/>
              </a:cxn>
              <a:cxn ang="0">
                <a:pos x="974" y="84"/>
              </a:cxn>
              <a:cxn ang="0">
                <a:pos x="866" y="131"/>
              </a:cxn>
              <a:cxn ang="0">
                <a:pos x="817" y="148"/>
              </a:cxn>
              <a:cxn ang="0">
                <a:pos x="726" y="195"/>
              </a:cxn>
              <a:cxn ang="0">
                <a:pos x="626" y="237"/>
              </a:cxn>
              <a:cxn ang="0">
                <a:pos x="564" y="283"/>
              </a:cxn>
              <a:cxn ang="0">
                <a:pos x="542" y="297"/>
              </a:cxn>
              <a:cxn ang="0">
                <a:pos x="460" y="336"/>
              </a:cxn>
              <a:cxn ang="0">
                <a:pos x="439" y="364"/>
              </a:cxn>
              <a:cxn ang="0">
                <a:pos x="380" y="399"/>
              </a:cxn>
              <a:cxn ang="0">
                <a:pos x="316" y="446"/>
              </a:cxn>
              <a:cxn ang="0">
                <a:pos x="284" y="473"/>
              </a:cxn>
              <a:cxn ang="0">
                <a:pos x="207" y="548"/>
              </a:cxn>
              <a:cxn ang="0">
                <a:pos x="220" y="551"/>
              </a:cxn>
              <a:cxn ang="0">
                <a:pos x="143" y="628"/>
              </a:cxn>
              <a:cxn ang="0">
                <a:pos x="44" y="766"/>
              </a:cxn>
              <a:cxn ang="0">
                <a:pos x="32" y="789"/>
              </a:cxn>
              <a:cxn ang="0">
                <a:pos x="12" y="822"/>
              </a:cxn>
              <a:cxn ang="0">
                <a:pos x="104" y="700"/>
              </a:cxn>
              <a:cxn ang="0">
                <a:pos x="207" y="583"/>
              </a:cxn>
              <a:cxn ang="0">
                <a:pos x="255" y="533"/>
              </a:cxn>
              <a:cxn ang="0">
                <a:pos x="348" y="453"/>
              </a:cxn>
              <a:cxn ang="0">
                <a:pos x="454" y="374"/>
              </a:cxn>
              <a:cxn ang="0">
                <a:pos x="537" y="326"/>
              </a:cxn>
              <a:cxn ang="0">
                <a:pos x="597" y="290"/>
              </a:cxn>
              <a:cxn ang="0">
                <a:pos x="669" y="248"/>
              </a:cxn>
              <a:cxn ang="0">
                <a:pos x="782" y="196"/>
              </a:cxn>
              <a:cxn ang="0">
                <a:pos x="919" y="134"/>
              </a:cxn>
              <a:cxn ang="0">
                <a:pos x="154" y="636"/>
              </a:cxn>
              <a:cxn ang="0">
                <a:pos x="671" y="222"/>
              </a:cxn>
              <a:cxn ang="0">
                <a:pos x="769" y="193"/>
              </a:cxn>
              <a:cxn ang="0">
                <a:pos x="629" y="265"/>
              </a:cxn>
              <a:cxn ang="0">
                <a:pos x="411" y="402"/>
              </a:cxn>
              <a:cxn ang="0">
                <a:pos x="687" y="229"/>
              </a:cxn>
              <a:cxn ang="0">
                <a:pos x="355" y="434"/>
              </a:cxn>
              <a:cxn ang="0">
                <a:pos x="363" y="439"/>
              </a:cxn>
              <a:cxn ang="0">
                <a:pos x="355" y="444"/>
              </a:cxn>
              <a:cxn ang="0">
                <a:pos x="82" y="721"/>
              </a:cxn>
              <a:cxn ang="0">
                <a:pos x="204" y="569"/>
              </a:cxn>
              <a:cxn ang="0">
                <a:pos x="203" y="569"/>
              </a:cxn>
              <a:cxn ang="0">
                <a:pos x="295" y="478"/>
              </a:cxn>
              <a:cxn ang="0">
                <a:pos x="317" y="459"/>
              </a:cxn>
              <a:cxn ang="0">
                <a:pos x="457" y="345"/>
              </a:cxn>
              <a:cxn ang="0">
                <a:pos x="577" y="279"/>
              </a:cxn>
              <a:cxn ang="0">
                <a:pos x="951" y="97"/>
              </a:cxn>
              <a:cxn ang="0">
                <a:pos x="1043" y="60"/>
              </a:cxn>
              <a:cxn ang="0">
                <a:pos x="1113" y="38"/>
              </a:cxn>
              <a:cxn ang="0">
                <a:pos x="1113" y="38"/>
              </a:cxn>
              <a:cxn ang="0">
                <a:pos x="1076" y="48"/>
              </a:cxn>
              <a:cxn ang="0">
                <a:pos x="1126" y="42"/>
              </a:cxn>
              <a:cxn ang="0">
                <a:pos x="882" y="131"/>
              </a:cxn>
              <a:cxn ang="0">
                <a:pos x="581" y="281"/>
              </a:cxn>
              <a:cxn ang="0">
                <a:pos x="835" y="159"/>
              </a:cxn>
              <a:cxn ang="0">
                <a:pos x="839" y="158"/>
              </a:cxn>
              <a:cxn ang="0">
                <a:pos x="781" y="181"/>
              </a:cxn>
              <a:cxn ang="0">
                <a:pos x="1013" y="93"/>
              </a:cxn>
            </a:cxnLst>
            <a:rect l="0" t="0" r="r" b="b"/>
            <a:pathLst>
              <a:path w="1207" h="840">
                <a:moveTo>
                  <a:pt x="919" y="134"/>
                </a:moveTo>
                <a:cubicBezTo>
                  <a:pt x="928" y="128"/>
                  <a:pt x="939" y="128"/>
                  <a:pt x="947" y="125"/>
                </a:cubicBezTo>
                <a:cubicBezTo>
                  <a:pt x="944" y="124"/>
                  <a:pt x="944" y="124"/>
                  <a:pt x="944" y="124"/>
                </a:cubicBezTo>
                <a:cubicBezTo>
                  <a:pt x="953" y="122"/>
                  <a:pt x="953" y="122"/>
                  <a:pt x="953" y="122"/>
                </a:cubicBezTo>
                <a:cubicBezTo>
                  <a:pt x="952" y="120"/>
                  <a:pt x="952" y="120"/>
                  <a:pt x="952" y="120"/>
                </a:cubicBezTo>
                <a:cubicBezTo>
                  <a:pt x="966" y="116"/>
                  <a:pt x="982" y="108"/>
                  <a:pt x="989" y="109"/>
                </a:cubicBezTo>
                <a:cubicBezTo>
                  <a:pt x="986" y="106"/>
                  <a:pt x="986" y="106"/>
                  <a:pt x="986" y="106"/>
                </a:cubicBezTo>
                <a:cubicBezTo>
                  <a:pt x="1001" y="104"/>
                  <a:pt x="1001" y="104"/>
                  <a:pt x="1001" y="104"/>
                </a:cubicBezTo>
                <a:cubicBezTo>
                  <a:pt x="992" y="104"/>
                  <a:pt x="992" y="104"/>
                  <a:pt x="992" y="104"/>
                </a:cubicBezTo>
                <a:cubicBezTo>
                  <a:pt x="1008" y="98"/>
                  <a:pt x="1034" y="91"/>
                  <a:pt x="1038" y="90"/>
                </a:cubicBezTo>
                <a:cubicBezTo>
                  <a:pt x="1036" y="90"/>
                  <a:pt x="1036" y="90"/>
                  <a:pt x="1036" y="90"/>
                </a:cubicBezTo>
                <a:cubicBezTo>
                  <a:pt x="1038" y="88"/>
                  <a:pt x="1041" y="88"/>
                  <a:pt x="1044" y="87"/>
                </a:cubicBezTo>
                <a:cubicBezTo>
                  <a:pt x="1041" y="86"/>
                  <a:pt x="1041" y="86"/>
                  <a:pt x="1041" y="86"/>
                </a:cubicBezTo>
                <a:cubicBezTo>
                  <a:pt x="1066" y="78"/>
                  <a:pt x="1071" y="72"/>
                  <a:pt x="1100" y="65"/>
                </a:cubicBezTo>
                <a:cubicBezTo>
                  <a:pt x="1108" y="62"/>
                  <a:pt x="1096" y="66"/>
                  <a:pt x="1095" y="65"/>
                </a:cubicBezTo>
                <a:cubicBezTo>
                  <a:pt x="1099" y="62"/>
                  <a:pt x="1109" y="60"/>
                  <a:pt x="1112" y="60"/>
                </a:cubicBezTo>
                <a:cubicBezTo>
                  <a:pt x="1108" y="58"/>
                  <a:pt x="1097" y="63"/>
                  <a:pt x="1105" y="57"/>
                </a:cubicBezTo>
                <a:cubicBezTo>
                  <a:pt x="1112" y="57"/>
                  <a:pt x="1100" y="56"/>
                  <a:pt x="1111" y="53"/>
                </a:cubicBezTo>
                <a:cubicBezTo>
                  <a:pt x="1117" y="56"/>
                  <a:pt x="1117" y="56"/>
                  <a:pt x="1117" y="56"/>
                </a:cubicBezTo>
                <a:cubicBezTo>
                  <a:pt x="1123" y="53"/>
                  <a:pt x="1117" y="52"/>
                  <a:pt x="1127" y="49"/>
                </a:cubicBezTo>
                <a:cubicBezTo>
                  <a:pt x="1139" y="48"/>
                  <a:pt x="1115" y="58"/>
                  <a:pt x="1133" y="53"/>
                </a:cubicBezTo>
                <a:cubicBezTo>
                  <a:pt x="1142" y="50"/>
                  <a:pt x="1150" y="38"/>
                  <a:pt x="1168" y="36"/>
                </a:cubicBezTo>
                <a:cubicBezTo>
                  <a:pt x="1183" y="29"/>
                  <a:pt x="1159" y="32"/>
                  <a:pt x="1180" y="27"/>
                </a:cubicBezTo>
                <a:cubicBezTo>
                  <a:pt x="1166" y="28"/>
                  <a:pt x="1166" y="28"/>
                  <a:pt x="1166" y="28"/>
                </a:cubicBezTo>
                <a:cubicBezTo>
                  <a:pt x="1169" y="26"/>
                  <a:pt x="1166" y="25"/>
                  <a:pt x="1176" y="23"/>
                </a:cubicBezTo>
                <a:cubicBezTo>
                  <a:pt x="1179" y="24"/>
                  <a:pt x="1185" y="24"/>
                  <a:pt x="1190" y="23"/>
                </a:cubicBezTo>
                <a:cubicBezTo>
                  <a:pt x="1170" y="25"/>
                  <a:pt x="1207" y="14"/>
                  <a:pt x="1187" y="15"/>
                </a:cubicBezTo>
                <a:cubicBezTo>
                  <a:pt x="1194" y="13"/>
                  <a:pt x="1194" y="13"/>
                  <a:pt x="1194" y="13"/>
                </a:cubicBezTo>
                <a:cubicBezTo>
                  <a:pt x="1193" y="13"/>
                  <a:pt x="1193" y="13"/>
                  <a:pt x="1193" y="13"/>
                </a:cubicBezTo>
                <a:cubicBezTo>
                  <a:pt x="1203" y="10"/>
                  <a:pt x="1203" y="10"/>
                  <a:pt x="1203" y="10"/>
                </a:cubicBezTo>
                <a:cubicBezTo>
                  <a:pt x="1197" y="10"/>
                  <a:pt x="1183" y="14"/>
                  <a:pt x="1189" y="9"/>
                </a:cubicBezTo>
                <a:cubicBezTo>
                  <a:pt x="1202" y="5"/>
                  <a:pt x="1202" y="5"/>
                  <a:pt x="1202" y="5"/>
                </a:cubicBezTo>
                <a:cubicBezTo>
                  <a:pt x="1198" y="4"/>
                  <a:pt x="1203" y="2"/>
                  <a:pt x="1202" y="0"/>
                </a:cubicBezTo>
                <a:cubicBezTo>
                  <a:pt x="1187" y="2"/>
                  <a:pt x="1174" y="4"/>
                  <a:pt x="1160" y="6"/>
                </a:cubicBezTo>
                <a:cubicBezTo>
                  <a:pt x="1162" y="7"/>
                  <a:pt x="1168" y="6"/>
                  <a:pt x="1166" y="8"/>
                </a:cubicBezTo>
                <a:cubicBezTo>
                  <a:pt x="1156" y="12"/>
                  <a:pt x="1157" y="8"/>
                  <a:pt x="1147" y="13"/>
                </a:cubicBezTo>
                <a:cubicBezTo>
                  <a:pt x="1152" y="14"/>
                  <a:pt x="1152" y="14"/>
                  <a:pt x="1152" y="14"/>
                </a:cubicBezTo>
                <a:cubicBezTo>
                  <a:pt x="1151" y="13"/>
                  <a:pt x="1150" y="13"/>
                  <a:pt x="1152" y="12"/>
                </a:cubicBezTo>
                <a:cubicBezTo>
                  <a:pt x="1155" y="10"/>
                  <a:pt x="1157" y="11"/>
                  <a:pt x="1157" y="12"/>
                </a:cubicBezTo>
                <a:cubicBezTo>
                  <a:pt x="1155" y="15"/>
                  <a:pt x="1144" y="17"/>
                  <a:pt x="1141" y="16"/>
                </a:cubicBezTo>
                <a:cubicBezTo>
                  <a:pt x="1128" y="20"/>
                  <a:pt x="1139" y="21"/>
                  <a:pt x="1137" y="22"/>
                </a:cubicBezTo>
                <a:cubicBezTo>
                  <a:pt x="1129" y="21"/>
                  <a:pt x="1115" y="29"/>
                  <a:pt x="1107" y="30"/>
                </a:cubicBezTo>
                <a:cubicBezTo>
                  <a:pt x="1113" y="30"/>
                  <a:pt x="1113" y="30"/>
                  <a:pt x="1113" y="30"/>
                </a:cubicBezTo>
                <a:cubicBezTo>
                  <a:pt x="1104" y="36"/>
                  <a:pt x="1094" y="37"/>
                  <a:pt x="1088" y="37"/>
                </a:cubicBezTo>
                <a:cubicBezTo>
                  <a:pt x="1091" y="39"/>
                  <a:pt x="1091" y="39"/>
                  <a:pt x="1091" y="39"/>
                </a:cubicBezTo>
                <a:cubicBezTo>
                  <a:pt x="1078" y="43"/>
                  <a:pt x="1073" y="51"/>
                  <a:pt x="1061" y="48"/>
                </a:cubicBezTo>
                <a:cubicBezTo>
                  <a:pt x="1062" y="49"/>
                  <a:pt x="1062" y="49"/>
                  <a:pt x="1062" y="49"/>
                </a:cubicBezTo>
                <a:cubicBezTo>
                  <a:pt x="1057" y="51"/>
                  <a:pt x="1049" y="55"/>
                  <a:pt x="1043" y="55"/>
                </a:cubicBezTo>
                <a:cubicBezTo>
                  <a:pt x="1043" y="56"/>
                  <a:pt x="1043" y="57"/>
                  <a:pt x="1041" y="58"/>
                </a:cubicBezTo>
                <a:cubicBezTo>
                  <a:pt x="1037" y="56"/>
                  <a:pt x="1032" y="60"/>
                  <a:pt x="1024" y="64"/>
                </a:cubicBezTo>
                <a:cubicBezTo>
                  <a:pt x="1030" y="63"/>
                  <a:pt x="1029" y="67"/>
                  <a:pt x="1035" y="65"/>
                </a:cubicBezTo>
                <a:cubicBezTo>
                  <a:pt x="1024" y="73"/>
                  <a:pt x="1022" y="66"/>
                  <a:pt x="1012" y="69"/>
                </a:cubicBezTo>
                <a:cubicBezTo>
                  <a:pt x="1006" y="73"/>
                  <a:pt x="1018" y="69"/>
                  <a:pt x="1020" y="70"/>
                </a:cubicBezTo>
                <a:cubicBezTo>
                  <a:pt x="1003" y="74"/>
                  <a:pt x="990" y="89"/>
                  <a:pt x="977" y="86"/>
                </a:cubicBezTo>
                <a:cubicBezTo>
                  <a:pt x="983" y="82"/>
                  <a:pt x="983" y="82"/>
                  <a:pt x="983" y="82"/>
                </a:cubicBezTo>
                <a:cubicBezTo>
                  <a:pt x="976" y="83"/>
                  <a:pt x="973" y="84"/>
                  <a:pt x="974" y="84"/>
                </a:cubicBezTo>
                <a:cubicBezTo>
                  <a:pt x="976" y="83"/>
                  <a:pt x="977" y="84"/>
                  <a:pt x="978" y="84"/>
                </a:cubicBezTo>
                <a:cubicBezTo>
                  <a:pt x="960" y="95"/>
                  <a:pt x="946" y="90"/>
                  <a:pt x="927" y="99"/>
                </a:cubicBezTo>
                <a:cubicBezTo>
                  <a:pt x="929" y="100"/>
                  <a:pt x="932" y="99"/>
                  <a:pt x="933" y="100"/>
                </a:cubicBezTo>
                <a:cubicBezTo>
                  <a:pt x="924" y="105"/>
                  <a:pt x="921" y="97"/>
                  <a:pt x="908" y="105"/>
                </a:cubicBezTo>
                <a:cubicBezTo>
                  <a:pt x="911" y="106"/>
                  <a:pt x="911" y="106"/>
                  <a:pt x="911" y="106"/>
                </a:cubicBezTo>
                <a:cubicBezTo>
                  <a:pt x="907" y="108"/>
                  <a:pt x="903" y="108"/>
                  <a:pt x="903" y="107"/>
                </a:cubicBezTo>
                <a:cubicBezTo>
                  <a:pt x="905" y="113"/>
                  <a:pt x="873" y="119"/>
                  <a:pt x="866" y="131"/>
                </a:cubicBezTo>
                <a:cubicBezTo>
                  <a:pt x="858" y="130"/>
                  <a:pt x="837" y="137"/>
                  <a:pt x="832" y="141"/>
                </a:cubicBezTo>
                <a:cubicBezTo>
                  <a:pt x="824" y="148"/>
                  <a:pt x="841" y="141"/>
                  <a:pt x="839" y="146"/>
                </a:cubicBezTo>
                <a:cubicBezTo>
                  <a:pt x="832" y="149"/>
                  <a:pt x="827" y="147"/>
                  <a:pt x="818" y="153"/>
                </a:cubicBezTo>
                <a:cubicBezTo>
                  <a:pt x="816" y="150"/>
                  <a:pt x="835" y="138"/>
                  <a:pt x="815" y="144"/>
                </a:cubicBezTo>
                <a:cubicBezTo>
                  <a:pt x="813" y="147"/>
                  <a:pt x="813" y="147"/>
                  <a:pt x="813" y="147"/>
                </a:cubicBezTo>
                <a:cubicBezTo>
                  <a:pt x="815" y="146"/>
                  <a:pt x="818" y="144"/>
                  <a:pt x="820" y="143"/>
                </a:cubicBezTo>
                <a:cubicBezTo>
                  <a:pt x="827" y="143"/>
                  <a:pt x="818" y="147"/>
                  <a:pt x="817" y="148"/>
                </a:cubicBezTo>
                <a:cubicBezTo>
                  <a:pt x="796" y="157"/>
                  <a:pt x="796" y="157"/>
                  <a:pt x="796" y="157"/>
                </a:cubicBezTo>
                <a:cubicBezTo>
                  <a:pt x="793" y="154"/>
                  <a:pt x="806" y="149"/>
                  <a:pt x="807" y="148"/>
                </a:cubicBezTo>
                <a:cubicBezTo>
                  <a:pt x="791" y="156"/>
                  <a:pt x="774" y="169"/>
                  <a:pt x="758" y="174"/>
                </a:cubicBezTo>
                <a:cubicBezTo>
                  <a:pt x="760" y="175"/>
                  <a:pt x="760" y="175"/>
                  <a:pt x="760" y="175"/>
                </a:cubicBezTo>
                <a:cubicBezTo>
                  <a:pt x="740" y="181"/>
                  <a:pt x="752" y="186"/>
                  <a:pt x="734" y="188"/>
                </a:cubicBezTo>
                <a:cubicBezTo>
                  <a:pt x="727" y="193"/>
                  <a:pt x="739" y="190"/>
                  <a:pt x="727" y="196"/>
                </a:cubicBezTo>
                <a:cubicBezTo>
                  <a:pt x="724" y="198"/>
                  <a:pt x="725" y="196"/>
                  <a:pt x="726" y="195"/>
                </a:cubicBezTo>
                <a:cubicBezTo>
                  <a:pt x="710" y="201"/>
                  <a:pt x="721" y="201"/>
                  <a:pt x="706" y="205"/>
                </a:cubicBezTo>
                <a:cubicBezTo>
                  <a:pt x="710" y="207"/>
                  <a:pt x="710" y="207"/>
                  <a:pt x="710" y="207"/>
                </a:cubicBezTo>
                <a:cubicBezTo>
                  <a:pt x="693" y="213"/>
                  <a:pt x="674" y="215"/>
                  <a:pt x="661" y="224"/>
                </a:cubicBezTo>
                <a:cubicBezTo>
                  <a:pt x="663" y="226"/>
                  <a:pt x="671" y="222"/>
                  <a:pt x="676" y="222"/>
                </a:cubicBezTo>
                <a:cubicBezTo>
                  <a:pt x="654" y="227"/>
                  <a:pt x="631" y="245"/>
                  <a:pt x="613" y="252"/>
                </a:cubicBezTo>
                <a:cubicBezTo>
                  <a:pt x="616" y="247"/>
                  <a:pt x="602" y="251"/>
                  <a:pt x="612" y="243"/>
                </a:cubicBezTo>
                <a:cubicBezTo>
                  <a:pt x="616" y="245"/>
                  <a:pt x="620" y="240"/>
                  <a:pt x="626" y="237"/>
                </a:cubicBezTo>
                <a:cubicBezTo>
                  <a:pt x="613" y="235"/>
                  <a:pt x="589" y="263"/>
                  <a:pt x="582" y="258"/>
                </a:cubicBezTo>
                <a:cubicBezTo>
                  <a:pt x="581" y="262"/>
                  <a:pt x="581" y="262"/>
                  <a:pt x="581" y="262"/>
                </a:cubicBezTo>
                <a:cubicBezTo>
                  <a:pt x="579" y="263"/>
                  <a:pt x="571" y="265"/>
                  <a:pt x="575" y="262"/>
                </a:cubicBezTo>
                <a:cubicBezTo>
                  <a:pt x="557" y="274"/>
                  <a:pt x="557" y="274"/>
                  <a:pt x="557" y="274"/>
                </a:cubicBezTo>
                <a:cubicBezTo>
                  <a:pt x="565" y="272"/>
                  <a:pt x="581" y="269"/>
                  <a:pt x="584" y="264"/>
                </a:cubicBezTo>
                <a:cubicBezTo>
                  <a:pt x="591" y="263"/>
                  <a:pt x="578" y="270"/>
                  <a:pt x="584" y="270"/>
                </a:cubicBezTo>
                <a:cubicBezTo>
                  <a:pt x="569" y="273"/>
                  <a:pt x="577" y="276"/>
                  <a:pt x="564" y="283"/>
                </a:cubicBezTo>
                <a:cubicBezTo>
                  <a:pt x="568" y="276"/>
                  <a:pt x="549" y="286"/>
                  <a:pt x="548" y="283"/>
                </a:cubicBezTo>
                <a:cubicBezTo>
                  <a:pt x="544" y="287"/>
                  <a:pt x="534" y="291"/>
                  <a:pt x="530" y="292"/>
                </a:cubicBezTo>
                <a:cubicBezTo>
                  <a:pt x="522" y="296"/>
                  <a:pt x="507" y="309"/>
                  <a:pt x="495" y="315"/>
                </a:cubicBezTo>
                <a:cubicBezTo>
                  <a:pt x="500" y="314"/>
                  <a:pt x="508" y="311"/>
                  <a:pt x="509" y="313"/>
                </a:cubicBezTo>
                <a:cubicBezTo>
                  <a:pt x="502" y="316"/>
                  <a:pt x="496" y="320"/>
                  <a:pt x="497" y="323"/>
                </a:cubicBezTo>
                <a:cubicBezTo>
                  <a:pt x="520" y="315"/>
                  <a:pt x="499" y="313"/>
                  <a:pt x="520" y="304"/>
                </a:cubicBezTo>
                <a:cubicBezTo>
                  <a:pt x="526" y="304"/>
                  <a:pt x="532" y="302"/>
                  <a:pt x="542" y="297"/>
                </a:cubicBezTo>
                <a:cubicBezTo>
                  <a:pt x="538" y="302"/>
                  <a:pt x="541" y="301"/>
                  <a:pt x="540" y="304"/>
                </a:cubicBezTo>
                <a:cubicBezTo>
                  <a:pt x="525" y="305"/>
                  <a:pt x="510" y="323"/>
                  <a:pt x="493" y="329"/>
                </a:cubicBezTo>
                <a:cubicBezTo>
                  <a:pt x="485" y="331"/>
                  <a:pt x="488" y="324"/>
                  <a:pt x="473" y="333"/>
                </a:cubicBezTo>
                <a:cubicBezTo>
                  <a:pt x="484" y="323"/>
                  <a:pt x="484" y="323"/>
                  <a:pt x="484" y="323"/>
                </a:cubicBezTo>
                <a:cubicBezTo>
                  <a:pt x="471" y="334"/>
                  <a:pt x="479" y="323"/>
                  <a:pt x="468" y="330"/>
                </a:cubicBezTo>
                <a:cubicBezTo>
                  <a:pt x="474" y="329"/>
                  <a:pt x="474" y="329"/>
                  <a:pt x="474" y="329"/>
                </a:cubicBezTo>
                <a:cubicBezTo>
                  <a:pt x="467" y="334"/>
                  <a:pt x="464" y="335"/>
                  <a:pt x="460" y="336"/>
                </a:cubicBezTo>
                <a:cubicBezTo>
                  <a:pt x="467" y="336"/>
                  <a:pt x="467" y="336"/>
                  <a:pt x="467" y="336"/>
                </a:cubicBezTo>
                <a:cubicBezTo>
                  <a:pt x="464" y="338"/>
                  <a:pt x="458" y="343"/>
                  <a:pt x="456" y="342"/>
                </a:cubicBezTo>
                <a:cubicBezTo>
                  <a:pt x="456" y="343"/>
                  <a:pt x="456" y="344"/>
                  <a:pt x="456" y="344"/>
                </a:cubicBezTo>
                <a:cubicBezTo>
                  <a:pt x="455" y="344"/>
                  <a:pt x="453" y="345"/>
                  <a:pt x="449" y="348"/>
                </a:cubicBezTo>
                <a:cubicBezTo>
                  <a:pt x="452" y="347"/>
                  <a:pt x="453" y="345"/>
                  <a:pt x="454" y="346"/>
                </a:cubicBezTo>
                <a:cubicBezTo>
                  <a:pt x="437" y="357"/>
                  <a:pt x="453" y="352"/>
                  <a:pt x="442" y="359"/>
                </a:cubicBezTo>
                <a:cubicBezTo>
                  <a:pt x="445" y="359"/>
                  <a:pt x="442" y="361"/>
                  <a:pt x="439" y="364"/>
                </a:cubicBezTo>
                <a:cubicBezTo>
                  <a:pt x="436" y="359"/>
                  <a:pt x="416" y="372"/>
                  <a:pt x="409" y="374"/>
                </a:cubicBezTo>
                <a:cubicBezTo>
                  <a:pt x="409" y="374"/>
                  <a:pt x="409" y="374"/>
                  <a:pt x="409" y="374"/>
                </a:cubicBezTo>
                <a:cubicBezTo>
                  <a:pt x="394" y="381"/>
                  <a:pt x="394" y="381"/>
                  <a:pt x="394" y="381"/>
                </a:cubicBezTo>
                <a:cubicBezTo>
                  <a:pt x="397" y="380"/>
                  <a:pt x="395" y="383"/>
                  <a:pt x="392" y="387"/>
                </a:cubicBezTo>
                <a:cubicBezTo>
                  <a:pt x="392" y="386"/>
                  <a:pt x="392" y="386"/>
                  <a:pt x="392" y="386"/>
                </a:cubicBezTo>
                <a:cubicBezTo>
                  <a:pt x="388" y="390"/>
                  <a:pt x="401" y="388"/>
                  <a:pt x="387" y="396"/>
                </a:cubicBezTo>
                <a:cubicBezTo>
                  <a:pt x="380" y="399"/>
                  <a:pt x="380" y="399"/>
                  <a:pt x="380" y="399"/>
                </a:cubicBezTo>
                <a:cubicBezTo>
                  <a:pt x="381" y="398"/>
                  <a:pt x="381" y="400"/>
                  <a:pt x="380" y="401"/>
                </a:cubicBezTo>
                <a:cubicBezTo>
                  <a:pt x="372" y="405"/>
                  <a:pt x="372" y="405"/>
                  <a:pt x="372" y="405"/>
                </a:cubicBezTo>
                <a:cubicBezTo>
                  <a:pt x="366" y="417"/>
                  <a:pt x="351" y="417"/>
                  <a:pt x="341" y="429"/>
                </a:cubicBezTo>
                <a:cubicBezTo>
                  <a:pt x="344" y="426"/>
                  <a:pt x="350" y="422"/>
                  <a:pt x="348" y="425"/>
                </a:cubicBezTo>
                <a:cubicBezTo>
                  <a:pt x="347" y="427"/>
                  <a:pt x="343" y="430"/>
                  <a:pt x="340" y="430"/>
                </a:cubicBezTo>
                <a:cubicBezTo>
                  <a:pt x="341" y="431"/>
                  <a:pt x="341" y="431"/>
                  <a:pt x="341" y="431"/>
                </a:cubicBezTo>
                <a:cubicBezTo>
                  <a:pt x="316" y="446"/>
                  <a:pt x="316" y="446"/>
                  <a:pt x="316" y="446"/>
                </a:cubicBezTo>
                <a:cubicBezTo>
                  <a:pt x="319" y="446"/>
                  <a:pt x="332" y="436"/>
                  <a:pt x="328" y="442"/>
                </a:cubicBezTo>
                <a:cubicBezTo>
                  <a:pt x="326" y="447"/>
                  <a:pt x="318" y="450"/>
                  <a:pt x="314" y="453"/>
                </a:cubicBezTo>
                <a:cubicBezTo>
                  <a:pt x="313" y="452"/>
                  <a:pt x="320" y="444"/>
                  <a:pt x="312" y="450"/>
                </a:cubicBezTo>
                <a:cubicBezTo>
                  <a:pt x="312" y="451"/>
                  <a:pt x="306" y="459"/>
                  <a:pt x="310" y="457"/>
                </a:cubicBezTo>
                <a:cubicBezTo>
                  <a:pt x="301" y="462"/>
                  <a:pt x="289" y="471"/>
                  <a:pt x="281" y="474"/>
                </a:cubicBezTo>
                <a:cubicBezTo>
                  <a:pt x="279" y="477"/>
                  <a:pt x="283" y="474"/>
                  <a:pt x="284" y="474"/>
                </a:cubicBezTo>
                <a:cubicBezTo>
                  <a:pt x="284" y="473"/>
                  <a:pt x="284" y="473"/>
                  <a:pt x="284" y="473"/>
                </a:cubicBezTo>
                <a:cubicBezTo>
                  <a:pt x="289" y="469"/>
                  <a:pt x="288" y="475"/>
                  <a:pt x="296" y="466"/>
                </a:cubicBezTo>
                <a:cubicBezTo>
                  <a:pt x="300" y="469"/>
                  <a:pt x="284" y="478"/>
                  <a:pt x="276" y="486"/>
                </a:cubicBezTo>
                <a:cubicBezTo>
                  <a:pt x="291" y="478"/>
                  <a:pt x="291" y="478"/>
                  <a:pt x="291" y="478"/>
                </a:cubicBezTo>
                <a:cubicBezTo>
                  <a:pt x="275" y="501"/>
                  <a:pt x="242" y="521"/>
                  <a:pt x="223" y="540"/>
                </a:cubicBezTo>
                <a:cubicBezTo>
                  <a:pt x="227" y="533"/>
                  <a:pt x="233" y="530"/>
                  <a:pt x="230" y="527"/>
                </a:cubicBezTo>
                <a:cubicBezTo>
                  <a:pt x="216" y="538"/>
                  <a:pt x="218" y="537"/>
                  <a:pt x="206" y="548"/>
                </a:cubicBezTo>
                <a:cubicBezTo>
                  <a:pt x="207" y="548"/>
                  <a:pt x="207" y="548"/>
                  <a:pt x="207" y="548"/>
                </a:cubicBezTo>
                <a:cubicBezTo>
                  <a:pt x="202" y="555"/>
                  <a:pt x="191" y="561"/>
                  <a:pt x="189" y="568"/>
                </a:cubicBezTo>
                <a:cubicBezTo>
                  <a:pt x="194" y="567"/>
                  <a:pt x="197" y="557"/>
                  <a:pt x="200" y="560"/>
                </a:cubicBezTo>
                <a:cubicBezTo>
                  <a:pt x="185" y="576"/>
                  <a:pt x="185" y="576"/>
                  <a:pt x="185" y="576"/>
                </a:cubicBezTo>
                <a:cubicBezTo>
                  <a:pt x="192" y="573"/>
                  <a:pt x="200" y="560"/>
                  <a:pt x="206" y="555"/>
                </a:cubicBezTo>
                <a:cubicBezTo>
                  <a:pt x="210" y="551"/>
                  <a:pt x="197" y="563"/>
                  <a:pt x="197" y="559"/>
                </a:cubicBezTo>
                <a:cubicBezTo>
                  <a:pt x="212" y="545"/>
                  <a:pt x="217" y="544"/>
                  <a:pt x="227" y="540"/>
                </a:cubicBezTo>
                <a:cubicBezTo>
                  <a:pt x="233" y="538"/>
                  <a:pt x="223" y="548"/>
                  <a:pt x="220" y="551"/>
                </a:cubicBezTo>
                <a:cubicBezTo>
                  <a:pt x="208" y="556"/>
                  <a:pt x="193" y="568"/>
                  <a:pt x="181" y="584"/>
                </a:cubicBezTo>
                <a:cubicBezTo>
                  <a:pt x="176" y="594"/>
                  <a:pt x="176" y="594"/>
                  <a:pt x="176" y="594"/>
                </a:cubicBezTo>
                <a:cubicBezTo>
                  <a:pt x="168" y="600"/>
                  <a:pt x="166" y="592"/>
                  <a:pt x="154" y="606"/>
                </a:cubicBezTo>
                <a:cubicBezTo>
                  <a:pt x="160" y="604"/>
                  <a:pt x="160" y="604"/>
                  <a:pt x="160" y="604"/>
                </a:cubicBezTo>
                <a:cubicBezTo>
                  <a:pt x="158" y="607"/>
                  <a:pt x="156" y="609"/>
                  <a:pt x="155" y="611"/>
                </a:cubicBezTo>
                <a:cubicBezTo>
                  <a:pt x="162" y="606"/>
                  <a:pt x="169" y="602"/>
                  <a:pt x="175" y="598"/>
                </a:cubicBezTo>
                <a:cubicBezTo>
                  <a:pt x="172" y="609"/>
                  <a:pt x="153" y="618"/>
                  <a:pt x="143" y="628"/>
                </a:cubicBezTo>
                <a:cubicBezTo>
                  <a:pt x="144" y="628"/>
                  <a:pt x="148" y="624"/>
                  <a:pt x="150" y="624"/>
                </a:cubicBezTo>
                <a:cubicBezTo>
                  <a:pt x="136" y="642"/>
                  <a:pt x="117" y="656"/>
                  <a:pt x="105" y="669"/>
                </a:cubicBezTo>
                <a:cubicBezTo>
                  <a:pt x="103" y="676"/>
                  <a:pt x="115" y="658"/>
                  <a:pt x="116" y="663"/>
                </a:cubicBezTo>
                <a:cubicBezTo>
                  <a:pt x="109" y="669"/>
                  <a:pt x="105" y="679"/>
                  <a:pt x="101" y="679"/>
                </a:cubicBezTo>
                <a:cubicBezTo>
                  <a:pt x="107" y="679"/>
                  <a:pt x="89" y="696"/>
                  <a:pt x="103" y="685"/>
                </a:cubicBezTo>
                <a:cubicBezTo>
                  <a:pt x="85" y="712"/>
                  <a:pt x="61" y="738"/>
                  <a:pt x="41" y="764"/>
                </a:cubicBezTo>
                <a:cubicBezTo>
                  <a:pt x="43" y="764"/>
                  <a:pt x="44" y="764"/>
                  <a:pt x="44" y="766"/>
                </a:cubicBezTo>
                <a:cubicBezTo>
                  <a:pt x="50" y="757"/>
                  <a:pt x="60" y="744"/>
                  <a:pt x="66" y="741"/>
                </a:cubicBezTo>
                <a:cubicBezTo>
                  <a:pt x="64" y="748"/>
                  <a:pt x="54" y="753"/>
                  <a:pt x="54" y="756"/>
                </a:cubicBezTo>
                <a:cubicBezTo>
                  <a:pt x="57" y="753"/>
                  <a:pt x="61" y="747"/>
                  <a:pt x="63" y="748"/>
                </a:cubicBezTo>
                <a:cubicBezTo>
                  <a:pt x="60" y="757"/>
                  <a:pt x="54" y="760"/>
                  <a:pt x="50" y="765"/>
                </a:cubicBezTo>
                <a:cubicBezTo>
                  <a:pt x="51" y="762"/>
                  <a:pt x="51" y="762"/>
                  <a:pt x="51" y="762"/>
                </a:cubicBezTo>
                <a:cubicBezTo>
                  <a:pt x="37" y="777"/>
                  <a:pt x="38" y="767"/>
                  <a:pt x="27" y="786"/>
                </a:cubicBezTo>
                <a:cubicBezTo>
                  <a:pt x="26" y="795"/>
                  <a:pt x="29" y="787"/>
                  <a:pt x="32" y="789"/>
                </a:cubicBezTo>
                <a:cubicBezTo>
                  <a:pt x="28" y="793"/>
                  <a:pt x="23" y="809"/>
                  <a:pt x="17" y="812"/>
                </a:cubicBezTo>
                <a:cubicBezTo>
                  <a:pt x="24" y="800"/>
                  <a:pt x="24" y="800"/>
                  <a:pt x="24" y="800"/>
                </a:cubicBezTo>
                <a:cubicBezTo>
                  <a:pt x="18" y="808"/>
                  <a:pt x="14" y="816"/>
                  <a:pt x="10" y="821"/>
                </a:cubicBezTo>
                <a:cubicBezTo>
                  <a:pt x="11" y="820"/>
                  <a:pt x="12" y="820"/>
                  <a:pt x="13" y="819"/>
                </a:cubicBezTo>
                <a:cubicBezTo>
                  <a:pt x="8" y="825"/>
                  <a:pt x="4" y="833"/>
                  <a:pt x="0" y="835"/>
                </a:cubicBezTo>
                <a:cubicBezTo>
                  <a:pt x="2" y="839"/>
                  <a:pt x="2" y="839"/>
                  <a:pt x="2" y="839"/>
                </a:cubicBezTo>
                <a:cubicBezTo>
                  <a:pt x="3" y="834"/>
                  <a:pt x="9" y="822"/>
                  <a:pt x="12" y="822"/>
                </a:cubicBezTo>
                <a:cubicBezTo>
                  <a:pt x="14" y="824"/>
                  <a:pt x="6" y="835"/>
                  <a:pt x="3" y="840"/>
                </a:cubicBezTo>
                <a:cubicBezTo>
                  <a:pt x="17" y="818"/>
                  <a:pt x="22" y="821"/>
                  <a:pt x="31" y="801"/>
                </a:cubicBezTo>
                <a:cubicBezTo>
                  <a:pt x="28" y="803"/>
                  <a:pt x="28" y="803"/>
                  <a:pt x="28" y="803"/>
                </a:cubicBezTo>
                <a:cubicBezTo>
                  <a:pt x="33" y="790"/>
                  <a:pt x="43" y="781"/>
                  <a:pt x="50" y="771"/>
                </a:cubicBezTo>
                <a:cubicBezTo>
                  <a:pt x="49" y="774"/>
                  <a:pt x="49" y="775"/>
                  <a:pt x="51" y="774"/>
                </a:cubicBezTo>
                <a:cubicBezTo>
                  <a:pt x="63" y="751"/>
                  <a:pt x="79" y="730"/>
                  <a:pt x="95" y="705"/>
                </a:cubicBezTo>
                <a:cubicBezTo>
                  <a:pt x="104" y="700"/>
                  <a:pt x="104" y="700"/>
                  <a:pt x="104" y="700"/>
                </a:cubicBezTo>
                <a:cubicBezTo>
                  <a:pt x="102" y="698"/>
                  <a:pt x="102" y="698"/>
                  <a:pt x="102" y="698"/>
                </a:cubicBezTo>
                <a:cubicBezTo>
                  <a:pt x="110" y="686"/>
                  <a:pt x="107" y="698"/>
                  <a:pt x="112" y="690"/>
                </a:cubicBezTo>
                <a:cubicBezTo>
                  <a:pt x="110" y="693"/>
                  <a:pt x="110" y="692"/>
                  <a:pt x="109" y="693"/>
                </a:cubicBezTo>
                <a:cubicBezTo>
                  <a:pt x="122" y="681"/>
                  <a:pt x="113" y="684"/>
                  <a:pt x="119" y="677"/>
                </a:cubicBezTo>
                <a:cubicBezTo>
                  <a:pt x="114" y="678"/>
                  <a:pt x="107" y="691"/>
                  <a:pt x="107" y="685"/>
                </a:cubicBezTo>
                <a:cubicBezTo>
                  <a:pt x="120" y="673"/>
                  <a:pt x="135" y="652"/>
                  <a:pt x="142" y="654"/>
                </a:cubicBezTo>
                <a:cubicBezTo>
                  <a:pt x="160" y="628"/>
                  <a:pt x="189" y="602"/>
                  <a:pt x="207" y="583"/>
                </a:cubicBezTo>
                <a:cubicBezTo>
                  <a:pt x="209" y="580"/>
                  <a:pt x="205" y="584"/>
                  <a:pt x="206" y="583"/>
                </a:cubicBezTo>
                <a:cubicBezTo>
                  <a:pt x="215" y="578"/>
                  <a:pt x="228" y="556"/>
                  <a:pt x="231" y="558"/>
                </a:cubicBezTo>
                <a:cubicBezTo>
                  <a:pt x="234" y="554"/>
                  <a:pt x="233" y="551"/>
                  <a:pt x="234" y="549"/>
                </a:cubicBezTo>
                <a:cubicBezTo>
                  <a:pt x="240" y="546"/>
                  <a:pt x="246" y="541"/>
                  <a:pt x="252" y="535"/>
                </a:cubicBezTo>
                <a:cubicBezTo>
                  <a:pt x="247" y="539"/>
                  <a:pt x="247" y="539"/>
                  <a:pt x="247" y="539"/>
                </a:cubicBezTo>
                <a:cubicBezTo>
                  <a:pt x="248" y="538"/>
                  <a:pt x="248" y="538"/>
                  <a:pt x="248" y="538"/>
                </a:cubicBezTo>
                <a:cubicBezTo>
                  <a:pt x="255" y="533"/>
                  <a:pt x="255" y="533"/>
                  <a:pt x="255" y="533"/>
                </a:cubicBezTo>
                <a:cubicBezTo>
                  <a:pt x="255" y="533"/>
                  <a:pt x="255" y="533"/>
                  <a:pt x="255" y="533"/>
                </a:cubicBezTo>
                <a:cubicBezTo>
                  <a:pt x="271" y="519"/>
                  <a:pt x="288" y="502"/>
                  <a:pt x="305" y="492"/>
                </a:cubicBezTo>
                <a:cubicBezTo>
                  <a:pt x="296" y="498"/>
                  <a:pt x="305" y="487"/>
                  <a:pt x="300" y="490"/>
                </a:cubicBezTo>
                <a:cubicBezTo>
                  <a:pt x="311" y="487"/>
                  <a:pt x="329" y="472"/>
                  <a:pt x="343" y="460"/>
                </a:cubicBezTo>
                <a:cubicBezTo>
                  <a:pt x="342" y="459"/>
                  <a:pt x="343" y="457"/>
                  <a:pt x="340" y="458"/>
                </a:cubicBezTo>
                <a:cubicBezTo>
                  <a:pt x="350" y="453"/>
                  <a:pt x="350" y="453"/>
                  <a:pt x="350" y="453"/>
                </a:cubicBezTo>
                <a:cubicBezTo>
                  <a:pt x="348" y="453"/>
                  <a:pt x="348" y="453"/>
                  <a:pt x="348" y="453"/>
                </a:cubicBezTo>
                <a:cubicBezTo>
                  <a:pt x="363" y="440"/>
                  <a:pt x="384" y="431"/>
                  <a:pt x="393" y="421"/>
                </a:cubicBezTo>
                <a:cubicBezTo>
                  <a:pt x="386" y="426"/>
                  <a:pt x="385" y="425"/>
                  <a:pt x="383" y="424"/>
                </a:cubicBezTo>
                <a:cubicBezTo>
                  <a:pt x="395" y="415"/>
                  <a:pt x="405" y="407"/>
                  <a:pt x="420" y="399"/>
                </a:cubicBezTo>
                <a:cubicBezTo>
                  <a:pt x="419" y="399"/>
                  <a:pt x="418" y="399"/>
                  <a:pt x="418" y="399"/>
                </a:cubicBezTo>
                <a:cubicBezTo>
                  <a:pt x="421" y="396"/>
                  <a:pt x="426" y="394"/>
                  <a:pt x="430" y="392"/>
                </a:cubicBezTo>
                <a:cubicBezTo>
                  <a:pt x="429" y="389"/>
                  <a:pt x="429" y="389"/>
                  <a:pt x="429" y="389"/>
                </a:cubicBezTo>
                <a:cubicBezTo>
                  <a:pt x="436" y="385"/>
                  <a:pt x="445" y="378"/>
                  <a:pt x="454" y="374"/>
                </a:cubicBezTo>
                <a:cubicBezTo>
                  <a:pt x="456" y="369"/>
                  <a:pt x="476" y="363"/>
                  <a:pt x="485" y="355"/>
                </a:cubicBezTo>
                <a:cubicBezTo>
                  <a:pt x="489" y="353"/>
                  <a:pt x="475" y="358"/>
                  <a:pt x="485" y="351"/>
                </a:cubicBezTo>
                <a:cubicBezTo>
                  <a:pt x="490" y="355"/>
                  <a:pt x="499" y="342"/>
                  <a:pt x="503" y="347"/>
                </a:cubicBezTo>
                <a:cubicBezTo>
                  <a:pt x="511" y="339"/>
                  <a:pt x="511" y="339"/>
                  <a:pt x="511" y="339"/>
                </a:cubicBezTo>
                <a:cubicBezTo>
                  <a:pt x="515" y="341"/>
                  <a:pt x="515" y="341"/>
                  <a:pt x="515" y="341"/>
                </a:cubicBezTo>
                <a:cubicBezTo>
                  <a:pt x="519" y="331"/>
                  <a:pt x="528" y="335"/>
                  <a:pt x="539" y="326"/>
                </a:cubicBezTo>
                <a:cubicBezTo>
                  <a:pt x="538" y="326"/>
                  <a:pt x="536" y="327"/>
                  <a:pt x="537" y="326"/>
                </a:cubicBezTo>
                <a:cubicBezTo>
                  <a:pt x="541" y="324"/>
                  <a:pt x="550" y="319"/>
                  <a:pt x="544" y="325"/>
                </a:cubicBezTo>
                <a:cubicBezTo>
                  <a:pt x="550" y="321"/>
                  <a:pt x="572" y="309"/>
                  <a:pt x="561" y="312"/>
                </a:cubicBezTo>
                <a:cubicBezTo>
                  <a:pt x="562" y="313"/>
                  <a:pt x="553" y="317"/>
                  <a:pt x="549" y="319"/>
                </a:cubicBezTo>
                <a:cubicBezTo>
                  <a:pt x="548" y="316"/>
                  <a:pt x="558" y="312"/>
                  <a:pt x="558" y="308"/>
                </a:cubicBezTo>
                <a:cubicBezTo>
                  <a:pt x="559" y="308"/>
                  <a:pt x="560" y="307"/>
                  <a:pt x="562" y="307"/>
                </a:cubicBezTo>
                <a:cubicBezTo>
                  <a:pt x="562" y="305"/>
                  <a:pt x="562" y="305"/>
                  <a:pt x="562" y="305"/>
                </a:cubicBezTo>
                <a:cubicBezTo>
                  <a:pt x="575" y="300"/>
                  <a:pt x="586" y="291"/>
                  <a:pt x="597" y="290"/>
                </a:cubicBezTo>
                <a:cubicBezTo>
                  <a:pt x="597" y="289"/>
                  <a:pt x="599" y="287"/>
                  <a:pt x="603" y="285"/>
                </a:cubicBezTo>
                <a:cubicBezTo>
                  <a:pt x="605" y="288"/>
                  <a:pt x="605" y="288"/>
                  <a:pt x="605" y="288"/>
                </a:cubicBezTo>
                <a:cubicBezTo>
                  <a:pt x="618" y="280"/>
                  <a:pt x="618" y="280"/>
                  <a:pt x="618" y="280"/>
                </a:cubicBezTo>
                <a:cubicBezTo>
                  <a:pt x="609" y="279"/>
                  <a:pt x="609" y="279"/>
                  <a:pt x="609" y="279"/>
                </a:cubicBezTo>
                <a:cubicBezTo>
                  <a:pt x="623" y="271"/>
                  <a:pt x="635" y="270"/>
                  <a:pt x="647" y="264"/>
                </a:cubicBezTo>
                <a:cubicBezTo>
                  <a:pt x="647" y="258"/>
                  <a:pt x="671" y="254"/>
                  <a:pt x="679" y="244"/>
                </a:cubicBezTo>
                <a:cubicBezTo>
                  <a:pt x="669" y="248"/>
                  <a:pt x="669" y="248"/>
                  <a:pt x="669" y="248"/>
                </a:cubicBezTo>
                <a:cubicBezTo>
                  <a:pt x="689" y="238"/>
                  <a:pt x="690" y="234"/>
                  <a:pt x="709" y="226"/>
                </a:cubicBezTo>
                <a:cubicBezTo>
                  <a:pt x="695" y="236"/>
                  <a:pt x="694" y="235"/>
                  <a:pt x="674" y="251"/>
                </a:cubicBezTo>
                <a:cubicBezTo>
                  <a:pt x="695" y="237"/>
                  <a:pt x="714" y="233"/>
                  <a:pt x="734" y="220"/>
                </a:cubicBezTo>
                <a:cubicBezTo>
                  <a:pt x="732" y="219"/>
                  <a:pt x="726" y="221"/>
                  <a:pt x="731" y="217"/>
                </a:cubicBezTo>
                <a:cubicBezTo>
                  <a:pt x="736" y="218"/>
                  <a:pt x="750" y="208"/>
                  <a:pt x="749" y="212"/>
                </a:cubicBezTo>
                <a:cubicBezTo>
                  <a:pt x="755" y="208"/>
                  <a:pt x="754" y="205"/>
                  <a:pt x="758" y="202"/>
                </a:cubicBezTo>
                <a:cubicBezTo>
                  <a:pt x="782" y="196"/>
                  <a:pt x="782" y="196"/>
                  <a:pt x="782" y="196"/>
                </a:cubicBezTo>
                <a:cubicBezTo>
                  <a:pt x="781" y="195"/>
                  <a:pt x="781" y="195"/>
                  <a:pt x="781" y="195"/>
                </a:cubicBezTo>
                <a:cubicBezTo>
                  <a:pt x="815" y="171"/>
                  <a:pt x="853" y="168"/>
                  <a:pt x="890" y="149"/>
                </a:cubicBezTo>
                <a:cubicBezTo>
                  <a:pt x="889" y="148"/>
                  <a:pt x="889" y="148"/>
                  <a:pt x="889" y="148"/>
                </a:cubicBezTo>
                <a:cubicBezTo>
                  <a:pt x="899" y="146"/>
                  <a:pt x="899" y="146"/>
                  <a:pt x="899" y="146"/>
                </a:cubicBezTo>
                <a:cubicBezTo>
                  <a:pt x="891" y="148"/>
                  <a:pt x="902" y="143"/>
                  <a:pt x="902" y="141"/>
                </a:cubicBezTo>
                <a:cubicBezTo>
                  <a:pt x="928" y="135"/>
                  <a:pt x="928" y="135"/>
                  <a:pt x="928" y="135"/>
                </a:cubicBezTo>
                <a:cubicBezTo>
                  <a:pt x="928" y="133"/>
                  <a:pt x="925" y="130"/>
                  <a:pt x="919" y="134"/>
                </a:cubicBezTo>
                <a:close/>
                <a:moveTo>
                  <a:pt x="603" y="284"/>
                </a:moveTo>
                <a:cubicBezTo>
                  <a:pt x="598" y="287"/>
                  <a:pt x="598" y="287"/>
                  <a:pt x="598" y="287"/>
                </a:cubicBezTo>
                <a:cubicBezTo>
                  <a:pt x="597" y="288"/>
                  <a:pt x="596" y="288"/>
                  <a:pt x="594" y="289"/>
                </a:cubicBezTo>
                <a:cubicBezTo>
                  <a:pt x="598" y="287"/>
                  <a:pt x="598" y="287"/>
                  <a:pt x="598" y="287"/>
                </a:cubicBezTo>
                <a:cubicBezTo>
                  <a:pt x="600" y="285"/>
                  <a:pt x="602" y="282"/>
                  <a:pt x="603" y="284"/>
                </a:cubicBezTo>
                <a:close/>
                <a:moveTo>
                  <a:pt x="150" y="641"/>
                </a:moveTo>
                <a:cubicBezTo>
                  <a:pt x="147" y="642"/>
                  <a:pt x="153" y="638"/>
                  <a:pt x="154" y="636"/>
                </a:cubicBezTo>
                <a:cubicBezTo>
                  <a:pt x="147" y="643"/>
                  <a:pt x="147" y="643"/>
                  <a:pt x="147" y="643"/>
                </a:cubicBezTo>
                <a:cubicBezTo>
                  <a:pt x="147" y="645"/>
                  <a:pt x="149" y="642"/>
                  <a:pt x="150" y="641"/>
                </a:cubicBezTo>
                <a:close/>
                <a:moveTo>
                  <a:pt x="592" y="265"/>
                </a:moveTo>
                <a:cubicBezTo>
                  <a:pt x="594" y="261"/>
                  <a:pt x="594" y="261"/>
                  <a:pt x="594" y="261"/>
                </a:cubicBezTo>
                <a:cubicBezTo>
                  <a:pt x="599" y="261"/>
                  <a:pt x="599" y="261"/>
                  <a:pt x="599" y="261"/>
                </a:cubicBezTo>
                <a:lnTo>
                  <a:pt x="592" y="265"/>
                </a:lnTo>
                <a:close/>
                <a:moveTo>
                  <a:pt x="671" y="222"/>
                </a:moveTo>
                <a:cubicBezTo>
                  <a:pt x="663" y="225"/>
                  <a:pt x="663" y="225"/>
                  <a:pt x="663" y="225"/>
                </a:cubicBezTo>
                <a:cubicBezTo>
                  <a:pt x="663" y="224"/>
                  <a:pt x="663" y="224"/>
                  <a:pt x="663" y="224"/>
                </a:cubicBezTo>
                <a:cubicBezTo>
                  <a:pt x="672" y="221"/>
                  <a:pt x="672" y="221"/>
                  <a:pt x="672" y="221"/>
                </a:cubicBezTo>
                <a:lnTo>
                  <a:pt x="671" y="222"/>
                </a:lnTo>
                <a:close/>
                <a:moveTo>
                  <a:pt x="769" y="193"/>
                </a:moveTo>
                <a:cubicBezTo>
                  <a:pt x="767" y="194"/>
                  <a:pt x="767" y="194"/>
                  <a:pt x="767" y="194"/>
                </a:cubicBezTo>
                <a:cubicBezTo>
                  <a:pt x="769" y="193"/>
                  <a:pt x="769" y="193"/>
                  <a:pt x="769" y="193"/>
                </a:cubicBezTo>
                <a:cubicBezTo>
                  <a:pt x="776" y="192"/>
                  <a:pt x="776" y="187"/>
                  <a:pt x="783" y="188"/>
                </a:cubicBezTo>
                <a:cubicBezTo>
                  <a:pt x="778" y="194"/>
                  <a:pt x="773" y="193"/>
                  <a:pt x="769" y="193"/>
                </a:cubicBezTo>
                <a:close/>
                <a:moveTo>
                  <a:pt x="629" y="265"/>
                </a:moveTo>
                <a:cubicBezTo>
                  <a:pt x="626" y="266"/>
                  <a:pt x="625" y="267"/>
                  <a:pt x="623" y="268"/>
                </a:cubicBezTo>
                <a:cubicBezTo>
                  <a:pt x="625" y="269"/>
                  <a:pt x="631" y="267"/>
                  <a:pt x="627" y="270"/>
                </a:cubicBezTo>
                <a:cubicBezTo>
                  <a:pt x="624" y="270"/>
                  <a:pt x="615" y="275"/>
                  <a:pt x="614" y="273"/>
                </a:cubicBezTo>
                <a:cubicBezTo>
                  <a:pt x="623" y="271"/>
                  <a:pt x="625" y="262"/>
                  <a:pt x="629" y="265"/>
                </a:cubicBezTo>
                <a:close/>
                <a:moveTo>
                  <a:pt x="449" y="375"/>
                </a:moveTo>
                <a:cubicBezTo>
                  <a:pt x="451" y="374"/>
                  <a:pt x="451" y="374"/>
                  <a:pt x="451" y="374"/>
                </a:cubicBezTo>
                <a:cubicBezTo>
                  <a:pt x="443" y="377"/>
                  <a:pt x="443" y="377"/>
                  <a:pt x="443" y="377"/>
                </a:cubicBezTo>
                <a:lnTo>
                  <a:pt x="449" y="375"/>
                </a:lnTo>
                <a:close/>
                <a:moveTo>
                  <a:pt x="417" y="396"/>
                </a:moveTo>
                <a:cubicBezTo>
                  <a:pt x="412" y="396"/>
                  <a:pt x="402" y="403"/>
                  <a:pt x="396" y="408"/>
                </a:cubicBezTo>
                <a:cubicBezTo>
                  <a:pt x="395" y="411"/>
                  <a:pt x="404" y="408"/>
                  <a:pt x="411" y="402"/>
                </a:cubicBezTo>
                <a:cubicBezTo>
                  <a:pt x="421" y="398"/>
                  <a:pt x="412" y="397"/>
                  <a:pt x="417" y="396"/>
                </a:cubicBezTo>
                <a:close/>
                <a:moveTo>
                  <a:pt x="687" y="229"/>
                </a:moveTo>
                <a:cubicBezTo>
                  <a:pt x="684" y="228"/>
                  <a:pt x="684" y="228"/>
                  <a:pt x="684" y="228"/>
                </a:cubicBezTo>
                <a:cubicBezTo>
                  <a:pt x="686" y="227"/>
                  <a:pt x="686" y="227"/>
                  <a:pt x="686" y="227"/>
                </a:cubicBezTo>
                <a:cubicBezTo>
                  <a:pt x="678" y="230"/>
                  <a:pt x="678" y="230"/>
                  <a:pt x="678" y="230"/>
                </a:cubicBezTo>
                <a:cubicBezTo>
                  <a:pt x="687" y="222"/>
                  <a:pt x="697" y="223"/>
                  <a:pt x="702" y="221"/>
                </a:cubicBezTo>
                <a:cubicBezTo>
                  <a:pt x="698" y="223"/>
                  <a:pt x="683" y="225"/>
                  <a:pt x="687" y="229"/>
                </a:cubicBezTo>
                <a:close/>
                <a:moveTo>
                  <a:pt x="351" y="444"/>
                </a:moveTo>
                <a:cubicBezTo>
                  <a:pt x="344" y="448"/>
                  <a:pt x="331" y="455"/>
                  <a:pt x="331" y="453"/>
                </a:cubicBezTo>
                <a:cubicBezTo>
                  <a:pt x="333" y="456"/>
                  <a:pt x="343" y="450"/>
                  <a:pt x="346" y="448"/>
                </a:cubicBezTo>
                <a:cubicBezTo>
                  <a:pt x="347" y="446"/>
                  <a:pt x="349" y="445"/>
                  <a:pt x="351" y="444"/>
                </a:cubicBezTo>
                <a:close/>
                <a:moveTo>
                  <a:pt x="347" y="438"/>
                </a:moveTo>
                <a:cubicBezTo>
                  <a:pt x="357" y="432"/>
                  <a:pt x="359" y="433"/>
                  <a:pt x="369" y="430"/>
                </a:cubicBezTo>
                <a:cubicBezTo>
                  <a:pt x="360" y="439"/>
                  <a:pt x="355" y="437"/>
                  <a:pt x="355" y="434"/>
                </a:cubicBezTo>
                <a:cubicBezTo>
                  <a:pt x="347" y="438"/>
                  <a:pt x="350" y="439"/>
                  <a:pt x="347" y="442"/>
                </a:cubicBezTo>
                <a:lnTo>
                  <a:pt x="347" y="438"/>
                </a:lnTo>
                <a:close/>
                <a:moveTo>
                  <a:pt x="363" y="439"/>
                </a:moveTo>
                <a:cubicBezTo>
                  <a:pt x="367" y="436"/>
                  <a:pt x="367" y="436"/>
                  <a:pt x="367" y="436"/>
                </a:cubicBezTo>
                <a:cubicBezTo>
                  <a:pt x="370" y="431"/>
                  <a:pt x="369" y="427"/>
                  <a:pt x="378" y="425"/>
                </a:cubicBezTo>
                <a:cubicBezTo>
                  <a:pt x="367" y="436"/>
                  <a:pt x="367" y="436"/>
                  <a:pt x="367" y="436"/>
                </a:cubicBezTo>
                <a:cubicBezTo>
                  <a:pt x="366" y="437"/>
                  <a:pt x="365" y="438"/>
                  <a:pt x="363" y="439"/>
                </a:cubicBezTo>
                <a:close/>
                <a:moveTo>
                  <a:pt x="287" y="503"/>
                </a:moveTo>
                <a:cubicBezTo>
                  <a:pt x="292" y="500"/>
                  <a:pt x="292" y="500"/>
                  <a:pt x="292" y="500"/>
                </a:cubicBezTo>
                <a:cubicBezTo>
                  <a:pt x="288" y="503"/>
                  <a:pt x="287" y="503"/>
                  <a:pt x="287" y="503"/>
                </a:cubicBezTo>
                <a:cubicBezTo>
                  <a:pt x="283" y="504"/>
                  <a:pt x="283" y="504"/>
                  <a:pt x="283" y="504"/>
                </a:cubicBezTo>
                <a:cubicBezTo>
                  <a:pt x="290" y="496"/>
                  <a:pt x="287" y="501"/>
                  <a:pt x="287" y="503"/>
                </a:cubicBezTo>
                <a:close/>
                <a:moveTo>
                  <a:pt x="344" y="453"/>
                </a:moveTo>
                <a:cubicBezTo>
                  <a:pt x="355" y="444"/>
                  <a:pt x="355" y="444"/>
                  <a:pt x="355" y="444"/>
                </a:cubicBezTo>
                <a:cubicBezTo>
                  <a:pt x="354" y="443"/>
                  <a:pt x="347" y="450"/>
                  <a:pt x="344" y="453"/>
                </a:cubicBezTo>
                <a:close/>
                <a:moveTo>
                  <a:pt x="287" y="498"/>
                </a:moveTo>
                <a:cubicBezTo>
                  <a:pt x="292" y="494"/>
                  <a:pt x="303" y="483"/>
                  <a:pt x="301" y="485"/>
                </a:cubicBezTo>
                <a:cubicBezTo>
                  <a:pt x="302" y="487"/>
                  <a:pt x="291" y="496"/>
                  <a:pt x="287" y="498"/>
                </a:cubicBezTo>
                <a:close/>
                <a:moveTo>
                  <a:pt x="77" y="723"/>
                </a:moveTo>
                <a:cubicBezTo>
                  <a:pt x="82" y="716"/>
                  <a:pt x="82" y="716"/>
                  <a:pt x="82" y="716"/>
                </a:cubicBezTo>
                <a:cubicBezTo>
                  <a:pt x="82" y="721"/>
                  <a:pt x="82" y="721"/>
                  <a:pt x="82" y="721"/>
                </a:cubicBezTo>
                <a:lnTo>
                  <a:pt x="77" y="723"/>
                </a:lnTo>
                <a:close/>
                <a:moveTo>
                  <a:pt x="138" y="640"/>
                </a:moveTo>
                <a:cubicBezTo>
                  <a:pt x="138" y="642"/>
                  <a:pt x="138" y="642"/>
                  <a:pt x="138" y="642"/>
                </a:cubicBezTo>
                <a:cubicBezTo>
                  <a:pt x="135" y="646"/>
                  <a:pt x="135" y="646"/>
                  <a:pt x="135" y="646"/>
                </a:cubicBezTo>
                <a:lnTo>
                  <a:pt x="138" y="640"/>
                </a:lnTo>
                <a:close/>
                <a:moveTo>
                  <a:pt x="203" y="569"/>
                </a:moveTo>
                <a:cubicBezTo>
                  <a:pt x="203" y="569"/>
                  <a:pt x="203" y="570"/>
                  <a:pt x="204" y="569"/>
                </a:cubicBezTo>
                <a:cubicBezTo>
                  <a:pt x="205" y="569"/>
                  <a:pt x="207" y="568"/>
                  <a:pt x="207" y="568"/>
                </a:cubicBezTo>
                <a:cubicBezTo>
                  <a:pt x="207" y="569"/>
                  <a:pt x="205" y="569"/>
                  <a:pt x="204" y="569"/>
                </a:cubicBezTo>
                <a:cubicBezTo>
                  <a:pt x="201" y="572"/>
                  <a:pt x="198" y="576"/>
                  <a:pt x="196" y="579"/>
                </a:cubicBezTo>
                <a:cubicBezTo>
                  <a:pt x="198" y="578"/>
                  <a:pt x="202" y="574"/>
                  <a:pt x="204" y="573"/>
                </a:cubicBezTo>
                <a:cubicBezTo>
                  <a:pt x="201" y="582"/>
                  <a:pt x="180" y="589"/>
                  <a:pt x="191" y="591"/>
                </a:cubicBezTo>
                <a:cubicBezTo>
                  <a:pt x="187" y="593"/>
                  <a:pt x="177" y="601"/>
                  <a:pt x="179" y="597"/>
                </a:cubicBezTo>
                <a:cubicBezTo>
                  <a:pt x="186" y="590"/>
                  <a:pt x="199" y="575"/>
                  <a:pt x="203" y="569"/>
                </a:cubicBezTo>
                <a:cubicBezTo>
                  <a:pt x="202" y="568"/>
                  <a:pt x="203" y="567"/>
                  <a:pt x="204" y="566"/>
                </a:cubicBezTo>
                <a:cubicBezTo>
                  <a:pt x="204" y="566"/>
                  <a:pt x="203" y="567"/>
                  <a:pt x="203" y="569"/>
                </a:cubicBezTo>
                <a:close/>
                <a:moveTo>
                  <a:pt x="295" y="478"/>
                </a:moveTo>
                <a:cubicBezTo>
                  <a:pt x="298" y="476"/>
                  <a:pt x="299" y="475"/>
                  <a:pt x="300" y="475"/>
                </a:cubicBezTo>
                <a:cubicBezTo>
                  <a:pt x="303" y="474"/>
                  <a:pt x="305" y="473"/>
                  <a:pt x="305" y="474"/>
                </a:cubicBezTo>
                <a:cubicBezTo>
                  <a:pt x="299" y="478"/>
                  <a:pt x="302" y="475"/>
                  <a:pt x="300" y="475"/>
                </a:cubicBezTo>
                <a:cubicBezTo>
                  <a:pt x="298" y="476"/>
                  <a:pt x="297" y="477"/>
                  <a:pt x="295" y="478"/>
                </a:cubicBezTo>
                <a:close/>
                <a:moveTo>
                  <a:pt x="312" y="463"/>
                </a:moveTo>
                <a:cubicBezTo>
                  <a:pt x="302" y="469"/>
                  <a:pt x="302" y="469"/>
                  <a:pt x="302" y="469"/>
                </a:cubicBezTo>
                <a:cubicBezTo>
                  <a:pt x="308" y="467"/>
                  <a:pt x="308" y="467"/>
                  <a:pt x="308" y="467"/>
                </a:cubicBezTo>
                <a:cubicBezTo>
                  <a:pt x="292" y="476"/>
                  <a:pt x="292" y="476"/>
                  <a:pt x="292" y="476"/>
                </a:cubicBezTo>
                <a:cubicBezTo>
                  <a:pt x="298" y="468"/>
                  <a:pt x="309" y="462"/>
                  <a:pt x="312" y="463"/>
                </a:cubicBezTo>
                <a:close/>
                <a:moveTo>
                  <a:pt x="314" y="459"/>
                </a:moveTo>
                <a:cubicBezTo>
                  <a:pt x="317" y="459"/>
                  <a:pt x="317" y="459"/>
                  <a:pt x="317" y="459"/>
                </a:cubicBezTo>
                <a:cubicBezTo>
                  <a:pt x="313" y="460"/>
                  <a:pt x="313" y="460"/>
                  <a:pt x="313" y="460"/>
                </a:cubicBezTo>
                <a:cubicBezTo>
                  <a:pt x="314" y="459"/>
                  <a:pt x="314" y="459"/>
                  <a:pt x="314" y="459"/>
                </a:cubicBezTo>
                <a:cubicBezTo>
                  <a:pt x="313" y="459"/>
                  <a:pt x="313" y="459"/>
                  <a:pt x="313" y="459"/>
                </a:cubicBezTo>
                <a:cubicBezTo>
                  <a:pt x="329" y="447"/>
                  <a:pt x="329" y="447"/>
                  <a:pt x="329" y="447"/>
                </a:cubicBezTo>
                <a:lnTo>
                  <a:pt x="314" y="459"/>
                </a:lnTo>
                <a:close/>
                <a:moveTo>
                  <a:pt x="480" y="341"/>
                </a:moveTo>
                <a:cubicBezTo>
                  <a:pt x="482" y="330"/>
                  <a:pt x="463" y="346"/>
                  <a:pt x="457" y="345"/>
                </a:cubicBezTo>
                <a:cubicBezTo>
                  <a:pt x="458" y="348"/>
                  <a:pt x="454" y="355"/>
                  <a:pt x="470" y="344"/>
                </a:cubicBezTo>
                <a:cubicBezTo>
                  <a:pt x="458" y="356"/>
                  <a:pt x="459" y="346"/>
                  <a:pt x="454" y="357"/>
                </a:cubicBezTo>
                <a:cubicBezTo>
                  <a:pt x="460" y="352"/>
                  <a:pt x="469" y="348"/>
                  <a:pt x="471" y="348"/>
                </a:cubicBezTo>
                <a:cubicBezTo>
                  <a:pt x="463" y="353"/>
                  <a:pt x="463" y="353"/>
                  <a:pt x="463" y="353"/>
                </a:cubicBezTo>
                <a:cubicBezTo>
                  <a:pt x="470" y="354"/>
                  <a:pt x="474" y="343"/>
                  <a:pt x="480" y="341"/>
                </a:cubicBezTo>
                <a:close/>
                <a:moveTo>
                  <a:pt x="566" y="285"/>
                </a:moveTo>
                <a:cubicBezTo>
                  <a:pt x="577" y="279"/>
                  <a:pt x="577" y="279"/>
                  <a:pt x="577" y="279"/>
                </a:cubicBezTo>
                <a:cubicBezTo>
                  <a:pt x="567" y="284"/>
                  <a:pt x="567" y="284"/>
                  <a:pt x="567" y="284"/>
                </a:cubicBezTo>
                <a:lnTo>
                  <a:pt x="566" y="285"/>
                </a:lnTo>
                <a:close/>
                <a:moveTo>
                  <a:pt x="841" y="143"/>
                </a:moveTo>
                <a:cubicBezTo>
                  <a:pt x="839" y="142"/>
                  <a:pt x="853" y="132"/>
                  <a:pt x="858" y="134"/>
                </a:cubicBezTo>
                <a:cubicBezTo>
                  <a:pt x="850" y="138"/>
                  <a:pt x="842" y="141"/>
                  <a:pt x="841" y="143"/>
                </a:cubicBezTo>
                <a:close/>
                <a:moveTo>
                  <a:pt x="964" y="94"/>
                </a:moveTo>
                <a:cubicBezTo>
                  <a:pt x="951" y="97"/>
                  <a:pt x="951" y="97"/>
                  <a:pt x="951" y="97"/>
                </a:cubicBezTo>
                <a:cubicBezTo>
                  <a:pt x="952" y="93"/>
                  <a:pt x="962" y="93"/>
                  <a:pt x="968" y="90"/>
                </a:cubicBezTo>
                <a:cubicBezTo>
                  <a:pt x="971" y="91"/>
                  <a:pt x="966" y="92"/>
                  <a:pt x="964" y="94"/>
                </a:cubicBezTo>
                <a:close/>
                <a:moveTo>
                  <a:pt x="1051" y="63"/>
                </a:moveTo>
                <a:cubicBezTo>
                  <a:pt x="1055" y="62"/>
                  <a:pt x="1055" y="62"/>
                  <a:pt x="1055" y="62"/>
                </a:cubicBezTo>
                <a:cubicBezTo>
                  <a:pt x="1049" y="60"/>
                  <a:pt x="1049" y="60"/>
                  <a:pt x="1049" y="60"/>
                </a:cubicBezTo>
                <a:lnTo>
                  <a:pt x="1051" y="63"/>
                </a:lnTo>
                <a:close/>
                <a:moveTo>
                  <a:pt x="1043" y="60"/>
                </a:moveTo>
                <a:cubicBezTo>
                  <a:pt x="1045" y="57"/>
                  <a:pt x="1036" y="60"/>
                  <a:pt x="1034" y="61"/>
                </a:cubicBezTo>
                <a:lnTo>
                  <a:pt x="1043" y="60"/>
                </a:lnTo>
                <a:close/>
                <a:moveTo>
                  <a:pt x="1121" y="31"/>
                </a:moveTo>
                <a:cubicBezTo>
                  <a:pt x="1115" y="33"/>
                  <a:pt x="1115" y="33"/>
                  <a:pt x="1115" y="33"/>
                </a:cubicBezTo>
                <a:cubicBezTo>
                  <a:pt x="1121" y="35"/>
                  <a:pt x="1121" y="35"/>
                  <a:pt x="1121" y="35"/>
                </a:cubicBezTo>
                <a:lnTo>
                  <a:pt x="1121" y="31"/>
                </a:lnTo>
                <a:close/>
                <a:moveTo>
                  <a:pt x="1113" y="38"/>
                </a:moveTo>
                <a:cubicBezTo>
                  <a:pt x="1111" y="36"/>
                  <a:pt x="1111" y="33"/>
                  <a:pt x="1098" y="38"/>
                </a:cubicBezTo>
                <a:cubicBezTo>
                  <a:pt x="1098" y="41"/>
                  <a:pt x="1102" y="40"/>
                  <a:pt x="1098" y="44"/>
                </a:cubicBezTo>
                <a:cubicBezTo>
                  <a:pt x="1102" y="44"/>
                  <a:pt x="1106" y="42"/>
                  <a:pt x="1108" y="41"/>
                </a:cubicBezTo>
                <a:cubicBezTo>
                  <a:pt x="1105" y="41"/>
                  <a:pt x="1102" y="43"/>
                  <a:pt x="1100" y="42"/>
                </a:cubicBezTo>
                <a:cubicBezTo>
                  <a:pt x="1105" y="39"/>
                  <a:pt x="1110" y="38"/>
                  <a:pt x="1113" y="38"/>
                </a:cubicBezTo>
                <a:cubicBezTo>
                  <a:pt x="1114" y="39"/>
                  <a:pt x="1115" y="39"/>
                  <a:pt x="1117" y="39"/>
                </a:cubicBezTo>
                <a:cubicBezTo>
                  <a:pt x="1116" y="39"/>
                  <a:pt x="1115" y="38"/>
                  <a:pt x="1113" y="38"/>
                </a:cubicBezTo>
                <a:close/>
                <a:moveTo>
                  <a:pt x="1067" y="56"/>
                </a:moveTo>
                <a:cubicBezTo>
                  <a:pt x="1066" y="56"/>
                  <a:pt x="1064" y="57"/>
                  <a:pt x="1064" y="58"/>
                </a:cubicBezTo>
                <a:cubicBezTo>
                  <a:pt x="1063" y="58"/>
                  <a:pt x="1063" y="58"/>
                  <a:pt x="1063" y="58"/>
                </a:cubicBezTo>
                <a:cubicBezTo>
                  <a:pt x="1064" y="56"/>
                  <a:pt x="1066" y="56"/>
                  <a:pt x="1067" y="56"/>
                </a:cubicBezTo>
                <a:cubicBezTo>
                  <a:pt x="1069" y="55"/>
                  <a:pt x="1071" y="54"/>
                  <a:pt x="1073" y="53"/>
                </a:cubicBezTo>
                <a:cubicBezTo>
                  <a:pt x="1074" y="50"/>
                  <a:pt x="1065" y="51"/>
                  <a:pt x="1062" y="51"/>
                </a:cubicBezTo>
                <a:cubicBezTo>
                  <a:pt x="1066" y="50"/>
                  <a:pt x="1071" y="51"/>
                  <a:pt x="1076" y="48"/>
                </a:cubicBezTo>
                <a:cubicBezTo>
                  <a:pt x="1075" y="48"/>
                  <a:pt x="1075" y="47"/>
                  <a:pt x="1072" y="48"/>
                </a:cubicBezTo>
                <a:cubicBezTo>
                  <a:pt x="1079" y="45"/>
                  <a:pt x="1079" y="45"/>
                  <a:pt x="1079" y="45"/>
                </a:cubicBezTo>
                <a:cubicBezTo>
                  <a:pt x="1089" y="45"/>
                  <a:pt x="1081" y="49"/>
                  <a:pt x="1073" y="53"/>
                </a:cubicBezTo>
                <a:cubicBezTo>
                  <a:pt x="1073" y="53"/>
                  <a:pt x="1073" y="54"/>
                  <a:pt x="1071" y="55"/>
                </a:cubicBezTo>
                <a:cubicBezTo>
                  <a:pt x="1070" y="56"/>
                  <a:pt x="1069" y="56"/>
                  <a:pt x="1067" y="56"/>
                </a:cubicBezTo>
                <a:close/>
                <a:moveTo>
                  <a:pt x="1131" y="41"/>
                </a:moveTo>
                <a:cubicBezTo>
                  <a:pt x="1126" y="42"/>
                  <a:pt x="1126" y="42"/>
                  <a:pt x="1126" y="42"/>
                </a:cubicBezTo>
                <a:cubicBezTo>
                  <a:pt x="1124" y="42"/>
                  <a:pt x="1125" y="40"/>
                  <a:pt x="1124" y="40"/>
                </a:cubicBezTo>
                <a:cubicBezTo>
                  <a:pt x="1129" y="39"/>
                  <a:pt x="1136" y="38"/>
                  <a:pt x="1131" y="41"/>
                </a:cubicBezTo>
                <a:close/>
                <a:moveTo>
                  <a:pt x="882" y="131"/>
                </a:moveTo>
                <a:cubicBezTo>
                  <a:pt x="884" y="129"/>
                  <a:pt x="877" y="129"/>
                  <a:pt x="871" y="132"/>
                </a:cubicBezTo>
                <a:cubicBezTo>
                  <a:pt x="873" y="128"/>
                  <a:pt x="873" y="128"/>
                  <a:pt x="873" y="128"/>
                </a:cubicBezTo>
                <a:cubicBezTo>
                  <a:pt x="874" y="130"/>
                  <a:pt x="886" y="124"/>
                  <a:pt x="887" y="124"/>
                </a:cubicBezTo>
                <a:cubicBezTo>
                  <a:pt x="891" y="126"/>
                  <a:pt x="886" y="127"/>
                  <a:pt x="882" y="131"/>
                </a:cubicBezTo>
                <a:close/>
                <a:moveTo>
                  <a:pt x="605" y="265"/>
                </a:moveTo>
                <a:cubicBezTo>
                  <a:pt x="601" y="263"/>
                  <a:pt x="588" y="273"/>
                  <a:pt x="584" y="274"/>
                </a:cubicBezTo>
                <a:cubicBezTo>
                  <a:pt x="591" y="269"/>
                  <a:pt x="608" y="258"/>
                  <a:pt x="605" y="265"/>
                </a:cubicBezTo>
                <a:close/>
                <a:moveTo>
                  <a:pt x="581" y="281"/>
                </a:moveTo>
                <a:cubicBezTo>
                  <a:pt x="577" y="284"/>
                  <a:pt x="576" y="285"/>
                  <a:pt x="575" y="283"/>
                </a:cubicBezTo>
                <a:cubicBezTo>
                  <a:pt x="573" y="283"/>
                  <a:pt x="570" y="286"/>
                  <a:pt x="568" y="286"/>
                </a:cubicBezTo>
                <a:cubicBezTo>
                  <a:pt x="575" y="280"/>
                  <a:pt x="576" y="283"/>
                  <a:pt x="581" y="281"/>
                </a:cubicBezTo>
                <a:cubicBezTo>
                  <a:pt x="582" y="281"/>
                  <a:pt x="583" y="280"/>
                  <a:pt x="585" y="279"/>
                </a:cubicBezTo>
                <a:cubicBezTo>
                  <a:pt x="583" y="280"/>
                  <a:pt x="582" y="281"/>
                  <a:pt x="581" y="281"/>
                </a:cubicBezTo>
                <a:close/>
                <a:moveTo>
                  <a:pt x="739" y="197"/>
                </a:moveTo>
                <a:cubicBezTo>
                  <a:pt x="746" y="197"/>
                  <a:pt x="746" y="197"/>
                  <a:pt x="746" y="197"/>
                </a:cubicBezTo>
                <a:cubicBezTo>
                  <a:pt x="755" y="193"/>
                  <a:pt x="755" y="193"/>
                  <a:pt x="755" y="193"/>
                </a:cubicBezTo>
                <a:lnTo>
                  <a:pt x="739" y="197"/>
                </a:lnTo>
                <a:close/>
                <a:moveTo>
                  <a:pt x="835" y="159"/>
                </a:moveTo>
                <a:cubicBezTo>
                  <a:pt x="833" y="158"/>
                  <a:pt x="843" y="153"/>
                  <a:pt x="846" y="153"/>
                </a:cubicBezTo>
                <a:cubicBezTo>
                  <a:pt x="844" y="151"/>
                  <a:pt x="838" y="154"/>
                  <a:pt x="832" y="157"/>
                </a:cubicBezTo>
                <a:cubicBezTo>
                  <a:pt x="831" y="157"/>
                  <a:pt x="830" y="157"/>
                  <a:pt x="829" y="158"/>
                </a:cubicBezTo>
                <a:cubicBezTo>
                  <a:pt x="832" y="157"/>
                  <a:pt x="832" y="157"/>
                  <a:pt x="832" y="157"/>
                </a:cubicBezTo>
                <a:cubicBezTo>
                  <a:pt x="834" y="156"/>
                  <a:pt x="834" y="158"/>
                  <a:pt x="834" y="159"/>
                </a:cubicBezTo>
                <a:cubicBezTo>
                  <a:pt x="832" y="161"/>
                  <a:pt x="832" y="161"/>
                  <a:pt x="832" y="161"/>
                </a:cubicBezTo>
                <a:cubicBezTo>
                  <a:pt x="839" y="158"/>
                  <a:pt x="839" y="158"/>
                  <a:pt x="839" y="158"/>
                </a:cubicBezTo>
                <a:lnTo>
                  <a:pt x="835" y="159"/>
                </a:lnTo>
                <a:close/>
                <a:moveTo>
                  <a:pt x="1003" y="95"/>
                </a:moveTo>
                <a:cubicBezTo>
                  <a:pt x="1009" y="91"/>
                  <a:pt x="1010" y="91"/>
                  <a:pt x="1014" y="90"/>
                </a:cubicBezTo>
                <a:cubicBezTo>
                  <a:pt x="1013" y="92"/>
                  <a:pt x="1008" y="94"/>
                  <a:pt x="1003" y="95"/>
                </a:cubicBezTo>
                <a:close/>
                <a:moveTo>
                  <a:pt x="786" y="183"/>
                </a:moveTo>
                <a:cubicBezTo>
                  <a:pt x="796" y="178"/>
                  <a:pt x="780" y="182"/>
                  <a:pt x="786" y="178"/>
                </a:cubicBezTo>
                <a:cubicBezTo>
                  <a:pt x="781" y="181"/>
                  <a:pt x="781" y="181"/>
                  <a:pt x="781" y="181"/>
                </a:cubicBezTo>
                <a:cubicBezTo>
                  <a:pt x="788" y="174"/>
                  <a:pt x="788" y="180"/>
                  <a:pt x="794" y="177"/>
                </a:cubicBezTo>
                <a:cubicBezTo>
                  <a:pt x="790" y="179"/>
                  <a:pt x="790" y="179"/>
                  <a:pt x="790" y="179"/>
                </a:cubicBezTo>
                <a:cubicBezTo>
                  <a:pt x="788" y="183"/>
                  <a:pt x="797" y="178"/>
                  <a:pt x="798" y="179"/>
                </a:cubicBezTo>
                <a:cubicBezTo>
                  <a:pt x="794" y="182"/>
                  <a:pt x="782" y="185"/>
                  <a:pt x="786" y="183"/>
                </a:cubicBezTo>
                <a:close/>
                <a:moveTo>
                  <a:pt x="1013" y="93"/>
                </a:moveTo>
                <a:cubicBezTo>
                  <a:pt x="1023" y="87"/>
                  <a:pt x="1023" y="92"/>
                  <a:pt x="1029" y="90"/>
                </a:cubicBezTo>
                <a:cubicBezTo>
                  <a:pt x="1022" y="95"/>
                  <a:pt x="1021" y="91"/>
                  <a:pt x="1013" y="93"/>
                </a:cubicBezTo>
                <a:close/>
                <a:moveTo>
                  <a:pt x="852" y="161"/>
                </a:moveTo>
                <a:cubicBezTo>
                  <a:pt x="852" y="162"/>
                  <a:pt x="852" y="162"/>
                  <a:pt x="852" y="162"/>
                </a:cubicBezTo>
                <a:cubicBezTo>
                  <a:pt x="860" y="160"/>
                  <a:pt x="860" y="160"/>
                  <a:pt x="860" y="160"/>
                </a:cubicBezTo>
                <a:cubicBezTo>
                  <a:pt x="861" y="159"/>
                  <a:pt x="861" y="159"/>
                  <a:pt x="861" y="159"/>
                </a:cubicBezTo>
                <a:lnTo>
                  <a:pt x="852" y="161"/>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nvGrpSpPr>
          <p:cNvPr id="20" name="Group 106"/>
          <p:cNvGrpSpPr/>
          <p:nvPr>
            <p:custDataLst>
              <p:tags r:id="rId2"/>
            </p:custDataLst>
          </p:nvPr>
        </p:nvGrpSpPr>
        <p:grpSpPr>
          <a:xfrm rot="455654">
            <a:off x="3051666" y="2787761"/>
            <a:ext cx="240205" cy="242856"/>
            <a:chOff x="2515588" y="3986167"/>
            <a:chExt cx="304712" cy="260335"/>
          </a:xfrm>
          <a:solidFill>
            <a:srgbClr val="FF0000"/>
          </a:solidFill>
        </p:grpSpPr>
        <p:sp>
          <p:nvSpPr>
            <p:cNvPr id="21" name="Freeform 306"/>
            <p:cNvSpPr>
              <a:spLocks/>
            </p:cNvSpPr>
            <p:nvPr/>
          </p:nvSpPr>
          <p:spPr bwMode="auto">
            <a:xfrm rot="10695444" flipH="1">
              <a:off x="2515588" y="4162106"/>
              <a:ext cx="293585" cy="84396"/>
            </a:xfrm>
            <a:custGeom>
              <a:avLst/>
              <a:gdLst/>
              <a:ahLst/>
              <a:cxnLst>
                <a:cxn ang="0">
                  <a:pos x="52" y="45"/>
                </a:cxn>
                <a:cxn ang="0">
                  <a:pos x="57" y="46"/>
                </a:cxn>
                <a:cxn ang="0">
                  <a:pos x="61" y="50"/>
                </a:cxn>
                <a:cxn ang="0">
                  <a:pos x="70" y="46"/>
                </a:cxn>
                <a:cxn ang="0">
                  <a:pos x="82" y="53"/>
                </a:cxn>
                <a:cxn ang="0">
                  <a:pos x="88" y="51"/>
                </a:cxn>
                <a:cxn ang="0">
                  <a:pos x="92" y="53"/>
                </a:cxn>
                <a:cxn ang="0">
                  <a:pos x="97" y="53"/>
                </a:cxn>
                <a:cxn ang="0">
                  <a:pos x="104" y="59"/>
                </a:cxn>
                <a:cxn ang="0">
                  <a:pos x="111" y="59"/>
                </a:cxn>
                <a:cxn ang="0">
                  <a:pos x="114" y="54"/>
                </a:cxn>
                <a:cxn ang="0">
                  <a:pos x="120" y="58"/>
                </a:cxn>
                <a:cxn ang="0">
                  <a:pos x="133" y="47"/>
                </a:cxn>
                <a:cxn ang="0">
                  <a:pos x="132" y="59"/>
                </a:cxn>
                <a:cxn ang="0">
                  <a:pos x="142" y="50"/>
                </a:cxn>
                <a:cxn ang="0">
                  <a:pos x="147" y="60"/>
                </a:cxn>
                <a:cxn ang="0">
                  <a:pos x="153" y="65"/>
                </a:cxn>
                <a:cxn ang="0">
                  <a:pos x="164" y="62"/>
                </a:cxn>
                <a:cxn ang="0">
                  <a:pos x="175" y="59"/>
                </a:cxn>
                <a:cxn ang="0">
                  <a:pos x="188" y="56"/>
                </a:cxn>
                <a:cxn ang="0">
                  <a:pos x="195" y="66"/>
                </a:cxn>
                <a:cxn ang="0">
                  <a:pos x="201" y="63"/>
                </a:cxn>
                <a:cxn ang="0">
                  <a:pos x="203" y="65"/>
                </a:cxn>
                <a:cxn ang="0">
                  <a:pos x="211" y="58"/>
                </a:cxn>
                <a:cxn ang="0">
                  <a:pos x="216" y="59"/>
                </a:cxn>
                <a:cxn ang="0">
                  <a:pos x="211" y="60"/>
                </a:cxn>
                <a:cxn ang="0">
                  <a:pos x="198" y="51"/>
                </a:cxn>
                <a:cxn ang="0">
                  <a:pos x="183" y="50"/>
                </a:cxn>
                <a:cxn ang="0">
                  <a:pos x="183" y="45"/>
                </a:cxn>
                <a:cxn ang="0">
                  <a:pos x="169" y="43"/>
                </a:cxn>
                <a:cxn ang="0">
                  <a:pos x="158" y="39"/>
                </a:cxn>
                <a:cxn ang="0">
                  <a:pos x="151" y="38"/>
                </a:cxn>
                <a:cxn ang="0">
                  <a:pos x="147" y="40"/>
                </a:cxn>
                <a:cxn ang="0">
                  <a:pos x="141" y="35"/>
                </a:cxn>
                <a:cxn ang="0">
                  <a:pos x="137" y="36"/>
                </a:cxn>
                <a:cxn ang="0">
                  <a:pos x="118" y="29"/>
                </a:cxn>
                <a:cxn ang="0">
                  <a:pos x="111" y="29"/>
                </a:cxn>
                <a:cxn ang="0">
                  <a:pos x="101" y="24"/>
                </a:cxn>
                <a:cxn ang="0">
                  <a:pos x="95" y="22"/>
                </a:cxn>
                <a:cxn ang="0">
                  <a:pos x="77" y="20"/>
                </a:cxn>
                <a:cxn ang="0">
                  <a:pos x="71" y="20"/>
                </a:cxn>
                <a:cxn ang="0">
                  <a:pos x="57" y="13"/>
                </a:cxn>
                <a:cxn ang="0">
                  <a:pos x="49" y="10"/>
                </a:cxn>
                <a:cxn ang="0">
                  <a:pos x="45" y="13"/>
                </a:cxn>
                <a:cxn ang="0">
                  <a:pos x="40" y="8"/>
                </a:cxn>
                <a:cxn ang="0">
                  <a:pos x="28" y="10"/>
                </a:cxn>
                <a:cxn ang="0">
                  <a:pos x="21" y="3"/>
                </a:cxn>
                <a:cxn ang="0">
                  <a:pos x="15" y="2"/>
                </a:cxn>
                <a:cxn ang="0">
                  <a:pos x="3" y="26"/>
                </a:cxn>
                <a:cxn ang="0">
                  <a:pos x="6" y="31"/>
                </a:cxn>
                <a:cxn ang="0">
                  <a:pos x="12" y="29"/>
                </a:cxn>
                <a:cxn ang="0">
                  <a:pos x="15" y="29"/>
                </a:cxn>
                <a:cxn ang="0">
                  <a:pos x="19" y="33"/>
                </a:cxn>
                <a:cxn ang="0">
                  <a:pos x="26" y="30"/>
                </a:cxn>
                <a:cxn ang="0">
                  <a:pos x="27" y="39"/>
                </a:cxn>
                <a:cxn ang="0">
                  <a:pos x="36" y="34"/>
                </a:cxn>
                <a:cxn ang="0">
                  <a:pos x="38" y="32"/>
                </a:cxn>
                <a:cxn ang="0">
                  <a:pos x="39" y="40"/>
                </a:cxn>
                <a:cxn ang="0">
                  <a:pos x="42" y="42"/>
                </a:cxn>
              </a:cxnLst>
              <a:rect l="0" t="0" r="r" b="b"/>
              <a:pathLst>
                <a:path w="216" h="68">
                  <a:moveTo>
                    <a:pt x="46" y="41"/>
                  </a:moveTo>
                  <a:cubicBezTo>
                    <a:pt x="46" y="42"/>
                    <a:pt x="46" y="44"/>
                    <a:pt x="45" y="45"/>
                  </a:cubicBezTo>
                  <a:cubicBezTo>
                    <a:pt x="46" y="47"/>
                    <a:pt x="48" y="42"/>
                    <a:pt x="49" y="46"/>
                  </a:cubicBezTo>
                  <a:cubicBezTo>
                    <a:pt x="48" y="44"/>
                    <a:pt x="48" y="44"/>
                    <a:pt x="48" y="44"/>
                  </a:cubicBezTo>
                  <a:cubicBezTo>
                    <a:pt x="50" y="42"/>
                    <a:pt x="52" y="41"/>
                    <a:pt x="52" y="45"/>
                  </a:cubicBezTo>
                  <a:cubicBezTo>
                    <a:pt x="52" y="46"/>
                    <a:pt x="52" y="46"/>
                    <a:pt x="52" y="46"/>
                  </a:cubicBezTo>
                  <a:cubicBezTo>
                    <a:pt x="53" y="44"/>
                    <a:pt x="53" y="50"/>
                    <a:pt x="54" y="47"/>
                  </a:cubicBezTo>
                  <a:cubicBezTo>
                    <a:pt x="54" y="45"/>
                    <a:pt x="55" y="45"/>
                    <a:pt x="55" y="43"/>
                  </a:cubicBezTo>
                  <a:cubicBezTo>
                    <a:pt x="58" y="40"/>
                    <a:pt x="58" y="40"/>
                    <a:pt x="58" y="40"/>
                  </a:cubicBezTo>
                  <a:cubicBezTo>
                    <a:pt x="57" y="46"/>
                    <a:pt x="57" y="46"/>
                    <a:pt x="57" y="46"/>
                  </a:cubicBezTo>
                  <a:cubicBezTo>
                    <a:pt x="59" y="44"/>
                    <a:pt x="59" y="44"/>
                    <a:pt x="59" y="44"/>
                  </a:cubicBezTo>
                  <a:cubicBezTo>
                    <a:pt x="59" y="42"/>
                    <a:pt x="60" y="46"/>
                    <a:pt x="61" y="41"/>
                  </a:cubicBezTo>
                  <a:cubicBezTo>
                    <a:pt x="62" y="43"/>
                    <a:pt x="60" y="45"/>
                    <a:pt x="59" y="47"/>
                  </a:cubicBezTo>
                  <a:cubicBezTo>
                    <a:pt x="61" y="46"/>
                    <a:pt x="60" y="48"/>
                    <a:pt x="61" y="45"/>
                  </a:cubicBezTo>
                  <a:cubicBezTo>
                    <a:pt x="61" y="50"/>
                    <a:pt x="61" y="50"/>
                    <a:pt x="61" y="50"/>
                  </a:cubicBezTo>
                  <a:cubicBezTo>
                    <a:pt x="64" y="47"/>
                    <a:pt x="64" y="47"/>
                    <a:pt x="64" y="47"/>
                  </a:cubicBezTo>
                  <a:cubicBezTo>
                    <a:pt x="63" y="48"/>
                    <a:pt x="63" y="48"/>
                    <a:pt x="63" y="48"/>
                  </a:cubicBezTo>
                  <a:cubicBezTo>
                    <a:pt x="65" y="45"/>
                    <a:pt x="65" y="51"/>
                    <a:pt x="68" y="45"/>
                  </a:cubicBezTo>
                  <a:cubicBezTo>
                    <a:pt x="68" y="46"/>
                    <a:pt x="68" y="46"/>
                    <a:pt x="68" y="46"/>
                  </a:cubicBezTo>
                  <a:cubicBezTo>
                    <a:pt x="69" y="42"/>
                    <a:pt x="70" y="45"/>
                    <a:pt x="70" y="46"/>
                  </a:cubicBezTo>
                  <a:cubicBezTo>
                    <a:pt x="72" y="45"/>
                    <a:pt x="72" y="42"/>
                    <a:pt x="72" y="40"/>
                  </a:cubicBezTo>
                  <a:cubicBezTo>
                    <a:pt x="75" y="42"/>
                    <a:pt x="74" y="41"/>
                    <a:pt x="78" y="37"/>
                  </a:cubicBezTo>
                  <a:cubicBezTo>
                    <a:pt x="78" y="43"/>
                    <a:pt x="74" y="45"/>
                    <a:pt x="75" y="50"/>
                  </a:cubicBezTo>
                  <a:cubicBezTo>
                    <a:pt x="76" y="47"/>
                    <a:pt x="78" y="45"/>
                    <a:pt x="79" y="44"/>
                  </a:cubicBezTo>
                  <a:cubicBezTo>
                    <a:pt x="80" y="47"/>
                    <a:pt x="82" y="49"/>
                    <a:pt x="82" y="53"/>
                  </a:cubicBezTo>
                  <a:cubicBezTo>
                    <a:pt x="83" y="49"/>
                    <a:pt x="83" y="49"/>
                    <a:pt x="83" y="49"/>
                  </a:cubicBezTo>
                  <a:cubicBezTo>
                    <a:pt x="86" y="48"/>
                    <a:pt x="86" y="48"/>
                    <a:pt x="86" y="48"/>
                  </a:cubicBezTo>
                  <a:cubicBezTo>
                    <a:pt x="83" y="53"/>
                    <a:pt x="83" y="53"/>
                    <a:pt x="83" y="53"/>
                  </a:cubicBezTo>
                  <a:cubicBezTo>
                    <a:pt x="84" y="51"/>
                    <a:pt x="85" y="49"/>
                    <a:pt x="86" y="48"/>
                  </a:cubicBezTo>
                  <a:cubicBezTo>
                    <a:pt x="89" y="45"/>
                    <a:pt x="85" y="56"/>
                    <a:pt x="88" y="51"/>
                  </a:cubicBezTo>
                  <a:cubicBezTo>
                    <a:pt x="88" y="52"/>
                    <a:pt x="88" y="52"/>
                    <a:pt x="88" y="52"/>
                  </a:cubicBezTo>
                  <a:cubicBezTo>
                    <a:pt x="89" y="49"/>
                    <a:pt x="90" y="51"/>
                    <a:pt x="92" y="50"/>
                  </a:cubicBezTo>
                  <a:cubicBezTo>
                    <a:pt x="90" y="55"/>
                    <a:pt x="90" y="55"/>
                    <a:pt x="90" y="55"/>
                  </a:cubicBezTo>
                  <a:cubicBezTo>
                    <a:pt x="90" y="53"/>
                    <a:pt x="90" y="53"/>
                    <a:pt x="90" y="53"/>
                  </a:cubicBezTo>
                  <a:cubicBezTo>
                    <a:pt x="89" y="58"/>
                    <a:pt x="92" y="53"/>
                    <a:pt x="92" y="53"/>
                  </a:cubicBezTo>
                  <a:cubicBezTo>
                    <a:pt x="94" y="52"/>
                    <a:pt x="94" y="48"/>
                    <a:pt x="95" y="47"/>
                  </a:cubicBezTo>
                  <a:cubicBezTo>
                    <a:pt x="95" y="47"/>
                    <a:pt x="96" y="46"/>
                    <a:pt x="96" y="47"/>
                  </a:cubicBezTo>
                  <a:cubicBezTo>
                    <a:pt x="97" y="49"/>
                    <a:pt x="95" y="53"/>
                    <a:pt x="94" y="55"/>
                  </a:cubicBezTo>
                  <a:cubicBezTo>
                    <a:pt x="96" y="50"/>
                    <a:pt x="96" y="51"/>
                    <a:pt x="98" y="49"/>
                  </a:cubicBezTo>
                  <a:cubicBezTo>
                    <a:pt x="98" y="52"/>
                    <a:pt x="97" y="53"/>
                    <a:pt x="97" y="53"/>
                  </a:cubicBezTo>
                  <a:cubicBezTo>
                    <a:pt x="98" y="52"/>
                    <a:pt x="98" y="52"/>
                    <a:pt x="99" y="50"/>
                  </a:cubicBezTo>
                  <a:cubicBezTo>
                    <a:pt x="99" y="52"/>
                    <a:pt x="99" y="52"/>
                    <a:pt x="99" y="52"/>
                  </a:cubicBezTo>
                  <a:cubicBezTo>
                    <a:pt x="100" y="57"/>
                    <a:pt x="103" y="44"/>
                    <a:pt x="105" y="46"/>
                  </a:cubicBezTo>
                  <a:cubicBezTo>
                    <a:pt x="103" y="49"/>
                    <a:pt x="107" y="46"/>
                    <a:pt x="107" y="49"/>
                  </a:cubicBezTo>
                  <a:cubicBezTo>
                    <a:pt x="106" y="50"/>
                    <a:pt x="105" y="56"/>
                    <a:pt x="104" y="59"/>
                  </a:cubicBezTo>
                  <a:cubicBezTo>
                    <a:pt x="105" y="61"/>
                    <a:pt x="106" y="54"/>
                    <a:pt x="108" y="53"/>
                  </a:cubicBezTo>
                  <a:cubicBezTo>
                    <a:pt x="106" y="58"/>
                    <a:pt x="106" y="58"/>
                    <a:pt x="106" y="58"/>
                  </a:cubicBezTo>
                  <a:cubicBezTo>
                    <a:pt x="108" y="56"/>
                    <a:pt x="107" y="55"/>
                    <a:pt x="109" y="54"/>
                  </a:cubicBezTo>
                  <a:cubicBezTo>
                    <a:pt x="108" y="56"/>
                    <a:pt x="109" y="56"/>
                    <a:pt x="108" y="57"/>
                  </a:cubicBezTo>
                  <a:cubicBezTo>
                    <a:pt x="109" y="58"/>
                    <a:pt x="109" y="58"/>
                    <a:pt x="111" y="59"/>
                  </a:cubicBezTo>
                  <a:cubicBezTo>
                    <a:pt x="112" y="53"/>
                    <a:pt x="112" y="53"/>
                    <a:pt x="112" y="53"/>
                  </a:cubicBezTo>
                  <a:cubicBezTo>
                    <a:pt x="113" y="53"/>
                    <a:pt x="112" y="55"/>
                    <a:pt x="112" y="56"/>
                  </a:cubicBezTo>
                  <a:cubicBezTo>
                    <a:pt x="112" y="56"/>
                    <a:pt x="112" y="56"/>
                    <a:pt x="112" y="57"/>
                  </a:cubicBezTo>
                  <a:cubicBezTo>
                    <a:pt x="111" y="62"/>
                    <a:pt x="113" y="54"/>
                    <a:pt x="113" y="59"/>
                  </a:cubicBezTo>
                  <a:cubicBezTo>
                    <a:pt x="113" y="57"/>
                    <a:pt x="114" y="55"/>
                    <a:pt x="114" y="54"/>
                  </a:cubicBezTo>
                  <a:cubicBezTo>
                    <a:pt x="113" y="58"/>
                    <a:pt x="115" y="58"/>
                    <a:pt x="114" y="59"/>
                  </a:cubicBezTo>
                  <a:cubicBezTo>
                    <a:pt x="114" y="57"/>
                    <a:pt x="116" y="59"/>
                    <a:pt x="117" y="55"/>
                  </a:cubicBezTo>
                  <a:cubicBezTo>
                    <a:pt x="117" y="58"/>
                    <a:pt x="116" y="58"/>
                    <a:pt x="116" y="59"/>
                  </a:cubicBezTo>
                  <a:cubicBezTo>
                    <a:pt x="117" y="55"/>
                    <a:pt x="119" y="59"/>
                    <a:pt x="120" y="57"/>
                  </a:cubicBezTo>
                  <a:cubicBezTo>
                    <a:pt x="120" y="58"/>
                    <a:pt x="120" y="58"/>
                    <a:pt x="120" y="58"/>
                  </a:cubicBezTo>
                  <a:cubicBezTo>
                    <a:pt x="121" y="56"/>
                    <a:pt x="123" y="55"/>
                    <a:pt x="125" y="52"/>
                  </a:cubicBezTo>
                  <a:cubicBezTo>
                    <a:pt x="124" y="55"/>
                    <a:pt x="124" y="55"/>
                    <a:pt x="124" y="55"/>
                  </a:cubicBezTo>
                  <a:cubicBezTo>
                    <a:pt x="125" y="57"/>
                    <a:pt x="127" y="48"/>
                    <a:pt x="128" y="49"/>
                  </a:cubicBezTo>
                  <a:cubicBezTo>
                    <a:pt x="126" y="53"/>
                    <a:pt x="130" y="49"/>
                    <a:pt x="128" y="54"/>
                  </a:cubicBezTo>
                  <a:cubicBezTo>
                    <a:pt x="130" y="51"/>
                    <a:pt x="131" y="51"/>
                    <a:pt x="133" y="47"/>
                  </a:cubicBezTo>
                  <a:cubicBezTo>
                    <a:pt x="133" y="49"/>
                    <a:pt x="129" y="53"/>
                    <a:pt x="130" y="54"/>
                  </a:cubicBezTo>
                  <a:cubicBezTo>
                    <a:pt x="132" y="52"/>
                    <a:pt x="132" y="52"/>
                    <a:pt x="132" y="52"/>
                  </a:cubicBezTo>
                  <a:cubicBezTo>
                    <a:pt x="132" y="55"/>
                    <a:pt x="132" y="55"/>
                    <a:pt x="132" y="55"/>
                  </a:cubicBezTo>
                  <a:cubicBezTo>
                    <a:pt x="132" y="53"/>
                    <a:pt x="133" y="53"/>
                    <a:pt x="133" y="51"/>
                  </a:cubicBezTo>
                  <a:cubicBezTo>
                    <a:pt x="133" y="54"/>
                    <a:pt x="133" y="57"/>
                    <a:pt x="132" y="59"/>
                  </a:cubicBezTo>
                  <a:cubicBezTo>
                    <a:pt x="133" y="58"/>
                    <a:pt x="134" y="61"/>
                    <a:pt x="135" y="59"/>
                  </a:cubicBezTo>
                  <a:cubicBezTo>
                    <a:pt x="134" y="60"/>
                    <a:pt x="134" y="60"/>
                    <a:pt x="134" y="60"/>
                  </a:cubicBezTo>
                  <a:cubicBezTo>
                    <a:pt x="137" y="55"/>
                    <a:pt x="137" y="60"/>
                    <a:pt x="139" y="54"/>
                  </a:cubicBezTo>
                  <a:cubicBezTo>
                    <a:pt x="138" y="57"/>
                    <a:pt x="138" y="57"/>
                    <a:pt x="138" y="57"/>
                  </a:cubicBezTo>
                  <a:cubicBezTo>
                    <a:pt x="140" y="57"/>
                    <a:pt x="141" y="51"/>
                    <a:pt x="142" y="50"/>
                  </a:cubicBezTo>
                  <a:cubicBezTo>
                    <a:pt x="142" y="50"/>
                    <a:pt x="143" y="49"/>
                    <a:pt x="143" y="50"/>
                  </a:cubicBezTo>
                  <a:cubicBezTo>
                    <a:pt x="141" y="53"/>
                    <a:pt x="143" y="54"/>
                    <a:pt x="143" y="57"/>
                  </a:cubicBezTo>
                  <a:cubicBezTo>
                    <a:pt x="143" y="57"/>
                    <a:pt x="145" y="57"/>
                    <a:pt x="146" y="54"/>
                  </a:cubicBezTo>
                  <a:cubicBezTo>
                    <a:pt x="145" y="57"/>
                    <a:pt x="145" y="59"/>
                    <a:pt x="143" y="59"/>
                  </a:cubicBezTo>
                  <a:cubicBezTo>
                    <a:pt x="143" y="65"/>
                    <a:pt x="146" y="58"/>
                    <a:pt x="147" y="60"/>
                  </a:cubicBezTo>
                  <a:cubicBezTo>
                    <a:pt x="146" y="62"/>
                    <a:pt x="146" y="62"/>
                    <a:pt x="146" y="62"/>
                  </a:cubicBezTo>
                  <a:cubicBezTo>
                    <a:pt x="149" y="61"/>
                    <a:pt x="150" y="56"/>
                    <a:pt x="152" y="52"/>
                  </a:cubicBezTo>
                  <a:cubicBezTo>
                    <a:pt x="151" y="55"/>
                    <a:pt x="151" y="56"/>
                    <a:pt x="149" y="59"/>
                  </a:cubicBezTo>
                  <a:cubicBezTo>
                    <a:pt x="150" y="62"/>
                    <a:pt x="153" y="60"/>
                    <a:pt x="154" y="61"/>
                  </a:cubicBezTo>
                  <a:cubicBezTo>
                    <a:pt x="154" y="63"/>
                    <a:pt x="154" y="64"/>
                    <a:pt x="153" y="65"/>
                  </a:cubicBezTo>
                  <a:cubicBezTo>
                    <a:pt x="155" y="63"/>
                    <a:pt x="156" y="67"/>
                    <a:pt x="159" y="61"/>
                  </a:cubicBezTo>
                  <a:cubicBezTo>
                    <a:pt x="158" y="63"/>
                    <a:pt x="159" y="63"/>
                    <a:pt x="159" y="64"/>
                  </a:cubicBezTo>
                  <a:cubicBezTo>
                    <a:pt x="159" y="63"/>
                    <a:pt x="160" y="61"/>
                    <a:pt x="160" y="62"/>
                  </a:cubicBezTo>
                  <a:cubicBezTo>
                    <a:pt x="161" y="59"/>
                    <a:pt x="164" y="58"/>
                    <a:pt x="165" y="60"/>
                  </a:cubicBezTo>
                  <a:cubicBezTo>
                    <a:pt x="164" y="62"/>
                    <a:pt x="164" y="62"/>
                    <a:pt x="164" y="62"/>
                  </a:cubicBezTo>
                  <a:cubicBezTo>
                    <a:pt x="166" y="63"/>
                    <a:pt x="170" y="54"/>
                    <a:pt x="172" y="59"/>
                  </a:cubicBezTo>
                  <a:cubicBezTo>
                    <a:pt x="172" y="60"/>
                    <a:pt x="170" y="63"/>
                    <a:pt x="171" y="63"/>
                  </a:cubicBezTo>
                  <a:cubicBezTo>
                    <a:pt x="172" y="61"/>
                    <a:pt x="173" y="57"/>
                    <a:pt x="174" y="58"/>
                  </a:cubicBezTo>
                  <a:cubicBezTo>
                    <a:pt x="173" y="62"/>
                    <a:pt x="173" y="62"/>
                    <a:pt x="173" y="62"/>
                  </a:cubicBezTo>
                  <a:cubicBezTo>
                    <a:pt x="175" y="59"/>
                    <a:pt x="175" y="59"/>
                    <a:pt x="175" y="59"/>
                  </a:cubicBezTo>
                  <a:cubicBezTo>
                    <a:pt x="175" y="55"/>
                    <a:pt x="173" y="56"/>
                    <a:pt x="175" y="53"/>
                  </a:cubicBezTo>
                  <a:cubicBezTo>
                    <a:pt x="175" y="57"/>
                    <a:pt x="177" y="50"/>
                    <a:pt x="177" y="54"/>
                  </a:cubicBezTo>
                  <a:cubicBezTo>
                    <a:pt x="177" y="55"/>
                    <a:pt x="176" y="57"/>
                    <a:pt x="175" y="59"/>
                  </a:cubicBezTo>
                  <a:cubicBezTo>
                    <a:pt x="177" y="64"/>
                    <a:pt x="180" y="56"/>
                    <a:pt x="182" y="62"/>
                  </a:cubicBezTo>
                  <a:cubicBezTo>
                    <a:pt x="184" y="59"/>
                    <a:pt x="186" y="59"/>
                    <a:pt x="188" y="56"/>
                  </a:cubicBezTo>
                  <a:cubicBezTo>
                    <a:pt x="187" y="60"/>
                    <a:pt x="186" y="63"/>
                    <a:pt x="185" y="66"/>
                  </a:cubicBezTo>
                  <a:cubicBezTo>
                    <a:pt x="186" y="67"/>
                    <a:pt x="189" y="59"/>
                    <a:pt x="188" y="64"/>
                  </a:cubicBezTo>
                  <a:cubicBezTo>
                    <a:pt x="190" y="59"/>
                    <a:pt x="193" y="62"/>
                    <a:pt x="195" y="55"/>
                  </a:cubicBezTo>
                  <a:cubicBezTo>
                    <a:pt x="194" y="56"/>
                    <a:pt x="196" y="55"/>
                    <a:pt x="194" y="59"/>
                  </a:cubicBezTo>
                  <a:cubicBezTo>
                    <a:pt x="196" y="57"/>
                    <a:pt x="194" y="66"/>
                    <a:pt x="195" y="66"/>
                  </a:cubicBezTo>
                  <a:cubicBezTo>
                    <a:pt x="196" y="66"/>
                    <a:pt x="196" y="61"/>
                    <a:pt x="197" y="61"/>
                  </a:cubicBezTo>
                  <a:cubicBezTo>
                    <a:pt x="197" y="63"/>
                    <a:pt x="197" y="63"/>
                    <a:pt x="197" y="63"/>
                  </a:cubicBezTo>
                  <a:cubicBezTo>
                    <a:pt x="198" y="61"/>
                    <a:pt x="198" y="61"/>
                    <a:pt x="198" y="61"/>
                  </a:cubicBezTo>
                  <a:cubicBezTo>
                    <a:pt x="198" y="63"/>
                    <a:pt x="196" y="65"/>
                    <a:pt x="196" y="67"/>
                  </a:cubicBezTo>
                  <a:cubicBezTo>
                    <a:pt x="197" y="68"/>
                    <a:pt x="199" y="63"/>
                    <a:pt x="201" y="63"/>
                  </a:cubicBezTo>
                  <a:cubicBezTo>
                    <a:pt x="200" y="64"/>
                    <a:pt x="200" y="64"/>
                    <a:pt x="200" y="64"/>
                  </a:cubicBezTo>
                  <a:cubicBezTo>
                    <a:pt x="202" y="65"/>
                    <a:pt x="202" y="65"/>
                    <a:pt x="202" y="65"/>
                  </a:cubicBezTo>
                  <a:cubicBezTo>
                    <a:pt x="202" y="65"/>
                    <a:pt x="202" y="65"/>
                    <a:pt x="202" y="65"/>
                  </a:cubicBezTo>
                  <a:cubicBezTo>
                    <a:pt x="204" y="63"/>
                    <a:pt x="204" y="63"/>
                    <a:pt x="204" y="63"/>
                  </a:cubicBezTo>
                  <a:cubicBezTo>
                    <a:pt x="203" y="65"/>
                    <a:pt x="203" y="65"/>
                    <a:pt x="203" y="65"/>
                  </a:cubicBezTo>
                  <a:cubicBezTo>
                    <a:pt x="204" y="64"/>
                    <a:pt x="204" y="63"/>
                    <a:pt x="205" y="63"/>
                  </a:cubicBezTo>
                  <a:cubicBezTo>
                    <a:pt x="204" y="65"/>
                    <a:pt x="204" y="65"/>
                    <a:pt x="204" y="65"/>
                  </a:cubicBezTo>
                  <a:cubicBezTo>
                    <a:pt x="205" y="62"/>
                    <a:pt x="207" y="61"/>
                    <a:pt x="208" y="61"/>
                  </a:cubicBezTo>
                  <a:cubicBezTo>
                    <a:pt x="208" y="62"/>
                    <a:pt x="208" y="62"/>
                    <a:pt x="208" y="62"/>
                  </a:cubicBezTo>
                  <a:cubicBezTo>
                    <a:pt x="211" y="58"/>
                    <a:pt x="211" y="58"/>
                    <a:pt x="211" y="58"/>
                  </a:cubicBezTo>
                  <a:cubicBezTo>
                    <a:pt x="212" y="60"/>
                    <a:pt x="209" y="63"/>
                    <a:pt x="211" y="61"/>
                  </a:cubicBezTo>
                  <a:cubicBezTo>
                    <a:pt x="209" y="66"/>
                    <a:pt x="209" y="66"/>
                    <a:pt x="209" y="66"/>
                  </a:cubicBezTo>
                  <a:cubicBezTo>
                    <a:pt x="211" y="65"/>
                    <a:pt x="211" y="67"/>
                    <a:pt x="212" y="66"/>
                  </a:cubicBezTo>
                  <a:cubicBezTo>
                    <a:pt x="212" y="63"/>
                    <a:pt x="212" y="63"/>
                    <a:pt x="213" y="61"/>
                  </a:cubicBezTo>
                  <a:cubicBezTo>
                    <a:pt x="212" y="67"/>
                    <a:pt x="215" y="61"/>
                    <a:pt x="216" y="59"/>
                  </a:cubicBezTo>
                  <a:cubicBezTo>
                    <a:pt x="216" y="59"/>
                    <a:pt x="215" y="59"/>
                    <a:pt x="214" y="61"/>
                  </a:cubicBezTo>
                  <a:cubicBezTo>
                    <a:pt x="214" y="61"/>
                    <a:pt x="215" y="59"/>
                    <a:pt x="214" y="58"/>
                  </a:cubicBezTo>
                  <a:cubicBezTo>
                    <a:pt x="213" y="61"/>
                    <a:pt x="213" y="61"/>
                    <a:pt x="213" y="61"/>
                  </a:cubicBezTo>
                  <a:cubicBezTo>
                    <a:pt x="213" y="57"/>
                    <a:pt x="213" y="57"/>
                    <a:pt x="213" y="57"/>
                  </a:cubicBezTo>
                  <a:cubicBezTo>
                    <a:pt x="211" y="60"/>
                    <a:pt x="211" y="60"/>
                    <a:pt x="211" y="60"/>
                  </a:cubicBezTo>
                  <a:cubicBezTo>
                    <a:pt x="212" y="56"/>
                    <a:pt x="210" y="59"/>
                    <a:pt x="212" y="55"/>
                  </a:cubicBezTo>
                  <a:cubicBezTo>
                    <a:pt x="210" y="56"/>
                    <a:pt x="211" y="54"/>
                    <a:pt x="209" y="57"/>
                  </a:cubicBezTo>
                  <a:cubicBezTo>
                    <a:pt x="209" y="55"/>
                    <a:pt x="210" y="55"/>
                    <a:pt x="210" y="54"/>
                  </a:cubicBezTo>
                  <a:cubicBezTo>
                    <a:pt x="205" y="56"/>
                    <a:pt x="201" y="55"/>
                    <a:pt x="198" y="52"/>
                  </a:cubicBezTo>
                  <a:cubicBezTo>
                    <a:pt x="198" y="51"/>
                    <a:pt x="198" y="51"/>
                    <a:pt x="198" y="51"/>
                  </a:cubicBezTo>
                  <a:cubicBezTo>
                    <a:pt x="198" y="52"/>
                    <a:pt x="197" y="53"/>
                    <a:pt x="196" y="55"/>
                  </a:cubicBezTo>
                  <a:cubicBezTo>
                    <a:pt x="196" y="52"/>
                    <a:pt x="195" y="47"/>
                    <a:pt x="192" y="52"/>
                  </a:cubicBezTo>
                  <a:cubicBezTo>
                    <a:pt x="192" y="52"/>
                    <a:pt x="193" y="51"/>
                    <a:pt x="193" y="51"/>
                  </a:cubicBezTo>
                  <a:cubicBezTo>
                    <a:pt x="191" y="51"/>
                    <a:pt x="190" y="47"/>
                    <a:pt x="188" y="47"/>
                  </a:cubicBezTo>
                  <a:cubicBezTo>
                    <a:pt x="185" y="53"/>
                    <a:pt x="186" y="42"/>
                    <a:pt x="183" y="50"/>
                  </a:cubicBezTo>
                  <a:cubicBezTo>
                    <a:pt x="184" y="49"/>
                    <a:pt x="184" y="49"/>
                    <a:pt x="184" y="49"/>
                  </a:cubicBezTo>
                  <a:cubicBezTo>
                    <a:pt x="184" y="51"/>
                    <a:pt x="181" y="54"/>
                    <a:pt x="181" y="56"/>
                  </a:cubicBezTo>
                  <a:cubicBezTo>
                    <a:pt x="181" y="51"/>
                    <a:pt x="182" y="52"/>
                    <a:pt x="182" y="47"/>
                  </a:cubicBezTo>
                  <a:cubicBezTo>
                    <a:pt x="183" y="49"/>
                    <a:pt x="183" y="49"/>
                    <a:pt x="183" y="49"/>
                  </a:cubicBezTo>
                  <a:cubicBezTo>
                    <a:pt x="183" y="45"/>
                    <a:pt x="183" y="45"/>
                    <a:pt x="183" y="45"/>
                  </a:cubicBezTo>
                  <a:cubicBezTo>
                    <a:pt x="178" y="55"/>
                    <a:pt x="180" y="38"/>
                    <a:pt x="177" y="46"/>
                  </a:cubicBezTo>
                  <a:cubicBezTo>
                    <a:pt x="177" y="45"/>
                    <a:pt x="177" y="45"/>
                    <a:pt x="177" y="45"/>
                  </a:cubicBezTo>
                  <a:cubicBezTo>
                    <a:pt x="177" y="42"/>
                    <a:pt x="175" y="47"/>
                    <a:pt x="174" y="48"/>
                  </a:cubicBezTo>
                  <a:cubicBezTo>
                    <a:pt x="174" y="46"/>
                    <a:pt x="175" y="45"/>
                    <a:pt x="176" y="44"/>
                  </a:cubicBezTo>
                  <a:cubicBezTo>
                    <a:pt x="174" y="41"/>
                    <a:pt x="170" y="47"/>
                    <a:pt x="169" y="43"/>
                  </a:cubicBezTo>
                  <a:cubicBezTo>
                    <a:pt x="167" y="45"/>
                    <a:pt x="168" y="47"/>
                    <a:pt x="167" y="49"/>
                  </a:cubicBezTo>
                  <a:cubicBezTo>
                    <a:pt x="166" y="48"/>
                    <a:pt x="167" y="45"/>
                    <a:pt x="168" y="44"/>
                  </a:cubicBezTo>
                  <a:cubicBezTo>
                    <a:pt x="167" y="38"/>
                    <a:pt x="161" y="46"/>
                    <a:pt x="160" y="40"/>
                  </a:cubicBezTo>
                  <a:cubicBezTo>
                    <a:pt x="158" y="43"/>
                    <a:pt x="158" y="45"/>
                    <a:pt x="156" y="47"/>
                  </a:cubicBezTo>
                  <a:cubicBezTo>
                    <a:pt x="157" y="45"/>
                    <a:pt x="157" y="39"/>
                    <a:pt x="158" y="39"/>
                  </a:cubicBezTo>
                  <a:cubicBezTo>
                    <a:pt x="158" y="39"/>
                    <a:pt x="158" y="39"/>
                    <a:pt x="158" y="39"/>
                  </a:cubicBezTo>
                  <a:cubicBezTo>
                    <a:pt x="159" y="37"/>
                    <a:pt x="159" y="37"/>
                    <a:pt x="159" y="37"/>
                  </a:cubicBezTo>
                  <a:cubicBezTo>
                    <a:pt x="157" y="36"/>
                    <a:pt x="154" y="35"/>
                    <a:pt x="152" y="41"/>
                  </a:cubicBezTo>
                  <a:cubicBezTo>
                    <a:pt x="153" y="36"/>
                    <a:pt x="152" y="40"/>
                    <a:pt x="151" y="37"/>
                  </a:cubicBezTo>
                  <a:cubicBezTo>
                    <a:pt x="151" y="38"/>
                    <a:pt x="151" y="38"/>
                    <a:pt x="151" y="38"/>
                  </a:cubicBezTo>
                  <a:cubicBezTo>
                    <a:pt x="150" y="42"/>
                    <a:pt x="150" y="38"/>
                    <a:pt x="149" y="38"/>
                  </a:cubicBezTo>
                  <a:cubicBezTo>
                    <a:pt x="150" y="37"/>
                    <a:pt x="150" y="37"/>
                    <a:pt x="150" y="37"/>
                  </a:cubicBezTo>
                  <a:cubicBezTo>
                    <a:pt x="148" y="40"/>
                    <a:pt x="148" y="40"/>
                    <a:pt x="148" y="40"/>
                  </a:cubicBezTo>
                  <a:cubicBezTo>
                    <a:pt x="148" y="39"/>
                    <a:pt x="147" y="38"/>
                    <a:pt x="148" y="37"/>
                  </a:cubicBezTo>
                  <a:cubicBezTo>
                    <a:pt x="147" y="40"/>
                    <a:pt x="147" y="40"/>
                    <a:pt x="147" y="40"/>
                  </a:cubicBezTo>
                  <a:cubicBezTo>
                    <a:pt x="146" y="40"/>
                    <a:pt x="148" y="36"/>
                    <a:pt x="146" y="36"/>
                  </a:cubicBezTo>
                  <a:cubicBezTo>
                    <a:pt x="146" y="39"/>
                    <a:pt x="146" y="39"/>
                    <a:pt x="146" y="39"/>
                  </a:cubicBezTo>
                  <a:cubicBezTo>
                    <a:pt x="146" y="37"/>
                    <a:pt x="144" y="40"/>
                    <a:pt x="145" y="37"/>
                  </a:cubicBezTo>
                  <a:cubicBezTo>
                    <a:pt x="145" y="36"/>
                    <a:pt x="145" y="36"/>
                    <a:pt x="145" y="36"/>
                  </a:cubicBezTo>
                  <a:cubicBezTo>
                    <a:pt x="145" y="31"/>
                    <a:pt x="142" y="37"/>
                    <a:pt x="141" y="35"/>
                  </a:cubicBezTo>
                  <a:cubicBezTo>
                    <a:pt x="140" y="40"/>
                    <a:pt x="140" y="40"/>
                    <a:pt x="140" y="40"/>
                  </a:cubicBezTo>
                  <a:cubicBezTo>
                    <a:pt x="139" y="42"/>
                    <a:pt x="140" y="39"/>
                    <a:pt x="140" y="37"/>
                  </a:cubicBezTo>
                  <a:cubicBezTo>
                    <a:pt x="140" y="37"/>
                    <a:pt x="140" y="35"/>
                    <a:pt x="139" y="34"/>
                  </a:cubicBezTo>
                  <a:cubicBezTo>
                    <a:pt x="138" y="35"/>
                    <a:pt x="138" y="36"/>
                    <a:pt x="138" y="38"/>
                  </a:cubicBezTo>
                  <a:cubicBezTo>
                    <a:pt x="137" y="36"/>
                    <a:pt x="137" y="36"/>
                    <a:pt x="137" y="36"/>
                  </a:cubicBezTo>
                  <a:cubicBezTo>
                    <a:pt x="138" y="33"/>
                    <a:pt x="138" y="33"/>
                    <a:pt x="138" y="33"/>
                  </a:cubicBezTo>
                  <a:cubicBezTo>
                    <a:pt x="135" y="41"/>
                    <a:pt x="134" y="31"/>
                    <a:pt x="132" y="38"/>
                  </a:cubicBezTo>
                  <a:cubicBezTo>
                    <a:pt x="131" y="37"/>
                    <a:pt x="133" y="35"/>
                    <a:pt x="133" y="34"/>
                  </a:cubicBezTo>
                  <a:cubicBezTo>
                    <a:pt x="132" y="30"/>
                    <a:pt x="127" y="38"/>
                    <a:pt x="126" y="34"/>
                  </a:cubicBezTo>
                  <a:cubicBezTo>
                    <a:pt x="125" y="29"/>
                    <a:pt x="121" y="32"/>
                    <a:pt x="118" y="29"/>
                  </a:cubicBezTo>
                  <a:cubicBezTo>
                    <a:pt x="118" y="30"/>
                    <a:pt x="118" y="30"/>
                    <a:pt x="118" y="30"/>
                  </a:cubicBezTo>
                  <a:cubicBezTo>
                    <a:pt x="116" y="29"/>
                    <a:pt x="116" y="29"/>
                    <a:pt x="116" y="29"/>
                  </a:cubicBezTo>
                  <a:cubicBezTo>
                    <a:pt x="115" y="32"/>
                    <a:pt x="114" y="30"/>
                    <a:pt x="112" y="34"/>
                  </a:cubicBezTo>
                  <a:cubicBezTo>
                    <a:pt x="112" y="32"/>
                    <a:pt x="113" y="31"/>
                    <a:pt x="113" y="30"/>
                  </a:cubicBezTo>
                  <a:cubicBezTo>
                    <a:pt x="112" y="30"/>
                    <a:pt x="111" y="31"/>
                    <a:pt x="111" y="29"/>
                  </a:cubicBezTo>
                  <a:cubicBezTo>
                    <a:pt x="111" y="28"/>
                    <a:pt x="111" y="28"/>
                    <a:pt x="111" y="28"/>
                  </a:cubicBezTo>
                  <a:cubicBezTo>
                    <a:pt x="110" y="27"/>
                    <a:pt x="107" y="26"/>
                    <a:pt x="105" y="28"/>
                  </a:cubicBezTo>
                  <a:cubicBezTo>
                    <a:pt x="104" y="29"/>
                    <a:pt x="105" y="26"/>
                    <a:pt x="105" y="24"/>
                  </a:cubicBezTo>
                  <a:cubicBezTo>
                    <a:pt x="104" y="24"/>
                    <a:pt x="103" y="25"/>
                    <a:pt x="101" y="27"/>
                  </a:cubicBezTo>
                  <a:cubicBezTo>
                    <a:pt x="101" y="26"/>
                    <a:pt x="101" y="26"/>
                    <a:pt x="101" y="24"/>
                  </a:cubicBezTo>
                  <a:cubicBezTo>
                    <a:pt x="100" y="28"/>
                    <a:pt x="100" y="28"/>
                    <a:pt x="100" y="28"/>
                  </a:cubicBezTo>
                  <a:cubicBezTo>
                    <a:pt x="100" y="27"/>
                    <a:pt x="101" y="25"/>
                    <a:pt x="100" y="24"/>
                  </a:cubicBezTo>
                  <a:cubicBezTo>
                    <a:pt x="98" y="28"/>
                    <a:pt x="97" y="23"/>
                    <a:pt x="95" y="23"/>
                  </a:cubicBezTo>
                  <a:cubicBezTo>
                    <a:pt x="95" y="25"/>
                    <a:pt x="95" y="25"/>
                    <a:pt x="95" y="25"/>
                  </a:cubicBezTo>
                  <a:cubicBezTo>
                    <a:pt x="94" y="26"/>
                    <a:pt x="94" y="24"/>
                    <a:pt x="95" y="22"/>
                  </a:cubicBezTo>
                  <a:cubicBezTo>
                    <a:pt x="93" y="19"/>
                    <a:pt x="90" y="27"/>
                    <a:pt x="87" y="25"/>
                  </a:cubicBezTo>
                  <a:cubicBezTo>
                    <a:pt x="88" y="18"/>
                    <a:pt x="83" y="26"/>
                    <a:pt x="84" y="19"/>
                  </a:cubicBezTo>
                  <a:cubicBezTo>
                    <a:pt x="83" y="20"/>
                    <a:pt x="82" y="17"/>
                    <a:pt x="80" y="21"/>
                  </a:cubicBezTo>
                  <a:cubicBezTo>
                    <a:pt x="80" y="20"/>
                    <a:pt x="80" y="20"/>
                    <a:pt x="81" y="20"/>
                  </a:cubicBezTo>
                  <a:cubicBezTo>
                    <a:pt x="81" y="17"/>
                    <a:pt x="78" y="19"/>
                    <a:pt x="77" y="20"/>
                  </a:cubicBezTo>
                  <a:cubicBezTo>
                    <a:pt x="77" y="18"/>
                    <a:pt x="77" y="18"/>
                    <a:pt x="77" y="18"/>
                  </a:cubicBezTo>
                  <a:cubicBezTo>
                    <a:pt x="75" y="22"/>
                    <a:pt x="73" y="21"/>
                    <a:pt x="72" y="25"/>
                  </a:cubicBezTo>
                  <a:cubicBezTo>
                    <a:pt x="72" y="24"/>
                    <a:pt x="72" y="23"/>
                    <a:pt x="73" y="22"/>
                  </a:cubicBezTo>
                  <a:cubicBezTo>
                    <a:pt x="73" y="18"/>
                    <a:pt x="71" y="24"/>
                    <a:pt x="70" y="23"/>
                  </a:cubicBezTo>
                  <a:cubicBezTo>
                    <a:pt x="71" y="22"/>
                    <a:pt x="71" y="20"/>
                    <a:pt x="71" y="20"/>
                  </a:cubicBezTo>
                  <a:cubicBezTo>
                    <a:pt x="69" y="14"/>
                    <a:pt x="62" y="21"/>
                    <a:pt x="59" y="17"/>
                  </a:cubicBezTo>
                  <a:cubicBezTo>
                    <a:pt x="58" y="16"/>
                    <a:pt x="58" y="22"/>
                    <a:pt x="57" y="21"/>
                  </a:cubicBezTo>
                  <a:cubicBezTo>
                    <a:pt x="57" y="19"/>
                    <a:pt x="59" y="16"/>
                    <a:pt x="58" y="15"/>
                  </a:cubicBezTo>
                  <a:cubicBezTo>
                    <a:pt x="57" y="18"/>
                    <a:pt x="57" y="17"/>
                    <a:pt x="56" y="17"/>
                  </a:cubicBezTo>
                  <a:cubicBezTo>
                    <a:pt x="56" y="15"/>
                    <a:pt x="56" y="14"/>
                    <a:pt x="57" y="13"/>
                  </a:cubicBezTo>
                  <a:cubicBezTo>
                    <a:pt x="57" y="11"/>
                    <a:pt x="54" y="16"/>
                    <a:pt x="54" y="12"/>
                  </a:cubicBezTo>
                  <a:cubicBezTo>
                    <a:pt x="54" y="14"/>
                    <a:pt x="53" y="14"/>
                    <a:pt x="53" y="15"/>
                  </a:cubicBezTo>
                  <a:cubicBezTo>
                    <a:pt x="50" y="19"/>
                    <a:pt x="50" y="10"/>
                    <a:pt x="50" y="13"/>
                  </a:cubicBezTo>
                  <a:cubicBezTo>
                    <a:pt x="50" y="13"/>
                    <a:pt x="49" y="13"/>
                    <a:pt x="49" y="14"/>
                  </a:cubicBezTo>
                  <a:cubicBezTo>
                    <a:pt x="49" y="13"/>
                    <a:pt x="48" y="13"/>
                    <a:pt x="49" y="10"/>
                  </a:cubicBezTo>
                  <a:cubicBezTo>
                    <a:pt x="48" y="11"/>
                    <a:pt x="47" y="13"/>
                    <a:pt x="47" y="13"/>
                  </a:cubicBezTo>
                  <a:cubicBezTo>
                    <a:pt x="48" y="11"/>
                    <a:pt x="48" y="11"/>
                    <a:pt x="48" y="11"/>
                  </a:cubicBezTo>
                  <a:cubicBezTo>
                    <a:pt x="47" y="11"/>
                    <a:pt x="47" y="13"/>
                    <a:pt x="46" y="13"/>
                  </a:cubicBezTo>
                  <a:cubicBezTo>
                    <a:pt x="46" y="15"/>
                    <a:pt x="46" y="15"/>
                    <a:pt x="46" y="15"/>
                  </a:cubicBezTo>
                  <a:cubicBezTo>
                    <a:pt x="46" y="13"/>
                    <a:pt x="44" y="18"/>
                    <a:pt x="45" y="13"/>
                  </a:cubicBezTo>
                  <a:cubicBezTo>
                    <a:pt x="45" y="12"/>
                    <a:pt x="45" y="12"/>
                    <a:pt x="45" y="12"/>
                  </a:cubicBezTo>
                  <a:cubicBezTo>
                    <a:pt x="45" y="10"/>
                    <a:pt x="45" y="10"/>
                    <a:pt x="45" y="10"/>
                  </a:cubicBezTo>
                  <a:cubicBezTo>
                    <a:pt x="44" y="12"/>
                    <a:pt x="42" y="14"/>
                    <a:pt x="42" y="13"/>
                  </a:cubicBezTo>
                  <a:cubicBezTo>
                    <a:pt x="43" y="7"/>
                    <a:pt x="40" y="11"/>
                    <a:pt x="39" y="10"/>
                  </a:cubicBezTo>
                  <a:cubicBezTo>
                    <a:pt x="40" y="8"/>
                    <a:pt x="40" y="8"/>
                    <a:pt x="40" y="8"/>
                  </a:cubicBezTo>
                  <a:cubicBezTo>
                    <a:pt x="38" y="11"/>
                    <a:pt x="36" y="9"/>
                    <a:pt x="36" y="10"/>
                  </a:cubicBezTo>
                  <a:cubicBezTo>
                    <a:pt x="36" y="10"/>
                    <a:pt x="35" y="8"/>
                    <a:pt x="36" y="7"/>
                  </a:cubicBezTo>
                  <a:cubicBezTo>
                    <a:pt x="35" y="8"/>
                    <a:pt x="33" y="7"/>
                    <a:pt x="32" y="10"/>
                  </a:cubicBezTo>
                  <a:cubicBezTo>
                    <a:pt x="32" y="6"/>
                    <a:pt x="32" y="6"/>
                    <a:pt x="32" y="6"/>
                  </a:cubicBezTo>
                  <a:cubicBezTo>
                    <a:pt x="30" y="12"/>
                    <a:pt x="30" y="3"/>
                    <a:pt x="28" y="10"/>
                  </a:cubicBezTo>
                  <a:cubicBezTo>
                    <a:pt x="28" y="8"/>
                    <a:pt x="28" y="7"/>
                    <a:pt x="28" y="5"/>
                  </a:cubicBezTo>
                  <a:cubicBezTo>
                    <a:pt x="26" y="9"/>
                    <a:pt x="25" y="8"/>
                    <a:pt x="25" y="7"/>
                  </a:cubicBezTo>
                  <a:cubicBezTo>
                    <a:pt x="25" y="6"/>
                    <a:pt x="25" y="6"/>
                    <a:pt x="25" y="6"/>
                  </a:cubicBezTo>
                  <a:cubicBezTo>
                    <a:pt x="24" y="5"/>
                    <a:pt x="22" y="9"/>
                    <a:pt x="20" y="9"/>
                  </a:cubicBezTo>
                  <a:cubicBezTo>
                    <a:pt x="21" y="3"/>
                    <a:pt x="21" y="3"/>
                    <a:pt x="21" y="3"/>
                  </a:cubicBezTo>
                  <a:cubicBezTo>
                    <a:pt x="20" y="4"/>
                    <a:pt x="19" y="8"/>
                    <a:pt x="19" y="6"/>
                  </a:cubicBezTo>
                  <a:cubicBezTo>
                    <a:pt x="19" y="6"/>
                    <a:pt x="19" y="5"/>
                    <a:pt x="19" y="5"/>
                  </a:cubicBezTo>
                  <a:cubicBezTo>
                    <a:pt x="18" y="6"/>
                    <a:pt x="17" y="4"/>
                    <a:pt x="17" y="3"/>
                  </a:cubicBezTo>
                  <a:cubicBezTo>
                    <a:pt x="15" y="7"/>
                    <a:pt x="15" y="5"/>
                    <a:pt x="13" y="9"/>
                  </a:cubicBezTo>
                  <a:cubicBezTo>
                    <a:pt x="13" y="4"/>
                    <a:pt x="14" y="7"/>
                    <a:pt x="15" y="2"/>
                  </a:cubicBezTo>
                  <a:cubicBezTo>
                    <a:pt x="14" y="0"/>
                    <a:pt x="12" y="2"/>
                    <a:pt x="9" y="4"/>
                  </a:cubicBezTo>
                  <a:cubicBezTo>
                    <a:pt x="9" y="3"/>
                    <a:pt x="10" y="2"/>
                    <a:pt x="10" y="1"/>
                  </a:cubicBezTo>
                  <a:cubicBezTo>
                    <a:pt x="10" y="1"/>
                    <a:pt x="3" y="13"/>
                    <a:pt x="3" y="18"/>
                  </a:cubicBezTo>
                  <a:cubicBezTo>
                    <a:pt x="1" y="21"/>
                    <a:pt x="0" y="23"/>
                    <a:pt x="1" y="27"/>
                  </a:cubicBezTo>
                  <a:cubicBezTo>
                    <a:pt x="2" y="25"/>
                    <a:pt x="4" y="22"/>
                    <a:pt x="3" y="26"/>
                  </a:cubicBezTo>
                  <a:cubicBezTo>
                    <a:pt x="5" y="23"/>
                    <a:pt x="5" y="23"/>
                    <a:pt x="5" y="23"/>
                  </a:cubicBezTo>
                  <a:cubicBezTo>
                    <a:pt x="7" y="21"/>
                    <a:pt x="3" y="30"/>
                    <a:pt x="5" y="31"/>
                  </a:cubicBezTo>
                  <a:cubicBezTo>
                    <a:pt x="5" y="30"/>
                    <a:pt x="5" y="30"/>
                    <a:pt x="5" y="30"/>
                  </a:cubicBezTo>
                  <a:cubicBezTo>
                    <a:pt x="6" y="29"/>
                    <a:pt x="6" y="27"/>
                    <a:pt x="7" y="28"/>
                  </a:cubicBezTo>
                  <a:cubicBezTo>
                    <a:pt x="7" y="30"/>
                    <a:pt x="6" y="30"/>
                    <a:pt x="6" y="31"/>
                  </a:cubicBezTo>
                  <a:cubicBezTo>
                    <a:pt x="9" y="26"/>
                    <a:pt x="9" y="26"/>
                    <a:pt x="9" y="26"/>
                  </a:cubicBezTo>
                  <a:cubicBezTo>
                    <a:pt x="8" y="28"/>
                    <a:pt x="8" y="30"/>
                    <a:pt x="7" y="31"/>
                  </a:cubicBezTo>
                  <a:cubicBezTo>
                    <a:pt x="9" y="31"/>
                    <a:pt x="9" y="24"/>
                    <a:pt x="11" y="26"/>
                  </a:cubicBezTo>
                  <a:cubicBezTo>
                    <a:pt x="10" y="28"/>
                    <a:pt x="10" y="28"/>
                    <a:pt x="9" y="30"/>
                  </a:cubicBezTo>
                  <a:cubicBezTo>
                    <a:pt x="9" y="33"/>
                    <a:pt x="11" y="30"/>
                    <a:pt x="12" y="29"/>
                  </a:cubicBezTo>
                  <a:cubicBezTo>
                    <a:pt x="12" y="32"/>
                    <a:pt x="11" y="31"/>
                    <a:pt x="11" y="34"/>
                  </a:cubicBezTo>
                  <a:cubicBezTo>
                    <a:pt x="12" y="32"/>
                    <a:pt x="12" y="29"/>
                    <a:pt x="13" y="29"/>
                  </a:cubicBezTo>
                  <a:cubicBezTo>
                    <a:pt x="12" y="32"/>
                    <a:pt x="13" y="31"/>
                    <a:pt x="13" y="32"/>
                  </a:cubicBezTo>
                  <a:cubicBezTo>
                    <a:pt x="14" y="31"/>
                    <a:pt x="14" y="29"/>
                    <a:pt x="14" y="28"/>
                  </a:cubicBezTo>
                  <a:cubicBezTo>
                    <a:pt x="15" y="28"/>
                    <a:pt x="15" y="29"/>
                    <a:pt x="15" y="29"/>
                  </a:cubicBezTo>
                  <a:cubicBezTo>
                    <a:pt x="15" y="26"/>
                    <a:pt x="15" y="26"/>
                    <a:pt x="15" y="26"/>
                  </a:cubicBezTo>
                  <a:cubicBezTo>
                    <a:pt x="17" y="23"/>
                    <a:pt x="17" y="28"/>
                    <a:pt x="17" y="30"/>
                  </a:cubicBezTo>
                  <a:cubicBezTo>
                    <a:pt x="17" y="30"/>
                    <a:pt x="17" y="31"/>
                    <a:pt x="17" y="31"/>
                  </a:cubicBezTo>
                  <a:cubicBezTo>
                    <a:pt x="17" y="32"/>
                    <a:pt x="17" y="35"/>
                    <a:pt x="19" y="33"/>
                  </a:cubicBezTo>
                  <a:cubicBezTo>
                    <a:pt x="19" y="33"/>
                    <a:pt x="19" y="33"/>
                    <a:pt x="19" y="33"/>
                  </a:cubicBezTo>
                  <a:cubicBezTo>
                    <a:pt x="22" y="30"/>
                    <a:pt x="20" y="27"/>
                    <a:pt x="23" y="25"/>
                  </a:cubicBezTo>
                  <a:cubicBezTo>
                    <a:pt x="24" y="26"/>
                    <a:pt x="20" y="36"/>
                    <a:pt x="23" y="32"/>
                  </a:cubicBezTo>
                  <a:cubicBezTo>
                    <a:pt x="23" y="29"/>
                    <a:pt x="26" y="26"/>
                    <a:pt x="27" y="25"/>
                  </a:cubicBezTo>
                  <a:cubicBezTo>
                    <a:pt x="24" y="31"/>
                    <a:pt x="24" y="31"/>
                    <a:pt x="24" y="31"/>
                  </a:cubicBezTo>
                  <a:cubicBezTo>
                    <a:pt x="25" y="31"/>
                    <a:pt x="26" y="29"/>
                    <a:pt x="26" y="30"/>
                  </a:cubicBezTo>
                  <a:cubicBezTo>
                    <a:pt x="26" y="29"/>
                    <a:pt x="26" y="29"/>
                    <a:pt x="26" y="29"/>
                  </a:cubicBezTo>
                  <a:cubicBezTo>
                    <a:pt x="28" y="23"/>
                    <a:pt x="28" y="30"/>
                    <a:pt x="29" y="27"/>
                  </a:cubicBezTo>
                  <a:cubicBezTo>
                    <a:pt x="26" y="34"/>
                    <a:pt x="27" y="32"/>
                    <a:pt x="25" y="40"/>
                  </a:cubicBezTo>
                  <a:cubicBezTo>
                    <a:pt x="27" y="36"/>
                    <a:pt x="28" y="32"/>
                    <a:pt x="30" y="34"/>
                  </a:cubicBezTo>
                  <a:cubicBezTo>
                    <a:pt x="27" y="39"/>
                    <a:pt x="27" y="39"/>
                    <a:pt x="27" y="39"/>
                  </a:cubicBezTo>
                  <a:cubicBezTo>
                    <a:pt x="29" y="41"/>
                    <a:pt x="33" y="33"/>
                    <a:pt x="36" y="28"/>
                  </a:cubicBezTo>
                  <a:cubicBezTo>
                    <a:pt x="34" y="33"/>
                    <a:pt x="34" y="34"/>
                    <a:pt x="33" y="38"/>
                  </a:cubicBezTo>
                  <a:cubicBezTo>
                    <a:pt x="35" y="37"/>
                    <a:pt x="35" y="37"/>
                    <a:pt x="35" y="37"/>
                  </a:cubicBezTo>
                  <a:cubicBezTo>
                    <a:pt x="33" y="42"/>
                    <a:pt x="33" y="42"/>
                    <a:pt x="33" y="42"/>
                  </a:cubicBezTo>
                  <a:cubicBezTo>
                    <a:pt x="35" y="37"/>
                    <a:pt x="35" y="41"/>
                    <a:pt x="36" y="34"/>
                  </a:cubicBezTo>
                  <a:cubicBezTo>
                    <a:pt x="36" y="35"/>
                    <a:pt x="36" y="36"/>
                    <a:pt x="36" y="36"/>
                  </a:cubicBezTo>
                  <a:cubicBezTo>
                    <a:pt x="36" y="34"/>
                    <a:pt x="37" y="30"/>
                    <a:pt x="38" y="31"/>
                  </a:cubicBezTo>
                  <a:cubicBezTo>
                    <a:pt x="38" y="32"/>
                    <a:pt x="37" y="33"/>
                    <a:pt x="37" y="35"/>
                  </a:cubicBezTo>
                  <a:cubicBezTo>
                    <a:pt x="38" y="32"/>
                    <a:pt x="37" y="36"/>
                    <a:pt x="38" y="35"/>
                  </a:cubicBezTo>
                  <a:cubicBezTo>
                    <a:pt x="38" y="32"/>
                    <a:pt x="38" y="32"/>
                    <a:pt x="38" y="32"/>
                  </a:cubicBezTo>
                  <a:cubicBezTo>
                    <a:pt x="40" y="29"/>
                    <a:pt x="39" y="32"/>
                    <a:pt x="41" y="30"/>
                  </a:cubicBezTo>
                  <a:cubicBezTo>
                    <a:pt x="39" y="32"/>
                    <a:pt x="39" y="34"/>
                    <a:pt x="39" y="36"/>
                  </a:cubicBezTo>
                  <a:cubicBezTo>
                    <a:pt x="39" y="36"/>
                    <a:pt x="39" y="36"/>
                    <a:pt x="39" y="36"/>
                  </a:cubicBezTo>
                  <a:cubicBezTo>
                    <a:pt x="39" y="35"/>
                    <a:pt x="41" y="33"/>
                    <a:pt x="40" y="35"/>
                  </a:cubicBezTo>
                  <a:cubicBezTo>
                    <a:pt x="39" y="40"/>
                    <a:pt x="39" y="40"/>
                    <a:pt x="39" y="40"/>
                  </a:cubicBezTo>
                  <a:cubicBezTo>
                    <a:pt x="40" y="37"/>
                    <a:pt x="40" y="37"/>
                    <a:pt x="40" y="37"/>
                  </a:cubicBezTo>
                  <a:cubicBezTo>
                    <a:pt x="41" y="37"/>
                    <a:pt x="40" y="39"/>
                    <a:pt x="40" y="40"/>
                  </a:cubicBezTo>
                  <a:cubicBezTo>
                    <a:pt x="41" y="43"/>
                    <a:pt x="42" y="29"/>
                    <a:pt x="44" y="35"/>
                  </a:cubicBezTo>
                  <a:cubicBezTo>
                    <a:pt x="43" y="36"/>
                    <a:pt x="43" y="38"/>
                    <a:pt x="42" y="36"/>
                  </a:cubicBezTo>
                  <a:cubicBezTo>
                    <a:pt x="41" y="39"/>
                    <a:pt x="41" y="41"/>
                    <a:pt x="42" y="42"/>
                  </a:cubicBezTo>
                  <a:cubicBezTo>
                    <a:pt x="41" y="43"/>
                    <a:pt x="41" y="43"/>
                    <a:pt x="41" y="43"/>
                  </a:cubicBezTo>
                  <a:cubicBezTo>
                    <a:pt x="43" y="43"/>
                    <a:pt x="45" y="44"/>
                    <a:pt x="46" y="41"/>
                  </a:cubicBezTo>
                  <a:close/>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2" name="Freeform 334"/>
            <p:cNvSpPr>
              <a:spLocks/>
            </p:cNvSpPr>
            <p:nvPr/>
          </p:nvSpPr>
          <p:spPr bwMode="auto">
            <a:xfrm rot="10695444" flipH="1">
              <a:off x="2672793" y="3986167"/>
              <a:ext cx="147507" cy="191154"/>
            </a:xfrm>
            <a:custGeom>
              <a:avLst/>
              <a:gdLst/>
              <a:ahLst/>
              <a:cxnLst>
                <a:cxn ang="0">
                  <a:pos x="50" y="33"/>
                </a:cxn>
                <a:cxn ang="0">
                  <a:pos x="49" y="37"/>
                </a:cxn>
                <a:cxn ang="0">
                  <a:pos x="44" y="38"/>
                </a:cxn>
                <a:cxn ang="0">
                  <a:pos x="46" y="47"/>
                </a:cxn>
                <a:cxn ang="0">
                  <a:pos x="37" y="54"/>
                </a:cxn>
                <a:cxn ang="0">
                  <a:pos x="38" y="59"/>
                </a:cxn>
                <a:cxn ang="0">
                  <a:pos x="35" y="61"/>
                </a:cxn>
                <a:cxn ang="0">
                  <a:pos x="34" y="65"/>
                </a:cxn>
                <a:cxn ang="0">
                  <a:pos x="28" y="68"/>
                </a:cxn>
                <a:cxn ang="0">
                  <a:pos x="27" y="73"/>
                </a:cxn>
                <a:cxn ang="0">
                  <a:pos x="30" y="78"/>
                </a:cxn>
                <a:cxn ang="0">
                  <a:pos x="26" y="81"/>
                </a:cxn>
                <a:cxn ang="0">
                  <a:pos x="34" y="94"/>
                </a:cxn>
                <a:cxn ang="0">
                  <a:pos x="23" y="90"/>
                </a:cxn>
                <a:cxn ang="0">
                  <a:pos x="29" y="100"/>
                </a:cxn>
                <a:cxn ang="0">
                  <a:pos x="19" y="101"/>
                </a:cxn>
                <a:cxn ang="0">
                  <a:pos x="13" y="104"/>
                </a:cxn>
                <a:cxn ang="0">
                  <a:pos x="14" y="113"/>
                </a:cxn>
                <a:cxn ang="0">
                  <a:pos x="15" y="123"/>
                </a:cxn>
                <a:cxn ang="0">
                  <a:pos x="14" y="134"/>
                </a:cxn>
                <a:cxn ang="0">
                  <a:pos x="4" y="136"/>
                </a:cxn>
                <a:cxn ang="0">
                  <a:pos x="6" y="141"/>
                </a:cxn>
                <a:cxn ang="0">
                  <a:pos x="4" y="143"/>
                </a:cxn>
                <a:cxn ang="0">
                  <a:pos x="9" y="151"/>
                </a:cxn>
                <a:cxn ang="0">
                  <a:pos x="7" y="155"/>
                </a:cxn>
                <a:cxn ang="0">
                  <a:pos x="7" y="151"/>
                </a:cxn>
                <a:cxn ang="0">
                  <a:pos x="18" y="144"/>
                </a:cxn>
                <a:cxn ang="0">
                  <a:pos x="21" y="132"/>
                </a:cxn>
                <a:cxn ang="0">
                  <a:pos x="26" y="134"/>
                </a:cxn>
                <a:cxn ang="0">
                  <a:pos x="31" y="124"/>
                </a:cxn>
                <a:cxn ang="0">
                  <a:pos x="36" y="117"/>
                </a:cxn>
                <a:cxn ang="0">
                  <a:pos x="38" y="112"/>
                </a:cxn>
                <a:cxn ang="0">
                  <a:pos x="37" y="108"/>
                </a:cxn>
                <a:cxn ang="0">
                  <a:pos x="43" y="105"/>
                </a:cxn>
                <a:cxn ang="0">
                  <a:pos x="43" y="101"/>
                </a:cxn>
                <a:cxn ang="0">
                  <a:pos x="53" y="90"/>
                </a:cxn>
                <a:cxn ang="0">
                  <a:pos x="54" y="84"/>
                </a:cxn>
                <a:cxn ang="0">
                  <a:pos x="60" y="78"/>
                </a:cxn>
                <a:cxn ang="0">
                  <a:pos x="63" y="74"/>
                </a:cxn>
                <a:cxn ang="0">
                  <a:pos x="69" y="60"/>
                </a:cxn>
                <a:cxn ang="0">
                  <a:pos x="70" y="56"/>
                </a:cxn>
                <a:cxn ang="0">
                  <a:pos x="79" y="48"/>
                </a:cxn>
                <a:cxn ang="0">
                  <a:pos x="83" y="43"/>
                </a:cxn>
                <a:cxn ang="0">
                  <a:pos x="81" y="39"/>
                </a:cxn>
                <a:cxn ang="0">
                  <a:pos x="86" y="36"/>
                </a:cxn>
                <a:cxn ang="0">
                  <a:pos x="87" y="27"/>
                </a:cxn>
                <a:cxn ang="0">
                  <a:pos x="95" y="24"/>
                </a:cxn>
                <a:cxn ang="0">
                  <a:pos x="96" y="19"/>
                </a:cxn>
                <a:cxn ang="0">
                  <a:pos x="76" y="2"/>
                </a:cxn>
                <a:cxn ang="0">
                  <a:pos x="72" y="2"/>
                </a:cxn>
                <a:cxn ang="0">
                  <a:pos x="73" y="8"/>
                </a:cxn>
                <a:cxn ang="0">
                  <a:pos x="71" y="10"/>
                </a:cxn>
                <a:cxn ang="0">
                  <a:pos x="67" y="12"/>
                </a:cxn>
                <a:cxn ang="0">
                  <a:pos x="69" y="18"/>
                </a:cxn>
                <a:cxn ang="0">
                  <a:pos x="60" y="16"/>
                </a:cxn>
                <a:cxn ang="0">
                  <a:pos x="63" y="25"/>
                </a:cxn>
                <a:cxn ang="0">
                  <a:pos x="65" y="27"/>
                </a:cxn>
                <a:cxn ang="0">
                  <a:pos x="57" y="25"/>
                </a:cxn>
                <a:cxn ang="0">
                  <a:pos x="55" y="26"/>
                </a:cxn>
              </a:cxnLst>
              <a:rect l="0" t="0" r="r" b="b"/>
              <a:pathLst>
                <a:path w="99" h="155">
                  <a:moveTo>
                    <a:pt x="55" y="30"/>
                  </a:moveTo>
                  <a:cubicBezTo>
                    <a:pt x="54" y="30"/>
                    <a:pt x="53" y="29"/>
                    <a:pt x="52" y="28"/>
                  </a:cubicBezTo>
                  <a:cubicBezTo>
                    <a:pt x="49" y="28"/>
                    <a:pt x="53" y="31"/>
                    <a:pt x="50" y="30"/>
                  </a:cubicBezTo>
                  <a:cubicBezTo>
                    <a:pt x="52" y="31"/>
                    <a:pt x="52" y="31"/>
                    <a:pt x="52" y="31"/>
                  </a:cubicBezTo>
                  <a:cubicBezTo>
                    <a:pt x="54" y="33"/>
                    <a:pt x="53" y="34"/>
                    <a:pt x="50" y="33"/>
                  </a:cubicBezTo>
                  <a:cubicBezTo>
                    <a:pt x="49" y="32"/>
                    <a:pt x="49" y="32"/>
                    <a:pt x="49" y="32"/>
                  </a:cubicBezTo>
                  <a:cubicBezTo>
                    <a:pt x="51" y="35"/>
                    <a:pt x="46" y="33"/>
                    <a:pt x="48" y="34"/>
                  </a:cubicBezTo>
                  <a:cubicBezTo>
                    <a:pt x="49" y="35"/>
                    <a:pt x="50" y="36"/>
                    <a:pt x="52" y="36"/>
                  </a:cubicBezTo>
                  <a:cubicBezTo>
                    <a:pt x="53" y="39"/>
                    <a:pt x="53" y="39"/>
                    <a:pt x="53" y="39"/>
                  </a:cubicBezTo>
                  <a:cubicBezTo>
                    <a:pt x="49" y="37"/>
                    <a:pt x="49" y="37"/>
                    <a:pt x="49" y="37"/>
                  </a:cubicBezTo>
                  <a:cubicBezTo>
                    <a:pt x="50" y="39"/>
                    <a:pt x="50" y="39"/>
                    <a:pt x="50" y="39"/>
                  </a:cubicBezTo>
                  <a:cubicBezTo>
                    <a:pt x="52" y="39"/>
                    <a:pt x="47" y="39"/>
                    <a:pt x="52" y="42"/>
                  </a:cubicBezTo>
                  <a:cubicBezTo>
                    <a:pt x="50" y="41"/>
                    <a:pt x="48" y="39"/>
                    <a:pt x="47" y="38"/>
                  </a:cubicBezTo>
                  <a:cubicBezTo>
                    <a:pt x="48" y="39"/>
                    <a:pt x="46" y="38"/>
                    <a:pt x="48" y="40"/>
                  </a:cubicBezTo>
                  <a:cubicBezTo>
                    <a:pt x="44" y="38"/>
                    <a:pt x="44" y="38"/>
                    <a:pt x="44" y="38"/>
                  </a:cubicBezTo>
                  <a:cubicBezTo>
                    <a:pt x="46" y="41"/>
                    <a:pt x="46" y="41"/>
                    <a:pt x="46" y="41"/>
                  </a:cubicBezTo>
                  <a:cubicBezTo>
                    <a:pt x="45" y="41"/>
                    <a:pt x="45" y="41"/>
                    <a:pt x="45" y="41"/>
                  </a:cubicBezTo>
                  <a:cubicBezTo>
                    <a:pt x="48" y="43"/>
                    <a:pt x="42" y="41"/>
                    <a:pt x="47" y="45"/>
                  </a:cubicBezTo>
                  <a:cubicBezTo>
                    <a:pt x="47" y="45"/>
                    <a:pt x="47" y="45"/>
                    <a:pt x="47" y="45"/>
                  </a:cubicBezTo>
                  <a:cubicBezTo>
                    <a:pt x="49" y="47"/>
                    <a:pt x="47" y="47"/>
                    <a:pt x="46" y="47"/>
                  </a:cubicBezTo>
                  <a:cubicBezTo>
                    <a:pt x="46" y="48"/>
                    <a:pt x="49" y="49"/>
                    <a:pt x="51" y="50"/>
                  </a:cubicBezTo>
                  <a:cubicBezTo>
                    <a:pt x="49" y="52"/>
                    <a:pt x="49" y="51"/>
                    <a:pt x="53" y="56"/>
                  </a:cubicBezTo>
                  <a:cubicBezTo>
                    <a:pt x="47" y="54"/>
                    <a:pt x="46" y="50"/>
                    <a:pt x="42" y="49"/>
                  </a:cubicBezTo>
                  <a:cubicBezTo>
                    <a:pt x="44" y="51"/>
                    <a:pt x="45" y="53"/>
                    <a:pt x="46" y="54"/>
                  </a:cubicBezTo>
                  <a:cubicBezTo>
                    <a:pt x="43" y="54"/>
                    <a:pt x="41" y="55"/>
                    <a:pt x="37" y="54"/>
                  </a:cubicBezTo>
                  <a:cubicBezTo>
                    <a:pt x="40" y="56"/>
                    <a:pt x="40" y="56"/>
                    <a:pt x="40" y="56"/>
                  </a:cubicBezTo>
                  <a:cubicBezTo>
                    <a:pt x="41" y="58"/>
                    <a:pt x="41" y="58"/>
                    <a:pt x="41" y="58"/>
                  </a:cubicBezTo>
                  <a:cubicBezTo>
                    <a:pt x="37" y="54"/>
                    <a:pt x="37" y="54"/>
                    <a:pt x="37" y="54"/>
                  </a:cubicBezTo>
                  <a:cubicBezTo>
                    <a:pt x="38" y="55"/>
                    <a:pt x="40" y="57"/>
                    <a:pt x="41" y="58"/>
                  </a:cubicBezTo>
                  <a:cubicBezTo>
                    <a:pt x="43" y="62"/>
                    <a:pt x="34" y="55"/>
                    <a:pt x="38" y="59"/>
                  </a:cubicBezTo>
                  <a:cubicBezTo>
                    <a:pt x="37" y="58"/>
                    <a:pt x="37" y="58"/>
                    <a:pt x="37" y="58"/>
                  </a:cubicBezTo>
                  <a:cubicBezTo>
                    <a:pt x="39" y="60"/>
                    <a:pt x="38" y="61"/>
                    <a:pt x="38" y="62"/>
                  </a:cubicBezTo>
                  <a:cubicBezTo>
                    <a:pt x="34" y="59"/>
                    <a:pt x="34" y="59"/>
                    <a:pt x="34" y="59"/>
                  </a:cubicBezTo>
                  <a:cubicBezTo>
                    <a:pt x="35" y="59"/>
                    <a:pt x="35" y="59"/>
                    <a:pt x="35" y="59"/>
                  </a:cubicBezTo>
                  <a:cubicBezTo>
                    <a:pt x="31" y="57"/>
                    <a:pt x="35" y="61"/>
                    <a:pt x="35" y="61"/>
                  </a:cubicBezTo>
                  <a:cubicBezTo>
                    <a:pt x="36" y="63"/>
                    <a:pt x="39" y="64"/>
                    <a:pt x="40" y="65"/>
                  </a:cubicBezTo>
                  <a:cubicBezTo>
                    <a:pt x="40" y="66"/>
                    <a:pt x="41" y="67"/>
                    <a:pt x="40" y="66"/>
                  </a:cubicBezTo>
                  <a:cubicBezTo>
                    <a:pt x="38" y="66"/>
                    <a:pt x="35" y="63"/>
                    <a:pt x="33" y="62"/>
                  </a:cubicBezTo>
                  <a:cubicBezTo>
                    <a:pt x="37" y="65"/>
                    <a:pt x="37" y="65"/>
                    <a:pt x="38" y="67"/>
                  </a:cubicBezTo>
                  <a:cubicBezTo>
                    <a:pt x="36" y="66"/>
                    <a:pt x="35" y="65"/>
                    <a:pt x="34" y="65"/>
                  </a:cubicBezTo>
                  <a:cubicBezTo>
                    <a:pt x="35" y="66"/>
                    <a:pt x="36" y="66"/>
                    <a:pt x="37" y="67"/>
                  </a:cubicBezTo>
                  <a:cubicBezTo>
                    <a:pt x="35" y="66"/>
                    <a:pt x="35" y="66"/>
                    <a:pt x="35" y="66"/>
                  </a:cubicBezTo>
                  <a:cubicBezTo>
                    <a:pt x="31" y="66"/>
                    <a:pt x="41" y="72"/>
                    <a:pt x="39" y="73"/>
                  </a:cubicBezTo>
                  <a:cubicBezTo>
                    <a:pt x="37" y="71"/>
                    <a:pt x="39" y="75"/>
                    <a:pt x="36" y="74"/>
                  </a:cubicBezTo>
                  <a:cubicBezTo>
                    <a:pt x="36" y="73"/>
                    <a:pt x="30" y="70"/>
                    <a:pt x="28" y="68"/>
                  </a:cubicBezTo>
                  <a:cubicBezTo>
                    <a:pt x="25" y="69"/>
                    <a:pt x="32" y="72"/>
                    <a:pt x="33" y="73"/>
                  </a:cubicBezTo>
                  <a:cubicBezTo>
                    <a:pt x="28" y="70"/>
                    <a:pt x="28" y="70"/>
                    <a:pt x="28" y="70"/>
                  </a:cubicBezTo>
                  <a:cubicBezTo>
                    <a:pt x="29" y="72"/>
                    <a:pt x="30" y="72"/>
                    <a:pt x="31" y="74"/>
                  </a:cubicBezTo>
                  <a:cubicBezTo>
                    <a:pt x="30" y="73"/>
                    <a:pt x="30" y="73"/>
                    <a:pt x="28" y="72"/>
                  </a:cubicBezTo>
                  <a:cubicBezTo>
                    <a:pt x="27" y="73"/>
                    <a:pt x="28" y="73"/>
                    <a:pt x="27" y="73"/>
                  </a:cubicBezTo>
                  <a:cubicBezTo>
                    <a:pt x="31" y="76"/>
                    <a:pt x="31" y="76"/>
                    <a:pt x="31" y="76"/>
                  </a:cubicBezTo>
                  <a:cubicBezTo>
                    <a:pt x="32" y="77"/>
                    <a:pt x="29" y="76"/>
                    <a:pt x="28" y="76"/>
                  </a:cubicBezTo>
                  <a:cubicBezTo>
                    <a:pt x="28" y="75"/>
                    <a:pt x="29" y="75"/>
                    <a:pt x="28" y="75"/>
                  </a:cubicBezTo>
                  <a:cubicBezTo>
                    <a:pt x="24" y="73"/>
                    <a:pt x="30" y="77"/>
                    <a:pt x="26" y="75"/>
                  </a:cubicBezTo>
                  <a:cubicBezTo>
                    <a:pt x="28" y="76"/>
                    <a:pt x="30" y="77"/>
                    <a:pt x="30" y="78"/>
                  </a:cubicBezTo>
                  <a:cubicBezTo>
                    <a:pt x="27" y="76"/>
                    <a:pt x="27" y="77"/>
                    <a:pt x="25" y="76"/>
                  </a:cubicBezTo>
                  <a:cubicBezTo>
                    <a:pt x="28" y="77"/>
                    <a:pt x="26" y="78"/>
                    <a:pt x="29" y="80"/>
                  </a:cubicBezTo>
                  <a:cubicBezTo>
                    <a:pt x="26" y="79"/>
                    <a:pt x="27" y="78"/>
                    <a:pt x="25" y="77"/>
                  </a:cubicBezTo>
                  <a:cubicBezTo>
                    <a:pt x="29" y="80"/>
                    <a:pt x="24" y="79"/>
                    <a:pt x="26" y="81"/>
                  </a:cubicBezTo>
                  <a:cubicBezTo>
                    <a:pt x="26" y="81"/>
                    <a:pt x="26" y="81"/>
                    <a:pt x="26" y="81"/>
                  </a:cubicBezTo>
                  <a:cubicBezTo>
                    <a:pt x="28" y="83"/>
                    <a:pt x="28" y="84"/>
                    <a:pt x="30" y="87"/>
                  </a:cubicBezTo>
                  <a:cubicBezTo>
                    <a:pt x="28" y="85"/>
                    <a:pt x="28" y="85"/>
                    <a:pt x="28" y="85"/>
                  </a:cubicBezTo>
                  <a:cubicBezTo>
                    <a:pt x="26" y="85"/>
                    <a:pt x="33" y="89"/>
                    <a:pt x="33" y="90"/>
                  </a:cubicBezTo>
                  <a:cubicBezTo>
                    <a:pt x="29" y="87"/>
                    <a:pt x="32" y="92"/>
                    <a:pt x="28" y="89"/>
                  </a:cubicBezTo>
                  <a:cubicBezTo>
                    <a:pt x="30" y="91"/>
                    <a:pt x="30" y="92"/>
                    <a:pt x="34" y="94"/>
                  </a:cubicBezTo>
                  <a:cubicBezTo>
                    <a:pt x="31" y="93"/>
                    <a:pt x="29" y="90"/>
                    <a:pt x="27" y="90"/>
                  </a:cubicBezTo>
                  <a:cubicBezTo>
                    <a:pt x="29" y="92"/>
                    <a:pt x="29" y="92"/>
                    <a:pt x="29" y="92"/>
                  </a:cubicBezTo>
                  <a:cubicBezTo>
                    <a:pt x="27" y="91"/>
                    <a:pt x="27" y="91"/>
                    <a:pt x="27" y="91"/>
                  </a:cubicBezTo>
                  <a:cubicBezTo>
                    <a:pt x="28" y="92"/>
                    <a:pt x="28" y="93"/>
                    <a:pt x="29" y="93"/>
                  </a:cubicBezTo>
                  <a:cubicBezTo>
                    <a:pt x="27" y="92"/>
                    <a:pt x="24" y="91"/>
                    <a:pt x="23" y="90"/>
                  </a:cubicBezTo>
                  <a:cubicBezTo>
                    <a:pt x="23" y="91"/>
                    <a:pt x="20" y="90"/>
                    <a:pt x="22" y="92"/>
                  </a:cubicBezTo>
                  <a:cubicBezTo>
                    <a:pt x="21" y="91"/>
                    <a:pt x="21" y="91"/>
                    <a:pt x="21" y="91"/>
                  </a:cubicBezTo>
                  <a:cubicBezTo>
                    <a:pt x="25" y="95"/>
                    <a:pt x="21" y="93"/>
                    <a:pt x="26" y="97"/>
                  </a:cubicBezTo>
                  <a:cubicBezTo>
                    <a:pt x="23" y="95"/>
                    <a:pt x="23" y="95"/>
                    <a:pt x="23" y="95"/>
                  </a:cubicBezTo>
                  <a:cubicBezTo>
                    <a:pt x="23" y="96"/>
                    <a:pt x="28" y="99"/>
                    <a:pt x="29" y="100"/>
                  </a:cubicBezTo>
                  <a:cubicBezTo>
                    <a:pt x="29" y="101"/>
                    <a:pt x="29" y="102"/>
                    <a:pt x="29" y="102"/>
                  </a:cubicBezTo>
                  <a:cubicBezTo>
                    <a:pt x="26" y="99"/>
                    <a:pt x="25" y="100"/>
                    <a:pt x="23" y="99"/>
                  </a:cubicBezTo>
                  <a:cubicBezTo>
                    <a:pt x="22" y="99"/>
                    <a:pt x="22" y="101"/>
                    <a:pt x="24" y="102"/>
                  </a:cubicBezTo>
                  <a:cubicBezTo>
                    <a:pt x="22" y="100"/>
                    <a:pt x="20" y="99"/>
                    <a:pt x="20" y="98"/>
                  </a:cubicBezTo>
                  <a:cubicBezTo>
                    <a:pt x="15" y="96"/>
                    <a:pt x="20" y="100"/>
                    <a:pt x="19" y="101"/>
                  </a:cubicBezTo>
                  <a:cubicBezTo>
                    <a:pt x="17" y="100"/>
                    <a:pt x="17" y="100"/>
                    <a:pt x="17" y="100"/>
                  </a:cubicBezTo>
                  <a:cubicBezTo>
                    <a:pt x="18" y="102"/>
                    <a:pt x="21" y="104"/>
                    <a:pt x="25" y="107"/>
                  </a:cubicBezTo>
                  <a:cubicBezTo>
                    <a:pt x="22" y="106"/>
                    <a:pt x="21" y="105"/>
                    <a:pt x="19" y="103"/>
                  </a:cubicBezTo>
                  <a:cubicBezTo>
                    <a:pt x="17" y="103"/>
                    <a:pt x="18" y="105"/>
                    <a:pt x="17" y="106"/>
                  </a:cubicBezTo>
                  <a:cubicBezTo>
                    <a:pt x="15" y="105"/>
                    <a:pt x="13" y="104"/>
                    <a:pt x="13" y="104"/>
                  </a:cubicBezTo>
                  <a:cubicBezTo>
                    <a:pt x="14" y="106"/>
                    <a:pt x="11" y="106"/>
                    <a:pt x="16" y="109"/>
                  </a:cubicBezTo>
                  <a:cubicBezTo>
                    <a:pt x="14" y="108"/>
                    <a:pt x="14" y="109"/>
                    <a:pt x="13" y="109"/>
                  </a:cubicBezTo>
                  <a:cubicBezTo>
                    <a:pt x="14" y="109"/>
                    <a:pt x="15" y="110"/>
                    <a:pt x="15" y="110"/>
                  </a:cubicBezTo>
                  <a:cubicBezTo>
                    <a:pt x="17" y="112"/>
                    <a:pt x="18" y="115"/>
                    <a:pt x="15" y="114"/>
                  </a:cubicBezTo>
                  <a:cubicBezTo>
                    <a:pt x="14" y="113"/>
                    <a:pt x="14" y="113"/>
                    <a:pt x="14" y="113"/>
                  </a:cubicBezTo>
                  <a:cubicBezTo>
                    <a:pt x="12" y="114"/>
                    <a:pt x="20" y="120"/>
                    <a:pt x="15" y="120"/>
                  </a:cubicBezTo>
                  <a:cubicBezTo>
                    <a:pt x="14" y="120"/>
                    <a:pt x="12" y="117"/>
                    <a:pt x="11" y="118"/>
                  </a:cubicBezTo>
                  <a:cubicBezTo>
                    <a:pt x="13" y="120"/>
                    <a:pt x="17" y="122"/>
                    <a:pt x="15" y="122"/>
                  </a:cubicBezTo>
                  <a:cubicBezTo>
                    <a:pt x="12" y="120"/>
                    <a:pt x="12" y="120"/>
                    <a:pt x="12" y="120"/>
                  </a:cubicBezTo>
                  <a:cubicBezTo>
                    <a:pt x="15" y="123"/>
                    <a:pt x="15" y="123"/>
                    <a:pt x="15" y="123"/>
                  </a:cubicBezTo>
                  <a:cubicBezTo>
                    <a:pt x="18" y="124"/>
                    <a:pt x="17" y="122"/>
                    <a:pt x="20" y="125"/>
                  </a:cubicBezTo>
                  <a:cubicBezTo>
                    <a:pt x="16" y="124"/>
                    <a:pt x="23" y="127"/>
                    <a:pt x="18" y="126"/>
                  </a:cubicBezTo>
                  <a:cubicBezTo>
                    <a:pt x="18" y="126"/>
                    <a:pt x="16" y="124"/>
                    <a:pt x="15" y="123"/>
                  </a:cubicBezTo>
                  <a:cubicBezTo>
                    <a:pt x="10" y="123"/>
                    <a:pt x="16" y="128"/>
                    <a:pt x="11" y="127"/>
                  </a:cubicBezTo>
                  <a:cubicBezTo>
                    <a:pt x="13" y="130"/>
                    <a:pt x="12" y="132"/>
                    <a:pt x="14" y="134"/>
                  </a:cubicBezTo>
                  <a:cubicBezTo>
                    <a:pt x="11" y="132"/>
                    <a:pt x="8" y="130"/>
                    <a:pt x="6" y="128"/>
                  </a:cubicBezTo>
                  <a:cubicBezTo>
                    <a:pt x="5" y="128"/>
                    <a:pt x="12" y="133"/>
                    <a:pt x="7" y="131"/>
                  </a:cubicBezTo>
                  <a:cubicBezTo>
                    <a:pt x="11" y="134"/>
                    <a:pt x="8" y="135"/>
                    <a:pt x="15" y="139"/>
                  </a:cubicBezTo>
                  <a:cubicBezTo>
                    <a:pt x="13" y="138"/>
                    <a:pt x="14" y="140"/>
                    <a:pt x="11" y="137"/>
                  </a:cubicBezTo>
                  <a:cubicBezTo>
                    <a:pt x="12" y="140"/>
                    <a:pt x="5" y="135"/>
                    <a:pt x="4" y="136"/>
                  </a:cubicBezTo>
                  <a:cubicBezTo>
                    <a:pt x="4" y="136"/>
                    <a:pt x="8" y="138"/>
                    <a:pt x="8" y="139"/>
                  </a:cubicBezTo>
                  <a:cubicBezTo>
                    <a:pt x="7" y="138"/>
                    <a:pt x="7" y="138"/>
                    <a:pt x="7" y="138"/>
                  </a:cubicBezTo>
                  <a:cubicBezTo>
                    <a:pt x="8" y="139"/>
                    <a:pt x="8" y="139"/>
                    <a:pt x="8" y="139"/>
                  </a:cubicBezTo>
                  <a:cubicBezTo>
                    <a:pt x="7" y="139"/>
                    <a:pt x="5" y="137"/>
                    <a:pt x="4" y="136"/>
                  </a:cubicBezTo>
                  <a:cubicBezTo>
                    <a:pt x="2" y="136"/>
                    <a:pt x="6" y="140"/>
                    <a:pt x="6" y="141"/>
                  </a:cubicBezTo>
                  <a:cubicBezTo>
                    <a:pt x="5" y="140"/>
                    <a:pt x="5" y="140"/>
                    <a:pt x="5" y="140"/>
                  </a:cubicBezTo>
                  <a:cubicBezTo>
                    <a:pt x="4" y="142"/>
                    <a:pt x="4" y="142"/>
                    <a:pt x="4" y="142"/>
                  </a:cubicBezTo>
                  <a:cubicBezTo>
                    <a:pt x="4" y="141"/>
                    <a:pt x="4" y="141"/>
                    <a:pt x="4" y="141"/>
                  </a:cubicBezTo>
                  <a:cubicBezTo>
                    <a:pt x="5" y="144"/>
                    <a:pt x="5" y="144"/>
                    <a:pt x="5" y="144"/>
                  </a:cubicBezTo>
                  <a:cubicBezTo>
                    <a:pt x="4" y="143"/>
                    <a:pt x="4" y="143"/>
                    <a:pt x="4" y="143"/>
                  </a:cubicBezTo>
                  <a:cubicBezTo>
                    <a:pt x="4" y="143"/>
                    <a:pt x="5" y="144"/>
                    <a:pt x="5" y="144"/>
                  </a:cubicBezTo>
                  <a:cubicBezTo>
                    <a:pt x="3" y="143"/>
                    <a:pt x="3" y="143"/>
                    <a:pt x="3" y="143"/>
                  </a:cubicBezTo>
                  <a:cubicBezTo>
                    <a:pt x="6" y="145"/>
                    <a:pt x="7" y="147"/>
                    <a:pt x="7" y="148"/>
                  </a:cubicBezTo>
                  <a:cubicBezTo>
                    <a:pt x="6" y="147"/>
                    <a:pt x="6" y="147"/>
                    <a:pt x="6" y="147"/>
                  </a:cubicBezTo>
                  <a:cubicBezTo>
                    <a:pt x="9" y="151"/>
                    <a:pt x="9" y="151"/>
                    <a:pt x="9" y="151"/>
                  </a:cubicBezTo>
                  <a:cubicBezTo>
                    <a:pt x="6" y="150"/>
                    <a:pt x="5" y="147"/>
                    <a:pt x="6" y="149"/>
                  </a:cubicBezTo>
                  <a:cubicBezTo>
                    <a:pt x="2" y="147"/>
                    <a:pt x="2" y="147"/>
                    <a:pt x="2" y="147"/>
                  </a:cubicBezTo>
                  <a:cubicBezTo>
                    <a:pt x="3" y="149"/>
                    <a:pt x="0" y="147"/>
                    <a:pt x="1" y="149"/>
                  </a:cubicBezTo>
                  <a:cubicBezTo>
                    <a:pt x="4" y="150"/>
                    <a:pt x="4" y="149"/>
                    <a:pt x="5" y="151"/>
                  </a:cubicBezTo>
                  <a:cubicBezTo>
                    <a:pt x="0" y="149"/>
                    <a:pt x="6" y="153"/>
                    <a:pt x="7" y="155"/>
                  </a:cubicBezTo>
                  <a:cubicBezTo>
                    <a:pt x="7" y="154"/>
                    <a:pt x="7" y="154"/>
                    <a:pt x="5" y="152"/>
                  </a:cubicBezTo>
                  <a:cubicBezTo>
                    <a:pt x="6" y="152"/>
                    <a:pt x="8" y="153"/>
                    <a:pt x="8" y="153"/>
                  </a:cubicBezTo>
                  <a:cubicBezTo>
                    <a:pt x="6" y="151"/>
                    <a:pt x="6" y="151"/>
                    <a:pt x="6" y="151"/>
                  </a:cubicBezTo>
                  <a:cubicBezTo>
                    <a:pt x="9" y="153"/>
                    <a:pt x="9" y="153"/>
                    <a:pt x="9" y="153"/>
                  </a:cubicBezTo>
                  <a:cubicBezTo>
                    <a:pt x="7" y="151"/>
                    <a:pt x="7" y="151"/>
                    <a:pt x="7" y="151"/>
                  </a:cubicBezTo>
                  <a:cubicBezTo>
                    <a:pt x="10" y="153"/>
                    <a:pt x="8" y="150"/>
                    <a:pt x="11" y="152"/>
                  </a:cubicBezTo>
                  <a:cubicBezTo>
                    <a:pt x="10" y="151"/>
                    <a:pt x="13" y="152"/>
                    <a:pt x="10" y="149"/>
                  </a:cubicBezTo>
                  <a:cubicBezTo>
                    <a:pt x="12" y="150"/>
                    <a:pt x="12" y="151"/>
                    <a:pt x="13" y="151"/>
                  </a:cubicBezTo>
                  <a:cubicBezTo>
                    <a:pt x="12" y="147"/>
                    <a:pt x="14" y="144"/>
                    <a:pt x="17" y="142"/>
                  </a:cubicBezTo>
                  <a:cubicBezTo>
                    <a:pt x="18" y="144"/>
                    <a:pt x="18" y="144"/>
                    <a:pt x="18" y="144"/>
                  </a:cubicBezTo>
                  <a:cubicBezTo>
                    <a:pt x="17" y="142"/>
                    <a:pt x="16" y="141"/>
                    <a:pt x="15" y="140"/>
                  </a:cubicBezTo>
                  <a:cubicBezTo>
                    <a:pt x="17" y="142"/>
                    <a:pt x="22" y="142"/>
                    <a:pt x="17" y="138"/>
                  </a:cubicBezTo>
                  <a:cubicBezTo>
                    <a:pt x="18" y="138"/>
                    <a:pt x="18" y="139"/>
                    <a:pt x="19" y="139"/>
                  </a:cubicBezTo>
                  <a:cubicBezTo>
                    <a:pt x="19" y="138"/>
                    <a:pt x="23" y="138"/>
                    <a:pt x="23" y="137"/>
                  </a:cubicBezTo>
                  <a:cubicBezTo>
                    <a:pt x="19" y="133"/>
                    <a:pt x="28" y="137"/>
                    <a:pt x="21" y="132"/>
                  </a:cubicBezTo>
                  <a:cubicBezTo>
                    <a:pt x="22" y="133"/>
                    <a:pt x="22" y="133"/>
                    <a:pt x="22" y="133"/>
                  </a:cubicBezTo>
                  <a:cubicBezTo>
                    <a:pt x="20" y="132"/>
                    <a:pt x="18" y="129"/>
                    <a:pt x="16" y="128"/>
                  </a:cubicBezTo>
                  <a:cubicBezTo>
                    <a:pt x="21" y="131"/>
                    <a:pt x="20" y="130"/>
                    <a:pt x="24" y="132"/>
                  </a:cubicBezTo>
                  <a:cubicBezTo>
                    <a:pt x="22" y="132"/>
                    <a:pt x="22" y="132"/>
                    <a:pt x="22" y="132"/>
                  </a:cubicBezTo>
                  <a:cubicBezTo>
                    <a:pt x="26" y="134"/>
                    <a:pt x="26" y="134"/>
                    <a:pt x="26" y="134"/>
                  </a:cubicBezTo>
                  <a:cubicBezTo>
                    <a:pt x="17" y="127"/>
                    <a:pt x="33" y="134"/>
                    <a:pt x="26" y="128"/>
                  </a:cubicBezTo>
                  <a:cubicBezTo>
                    <a:pt x="27" y="129"/>
                    <a:pt x="27" y="129"/>
                    <a:pt x="27" y="129"/>
                  </a:cubicBezTo>
                  <a:cubicBezTo>
                    <a:pt x="30" y="130"/>
                    <a:pt x="25" y="127"/>
                    <a:pt x="24" y="125"/>
                  </a:cubicBezTo>
                  <a:cubicBezTo>
                    <a:pt x="26" y="126"/>
                    <a:pt x="27" y="127"/>
                    <a:pt x="29" y="129"/>
                  </a:cubicBezTo>
                  <a:cubicBezTo>
                    <a:pt x="31" y="128"/>
                    <a:pt x="27" y="123"/>
                    <a:pt x="31" y="124"/>
                  </a:cubicBezTo>
                  <a:cubicBezTo>
                    <a:pt x="28" y="122"/>
                    <a:pt x="27" y="122"/>
                    <a:pt x="26" y="120"/>
                  </a:cubicBezTo>
                  <a:cubicBezTo>
                    <a:pt x="27" y="120"/>
                    <a:pt x="29" y="121"/>
                    <a:pt x="30" y="122"/>
                  </a:cubicBezTo>
                  <a:cubicBezTo>
                    <a:pt x="35" y="124"/>
                    <a:pt x="29" y="117"/>
                    <a:pt x="34" y="118"/>
                  </a:cubicBezTo>
                  <a:cubicBezTo>
                    <a:pt x="32" y="115"/>
                    <a:pt x="31" y="115"/>
                    <a:pt x="30" y="112"/>
                  </a:cubicBezTo>
                  <a:cubicBezTo>
                    <a:pt x="31" y="114"/>
                    <a:pt x="36" y="116"/>
                    <a:pt x="36" y="117"/>
                  </a:cubicBezTo>
                  <a:cubicBezTo>
                    <a:pt x="36" y="117"/>
                    <a:pt x="36" y="117"/>
                    <a:pt x="36" y="117"/>
                  </a:cubicBezTo>
                  <a:cubicBezTo>
                    <a:pt x="38" y="118"/>
                    <a:pt x="38" y="118"/>
                    <a:pt x="38" y="118"/>
                  </a:cubicBezTo>
                  <a:cubicBezTo>
                    <a:pt x="39" y="117"/>
                    <a:pt x="41" y="115"/>
                    <a:pt x="36" y="111"/>
                  </a:cubicBezTo>
                  <a:cubicBezTo>
                    <a:pt x="40" y="114"/>
                    <a:pt x="37" y="111"/>
                    <a:pt x="39" y="112"/>
                  </a:cubicBezTo>
                  <a:cubicBezTo>
                    <a:pt x="39" y="112"/>
                    <a:pt x="38" y="112"/>
                    <a:pt x="38" y="112"/>
                  </a:cubicBezTo>
                  <a:cubicBezTo>
                    <a:pt x="35" y="109"/>
                    <a:pt x="39" y="111"/>
                    <a:pt x="38" y="110"/>
                  </a:cubicBezTo>
                  <a:cubicBezTo>
                    <a:pt x="39" y="111"/>
                    <a:pt x="39" y="111"/>
                    <a:pt x="39" y="111"/>
                  </a:cubicBezTo>
                  <a:cubicBezTo>
                    <a:pt x="37" y="108"/>
                    <a:pt x="37" y="108"/>
                    <a:pt x="37" y="108"/>
                  </a:cubicBezTo>
                  <a:cubicBezTo>
                    <a:pt x="38" y="108"/>
                    <a:pt x="39" y="109"/>
                    <a:pt x="40" y="109"/>
                  </a:cubicBezTo>
                  <a:cubicBezTo>
                    <a:pt x="37" y="108"/>
                    <a:pt x="37" y="108"/>
                    <a:pt x="37" y="108"/>
                  </a:cubicBezTo>
                  <a:cubicBezTo>
                    <a:pt x="37" y="107"/>
                    <a:pt x="41" y="110"/>
                    <a:pt x="41" y="108"/>
                  </a:cubicBezTo>
                  <a:cubicBezTo>
                    <a:pt x="38" y="107"/>
                    <a:pt x="38" y="107"/>
                    <a:pt x="38" y="107"/>
                  </a:cubicBezTo>
                  <a:cubicBezTo>
                    <a:pt x="40" y="108"/>
                    <a:pt x="37" y="105"/>
                    <a:pt x="41" y="107"/>
                  </a:cubicBezTo>
                  <a:cubicBezTo>
                    <a:pt x="41" y="107"/>
                    <a:pt x="41" y="107"/>
                    <a:pt x="41" y="108"/>
                  </a:cubicBezTo>
                  <a:cubicBezTo>
                    <a:pt x="46" y="110"/>
                    <a:pt x="41" y="105"/>
                    <a:pt x="43" y="105"/>
                  </a:cubicBezTo>
                  <a:cubicBezTo>
                    <a:pt x="38" y="103"/>
                    <a:pt x="38" y="103"/>
                    <a:pt x="38" y="103"/>
                  </a:cubicBezTo>
                  <a:cubicBezTo>
                    <a:pt x="37" y="101"/>
                    <a:pt x="40" y="103"/>
                    <a:pt x="41" y="104"/>
                  </a:cubicBezTo>
                  <a:cubicBezTo>
                    <a:pt x="41" y="103"/>
                    <a:pt x="43" y="104"/>
                    <a:pt x="44" y="104"/>
                  </a:cubicBezTo>
                  <a:cubicBezTo>
                    <a:pt x="43" y="103"/>
                    <a:pt x="42" y="102"/>
                    <a:pt x="41" y="101"/>
                  </a:cubicBezTo>
                  <a:cubicBezTo>
                    <a:pt x="43" y="101"/>
                    <a:pt x="43" y="101"/>
                    <a:pt x="43" y="101"/>
                  </a:cubicBezTo>
                  <a:cubicBezTo>
                    <a:pt x="45" y="103"/>
                    <a:pt x="45" y="103"/>
                    <a:pt x="45" y="103"/>
                  </a:cubicBezTo>
                  <a:cubicBezTo>
                    <a:pt x="39" y="98"/>
                    <a:pt x="47" y="101"/>
                    <a:pt x="42" y="96"/>
                  </a:cubicBezTo>
                  <a:cubicBezTo>
                    <a:pt x="43" y="97"/>
                    <a:pt x="44" y="99"/>
                    <a:pt x="45" y="99"/>
                  </a:cubicBezTo>
                  <a:cubicBezTo>
                    <a:pt x="49" y="99"/>
                    <a:pt x="43" y="93"/>
                    <a:pt x="47" y="94"/>
                  </a:cubicBezTo>
                  <a:cubicBezTo>
                    <a:pt x="51" y="94"/>
                    <a:pt x="49" y="90"/>
                    <a:pt x="53" y="90"/>
                  </a:cubicBezTo>
                  <a:cubicBezTo>
                    <a:pt x="51" y="89"/>
                    <a:pt x="51" y="89"/>
                    <a:pt x="51" y="89"/>
                  </a:cubicBezTo>
                  <a:cubicBezTo>
                    <a:pt x="53" y="88"/>
                    <a:pt x="53" y="88"/>
                    <a:pt x="53" y="88"/>
                  </a:cubicBezTo>
                  <a:cubicBezTo>
                    <a:pt x="51" y="86"/>
                    <a:pt x="53" y="86"/>
                    <a:pt x="50" y="83"/>
                  </a:cubicBezTo>
                  <a:cubicBezTo>
                    <a:pt x="51" y="84"/>
                    <a:pt x="52" y="85"/>
                    <a:pt x="53" y="85"/>
                  </a:cubicBezTo>
                  <a:cubicBezTo>
                    <a:pt x="53" y="84"/>
                    <a:pt x="52" y="83"/>
                    <a:pt x="54" y="84"/>
                  </a:cubicBezTo>
                  <a:cubicBezTo>
                    <a:pt x="55" y="84"/>
                    <a:pt x="55" y="84"/>
                    <a:pt x="55" y="84"/>
                  </a:cubicBezTo>
                  <a:cubicBezTo>
                    <a:pt x="56" y="84"/>
                    <a:pt x="58" y="82"/>
                    <a:pt x="56" y="80"/>
                  </a:cubicBezTo>
                  <a:cubicBezTo>
                    <a:pt x="56" y="79"/>
                    <a:pt x="58" y="80"/>
                    <a:pt x="59" y="81"/>
                  </a:cubicBezTo>
                  <a:cubicBezTo>
                    <a:pt x="60" y="80"/>
                    <a:pt x="59" y="79"/>
                    <a:pt x="57" y="77"/>
                  </a:cubicBezTo>
                  <a:cubicBezTo>
                    <a:pt x="58" y="77"/>
                    <a:pt x="59" y="78"/>
                    <a:pt x="60" y="78"/>
                  </a:cubicBezTo>
                  <a:cubicBezTo>
                    <a:pt x="57" y="76"/>
                    <a:pt x="57" y="76"/>
                    <a:pt x="57" y="76"/>
                  </a:cubicBezTo>
                  <a:cubicBezTo>
                    <a:pt x="58" y="76"/>
                    <a:pt x="60" y="77"/>
                    <a:pt x="61" y="78"/>
                  </a:cubicBezTo>
                  <a:cubicBezTo>
                    <a:pt x="58" y="74"/>
                    <a:pt x="62" y="75"/>
                    <a:pt x="62" y="74"/>
                  </a:cubicBezTo>
                  <a:cubicBezTo>
                    <a:pt x="61" y="73"/>
                    <a:pt x="61" y="73"/>
                    <a:pt x="61" y="73"/>
                  </a:cubicBezTo>
                  <a:cubicBezTo>
                    <a:pt x="60" y="72"/>
                    <a:pt x="62" y="72"/>
                    <a:pt x="63" y="74"/>
                  </a:cubicBezTo>
                  <a:cubicBezTo>
                    <a:pt x="66" y="73"/>
                    <a:pt x="60" y="68"/>
                    <a:pt x="62" y="67"/>
                  </a:cubicBezTo>
                  <a:cubicBezTo>
                    <a:pt x="68" y="70"/>
                    <a:pt x="62" y="64"/>
                    <a:pt x="68" y="67"/>
                  </a:cubicBezTo>
                  <a:cubicBezTo>
                    <a:pt x="67" y="65"/>
                    <a:pt x="70" y="66"/>
                    <a:pt x="67" y="63"/>
                  </a:cubicBezTo>
                  <a:cubicBezTo>
                    <a:pt x="68" y="63"/>
                    <a:pt x="68" y="64"/>
                    <a:pt x="68" y="64"/>
                  </a:cubicBezTo>
                  <a:cubicBezTo>
                    <a:pt x="71" y="65"/>
                    <a:pt x="70" y="62"/>
                    <a:pt x="69" y="60"/>
                  </a:cubicBezTo>
                  <a:cubicBezTo>
                    <a:pt x="71" y="62"/>
                    <a:pt x="71" y="62"/>
                    <a:pt x="71" y="62"/>
                  </a:cubicBezTo>
                  <a:cubicBezTo>
                    <a:pt x="67" y="59"/>
                    <a:pt x="69" y="58"/>
                    <a:pt x="65" y="55"/>
                  </a:cubicBezTo>
                  <a:cubicBezTo>
                    <a:pt x="66" y="55"/>
                    <a:pt x="67" y="56"/>
                    <a:pt x="67" y="57"/>
                  </a:cubicBezTo>
                  <a:cubicBezTo>
                    <a:pt x="71" y="59"/>
                    <a:pt x="66" y="55"/>
                    <a:pt x="67" y="55"/>
                  </a:cubicBezTo>
                  <a:cubicBezTo>
                    <a:pt x="68" y="55"/>
                    <a:pt x="69" y="56"/>
                    <a:pt x="70" y="56"/>
                  </a:cubicBezTo>
                  <a:cubicBezTo>
                    <a:pt x="76" y="57"/>
                    <a:pt x="70" y="49"/>
                    <a:pt x="75" y="48"/>
                  </a:cubicBezTo>
                  <a:cubicBezTo>
                    <a:pt x="76" y="48"/>
                    <a:pt x="71" y="46"/>
                    <a:pt x="71" y="45"/>
                  </a:cubicBezTo>
                  <a:cubicBezTo>
                    <a:pt x="74" y="46"/>
                    <a:pt x="75" y="48"/>
                    <a:pt x="77" y="48"/>
                  </a:cubicBezTo>
                  <a:cubicBezTo>
                    <a:pt x="74" y="46"/>
                    <a:pt x="75" y="46"/>
                    <a:pt x="76" y="46"/>
                  </a:cubicBezTo>
                  <a:cubicBezTo>
                    <a:pt x="77" y="47"/>
                    <a:pt x="78" y="47"/>
                    <a:pt x="79" y="48"/>
                  </a:cubicBezTo>
                  <a:cubicBezTo>
                    <a:pt x="80" y="49"/>
                    <a:pt x="76" y="45"/>
                    <a:pt x="80" y="46"/>
                  </a:cubicBezTo>
                  <a:cubicBezTo>
                    <a:pt x="79" y="45"/>
                    <a:pt x="78" y="45"/>
                    <a:pt x="77" y="44"/>
                  </a:cubicBezTo>
                  <a:cubicBezTo>
                    <a:pt x="75" y="41"/>
                    <a:pt x="83" y="44"/>
                    <a:pt x="81" y="42"/>
                  </a:cubicBezTo>
                  <a:cubicBezTo>
                    <a:pt x="81" y="42"/>
                    <a:pt x="80" y="42"/>
                    <a:pt x="80" y="42"/>
                  </a:cubicBezTo>
                  <a:cubicBezTo>
                    <a:pt x="80" y="41"/>
                    <a:pt x="81" y="41"/>
                    <a:pt x="83" y="43"/>
                  </a:cubicBezTo>
                  <a:cubicBezTo>
                    <a:pt x="82" y="42"/>
                    <a:pt x="80" y="40"/>
                    <a:pt x="80" y="40"/>
                  </a:cubicBezTo>
                  <a:cubicBezTo>
                    <a:pt x="83" y="42"/>
                    <a:pt x="83" y="42"/>
                    <a:pt x="83" y="42"/>
                  </a:cubicBezTo>
                  <a:cubicBezTo>
                    <a:pt x="82" y="41"/>
                    <a:pt x="81" y="40"/>
                    <a:pt x="81" y="40"/>
                  </a:cubicBezTo>
                  <a:cubicBezTo>
                    <a:pt x="79" y="39"/>
                    <a:pt x="79" y="39"/>
                    <a:pt x="79" y="39"/>
                  </a:cubicBezTo>
                  <a:cubicBezTo>
                    <a:pt x="81" y="40"/>
                    <a:pt x="77" y="36"/>
                    <a:pt x="81" y="39"/>
                  </a:cubicBezTo>
                  <a:cubicBezTo>
                    <a:pt x="82" y="39"/>
                    <a:pt x="82" y="39"/>
                    <a:pt x="82" y="39"/>
                  </a:cubicBezTo>
                  <a:cubicBezTo>
                    <a:pt x="84" y="39"/>
                    <a:pt x="84" y="39"/>
                    <a:pt x="84" y="39"/>
                  </a:cubicBezTo>
                  <a:cubicBezTo>
                    <a:pt x="82" y="38"/>
                    <a:pt x="81" y="37"/>
                    <a:pt x="82" y="36"/>
                  </a:cubicBezTo>
                  <a:cubicBezTo>
                    <a:pt x="87" y="39"/>
                    <a:pt x="84" y="36"/>
                    <a:pt x="85" y="35"/>
                  </a:cubicBezTo>
                  <a:cubicBezTo>
                    <a:pt x="86" y="36"/>
                    <a:pt x="86" y="36"/>
                    <a:pt x="86" y="36"/>
                  </a:cubicBezTo>
                  <a:cubicBezTo>
                    <a:pt x="84" y="34"/>
                    <a:pt x="86" y="33"/>
                    <a:pt x="85" y="33"/>
                  </a:cubicBezTo>
                  <a:cubicBezTo>
                    <a:pt x="86" y="33"/>
                    <a:pt x="87" y="33"/>
                    <a:pt x="88" y="34"/>
                  </a:cubicBezTo>
                  <a:cubicBezTo>
                    <a:pt x="88" y="33"/>
                    <a:pt x="88" y="32"/>
                    <a:pt x="86" y="30"/>
                  </a:cubicBezTo>
                  <a:cubicBezTo>
                    <a:pt x="90" y="31"/>
                    <a:pt x="90" y="31"/>
                    <a:pt x="90" y="31"/>
                  </a:cubicBezTo>
                  <a:cubicBezTo>
                    <a:pt x="85" y="27"/>
                    <a:pt x="93" y="31"/>
                    <a:pt x="87" y="27"/>
                  </a:cubicBezTo>
                  <a:cubicBezTo>
                    <a:pt x="89" y="27"/>
                    <a:pt x="90" y="28"/>
                    <a:pt x="91" y="29"/>
                  </a:cubicBezTo>
                  <a:cubicBezTo>
                    <a:pt x="89" y="26"/>
                    <a:pt x="90" y="26"/>
                    <a:pt x="90" y="25"/>
                  </a:cubicBezTo>
                  <a:cubicBezTo>
                    <a:pt x="91" y="26"/>
                    <a:pt x="91" y="26"/>
                    <a:pt x="91" y="26"/>
                  </a:cubicBezTo>
                  <a:cubicBezTo>
                    <a:pt x="92" y="25"/>
                    <a:pt x="89" y="22"/>
                    <a:pt x="90" y="21"/>
                  </a:cubicBezTo>
                  <a:cubicBezTo>
                    <a:pt x="95" y="24"/>
                    <a:pt x="95" y="24"/>
                    <a:pt x="95" y="24"/>
                  </a:cubicBezTo>
                  <a:cubicBezTo>
                    <a:pt x="94" y="23"/>
                    <a:pt x="91" y="21"/>
                    <a:pt x="92" y="21"/>
                  </a:cubicBezTo>
                  <a:cubicBezTo>
                    <a:pt x="93" y="21"/>
                    <a:pt x="93" y="21"/>
                    <a:pt x="93" y="22"/>
                  </a:cubicBezTo>
                  <a:cubicBezTo>
                    <a:pt x="92" y="20"/>
                    <a:pt x="94" y="21"/>
                    <a:pt x="95" y="21"/>
                  </a:cubicBezTo>
                  <a:cubicBezTo>
                    <a:pt x="93" y="18"/>
                    <a:pt x="94" y="18"/>
                    <a:pt x="91" y="15"/>
                  </a:cubicBezTo>
                  <a:cubicBezTo>
                    <a:pt x="95" y="17"/>
                    <a:pt x="92" y="17"/>
                    <a:pt x="96" y="19"/>
                  </a:cubicBezTo>
                  <a:cubicBezTo>
                    <a:pt x="99" y="19"/>
                    <a:pt x="98" y="17"/>
                    <a:pt x="96" y="15"/>
                  </a:cubicBezTo>
                  <a:cubicBezTo>
                    <a:pt x="99" y="16"/>
                    <a:pt x="99" y="16"/>
                    <a:pt x="99" y="16"/>
                  </a:cubicBezTo>
                  <a:cubicBezTo>
                    <a:pt x="99" y="16"/>
                    <a:pt x="89" y="7"/>
                    <a:pt x="84" y="5"/>
                  </a:cubicBezTo>
                  <a:cubicBezTo>
                    <a:pt x="81" y="2"/>
                    <a:pt x="80" y="1"/>
                    <a:pt x="77" y="0"/>
                  </a:cubicBezTo>
                  <a:cubicBezTo>
                    <a:pt x="78" y="2"/>
                    <a:pt x="80" y="4"/>
                    <a:pt x="76" y="2"/>
                  </a:cubicBezTo>
                  <a:cubicBezTo>
                    <a:pt x="80" y="4"/>
                    <a:pt x="80" y="4"/>
                    <a:pt x="80" y="4"/>
                  </a:cubicBezTo>
                  <a:cubicBezTo>
                    <a:pt x="80" y="7"/>
                    <a:pt x="73" y="0"/>
                    <a:pt x="72" y="2"/>
                  </a:cubicBezTo>
                  <a:cubicBezTo>
                    <a:pt x="73" y="2"/>
                    <a:pt x="73" y="2"/>
                    <a:pt x="73" y="2"/>
                  </a:cubicBezTo>
                  <a:cubicBezTo>
                    <a:pt x="73" y="3"/>
                    <a:pt x="75" y="4"/>
                    <a:pt x="74" y="4"/>
                  </a:cubicBezTo>
                  <a:cubicBezTo>
                    <a:pt x="73" y="4"/>
                    <a:pt x="72" y="3"/>
                    <a:pt x="72" y="2"/>
                  </a:cubicBezTo>
                  <a:cubicBezTo>
                    <a:pt x="75" y="7"/>
                    <a:pt x="75" y="7"/>
                    <a:pt x="75" y="7"/>
                  </a:cubicBezTo>
                  <a:cubicBezTo>
                    <a:pt x="73" y="5"/>
                    <a:pt x="73" y="5"/>
                    <a:pt x="71" y="4"/>
                  </a:cubicBezTo>
                  <a:cubicBezTo>
                    <a:pt x="71" y="5"/>
                    <a:pt x="77" y="7"/>
                    <a:pt x="75" y="8"/>
                  </a:cubicBezTo>
                  <a:cubicBezTo>
                    <a:pt x="74" y="7"/>
                    <a:pt x="73" y="6"/>
                    <a:pt x="72" y="6"/>
                  </a:cubicBezTo>
                  <a:cubicBezTo>
                    <a:pt x="69" y="5"/>
                    <a:pt x="71" y="7"/>
                    <a:pt x="73" y="8"/>
                  </a:cubicBezTo>
                  <a:cubicBezTo>
                    <a:pt x="70" y="7"/>
                    <a:pt x="70" y="6"/>
                    <a:pt x="68" y="6"/>
                  </a:cubicBezTo>
                  <a:cubicBezTo>
                    <a:pt x="70" y="7"/>
                    <a:pt x="72" y="8"/>
                    <a:pt x="72" y="9"/>
                  </a:cubicBezTo>
                  <a:cubicBezTo>
                    <a:pt x="69" y="7"/>
                    <a:pt x="71" y="8"/>
                    <a:pt x="69" y="8"/>
                  </a:cubicBezTo>
                  <a:cubicBezTo>
                    <a:pt x="71" y="9"/>
                    <a:pt x="72" y="9"/>
                    <a:pt x="72" y="10"/>
                  </a:cubicBezTo>
                  <a:cubicBezTo>
                    <a:pt x="73" y="10"/>
                    <a:pt x="71" y="10"/>
                    <a:pt x="71" y="10"/>
                  </a:cubicBezTo>
                  <a:cubicBezTo>
                    <a:pt x="75" y="12"/>
                    <a:pt x="75" y="12"/>
                    <a:pt x="75" y="12"/>
                  </a:cubicBezTo>
                  <a:cubicBezTo>
                    <a:pt x="77" y="14"/>
                    <a:pt x="72" y="12"/>
                    <a:pt x="71" y="12"/>
                  </a:cubicBezTo>
                  <a:cubicBezTo>
                    <a:pt x="70" y="11"/>
                    <a:pt x="70" y="11"/>
                    <a:pt x="70" y="11"/>
                  </a:cubicBezTo>
                  <a:cubicBezTo>
                    <a:pt x="68" y="11"/>
                    <a:pt x="66" y="10"/>
                    <a:pt x="68" y="12"/>
                  </a:cubicBezTo>
                  <a:cubicBezTo>
                    <a:pt x="67" y="12"/>
                    <a:pt x="67" y="12"/>
                    <a:pt x="67" y="12"/>
                  </a:cubicBezTo>
                  <a:cubicBezTo>
                    <a:pt x="69" y="15"/>
                    <a:pt x="72" y="14"/>
                    <a:pt x="74" y="18"/>
                  </a:cubicBezTo>
                  <a:cubicBezTo>
                    <a:pt x="73" y="18"/>
                    <a:pt x="65" y="12"/>
                    <a:pt x="67" y="15"/>
                  </a:cubicBezTo>
                  <a:cubicBezTo>
                    <a:pt x="70" y="16"/>
                    <a:pt x="73" y="20"/>
                    <a:pt x="73" y="21"/>
                  </a:cubicBezTo>
                  <a:cubicBezTo>
                    <a:pt x="68" y="17"/>
                    <a:pt x="68" y="17"/>
                    <a:pt x="68" y="17"/>
                  </a:cubicBezTo>
                  <a:cubicBezTo>
                    <a:pt x="68" y="17"/>
                    <a:pt x="69" y="19"/>
                    <a:pt x="69" y="18"/>
                  </a:cubicBezTo>
                  <a:cubicBezTo>
                    <a:pt x="70" y="19"/>
                    <a:pt x="70" y="19"/>
                    <a:pt x="70" y="19"/>
                  </a:cubicBezTo>
                  <a:cubicBezTo>
                    <a:pt x="75" y="22"/>
                    <a:pt x="69" y="20"/>
                    <a:pt x="71" y="22"/>
                  </a:cubicBezTo>
                  <a:cubicBezTo>
                    <a:pt x="65" y="17"/>
                    <a:pt x="66" y="18"/>
                    <a:pt x="60" y="14"/>
                  </a:cubicBezTo>
                  <a:cubicBezTo>
                    <a:pt x="63" y="17"/>
                    <a:pt x="66" y="19"/>
                    <a:pt x="65" y="20"/>
                  </a:cubicBezTo>
                  <a:cubicBezTo>
                    <a:pt x="60" y="16"/>
                    <a:pt x="60" y="16"/>
                    <a:pt x="60" y="16"/>
                  </a:cubicBezTo>
                  <a:cubicBezTo>
                    <a:pt x="58" y="17"/>
                    <a:pt x="65" y="23"/>
                    <a:pt x="69" y="26"/>
                  </a:cubicBezTo>
                  <a:cubicBezTo>
                    <a:pt x="65" y="24"/>
                    <a:pt x="63" y="23"/>
                    <a:pt x="60" y="21"/>
                  </a:cubicBezTo>
                  <a:cubicBezTo>
                    <a:pt x="60" y="23"/>
                    <a:pt x="60" y="23"/>
                    <a:pt x="60" y="23"/>
                  </a:cubicBezTo>
                  <a:cubicBezTo>
                    <a:pt x="57" y="20"/>
                    <a:pt x="57" y="20"/>
                    <a:pt x="57" y="20"/>
                  </a:cubicBezTo>
                  <a:cubicBezTo>
                    <a:pt x="60" y="23"/>
                    <a:pt x="57" y="22"/>
                    <a:pt x="63" y="25"/>
                  </a:cubicBezTo>
                  <a:cubicBezTo>
                    <a:pt x="62" y="24"/>
                    <a:pt x="61" y="24"/>
                    <a:pt x="62" y="24"/>
                  </a:cubicBezTo>
                  <a:cubicBezTo>
                    <a:pt x="63" y="25"/>
                    <a:pt x="67" y="27"/>
                    <a:pt x="66" y="27"/>
                  </a:cubicBezTo>
                  <a:cubicBezTo>
                    <a:pt x="64" y="27"/>
                    <a:pt x="64" y="26"/>
                    <a:pt x="62" y="25"/>
                  </a:cubicBezTo>
                  <a:cubicBezTo>
                    <a:pt x="64" y="27"/>
                    <a:pt x="61" y="25"/>
                    <a:pt x="62" y="26"/>
                  </a:cubicBezTo>
                  <a:cubicBezTo>
                    <a:pt x="65" y="27"/>
                    <a:pt x="65" y="27"/>
                    <a:pt x="65" y="27"/>
                  </a:cubicBezTo>
                  <a:cubicBezTo>
                    <a:pt x="68" y="29"/>
                    <a:pt x="64" y="28"/>
                    <a:pt x="66" y="29"/>
                  </a:cubicBezTo>
                  <a:cubicBezTo>
                    <a:pt x="65" y="28"/>
                    <a:pt x="63" y="27"/>
                    <a:pt x="61" y="26"/>
                  </a:cubicBezTo>
                  <a:cubicBezTo>
                    <a:pt x="61" y="26"/>
                    <a:pt x="61" y="26"/>
                    <a:pt x="61" y="26"/>
                  </a:cubicBezTo>
                  <a:cubicBezTo>
                    <a:pt x="61" y="27"/>
                    <a:pt x="63" y="28"/>
                    <a:pt x="61" y="28"/>
                  </a:cubicBezTo>
                  <a:cubicBezTo>
                    <a:pt x="57" y="25"/>
                    <a:pt x="57" y="25"/>
                    <a:pt x="57" y="25"/>
                  </a:cubicBezTo>
                  <a:cubicBezTo>
                    <a:pt x="60" y="27"/>
                    <a:pt x="60" y="27"/>
                    <a:pt x="60" y="27"/>
                  </a:cubicBezTo>
                  <a:cubicBezTo>
                    <a:pt x="59" y="27"/>
                    <a:pt x="58" y="26"/>
                    <a:pt x="57" y="25"/>
                  </a:cubicBezTo>
                  <a:cubicBezTo>
                    <a:pt x="54" y="25"/>
                    <a:pt x="66" y="31"/>
                    <a:pt x="61" y="30"/>
                  </a:cubicBezTo>
                  <a:cubicBezTo>
                    <a:pt x="60" y="29"/>
                    <a:pt x="59" y="28"/>
                    <a:pt x="60" y="29"/>
                  </a:cubicBezTo>
                  <a:cubicBezTo>
                    <a:pt x="57" y="27"/>
                    <a:pt x="56" y="26"/>
                    <a:pt x="55" y="26"/>
                  </a:cubicBezTo>
                  <a:cubicBezTo>
                    <a:pt x="54" y="26"/>
                    <a:pt x="54" y="26"/>
                    <a:pt x="54" y="26"/>
                  </a:cubicBezTo>
                  <a:cubicBezTo>
                    <a:pt x="53" y="27"/>
                    <a:pt x="52" y="28"/>
                    <a:pt x="55" y="30"/>
                  </a:cubicBezTo>
                  <a:close/>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Tree>
    <p:extLst>
      <p:ext uri="{BB962C8B-B14F-4D97-AF65-F5344CB8AC3E}">
        <p14:creationId xmlns:p14="http://schemas.microsoft.com/office/powerpoint/2010/main" val="2065123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santalessandro.org/wp-content/uploads/2014/05/socialnetwork.jpg"/>
          <p:cNvPicPr>
            <a:picLocks noChangeAspect="1" noChangeArrowheads="1"/>
          </p:cNvPicPr>
          <p:nvPr/>
        </p:nvPicPr>
        <p:blipFill>
          <a:blip r:embed="rId2" cstate="email">
            <a:lum bright="70000" contrast="-70000"/>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82" y="1680867"/>
            <a:ext cx="9078344" cy="423656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58949" y="2103650"/>
            <a:ext cx="2639065" cy="830997"/>
          </a:xfrm>
          <a:prstGeom prst="rect">
            <a:avLst/>
          </a:prstGeom>
          <a:noFill/>
        </p:spPr>
        <p:txBody>
          <a:bodyPr wrap="square" rtlCol="0">
            <a:spAutoFit/>
          </a:bodyPr>
          <a:lstStyle/>
          <a:p>
            <a:r>
              <a:rPr lang="it-IT" sz="2400" dirty="0">
                <a:latin typeface="Calibri" panose="020F0502020204030204" pitchFamily="34" charset="0"/>
              </a:rPr>
              <a:t>Italiani che utilizzano Internet</a:t>
            </a:r>
          </a:p>
        </p:txBody>
      </p:sp>
      <p:sp>
        <p:nvSpPr>
          <p:cNvPr id="4" name="Rettangolo 3"/>
          <p:cNvSpPr/>
          <p:nvPr/>
        </p:nvSpPr>
        <p:spPr>
          <a:xfrm>
            <a:off x="3169517" y="2042095"/>
            <a:ext cx="2508109" cy="954107"/>
          </a:xfrm>
          <a:prstGeom prst="rect">
            <a:avLst/>
          </a:prstGeom>
        </p:spPr>
        <p:txBody>
          <a:bodyPr wrap="square">
            <a:spAutoFit/>
          </a:bodyPr>
          <a:lstStyle/>
          <a:p>
            <a:pPr algn="ctr"/>
            <a:r>
              <a:rPr lang="it-IT" sz="2800" b="1" dirty="0">
                <a:solidFill>
                  <a:srgbClr val="002060"/>
                </a:solidFill>
                <a:latin typeface="Calibri" panose="020F0502020204030204" pitchFamily="34" charset="0"/>
              </a:rPr>
              <a:t>39.211.518 </a:t>
            </a:r>
            <a:br>
              <a:rPr lang="it-IT" sz="2800" b="1" dirty="0">
                <a:solidFill>
                  <a:srgbClr val="002060"/>
                </a:solidFill>
                <a:latin typeface="Calibri" panose="020F0502020204030204" pitchFamily="34" charset="0"/>
              </a:rPr>
            </a:br>
            <a:r>
              <a:rPr lang="it-IT" sz="2800" b="1" dirty="0">
                <a:solidFill>
                  <a:srgbClr val="002060"/>
                </a:solidFill>
                <a:latin typeface="Calibri" panose="020F0502020204030204" pitchFamily="34" charset="0"/>
              </a:rPr>
              <a:t>mln</a:t>
            </a:r>
            <a:endParaRPr lang="it-IT" sz="2800" dirty="0">
              <a:latin typeface="Calibri" panose="020F0502020204030204" pitchFamily="34" charset="0"/>
            </a:endParaRPr>
          </a:p>
        </p:txBody>
      </p:sp>
      <p:sp>
        <p:nvSpPr>
          <p:cNvPr id="13" name="CasellaDiTesto 12"/>
          <p:cNvSpPr txBox="1"/>
          <p:nvPr/>
        </p:nvSpPr>
        <p:spPr>
          <a:xfrm>
            <a:off x="739125" y="3052745"/>
            <a:ext cx="2639065" cy="830997"/>
          </a:xfrm>
          <a:prstGeom prst="rect">
            <a:avLst/>
          </a:prstGeom>
          <a:noFill/>
        </p:spPr>
        <p:txBody>
          <a:bodyPr wrap="square" rtlCol="0">
            <a:spAutoFit/>
          </a:bodyPr>
          <a:lstStyle/>
          <a:p>
            <a:r>
              <a:rPr lang="it-IT" sz="2400" dirty="0">
                <a:latin typeface="Calibri" panose="020F0502020204030204" pitchFamily="34" charset="0"/>
              </a:rPr>
              <a:t>Penetrazione del fenomeno </a:t>
            </a:r>
            <a:r>
              <a:rPr lang="it-IT" sz="2000" dirty="0">
                <a:latin typeface="Calibri" panose="020F0502020204030204" pitchFamily="34" charset="0"/>
              </a:rPr>
              <a:t>(% Pop)</a:t>
            </a:r>
            <a:endParaRPr lang="it-IT" sz="2400" dirty="0">
              <a:latin typeface="Calibri" panose="020F0502020204030204" pitchFamily="34" charset="0"/>
            </a:endParaRPr>
          </a:p>
        </p:txBody>
      </p:sp>
      <p:sp>
        <p:nvSpPr>
          <p:cNvPr id="15" name="Rettangolo 14"/>
          <p:cNvSpPr/>
          <p:nvPr/>
        </p:nvSpPr>
        <p:spPr>
          <a:xfrm>
            <a:off x="3790225" y="3145078"/>
            <a:ext cx="1266693" cy="646331"/>
          </a:xfrm>
          <a:prstGeom prst="rect">
            <a:avLst/>
          </a:prstGeom>
        </p:spPr>
        <p:txBody>
          <a:bodyPr wrap="none">
            <a:spAutoFit/>
          </a:bodyPr>
          <a:lstStyle/>
          <a:p>
            <a:r>
              <a:rPr lang="it-IT" sz="3600" b="1" dirty="0">
                <a:solidFill>
                  <a:srgbClr val="002060"/>
                </a:solidFill>
                <a:latin typeface="Calibri" panose="020F0502020204030204" pitchFamily="34" charset="0"/>
              </a:rPr>
              <a:t>65,6</a:t>
            </a:r>
            <a:r>
              <a:rPr lang="it-IT" sz="2800" dirty="0">
                <a:solidFill>
                  <a:srgbClr val="002060"/>
                </a:solidFill>
                <a:latin typeface="Calibri" panose="020F0502020204030204" pitchFamily="34" charset="0"/>
              </a:rPr>
              <a:t>%</a:t>
            </a:r>
            <a:endParaRPr lang="it-IT" sz="3600" dirty="0">
              <a:solidFill>
                <a:srgbClr val="002060"/>
              </a:solidFill>
              <a:latin typeface="Calibri" panose="020F0502020204030204" pitchFamily="34" charset="0"/>
            </a:endParaRPr>
          </a:p>
        </p:txBody>
      </p:sp>
      <p:cxnSp>
        <p:nvCxnSpPr>
          <p:cNvPr id="8" name="Connettore diritto 7"/>
          <p:cNvCxnSpPr/>
          <p:nvPr/>
        </p:nvCxnSpPr>
        <p:spPr bwMode="auto">
          <a:xfrm>
            <a:off x="5905871" y="1838437"/>
            <a:ext cx="10510" cy="2135540"/>
          </a:xfrm>
          <a:prstGeom prst="line">
            <a:avLst/>
          </a:prstGeom>
          <a:noFill/>
          <a:ln w="28575" cap="flat" cmpd="sng" algn="ctr">
            <a:solidFill>
              <a:srgbClr val="002060"/>
            </a:solidFill>
            <a:prstDash val="solid"/>
            <a:round/>
            <a:headEnd type="none" w="med" len="med"/>
            <a:tailEnd type="none" w="med" len="med"/>
          </a:ln>
          <a:effectLst/>
        </p:spPr>
      </p:cxnSp>
      <p:sp>
        <p:nvSpPr>
          <p:cNvPr id="21" name="Rettangolo 20"/>
          <p:cNvSpPr/>
          <p:nvPr/>
        </p:nvSpPr>
        <p:spPr>
          <a:xfrm>
            <a:off x="6435758" y="2042095"/>
            <a:ext cx="1911101" cy="954107"/>
          </a:xfrm>
          <a:prstGeom prst="rect">
            <a:avLst/>
          </a:prstGeom>
        </p:spPr>
        <p:txBody>
          <a:bodyPr wrap="none">
            <a:spAutoFit/>
          </a:bodyPr>
          <a:lstStyle/>
          <a:p>
            <a:pPr algn="ctr"/>
            <a:r>
              <a:rPr lang="it-IT" sz="2800" dirty="0">
                <a:solidFill>
                  <a:srgbClr val="002060"/>
                </a:solidFill>
                <a:latin typeface="Calibri" panose="020F0502020204030204" pitchFamily="34" charset="0"/>
              </a:rPr>
              <a:t>38.544.596 </a:t>
            </a:r>
            <a:br>
              <a:rPr lang="it-IT" sz="2800" dirty="0">
                <a:solidFill>
                  <a:srgbClr val="002060"/>
                </a:solidFill>
                <a:latin typeface="Calibri" panose="020F0502020204030204" pitchFamily="34" charset="0"/>
              </a:rPr>
            </a:br>
            <a:r>
              <a:rPr lang="it-IT" sz="2800" dirty="0">
                <a:solidFill>
                  <a:srgbClr val="002060"/>
                </a:solidFill>
                <a:latin typeface="Calibri" panose="020F0502020204030204" pitchFamily="34" charset="0"/>
              </a:rPr>
              <a:t>mln </a:t>
            </a:r>
            <a:endParaRPr lang="it-IT" sz="2800" dirty="0">
              <a:latin typeface="Calibri" panose="020F0502020204030204" pitchFamily="34" charset="0"/>
            </a:endParaRPr>
          </a:p>
        </p:txBody>
      </p:sp>
      <p:sp>
        <p:nvSpPr>
          <p:cNvPr id="23" name="Rettangolo 22"/>
          <p:cNvSpPr/>
          <p:nvPr/>
        </p:nvSpPr>
        <p:spPr>
          <a:xfrm>
            <a:off x="6761969" y="3145078"/>
            <a:ext cx="1258678" cy="646331"/>
          </a:xfrm>
          <a:prstGeom prst="rect">
            <a:avLst/>
          </a:prstGeom>
        </p:spPr>
        <p:txBody>
          <a:bodyPr wrap="none">
            <a:spAutoFit/>
          </a:bodyPr>
          <a:lstStyle/>
          <a:p>
            <a:r>
              <a:rPr lang="it-IT" sz="3600" dirty="0">
                <a:solidFill>
                  <a:srgbClr val="002060"/>
                </a:solidFill>
                <a:latin typeface="Calibri" panose="020F0502020204030204" pitchFamily="34" charset="0"/>
              </a:rPr>
              <a:t>63,9</a:t>
            </a:r>
            <a:r>
              <a:rPr lang="it-IT" sz="2800" dirty="0">
                <a:solidFill>
                  <a:srgbClr val="002060"/>
                </a:solidFill>
                <a:latin typeface="Calibri" panose="020F0502020204030204" pitchFamily="34" charset="0"/>
              </a:rPr>
              <a:t>%</a:t>
            </a:r>
          </a:p>
        </p:txBody>
      </p:sp>
      <p:sp>
        <p:nvSpPr>
          <p:cNvPr id="24" name="CasellaDiTesto 23"/>
          <p:cNvSpPr txBox="1"/>
          <p:nvPr/>
        </p:nvSpPr>
        <p:spPr>
          <a:xfrm>
            <a:off x="739125" y="4339177"/>
            <a:ext cx="1716972" cy="1323439"/>
          </a:xfrm>
          <a:prstGeom prst="rect">
            <a:avLst/>
          </a:prstGeom>
          <a:noFill/>
        </p:spPr>
        <p:txBody>
          <a:bodyPr wrap="square" rtlCol="0">
            <a:spAutoFit/>
          </a:bodyPr>
          <a:lstStyle/>
          <a:p>
            <a:r>
              <a:rPr lang="it-IT" sz="2000" b="1" dirty="0">
                <a:latin typeface="Calibri" panose="020F0502020204030204" pitchFamily="34" charset="0"/>
              </a:rPr>
              <a:t>Incremento percentuale 2016 su </a:t>
            </a:r>
            <a:br>
              <a:rPr lang="it-IT" sz="2000" b="1" dirty="0">
                <a:latin typeface="Calibri" panose="020F0502020204030204" pitchFamily="34" charset="0"/>
              </a:rPr>
            </a:br>
            <a:r>
              <a:rPr lang="it-IT" sz="2000" b="1" dirty="0">
                <a:latin typeface="Calibri" panose="020F0502020204030204" pitchFamily="34" charset="0"/>
              </a:rPr>
              <a:t>2015</a:t>
            </a:r>
          </a:p>
        </p:txBody>
      </p:sp>
      <p:sp>
        <p:nvSpPr>
          <p:cNvPr id="25" name="Rettangolo 24"/>
          <p:cNvSpPr/>
          <p:nvPr/>
        </p:nvSpPr>
        <p:spPr>
          <a:xfrm>
            <a:off x="2515141" y="4339177"/>
            <a:ext cx="1261884" cy="646331"/>
          </a:xfrm>
          <a:prstGeom prst="rect">
            <a:avLst/>
          </a:prstGeom>
        </p:spPr>
        <p:txBody>
          <a:bodyPr wrap="none">
            <a:spAutoFit/>
          </a:bodyPr>
          <a:lstStyle/>
          <a:p>
            <a:r>
              <a:rPr lang="it-IT" sz="3600" b="1" dirty="0">
                <a:solidFill>
                  <a:srgbClr val="002060"/>
                </a:solidFill>
                <a:latin typeface="Calibri" panose="020F0502020204030204" pitchFamily="34" charset="0"/>
              </a:rPr>
              <a:t>+1,7</a:t>
            </a:r>
            <a:r>
              <a:rPr lang="it-IT" sz="2800" dirty="0">
                <a:solidFill>
                  <a:srgbClr val="002060"/>
                </a:solidFill>
                <a:latin typeface="Calibri" panose="020F0502020204030204" pitchFamily="34" charset="0"/>
              </a:rPr>
              <a:t>%</a:t>
            </a:r>
          </a:p>
        </p:txBody>
      </p:sp>
      <p:sp>
        <p:nvSpPr>
          <p:cNvPr id="27" name="Rettangolo 26"/>
          <p:cNvSpPr/>
          <p:nvPr/>
        </p:nvSpPr>
        <p:spPr>
          <a:xfrm>
            <a:off x="3838352" y="4465210"/>
            <a:ext cx="5124621" cy="1446550"/>
          </a:xfrm>
          <a:prstGeom prst="rect">
            <a:avLst/>
          </a:prstGeom>
        </p:spPr>
        <p:txBody>
          <a:bodyPr wrap="square">
            <a:spAutoFit/>
          </a:bodyPr>
          <a:lstStyle/>
          <a:p>
            <a:r>
              <a:rPr lang="it-IT" sz="2800" dirty="0">
                <a:latin typeface="Calibri" panose="020F0502020204030204" pitchFamily="34" charset="0"/>
              </a:rPr>
              <a:t>incremento % degli italiani che utilizzano internet (pari a </a:t>
            </a:r>
            <a:r>
              <a:rPr lang="it-IT" sz="3200" b="1" dirty="0">
                <a:solidFill>
                  <a:srgbClr val="002060"/>
                </a:solidFill>
                <a:latin typeface="Calibri" panose="020F0502020204030204" pitchFamily="34" charset="0"/>
              </a:rPr>
              <a:t>+666.922 individui</a:t>
            </a:r>
            <a:r>
              <a:rPr lang="it-IT" sz="2800" dirty="0">
                <a:latin typeface="Calibri" panose="020F0502020204030204" pitchFamily="34" charset="0"/>
              </a:rPr>
              <a:t>)</a:t>
            </a:r>
          </a:p>
        </p:txBody>
      </p:sp>
      <p:cxnSp>
        <p:nvCxnSpPr>
          <p:cNvPr id="34" name="Connettore diritto 33"/>
          <p:cNvCxnSpPr/>
          <p:nvPr/>
        </p:nvCxnSpPr>
        <p:spPr bwMode="auto">
          <a:xfrm>
            <a:off x="441704" y="4087940"/>
            <a:ext cx="8053630" cy="28869"/>
          </a:xfrm>
          <a:prstGeom prst="line">
            <a:avLst/>
          </a:prstGeom>
          <a:noFill/>
          <a:ln w="28575" cap="flat" cmpd="sng" algn="ctr">
            <a:solidFill>
              <a:srgbClr val="002060"/>
            </a:solidFill>
            <a:prstDash val="solid"/>
            <a:round/>
            <a:headEnd type="none" w="med" len="med"/>
            <a:tailEnd type="none" w="med" len="med"/>
          </a:ln>
          <a:effectLst/>
        </p:spPr>
      </p:cxnSp>
      <p:sp>
        <p:nvSpPr>
          <p:cNvPr id="29" name="Rettangolo 28"/>
          <p:cNvSpPr/>
          <p:nvPr/>
        </p:nvSpPr>
        <p:spPr>
          <a:xfrm>
            <a:off x="3169517" y="1090683"/>
            <a:ext cx="2508109" cy="830997"/>
          </a:xfrm>
          <a:prstGeom prst="rect">
            <a:avLst/>
          </a:prstGeom>
        </p:spPr>
        <p:txBody>
          <a:bodyPr wrap="square">
            <a:spAutoFit/>
          </a:bodyPr>
          <a:lstStyle/>
          <a:p>
            <a:pPr algn="ctr"/>
            <a:r>
              <a:rPr lang="it-IT" sz="4800" b="1" dirty="0">
                <a:solidFill>
                  <a:srgbClr val="002060"/>
                </a:solidFill>
                <a:latin typeface="Calibri" panose="020F0502020204030204" pitchFamily="34" charset="0"/>
              </a:rPr>
              <a:t>2016</a:t>
            </a:r>
            <a:endParaRPr lang="it-IT" sz="4800" dirty="0">
              <a:latin typeface="Calibri" panose="020F0502020204030204" pitchFamily="34" charset="0"/>
            </a:endParaRPr>
          </a:p>
        </p:txBody>
      </p:sp>
      <p:sp>
        <p:nvSpPr>
          <p:cNvPr id="30" name="Rettangolo 29"/>
          <p:cNvSpPr/>
          <p:nvPr/>
        </p:nvSpPr>
        <p:spPr>
          <a:xfrm>
            <a:off x="6137254" y="1090683"/>
            <a:ext cx="2508109" cy="830997"/>
          </a:xfrm>
          <a:prstGeom prst="rect">
            <a:avLst/>
          </a:prstGeom>
        </p:spPr>
        <p:txBody>
          <a:bodyPr wrap="square">
            <a:spAutoFit/>
          </a:bodyPr>
          <a:lstStyle/>
          <a:p>
            <a:pPr algn="ctr"/>
            <a:r>
              <a:rPr lang="it-IT" sz="4800" b="1" dirty="0">
                <a:solidFill>
                  <a:srgbClr val="002060"/>
                </a:solidFill>
                <a:latin typeface="Calibri" panose="020F0502020204030204" pitchFamily="34" charset="0"/>
              </a:rPr>
              <a:t>2015</a:t>
            </a:r>
            <a:endParaRPr lang="it-IT" sz="4800" dirty="0">
              <a:latin typeface="Calibri" panose="020F0502020204030204" pitchFamily="34" charset="0"/>
            </a:endParaRPr>
          </a:p>
        </p:txBody>
      </p:sp>
      <p:sp>
        <p:nvSpPr>
          <p:cNvPr id="3" name="Ovale 2"/>
          <p:cNvSpPr/>
          <p:nvPr/>
        </p:nvSpPr>
        <p:spPr bwMode="auto">
          <a:xfrm>
            <a:off x="3680854" y="3144473"/>
            <a:ext cx="1485434" cy="68471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1" name="Ovale 30"/>
          <p:cNvSpPr/>
          <p:nvPr/>
        </p:nvSpPr>
        <p:spPr bwMode="auto">
          <a:xfrm>
            <a:off x="2350635" y="4333591"/>
            <a:ext cx="1485434" cy="68471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0" name="Titolo 6"/>
          <p:cNvSpPr txBox="1">
            <a:spLocks/>
          </p:cNvSpPr>
          <p:nvPr/>
        </p:nvSpPr>
        <p:spPr>
          <a:xfrm>
            <a:off x="395288" y="188913"/>
            <a:ext cx="8589224"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kern="0" dirty="0">
                <a:solidFill>
                  <a:schemeClr val="tx1"/>
                </a:solidFill>
                <a:latin typeface="Calibri" panose="020F0502020204030204" pitchFamily="34" charset="0"/>
                <a:ea typeface="ＭＳ Ｐゴシック" pitchFamily="34" charset="-128"/>
                <a:cs typeface="Arial" charset="0"/>
              </a:rPr>
              <a:t>…in generale, nell’arco del 2016 la </a:t>
            </a:r>
            <a:r>
              <a:rPr lang="it-IT" u="sng" kern="0" dirty="0">
                <a:solidFill>
                  <a:srgbClr val="C00000"/>
                </a:solidFill>
                <a:latin typeface="Calibri" panose="020F0502020204030204" pitchFamily="34" charset="0"/>
                <a:ea typeface="ＭＳ Ｐゴシック" pitchFamily="34" charset="-128"/>
                <a:cs typeface="Arial" charset="0"/>
              </a:rPr>
              <a:t>QUOTA DI ITALIANI</a:t>
            </a:r>
            <a:r>
              <a:rPr lang="it-IT" kern="0" dirty="0">
                <a:solidFill>
                  <a:schemeClr val="tx1"/>
                </a:solidFill>
                <a:latin typeface="Calibri" panose="020F0502020204030204" pitchFamily="34" charset="0"/>
                <a:ea typeface="ＭＳ Ｐゴシック" pitchFamily="34" charset="-128"/>
                <a:cs typeface="Arial" charset="0"/>
              </a:rPr>
              <a:t> che ha avuto accesso alla rete </a:t>
            </a:r>
            <a:r>
              <a:rPr lang="it-IT" u="sng" kern="0" dirty="0">
                <a:solidFill>
                  <a:srgbClr val="C00000"/>
                </a:solidFill>
                <a:latin typeface="Calibri" panose="020F0502020204030204" pitchFamily="34" charset="0"/>
                <a:ea typeface="ＭＳ Ｐゴシック" pitchFamily="34" charset="-128"/>
                <a:cs typeface="Arial" charset="0"/>
              </a:rPr>
              <a:t>È RISULTATA IN CRESCITA</a:t>
            </a:r>
            <a:r>
              <a:rPr lang="it-IT" kern="0" dirty="0">
                <a:solidFill>
                  <a:schemeClr val="tx1"/>
                </a:solidFill>
                <a:latin typeface="Calibri" panose="020F0502020204030204" pitchFamily="34" charset="0"/>
                <a:ea typeface="ＭＳ Ｐゴシック" pitchFamily="34" charset="-128"/>
                <a:cs typeface="Arial" charset="0"/>
              </a:rPr>
              <a:t> rispetto all’anno precedente…</a:t>
            </a:r>
            <a:endParaRPr lang="it-IT" kern="0" dirty="0">
              <a:solidFill>
                <a:srgbClr val="000000"/>
              </a:solidFill>
              <a:latin typeface="Calibri" panose="020F0502020204030204" pitchFamily="34" charset="0"/>
              <a:ea typeface="ＭＳ Ｐゴシック" pitchFamily="34" charset="-128"/>
              <a:cs typeface="Arial" charset="0"/>
            </a:endParaRPr>
          </a:p>
        </p:txBody>
      </p:sp>
      <p:sp>
        <p:nvSpPr>
          <p:cNvPr id="22" name="Rettangolo 11"/>
          <p:cNvSpPr>
            <a:spLocks noChangeArrowheads="1"/>
          </p:cNvSpPr>
          <p:nvPr/>
        </p:nvSpPr>
        <p:spPr bwMode="auto">
          <a:xfrm>
            <a:off x="406674" y="6049068"/>
            <a:ext cx="8301734" cy="556628"/>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a:t>
            </a:r>
            <a:r>
              <a:rPr lang="it-IT" sz="1400" dirty="0">
                <a:latin typeface="Calibri" panose="020F0502020204030204" pitchFamily="34" charset="0"/>
              </a:rPr>
              <a:t>Internet Live </a:t>
            </a:r>
            <a:r>
              <a:rPr lang="it-IT" sz="1400" dirty="0" err="1">
                <a:latin typeface="Calibri" panose="020F0502020204030204" pitchFamily="34" charset="0"/>
              </a:rPr>
              <a:t>Stats</a:t>
            </a:r>
            <a:r>
              <a:rPr lang="it-IT" sz="1400" dirty="0">
                <a:latin typeface="Calibri" panose="020F0502020204030204" pitchFamily="34" charset="0"/>
              </a:rPr>
              <a:t>. </a:t>
            </a:r>
            <a:r>
              <a:rPr lang="en-US" sz="1400" dirty="0" err="1">
                <a:latin typeface="Calibri" panose="020F0502020204030204" pitchFamily="34" charset="0"/>
              </a:rPr>
              <a:t>Dati</a:t>
            </a:r>
            <a:r>
              <a:rPr lang="en-US" sz="1400" dirty="0">
                <a:latin typeface="Calibri" panose="020F0502020204030204" pitchFamily="34" charset="0"/>
              </a:rPr>
              <a:t> </a:t>
            </a:r>
            <a:r>
              <a:rPr lang="en-US" sz="1400" dirty="0" err="1">
                <a:latin typeface="Calibri" panose="020F0502020204030204" pitchFamily="34" charset="0"/>
              </a:rPr>
              <a:t>Elaborati</a:t>
            </a:r>
            <a:r>
              <a:rPr lang="en-US" sz="1400" dirty="0">
                <a:latin typeface="Calibri" panose="020F0502020204030204" pitchFamily="34" charset="0"/>
              </a:rPr>
              <a:t> da International Telecommunication Union (ITU), World Bank, and United Nations Population Division (2016)</a:t>
            </a:r>
            <a:endParaRPr lang="it-IT" sz="1400" b="1" dirty="0">
              <a:latin typeface="Calibri" panose="020F0502020204030204" pitchFamily="34" charset="0"/>
            </a:endParaRPr>
          </a:p>
        </p:txBody>
      </p:sp>
    </p:spTree>
    <p:extLst>
      <p:ext uri="{BB962C8B-B14F-4D97-AF65-F5344CB8AC3E}">
        <p14:creationId xmlns:p14="http://schemas.microsoft.com/office/powerpoint/2010/main" val="1136202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395288" y="4723735"/>
            <a:ext cx="8313120" cy="861774"/>
          </a:xfrm>
          <a:prstGeom prst="rect">
            <a:avLst/>
          </a:prstGeom>
        </p:spPr>
        <p:txBody>
          <a:bodyPr wrap="square">
            <a:spAutoFit/>
          </a:bodyPr>
          <a:lstStyle/>
          <a:p>
            <a:pPr marL="342900" indent="-342900">
              <a:buFont typeface="Arial" panose="020B0604020202020204" pitchFamily="34" charset="0"/>
              <a:buChar char="•"/>
            </a:pPr>
            <a:r>
              <a:rPr lang="it-IT" sz="2500" dirty="0">
                <a:latin typeface="Calibri" panose="020F0502020204030204" pitchFamily="34" charset="0"/>
              </a:rPr>
              <a:t>…e anche rispetto alla media dei Paesi UE (80%)…tra i quali risulta </a:t>
            </a:r>
            <a:r>
              <a:rPr lang="it-IT" sz="2500" b="1" dirty="0">
                <a:latin typeface="Calibri" panose="020F0502020204030204" pitchFamily="34" charset="0"/>
              </a:rPr>
              <a:t>25esima, seguita da Grecia, Romania e Bulgaria</a:t>
            </a:r>
            <a:r>
              <a:rPr lang="it-IT" sz="2500" dirty="0">
                <a:latin typeface="Calibri" panose="020F0502020204030204" pitchFamily="34" charset="0"/>
              </a:rPr>
              <a:t>…</a:t>
            </a:r>
            <a:endParaRPr lang="en-US" sz="2500" dirty="0">
              <a:latin typeface="Calibri" panose="020F0502020204030204" pitchFamily="34" charset="0"/>
            </a:endParaRPr>
          </a:p>
        </p:txBody>
      </p:sp>
      <p:sp>
        <p:nvSpPr>
          <p:cNvPr id="2" name="Rettangolo 1"/>
          <p:cNvSpPr/>
          <p:nvPr/>
        </p:nvSpPr>
        <p:spPr>
          <a:xfrm>
            <a:off x="4242471" y="1465758"/>
            <a:ext cx="4572000" cy="1246495"/>
          </a:xfrm>
          <a:prstGeom prst="rect">
            <a:avLst/>
          </a:prstGeom>
        </p:spPr>
        <p:txBody>
          <a:bodyPr>
            <a:spAutoFit/>
          </a:bodyPr>
          <a:lstStyle/>
          <a:p>
            <a:pPr marL="342900" indent="-342900">
              <a:buFont typeface="Arial" panose="020B0604020202020204" pitchFamily="34" charset="0"/>
              <a:buChar char="•"/>
            </a:pPr>
            <a:r>
              <a:rPr lang="en-US" sz="2500" b="1" dirty="0">
                <a:latin typeface="Calibri" panose="020F0502020204030204" pitchFamily="34" charset="0"/>
              </a:rPr>
              <a:t>Le </a:t>
            </a:r>
            <a:r>
              <a:rPr lang="en-US" sz="2500" b="1" dirty="0" err="1">
                <a:latin typeface="Calibri" panose="020F0502020204030204" pitchFamily="34" charset="0"/>
              </a:rPr>
              <a:t>famiglie</a:t>
            </a:r>
            <a:r>
              <a:rPr lang="en-US" sz="2500" b="1" dirty="0">
                <a:latin typeface="Calibri" panose="020F0502020204030204" pitchFamily="34" charset="0"/>
              </a:rPr>
              <a:t> </a:t>
            </a:r>
            <a:r>
              <a:rPr lang="en-US" sz="2500" b="1" dirty="0" err="1">
                <a:latin typeface="Calibri" panose="020F0502020204030204" pitchFamily="34" charset="0"/>
              </a:rPr>
              <a:t>che</a:t>
            </a:r>
            <a:r>
              <a:rPr lang="en-US" sz="2500" b="1" dirty="0">
                <a:latin typeface="Calibri" panose="020F0502020204030204" pitchFamily="34" charset="0"/>
              </a:rPr>
              <a:t> </a:t>
            </a:r>
            <a:r>
              <a:rPr lang="en-US" sz="2500" b="1" dirty="0" err="1">
                <a:latin typeface="Calibri" panose="020F0502020204030204" pitchFamily="34" charset="0"/>
              </a:rPr>
              <a:t>dispongono</a:t>
            </a:r>
            <a:r>
              <a:rPr lang="en-US" sz="2500" b="1" dirty="0">
                <a:latin typeface="Calibri" panose="020F0502020204030204" pitchFamily="34" charset="0"/>
              </a:rPr>
              <a:t> di accesso ad internet in Italia, al </a:t>
            </a:r>
            <a:r>
              <a:rPr lang="en-US" sz="2500" b="1" dirty="0" err="1">
                <a:latin typeface="Calibri" panose="020F0502020204030204" pitchFamily="34" charset="0"/>
              </a:rPr>
              <a:t>nel</a:t>
            </a:r>
            <a:r>
              <a:rPr lang="en-US" sz="2500" b="1" dirty="0">
                <a:latin typeface="Calibri" panose="020F0502020204030204" pitchFamily="34" charset="0"/>
              </a:rPr>
              <a:t> 2016, </a:t>
            </a:r>
            <a:r>
              <a:rPr lang="en-US" sz="2500" b="1" dirty="0" err="1">
                <a:latin typeface="Calibri" panose="020F0502020204030204" pitchFamily="34" charset="0"/>
              </a:rPr>
              <a:t>sono</a:t>
            </a:r>
            <a:r>
              <a:rPr lang="en-US" sz="2500" b="1" dirty="0">
                <a:latin typeface="Calibri" panose="020F0502020204030204" pitchFamily="34" charset="0"/>
              </a:rPr>
              <a:t> state </a:t>
            </a:r>
            <a:r>
              <a:rPr lang="en-US" sz="2500" b="1" dirty="0" err="1">
                <a:latin typeface="Calibri" panose="020F0502020204030204" pitchFamily="34" charset="0"/>
              </a:rPr>
              <a:t>il</a:t>
            </a:r>
            <a:r>
              <a:rPr lang="en-US" sz="2500" b="1" dirty="0">
                <a:latin typeface="Calibri" panose="020F0502020204030204" pitchFamily="34" charset="0"/>
              </a:rPr>
              <a:t> 65,6%...</a:t>
            </a:r>
          </a:p>
        </p:txBody>
      </p:sp>
      <p:sp>
        <p:nvSpPr>
          <p:cNvPr id="3" name="Rettangolo 2"/>
          <p:cNvSpPr/>
          <p:nvPr/>
        </p:nvSpPr>
        <p:spPr>
          <a:xfrm>
            <a:off x="3734471" y="3206207"/>
            <a:ext cx="4271296" cy="1246495"/>
          </a:xfrm>
          <a:prstGeom prst="rect">
            <a:avLst/>
          </a:prstGeom>
        </p:spPr>
        <p:txBody>
          <a:bodyPr wrap="square">
            <a:spAutoFit/>
          </a:bodyPr>
          <a:lstStyle/>
          <a:p>
            <a:pPr marL="342900" indent="-342900">
              <a:buFont typeface="Arial" panose="020B0604020202020204" pitchFamily="34" charset="0"/>
              <a:buChar char="•"/>
            </a:pPr>
            <a:r>
              <a:rPr lang="it-IT" sz="2500" dirty="0">
                <a:latin typeface="Calibri" panose="020F0502020204030204" pitchFamily="34" charset="0"/>
              </a:rPr>
              <a:t>La situazione è ben distante dalla top 10 dei paesi europei…</a:t>
            </a:r>
          </a:p>
        </p:txBody>
      </p:sp>
      <p:pic>
        <p:nvPicPr>
          <p:cNvPr id="2056" name="Picture 8" descr="http://www.invitalia.it/contents/instance19/files/photo/19009098_19000184_img-attivita-pr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806571">
            <a:off x="295241" y="1297178"/>
            <a:ext cx="3746915" cy="3126566"/>
          </a:xfrm>
          <a:prstGeom prst="rect">
            <a:avLst/>
          </a:prstGeom>
          <a:noFill/>
          <a:extLst>
            <a:ext uri="{909E8E84-426E-40DD-AFC4-6F175D3DCCD1}">
              <a14:hiddenFill xmlns:a14="http://schemas.microsoft.com/office/drawing/2010/main">
                <a:solidFill>
                  <a:srgbClr val="FFFFFF"/>
                </a:solidFill>
              </a14:hiddenFill>
            </a:ext>
          </a:extLst>
        </p:spPr>
      </p:pic>
      <p:sp>
        <p:nvSpPr>
          <p:cNvPr id="13" name="Titolo 6"/>
          <p:cNvSpPr txBox="1">
            <a:spLocks/>
          </p:cNvSpPr>
          <p:nvPr/>
        </p:nvSpPr>
        <p:spPr>
          <a:xfrm>
            <a:off x="395288" y="188913"/>
            <a:ext cx="8589224"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kern="0" dirty="0">
                <a:solidFill>
                  <a:schemeClr val="tx1"/>
                </a:solidFill>
                <a:latin typeface="Calibri" panose="020F0502020204030204" pitchFamily="34" charset="0"/>
                <a:ea typeface="ＭＳ Ｐゴシック" pitchFamily="34" charset="-128"/>
                <a:cs typeface="Arial" charset="0"/>
              </a:rPr>
              <a:t>…tuttavia, il </a:t>
            </a:r>
            <a:r>
              <a:rPr lang="it-IT" u="sng" kern="0" dirty="0">
                <a:solidFill>
                  <a:srgbClr val="C00000"/>
                </a:solidFill>
                <a:latin typeface="Calibri" panose="020F0502020204030204" pitchFamily="34" charset="0"/>
                <a:ea typeface="ＭＳ Ｐゴシック" pitchFamily="34" charset="-128"/>
                <a:cs typeface="Arial" charset="0"/>
              </a:rPr>
              <a:t>CONFRONTO COL RESTO DELL’EUROPA</a:t>
            </a:r>
            <a:r>
              <a:rPr lang="it-IT" kern="0" dirty="0">
                <a:solidFill>
                  <a:schemeClr val="tx1"/>
                </a:solidFill>
                <a:latin typeface="Calibri" panose="020F0502020204030204" pitchFamily="34" charset="0"/>
                <a:ea typeface="ＭＳ Ｐゴシック" pitchFamily="34" charset="-128"/>
                <a:cs typeface="Arial" charset="0"/>
              </a:rPr>
              <a:t> ci vede </a:t>
            </a:r>
            <a:r>
              <a:rPr lang="it-IT" u="sng" kern="0" dirty="0">
                <a:solidFill>
                  <a:srgbClr val="C00000"/>
                </a:solidFill>
                <a:latin typeface="Calibri" panose="020F0502020204030204" pitchFamily="34" charset="0"/>
                <a:ea typeface="ＭＳ Ｐゴシック" pitchFamily="34" charset="-128"/>
                <a:cs typeface="Arial" charset="0"/>
              </a:rPr>
              <a:t>ANCORA INDIETRO</a:t>
            </a:r>
            <a:r>
              <a:rPr lang="it-IT" kern="0" dirty="0">
                <a:solidFill>
                  <a:schemeClr val="tx1"/>
                </a:solidFill>
                <a:latin typeface="Calibri" panose="020F0502020204030204" pitchFamily="34" charset="0"/>
                <a:ea typeface="ＭＳ Ｐゴシック" pitchFamily="34" charset="-128"/>
                <a:cs typeface="Arial" charset="0"/>
              </a:rPr>
              <a:t> (</a:t>
            </a:r>
            <a:r>
              <a:rPr lang="it-IT" kern="0" dirty="0" err="1">
                <a:solidFill>
                  <a:schemeClr val="tx1"/>
                </a:solidFill>
                <a:latin typeface="Calibri" panose="020F0502020204030204" pitchFamily="34" charset="0"/>
                <a:ea typeface="ＭＳ Ｐゴシック" pitchFamily="34" charset="-128"/>
                <a:cs typeface="Arial" charset="0"/>
              </a:rPr>
              <a:t>l’italia</a:t>
            </a:r>
            <a:r>
              <a:rPr lang="it-IT" kern="0" dirty="0">
                <a:solidFill>
                  <a:schemeClr val="tx1"/>
                </a:solidFill>
                <a:latin typeface="Calibri" panose="020F0502020204030204" pitchFamily="34" charset="0"/>
                <a:ea typeface="ＭＳ Ｐゴシック" pitchFamily="34" charset="-128"/>
                <a:cs typeface="Arial" charset="0"/>
              </a:rPr>
              <a:t> è al 25^ posto per accesso a internet)…</a:t>
            </a:r>
            <a:endParaRPr lang="it-IT" kern="0" dirty="0">
              <a:solidFill>
                <a:srgbClr val="000000"/>
              </a:solidFill>
              <a:latin typeface="Calibri" panose="020F0502020204030204" pitchFamily="34" charset="0"/>
              <a:ea typeface="ＭＳ Ｐゴシック" pitchFamily="34" charset="-128"/>
              <a:cs typeface="Arial" charset="0"/>
            </a:endParaRPr>
          </a:p>
        </p:txBody>
      </p:sp>
      <p:sp>
        <p:nvSpPr>
          <p:cNvPr id="14" name="Rettangolo 11"/>
          <p:cNvSpPr>
            <a:spLocks noChangeArrowheads="1"/>
          </p:cNvSpPr>
          <p:nvPr/>
        </p:nvSpPr>
        <p:spPr bwMode="auto">
          <a:xfrm>
            <a:off x="406674" y="6049068"/>
            <a:ext cx="8301734" cy="556628"/>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a:t>
            </a:r>
            <a:r>
              <a:rPr lang="it-IT" sz="1400" dirty="0">
                <a:latin typeface="Calibri" panose="020F0502020204030204" pitchFamily="34" charset="0"/>
              </a:rPr>
              <a:t>Internet Live </a:t>
            </a:r>
            <a:r>
              <a:rPr lang="it-IT" sz="1400" dirty="0" err="1">
                <a:latin typeface="Calibri" panose="020F0502020204030204" pitchFamily="34" charset="0"/>
              </a:rPr>
              <a:t>Stats</a:t>
            </a:r>
            <a:r>
              <a:rPr lang="it-IT" sz="1400" dirty="0">
                <a:latin typeface="Calibri" panose="020F0502020204030204" pitchFamily="34" charset="0"/>
              </a:rPr>
              <a:t>. </a:t>
            </a:r>
            <a:r>
              <a:rPr lang="en-US" sz="1400" dirty="0" err="1">
                <a:latin typeface="Calibri" panose="020F0502020204030204" pitchFamily="34" charset="0"/>
              </a:rPr>
              <a:t>Dati</a:t>
            </a:r>
            <a:r>
              <a:rPr lang="en-US" sz="1400" dirty="0">
                <a:latin typeface="Calibri" panose="020F0502020204030204" pitchFamily="34" charset="0"/>
              </a:rPr>
              <a:t> </a:t>
            </a:r>
            <a:r>
              <a:rPr lang="en-US" sz="1400" dirty="0" err="1">
                <a:latin typeface="Calibri" panose="020F0502020204030204" pitchFamily="34" charset="0"/>
              </a:rPr>
              <a:t>Elaborati</a:t>
            </a:r>
            <a:r>
              <a:rPr lang="en-US" sz="1400" dirty="0">
                <a:latin typeface="Calibri" panose="020F0502020204030204" pitchFamily="34" charset="0"/>
              </a:rPr>
              <a:t> da International Telecommunication Union (ITU), World Bank, and United Nations Population Division (2016)</a:t>
            </a:r>
            <a:endParaRPr lang="it-IT" sz="1400" b="1" dirty="0">
              <a:latin typeface="Calibri" panose="020F0502020204030204" pitchFamily="34" charset="0"/>
            </a:endParaRPr>
          </a:p>
        </p:txBody>
      </p:sp>
    </p:spTree>
    <p:extLst>
      <p:ext uri="{BB962C8B-B14F-4D97-AF65-F5344CB8AC3E}">
        <p14:creationId xmlns:p14="http://schemas.microsoft.com/office/powerpoint/2010/main" val="4164959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ttangolo 65"/>
          <p:cNvSpPr/>
          <p:nvPr/>
        </p:nvSpPr>
        <p:spPr bwMode="auto">
          <a:xfrm>
            <a:off x="2037707" y="2260711"/>
            <a:ext cx="5191878" cy="364295"/>
          </a:xfrm>
          <a:prstGeom prst="rect">
            <a:avLst/>
          </a:prstGeom>
          <a:solidFill>
            <a:schemeClr val="accent1">
              <a:lumMod val="50000"/>
              <a:alpha val="2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2049" name="Rettangolo 2048"/>
          <p:cNvSpPr/>
          <p:nvPr/>
        </p:nvSpPr>
        <p:spPr bwMode="auto">
          <a:xfrm>
            <a:off x="1787251" y="1847409"/>
            <a:ext cx="5661746" cy="429035"/>
          </a:xfrm>
          <a:prstGeom prst="rect">
            <a:avLst/>
          </a:prstGeom>
          <a:solidFill>
            <a:srgbClr val="BBE0E3">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67" name="Rettangolo 66"/>
          <p:cNvSpPr/>
          <p:nvPr/>
        </p:nvSpPr>
        <p:spPr bwMode="auto">
          <a:xfrm>
            <a:off x="1876774" y="2628466"/>
            <a:ext cx="5572223" cy="366517"/>
          </a:xfrm>
          <a:prstGeom prst="rect">
            <a:avLst/>
          </a:prstGeom>
          <a:solidFill>
            <a:srgbClr val="FF00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68" name="Rettangolo 67"/>
          <p:cNvSpPr/>
          <p:nvPr/>
        </p:nvSpPr>
        <p:spPr bwMode="auto">
          <a:xfrm>
            <a:off x="1758004" y="2989644"/>
            <a:ext cx="5587962" cy="361705"/>
          </a:xfrm>
          <a:prstGeom prst="rect">
            <a:avLst/>
          </a:prstGeom>
          <a:solidFill>
            <a:srgbClr val="0080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69" name="Rettangolo 68"/>
          <p:cNvSpPr/>
          <p:nvPr/>
        </p:nvSpPr>
        <p:spPr bwMode="auto">
          <a:xfrm>
            <a:off x="1910628" y="3355870"/>
            <a:ext cx="5538369" cy="394537"/>
          </a:xfrm>
          <a:prstGeom prst="rect">
            <a:avLst/>
          </a:prstGeom>
          <a:solidFill>
            <a:srgbClr val="B55241">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70" name="Rettangolo 69"/>
          <p:cNvSpPr/>
          <p:nvPr/>
        </p:nvSpPr>
        <p:spPr bwMode="auto">
          <a:xfrm>
            <a:off x="1681654" y="3754190"/>
            <a:ext cx="5501457" cy="394537"/>
          </a:xfrm>
          <a:prstGeom prst="rect">
            <a:avLst/>
          </a:prstGeom>
          <a:solidFill>
            <a:schemeClr val="tx2">
              <a:lumMod val="85000"/>
              <a:lumOff val="15000"/>
              <a:alpha val="20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71" name="Rettangolo 70"/>
          <p:cNvSpPr/>
          <p:nvPr/>
        </p:nvSpPr>
        <p:spPr bwMode="auto">
          <a:xfrm>
            <a:off x="2020861" y="4145115"/>
            <a:ext cx="5208724" cy="394537"/>
          </a:xfrm>
          <a:prstGeom prst="rect">
            <a:avLst/>
          </a:prstGeom>
          <a:solidFill>
            <a:srgbClr val="FFCC0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5" name="Rettangolo 4"/>
          <p:cNvSpPr/>
          <p:nvPr/>
        </p:nvSpPr>
        <p:spPr>
          <a:xfrm>
            <a:off x="2400625" y="1869566"/>
            <a:ext cx="2665927" cy="384721"/>
          </a:xfrm>
          <a:prstGeom prst="rect">
            <a:avLst/>
          </a:prstGeom>
        </p:spPr>
        <p:txBody>
          <a:bodyPr wrap="square">
            <a:spAutoFit/>
          </a:bodyPr>
          <a:lstStyle/>
          <a:p>
            <a:pPr eaLnBrk="1" hangingPunct="1"/>
            <a:r>
              <a:rPr lang="it-IT" sz="1900" kern="0" dirty="0">
                <a:latin typeface="Calibri" panose="020F0502020204030204" pitchFamily="34" charset="0"/>
              </a:rPr>
              <a:t>Rep. Ceca</a:t>
            </a:r>
            <a:endParaRPr lang="it-IT" altLang="it-IT" sz="1900" kern="0" dirty="0">
              <a:latin typeface="Calibri" panose="020F0502020204030204" pitchFamily="34" charset="0"/>
              <a:cs typeface="Arial" panose="020B0604020202020204" pitchFamily="34" charset="0"/>
            </a:endParaRPr>
          </a:p>
        </p:txBody>
      </p:sp>
      <p:sp>
        <p:nvSpPr>
          <p:cNvPr id="12" name="Rettangolo 11"/>
          <p:cNvSpPr/>
          <p:nvPr/>
        </p:nvSpPr>
        <p:spPr>
          <a:xfrm>
            <a:off x="1910628" y="1869566"/>
            <a:ext cx="489996" cy="384721"/>
          </a:xfrm>
          <a:prstGeom prst="rect">
            <a:avLst/>
          </a:prstGeom>
        </p:spPr>
        <p:txBody>
          <a:bodyPr wrap="square">
            <a:spAutoFit/>
          </a:bodyPr>
          <a:lstStyle/>
          <a:p>
            <a:pPr eaLnBrk="1" hangingPunct="1"/>
            <a:r>
              <a:rPr lang="it-IT" sz="1900" kern="0" dirty="0">
                <a:latin typeface="Calibri" panose="020F0502020204030204" pitchFamily="34" charset="0"/>
              </a:rPr>
              <a:t>1</a:t>
            </a:r>
            <a:endParaRPr lang="it-IT" altLang="it-IT" sz="1900" kern="0" dirty="0">
              <a:latin typeface="Calibri" panose="020F0502020204030204" pitchFamily="34" charset="0"/>
              <a:cs typeface="Arial" panose="020B0604020202020204" pitchFamily="34" charset="0"/>
            </a:endParaRPr>
          </a:p>
        </p:txBody>
      </p:sp>
      <p:sp>
        <p:nvSpPr>
          <p:cNvPr id="13" name="Rettangolo 12"/>
          <p:cNvSpPr/>
          <p:nvPr/>
        </p:nvSpPr>
        <p:spPr>
          <a:xfrm>
            <a:off x="2658755" y="2250498"/>
            <a:ext cx="2665927" cy="384721"/>
          </a:xfrm>
          <a:prstGeom prst="rect">
            <a:avLst/>
          </a:prstGeom>
        </p:spPr>
        <p:txBody>
          <a:bodyPr wrap="square">
            <a:spAutoFit/>
          </a:bodyPr>
          <a:lstStyle/>
          <a:p>
            <a:pPr eaLnBrk="1" hangingPunct="1"/>
            <a:r>
              <a:rPr lang="it-IT" sz="1900" kern="0" dirty="0">
                <a:latin typeface="Calibri" panose="020F0502020204030204" pitchFamily="34" charset="0"/>
              </a:rPr>
              <a:t>Malta</a:t>
            </a:r>
            <a:endParaRPr lang="it-IT" altLang="it-IT" sz="1900" kern="0" dirty="0">
              <a:latin typeface="Calibri" panose="020F0502020204030204" pitchFamily="34" charset="0"/>
              <a:cs typeface="Arial" panose="020B0604020202020204" pitchFamily="34" charset="0"/>
            </a:endParaRPr>
          </a:p>
        </p:txBody>
      </p:sp>
      <p:sp>
        <p:nvSpPr>
          <p:cNvPr id="14" name="Rettangolo 13"/>
          <p:cNvSpPr/>
          <p:nvPr/>
        </p:nvSpPr>
        <p:spPr>
          <a:xfrm>
            <a:off x="2168758" y="2250498"/>
            <a:ext cx="489996" cy="384721"/>
          </a:xfrm>
          <a:prstGeom prst="rect">
            <a:avLst/>
          </a:prstGeom>
        </p:spPr>
        <p:txBody>
          <a:bodyPr wrap="square">
            <a:spAutoFit/>
          </a:bodyPr>
          <a:lstStyle/>
          <a:p>
            <a:pPr eaLnBrk="1" hangingPunct="1"/>
            <a:r>
              <a:rPr lang="it-IT" sz="1900" kern="0" dirty="0">
                <a:latin typeface="Calibri" panose="020F0502020204030204" pitchFamily="34" charset="0"/>
              </a:rPr>
              <a:t>2</a:t>
            </a:r>
            <a:endParaRPr lang="it-IT" altLang="it-IT" sz="1900" kern="0" dirty="0">
              <a:latin typeface="Calibri" panose="020F0502020204030204" pitchFamily="34" charset="0"/>
              <a:cs typeface="Arial" panose="020B0604020202020204" pitchFamily="34" charset="0"/>
            </a:endParaRPr>
          </a:p>
        </p:txBody>
      </p:sp>
      <p:sp>
        <p:nvSpPr>
          <p:cNvPr id="17" name="Rettangolo 16"/>
          <p:cNvSpPr/>
          <p:nvPr/>
        </p:nvSpPr>
        <p:spPr>
          <a:xfrm>
            <a:off x="2510858" y="2619364"/>
            <a:ext cx="2665927" cy="384721"/>
          </a:xfrm>
          <a:prstGeom prst="rect">
            <a:avLst/>
          </a:prstGeom>
        </p:spPr>
        <p:txBody>
          <a:bodyPr wrap="square">
            <a:spAutoFit/>
          </a:bodyPr>
          <a:lstStyle/>
          <a:p>
            <a:pPr eaLnBrk="1" hangingPunct="1"/>
            <a:r>
              <a:rPr lang="it-IT" sz="1900" kern="0" dirty="0">
                <a:latin typeface="Calibri" panose="020F0502020204030204" pitchFamily="34" charset="0"/>
              </a:rPr>
              <a:t>Polonia</a:t>
            </a:r>
            <a:endParaRPr lang="it-IT" altLang="it-IT" sz="1900" kern="0" dirty="0">
              <a:latin typeface="Calibri" panose="020F0502020204030204" pitchFamily="34" charset="0"/>
              <a:cs typeface="Arial" panose="020B0604020202020204" pitchFamily="34" charset="0"/>
            </a:endParaRPr>
          </a:p>
        </p:txBody>
      </p:sp>
      <p:sp>
        <p:nvSpPr>
          <p:cNvPr id="18" name="Rettangolo 17"/>
          <p:cNvSpPr/>
          <p:nvPr/>
        </p:nvSpPr>
        <p:spPr>
          <a:xfrm>
            <a:off x="2020861" y="2619364"/>
            <a:ext cx="489996" cy="384721"/>
          </a:xfrm>
          <a:prstGeom prst="rect">
            <a:avLst/>
          </a:prstGeom>
        </p:spPr>
        <p:txBody>
          <a:bodyPr wrap="square">
            <a:spAutoFit/>
          </a:bodyPr>
          <a:lstStyle/>
          <a:p>
            <a:pPr eaLnBrk="1" hangingPunct="1"/>
            <a:r>
              <a:rPr lang="it-IT" sz="1900" kern="0" dirty="0">
                <a:latin typeface="Calibri" panose="020F0502020204030204" pitchFamily="34" charset="0"/>
              </a:rPr>
              <a:t>3</a:t>
            </a:r>
            <a:endParaRPr lang="it-IT" altLang="it-IT" sz="1900" kern="0" dirty="0">
              <a:latin typeface="Calibri" panose="020F0502020204030204" pitchFamily="34" charset="0"/>
              <a:cs typeface="Arial" panose="020B0604020202020204" pitchFamily="34" charset="0"/>
            </a:endParaRPr>
          </a:p>
        </p:txBody>
      </p:sp>
      <p:sp>
        <p:nvSpPr>
          <p:cNvPr id="19" name="Rettangolo 18"/>
          <p:cNvSpPr/>
          <p:nvPr/>
        </p:nvSpPr>
        <p:spPr>
          <a:xfrm>
            <a:off x="2392902" y="2978136"/>
            <a:ext cx="2665927" cy="384721"/>
          </a:xfrm>
          <a:prstGeom prst="rect">
            <a:avLst/>
          </a:prstGeom>
        </p:spPr>
        <p:txBody>
          <a:bodyPr wrap="square">
            <a:spAutoFit/>
          </a:bodyPr>
          <a:lstStyle/>
          <a:p>
            <a:pPr eaLnBrk="1" hangingPunct="1"/>
            <a:r>
              <a:rPr lang="it-IT" sz="1900" kern="0" dirty="0">
                <a:latin typeface="Calibri" panose="020F0502020204030204" pitchFamily="34" charset="0"/>
              </a:rPr>
              <a:t>Estonia</a:t>
            </a:r>
            <a:endParaRPr lang="it-IT" altLang="it-IT" sz="1900" kern="0" dirty="0">
              <a:latin typeface="Calibri" panose="020F0502020204030204" pitchFamily="34" charset="0"/>
              <a:cs typeface="Arial" panose="020B0604020202020204" pitchFamily="34" charset="0"/>
            </a:endParaRPr>
          </a:p>
        </p:txBody>
      </p:sp>
      <p:sp>
        <p:nvSpPr>
          <p:cNvPr id="20" name="Rettangolo 19"/>
          <p:cNvSpPr/>
          <p:nvPr/>
        </p:nvSpPr>
        <p:spPr>
          <a:xfrm>
            <a:off x="1902905" y="2978136"/>
            <a:ext cx="489996" cy="384721"/>
          </a:xfrm>
          <a:prstGeom prst="rect">
            <a:avLst/>
          </a:prstGeom>
        </p:spPr>
        <p:txBody>
          <a:bodyPr wrap="square">
            <a:spAutoFit/>
          </a:bodyPr>
          <a:lstStyle/>
          <a:p>
            <a:pPr eaLnBrk="1" hangingPunct="1"/>
            <a:r>
              <a:rPr lang="it-IT" sz="1900" kern="0" dirty="0">
                <a:latin typeface="Calibri" panose="020F0502020204030204" pitchFamily="34" charset="0"/>
              </a:rPr>
              <a:t>4</a:t>
            </a:r>
            <a:endParaRPr lang="it-IT" altLang="it-IT" sz="1900" kern="0" dirty="0">
              <a:latin typeface="Calibri" panose="020F0502020204030204" pitchFamily="34" charset="0"/>
              <a:cs typeface="Arial" panose="020B0604020202020204" pitchFamily="34" charset="0"/>
            </a:endParaRPr>
          </a:p>
        </p:txBody>
      </p:sp>
      <p:sp>
        <p:nvSpPr>
          <p:cNvPr id="21" name="Rettangolo 20"/>
          <p:cNvSpPr/>
          <p:nvPr/>
        </p:nvSpPr>
        <p:spPr>
          <a:xfrm>
            <a:off x="2686517" y="3360778"/>
            <a:ext cx="2665927" cy="384721"/>
          </a:xfrm>
          <a:prstGeom prst="rect">
            <a:avLst/>
          </a:prstGeom>
        </p:spPr>
        <p:txBody>
          <a:bodyPr wrap="square">
            <a:spAutoFit/>
          </a:bodyPr>
          <a:lstStyle/>
          <a:p>
            <a:pPr eaLnBrk="1" hangingPunct="1"/>
            <a:r>
              <a:rPr lang="it-IT" sz="1900" kern="0" dirty="0">
                <a:latin typeface="Calibri" panose="020F0502020204030204" pitchFamily="34" charset="0"/>
              </a:rPr>
              <a:t>Croazia</a:t>
            </a:r>
            <a:endParaRPr lang="it-IT" altLang="it-IT" sz="1900" kern="0" dirty="0">
              <a:latin typeface="Calibri" panose="020F0502020204030204" pitchFamily="34" charset="0"/>
              <a:cs typeface="Arial" panose="020B0604020202020204" pitchFamily="34" charset="0"/>
            </a:endParaRPr>
          </a:p>
        </p:txBody>
      </p:sp>
      <p:sp>
        <p:nvSpPr>
          <p:cNvPr id="22" name="Rettangolo 21"/>
          <p:cNvSpPr/>
          <p:nvPr/>
        </p:nvSpPr>
        <p:spPr>
          <a:xfrm>
            <a:off x="2196520" y="3360778"/>
            <a:ext cx="489996" cy="384721"/>
          </a:xfrm>
          <a:prstGeom prst="rect">
            <a:avLst/>
          </a:prstGeom>
        </p:spPr>
        <p:txBody>
          <a:bodyPr wrap="square">
            <a:spAutoFit/>
          </a:bodyPr>
          <a:lstStyle/>
          <a:p>
            <a:pPr eaLnBrk="1" hangingPunct="1"/>
            <a:r>
              <a:rPr lang="it-IT" sz="1900" kern="0" dirty="0">
                <a:latin typeface="Calibri" panose="020F0502020204030204" pitchFamily="34" charset="0"/>
              </a:rPr>
              <a:t>5</a:t>
            </a:r>
            <a:endParaRPr lang="it-IT" altLang="it-IT" sz="1900" kern="0" dirty="0">
              <a:latin typeface="Calibri" panose="020F0502020204030204" pitchFamily="34" charset="0"/>
              <a:cs typeface="Arial" panose="020B0604020202020204" pitchFamily="34" charset="0"/>
            </a:endParaRPr>
          </a:p>
        </p:txBody>
      </p:sp>
      <p:sp>
        <p:nvSpPr>
          <p:cNvPr id="23" name="Rettangolo 22"/>
          <p:cNvSpPr/>
          <p:nvPr/>
        </p:nvSpPr>
        <p:spPr>
          <a:xfrm>
            <a:off x="2338632" y="3759098"/>
            <a:ext cx="2665927" cy="384721"/>
          </a:xfrm>
          <a:prstGeom prst="rect">
            <a:avLst/>
          </a:prstGeom>
        </p:spPr>
        <p:txBody>
          <a:bodyPr wrap="square">
            <a:spAutoFit/>
          </a:bodyPr>
          <a:lstStyle/>
          <a:p>
            <a:pPr eaLnBrk="1" hangingPunct="1"/>
            <a:r>
              <a:rPr lang="it-IT" sz="1900" kern="0" dirty="0">
                <a:latin typeface="Calibri" panose="020F0502020204030204" pitchFamily="34" charset="0"/>
              </a:rPr>
              <a:t>Spagna</a:t>
            </a:r>
            <a:endParaRPr lang="it-IT" altLang="it-IT" sz="1900" kern="0" dirty="0">
              <a:latin typeface="Calibri" panose="020F0502020204030204" pitchFamily="34" charset="0"/>
              <a:cs typeface="Arial" panose="020B0604020202020204" pitchFamily="34" charset="0"/>
            </a:endParaRPr>
          </a:p>
        </p:txBody>
      </p:sp>
      <p:sp>
        <p:nvSpPr>
          <p:cNvPr id="24" name="Rettangolo 23"/>
          <p:cNvSpPr/>
          <p:nvPr/>
        </p:nvSpPr>
        <p:spPr>
          <a:xfrm>
            <a:off x="1848635" y="3759098"/>
            <a:ext cx="489996" cy="384721"/>
          </a:xfrm>
          <a:prstGeom prst="rect">
            <a:avLst/>
          </a:prstGeom>
        </p:spPr>
        <p:txBody>
          <a:bodyPr wrap="square">
            <a:spAutoFit/>
          </a:bodyPr>
          <a:lstStyle/>
          <a:p>
            <a:pPr eaLnBrk="1" hangingPunct="1"/>
            <a:r>
              <a:rPr lang="it-IT" sz="1900" kern="0" dirty="0">
                <a:latin typeface="Calibri" panose="020F0502020204030204" pitchFamily="34" charset="0"/>
              </a:rPr>
              <a:t>6</a:t>
            </a:r>
            <a:endParaRPr lang="it-IT" altLang="it-IT" sz="1900" kern="0" dirty="0">
              <a:latin typeface="Calibri" panose="020F0502020204030204" pitchFamily="34" charset="0"/>
              <a:cs typeface="Arial" panose="020B0604020202020204" pitchFamily="34" charset="0"/>
            </a:endParaRPr>
          </a:p>
        </p:txBody>
      </p:sp>
      <p:sp>
        <p:nvSpPr>
          <p:cNvPr id="25" name="Rettangolo 24"/>
          <p:cNvSpPr/>
          <p:nvPr/>
        </p:nvSpPr>
        <p:spPr>
          <a:xfrm>
            <a:off x="2906576" y="4150023"/>
            <a:ext cx="2665927" cy="384721"/>
          </a:xfrm>
          <a:prstGeom prst="rect">
            <a:avLst/>
          </a:prstGeom>
        </p:spPr>
        <p:txBody>
          <a:bodyPr wrap="square">
            <a:spAutoFit/>
          </a:bodyPr>
          <a:lstStyle/>
          <a:p>
            <a:pPr eaLnBrk="1" hangingPunct="1"/>
            <a:r>
              <a:rPr lang="it-IT" sz="1900" kern="0" dirty="0">
                <a:latin typeface="Calibri" panose="020F0502020204030204" pitchFamily="34" charset="0"/>
              </a:rPr>
              <a:t>Romania</a:t>
            </a:r>
            <a:endParaRPr lang="it-IT" altLang="it-IT" sz="1900" kern="0" dirty="0">
              <a:latin typeface="Calibri" panose="020F0502020204030204" pitchFamily="34" charset="0"/>
              <a:cs typeface="Arial" panose="020B0604020202020204" pitchFamily="34" charset="0"/>
            </a:endParaRPr>
          </a:p>
        </p:txBody>
      </p:sp>
      <p:sp>
        <p:nvSpPr>
          <p:cNvPr id="26" name="Rettangolo 25"/>
          <p:cNvSpPr/>
          <p:nvPr/>
        </p:nvSpPr>
        <p:spPr>
          <a:xfrm>
            <a:off x="2416579" y="4150023"/>
            <a:ext cx="489996" cy="384721"/>
          </a:xfrm>
          <a:prstGeom prst="rect">
            <a:avLst/>
          </a:prstGeom>
        </p:spPr>
        <p:txBody>
          <a:bodyPr wrap="square">
            <a:spAutoFit/>
          </a:bodyPr>
          <a:lstStyle/>
          <a:p>
            <a:pPr eaLnBrk="1" hangingPunct="1"/>
            <a:r>
              <a:rPr lang="it-IT" sz="1900" kern="0" dirty="0">
                <a:latin typeface="Calibri" panose="020F0502020204030204" pitchFamily="34" charset="0"/>
              </a:rPr>
              <a:t>7</a:t>
            </a:r>
            <a:endParaRPr lang="it-IT" altLang="it-IT" sz="1900" kern="0" dirty="0">
              <a:latin typeface="Calibri" panose="020F0502020204030204" pitchFamily="34" charset="0"/>
              <a:cs typeface="Arial" panose="020B0604020202020204" pitchFamily="34" charset="0"/>
            </a:endParaRPr>
          </a:p>
        </p:txBody>
      </p:sp>
      <p:sp>
        <p:nvSpPr>
          <p:cNvPr id="27" name="Rettangolo 26"/>
          <p:cNvSpPr/>
          <p:nvPr/>
        </p:nvSpPr>
        <p:spPr>
          <a:xfrm>
            <a:off x="2322692" y="4557012"/>
            <a:ext cx="2665927" cy="384721"/>
          </a:xfrm>
          <a:prstGeom prst="rect">
            <a:avLst/>
          </a:prstGeom>
        </p:spPr>
        <p:txBody>
          <a:bodyPr wrap="square">
            <a:spAutoFit/>
          </a:bodyPr>
          <a:lstStyle/>
          <a:p>
            <a:pPr eaLnBrk="1" hangingPunct="1"/>
            <a:r>
              <a:rPr lang="it-IT" sz="1900" kern="0" dirty="0">
                <a:latin typeface="Calibri" panose="020F0502020204030204" pitchFamily="34" charset="0"/>
              </a:rPr>
              <a:t>Lituania</a:t>
            </a:r>
            <a:endParaRPr lang="it-IT" altLang="it-IT" sz="1900" kern="0" dirty="0">
              <a:latin typeface="Calibri" panose="020F0502020204030204" pitchFamily="34" charset="0"/>
              <a:cs typeface="Arial" panose="020B0604020202020204" pitchFamily="34" charset="0"/>
            </a:endParaRPr>
          </a:p>
        </p:txBody>
      </p:sp>
      <p:sp>
        <p:nvSpPr>
          <p:cNvPr id="28" name="Rettangolo 27"/>
          <p:cNvSpPr/>
          <p:nvPr/>
        </p:nvSpPr>
        <p:spPr>
          <a:xfrm>
            <a:off x="1832695" y="4557012"/>
            <a:ext cx="489996" cy="384721"/>
          </a:xfrm>
          <a:prstGeom prst="rect">
            <a:avLst/>
          </a:prstGeom>
        </p:spPr>
        <p:txBody>
          <a:bodyPr wrap="square">
            <a:spAutoFit/>
          </a:bodyPr>
          <a:lstStyle/>
          <a:p>
            <a:pPr eaLnBrk="1" hangingPunct="1"/>
            <a:r>
              <a:rPr lang="it-IT" sz="1900" kern="0" dirty="0">
                <a:latin typeface="Calibri" panose="020F0502020204030204" pitchFamily="34" charset="0"/>
              </a:rPr>
              <a:t>8</a:t>
            </a:r>
            <a:endParaRPr lang="it-IT" altLang="it-IT" sz="1900" kern="0" dirty="0">
              <a:latin typeface="Calibri" panose="020F0502020204030204" pitchFamily="34" charset="0"/>
              <a:cs typeface="Arial" panose="020B0604020202020204" pitchFamily="34" charset="0"/>
            </a:endParaRPr>
          </a:p>
        </p:txBody>
      </p:sp>
      <p:sp>
        <p:nvSpPr>
          <p:cNvPr id="29" name="Rettangolo 28"/>
          <p:cNvSpPr/>
          <p:nvPr/>
        </p:nvSpPr>
        <p:spPr>
          <a:xfrm>
            <a:off x="2746552" y="4985209"/>
            <a:ext cx="2665927" cy="384721"/>
          </a:xfrm>
          <a:prstGeom prst="rect">
            <a:avLst/>
          </a:prstGeom>
        </p:spPr>
        <p:txBody>
          <a:bodyPr wrap="square">
            <a:spAutoFit/>
          </a:bodyPr>
          <a:lstStyle/>
          <a:p>
            <a:pPr eaLnBrk="1" hangingPunct="1"/>
            <a:r>
              <a:rPr lang="it-IT" sz="1900" b="1" kern="0" dirty="0">
                <a:latin typeface="Calibri" panose="020F0502020204030204" pitchFamily="34" charset="0"/>
              </a:rPr>
              <a:t>Italia</a:t>
            </a:r>
            <a:endParaRPr lang="it-IT" altLang="it-IT" sz="1900" b="1" kern="0" dirty="0">
              <a:latin typeface="Calibri" panose="020F0502020204030204" pitchFamily="34" charset="0"/>
              <a:cs typeface="Arial" panose="020B0604020202020204" pitchFamily="34" charset="0"/>
            </a:endParaRPr>
          </a:p>
        </p:txBody>
      </p:sp>
      <p:sp>
        <p:nvSpPr>
          <p:cNvPr id="30" name="Rettangolo 29"/>
          <p:cNvSpPr/>
          <p:nvPr/>
        </p:nvSpPr>
        <p:spPr>
          <a:xfrm>
            <a:off x="2256555" y="4985209"/>
            <a:ext cx="489996" cy="384721"/>
          </a:xfrm>
          <a:prstGeom prst="rect">
            <a:avLst/>
          </a:prstGeom>
        </p:spPr>
        <p:txBody>
          <a:bodyPr wrap="square">
            <a:spAutoFit/>
          </a:bodyPr>
          <a:lstStyle/>
          <a:p>
            <a:pPr eaLnBrk="1" hangingPunct="1"/>
            <a:r>
              <a:rPr lang="it-IT" sz="1900" b="1" kern="0" dirty="0">
                <a:latin typeface="Calibri" panose="020F0502020204030204" pitchFamily="34" charset="0"/>
              </a:rPr>
              <a:t>9</a:t>
            </a:r>
            <a:endParaRPr lang="it-IT" altLang="it-IT" sz="1900" b="1" kern="0" dirty="0">
              <a:latin typeface="Calibri" panose="020F0502020204030204" pitchFamily="34" charset="0"/>
              <a:cs typeface="Arial" panose="020B0604020202020204" pitchFamily="34" charset="0"/>
            </a:endParaRPr>
          </a:p>
        </p:txBody>
      </p:sp>
      <p:sp>
        <p:nvSpPr>
          <p:cNvPr id="31" name="Rettangolo 30"/>
          <p:cNvSpPr/>
          <p:nvPr/>
        </p:nvSpPr>
        <p:spPr>
          <a:xfrm>
            <a:off x="2277248" y="5413363"/>
            <a:ext cx="2665927" cy="384721"/>
          </a:xfrm>
          <a:prstGeom prst="rect">
            <a:avLst/>
          </a:prstGeom>
        </p:spPr>
        <p:txBody>
          <a:bodyPr wrap="square">
            <a:spAutoFit/>
          </a:bodyPr>
          <a:lstStyle/>
          <a:p>
            <a:pPr eaLnBrk="1" hangingPunct="1"/>
            <a:r>
              <a:rPr lang="it-IT" sz="1900" kern="0" dirty="0">
                <a:latin typeface="Calibri" panose="020F0502020204030204" pitchFamily="34" charset="0"/>
              </a:rPr>
              <a:t>Bulgaria</a:t>
            </a:r>
            <a:endParaRPr lang="it-IT" altLang="it-IT" sz="1900" kern="0" dirty="0">
              <a:latin typeface="Calibri" panose="020F0502020204030204" pitchFamily="34" charset="0"/>
              <a:cs typeface="Arial" panose="020B0604020202020204" pitchFamily="34" charset="0"/>
            </a:endParaRPr>
          </a:p>
        </p:txBody>
      </p:sp>
      <p:sp>
        <p:nvSpPr>
          <p:cNvPr id="32" name="Rettangolo 31"/>
          <p:cNvSpPr/>
          <p:nvPr/>
        </p:nvSpPr>
        <p:spPr>
          <a:xfrm>
            <a:off x="1787251" y="5413363"/>
            <a:ext cx="629517" cy="384721"/>
          </a:xfrm>
          <a:prstGeom prst="rect">
            <a:avLst/>
          </a:prstGeom>
        </p:spPr>
        <p:txBody>
          <a:bodyPr wrap="square">
            <a:spAutoFit/>
          </a:bodyPr>
          <a:lstStyle/>
          <a:p>
            <a:pPr eaLnBrk="1" hangingPunct="1"/>
            <a:r>
              <a:rPr lang="it-IT" sz="1900" kern="0" dirty="0">
                <a:latin typeface="Calibri" panose="020F0502020204030204" pitchFamily="34" charset="0"/>
              </a:rPr>
              <a:t>10</a:t>
            </a:r>
            <a:endParaRPr lang="it-IT" altLang="it-IT" sz="1900" kern="0" dirty="0">
              <a:latin typeface="Calibri" panose="020F0502020204030204" pitchFamily="34" charset="0"/>
              <a:cs typeface="Arial" panose="020B0604020202020204" pitchFamily="34" charset="0"/>
            </a:endParaRPr>
          </a:p>
        </p:txBody>
      </p:sp>
      <p:sp>
        <p:nvSpPr>
          <p:cNvPr id="41" name="Rettangolo 40"/>
          <p:cNvSpPr/>
          <p:nvPr/>
        </p:nvSpPr>
        <p:spPr>
          <a:xfrm rot="20970786">
            <a:off x="5687000" y="1410512"/>
            <a:ext cx="2414681" cy="369332"/>
          </a:xfrm>
          <a:prstGeom prst="rect">
            <a:avLst/>
          </a:prstGeom>
        </p:spPr>
        <p:txBody>
          <a:bodyPr wrap="square">
            <a:spAutoFit/>
          </a:bodyPr>
          <a:lstStyle/>
          <a:p>
            <a:pPr eaLnBrk="1" hangingPunct="1"/>
            <a:r>
              <a:rPr lang="it-IT" sz="1800" b="1" kern="0" dirty="0">
                <a:latin typeface="Calibri" panose="020F0502020204030204" pitchFamily="34" charset="0"/>
              </a:rPr>
              <a:t>2016 su 2015</a:t>
            </a:r>
            <a:endParaRPr lang="it-IT" altLang="it-IT" sz="1800" b="1" kern="0" dirty="0">
              <a:latin typeface="Calibri" panose="020F0502020204030204" pitchFamily="34" charset="0"/>
              <a:cs typeface="Arial" panose="020B0604020202020204" pitchFamily="34" charset="0"/>
            </a:endParaRPr>
          </a:p>
        </p:txBody>
      </p:sp>
      <p:sp>
        <p:nvSpPr>
          <p:cNvPr id="42" name="Rettangolo 41"/>
          <p:cNvSpPr/>
          <p:nvPr/>
        </p:nvSpPr>
        <p:spPr>
          <a:xfrm rot="21189022">
            <a:off x="3881651" y="1420883"/>
            <a:ext cx="2352720" cy="369332"/>
          </a:xfrm>
          <a:prstGeom prst="rect">
            <a:avLst/>
          </a:prstGeom>
        </p:spPr>
        <p:txBody>
          <a:bodyPr wrap="square">
            <a:spAutoFit/>
          </a:bodyPr>
          <a:lstStyle/>
          <a:p>
            <a:pPr eaLnBrk="1" hangingPunct="1"/>
            <a:r>
              <a:rPr lang="it-IT" sz="1800" b="1" kern="0" dirty="0">
                <a:latin typeface="Calibri" panose="020F0502020204030204" pitchFamily="34" charset="0"/>
              </a:rPr>
              <a:t>2016 su 2014</a:t>
            </a:r>
            <a:endParaRPr lang="it-IT" altLang="it-IT" sz="1800" b="1" kern="0" dirty="0">
              <a:latin typeface="Calibri" panose="020F0502020204030204" pitchFamily="34" charset="0"/>
              <a:cs typeface="Arial" panose="020B0604020202020204" pitchFamily="34" charset="0"/>
            </a:endParaRPr>
          </a:p>
        </p:txBody>
      </p:sp>
      <p:sp>
        <p:nvSpPr>
          <p:cNvPr id="8" name="Rettangolo 7"/>
          <p:cNvSpPr/>
          <p:nvPr/>
        </p:nvSpPr>
        <p:spPr>
          <a:xfrm>
            <a:off x="6343833" y="1869566"/>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+3,2</a:t>
            </a:r>
            <a:endParaRPr lang="it-IT" sz="1900" dirty="0">
              <a:latin typeface="Calibri" panose="020F0502020204030204" pitchFamily="34" charset="0"/>
            </a:endParaRPr>
          </a:p>
        </p:txBody>
      </p:sp>
      <p:sp>
        <p:nvSpPr>
          <p:cNvPr id="45" name="Rettangolo 44"/>
          <p:cNvSpPr/>
          <p:nvPr/>
        </p:nvSpPr>
        <p:spPr>
          <a:xfrm>
            <a:off x="4486544" y="1869566"/>
            <a:ext cx="792205" cy="384721"/>
          </a:xfrm>
          <a:prstGeom prst="rect">
            <a:avLst/>
          </a:prstGeom>
        </p:spPr>
        <p:txBody>
          <a:bodyPr wrap="none">
            <a:spAutoFit/>
          </a:bodyPr>
          <a:lstStyle/>
          <a:p>
            <a:r>
              <a:rPr lang="it-IT" sz="1900" dirty="0">
                <a:solidFill>
                  <a:srgbClr val="000000"/>
                </a:solidFill>
                <a:latin typeface="Calibri" panose="020F0502020204030204" pitchFamily="34" charset="0"/>
              </a:rPr>
              <a:t>+10,9</a:t>
            </a:r>
            <a:r>
              <a:rPr lang="it-IT" sz="1900" dirty="0">
                <a:latin typeface="Calibri" panose="020F0502020204030204" pitchFamily="34" charset="0"/>
              </a:rPr>
              <a:t> </a:t>
            </a:r>
          </a:p>
        </p:txBody>
      </p:sp>
      <p:sp>
        <p:nvSpPr>
          <p:cNvPr id="10" name="Rettangolo 9"/>
          <p:cNvSpPr/>
          <p:nvPr/>
        </p:nvSpPr>
        <p:spPr>
          <a:xfrm>
            <a:off x="4349779" y="2250498"/>
            <a:ext cx="668773" cy="384721"/>
          </a:xfrm>
          <a:prstGeom prst="rect">
            <a:avLst/>
          </a:prstGeom>
        </p:spPr>
        <p:txBody>
          <a:bodyPr wrap="none">
            <a:spAutoFit/>
          </a:bodyPr>
          <a:lstStyle/>
          <a:p>
            <a:r>
              <a:rPr lang="it-IT" sz="1900" dirty="0">
                <a:solidFill>
                  <a:srgbClr val="000000"/>
                </a:solidFill>
                <a:latin typeface="Calibri" panose="020F0502020204030204" pitchFamily="34" charset="0"/>
              </a:rPr>
              <a:t>+8,7</a:t>
            </a:r>
            <a:r>
              <a:rPr lang="it-IT" sz="1900" dirty="0">
                <a:latin typeface="Calibri" panose="020F0502020204030204" pitchFamily="34" charset="0"/>
              </a:rPr>
              <a:t> </a:t>
            </a:r>
          </a:p>
        </p:txBody>
      </p:sp>
      <p:sp>
        <p:nvSpPr>
          <p:cNvPr id="47" name="Rettangolo 46"/>
          <p:cNvSpPr/>
          <p:nvPr/>
        </p:nvSpPr>
        <p:spPr>
          <a:xfrm>
            <a:off x="6282842" y="2250498"/>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+2,6</a:t>
            </a:r>
            <a:endParaRPr lang="it-IT" sz="1900" dirty="0">
              <a:latin typeface="Calibri" panose="020F0502020204030204" pitchFamily="34" charset="0"/>
            </a:endParaRPr>
          </a:p>
        </p:txBody>
      </p:sp>
      <p:sp>
        <p:nvSpPr>
          <p:cNvPr id="48" name="Rettangolo 47"/>
          <p:cNvSpPr/>
          <p:nvPr/>
        </p:nvSpPr>
        <p:spPr>
          <a:xfrm>
            <a:off x="4422173" y="2619364"/>
            <a:ext cx="668773" cy="384721"/>
          </a:xfrm>
          <a:prstGeom prst="rect">
            <a:avLst/>
          </a:prstGeom>
        </p:spPr>
        <p:txBody>
          <a:bodyPr wrap="none">
            <a:spAutoFit/>
          </a:bodyPr>
          <a:lstStyle/>
          <a:p>
            <a:r>
              <a:rPr lang="it-IT" sz="1900" dirty="0">
                <a:solidFill>
                  <a:srgbClr val="000000"/>
                </a:solidFill>
                <a:latin typeface="Calibri" panose="020F0502020204030204" pitchFamily="34" charset="0"/>
              </a:rPr>
              <a:t>+8,7</a:t>
            </a:r>
            <a:r>
              <a:rPr lang="it-IT" sz="1900" dirty="0">
                <a:latin typeface="Calibri" panose="020F0502020204030204" pitchFamily="34" charset="0"/>
              </a:rPr>
              <a:t> </a:t>
            </a:r>
          </a:p>
        </p:txBody>
      </p:sp>
      <p:sp>
        <p:nvSpPr>
          <p:cNvPr id="49" name="Rettangolo 48"/>
          <p:cNvSpPr/>
          <p:nvPr/>
        </p:nvSpPr>
        <p:spPr>
          <a:xfrm>
            <a:off x="6355236" y="2619364"/>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+2,5</a:t>
            </a:r>
            <a:endParaRPr lang="it-IT" sz="1900" dirty="0">
              <a:latin typeface="Calibri" panose="020F0502020204030204" pitchFamily="34" charset="0"/>
            </a:endParaRPr>
          </a:p>
        </p:txBody>
      </p:sp>
      <p:sp>
        <p:nvSpPr>
          <p:cNvPr id="50" name="Rettangolo 49"/>
          <p:cNvSpPr/>
          <p:nvPr/>
        </p:nvSpPr>
        <p:spPr>
          <a:xfrm>
            <a:off x="4245193" y="2978136"/>
            <a:ext cx="668773" cy="384721"/>
          </a:xfrm>
          <a:prstGeom prst="rect">
            <a:avLst/>
          </a:prstGeom>
        </p:spPr>
        <p:txBody>
          <a:bodyPr wrap="none">
            <a:spAutoFit/>
          </a:bodyPr>
          <a:lstStyle/>
          <a:p>
            <a:r>
              <a:rPr lang="it-IT" sz="1900" dirty="0">
                <a:solidFill>
                  <a:srgbClr val="000000"/>
                </a:solidFill>
                <a:latin typeface="Calibri" panose="020F0502020204030204" pitchFamily="34" charset="0"/>
              </a:rPr>
              <a:t>+8,6</a:t>
            </a:r>
            <a:r>
              <a:rPr lang="it-IT" sz="1900" dirty="0">
                <a:latin typeface="Calibri" panose="020F0502020204030204" pitchFamily="34" charset="0"/>
              </a:rPr>
              <a:t> </a:t>
            </a:r>
          </a:p>
        </p:txBody>
      </p:sp>
      <p:sp>
        <p:nvSpPr>
          <p:cNvPr id="51" name="Rettangolo 50"/>
          <p:cNvSpPr/>
          <p:nvPr/>
        </p:nvSpPr>
        <p:spPr>
          <a:xfrm>
            <a:off x="6178256" y="2978136"/>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+2,5</a:t>
            </a:r>
            <a:endParaRPr lang="it-IT" sz="1900" dirty="0">
              <a:latin typeface="Calibri" panose="020F0502020204030204" pitchFamily="34" charset="0"/>
            </a:endParaRPr>
          </a:p>
        </p:txBody>
      </p:sp>
      <p:sp>
        <p:nvSpPr>
          <p:cNvPr id="52" name="Rettangolo 51"/>
          <p:cNvSpPr/>
          <p:nvPr/>
        </p:nvSpPr>
        <p:spPr>
          <a:xfrm>
            <a:off x="4477067" y="3360778"/>
            <a:ext cx="668773" cy="384721"/>
          </a:xfrm>
          <a:prstGeom prst="rect">
            <a:avLst/>
          </a:prstGeom>
        </p:spPr>
        <p:txBody>
          <a:bodyPr wrap="none">
            <a:spAutoFit/>
          </a:bodyPr>
          <a:lstStyle/>
          <a:p>
            <a:r>
              <a:rPr lang="it-IT" sz="1900" dirty="0">
                <a:solidFill>
                  <a:srgbClr val="000000"/>
                </a:solidFill>
                <a:latin typeface="Calibri" panose="020F0502020204030204" pitchFamily="34" charset="0"/>
              </a:rPr>
              <a:t>+8,2</a:t>
            </a:r>
            <a:r>
              <a:rPr lang="it-IT" sz="1900" dirty="0">
                <a:latin typeface="Calibri" panose="020F0502020204030204" pitchFamily="34" charset="0"/>
              </a:rPr>
              <a:t> </a:t>
            </a:r>
          </a:p>
        </p:txBody>
      </p:sp>
      <p:sp>
        <p:nvSpPr>
          <p:cNvPr id="53" name="Rettangolo 52"/>
          <p:cNvSpPr/>
          <p:nvPr/>
        </p:nvSpPr>
        <p:spPr>
          <a:xfrm>
            <a:off x="6410130" y="3360778"/>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+4,1</a:t>
            </a:r>
            <a:endParaRPr lang="it-IT" sz="1900" dirty="0">
              <a:latin typeface="Calibri" panose="020F0502020204030204" pitchFamily="34" charset="0"/>
            </a:endParaRPr>
          </a:p>
        </p:txBody>
      </p:sp>
      <p:sp>
        <p:nvSpPr>
          <p:cNvPr id="54" name="Rettangolo 53"/>
          <p:cNvSpPr/>
          <p:nvPr/>
        </p:nvSpPr>
        <p:spPr>
          <a:xfrm>
            <a:off x="4299665" y="3759098"/>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+7,9</a:t>
            </a:r>
            <a:endParaRPr lang="it-IT" sz="1900" dirty="0">
              <a:latin typeface="Calibri" panose="020F0502020204030204" pitchFamily="34" charset="0"/>
            </a:endParaRPr>
          </a:p>
        </p:txBody>
      </p:sp>
      <p:sp>
        <p:nvSpPr>
          <p:cNvPr id="55" name="Rettangolo 54"/>
          <p:cNvSpPr/>
          <p:nvPr/>
        </p:nvSpPr>
        <p:spPr>
          <a:xfrm>
            <a:off x="6232728" y="3759098"/>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+2,2</a:t>
            </a:r>
            <a:endParaRPr lang="it-IT" sz="1900" dirty="0">
              <a:latin typeface="Calibri" panose="020F0502020204030204" pitchFamily="34" charset="0"/>
            </a:endParaRPr>
          </a:p>
        </p:txBody>
      </p:sp>
      <p:sp>
        <p:nvSpPr>
          <p:cNvPr id="56" name="Rettangolo 55"/>
          <p:cNvSpPr/>
          <p:nvPr/>
        </p:nvSpPr>
        <p:spPr>
          <a:xfrm>
            <a:off x="4430593" y="4150023"/>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+7,2</a:t>
            </a:r>
            <a:endParaRPr lang="it-IT" sz="1900" dirty="0">
              <a:latin typeface="Calibri" panose="020F0502020204030204" pitchFamily="34" charset="0"/>
            </a:endParaRPr>
          </a:p>
        </p:txBody>
      </p:sp>
      <p:sp>
        <p:nvSpPr>
          <p:cNvPr id="57" name="Rettangolo 56"/>
          <p:cNvSpPr/>
          <p:nvPr/>
        </p:nvSpPr>
        <p:spPr>
          <a:xfrm>
            <a:off x="6363656" y="4150023"/>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+2,1</a:t>
            </a:r>
            <a:endParaRPr lang="it-IT" sz="1900" dirty="0">
              <a:latin typeface="Calibri" panose="020F0502020204030204" pitchFamily="34" charset="0"/>
            </a:endParaRPr>
          </a:p>
        </p:txBody>
      </p:sp>
      <p:sp>
        <p:nvSpPr>
          <p:cNvPr id="58" name="Rettangolo 57"/>
          <p:cNvSpPr/>
          <p:nvPr/>
        </p:nvSpPr>
        <p:spPr>
          <a:xfrm>
            <a:off x="4089610" y="4557012"/>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+7,1</a:t>
            </a:r>
            <a:endParaRPr lang="it-IT" sz="1900" dirty="0">
              <a:latin typeface="Calibri" panose="020F0502020204030204" pitchFamily="34" charset="0"/>
            </a:endParaRPr>
          </a:p>
        </p:txBody>
      </p:sp>
      <p:sp>
        <p:nvSpPr>
          <p:cNvPr id="59" name="Rettangolo 58"/>
          <p:cNvSpPr/>
          <p:nvPr/>
        </p:nvSpPr>
        <p:spPr>
          <a:xfrm>
            <a:off x="6022673" y="4557012"/>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+2,1</a:t>
            </a:r>
            <a:endParaRPr lang="it-IT" sz="1900" dirty="0">
              <a:latin typeface="Calibri" panose="020F0502020204030204" pitchFamily="34" charset="0"/>
            </a:endParaRPr>
          </a:p>
        </p:txBody>
      </p:sp>
      <p:sp>
        <p:nvSpPr>
          <p:cNvPr id="60" name="Rettangolo 59"/>
          <p:cNvSpPr/>
          <p:nvPr/>
        </p:nvSpPr>
        <p:spPr>
          <a:xfrm>
            <a:off x="4249402" y="4985209"/>
            <a:ext cx="614271" cy="384721"/>
          </a:xfrm>
          <a:prstGeom prst="rect">
            <a:avLst/>
          </a:prstGeom>
        </p:spPr>
        <p:txBody>
          <a:bodyPr wrap="none">
            <a:spAutoFit/>
          </a:bodyPr>
          <a:lstStyle/>
          <a:p>
            <a:r>
              <a:rPr lang="it-IT" sz="1900" b="1" dirty="0">
                <a:solidFill>
                  <a:srgbClr val="000000"/>
                </a:solidFill>
                <a:latin typeface="Calibri" panose="020F0502020204030204" pitchFamily="34" charset="0"/>
              </a:rPr>
              <a:t>+5,8</a:t>
            </a:r>
            <a:endParaRPr lang="it-IT" sz="1900" b="1" dirty="0">
              <a:latin typeface="Calibri" panose="020F0502020204030204" pitchFamily="34" charset="0"/>
            </a:endParaRPr>
          </a:p>
        </p:txBody>
      </p:sp>
      <p:sp>
        <p:nvSpPr>
          <p:cNvPr id="61" name="Rettangolo 60"/>
          <p:cNvSpPr/>
          <p:nvPr/>
        </p:nvSpPr>
        <p:spPr>
          <a:xfrm>
            <a:off x="6182465" y="4985209"/>
            <a:ext cx="614271" cy="384721"/>
          </a:xfrm>
          <a:prstGeom prst="rect">
            <a:avLst/>
          </a:prstGeom>
        </p:spPr>
        <p:txBody>
          <a:bodyPr wrap="none">
            <a:spAutoFit/>
          </a:bodyPr>
          <a:lstStyle/>
          <a:p>
            <a:r>
              <a:rPr lang="it-IT" sz="1900" b="1" dirty="0">
                <a:solidFill>
                  <a:srgbClr val="000000"/>
                </a:solidFill>
                <a:latin typeface="Calibri" panose="020F0502020204030204" pitchFamily="34" charset="0"/>
              </a:rPr>
              <a:t>+1,7</a:t>
            </a:r>
            <a:endParaRPr lang="it-IT" sz="1900" b="1" dirty="0">
              <a:latin typeface="Calibri" panose="020F0502020204030204" pitchFamily="34" charset="0"/>
            </a:endParaRPr>
          </a:p>
        </p:txBody>
      </p:sp>
      <p:sp>
        <p:nvSpPr>
          <p:cNvPr id="62" name="Rettangolo 61"/>
          <p:cNvSpPr/>
          <p:nvPr/>
        </p:nvSpPr>
        <p:spPr>
          <a:xfrm>
            <a:off x="4148188" y="5413363"/>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+5,4</a:t>
            </a:r>
            <a:endParaRPr lang="it-IT" sz="1900" dirty="0">
              <a:latin typeface="Calibri" panose="020F0502020204030204" pitchFamily="34" charset="0"/>
            </a:endParaRPr>
          </a:p>
        </p:txBody>
      </p:sp>
      <p:sp>
        <p:nvSpPr>
          <p:cNvPr id="63" name="Rettangolo 62"/>
          <p:cNvSpPr/>
          <p:nvPr/>
        </p:nvSpPr>
        <p:spPr>
          <a:xfrm>
            <a:off x="6081251" y="5413363"/>
            <a:ext cx="614271" cy="384721"/>
          </a:xfrm>
          <a:prstGeom prst="rect">
            <a:avLst/>
          </a:prstGeom>
        </p:spPr>
        <p:txBody>
          <a:bodyPr wrap="none">
            <a:spAutoFit/>
          </a:bodyPr>
          <a:lstStyle/>
          <a:p>
            <a:r>
              <a:rPr lang="it-IT" sz="1900" dirty="0">
                <a:solidFill>
                  <a:srgbClr val="000000"/>
                </a:solidFill>
                <a:latin typeface="Calibri" panose="020F0502020204030204" pitchFamily="34" charset="0"/>
              </a:rPr>
              <a:t>+1,6</a:t>
            </a:r>
            <a:endParaRPr lang="it-IT" sz="1900" dirty="0">
              <a:latin typeface="Calibri" panose="020F0502020204030204" pitchFamily="34" charset="0"/>
            </a:endParaRPr>
          </a:p>
        </p:txBody>
      </p:sp>
      <p:sp>
        <p:nvSpPr>
          <p:cNvPr id="2048" name="Rettangolo 2047"/>
          <p:cNvSpPr/>
          <p:nvPr/>
        </p:nvSpPr>
        <p:spPr bwMode="auto">
          <a:xfrm>
            <a:off x="2236211" y="4966753"/>
            <a:ext cx="4815972" cy="421633"/>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1" i="0" u="none" strike="noStrike" cap="none" normalizeH="0" baseline="0">
              <a:ln>
                <a:noFill/>
              </a:ln>
              <a:solidFill>
                <a:schemeClr val="tx1"/>
              </a:solidFill>
              <a:effectLst/>
              <a:latin typeface="Calibri" panose="020F0502020204030204" pitchFamily="34" charset="0"/>
            </a:endParaRPr>
          </a:p>
        </p:txBody>
      </p:sp>
      <p:sp>
        <p:nvSpPr>
          <p:cNvPr id="72" name="Rettangolo 71"/>
          <p:cNvSpPr/>
          <p:nvPr/>
        </p:nvSpPr>
        <p:spPr bwMode="auto">
          <a:xfrm>
            <a:off x="1732343" y="4552104"/>
            <a:ext cx="5109785" cy="394537"/>
          </a:xfrm>
          <a:prstGeom prst="rect">
            <a:avLst/>
          </a:prstGeom>
          <a:solidFill>
            <a:srgbClr val="00206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73" name="Rettangolo 72"/>
          <p:cNvSpPr/>
          <p:nvPr/>
        </p:nvSpPr>
        <p:spPr bwMode="auto">
          <a:xfrm>
            <a:off x="1635279" y="5408455"/>
            <a:ext cx="5416904" cy="394537"/>
          </a:xfrm>
          <a:prstGeom prst="rect">
            <a:avLst/>
          </a:prstGeom>
          <a:solidFill>
            <a:srgbClr val="002060">
              <a:alpha val="2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900" b="0" i="0" u="none" strike="noStrike" cap="none" normalizeH="0" baseline="0">
              <a:ln>
                <a:noFill/>
              </a:ln>
              <a:solidFill>
                <a:schemeClr val="tx1"/>
              </a:solidFill>
              <a:effectLst/>
              <a:latin typeface="Calibri" panose="020F0502020204030204" pitchFamily="34" charset="0"/>
            </a:endParaRPr>
          </a:p>
        </p:txBody>
      </p:sp>
      <p:sp>
        <p:nvSpPr>
          <p:cNvPr id="74" name="Rettangolo 73"/>
          <p:cNvSpPr/>
          <p:nvPr/>
        </p:nvSpPr>
        <p:spPr>
          <a:xfrm rot="21189022">
            <a:off x="2984410" y="1265318"/>
            <a:ext cx="2352720" cy="369332"/>
          </a:xfrm>
          <a:prstGeom prst="rect">
            <a:avLst/>
          </a:prstGeom>
        </p:spPr>
        <p:txBody>
          <a:bodyPr wrap="square">
            <a:spAutoFit/>
          </a:bodyPr>
          <a:lstStyle/>
          <a:p>
            <a:pPr eaLnBrk="1" hangingPunct="1"/>
            <a:r>
              <a:rPr lang="it-IT" sz="1800" b="1" kern="0" dirty="0" err="1">
                <a:latin typeface="Calibri" panose="020F0502020204030204" pitchFamily="34" charset="0"/>
              </a:rPr>
              <a:t>Var</a:t>
            </a:r>
            <a:r>
              <a:rPr lang="it-IT" sz="1800" b="1" kern="0" dirty="0">
                <a:latin typeface="Calibri" panose="020F0502020204030204" pitchFamily="34" charset="0"/>
              </a:rPr>
              <a:t>. %</a:t>
            </a:r>
            <a:endParaRPr lang="it-IT" altLang="it-IT" sz="1800" b="1" kern="0" dirty="0">
              <a:latin typeface="Calibri" panose="020F0502020204030204" pitchFamily="34" charset="0"/>
              <a:cs typeface="Arial" panose="020B0604020202020204" pitchFamily="34" charset="0"/>
            </a:endParaRPr>
          </a:p>
        </p:txBody>
      </p:sp>
      <p:sp>
        <p:nvSpPr>
          <p:cNvPr id="65" name="Rettangolo 11"/>
          <p:cNvSpPr>
            <a:spLocks noChangeArrowheads="1"/>
          </p:cNvSpPr>
          <p:nvPr/>
        </p:nvSpPr>
        <p:spPr bwMode="auto">
          <a:xfrm>
            <a:off x="406674" y="6049068"/>
            <a:ext cx="8301734" cy="556628"/>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a:t>
            </a:r>
            <a:r>
              <a:rPr lang="it-IT" sz="1400" b="0" dirty="0">
                <a:latin typeface="Calibri" panose="020F0502020204030204" pitchFamily="34" charset="0"/>
              </a:rPr>
              <a:t>Internet Live </a:t>
            </a:r>
            <a:r>
              <a:rPr lang="it-IT" sz="1400" b="0" dirty="0" err="1">
                <a:latin typeface="Calibri" panose="020F0502020204030204" pitchFamily="34" charset="0"/>
              </a:rPr>
              <a:t>Stats</a:t>
            </a:r>
            <a:r>
              <a:rPr lang="it-IT" sz="1400" b="0" dirty="0">
                <a:latin typeface="Calibri" panose="020F0502020204030204" pitchFamily="34" charset="0"/>
              </a:rPr>
              <a:t>. </a:t>
            </a:r>
            <a:r>
              <a:rPr lang="en-US" sz="1400" b="0" dirty="0" err="1">
                <a:latin typeface="Calibri" panose="020F0502020204030204" pitchFamily="34" charset="0"/>
              </a:rPr>
              <a:t>Dati</a:t>
            </a:r>
            <a:r>
              <a:rPr lang="en-US" sz="1400" b="0" dirty="0">
                <a:latin typeface="Calibri" panose="020F0502020204030204" pitchFamily="34" charset="0"/>
              </a:rPr>
              <a:t> </a:t>
            </a:r>
            <a:r>
              <a:rPr lang="en-US" sz="1400" b="0" dirty="0" err="1">
                <a:latin typeface="Calibri" panose="020F0502020204030204" pitchFamily="34" charset="0"/>
              </a:rPr>
              <a:t>Elaborati</a:t>
            </a:r>
            <a:r>
              <a:rPr lang="en-US" sz="1400" b="0" dirty="0">
                <a:latin typeface="Calibri" panose="020F0502020204030204" pitchFamily="34" charset="0"/>
              </a:rPr>
              <a:t> da International Telecommunication Union (ITU), World Bank, and United Nations Population Division (2016)</a:t>
            </a:r>
            <a:endParaRPr lang="it-IT" sz="1400" b="0" dirty="0">
              <a:latin typeface="Calibri" panose="020F0502020204030204" pitchFamily="34" charset="0"/>
            </a:endParaRPr>
          </a:p>
        </p:txBody>
      </p:sp>
      <p:sp>
        <p:nvSpPr>
          <p:cNvPr id="75" name="Titolo 6"/>
          <p:cNvSpPr txBox="1">
            <a:spLocks/>
          </p:cNvSpPr>
          <p:nvPr/>
        </p:nvSpPr>
        <p:spPr>
          <a:xfrm>
            <a:off x="395288" y="188913"/>
            <a:ext cx="8589224"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kern="0" dirty="0">
                <a:solidFill>
                  <a:schemeClr val="tx1"/>
                </a:solidFill>
                <a:latin typeface="Calibri" panose="020F0502020204030204" pitchFamily="34" charset="0"/>
                <a:ea typeface="ＭＳ Ｐゴシック" pitchFamily="34" charset="-128"/>
                <a:cs typeface="Arial" charset="0"/>
              </a:rPr>
              <a:t>…in ogni caso, </a:t>
            </a:r>
            <a:r>
              <a:rPr lang="it-IT" u="sng" kern="0" dirty="0">
                <a:solidFill>
                  <a:srgbClr val="C00000"/>
                </a:solidFill>
                <a:latin typeface="Calibri" panose="020F0502020204030204" pitchFamily="34" charset="0"/>
                <a:ea typeface="ＭＳ Ｐゴシック" pitchFamily="34" charset="-128"/>
                <a:cs typeface="Arial" charset="0"/>
              </a:rPr>
              <a:t>L’ITALIA STA RECUPERANDO TERRENO</a:t>
            </a:r>
            <a:r>
              <a:rPr lang="it-IT" kern="0" dirty="0">
                <a:solidFill>
                  <a:schemeClr val="tx1"/>
                </a:solidFill>
                <a:latin typeface="Calibri" panose="020F0502020204030204" pitchFamily="34" charset="0"/>
                <a:ea typeface="ＭＳ Ｐゴシック" pitchFamily="34" charset="-128"/>
                <a:cs typeface="Arial" charset="0"/>
              </a:rPr>
              <a:t> considerando che risulta </a:t>
            </a:r>
            <a:r>
              <a:rPr lang="it-IT" u="sng" kern="0" dirty="0">
                <a:solidFill>
                  <a:srgbClr val="C00000"/>
                </a:solidFill>
                <a:latin typeface="Calibri" panose="020F0502020204030204" pitchFamily="34" charset="0"/>
                <a:ea typeface="ＭＳ Ｐゴシック" pitchFamily="34" charset="-128"/>
                <a:cs typeface="Arial" charset="0"/>
              </a:rPr>
              <a:t>NONA NELLA TOP TEN</a:t>
            </a:r>
            <a:r>
              <a:rPr lang="it-IT" kern="0" dirty="0">
                <a:solidFill>
                  <a:schemeClr val="tx1"/>
                </a:solidFill>
                <a:latin typeface="Calibri" panose="020F0502020204030204" pitchFamily="34" charset="0"/>
                <a:ea typeface="ＭＳ Ｐゴシック" pitchFamily="34" charset="-128"/>
                <a:cs typeface="Arial" charset="0"/>
              </a:rPr>
              <a:t> dei Paesi UE </a:t>
            </a:r>
            <a:r>
              <a:rPr lang="it-IT" u="sng" kern="0" dirty="0">
                <a:solidFill>
                  <a:srgbClr val="C00000"/>
                </a:solidFill>
                <a:latin typeface="Calibri" panose="020F0502020204030204" pitchFamily="34" charset="0"/>
                <a:ea typeface="ＭＳ Ｐゴシック" pitchFamily="34" charset="-128"/>
                <a:cs typeface="Arial" charset="0"/>
              </a:rPr>
              <a:t>PER INCREMENTO DEGLI ACCESSI AD INTERNET</a:t>
            </a:r>
            <a:r>
              <a:rPr lang="it-IT" kern="0" dirty="0">
                <a:solidFill>
                  <a:schemeClr val="tx1"/>
                </a:solidFill>
                <a:latin typeface="Calibri" panose="020F0502020204030204" pitchFamily="34" charset="0"/>
                <a:ea typeface="ＭＳ Ｐゴシック" pitchFamily="34" charset="-128"/>
                <a:cs typeface="Arial" charset="0"/>
              </a:rPr>
              <a:t>…</a:t>
            </a:r>
          </a:p>
          <a:p>
            <a:pPr eaLnBrk="1" hangingPunct="1"/>
            <a:endParaRPr lang="it-IT" kern="0" dirty="0">
              <a:solidFill>
                <a:srgbClr val="000000"/>
              </a:solidFill>
              <a:latin typeface="Calibri" panose="020F0502020204030204" pitchFamily="34" charset="0"/>
              <a:ea typeface="ＭＳ Ｐゴシック" pitchFamily="34" charset="-128"/>
              <a:cs typeface="Arial" charset="0"/>
            </a:endParaRPr>
          </a:p>
        </p:txBody>
      </p:sp>
    </p:spTree>
    <p:extLst>
      <p:ext uri="{BB962C8B-B14F-4D97-AF65-F5344CB8AC3E}">
        <p14:creationId xmlns:p14="http://schemas.microsoft.com/office/powerpoint/2010/main" val="345591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4400" y="2113200"/>
            <a:ext cx="5847192" cy="3351600"/>
          </a:xfrm>
          <a:prstGeom prst="rect">
            <a:avLst/>
          </a:prstGeom>
        </p:spPr>
      </p:pic>
      <p:sp>
        <p:nvSpPr>
          <p:cNvPr id="18" name="Rectangle 4"/>
          <p:cNvSpPr txBox="1">
            <a:spLocks noChangeArrowheads="1"/>
          </p:cNvSpPr>
          <p:nvPr/>
        </p:nvSpPr>
        <p:spPr bwMode="auto">
          <a:xfrm>
            <a:off x="395288" y="188913"/>
            <a:ext cx="8403022" cy="765175"/>
          </a:xfrm>
          <a:prstGeom prst="rect">
            <a:avLst/>
          </a:prstGeom>
          <a:noFill/>
          <a:ln w="9525">
            <a:noFill/>
            <a:miter lim="800000"/>
            <a:headEnd/>
            <a:tailEnd/>
          </a:ln>
        </p:spPr>
        <p:txBody>
          <a:bodyPr/>
          <a:lstStyle/>
          <a:p>
            <a:r>
              <a:rPr lang="it-IT" sz="2000" b="1" kern="0" dirty="0">
                <a:solidFill>
                  <a:srgbClr val="364E88"/>
                </a:solidFill>
                <a:latin typeface="Calibri" panose="020F0502020204030204" pitchFamily="34" charset="0"/>
              </a:rPr>
              <a:t>cessazioni ITALIA 2016 |</a:t>
            </a:r>
            <a:r>
              <a:rPr lang="it-IT" sz="2000" b="1" kern="0" dirty="0">
                <a:latin typeface="Calibri" panose="020F0502020204030204" pitchFamily="34" charset="0"/>
              </a:rPr>
              <a:t> in </a:t>
            </a:r>
            <a:r>
              <a:rPr lang="it-IT" sz="2000" b="1" kern="0" dirty="0" err="1">
                <a:latin typeface="Calibri" panose="020F0502020204030204" pitchFamily="34" charset="0"/>
              </a:rPr>
              <a:t>italia</a:t>
            </a:r>
            <a:r>
              <a:rPr lang="it-IT" sz="2000" b="1" kern="0" dirty="0">
                <a:latin typeface="Calibri" panose="020F0502020204030204" pitchFamily="34" charset="0"/>
              </a:rPr>
              <a:t> </a:t>
            </a:r>
            <a:r>
              <a:rPr lang="it-IT" sz="2000" b="1" dirty="0">
                <a:latin typeface="Calibri" panose="020F0502020204030204" pitchFamily="34" charset="0"/>
              </a:rPr>
              <a:t>nell’arco del 2016 sono cessate 322.134 imprese: 214.549 imprese del terziario, 107.585 imprese degli altri settori di attività economica…</a:t>
            </a:r>
            <a:endParaRPr lang="it-IT" sz="2000" b="1" kern="0" dirty="0">
              <a:latin typeface="Calibri" panose="020F0502020204030204" pitchFamily="34" charset="0"/>
            </a:endParaRPr>
          </a:p>
        </p:txBody>
      </p:sp>
      <p:sp>
        <p:nvSpPr>
          <p:cNvPr id="27" name="Rettangolo 93"/>
          <p:cNvSpPr>
            <a:spLocks noChangeArrowheads="1"/>
          </p:cNvSpPr>
          <p:nvPr/>
        </p:nvSpPr>
        <p:spPr bwMode="auto">
          <a:xfrm>
            <a:off x="304196" y="6324029"/>
            <a:ext cx="8539493" cy="294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lnSpc>
                <a:spcPct val="130000"/>
              </a:lnSpc>
              <a:spcBef>
                <a:spcPts val="600"/>
              </a:spcBef>
            </a:pPr>
            <a:r>
              <a:rPr lang="it-IT" sz="1000" b="0" dirty="0">
                <a:latin typeface="Calibri" panose="020F0502020204030204" pitchFamily="34" charset="0"/>
              </a:rPr>
              <a:t>Fonte: elaborazione Format Research su dati Infocamere (Movimprese). Altri settori di attività economica: manifattura, costruzioni, agricoltura.</a:t>
            </a:r>
          </a:p>
        </p:txBody>
      </p:sp>
      <p:sp>
        <p:nvSpPr>
          <p:cNvPr id="29" name="CasellaDiTesto 28"/>
          <p:cNvSpPr txBox="1"/>
          <p:nvPr/>
        </p:nvSpPr>
        <p:spPr>
          <a:xfrm>
            <a:off x="3257557" y="2617739"/>
            <a:ext cx="895502" cy="338554"/>
          </a:xfrm>
          <a:prstGeom prst="rect">
            <a:avLst/>
          </a:prstGeom>
          <a:noFill/>
        </p:spPr>
        <p:txBody>
          <a:bodyPr wrap="none" rtlCol="0">
            <a:spAutoFit/>
          </a:bodyPr>
          <a:lstStyle/>
          <a:p>
            <a:pPr algn="r"/>
            <a:r>
              <a:rPr lang="it-IT" sz="1600" b="1" dirty="0">
                <a:solidFill>
                  <a:srgbClr val="1F4E79"/>
                </a:solidFill>
                <a:latin typeface="Calibri" panose="020F0502020204030204" pitchFamily="34" charset="0"/>
              </a:rPr>
              <a:t>terziario</a:t>
            </a:r>
          </a:p>
        </p:txBody>
      </p:sp>
      <p:sp>
        <p:nvSpPr>
          <p:cNvPr id="30" name="CasellaDiTesto 29"/>
          <p:cNvSpPr txBox="1"/>
          <p:nvPr/>
        </p:nvSpPr>
        <p:spPr>
          <a:xfrm>
            <a:off x="2916387" y="4057252"/>
            <a:ext cx="1961393" cy="584775"/>
          </a:xfrm>
          <a:prstGeom prst="rect">
            <a:avLst/>
          </a:prstGeom>
          <a:noFill/>
        </p:spPr>
        <p:txBody>
          <a:bodyPr wrap="square" rtlCol="0">
            <a:spAutoFit/>
          </a:bodyPr>
          <a:lstStyle/>
          <a:p>
            <a:pPr algn="r"/>
            <a:r>
              <a:rPr lang="it-IT" sz="1600" b="1" dirty="0">
                <a:latin typeface="Calibri" panose="020F0502020204030204" pitchFamily="34" charset="0"/>
              </a:rPr>
              <a:t>altri settori di attività economica</a:t>
            </a:r>
          </a:p>
        </p:txBody>
      </p:sp>
      <p:sp>
        <p:nvSpPr>
          <p:cNvPr id="31" name="Ovale 30"/>
          <p:cNvSpPr/>
          <p:nvPr/>
        </p:nvSpPr>
        <p:spPr bwMode="auto">
          <a:xfrm>
            <a:off x="6130137" y="3144560"/>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35" name="Ovale 34"/>
          <p:cNvSpPr/>
          <p:nvPr/>
        </p:nvSpPr>
        <p:spPr bwMode="auto">
          <a:xfrm>
            <a:off x="6130137" y="4609769"/>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36" name="CasellaDiTesto 35"/>
          <p:cNvSpPr txBox="1"/>
          <p:nvPr/>
        </p:nvSpPr>
        <p:spPr>
          <a:xfrm>
            <a:off x="6172969" y="3176818"/>
            <a:ext cx="947695" cy="369332"/>
          </a:xfrm>
          <a:prstGeom prst="rect">
            <a:avLst/>
          </a:prstGeom>
          <a:noFill/>
        </p:spPr>
        <p:txBody>
          <a:bodyPr wrap="none" rtlCol="0">
            <a:spAutoFit/>
          </a:bodyPr>
          <a:lstStyle/>
          <a:p>
            <a:pPr algn="ctr"/>
            <a:r>
              <a:rPr lang="it-IT" sz="1800" b="1" dirty="0">
                <a:solidFill>
                  <a:srgbClr val="1F4E79"/>
                </a:solidFill>
                <a:latin typeface="Calibri" panose="020F0502020204030204" pitchFamily="34" charset="0"/>
              </a:rPr>
              <a:t>214.549</a:t>
            </a:r>
          </a:p>
        </p:txBody>
      </p:sp>
      <p:sp>
        <p:nvSpPr>
          <p:cNvPr id="37" name="CasellaDiTesto 36"/>
          <p:cNvSpPr txBox="1"/>
          <p:nvPr/>
        </p:nvSpPr>
        <p:spPr>
          <a:xfrm>
            <a:off x="6172970" y="4642027"/>
            <a:ext cx="947695" cy="369332"/>
          </a:xfrm>
          <a:prstGeom prst="rect">
            <a:avLst/>
          </a:prstGeom>
          <a:noFill/>
        </p:spPr>
        <p:txBody>
          <a:bodyPr wrap="none" rtlCol="0">
            <a:spAutoFit/>
          </a:bodyPr>
          <a:lstStyle/>
          <a:p>
            <a:pPr algn="ctr"/>
            <a:r>
              <a:rPr lang="it-IT" sz="1800" b="1" dirty="0">
                <a:latin typeface="Calibri" panose="020F0502020204030204" pitchFamily="34" charset="0"/>
              </a:rPr>
              <a:t>107.585</a:t>
            </a:r>
          </a:p>
        </p:txBody>
      </p:sp>
      <p:sp>
        <p:nvSpPr>
          <p:cNvPr id="38" name="CasellaDiTesto 37"/>
          <p:cNvSpPr txBox="1"/>
          <p:nvPr/>
        </p:nvSpPr>
        <p:spPr>
          <a:xfrm>
            <a:off x="1158626" y="3618163"/>
            <a:ext cx="947695" cy="369332"/>
          </a:xfrm>
          <a:prstGeom prst="rect">
            <a:avLst/>
          </a:prstGeom>
          <a:noFill/>
        </p:spPr>
        <p:txBody>
          <a:bodyPr wrap="none" rtlCol="0">
            <a:spAutoFit/>
          </a:bodyPr>
          <a:lstStyle/>
          <a:p>
            <a:pPr algn="ctr"/>
            <a:r>
              <a:rPr lang="it-IT" sz="1800" b="1" dirty="0">
                <a:solidFill>
                  <a:srgbClr val="1F4E79"/>
                </a:solidFill>
                <a:latin typeface="Calibri" panose="020F0502020204030204" pitchFamily="34" charset="0"/>
              </a:rPr>
              <a:t>206.194</a:t>
            </a:r>
          </a:p>
        </p:txBody>
      </p:sp>
      <p:sp>
        <p:nvSpPr>
          <p:cNvPr id="39" name="CasellaDiTesto 38"/>
          <p:cNvSpPr txBox="1"/>
          <p:nvPr/>
        </p:nvSpPr>
        <p:spPr>
          <a:xfrm>
            <a:off x="1044193" y="4523417"/>
            <a:ext cx="830677" cy="369332"/>
          </a:xfrm>
          <a:prstGeom prst="rect">
            <a:avLst/>
          </a:prstGeom>
          <a:noFill/>
        </p:spPr>
        <p:txBody>
          <a:bodyPr wrap="none" rtlCol="0">
            <a:spAutoFit/>
          </a:bodyPr>
          <a:lstStyle/>
          <a:p>
            <a:pPr algn="ctr"/>
            <a:r>
              <a:rPr lang="it-IT" sz="1800" b="1" dirty="0">
                <a:latin typeface="Calibri" panose="020F0502020204030204" pitchFamily="34" charset="0"/>
              </a:rPr>
              <a:t>89.028</a:t>
            </a:r>
          </a:p>
        </p:txBody>
      </p:sp>
      <p:sp>
        <p:nvSpPr>
          <p:cNvPr id="40" name="CasellaDiTesto 39"/>
          <p:cNvSpPr txBox="1"/>
          <p:nvPr/>
        </p:nvSpPr>
        <p:spPr>
          <a:xfrm>
            <a:off x="1122720" y="2199468"/>
            <a:ext cx="971741" cy="261610"/>
          </a:xfrm>
          <a:prstGeom prst="rect">
            <a:avLst/>
          </a:prstGeom>
          <a:noFill/>
        </p:spPr>
        <p:txBody>
          <a:bodyPr wrap="none" rtlCol="0">
            <a:spAutoFit/>
          </a:bodyPr>
          <a:lstStyle/>
          <a:p>
            <a:r>
              <a:rPr lang="it-IT" sz="1100" b="0" i="1" dirty="0">
                <a:latin typeface="Calibri" panose="020F0502020204030204" pitchFamily="34" charset="0"/>
              </a:rPr>
              <a:t>valori assoluti</a:t>
            </a:r>
          </a:p>
        </p:txBody>
      </p:sp>
      <p:sp>
        <p:nvSpPr>
          <p:cNvPr id="16" name="CasellaDiTesto 15"/>
          <p:cNvSpPr txBox="1"/>
          <p:nvPr/>
        </p:nvSpPr>
        <p:spPr>
          <a:xfrm>
            <a:off x="554783" y="1614360"/>
            <a:ext cx="4670323" cy="369332"/>
          </a:xfrm>
          <a:prstGeom prst="rect">
            <a:avLst/>
          </a:prstGeom>
          <a:noFill/>
        </p:spPr>
        <p:txBody>
          <a:bodyPr wrap="square" rtlCol="0">
            <a:spAutoFit/>
          </a:bodyPr>
          <a:lstStyle/>
          <a:p>
            <a:r>
              <a:rPr lang="it-IT" sz="1800" b="1" dirty="0">
                <a:solidFill>
                  <a:srgbClr val="1F4E79"/>
                </a:solidFill>
                <a:latin typeface="Calibri" panose="020F0502020204030204" pitchFamily="34" charset="0"/>
              </a:rPr>
              <a:t>Imprese cessate in </a:t>
            </a:r>
            <a:r>
              <a:rPr lang="it-IT" sz="1800" b="1" u="sng" dirty="0">
                <a:solidFill>
                  <a:srgbClr val="1F4E79"/>
                </a:solidFill>
                <a:latin typeface="Calibri" panose="020F0502020204030204" pitchFamily="34" charset="0"/>
              </a:rPr>
              <a:t>Italia</a:t>
            </a:r>
          </a:p>
        </p:txBody>
      </p:sp>
      <p:sp>
        <p:nvSpPr>
          <p:cNvPr id="17" name="Rettangolo 16"/>
          <p:cNvSpPr/>
          <p:nvPr/>
        </p:nvSpPr>
        <p:spPr bwMode="auto">
          <a:xfrm>
            <a:off x="395288" y="1529296"/>
            <a:ext cx="7238889" cy="4148490"/>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9" name="CasellaDiTesto 18"/>
          <p:cNvSpPr txBox="1"/>
          <p:nvPr/>
        </p:nvSpPr>
        <p:spPr>
          <a:xfrm>
            <a:off x="5391985" y="2772029"/>
            <a:ext cx="780984" cy="307777"/>
          </a:xfrm>
          <a:prstGeom prst="rect">
            <a:avLst/>
          </a:prstGeom>
          <a:noFill/>
        </p:spPr>
        <p:txBody>
          <a:bodyPr wrap="none" rtlCol="0">
            <a:spAutoFit/>
          </a:bodyPr>
          <a:lstStyle/>
          <a:p>
            <a:pPr algn="ctr"/>
            <a:r>
              <a:rPr lang="it-IT" sz="1400" b="1" dirty="0">
                <a:solidFill>
                  <a:srgbClr val="1F4E79"/>
                </a:solidFill>
                <a:latin typeface="Calibri" panose="020F0502020204030204" pitchFamily="34" charset="0"/>
              </a:rPr>
              <a:t>237.035</a:t>
            </a:r>
          </a:p>
        </p:txBody>
      </p:sp>
      <p:sp>
        <p:nvSpPr>
          <p:cNvPr id="20" name="CasellaDiTesto 19"/>
          <p:cNvSpPr txBox="1"/>
          <p:nvPr/>
        </p:nvSpPr>
        <p:spPr>
          <a:xfrm>
            <a:off x="5259421" y="4242274"/>
            <a:ext cx="780984" cy="307777"/>
          </a:xfrm>
          <a:prstGeom prst="rect">
            <a:avLst/>
          </a:prstGeom>
          <a:noFill/>
        </p:spPr>
        <p:txBody>
          <a:bodyPr wrap="none" rtlCol="0">
            <a:spAutoFit/>
          </a:bodyPr>
          <a:lstStyle/>
          <a:p>
            <a:pPr algn="ctr"/>
            <a:r>
              <a:rPr lang="it-IT" sz="1400" b="1" dirty="0">
                <a:latin typeface="Calibri" panose="020F0502020204030204" pitchFamily="34" charset="0"/>
              </a:rPr>
              <a:t>120.334</a:t>
            </a:r>
          </a:p>
        </p:txBody>
      </p:sp>
    </p:spTree>
    <p:extLst>
      <p:ext uri="{BB962C8B-B14F-4D97-AF65-F5344CB8AC3E}">
        <p14:creationId xmlns:p14="http://schemas.microsoft.com/office/powerpoint/2010/main" val="159491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9"/>
          <p:cNvSpPr txBox="1">
            <a:spLocks noChangeArrowheads="1"/>
          </p:cNvSpPr>
          <p:nvPr/>
        </p:nvSpPr>
        <p:spPr bwMode="auto">
          <a:xfrm>
            <a:off x="395288" y="1372706"/>
            <a:ext cx="84201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spcBef>
                <a:spcPts val="600"/>
              </a:spcBef>
            </a:pPr>
            <a:r>
              <a:rPr lang="it-IT" altLang="ja-JP" sz="2000" b="0" dirty="0">
                <a:latin typeface="Calibri" panose="020F0502020204030204" pitchFamily="34" charset="0"/>
              </a:rPr>
              <a:t>Imprese che </a:t>
            </a:r>
            <a:r>
              <a:rPr lang="it-IT" altLang="ja-JP" sz="2000" u="sng" dirty="0">
                <a:latin typeface="Calibri" panose="020F0502020204030204" pitchFamily="34" charset="0"/>
              </a:rPr>
              <a:t>hanno accesso ad Internet</a:t>
            </a:r>
          </a:p>
        </p:txBody>
      </p:sp>
      <p:sp>
        <p:nvSpPr>
          <p:cNvPr id="26" name="CasellaDiTesto 24"/>
          <p:cNvSpPr txBox="1">
            <a:spLocks noChangeArrowheads="1"/>
          </p:cNvSpPr>
          <p:nvPr/>
        </p:nvSpPr>
        <p:spPr bwMode="auto">
          <a:xfrm>
            <a:off x="5138002" y="1984518"/>
            <a:ext cx="3730520" cy="260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b="1">
                <a:solidFill>
                  <a:schemeClr val="tx1"/>
                </a:solidFill>
                <a:latin typeface="Arial" panose="020B0604020202020204" pitchFamily="34" charset="0"/>
                <a:ea typeface="MS PGothic" panose="020B0600070205080204" pitchFamily="34" charset="-128"/>
              </a:defRPr>
            </a:lvl1pPr>
            <a:lvl2pPr marL="742950" indent="-285750" eaLnBrk="0" hangingPunct="0">
              <a:defRPr sz="800" b="1">
                <a:solidFill>
                  <a:schemeClr val="tx1"/>
                </a:solidFill>
                <a:latin typeface="Arial" panose="020B0604020202020204" pitchFamily="34" charset="0"/>
                <a:ea typeface="MS PGothic" panose="020B0600070205080204" pitchFamily="34" charset="-128"/>
              </a:defRPr>
            </a:lvl2pPr>
            <a:lvl3pPr marL="1143000" indent="-228600" eaLnBrk="0" hangingPunct="0">
              <a:defRPr sz="800" b="1">
                <a:solidFill>
                  <a:schemeClr val="tx1"/>
                </a:solidFill>
                <a:latin typeface="Arial" panose="020B0604020202020204" pitchFamily="34" charset="0"/>
                <a:ea typeface="MS PGothic" panose="020B0600070205080204" pitchFamily="34" charset="-128"/>
              </a:defRPr>
            </a:lvl3pPr>
            <a:lvl4pPr marL="1600200" indent="-228600" eaLnBrk="0" hangingPunct="0">
              <a:defRPr sz="800" b="1">
                <a:solidFill>
                  <a:schemeClr val="tx1"/>
                </a:solidFill>
                <a:latin typeface="Arial" panose="020B0604020202020204" pitchFamily="34" charset="0"/>
                <a:ea typeface="MS PGothic" panose="020B0600070205080204" pitchFamily="34" charset="-128"/>
              </a:defRPr>
            </a:lvl4pPr>
            <a:lvl5pPr marL="2057400" indent="-228600" eaLnBrk="0" hangingPunct="0">
              <a:defRPr sz="8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l" eaLnBrk="1" hangingPunct="1">
              <a:lnSpc>
                <a:spcPct val="110000"/>
              </a:lnSpc>
              <a:spcBef>
                <a:spcPts val="600"/>
              </a:spcBef>
            </a:pPr>
            <a:r>
              <a:rPr lang="it-IT" altLang="it-IT" sz="1800" b="0" dirty="0">
                <a:latin typeface="Calibri" panose="020F0502020204030204" pitchFamily="34" charset="0"/>
              </a:rPr>
              <a:t>Il </a:t>
            </a:r>
            <a:r>
              <a:rPr lang="it-IT" altLang="it-IT" sz="1800" dirty="0">
                <a:latin typeface="Calibri" panose="020F0502020204030204" pitchFamily="34" charset="0"/>
              </a:rPr>
              <a:t>Friuli Venezia Giulia </a:t>
            </a:r>
            <a:r>
              <a:rPr lang="it-IT" altLang="it-IT" sz="1800" b="0" dirty="0">
                <a:latin typeface="Calibri" panose="020F0502020204030204" pitchFamily="34" charset="0"/>
              </a:rPr>
              <a:t>si posiziona al </a:t>
            </a:r>
            <a:r>
              <a:rPr lang="it-IT" altLang="it-IT" sz="1800" dirty="0">
                <a:latin typeface="Calibri" panose="020F0502020204030204" pitchFamily="34" charset="0"/>
              </a:rPr>
              <a:t>sesto posto</a:t>
            </a:r>
            <a:r>
              <a:rPr lang="it-IT" altLang="it-IT" sz="1800" b="0" dirty="0">
                <a:latin typeface="Calibri" panose="020F0502020204030204" pitchFamily="34" charset="0"/>
              </a:rPr>
              <a:t> tra le regioni italiane per disponibilità di connessione a internet presso le imprese. È preceduto da Valle d’Aosta, Trentino Alto Adige, Liguria, Umbria, Sardegna. </a:t>
            </a:r>
            <a:endParaRPr lang="it-IT" altLang="it-IT" sz="1800" dirty="0">
              <a:latin typeface="Calibri" panose="020F0502020204030204" pitchFamily="34" charset="0"/>
            </a:endParaRPr>
          </a:p>
          <a:p>
            <a:pPr algn="l" eaLnBrk="1" hangingPunct="1">
              <a:lnSpc>
                <a:spcPct val="110000"/>
              </a:lnSpc>
              <a:spcBef>
                <a:spcPts val="600"/>
              </a:spcBef>
            </a:pPr>
            <a:r>
              <a:rPr lang="it-IT" altLang="it-IT" sz="1800" b="0" dirty="0">
                <a:latin typeface="Calibri" panose="020F0502020204030204" pitchFamily="34" charset="0"/>
              </a:rPr>
              <a:t>Ancora molto indietro Abruzzo, Puglia e Molise.</a:t>
            </a:r>
          </a:p>
        </p:txBody>
      </p:sp>
      <p:pic>
        <p:nvPicPr>
          <p:cNvPr id="4" name="Immagine 3"/>
          <p:cNvPicPr>
            <a:picLocks noChangeAspect="1"/>
          </p:cNvPicPr>
          <p:nvPr/>
        </p:nvPicPr>
        <p:blipFill>
          <a:blip r:embed="rId4"/>
          <a:stretch>
            <a:fillRect/>
          </a:stretch>
        </p:blipFill>
        <p:spPr>
          <a:xfrm>
            <a:off x="733992" y="1988840"/>
            <a:ext cx="3405960" cy="3749418"/>
          </a:xfrm>
          <a:prstGeom prst="rect">
            <a:avLst/>
          </a:prstGeom>
        </p:spPr>
      </p:pic>
      <p:grpSp>
        <p:nvGrpSpPr>
          <p:cNvPr id="13" name="Gruppo 12"/>
          <p:cNvGrpSpPr/>
          <p:nvPr/>
        </p:nvGrpSpPr>
        <p:grpSpPr>
          <a:xfrm>
            <a:off x="5129244" y="5030748"/>
            <a:ext cx="2388581" cy="1364347"/>
            <a:chOff x="4703699" y="4566079"/>
            <a:chExt cx="2388581" cy="1364347"/>
          </a:xfrm>
        </p:grpSpPr>
        <p:sp>
          <p:nvSpPr>
            <p:cNvPr id="28" name="Rettangolo 27"/>
            <p:cNvSpPr>
              <a:spLocks noChangeArrowheads="1"/>
            </p:cNvSpPr>
            <p:nvPr/>
          </p:nvSpPr>
          <p:spPr bwMode="auto">
            <a:xfrm>
              <a:off x="4703699" y="4566079"/>
              <a:ext cx="2388581" cy="1364347"/>
            </a:xfrm>
            <a:prstGeom prst="rect">
              <a:avLst/>
            </a:prstGeom>
            <a:solidFill>
              <a:schemeClr val="bg1"/>
            </a:solidFill>
            <a:ln>
              <a:noFill/>
            </a:ln>
            <a:effectLst>
              <a:outerShdw blurRad="50800" dist="38100" algn="l" rotWithShape="0">
                <a:prstClr val="black">
                  <a:alpha val="40000"/>
                </a:prstClr>
              </a:outerShdw>
            </a:effectLst>
            <a:extLst>
              <a:ext uri="{91240B29-F687-4F45-9708-019B960494DF}">
                <a14:hiddenLine xmlns:a14="http://schemas.microsoft.com/office/drawing/2010/main" w="12700">
                  <a:solidFill>
                    <a:srgbClr val="000000"/>
                  </a:solidFill>
                  <a:round/>
                  <a:headEnd/>
                  <a:tailEnd/>
                </a14:hiddenLine>
              </a:ext>
            </a:extLst>
          </p:spPr>
          <p:txBody>
            <a:bodyPr/>
            <a:lstStyle/>
            <a:p>
              <a:pPr algn="l">
                <a:defRPr/>
              </a:pPr>
              <a:endParaRPr lang="it-IT" dirty="0">
                <a:latin typeface="Arial" charset="0"/>
                <a:ea typeface="ＭＳ Ｐゴシック" charset="0"/>
                <a:cs typeface="ＭＳ Ｐゴシック" charset="0"/>
              </a:endParaRPr>
            </a:p>
          </p:txBody>
        </p:sp>
        <p:sp>
          <p:nvSpPr>
            <p:cNvPr id="30" name="CasellaDiTesto 9"/>
            <p:cNvSpPr txBox="1">
              <a:spLocks noChangeArrowheads="1"/>
            </p:cNvSpPr>
            <p:nvPr/>
          </p:nvSpPr>
          <p:spPr bwMode="auto">
            <a:xfrm>
              <a:off x="5104636" y="4584934"/>
              <a:ext cx="1843628" cy="1338828"/>
            </a:xfrm>
            <a:prstGeom prst="rect">
              <a:avLst/>
            </a:prstGeom>
            <a:solidFill>
              <a:schemeClr val="bg1"/>
            </a:solidFill>
            <a:ln>
              <a:noFill/>
            </a:ln>
            <a:extLst/>
          </p:spPr>
          <p:txBody>
            <a:bodyPr wrap="square">
              <a:spAutoFit/>
            </a:bodyPr>
            <a:lstStyle>
              <a:lvl1pPr eaLnBrk="0" hangingPunct="0">
                <a:defRPr sz="800" b="1">
                  <a:solidFill>
                    <a:schemeClr val="tx1"/>
                  </a:solidFill>
                  <a:latin typeface="Arial" panose="020B0604020202020204" pitchFamily="34" charset="0"/>
                  <a:ea typeface="MS PGothic" panose="020B0600070205080204" pitchFamily="34" charset="-128"/>
                </a:defRPr>
              </a:lvl1pPr>
              <a:lvl2pPr marL="742950" indent="-285750" eaLnBrk="0" hangingPunct="0">
                <a:defRPr sz="800" b="1">
                  <a:solidFill>
                    <a:schemeClr val="tx1"/>
                  </a:solidFill>
                  <a:latin typeface="Arial" panose="020B0604020202020204" pitchFamily="34" charset="0"/>
                  <a:ea typeface="MS PGothic" panose="020B0600070205080204" pitchFamily="34" charset="-128"/>
                </a:defRPr>
              </a:lvl2pPr>
              <a:lvl3pPr marL="1143000" indent="-228600" eaLnBrk="0" hangingPunct="0">
                <a:defRPr sz="800" b="1">
                  <a:solidFill>
                    <a:schemeClr val="tx1"/>
                  </a:solidFill>
                  <a:latin typeface="Arial" panose="020B0604020202020204" pitchFamily="34" charset="0"/>
                  <a:ea typeface="MS PGothic" panose="020B0600070205080204" pitchFamily="34" charset="-128"/>
                </a:defRPr>
              </a:lvl3pPr>
              <a:lvl4pPr marL="1600200" indent="-228600" eaLnBrk="0" hangingPunct="0">
                <a:defRPr sz="800" b="1">
                  <a:solidFill>
                    <a:schemeClr val="tx1"/>
                  </a:solidFill>
                  <a:latin typeface="Arial" panose="020B0604020202020204" pitchFamily="34" charset="0"/>
                  <a:ea typeface="MS PGothic" panose="020B0600070205080204" pitchFamily="34" charset="-128"/>
                </a:defRPr>
              </a:lvl4pPr>
              <a:lvl5pPr marL="2057400" indent="-228600" eaLnBrk="0" hangingPunct="0">
                <a:defRPr sz="8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900" dirty="0">
                  <a:latin typeface="Calibri" panose="020F0502020204030204" pitchFamily="34" charset="0"/>
                </a:rPr>
                <a:t>LEGENDA</a:t>
              </a:r>
            </a:p>
            <a:p>
              <a:pPr eaLnBrk="1" hangingPunct="1"/>
              <a:r>
                <a:rPr lang="it-IT" altLang="it-IT" sz="900" b="0" dirty="0">
                  <a:latin typeface="Calibri" panose="020F0502020204030204" pitchFamily="34" charset="0"/>
                </a:rPr>
                <a:t>Utilizzo di una scala di colore rosso. </a:t>
              </a:r>
            </a:p>
            <a:p>
              <a:pPr eaLnBrk="1" hangingPunct="1"/>
              <a:r>
                <a:rPr lang="it-IT" altLang="it-IT" sz="900" b="0" dirty="0">
                  <a:latin typeface="Calibri" panose="020F0502020204030204" pitchFamily="34" charset="0"/>
                </a:rPr>
                <a:t>A tonalità di rosso più scuro corrisponde una incidenza maggiore del fenomeno in quella regione.</a:t>
              </a:r>
            </a:p>
            <a:p>
              <a:pPr eaLnBrk="1" hangingPunct="1"/>
              <a:r>
                <a:rPr lang="it-IT" altLang="it-IT" sz="900" b="0" dirty="0">
                  <a:latin typeface="Calibri" panose="020F0502020204030204" pitchFamily="34" charset="0"/>
                </a:rPr>
                <a:t>A tonalità di rosso più chiaro corrisponde una incidenza minore del fenomeno in quella regione.</a:t>
              </a:r>
            </a:p>
          </p:txBody>
        </p:sp>
        <p:grpSp>
          <p:nvGrpSpPr>
            <p:cNvPr id="6" name="Gruppo 5"/>
            <p:cNvGrpSpPr/>
            <p:nvPr/>
          </p:nvGrpSpPr>
          <p:grpSpPr>
            <a:xfrm>
              <a:off x="4720629" y="4774755"/>
              <a:ext cx="384007" cy="1130300"/>
              <a:chOff x="1068395" y="4581128"/>
              <a:chExt cx="384007" cy="1130300"/>
            </a:xfrm>
          </p:grpSpPr>
          <p:pic>
            <p:nvPicPr>
              <p:cNvPr id="35"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1402" y="4581128"/>
                <a:ext cx="381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bwMode="auto">
              <a:xfrm>
                <a:off x="1068395" y="4581128"/>
                <a:ext cx="102298" cy="11303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sp>
        <p:nvSpPr>
          <p:cNvPr id="15" name="Titolo 6"/>
          <p:cNvSpPr txBox="1">
            <a:spLocks/>
          </p:cNvSpPr>
          <p:nvPr/>
        </p:nvSpPr>
        <p:spPr>
          <a:xfrm>
            <a:off x="395288" y="188913"/>
            <a:ext cx="8748712"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364E88"/>
                </a:solidFill>
                <a:latin typeface="Calibri" panose="020F0502020204030204" pitchFamily="34" charset="0"/>
                <a:ea typeface="ＭＳ Ｐゴシック" pitchFamily="34" charset="-128"/>
                <a:cs typeface="Arial" charset="0"/>
              </a:rPr>
              <a:t>e.commerce</a:t>
            </a:r>
            <a:r>
              <a:rPr lang="it-IT" kern="0" dirty="0">
                <a:solidFill>
                  <a:srgbClr val="364E88"/>
                </a:solidFill>
                <a:latin typeface="Calibri" panose="020F0502020204030204" pitchFamily="34" charset="0"/>
                <a:ea typeface="ＭＳ Ｐゴシック" pitchFamily="34" charset="-128"/>
                <a:cs typeface="Arial" charset="0"/>
              </a:rPr>
              <a:t> </a:t>
            </a:r>
            <a:r>
              <a:rPr lang="it-IT" kern="0" dirty="0">
                <a:solidFill>
                  <a:srgbClr val="1F497D"/>
                </a:solidFill>
                <a:latin typeface="Calibri" panose="020F0502020204030204" pitchFamily="34" charset="0"/>
                <a:ea typeface="ＭＳ Ｐゴシック" pitchFamily="34" charset="-128"/>
                <a:cs typeface="Arial" charset="0"/>
              </a:rPr>
              <a:t>| </a:t>
            </a:r>
            <a:r>
              <a:rPr lang="it-IT" kern="0" dirty="0">
                <a:solidFill>
                  <a:srgbClr val="000000"/>
                </a:solidFill>
                <a:latin typeface="Calibri" panose="020F0502020204030204" pitchFamily="34" charset="0"/>
                <a:ea typeface="ＭＳ Ｐゴシック" pitchFamily="34" charset="-128"/>
                <a:cs typeface="Arial" charset="0"/>
              </a:rPr>
              <a:t>…sul lato imprese, la quota di quelle che accedono a internet sale a circa il 75% (TUTTI I SETTORI)... il </a:t>
            </a:r>
            <a:r>
              <a:rPr lang="it-IT" u="sng" kern="0" dirty="0">
                <a:solidFill>
                  <a:srgbClr val="C00000"/>
                </a:solidFill>
                <a:latin typeface="Calibri" panose="020F0502020204030204" pitchFamily="34" charset="0"/>
                <a:ea typeface="ＭＳ Ｐゴシック" pitchFamily="34" charset="-128"/>
                <a:cs typeface="Arial" charset="0"/>
              </a:rPr>
              <a:t>FVG COMPARE NELLA TOP TEN</a:t>
            </a:r>
            <a:r>
              <a:rPr lang="it-IT" kern="0" dirty="0">
                <a:solidFill>
                  <a:srgbClr val="000000"/>
                </a:solidFill>
                <a:latin typeface="Calibri" panose="020F0502020204030204" pitchFamily="34" charset="0"/>
                <a:ea typeface="ＭＳ Ｐゴシック" pitchFamily="34" charset="-128"/>
                <a:cs typeface="Arial" charset="0"/>
              </a:rPr>
              <a:t> tra le regioni italiane per </a:t>
            </a:r>
            <a:r>
              <a:rPr lang="it-IT" u="sng" kern="0" dirty="0">
                <a:solidFill>
                  <a:srgbClr val="C00000"/>
                </a:solidFill>
                <a:latin typeface="Calibri" panose="020F0502020204030204" pitchFamily="34" charset="0"/>
                <a:ea typeface="ＭＳ Ｐゴシック" pitchFamily="34" charset="-128"/>
                <a:cs typeface="Arial" charset="0"/>
              </a:rPr>
              <a:t>DISPONIBILITÀ DI CONNESSIONE</a:t>
            </a:r>
            <a:r>
              <a:rPr lang="it-IT" kern="0" dirty="0">
                <a:solidFill>
                  <a:srgbClr val="000000"/>
                </a:solidFill>
                <a:latin typeface="Calibri" panose="020F0502020204030204" pitchFamily="34" charset="0"/>
                <a:ea typeface="ＭＳ Ｐゴシック" pitchFamily="34" charset="-128"/>
                <a:cs typeface="Arial" charset="0"/>
              </a:rPr>
              <a:t> a internet presso le imprese…</a:t>
            </a:r>
          </a:p>
        </p:txBody>
      </p:sp>
      <p:sp>
        <p:nvSpPr>
          <p:cNvPr id="17" name="CasellaDiTesto 16"/>
          <p:cNvSpPr txBox="1"/>
          <p:nvPr/>
        </p:nvSpPr>
        <p:spPr>
          <a:xfrm>
            <a:off x="3366052" y="2914399"/>
            <a:ext cx="1651862" cy="707886"/>
          </a:xfrm>
          <a:prstGeom prst="rect">
            <a:avLst/>
          </a:prstGeom>
          <a:noFill/>
        </p:spPr>
        <p:txBody>
          <a:bodyPr wrap="none" rtlCol="0">
            <a:spAutoFit/>
          </a:bodyPr>
          <a:lstStyle/>
          <a:p>
            <a:pPr algn="ctr"/>
            <a:r>
              <a:rPr lang="it-IT" sz="4000" b="1" dirty="0">
                <a:solidFill>
                  <a:srgbClr val="FF0000"/>
                </a:solidFill>
                <a:latin typeface="Calibri" panose="020F0502020204030204" pitchFamily="34" charset="0"/>
              </a:rPr>
              <a:t>6^ </a:t>
            </a:r>
            <a:r>
              <a:rPr lang="it-IT" sz="2800" b="1" dirty="0">
                <a:solidFill>
                  <a:srgbClr val="FF0000"/>
                </a:solidFill>
                <a:latin typeface="Calibri" panose="020F0502020204030204" pitchFamily="34" charset="0"/>
              </a:rPr>
              <a:t>posto</a:t>
            </a:r>
          </a:p>
        </p:txBody>
      </p:sp>
      <p:pic>
        <p:nvPicPr>
          <p:cNvPr id="18" name="Picture 4" descr="Risultati immagini per cerchio evidenziatore rosso"/>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42135" b="56163" l="28557" r="47617"/>
                    </a14:imgEffect>
                  </a14:imgLayer>
                </a14:imgProps>
              </a:ext>
              <a:ext uri="{28A0092B-C50C-407E-A947-70E740481C1C}">
                <a14:useLocalDpi xmlns:a14="http://schemas.microsoft.com/office/drawing/2010/main" val="0"/>
              </a:ext>
            </a:extLst>
          </a:blip>
          <a:srcRect l="26174" t="40382" r="50000" b="42084"/>
          <a:stretch/>
        </p:blipFill>
        <p:spPr bwMode="auto">
          <a:xfrm>
            <a:off x="1903695" y="1866163"/>
            <a:ext cx="1305820" cy="960964"/>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271"/>
          <p:cNvSpPr>
            <a:spLocks noEditPoints="1"/>
          </p:cNvSpPr>
          <p:nvPr>
            <p:custDataLst>
              <p:tags r:id="rId1"/>
            </p:custDataLst>
          </p:nvPr>
        </p:nvSpPr>
        <p:spPr bwMode="auto">
          <a:xfrm rot="14101116" flipH="1" flipV="1">
            <a:off x="2871180" y="2597996"/>
            <a:ext cx="676669" cy="139500"/>
          </a:xfrm>
          <a:custGeom>
            <a:avLst/>
            <a:gdLst/>
            <a:ahLst/>
            <a:cxnLst>
              <a:cxn ang="0">
                <a:pos x="986" y="106"/>
              </a:cxn>
              <a:cxn ang="0">
                <a:pos x="1100" y="65"/>
              </a:cxn>
              <a:cxn ang="0">
                <a:pos x="1133" y="53"/>
              </a:cxn>
              <a:cxn ang="0">
                <a:pos x="1194" y="13"/>
              </a:cxn>
              <a:cxn ang="0">
                <a:pos x="1166" y="8"/>
              </a:cxn>
              <a:cxn ang="0">
                <a:pos x="1107" y="30"/>
              </a:cxn>
              <a:cxn ang="0">
                <a:pos x="1041" y="58"/>
              </a:cxn>
              <a:cxn ang="0">
                <a:pos x="974" y="84"/>
              </a:cxn>
              <a:cxn ang="0">
                <a:pos x="866" y="131"/>
              </a:cxn>
              <a:cxn ang="0">
                <a:pos x="817" y="148"/>
              </a:cxn>
              <a:cxn ang="0">
                <a:pos x="726" y="195"/>
              </a:cxn>
              <a:cxn ang="0">
                <a:pos x="626" y="237"/>
              </a:cxn>
              <a:cxn ang="0">
                <a:pos x="564" y="283"/>
              </a:cxn>
              <a:cxn ang="0">
                <a:pos x="542" y="297"/>
              </a:cxn>
              <a:cxn ang="0">
                <a:pos x="460" y="336"/>
              </a:cxn>
              <a:cxn ang="0">
                <a:pos x="439" y="364"/>
              </a:cxn>
              <a:cxn ang="0">
                <a:pos x="380" y="399"/>
              </a:cxn>
              <a:cxn ang="0">
                <a:pos x="316" y="446"/>
              </a:cxn>
              <a:cxn ang="0">
                <a:pos x="284" y="473"/>
              </a:cxn>
              <a:cxn ang="0">
                <a:pos x="207" y="548"/>
              </a:cxn>
              <a:cxn ang="0">
                <a:pos x="220" y="551"/>
              </a:cxn>
              <a:cxn ang="0">
                <a:pos x="143" y="628"/>
              </a:cxn>
              <a:cxn ang="0">
                <a:pos x="44" y="766"/>
              </a:cxn>
              <a:cxn ang="0">
                <a:pos x="32" y="789"/>
              </a:cxn>
              <a:cxn ang="0">
                <a:pos x="12" y="822"/>
              </a:cxn>
              <a:cxn ang="0">
                <a:pos x="104" y="700"/>
              </a:cxn>
              <a:cxn ang="0">
                <a:pos x="207" y="583"/>
              </a:cxn>
              <a:cxn ang="0">
                <a:pos x="255" y="533"/>
              </a:cxn>
              <a:cxn ang="0">
                <a:pos x="348" y="453"/>
              </a:cxn>
              <a:cxn ang="0">
                <a:pos x="454" y="374"/>
              </a:cxn>
              <a:cxn ang="0">
                <a:pos x="537" y="326"/>
              </a:cxn>
              <a:cxn ang="0">
                <a:pos x="597" y="290"/>
              </a:cxn>
              <a:cxn ang="0">
                <a:pos x="669" y="248"/>
              </a:cxn>
              <a:cxn ang="0">
                <a:pos x="782" y="196"/>
              </a:cxn>
              <a:cxn ang="0">
                <a:pos x="919" y="134"/>
              </a:cxn>
              <a:cxn ang="0">
                <a:pos x="154" y="636"/>
              </a:cxn>
              <a:cxn ang="0">
                <a:pos x="671" y="222"/>
              </a:cxn>
              <a:cxn ang="0">
                <a:pos x="769" y="193"/>
              </a:cxn>
              <a:cxn ang="0">
                <a:pos x="629" y="265"/>
              </a:cxn>
              <a:cxn ang="0">
                <a:pos x="411" y="402"/>
              </a:cxn>
              <a:cxn ang="0">
                <a:pos x="687" y="229"/>
              </a:cxn>
              <a:cxn ang="0">
                <a:pos x="355" y="434"/>
              </a:cxn>
              <a:cxn ang="0">
                <a:pos x="363" y="439"/>
              </a:cxn>
              <a:cxn ang="0">
                <a:pos x="355" y="444"/>
              </a:cxn>
              <a:cxn ang="0">
                <a:pos x="82" y="721"/>
              </a:cxn>
              <a:cxn ang="0">
                <a:pos x="204" y="569"/>
              </a:cxn>
              <a:cxn ang="0">
                <a:pos x="203" y="569"/>
              </a:cxn>
              <a:cxn ang="0">
                <a:pos x="295" y="478"/>
              </a:cxn>
              <a:cxn ang="0">
                <a:pos x="317" y="459"/>
              </a:cxn>
              <a:cxn ang="0">
                <a:pos x="457" y="345"/>
              </a:cxn>
              <a:cxn ang="0">
                <a:pos x="577" y="279"/>
              </a:cxn>
              <a:cxn ang="0">
                <a:pos x="951" y="97"/>
              </a:cxn>
              <a:cxn ang="0">
                <a:pos x="1043" y="60"/>
              </a:cxn>
              <a:cxn ang="0">
                <a:pos x="1113" y="38"/>
              </a:cxn>
              <a:cxn ang="0">
                <a:pos x="1113" y="38"/>
              </a:cxn>
              <a:cxn ang="0">
                <a:pos x="1076" y="48"/>
              </a:cxn>
              <a:cxn ang="0">
                <a:pos x="1126" y="42"/>
              </a:cxn>
              <a:cxn ang="0">
                <a:pos x="882" y="131"/>
              </a:cxn>
              <a:cxn ang="0">
                <a:pos x="581" y="281"/>
              </a:cxn>
              <a:cxn ang="0">
                <a:pos x="835" y="159"/>
              </a:cxn>
              <a:cxn ang="0">
                <a:pos x="839" y="158"/>
              </a:cxn>
              <a:cxn ang="0">
                <a:pos x="781" y="181"/>
              </a:cxn>
              <a:cxn ang="0">
                <a:pos x="1013" y="93"/>
              </a:cxn>
            </a:cxnLst>
            <a:rect l="0" t="0" r="r" b="b"/>
            <a:pathLst>
              <a:path w="1207" h="840">
                <a:moveTo>
                  <a:pt x="919" y="134"/>
                </a:moveTo>
                <a:cubicBezTo>
                  <a:pt x="928" y="128"/>
                  <a:pt x="939" y="128"/>
                  <a:pt x="947" y="125"/>
                </a:cubicBezTo>
                <a:cubicBezTo>
                  <a:pt x="944" y="124"/>
                  <a:pt x="944" y="124"/>
                  <a:pt x="944" y="124"/>
                </a:cubicBezTo>
                <a:cubicBezTo>
                  <a:pt x="953" y="122"/>
                  <a:pt x="953" y="122"/>
                  <a:pt x="953" y="122"/>
                </a:cubicBezTo>
                <a:cubicBezTo>
                  <a:pt x="952" y="120"/>
                  <a:pt x="952" y="120"/>
                  <a:pt x="952" y="120"/>
                </a:cubicBezTo>
                <a:cubicBezTo>
                  <a:pt x="966" y="116"/>
                  <a:pt x="982" y="108"/>
                  <a:pt x="989" y="109"/>
                </a:cubicBezTo>
                <a:cubicBezTo>
                  <a:pt x="986" y="106"/>
                  <a:pt x="986" y="106"/>
                  <a:pt x="986" y="106"/>
                </a:cubicBezTo>
                <a:cubicBezTo>
                  <a:pt x="1001" y="104"/>
                  <a:pt x="1001" y="104"/>
                  <a:pt x="1001" y="104"/>
                </a:cubicBezTo>
                <a:cubicBezTo>
                  <a:pt x="992" y="104"/>
                  <a:pt x="992" y="104"/>
                  <a:pt x="992" y="104"/>
                </a:cubicBezTo>
                <a:cubicBezTo>
                  <a:pt x="1008" y="98"/>
                  <a:pt x="1034" y="91"/>
                  <a:pt x="1038" y="90"/>
                </a:cubicBezTo>
                <a:cubicBezTo>
                  <a:pt x="1036" y="90"/>
                  <a:pt x="1036" y="90"/>
                  <a:pt x="1036" y="90"/>
                </a:cubicBezTo>
                <a:cubicBezTo>
                  <a:pt x="1038" y="88"/>
                  <a:pt x="1041" y="88"/>
                  <a:pt x="1044" y="87"/>
                </a:cubicBezTo>
                <a:cubicBezTo>
                  <a:pt x="1041" y="86"/>
                  <a:pt x="1041" y="86"/>
                  <a:pt x="1041" y="86"/>
                </a:cubicBezTo>
                <a:cubicBezTo>
                  <a:pt x="1066" y="78"/>
                  <a:pt x="1071" y="72"/>
                  <a:pt x="1100" y="65"/>
                </a:cubicBezTo>
                <a:cubicBezTo>
                  <a:pt x="1108" y="62"/>
                  <a:pt x="1096" y="66"/>
                  <a:pt x="1095" y="65"/>
                </a:cubicBezTo>
                <a:cubicBezTo>
                  <a:pt x="1099" y="62"/>
                  <a:pt x="1109" y="60"/>
                  <a:pt x="1112" y="60"/>
                </a:cubicBezTo>
                <a:cubicBezTo>
                  <a:pt x="1108" y="58"/>
                  <a:pt x="1097" y="63"/>
                  <a:pt x="1105" y="57"/>
                </a:cubicBezTo>
                <a:cubicBezTo>
                  <a:pt x="1112" y="57"/>
                  <a:pt x="1100" y="56"/>
                  <a:pt x="1111" y="53"/>
                </a:cubicBezTo>
                <a:cubicBezTo>
                  <a:pt x="1117" y="56"/>
                  <a:pt x="1117" y="56"/>
                  <a:pt x="1117" y="56"/>
                </a:cubicBezTo>
                <a:cubicBezTo>
                  <a:pt x="1123" y="53"/>
                  <a:pt x="1117" y="52"/>
                  <a:pt x="1127" y="49"/>
                </a:cubicBezTo>
                <a:cubicBezTo>
                  <a:pt x="1139" y="48"/>
                  <a:pt x="1115" y="58"/>
                  <a:pt x="1133" y="53"/>
                </a:cubicBezTo>
                <a:cubicBezTo>
                  <a:pt x="1142" y="50"/>
                  <a:pt x="1150" y="38"/>
                  <a:pt x="1168" y="36"/>
                </a:cubicBezTo>
                <a:cubicBezTo>
                  <a:pt x="1183" y="29"/>
                  <a:pt x="1159" y="32"/>
                  <a:pt x="1180" y="27"/>
                </a:cubicBezTo>
                <a:cubicBezTo>
                  <a:pt x="1166" y="28"/>
                  <a:pt x="1166" y="28"/>
                  <a:pt x="1166" y="28"/>
                </a:cubicBezTo>
                <a:cubicBezTo>
                  <a:pt x="1169" y="26"/>
                  <a:pt x="1166" y="25"/>
                  <a:pt x="1176" y="23"/>
                </a:cubicBezTo>
                <a:cubicBezTo>
                  <a:pt x="1179" y="24"/>
                  <a:pt x="1185" y="24"/>
                  <a:pt x="1190" y="23"/>
                </a:cubicBezTo>
                <a:cubicBezTo>
                  <a:pt x="1170" y="25"/>
                  <a:pt x="1207" y="14"/>
                  <a:pt x="1187" y="15"/>
                </a:cubicBezTo>
                <a:cubicBezTo>
                  <a:pt x="1194" y="13"/>
                  <a:pt x="1194" y="13"/>
                  <a:pt x="1194" y="13"/>
                </a:cubicBezTo>
                <a:cubicBezTo>
                  <a:pt x="1193" y="13"/>
                  <a:pt x="1193" y="13"/>
                  <a:pt x="1193" y="13"/>
                </a:cubicBezTo>
                <a:cubicBezTo>
                  <a:pt x="1203" y="10"/>
                  <a:pt x="1203" y="10"/>
                  <a:pt x="1203" y="10"/>
                </a:cubicBezTo>
                <a:cubicBezTo>
                  <a:pt x="1197" y="10"/>
                  <a:pt x="1183" y="14"/>
                  <a:pt x="1189" y="9"/>
                </a:cubicBezTo>
                <a:cubicBezTo>
                  <a:pt x="1202" y="5"/>
                  <a:pt x="1202" y="5"/>
                  <a:pt x="1202" y="5"/>
                </a:cubicBezTo>
                <a:cubicBezTo>
                  <a:pt x="1198" y="4"/>
                  <a:pt x="1203" y="2"/>
                  <a:pt x="1202" y="0"/>
                </a:cubicBezTo>
                <a:cubicBezTo>
                  <a:pt x="1187" y="2"/>
                  <a:pt x="1174" y="4"/>
                  <a:pt x="1160" y="6"/>
                </a:cubicBezTo>
                <a:cubicBezTo>
                  <a:pt x="1162" y="7"/>
                  <a:pt x="1168" y="6"/>
                  <a:pt x="1166" y="8"/>
                </a:cubicBezTo>
                <a:cubicBezTo>
                  <a:pt x="1156" y="12"/>
                  <a:pt x="1157" y="8"/>
                  <a:pt x="1147" y="13"/>
                </a:cubicBezTo>
                <a:cubicBezTo>
                  <a:pt x="1152" y="14"/>
                  <a:pt x="1152" y="14"/>
                  <a:pt x="1152" y="14"/>
                </a:cubicBezTo>
                <a:cubicBezTo>
                  <a:pt x="1151" y="13"/>
                  <a:pt x="1150" y="13"/>
                  <a:pt x="1152" y="12"/>
                </a:cubicBezTo>
                <a:cubicBezTo>
                  <a:pt x="1155" y="10"/>
                  <a:pt x="1157" y="11"/>
                  <a:pt x="1157" y="12"/>
                </a:cubicBezTo>
                <a:cubicBezTo>
                  <a:pt x="1155" y="15"/>
                  <a:pt x="1144" y="17"/>
                  <a:pt x="1141" y="16"/>
                </a:cubicBezTo>
                <a:cubicBezTo>
                  <a:pt x="1128" y="20"/>
                  <a:pt x="1139" y="21"/>
                  <a:pt x="1137" y="22"/>
                </a:cubicBezTo>
                <a:cubicBezTo>
                  <a:pt x="1129" y="21"/>
                  <a:pt x="1115" y="29"/>
                  <a:pt x="1107" y="30"/>
                </a:cubicBezTo>
                <a:cubicBezTo>
                  <a:pt x="1113" y="30"/>
                  <a:pt x="1113" y="30"/>
                  <a:pt x="1113" y="30"/>
                </a:cubicBezTo>
                <a:cubicBezTo>
                  <a:pt x="1104" y="36"/>
                  <a:pt x="1094" y="37"/>
                  <a:pt x="1088" y="37"/>
                </a:cubicBezTo>
                <a:cubicBezTo>
                  <a:pt x="1091" y="39"/>
                  <a:pt x="1091" y="39"/>
                  <a:pt x="1091" y="39"/>
                </a:cubicBezTo>
                <a:cubicBezTo>
                  <a:pt x="1078" y="43"/>
                  <a:pt x="1073" y="51"/>
                  <a:pt x="1061" y="48"/>
                </a:cubicBezTo>
                <a:cubicBezTo>
                  <a:pt x="1062" y="49"/>
                  <a:pt x="1062" y="49"/>
                  <a:pt x="1062" y="49"/>
                </a:cubicBezTo>
                <a:cubicBezTo>
                  <a:pt x="1057" y="51"/>
                  <a:pt x="1049" y="55"/>
                  <a:pt x="1043" y="55"/>
                </a:cubicBezTo>
                <a:cubicBezTo>
                  <a:pt x="1043" y="56"/>
                  <a:pt x="1043" y="57"/>
                  <a:pt x="1041" y="58"/>
                </a:cubicBezTo>
                <a:cubicBezTo>
                  <a:pt x="1037" y="56"/>
                  <a:pt x="1032" y="60"/>
                  <a:pt x="1024" y="64"/>
                </a:cubicBezTo>
                <a:cubicBezTo>
                  <a:pt x="1030" y="63"/>
                  <a:pt x="1029" y="67"/>
                  <a:pt x="1035" y="65"/>
                </a:cubicBezTo>
                <a:cubicBezTo>
                  <a:pt x="1024" y="73"/>
                  <a:pt x="1022" y="66"/>
                  <a:pt x="1012" y="69"/>
                </a:cubicBezTo>
                <a:cubicBezTo>
                  <a:pt x="1006" y="73"/>
                  <a:pt x="1018" y="69"/>
                  <a:pt x="1020" y="70"/>
                </a:cubicBezTo>
                <a:cubicBezTo>
                  <a:pt x="1003" y="74"/>
                  <a:pt x="990" y="89"/>
                  <a:pt x="977" y="86"/>
                </a:cubicBezTo>
                <a:cubicBezTo>
                  <a:pt x="983" y="82"/>
                  <a:pt x="983" y="82"/>
                  <a:pt x="983" y="82"/>
                </a:cubicBezTo>
                <a:cubicBezTo>
                  <a:pt x="976" y="83"/>
                  <a:pt x="973" y="84"/>
                  <a:pt x="974" y="84"/>
                </a:cubicBezTo>
                <a:cubicBezTo>
                  <a:pt x="976" y="83"/>
                  <a:pt x="977" y="84"/>
                  <a:pt x="978" y="84"/>
                </a:cubicBezTo>
                <a:cubicBezTo>
                  <a:pt x="960" y="95"/>
                  <a:pt x="946" y="90"/>
                  <a:pt x="927" y="99"/>
                </a:cubicBezTo>
                <a:cubicBezTo>
                  <a:pt x="929" y="100"/>
                  <a:pt x="932" y="99"/>
                  <a:pt x="933" y="100"/>
                </a:cubicBezTo>
                <a:cubicBezTo>
                  <a:pt x="924" y="105"/>
                  <a:pt x="921" y="97"/>
                  <a:pt x="908" y="105"/>
                </a:cubicBezTo>
                <a:cubicBezTo>
                  <a:pt x="911" y="106"/>
                  <a:pt x="911" y="106"/>
                  <a:pt x="911" y="106"/>
                </a:cubicBezTo>
                <a:cubicBezTo>
                  <a:pt x="907" y="108"/>
                  <a:pt x="903" y="108"/>
                  <a:pt x="903" y="107"/>
                </a:cubicBezTo>
                <a:cubicBezTo>
                  <a:pt x="905" y="113"/>
                  <a:pt x="873" y="119"/>
                  <a:pt x="866" y="131"/>
                </a:cubicBezTo>
                <a:cubicBezTo>
                  <a:pt x="858" y="130"/>
                  <a:pt x="837" y="137"/>
                  <a:pt x="832" y="141"/>
                </a:cubicBezTo>
                <a:cubicBezTo>
                  <a:pt x="824" y="148"/>
                  <a:pt x="841" y="141"/>
                  <a:pt x="839" y="146"/>
                </a:cubicBezTo>
                <a:cubicBezTo>
                  <a:pt x="832" y="149"/>
                  <a:pt x="827" y="147"/>
                  <a:pt x="818" y="153"/>
                </a:cubicBezTo>
                <a:cubicBezTo>
                  <a:pt x="816" y="150"/>
                  <a:pt x="835" y="138"/>
                  <a:pt x="815" y="144"/>
                </a:cubicBezTo>
                <a:cubicBezTo>
                  <a:pt x="813" y="147"/>
                  <a:pt x="813" y="147"/>
                  <a:pt x="813" y="147"/>
                </a:cubicBezTo>
                <a:cubicBezTo>
                  <a:pt x="815" y="146"/>
                  <a:pt x="818" y="144"/>
                  <a:pt x="820" y="143"/>
                </a:cubicBezTo>
                <a:cubicBezTo>
                  <a:pt x="827" y="143"/>
                  <a:pt x="818" y="147"/>
                  <a:pt x="817" y="148"/>
                </a:cubicBezTo>
                <a:cubicBezTo>
                  <a:pt x="796" y="157"/>
                  <a:pt x="796" y="157"/>
                  <a:pt x="796" y="157"/>
                </a:cubicBezTo>
                <a:cubicBezTo>
                  <a:pt x="793" y="154"/>
                  <a:pt x="806" y="149"/>
                  <a:pt x="807" y="148"/>
                </a:cubicBezTo>
                <a:cubicBezTo>
                  <a:pt x="791" y="156"/>
                  <a:pt x="774" y="169"/>
                  <a:pt x="758" y="174"/>
                </a:cubicBezTo>
                <a:cubicBezTo>
                  <a:pt x="760" y="175"/>
                  <a:pt x="760" y="175"/>
                  <a:pt x="760" y="175"/>
                </a:cubicBezTo>
                <a:cubicBezTo>
                  <a:pt x="740" y="181"/>
                  <a:pt x="752" y="186"/>
                  <a:pt x="734" y="188"/>
                </a:cubicBezTo>
                <a:cubicBezTo>
                  <a:pt x="727" y="193"/>
                  <a:pt x="739" y="190"/>
                  <a:pt x="727" y="196"/>
                </a:cubicBezTo>
                <a:cubicBezTo>
                  <a:pt x="724" y="198"/>
                  <a:pt x="725" y="196"/>
                  <a:pt x="726" y="195"/>
                </a:cubicBezTo>
                <a:cubicBezTo>
                  <a:pt x="710" y="201"/>
                  <a:pt x="721" y="201"/>
                  <a:pt x="706" y="205"/>
                </a:cubicBezTo>
                <a:cubicBezTo>
                  <a:pt x="710" y="207"/>
                  <a:pt x="710" y="207"/>
                  <a:pt x="710" y="207"/>
                </a:cubicBezTo>
                <a:cubicBezTo>
                  <a:pt x="693" y="213"/>
                  <a:pt x="674" y="215"/>
                  <a:pt x="661" y="224"/>
                </a:cubicBezTo>
                <a:cubicBezTo>
                  <a:pt x="663" y="226"/>
                  <a:pt x="671" y="222"/>
                  <a:pt x="676" y="222"/>
                </a:cubicBezTo>
                <a:cubicBezTo>
                  <a:pt x="654" y="227"/>
                  <a:pt x="631" y="245"/>
                  <a:pt x="613" y="252"/>
                </a:cubicBezTo>
                <a:cubicBezTo>
                  <a:pt x="616" y="247"/>
                  <a:pt x="602" y="251"/>
                  <a:pt x="612" y="243"/>
                </a:cubicBezTo>
                <a:cubicBezTo>
                  <a:pt x="616" y="245"/>
                  <a:pt x="620" y="240"/>
                  <a:pt x="626" y="237"/>
                </a:cubicBezTo>
                <a:cubicBezTo>
                  <a:pt x="613" y="235"/>
                  <a:pt x="589" y="263"/>
                  <a:pt x="582" y="258"/>
                </a:cubicBezTo>
                <a:cubicBezTo>
                  <a:pt x="581" y="262"/>
                  <a:pt x="581" y="262"/>
                  <a:pt x="581" y="262"/>
                </a:cubicBezTo>
                <a:cubicBezTo>
                  <a:pt x="579" y="263"/>
                  <a:pt x="571" y="265"/>
                  <a:pt x="575" y="262"/>
                </a:cubicBezTo>
                <a:cubicBezTo>
                  <a:pt x="557" y="274"/>
                  <a:pt x="557" y="274"/>
                  <a:pt x="557" y="274"/>
                </a:cubicBezTo>
                <a:cubicBezTo>
                  <a:pt x="565" y="272"/>
                  <a:pt x="581" y="269"/>
                  <a:pt x="584" y="264"/>
                </a:cubicBezTo>
                <a:cubicBezTo>
                  <a:pt x="591" y="263"/>
                  <a:pt x="578" y="270"/>
                  <a:pt x="584" y="270"/>
                </a:cubicBezTo>
                <a:cubicBezTo>
                  <a:pt x="569" y="273"/>
                  <a:pt x="577" y="276"/>
                  <a:pt x="564" y="283"/>
                </a:cubicBezTo>
                <a:cubicBezTo>
                  <a:pt x="568" y="276"/>
                  <a:pt x="549" y="286"/>
                  <a:pt x="548" y="283"/>
                </a:cubicBezTo>
                <a:cubicBezTo>
                  <a:pt x="544" y="287"/>
                  <a:pt x="534" y="291"/>
                  <a:pt x="530" y="292"/>
                </a:cubicBezTo>
                <a:cubicBezTo>
                  <a:pt x="522" y="296"/>
                  <a:pt x="507" y="309"/>
                  <a:pt x="495" y="315"/>
                </a:cubicBezTo>
                <a:cubicBezTo>
                  <a:pt x="500" y="314"/>
                  <a:pt x="508" y="311"/>
                  <a:pt x="509" y="313"/>
                </a:cubicBezTo>
                <a:cubicBezTo>
                  <a:pt x="502" y="316"/>
                  <a:pt x="496" y="320"/>
                  <a:pt x="497" y="323"/>
                </a:cubicBezTo>
                <a:cubicBezTo>
                  <a:pt x="520" y="315"/>
                  <a:pt x="499" y="313"/>
                  <a:pt x="520" y="304"/>
                </a:cubicBezTo>
                <a:cubicBezTo>
                  <a:pt x="526" y="304"/>
                  <a:pt x="532" y="302"/>
                  <a:pt x="542" y="297"/>
                </a:cubicBezTo>
                <a:cubicBezTo>
                  <a:pt x="538" y="302"/>
                  <a:pt x="541" y="301"/>
                  <a:pt x="540" y="304"/>
                </a:cubicBezTo>
                <a:cubicBezTo>
                  <a:pt x="525" y="305"/>
                  <a:pt x="510" y="323"/>
                  <a:pt x="493" y="329"/>
                </a:cubicBezTo>
                <a:cubicBezTo>
                  <a:pt x="485" y="331"/>
                  <a:pt x="488" y="324"/>
                  <a:pt x="473" y="333"/>
                </a:cubicBezTo>
                <a:cubicBezTo>
                  <a:pt x="484" y="323"/>
                  <a:pt x="484" y="323"/>
                  <a:pt x="484" y="323"/>
                </a:cubicBezTo>
                <a:cubicBezTo>
                  <a:pt x="471" y="334"/>
                  <a:pt x="479" y="323"/>
                  <a:pt x="468" y="330"/>
                </a:cubicBezTo>
                <a:cubicBezTo>
                  <a:pt x="474" y="329"/>
                  <a:pt x="474" y="329"/>
                  <a:pt x="474" y="329"/>
                </a:cubicBezTo>
                <a:cubicBezTo>
                  <a:pt x="467" y="334"/>
                  <a:pt x="464" y="335"/>
                  <a:pt x="460" y="336"/>
                </a:cubicBezTo>
                <a:cubicBezTo>
                  <a:pt x="467" y="336"/>
                  <a:pt x="467" y="336"/>
                  <a:pt x="467" y="336"/>
                </a:cubicBezTo>
                <a:cubicBezTo>
                  <a:pt x="464" y="338"/>
                  <a:pt x="458" y="343"/>
                  <a:pt x="456" y="342"/>
                </a:cubicBezTo>
                <a:cubicBezTo>
                  <a:pt x="456" y="343"/>
                  <a:pt x="456" y="344"/>
                  <a:pt x="456" y="344"/>
                </a:cubicBezTo>
                <a:cubicBezTo>
                  <a:pt x="455" y="344"/>
                  <a:pt x="453" y="345"/>
                  <a:pt x="449" y="348"/>
                </a:cubicBezTo>
                <a:cubicBezTo>
                  <a:pt x="452" y="347"/>
                  <a:pt x="453" y="345"/>
                  <a:pt x="454" y="346"/>
                </a:cubicBezTo>
                <a:cubicBezTo>
                  <a:pt x="437" y="357"/>
                  <a:pt x="453" y="352"/>
                  <a:pt x="442" y="359"/>
                </a:cubicBezTo>
                <a:cubicBezTo>
                  <a:pt x="445" y="359"/>
                  <a:pt x="442" y="361"/>
                  <a:pt x="439" y="364"/>
                </a:cubicBezTo>
                <a:cubicBezTo>
                  <a:pt x="436" y="359"/>
                  <a:pt x="416" y="372"/>
                  <a:pt x="409" y="374"/>
                </a:cubicBezTo>
                <a:cubicBezTo>
                  <a:pt x="409" y="374"/>
                  <a:pt x="409" y="374"/>
                  <a:pt x="409" y="374"/>
                </a:cubicBezTo>
                <a:cubicBezTo>
                  <a:pt x="394" y="381"/>
                  <a:pt x="394" y="381"/>
                  <a:pt x="394" y="381"/>
                </a:cubicBezTo>
                <a:cubicBezTo>
                  <a:pt x="397" y="380"/>
                  <a:pt x="395" y="383"/>
                  <a:pt x="392" y="387"/>
                </a:cubicBezTo>
                <a:cubicBezTo>
                  <a:pt x="392" y="386"/>
                  <a:pt x="392" y="386"/>
                  <a:pt x="392" y="386"/>
                </a:cubicBezTo>
                <a:cubicBezTo>
                  <a:pt x="388" y="390"/>
                  <a:pt x="401" y="388"/>
                  <a:pt x="387" y="396"/>
                </a:cubicBezTo>
                <a:cubicBezTo>
                  <a:pt x="380" y="399"/>
                  <a:pt x="380" y="399"/>
                  <a:pt x="380" y="399"/>
                </a:cubicBezTo>
                <a:cubicBezTo>
                  <a:pt x="381" y="398"/>
                  <a:pt x="381" y="400"/>
                  <a:pt x="380" y="401"/>
                </a:cubicBezTo>
                <a:cubicBezTo>
                  <a:pt x="372" y="405"/>
                  <a:pt x="372" y="405"/>
                  <a:pt x="372" y="405"/>
                </a:cubicBezTo>
                <a:cubicBezTo>
                  <a:pt x="366" y="417"/>
                  <a:pt x="351" y="417"/>
                  <a:pt x="341" y="429"/>
                </a:cubicBezTo>
                <a:cubicBezTo>
                  <a:pt x="344" y="426"/>
                  <a:pt x="350" y="422"/>
                  <a:pt x="348" y="425"/>
                </a:cubicBezTo>
                <a:cubicBezTo>
                  <a:pt x="347" y="427"/>
                  <a:pt x="343" y="430"/>
                  <a:pt x="340" y="430"/>
                </a:cubicBezTo>
                <a:cubicBezTo>
                  <a:pt x="341" y="431"/>
                  <a:pt x="341" y="431"/>
                  <a:pt x="341" y="431"/>
                </a:cubicBezTo>
                <a:cubicBezTo>
                  <a:pt x="316" y="446"/>
                  <a:pt x="316" y="446"/>
                  <a:pt x="316" y="446"/>
                </a:cubicBezTo>
                <a:cubicBezTo>
                  <a:pt x="319" y="446"/>
                  <a:pt x="332" y="436"/>
                  <a:pt x="328" y="442"/>
                </a:cubicBezTo>
                <a:cubicBezTo>
                  <a:pt x="326" y="447"/>
                  <a:pt x="318" y="450"/>
                  <a:pt x="314" y="453"/>
                </a:cubicBezTo>
                <a:cubicBezTo>
                  <a:pt x="313" y="452"/>
                  <a:pt x="320" y="444"/>
                  <a:pt x="312" y="450"/>
                </a:cubicBezTo>
                <a:cubicBezTo>
                  <a:pt x="312" y="451"/>
                  <a:pt x="306" y="459"/>
                  <a:pt x="310" y="457"/>
                </a:cubicBezTo>
                <a:cubicBezTo>
                  <a:pt x="301" y="462"/>
                  <a:pt x="289" y="471"/>
                  <a:pt x="281" y="474"/>
                </a:cubicBezTo>
                <a:cubicBezTo>
                  <a:pt x="279" y="477"/>
                  <a:pt x="283" y="474"/>
                  <a:pt x="284" y="474"/>
                </a:cubicBezTo>
                <a:cubicBezTo>
                  <a:pt x="284" y="473"/>
                  <a:pt x="284" y="473"/>
                  <a:pt x="284" y="473"/>
                </a:cubicBezTo>
                <a:cubicBezTo>
                  <a:pt x="289" y="469"/>
                  <a:pt x="288" y="475"/>
                  <a:pt x="296" y="466"/>
                </a:cubicBezTo>
                <a:cubicBezTo>
                  <a:pt x="300" y="469"/>
                  <a:pt x="284" y="478"/>
                  <a:pt x="276" y="486"/>
                </a:cubicBezTo>
                <a:cubicBezTo>
                  <a:pt x="291" y="478"/>
                  <a:pt x="291" y="478"/>
                  <a:pt x="291" y="478"/>
                </a:cubicBezTo>
                <a:cubicBezTo>
                  <a:pt x="275" y="501"/>
                  <a:pt x="242" y="521"/>
                  <a:pt x="223" y="540"/>
                </a:cubicBezTo>
                <a:cubicBezTo>
                  <a:pt x="227" y="533"/>
                  <a:pt x="233" y="530"/>
                  <a:pt x="230" y="527"/>
                </a:cubicBezTo>
                <a:cubicBezTo>
                  <a:pt x="216" y="538"/>
                  <a:pt x="218" y="537"/>
                  <a:pt x="206" y="548"/>
                </a:cubicBezTo>
                <a:cubicBezTo>
                  <a:pt x="207" y="548"/>
                  <a:pt x="207" y="548"/>
                  <a:pt x="207" y="548"/>
                </a:cubicBezTo>
                <a:cubicBezTo>
                  <a:pt x="202" y="555"/>
                  <a:pt x="191" y="561"/>
                  <a:pt x="189" y="568"/>
                </a:cubicBezTo>
                <a:cubicBezTo>
                  <a:pt x="194" y="567"/>
                  <a:pt x="197" y="557"/>
                  <a:pt x="200" y="560"/>
                </a:cubicBezTo>
                <a:cubicBezTo>
                  <a:pt x="185" y="576"/>
                  <a:pt x="185" y="576"/>
                  <a:pt x="185" y="576"/>
                </a:cubicBezTo>
                <a:cubicBezTo>
                  <a:pt x="192" y="573"/>
                  <a:pt x="200" y="560"/>
                  <a:pt x="206" y="555"/>
                </a:cubicBezTo>
                <a:cubicBezTo>
                  <a:pt x="210" y="551"/>
                  <a:pt x="197" y="563"/>
                  <a:pt x="197" y="559"/>
                </a:cubicBezTo>
                <a:cubicBezTo>
                  <a:pt x="212" y="545"/>
                  <a:pt x="217" y="544"/>
                  <a:pt x="227" y="540"/>
                </a:cubicBezTo>
                <a:cubicBezTo>
                  <a:pt x="233" y="538"/>
                  <a:pt x="223" y="548"/>
                  <a:pt x="220" y="551"/>
                </a:cubicBezTo>
                <a:cubicBezTo>
                  <a:pt x="208" y="556"/>
                  <a:pt x="193" y="568"/>
                  <a:pt x="181" y="584"/>
                </a:cubicBezTo>
                <a:cubicBezTo>
                  <a:pt x="176" y="594"/>
                  <a:pt x="176" y="594"/>
                  <a:pt x="176" y="594"/>
                </a:cubicBezTo>
                <a:cubicBezTo>
                  <a:pt x="168" y="600"/>
                  <a:pt x="166" y="592"/>
                  <a:pt x="154" y="606"/>
                </a:cubicBezTo>
                <a:cubicBezTo>
                  <a:pt x="160" y="604"/>
                  <a:pt x="160" y="604"/>
                  <a:pt x="160" y="604"/>
                </a:cubicBezTo>
                <a:cubicBezTo>
                  <a:pt x="158" y="607"/>
                  <a:pt x="156" y="609"/>
                  <a:pt x="155" y="611"/>
                </a:cubicBezTo>
                <a:cubicBezTo>
                  <a:pt x="162" y="606"/>
                  <a:pt x="169" y="602"/>
                  <a:pt x="175" y="598"/>
                </a:cubicBezTo>
                <a:cubicBezTo>
                  <a:pt x="172" y="609"/>
                  <a:pt x="153" y="618"/>
                  <a:pt x="143" y="628"/>
                </a:cubicBezTo>
                <a:cubicBezTo>
                  <a:pt x="144" y="628"/>
                  <a:pt x="148" y="624"/>
                  <a:pt x="150" y="624"/>
                </a:cubicBezTo>
                <a:cubicBezTo>
                  <a:pt x="136" y="642"/>
                  <a:pt x="117" y="656"/>
                  <a:pt x="105" y="669"/>
                </a:cubicBezTo>
                <a:cubicBezTo>
                  <a:pt x="103" y="676"/>
                  <a:pt x="115" y="658"/>
                  <a:pt x="116" y="663"/>
                </a:cubicBezTo>
                <a:cubicBezTo>
                  <a:pt x="109" y="669"/>
                  <a:pt x="105" y="679"/>
                  <a:pt x="101" y="679"/>
                </a:cubicBezTo>
                <a:cubicBezTo>
                  <a:pt x="107" y="679"/>
                  <a:pt x="89" y="696"/>
                  <a:pt x="103" y="685"/>
                </a:cubicBezTo>
                <a:cubicBezTo>
                  <a:pt x="85" y="712"/>
                  <a:pt x="61" y="738"/>
                  <a:pt x="41" y="764"/>
                </a:cubicBezTo>
                <a:cubicBezTo>
                  <a:pt x="43" y="764"/>
                  <a:pt x="44" y="764"/>
                  <a:pt x="44" y="766"/>
                </a:cubicBezTo>
                <a:cubicBezTo>
                  <a:pt x="50" y="757"/>
                  <a:pt x="60" y="744"/>
                  <a:pt x="66" y="741"/>
                </a:cubicBezTo>
                <a:cubicBezTo>
                  <a:pt x="64" y="748"/>
                  <a:pt x="54" y="753"/>
                  <a:pt x="54" y="756"/>
                </a:cubicBezTo>
                <a:cubicBezTo>
                  <a:pt x="57" y="753"/>
                  <a:pt x="61" y="747"/>
                  <a:pt x="63" y="748"/>
                </a:cubicBezTo>
                <a:cubicBezTo>
                  <a:pt x="60" y="757"/>
                  <a:pt x="54" y="760"/>
                  <a:pt x="50" y="765"/>
                </a:cubicBezTo>
                <a:cubicBezTo>
                  <a:pt x="51" y="762"/>
                  <a:pt x="51" y="762"/>
                  <a:pt x="51" y="762"/>
                </a:cubicBezTo>
                <a:cubicBezTo>
                  <a:pt x="37" y="777"/>
                  <a:pt x="38" y="767"/>
                  <a:pt x="27" y="786"/>
                </a:cubicBezTo>
                <a:cubicBezTo>
                  <a:pt x="26" y="795"/>
                  <a:pt x="29" y="787"/>
                  <a:pt x="32" y="789"/>
                </a:cubicBezTo>
                <a:cubicBezTo>
                  <a:pt x="28" y="793"/>
                  <a:pt x="23" y="809"/>
                  <a:pt x="17" y="812"/>
                </a:cubicBezTo>
                <a:cubicBezTo>
                  <a:pt x="24" y="800"/>
                  <a:pt x="24" y="800"/>
                  <a:pt x="24" y="800"/>
                </a:cubicBezTo>
                <a:cubicBezTo>
                  <a:pt x="18" y="808"/>
                  <a:pt x="14" y="816"/>
                  <a:pt x="10" y="821"/>
                </a:cubicBezTo>
                <a:cubicBezTo>
                  <a:pt x="11" y="820"/>
                  <a:pt x="12" y="820"/>
                  <a:pt x="13" y="819"/>
                </a:cubicBezTo>
                <a:cubicBezTo>
                  <a:pt x="8" y="825"/>
                  <a:pt x="4" y="833"/>
                  <a:pt x="0" y="835"/>
                </a:cubicBezTo>
                <a:cubicBezTo>
                  <a:pt x="2" y="839"/>
                  <a:pt x="2" y="839"/>
                  <a:pt x="2" y="839"/>
                </a:cubicBezTo>
                <a:cubicBezTo>
                  <a:pt x="3" y="834"/>
                  <a:pt x="9" y="822"/>
                  <a:pt x="12" y="822"/>
                </a:cubicBezTo>
                <a:cubicBezTo>
                  <a:pt x="14" y="824"/>
                  <a:pt x="6" y="835"/>
                  <a:pt x="3" y="840"/>
                </a:cubicBezTo>
                <a:cubicBezTo>
                  <a:pt x="17" y="818"/>
                  <a:pt x="22" y="821"/>
                  <a:pt x="31" y="801"/>
                </a:cubicBezTo>
                <a:cubicBezTo>
                  <a:pt x="28" y="803"/>
                  <a:pt x="28" y="803"/>
                  <a:pt x="28" y="803"/>
                </a:cubicBezTo>
                <a:cubicBezTo>
                  <a:pt x="33" y="790"/>
                  <a:pt x="43" y="781"/>
                  <a:pt x="50" y="771"/>
                </a:cubicBezTo>
                <a:cubicBezTo>
                  <a:pt x="49" y="774"/>
                  <a:pt x="49" y="775"/>
                  <a:pt x="51" y="774"/>
                </a:cubicBezTo>
                <a:cubicBezTo>
                  <a:pt x="63" y="751"/>
                  <a:pt x="79" y="730"/>
                  <a:pt x="95" y="705"/>
                </a:cubicBezTo>
                <a:cubicBezTo>
                  <a:pt x="104" y="700"/>
                  <a:pt x="104" y="700"/>
                  <a:pt x="104" y="700"/>
                </a:cubicBezTo>
                <a:cubicBezTo>
                  <a:pt x="102" y="698"/>
                  <a:pt x="102" y="698"/>
                  <a:pt x="102" y="698"/>
                </a:cubicBezTo>
                <a:cubicBezTo>
                  <a:pt x="110" y="686"/>
                  <a:pt x="107" y="698"/>
                  <a:pt x="112" y="690"/>
                </a:cubicBezTo>
                <a:cubicBezTo>
                  <a:pt x="110" y="693"/>
                  <a:pt x="110" y="692"/>
                  <a:pt x="109" y="693"/>
                </a:cubicBezTo>
                <a:cubicBezTo>
                  <a:pt x="122" y="681"/>
                  <a:pt x="113" y="684"/>
                  <a:pt x="119" y="677"/>
                </a:cubicBezTo>
                <a:cubicBezTo>
                  <a:pt x="114" y="678"/>
                  <a:pt x="107" y="691"/>
                  <a:pt x="107" y="685"/>
                </a:cubicBezTo>
                <a:cubicBezTo>
                  <a:pt x="120" y="673"/>
                  <a:pt x="135" y="652"/>
                  <a:pt x="142" y="654"/>
                </a:cubicBezTo>
                <a:cubicBezTo>
                  <a:pt x="160" y="628"/>
                  <a:pt x="189" y="602"/>
                  <a:pt x="207" y="583"/>
                </a:cubicBezTo>
                <a:cubicBezTo>
                  <a:pt x="209" y="580"/>
                  <a:pt x="205" y="584"/>
                  <a:pt x="206" y="583"/>
                </a:cubicBezTo>
                <a:cubicBezTo>
                  <a:pt x="215" y="578"/>
                  <a:pt x="228" y="556"/>
                  <a:pt x="231" y="558"/>
                </a:cubicBezTo>
                <a:cubicBezTo>
                  <a:pt x="234" y="554"/>
                  <a:pt x="233" y="551"/>
                  <a:pt x="234" y="549"/>
                </a:cubicBezTo>
                <a:cubicBezTo>
                  <a:pt x="240" y="546"/>
                  <a:pt x="246" y="541"/>
                  <a:pt x="252" y="535"/>
                </a:cubicBezTo>
                <a:cubicBezTo>
                  <a:pt x="247" y="539"/>
                  <a:pt x="247" y="539"/>
                  <a:pt x="247" y="539"/>
                </a:cubicBezTo>
                <a:cubicBezTo>
                  <a:pt x="248" y="538"/>
                  <a:pt x="248" y="538"/>
                  <a:pt x="248" y="538"/>
                </a:cubicBezTo>
                <a:cubicBezTo>
                  <a:pt x="255" y="533"/>
                  <a:pt x="255" y="533"/>
                  <a:pt x="255" y="533"/>
                </a:cubicBezTo>
                <a:cubicBezTo>
                  <a:pt x="255" y="533"/>
                  <a:pt x="255" y="533"/>
                  <a:pt x="255" y="533"/>
                </a:cubicBezTo>
                <a:cubicBezTo>
                  <a:pt x="271" y="519"/>
                  <a:pt x="288" y="502"/>
                  <a:pt x="305" y="492"/>
                </a:cubicBezTo>
                <a:cubicBezTo>
                  <a:pt x="296" y="498"/>
                  <a:pt x="305" y="487"/>
                  <a:pt x="300" y="490"/>
                </a:cubicBezTo>
                <a:cubicBezTo>
                  <a:pt x="311" y="487"/>
                  <a:pt x="329" y="472"/>
                  <a:pt x="343" y="460"/>
                </a:cubicBezTo>
                <a:cubicBezTo>
                  <a:pt x="342" y="459"/>
                  <a:pt x="343" y="457"/>
                  <a:pt x="340" y="458"/>
                </a:cubicBezTo>
                <a:cubicBezTo>
                  <a:pt x="350" y="453"/>
                  <a:pt x="350" y="453"/>
                  <a:pt x="350" y="453"/>
                </a:cubicBezTo>
                <a:cubicBezTo>
                  <a:pt x="348" y="453"/>
                  <a:pt x="348" y="453"/>
                  <a:pt x="348" y="453"/>
                </a:cubicBezTo>
                <a:cubicBezTo>
                  <a:pt x="363" y="440"/>
                  <a:pt x="384" y="431"/>
                  <a:pt x="393" y="421"/>
                </a:cubicBezTo>
                <a:cubicBezTo>
                  <a:pt x="386" y="426"/>
                  <a:pt x="385" y="425"/>
                  <a:pt x="383" y="424"/>
                </a:cubicBezTo>
                <a:cubicBezTo>
                  <a:pt x="395" y="415"/>
                  <a:pt x="405" y="407"/>
                  <a:pt x="420" y="399"/>
                </a:cubicBezTo>
                <a:cubicBezTo>
                  <a:pt x="419" y="399"/>
                  <a:pt x="418" y="399"/>
                  <a:pt x="418" y="399"/>
                </a:cubicBezTo>
                <a:cubicBezTo>
                  <a:pt x="421" y="396"/>
                  <a:pt x="426" y="394"/>
                  <a:pt x="430" y="392"/>
                </a:cubicBezTo>
                <a:cubicBezTo>
                  <a:pt x="429" y="389"/>
                  <a:pt x="429" y="389"/>
                  <a:pt x="429" y="389"/>
                </a:cubicBezTo>
                <a:cubicBezTo>
                  <a:pt x="436" y="385"/>
                  <a:pt x="445" y="378"/>
                  <a:pt x="454" y="374"/>
                </a:cubicBezTo>
                <a:cubicBezTo>
                  <a:pt x="456" y="369"/>
                  <a:pt x="476" y="363"/>
                  <a:pt x="485" y="355"/>
                </a:cubicBezTo>
                <a:cubicBezTo>
                  <a:pt x="489" y="353"/>
                  <a:pt x="475" y="358"/>
                  <a:pt x="485" y="351"/>
                </a:cubicBezTo>
                <a:cubicBezTo>
                  <a:pt x="490" y="355"/>
                  <a:pt x="499" y="342"/>
                  <a:pt x="503" y="347"/>
                </a:cubicBezTo>
                <a:cubicBezTo>
                  <a:pt x="511" y="339"/>
                  <a:pt x="511" y="339"/>
                  <a:pt x="511" y="339"/>
                </a:cubicBezTo>
                <a:cubicBezTo>
                  <a:pt x="515" y="341"/>
                  <a:pt x="515" y="341"/>
                  <a:pt x="515" y="341"/>
                </a:cubicBezTo>
                <a:cubicBezTo>
                  <a:pt x="519" y="331"/>
                  <a:pt x="528" y="335"/>
                  <a:pt x="539" y="326"/>
                </a:cubicBezTo>
                <a:cubicBezTo>
                  <a:pt x="538" y="326"/>
                  <a:pt x="536" y="327"/>
                  <a:pt x="537" y="326"/>
                </a:cubicBezTo>
                <a:cubicBezTo>
                  <a:pt x="541" y="324"/>
                  <a:pt x="550" y="319"/>
                  <a:pt x="544" y="325"/>
                </a:cubicBezTo>
                <a:cubicBezTo>
                  <a:pt x="550" y="321"/>
                  <a:pt x="572" y="309"/>
                  <a:pt x="561" y="312"/>
                </a:cubicBezTo>
                <a:cubicBezTo>
                  <a:pt x="562" y="313"/>
                  <a:pt x="553" y="317"/>
                  <a:pt x="549" y="319"/>
                </a:cubicBezTo>
                <a:cubicBezTo>
                  <a:pt x="548" y="316"/>
                  <a:pt x="558" y="312"/>
                  <a:pt x="558" y="308"/>
                </a:cubicBezTo>
                <a:cubicBezTo>
                  <a:pt x="559" y="308"/>
                  <a:pt x="560" y="307"/>
                  <a:pt x="562" y="307"/>
                </a:cubicBezTo>
                <a:cubicBezTo>
                  <a:pt x="562" y="305"/>
                  <a:pt x="562" y="305"/>
                  <a:pt x="562" y="305"/>
                </a:cubicBezTo>
                <a:cubicBezTo>
                  <a:pt x="575" y="300"/>
                  <a:pt x="586" y="291"/>
                  <a:pt x="597" y="290"/>
                </a:cubicBezTo>
                <a:cubicBezTo>
                  <a:pt x="597" y="289"/>
                  <a:pt x="599" y="287"/>
                  <a:pt x="603" y="285"/>
                </a:cubicBezTo>
                <a:cubicBezTo>
                  <a:pt x="605" y="288"/>
                  <a:pt x="605" y="288"/>
                  <a:pt x="605" y="288"/>
                </a:cubicBezTo>
                <a:cubicBezTo>
                  <a:pt x="618" y="280"/>
                  <a:pt x="618" y="280"/>
                  <a:pt x="618" y="280"/>
                </a:cubicBezTo>
                <a:cubicBezTo>
                  <a:pt x="609" y="279"/>
                  <a:pt x="609" y="279"/>
                  <a:pt x="609" y="279"/>
                </a:cubicBezTo>
                <a:cubicBezTo>
                  <a:pt x="623" y="271"/>
                  <a:pt x="635" y="270"/>
                  <a:pt x="647" y="264"/>
                </a:cubicBezTo>
                <a:cubicBezTo>
                  <a:pt x="647" y="258"/>
                  <a:pt x="671" y="254"/>
                  <a:pt x="679" y="244"/>
                </a:cubicBezTo>
                <a:cubicBezTo>
                  <a:pt x="669" y="248"/>
                  <a:pt x="669" y="248"/>
                  <a:pt x="669" y="248"/>
                </a:cubicBezTo>
                <a:cubicBezTo>
                  <a:pt x="689" y="238"/>
                  <a:pt x="690" y="234"/>
                  <a:pt x="709" y="226"/>
                </a:cubicBezTo>
                <a:cubicBezTo>
                  <a:pt x="695" y="236"/>
                  <a:pt x="694" y="235"/>
                  <a:pt x="674" y="251"/>
                </a:cubicBezTo>
                <a:cubicBezTo>
                  <a:pt x="695" y="237"/>
                  <a:pt x="714" y="233"/>
                  <a:pt x="734" y="220"/>
                </a:cubicBezTo>
                <a:cubicBezTo>
                  <a:pt x="732" y="219"/>
                  <a:pt x="726" y="221"/>
                  <a:pt x="731" y="217"/>
                </a:cubicBezTo>
                <a:cubicBezTo>
                  <a:pt x="736" y="218"/>
                  <a:pt x="750" y="208"/>
                  <a:pt x="749" y="212"/>
                </a:cubicBezTo>
                <a:cubicBezTo>
                  <a:pt x="755" y="208"/>
                  <a:pt x="754" y="205"/>
                  <a:pt x="758" y="202"/>
                </a:cubicBezTo>
                <a:cubicBezTo>
                  <a:pt x="782" y="196"/>
                  <a:pt x="782" y="196"/>
                  <a:pt x="782" y="196"/>
                </a:cubicBezTo>
                <a:cubicBezTo>
                  <a:pt x="781" y="195"/>
                  <a:pt x="781" y="195"/>
                  <a:pt x="781" y="195"/>
                </a:cubicBezTo>
                <a:cubicBezTo>
                  <a:pt x="815" y="171"/>
                  <a:pt x="853" y="168"/>
                  <a:pt x="890" y="149"/>
                </a:cubicBezTo>
                <a:cubicBezTo>
                  <a:pt x="889" y="148"/>
                  <a:pt x="889" y="148"/>
                  <a:pt x="889" y="148"/>
                </a:cubicBezTo>
                <a:cubicBezTo>
                  <a:pt x="899" y="146"/>
                  <a:pt x="899" y="146"/>
                  <a:pt x="899" y="146"/>
                </a:cubicBezTo>
                <a:cubicBezTo>
                  <a:pt x="891" y="148"/>
                  <a:pt x="902" y="143"/>
                  <a:pt x="902" y="141"/>
                </a:cubicBezTo>
                <a:cubicBezTo>
                  <a:pt x="928" y="135"/>
                  <a:pt x="928" y="135"/>
                  <a:pt x="928" y="135"/>
                </a:cubicBezTo>
                <a:cubicBezTo>
                  <a:pt x="928" y="133"/>
                  <a:pt x="925" y="130"/>
                  <a:pt x="919" y="134"/>
                </a:cubicBezTo>
                <a:close/>
                <a:moveTo>
                  <a:pt x="603" y="284"/>
                </a:moveTo>
                <a:cubicBezTo>
                  <a:pt x="598" y="287"/>
                  <a:pt x="598" y="287"/>
                  <a:pt x="598" y="287"/>
                </a:cubicBezTo>
                <a:cubicBezTo>
                  <a:pt x="597" y="288"/>
                  <a:pt x="596" y="288"/>
                  <a:pt x="594" y="289"/>
                </a:cubicBezTo>
                <a:cubicBezTo>
                  <a:pt x="598" y="287"/>
                  <a:pt x="598" y="287"/>
                  <a:pt x="598" y="287"/>
                </a:cubicBezTo>
                <a:cubicBezTo>
                  <a:pt x="600" y="285"/>
                  <a:pt x="602" y="282"/>
                  <a:pt x="603" y="284"/>
                </a:cubicBezTo>
                <a:close/>
                <a:moveTo>
                  <a:pt x="150" y="641"/>
                </a:moveTo>
                <a:cubicBezTo>
                  <a:pt x="147" y="642"/>
                  <a:pt x="153" y="638"/>
                  <a:pt x="154" y="636"/>
                </a:cubicBezTo>
                <a:cubicBezTo>
                  <a:pt x="147" y="643"/>
                  <a:pt x="147" y="643"/>
                  <a:pt x="147" y="643"/>
                </a:cubicBezTo>
                <a:cubicBezTo>
                  <a:pt x="147" y="645"/>
                  <a:pt x="149" y="642"/>
                  <a:pt x="150" y="641"/>
                </a:cubicBezTo>
                <a:close/>
                <a:moveTo>
                  <a:pt x="592" y="265"/>
                </a:moveTo>
                <a:cubicBezTo>
                  <a:pt x="594" y="261"/>
                  <a:pt x="594" y="261"/>
                  <a:pt x="594" y="261"/>
                </a:cubicBezTo>
                <a:cubicBezTo>
                  <a:pt x="599" y="261"/>
                  <a:pt x="599" y="261"/>
                  <a:pt x="599" y="261"/>
                </a:cubicBezTo>
                <a:lnTo>
                  <a:pt x="592" y="265"/>
                </a:lnTo>
                <a:close/>
                <a:moveTo>
                  <a:pt x="671" y="222"/>
                </a:moveTo>
                <a:cubicBezTo>
                  <a:pt x="663" y="225"/>
                  <a:pt x="663" y="225"/>
                  <a:pt x="663" y="225"/>
                </a:cubicBezTo>
                <a:cubicBezTo>
                  <a:pt x="663" y="224"/>
                  <a:pt x="663" y="224"/>
                  <a:pt x="663" y="224"/>
                </a:cubicBezTo>
                <a:cubicBezTo>
                  <a:pt x="672" y="221"/>
                  <a:pt x="672" y="221"/>
                  <a:pt x="672" y="221"/>
                </a:cubicBezTo>
                <a:lnTo>
                  <a:pt x="671" y="222"/>
                </a:lnTo>
                <a:close/>
                <a:moveTo>
                  <a:pt x="769" y="193"/>
                </a:moveTo>
                <a:cubicBezTo>
                  <a:pt x="767" y="194"/>
                  <a:pt x="767" y="194"/>
                  <a:pt x="767" y="194"/>
                </a:cubicBezTo>
                <a:cubicBezTo>
                  <a:pt x="769" y="193"/>
                  <a:pt x="769" y="193"/>
                  <a:pt x="769" y="193"/>
                </a:cubicBezTo>
                <a:cubicBezTo>
                  <a:pt x="776" y="192"/>
                  <a:pt x="776" y="187"/>
                  <a:pt x="783" y="188"/>
                </a:cubicBezTo>
                <a:cubicBezTo>
                  <a:pt x="778" y="194"/>
                  <a:pt x="773" y="193"/>
                  <a:pt x="769" y="193"/>
                </a:cubicBezTo>
                <a:close/>
                <a:moveTo>
                  <a:pt x="629" y="265"/>
                </a:moveTo>
                <a:cubicBezTo>
                  <a:pt x="626" y="266"/>
                  <a:pt x="625" y="267"/>
                  <a:pt x="623" y="268"/>
                </a:cubicBezTo>
                <a:cubicBezTo>
                  <a:pt x="625" y="269"/>
                  <a:pt x="631" y="267"/>
                  <a:pt x="627" y="270"/>
                </a:cubicBezTo>
                <a:cubicBezTo>
                  <a:pt x="624" y="270"/>
                  <a:pt x="615" y="275"/>
                  <a:pt x="614" y="273"/>
                </a:cubicBezTo>
                <a:cubicBezTo>
                  <a:pt x="623" y="271"/>
                  <a:pt x="625" y="262"/>
                  <a:pt x="629" y="265"/>
                </a:cubicBezTo>
                <a:close/>
                <a:moveTo>
                  <a:pt x="449" y="375"/>
                </a:moveTo>
                <a:cubicBezTo>
                  <a:pt x="451" y="374"/>
                  <a:pt x="451" y="374"/>
                  <a:pt x="451" y="374"/>
                </a:cubicBezTo>
                <a:cubicBezTo>
                  <a:pt x="443" y="377"/>
                  <a:pt x="443" y="377"/>
                  <a:pt x="443" y="377"/>
                </a:cubicBezTo>
                <a:lnTo>
                  <a:pt x="449" y="375"/>
                </a:lnTo>
                <a:close/>
                <a:moveTo>
                  <a:pt x="417" y="396"/>
                </a:moveTo>
                <a:cubicBezTo>
                  <a:pt x="412" y="396"/>
                  <a:pt x="402" y="403"/>
                  <a:pt x="396" y="408"/>
                </a:cubicBezTo>
                <a:cubicBezTo>
                  <a:pt x="395" y="411"/>
                  <a:pt x="404" y="408"/>
                  <a:pt x="411" y="402"/>
                </a:cubicBezTo>
                <a:cubicBezTo>
                  <a:pt x="421" y="398"/>
                  <a:pt x="412" y="397"/>
                  <a:pt x="417" y="396"/>
                </a:cubicBezTo>
                <a:close/>
                <a:moveTo>
                  <a:pt x="687" y="229"/>
                </a:moveTo>
                <a:cubicBezTo>
                  <a:pt x="684" y="228"/>
                  <a:pt x="684" y="228"/>
                  <a:pt x="684" y="228"/>
                </a:cubicBezTo>
                <a:cubicBezTo>
                  <a:pt x="686" y="227"/>
                  <a:pt x="686" y="227"/>
                  <a:pt x="686" y="227"/>
                </a:cubicBezTo>
                <a:cubicBezTo>
                  <a:pt x="678" y="230"/>
                  <a:pt x="678" y="230"/>
                  <a:pt x="678" y="230"/>
                </a:cubicBezTo>
                <a:cubicBezTo>
                  <a:pt x="687" y="222"/>
                  <a:pt x="697" y="223"/>
                  <a:pt x="702" y="221"/>
                </a:cubicBezTo>
                <a:cubicBezTo>
                  <a:pt x="698" y="223"/>
                  <a:pt x="683" y="225"/>
                  <a:pt x="687" y="229"/>
                </a:cubicBezTo>
                <a:close/>
                <a:moveTo>
                  <a:pt x="351" y="444"/>
                </a:moveTo>
                <a:cubicBezTo>
                  <a:pt x="344" y="448"/>
                  <a:pt x="331" y="455"/>
                  <a:pt x="331" y="453"/>
                </a:cubicBezTo>
                <a:cubicBezTo>
                  <a:pt x="333" y="456"/>
                  <a:pt x="343" y="450"/>
                  <a:pt x="346" y="448"/>
                </a:cubicBezTo>
                <a:cubicBezTo>
                  <a:pt x="347" y="446"/>
                  <a:pt x="349" y="445"/>
                  <a:pt x="351" y="444"/>
                </a:cubicBezTo>
                <a:close/>
                <a:moveTo>
                  <a:pt x="347" y="438"/>
                </a:moveTo>
                <a:cubicBezTo>
                  <a:pt x="357" y="432"/>
                  <a:pt x="359" y="433"/>
                  <a:pt x="369" y="430"/>
                </a:cubicBezTo>
                <a:cubicBezTo>
                  <a:pt x="360" y="439"/>
                  <a:pt x="355" y="437"/>
                  <a:pt x="355" y="434"/>
                </a:cubicBezTo>
                <a:cubicBezTo>
                  <a:pt x="347" y="438"/>
                  <a:pt x="350" y="439"/>
                  <a:pt x="347" y="442"/>
                </a:cubicBezTo>
                <a:lnTo>
                  <a:pt x="347" y="438"/>
                </a:lnTo>
                <a:close/>
                <a:moveTo>
                  <a:pt x="363" y="439"/>
                </a:moveTo>
                <a:cubicBezTo>
                  <a:pt x="367" y="436"/>
                  <a:pt x="367" y="436"/>
                  <a:pt x="367" y="436"/>
                </a:cubicBezTo>
                <a:cubicBezTo>
                  <a:pt x="370" y="431"/>
                  <a:pt x="369" y="427"/>
                  <a:pt x="378" y="425"/>
                </a:cubicBezTo>
                <a:cubicBezTo>
                  <a:pt x="367" y="436"/>
                  <a:pt x="367" y="436"/>
                  <a:pt x="367" y="436"/>
                </a:cubicBezTo>
                <a:cubicBezTo>
                  <a:pt x="366" y="437"/>
                  <a:pt x="365" y="438"/>
                  <a:pt x="363" y="439"/>
                </a:cubicBezTo>
                <a:close/>
                <a:moveTo>
                  <a:pt x="287" y="503"/>
                </a:moveTo>
                <a:cubicBezTo>
                  <a:pt x="292" y="500"/>
                  <a:pt x="292" y="500"/>
                  <a:pt x="292" y="500"/>
                </a:cubicBezTo>
                <a:cubicBezTo>
                  <a:pt x="288" y="503"/>
                  <a:pt x="287" y="503"/>
                  <a:pt x="287" y="503"/>
                </a:cubicBezTo>
                <a:cubicBezTo>
                  <a:pt x="283" y="504"/>
                  <a:pt x="283" y="504"/>
                  <a:pt x="283" y="504"/>
                </a:cubicBezTo>
                <a:cubicBezTo>
                  <a:pt x="290" y="496"/>
                  <a:pt x="287" y="501"/>
                  <a:pt x="287" y="503"/>
                </a:cubicBezTo>
                <a:close/>
                <a:moveTo>
                  <a:pt x="344" y="453"/>
                </a:moveTo>
                <a:cubicBezTo>
                  <a:pt x="355" y="444"/>
                  <a:pt x="355" y="444"/>
                  <a:pt x="355" y="444"/>
                </a:cubicBezTo>
                <a:cubicBezTo>
                  <a:pt x="354" y="443"/>
                  <a:pt x="347" y="450"/>
                  <a:pt x="344" y="453"/>
                </a:cubicBezTo>
                <a:close/>
                <a:moveTo>
                  <a:pt x="287" y="498"/>
                </a:moveTo>
                <a:cubicBezTo>
                  <a:pt x="292" y="494"/>
                  <a:pt x="303" y="483"/>
                  <a:pt x="301" y="485"/>
                </a:cubicBezTo>
                <a:cubicBezTo>
                  <a:pt x="302" y="487"/>
                  <a:pt x="291" y="496"/>
                  <a:pt x="287" y="498"/>
                </a:cubicBezTo>
                <a:close/>
                <a:moveTo>
                  <a:pt x="77" y="723"/>
                </a:moveTo>
                <a:cubicBezTo>
                  <a:pt x="82" y="716"/>
                  <a:pt x="82" y="716"/>
                  <a:pt x="82" y="716"/>
                </a:cubicBezTo>
                <a:cubicBezTo>
                  <a:pt x="82" y="721"/>
                  <a:pt x="82" y="721"/>
                  <a:pt x="82" y="721"/>
                </a:cubicBezTo>
                <a:lnTo>
                  <a:pt x="77" y="723"/>
                </a:lnTo>
                <a:close/>
                <a:moveTo>
                  <a:pt x="138" y="640"/>
                </a:moveTo>
                <a:cubicBezTo>
                  <a:pt x="138" y="642"/>
                  <a:pt x="138" y="642"/>
                  <a:pt x="138" y="642"/>
                </a:cubicBezTo>
                <a:cubicBezTo>
                  <a:pt x="135" y="646"/>
                  <a:pt x="135" y="646"/>
                  <a:pt x="135" y="646"/>
                </a:cubicBezTo>
                <a:lnTo>
                  <a:pt x="138" y="640"/>
                </a:lnTo>
                <a:close/>
                <a:moveTo>
                  <a:pt x="203" y="569"/>
                </a:moveTo>
                <a:cubicBezTo>
                  <a:pt x="203" y="569"/>
                  <a:pt x="203" y="570"/>
                  <a:pt x="204" y="569"/>
                </a:cubicBezTo>
                <a:cubicBezTo>
                  <a:pt x="205" y="569"/>
                  <a:pt x="207" y="568"/>
                  <a:pt x="207" y="568"/>
                </a:cubicBezTo>
                <a:cubicBezTo>
                  <a:pt x="207" y="569"/>
                  <a:pt x="205" y="569"/>
                  <a:pt x="204" y="569"/>
                </a:cubicBezTo>
                <a:cubicBezTo>
                  <a:pt x="201" y="572"/>
                  <a:pt x="198" y="576"/>
                  <a:pt x="196" y="579"/>
                </a:cubicBezTo>
                <a:cubicBezTo>
                  <a:pt x="198" y="578"/>
                  <a:pt x="202" y="574"/>
                  <a:pt x="204" y="573"/>
                </a:cubicBezTo>
                <a:cubicBezTo>
                  <a:pt x="201" y="582"/>
                  <a:pt x="180" y="589"/>
                  <a:pt x="191" y="591"/>
                </a:cubicBezTo>
                <a:cubicBezTo>
                  <a:pt x="187" y="593"/>
                  <a:pt x="177" y="601"/>
                  <a:pt x="179" y="597"/>
                </a:cubicBezTo>
                <a:cubicBezTo>
                  <a:pt x="186" y="590"/>
                  <a:pt x="199" y="575"/>
                  <a:pt x="203" y="569"/>
                </a:cubicBezTo>
                <a:cubicBezTo>
                  <a:pt x="202" y="568"/>
                  <a:pt x="203" y="567"/>
                  <a:pt x="204" y="566"/>
                </a:cubicBezTo>
                <a:cubicBezTo>
                  <a:pt x="204" y="566"/>
                  <a:pt x="203" y="567"/>
                  <a:pt x="203" y="569"/>
                </a:cubicBezTo>
                <a:close/>
                <a:moveTo>
                  <a:pt x="295" y="478"/>
                </a:moveTo>
                <a:cubicBezTo>
                  <a:pt x="298" y="476"/>
                  <a:pt x="299" y="475"/>
                  <a:pt x="300" y="475"/>
                </a:cubicBezTo>
                <a:cubicBezTo>
                  <a:pt x="303" y="474"/>
                  <a:pt x="305" y="473"/>
                  <a:pt x="305" y="474"/>
                </a:cubicBezTo>
                <a:cubicBezTo>
                  <a:pt x="299" y="478"/>
                  <a:pt x="302" y="475"/>
                  <a:pt x="300" y="475"/>
                </a:cubicBezTo>
                <a:cubicBezTo>
                  <a:pt x="298" y="476"/>
                  <a:pt x="297" y="477"/>
                  <a:pt x="295" y="478"/>
                </a:cubicBezTo>
                <a:close/>
                <a:moveTo>
                  <a:pt x="312" y="463"/>
                </a:moveTo>
                <a:cubicBezTo>
                  <a:pt x="302" y="469"/>
                  <a:pt x="302" y="469"/>
                  <a:pt x="302" y="469"/>
                </a:cubicBezTo>
                <a:cubicBezTo>
                  <a:pt x="308" y="467"/>
                  <a:pt x="308" y="467"/>
                  <a:pt x="308" y="467"/>
                </a:cubicBezTo>
                <a:cubicBezTo>
                  <a:pt x="292" y="476"/>
                  <a:pt x="292" y="476"/>
                  <a:pt x="292" y="476"/>
                </a:cubicBezTo>
                <a:cubicBezTo>
                  <a:pt x="298" y="468"/>
                  <a:pt x="309" y="462"/>
                  <a:pt x="312" y="463"/>
                </a:cubicBezTo>
                <a:close/>
                <a:moveTo>
                  <a:pt x="314" y="459"/>
                </a:moveTo>
                <a:cubicBezTo>
                  <a:pt x="317" y="459"/>
                  <a:pt x="317" y="459"/>
                  <a:pt x="317" y="459"/>
                </a:cubicBezTo>
                <a:cubicBezTo>
                  <a:pt x="313" y="460"/>
                  <a:pt x="313" y="460"/>
                  <a:pt x="313" y="460"/>
                </a:cubicBezTo>
                <a:cubicBezTo>
                  <a:pt x="314" y="459"/>
                  <a:pt x="314" y="459"/>
                  <a:pt x="314" y="459"/>
                </a:cubicBezTo>
                <a:cubicBezTo>
                  <a:pt x="313" y="459"/>
                  <a:pt x="313" y="459"/>
                  <a:pt x="313" y="459"/>
                </a:cubicBezTo>
                <a:cubicBezTo>
                  <a:pt x="329" y="447"/>
                  <a:pt x="329" y="447"/>
                  <a:pt x="329" y="447"/>
                </a:cubicBezTo>
                <a:lnTo>
                  <a:pt x="314" y="459"/>
                </a:lnTo>
                <a:close/>
                <a:moveTo>
                  <a:pt x="480" y="341"/>
                </a:moveTo>
                <a:cubicBezTo>
                  <a:pt x="482" y="330"/>
                  <a:pt x="463" y="346"/>
                  <a:pt x="457" y="345"/>
                </a:cubicBezTo>
                <a:cubicBezTo>
                  <a:pt x="458" y="348"/>
                  <a:pt x="454" y="355"/>
                  <a:pt x="470" y="344"/>
                </a:cubicBezTo>
                <a:cubicBezTo>
                  <a:pt x="458" y="356"/>
                  <a:pt x="459" y="346"/>
                  <a:pt x="454" y="357"/>
                </a:cubicBezTo>
                <a:cubicBezTo>
                  <a:pt x="460" y="352"/>
                  <a:pt x="469" y="348"/>
                  <a:pt x="471" y="348"/>
                </a:cubicBezTo>
                <a:cubicBezTo>
                  <a:pt x="463" y="353"/>
                  <a:pt x="463" y="353"/>
                  <a:pt x="463" y="353"/>
                </a:cubicBezTo>
                <a:cubicBezTo>
                  <a:pt x="470" y="354"/>
                  <a:pt x="474" y="343"/>
                  <a:pt x="480" y="341"/>
                </a:cubicBezTo>
                <a:close/>
                <a:moveTo>
                  <a:pt x="566" y="285"/>
                </a:moveTo>
                <a:cubicBezTo>
                  <a:pt x="577" y="279"/>
                  <a:pt x="577" y="279"/>
                  <a:pt x="577" y="279"/>
                </a:cubicBezTo>
                <a:cubicBezTo>
                  <a:pt x="567" y="284"/>
                  <a:pt x="567" y="284"/>
                  <a:pt x="567" y="284"/>
                </a:cubicBezTo>
                <a:lnTo>
                  <a:pt x="566" y="285"/>
                </a:lnTo>
                <a:close/>
                <a:moveTo>
                  <a:pt x="841" y="143"/>
                </a:moveTo>
                <a:cubicBezTo>
                  <a:pt x="839" y="142"/>
                  <a:pt x="853" y="132"/>
                  <a:pt x="858" y="134"/>
                </a:cubicBezTo>
                <a:cubicBezTo>
                  <a:pt x="850" y="138"/>
                  <a:pt x="842" y="141"/>
                  <a:pt x="841" y="143"/>
                </a:cubicBezTo>
                <a:close/>
                <a:moveTo>
                  <a:pt x="964" y="94"/>
                </a:moveTo>
                <a:cubicBezTo>
                  <a:pt x="951" y="97"/>
                  <a:pt x="951" y="97"/>
                  <a:pt x="951" y="97"/>
                </a:cubicBezTo>
                <a:cubicBezTo>
                  <a:pt x="952" y="93"/>
                  <a:pt x="962" y="93"/>
                  <a:pt x="968" y="90"/>
                </a:cubicBezTo>
                <a:cubicBezTo>
                  <a:pt x="971" y="91"/>
                  <a:pt x="966" y="92"/>
                  <a:pt x="964" y="94"/>
                </a:cubicBezTo>
                <a:close/>
                <a:moveTo>
                  <a:pt x="1051" y="63"/>
                </a:moveTo>
                <a:cubicBezTo>
                  <a:pt x="1055" y="62"/>
                  <a:pt x="1055" y="62"/>
                  <a:pt x="1055" y="62"/>
                </a:cubicBezTo>
                <a:cubicBezTo>
                  <a:pt x="1049" y="60"/>
                  <a:pt x="1049" y="60"/>
                  <a:pt x="1049" y="60"/>
                </a:cubicBezTo>
                <a:lnTo>
                  <a:pt x="1051" y="63"/>
                </a:lnTo>
                <a:close/>
                <a:moveTo>
                  <a:pt x="1043" y="60"/>
                </a:moveTo>
                <a:cubicBezTo>
                  <a:pt x="1045" y="57"/>
                  <a:pt x="1036" y="60"/>
                  <a:pt x="1034" y="61"/>
                </a:cubicBezTo>
                <a:lnTo>
                  <a:pt x="1043" y="60"/>
                </a:lnTo>
                <a:close/>
                <a:moveTo>
                  <a:pt x="1121" y="31"/>
                </a:moveTo>
                <a:cubicBezTo>
                  <a:pt x="1115" y="33"/>
                  <a:pt x="1115" y="33"/>
                  <a:pt x="1115" y="33"/>
                </a:cubicBezTo>
                <a:cubicBezTo>
                  <a:pt x="1121" y="35"/>
                  <a:pt x="1121" y="35"/>
                  <a:pt x="1121" y="35"/>
                </a:cubicBezTo>
                <a:lnTo>
                  <a:pt x="1121" y="31"/>
                </a:lnTo>
                <a:close/>
                <a:moveTo>
                  <a:pt x="1113" y="38"/>
                </a:moveTo>
                <a:cubicBezTo>
                  <a:pt x="1111" y="36"/>
                  <a:pt x="1111" y="33"/>
                  <a:pt x="1098" y="38"/>
                </a:cubicBezTo>
                <a:cubicBezTo>
                  <a:pt x="1098" y="41"/>
                  <a:pt x="1102" y="40"/>
                  <a:pt x="1098" y="44"/>
                </a:cubicBezTo>
                <a:cubicBezTo>
                  <a:pt x="1102" y="44"/>
                  <a:pt x="1106" y="42"/>
                  <a:pt x="1108" y="41"/>
                </a:cubicBezTo>
                <a:cubicBezTo>
                  <a:pt x="1105" y="41"/>
                  <a:pt x="1102" y="43"/>
                  <a:pt x="1100" y="42"/>
                </a:cubicBezTo>
                <a:cubicBezTo>
                  <a:pt x="1105" y="39"/>
                  <a:pt x="1110" y="38"/>
                  <a:pt x="1113" y="38"/>
                </a:cubicBezTo>
                <a:cubicBezTo>
                  <a:pt x="1114" y="39"/>
                  <a:pt x="1115" y="39"/>
                  <a:pt x="1117" y="39"/>
                </a:cubicBezTo>
                <a:cubicBezTo>
                  <a:pt x="1116" y="39"/>
                  <a:pt x="1115" y="38"/>
                  <a:pt x="1113" y="38"/>
                </a:cubicBezTo>
                <a:close/>
                <a:moveTo>
                  <a:pt x="1067" y="56"/>
                </a:moveTo>
                <a:cubicBezTo>
                  <a:pt x="1066" y="56"/>
                  <a:pt x="1064" y="57"/>
                  <a:pt x="1064" y="58"/>
                </a:cubicBezTo>
                <a:cubicBezTo>
                  <a:pt x="1063" y="58"/>
                  <a:pt x="1063" y="58"/>
                  <a:pt x="1063" y="58"/>
                </a:cubicBezTo>
                <a:cubicBezTo>
                  <a:pt x="1064" y="56"/>
                  <a:pt x="1066" y="56"/>
                  <a:pt x="1067" y="56"/>
                </a:cubicBezTo>
                <a:cubicBezTo>
                  <a:pt x="1069" y="55"/>
                  <a:pt x="1071" y="54"/>
                  <a:pt x="1073" y="53"/>
                </a:cubicBezTo>
                <a:cubicBezTo>
                  <a:pt x="1074" y="50"/>
                  <a:pt x="1065" y="51"/>
                  <a:pt x="1062" y="51"/>
                </a:cubicBezTo>
                <a:cubicBezTo>
                  <a:pt x="1066" y="50"/>
                  <a:pt x="1071" y="51"/>
                  <a:pt x="1076" y="48"/>
                </a:cubicBezTo>
                <a:cubicBezTo>
                  <a:pt x="1075" y="48"/>
                  <a:pt x="1075" y="47"/>
                  <a:pt x="1072" y="48"/>
                </a:cubicBezTo>
                <a:cubicBezTo>
                  <a:pt x="1079" y="45"/>
                  <a:pt x="1079" y="45"/>
                  <a:pt x="1079" y="45"/>
                </a:cubicBezTo>
                <a:cubicBezTo>
                  <a:pt x="1089" y="45"/>
                  <a:pt x="1081" y="49"/>
                  <a:pt x="1073" y="53"/>
                </a:cubicBezTo>
                <a:cubicBezTo>
                  <a:pt x="1073" y="53"/>
                  <a:pt x="1073" y="54"/>
                  <a:pt x="1071" y="55"/>
                </a:cubicBezTo>
                <a:cubicBezTo>
                  <a:pt x="1070" y="56"/>
                  <a:pt x="1069" y="56"/>
                  <a:pt x="1067" y="56"/>
                </a:cubicBezTo>
                <a:close/>
                <a:moveTo>
                  <a:pt x="1131" y="41"/>
                </a:moveTo>
                <a:cubicBezTo>
                  <a:pt x="1126" y="42"/>
                  <a:pt x="1126" y="42"/>
                  <a:pt x="1126" y="42"/>
                </a:cubicBezTo>
                <a:cubicBezTo>
                  <a:pt x="1124" y="42"/>
                  <a:pt x="1125" y="40"/>
                  <a:pt x="1124" y="40"/>
                </a:cubicBezTo>
                <a:cubicBezTo>
                  <a:pt x="1129" y="39"/>
                  <a:pt x="1136" y="38"/>
                  <a:pt x="1131" y="41"/>
                </a:cubicBezTo>
                <a:close/>
                <a:moveTo>
                  <a:pt x="882" y="131"/>
                </a:moveTo>
                <a:cubicBezTo>
                  <a:pt x="884" y="129"/>
                  <a:pt x="877" y="129"/>
                  <a:pt x="871" y="132"/>
                </a:cubicBezTo>
                <a:cubicBezTo>
                  <a:pt x="873" y="128"/>
                  <a:pt x="873" y="128"/>
                  <a:pt x="873" y="128"/>
                </a:cubicBezTo>
                <a:cubicBezTo>
                  <a:pt x="874" y="130"/>
                  <a:pt x="886" y="124"/>
                  <a:pt x="887" y="124"/>
                </a:cubicBezTo>
                <a:cubicBezTo>
                  <a:pt x="891" y="126"/>
                  <a:pt x="886" y="127"/>
                  <a:pt x="882" y="131"/>
                </a:cubicBezTo>
                <a:close/>
                <a:moveTo>
                  <a:pt x="605" y="265"/>
                </a:moveTo>
                <a:cubicBezTo>
                  <a:pt x="601" y="263"/>
                  <a:pt x="588" y="273"/>
                  <a:pt x="584" y="274"/>
                </a:cubicBezTo>
                <a:cubicBezTo>
                  <a:pt x="591" y="269"/>
                  <a:pt x="608" y="258"/>
                  <a:pt x="605" y="265"/>
                </a:cubicBezTo>
                <a:close/>
                <a:moveTo>
                  <a:pt x="581" y="281"/>
                </a:moveTo>
                <a:cubicBezTo>
                  <a:pt x="577" y="284"/>
                  <a:pt x="576" y="285"/>
                  <a:pt x="575" y="283"/>
                </a:cubicBezTo>
                <a:cubicBezTo>
                  <a:pt x="573" y="283"/>
                  <a:pt x="570" y="286"/>
                  <a:pt x="568" y="286"/>
                </a:cubicBezTo>
                <a:cubicBezTo>
                  <a:pt x="575" y="280"/>
                  <a:pt x="576" y="283"/>
                  <a:pt x="581" y="281"/>
                </a:cubicBezTo>
                <a:cubicBezTo>
                  <a:pt x="582" y="281"/>
                  <a:pt x="583" y="280"/>
                  <a:pt x="585" y="279"/>
                </a:cubicBezTo>
                <a:cubicBezTo>
                  <a:pt x="583" y="280"/>
                  <a:pt x="582" y="281"/>
                  <a:pt x="581" y="281"/>
                </a:cubicBezTo>
                <a:close/>
                <a:moveTo>
                  <a:pt x="739" y="197"/>
                </a:moveTo>
                <a:cubicBezTo>
                  <a:pt x="746" y="197"/>
                  <a:pt x="746" y="197"/>
                  <a:pt x="746" y="197"/>
                </a:cubicBezTo>
                <a:cubicBezTo>
                  <a:pt x="755" y="193"/>
                  <a:pt x="755" y="193"/>
                  <a:pt x="755" y="193"/>
                </a:cubicBezTo>
                <a:lnTo>
                  <a:pt x="739" y="197"/>
                </a:lnTo>
                <a:close/>
                <a:moveTo>
                  <a:pt x="835" y="159"/>
                </a:moveTo>
                <a:cubicBezTo>
                  <a:pt x="833" y="158"/>
                  <a:pt x="843" y="153"/>
                  <a:pt x="846" y="153"/>
                </a:cubicBezTo>
                <a:cubicBezTo>
                  <a:pt x="844" y="151"/>
                  <a:pt x="838" y="154"/>
                  <a:pt x="832" y="157"/>
                </a:cubicBezTo>
                <a:cubicBezTo>
                  <a:pt x="831" y="157"/>
                  <a:pt x="830" y="157"/>
                  <a:pt x="829" y="158"/>
                </a:cubicBezTo>
                <a:cubicBezTo>
                  <a:pt x="832" y="157"/>
                  <a:pt x="832" y="157"/>
                  <a:pt x="832" y="157"/>
                </a:cubicBezTo>
                <a:cubicBezTo>
                  <a:pt x="834" y="156"/>
                  <a:pt x="834" y="158"/>
                  <a:pt x="834" y="159"/>
                </a:cubicBezTo>
                <a:cubicBezTo>
                  <a:pt x="832" y="161"/>
                  <a:pt x="832" y="161"/>
                  <a:pt x="832" y="161"/>
                </a:cubicBezTo>
                <a:cubicBezTo>
                  <a:pt x="839" y="158"/>
                  <a:pt x="839" y="158"/>
                  <a:pt x="839" y="158"/>
                </a:cubicBezTo>
                <a:lnTo>
                  <a:pt x="835" y="159"/>
                </a:lnTo>
                <a:close/>
                <a:moveTo>
                  <a:pt x="1003" y="95"/>
                </a:moveTo>
                <a:cubicBezTo>
                  <a:pt x="1009" y="91"/>
                  <a:pt x="1010" y="91"/>
                  <a:pt x="1014" y="90"/>
                </a:cubicBezTo>
                <a:cubicBezTo>
                  <a:pt x="1013" y="92"/>
                  <a:pt x="1008" y="94"/>
                  <a:pt x="1003" y="95"/>
                </a:cubicBezTo>
                <a:close/>
                <a:moveTo>
                  <a:pt x="786" y="183"/>
                </a:moveTo>
                <a:cubicBezTo>
                  <a:pt x="796" y="178"/>
                  <a:pt x="780" y="182"/>
                  <a:pt x="786" y="178"/>
                </a:cubicBezTo>
                <a:cubicBezTo>
                  <a:pt x="781" y="181"/>
                  <a:pt x="781" y="181"/>
                  <a:pt x="781" y="181"/>
                </a:cubicBezTo>
                <a:cubicBezTo>
                  <a:pt x="788" y="174"/>
                  <a:pt x="788" y="180"/>
                  <a:pt x="794" y="177"/>
                </a:cubicBezTo>
                <a:cubicBezTo>
                  <a:pt x="790" y="179"/>
                  <a:pt x="790" y="179"/>
                  <a:pt x="790" y="179"/>
                </a:cubicBezTo>
                <a:cubicBezTo>
                  <a:pt x="788" y="183"/>
                  <a:pt x="797" y="178"/>
                  <a:pt x="798" y="179"/>
                </a:cubicBezTo>
                <a:cubicBezTo>
                  <a:pt x="794" y="182"/>
                  <a:pt x="782" y="185"/>
                  <a:pt x="786" y="183"/>
                </a:cubicBezTo>
                <a:close/>
                <a:moveTo>
                  <a:pt x="1013" y="93"/>
                </a:moveTo>
                <a:cubicBezTo>
                  <a:pt x="1023" y="87"/>
                  <a:pt x="1023" y="92"/>
                  <a:pt x="1029" y="90"/>
                </a:cubicBezTo>
                <a:cubicBezTo>
                  <a:pt x="1022" y="95"/>
                  <a:pt x="1021" y="91"/>
                  <a:pt x="1013" y="93"/>
                </a:cubicBezTo>
                <a:close/>
                <a:moveTo>
                  <a:pt x="852" y="161"/>
                </a:moveTo>
                <a:cubicBezTo>
                  <a:pt x="852" y="162"/>
                  <a:pt x="852" y="162"/>
                  <a:pt x="852" y="162"/>
                </a:cubicBezTo>
                <a:cubicBezTo>
                  <a:pt x="860" y="160"/>
                  <a:pt x="860" y="160"/>
                  <a:pt x="860" y="160"/>
                </a:cubicBezTo>
                <a:cubicBezTo>
                  <a:pt x="861" y="159"/>
                  <a:pt x="861" y="159"/>
                  <a:pt x="861" y="159"/>
                </a:cubicBezTo>
                <a:lnTo>
                  <a:pt x="852" y="161"/>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nvGrpSpPr>
          <p:cNvPr id="20" name="Group 106"/>
          <p:cNvGrpSpPr/>
          <p:nvPr>
            <p:custDataLst>
              <p:tags r:id="rId2"/>
            </p:custDataLst>
          </p:nvPr>
        </p:nvGrpSpPr>
        <p:grpSpPr>
          <a:xfrm rot="455654">
            <a:off x="3311982" y="2768045"/>
            <a:ext cx="240205" cy="242856"/>
            <a:chOff x="2515588" y="3986167"/>
            <a:chExt cx="304712" cy="260335"/>
          </a:xfrm>
          <a:solidFill>
            <a:srgbClr val="FF0000"/>
          </a:solidFill>
        </p:grpSpPr>
        <p:sp>
          <p:nvSpPr>
            <p:cNvPr id="21" name="Freeform 306"/>
            <p:cNvSpPr>
              <a:spLocks/>
            </p:cNvSpPr>
            <p:nvPr/>
          </p:nvSpPr>
          <p:spPr bwMode="auto">
            <a:xfrm rot="10695444" flipH="1">
              <a:off x="2515588" y="4162106"/>
              <a:ext cx="293585" cy="84396"/>
            </a:xfrm>
            <a:custGeom>
              <a:avLst/>
              <a:gdLst/>
              <a:ahLst/>
              <a:cxnLst>
                <a:cxn ang="0">
                  <a:pos x="52" y="45"/>
                </a:cxn>
                <a:cxn ang="0">
                  <a:pos x="57" y="46"/>
                </a:cxn>
                <a:cxn ang="0">
                  <a:pos x="61" y="50"/>
                </a:cxn>
                <a:cxn ang="0">
                  <a:pos x="70" y="46"/>
                </a:cxn>
                <a:cxn ang="0">
                  <a:pos x="82" y="53"/>
                </a:cxn>
                <a:cxn ang="0">
                  <a:pos x="88" y="51"/>
                </a:cxn>
                <a:cxn ang="0">
                  <a:pos x="92" y="53"/>
                </a:cxn>
                <a:cxn ang="0">
                  <a:pos x="97" y="53"/>
                </a:cxn>
                <a:cxn ang="0">
                  <a:pos x="104" y="59"/>
                </a:cxn>
                <a:cxn ang="0">
                  <a:pos x="111" y="59"/>
                </a:cxn>
                <a:cxn ang="0">
                  <a:pos x="114" y="54"/>
                </a:cxn>
                <a:cxn ang="0">
                  <a:pos x="120" y="58"/>
                </a:cxn>
                <a:cxn ang="0">
                  <a:pos x="133" y="47"/>
                </a:cxn>
                <a:cxn ang="0">
                  <a:pos x="132" y="59"/>
                </a:cxn>
                <a:cxn ang="0">
                  <a:pos x="142" y="50"/>
                </a:cxn>
                <a:cxn ang="0">
                  <a:pos x="147" y="60"/>
                </a:cxn>
                <a:cxn ang="0">
                  <a:pos x="153" y="65"/>
                </a:cxn>
                <a:cxn ang="0">
                  <a:pos x="164" y="62"/>
                </a:cxn>
                <a:cxn ang="0">
                  <a:pos x="175" y="59"/>
                </a:cxn>
                <a:cxn ang="0">
                  <a:pos x="188" y="56"/>
                </a:cxn>
                <a:cxn ang="0">
                  <a:pos x="195" y="66"/>
                </a:cxn>
                <a:cxn ang="0">
                  <a:pos x="201" y="63"/>
                </a:cxn>
                <a:cxn ang="0">
                  <a:pos x="203" y="65"/>
                </a:cxn>
                <a:cxn ang="0">
                  <a:pos x="211" y="58"/>
                </a:cxn>
                <a:cxn ang="0">
                  <a:pos x="216" y="59"/>
                </a:cxn>
                <a:cxn ang="0">
                  <a:pos x="211" y="60"/>
                </a:cxn>
                <a:cxn ang="0">
                  <a:pos x="198" y="51"/>
                </a:cxn>
                <a:cxn ang="0">
                  <a:pos x="183" y="50"/>
                </a:cxn>
                <a:cxn ang="0">
                  <a:pos x="183" y="45"/>
                </a:cxn>
                <a:cxn ang="0">
                  <a:pos x="169" y="43"/>
                </a:cxn>
                <a:cxn ang="0">
                  <a:pos x="158" y="39"/>
                </a:cxn>
                <a:cxn ang="0">
                  <a:pos x="151" y="38"/>
                </a:cxn>
                <a:cxn ang="0">
                  <a:pos x="147" y="40"/>
                </a:cxn>
                <a:cxn ang="0">
                  <a:pos x="141" y="35"/>
                </a:cxn>
                <a:cxn ang="0">
                  <a:pos x="137" y="36"/>
                </a:cxn>
                <a:cxn ang="0">
                  <a:pos x="118" y="29"/>
                </a:cxn>
                <a:cxn ang="0">
                  <a:pos x="111" y="29"/>
                </a:cxn>
                <a:cxn ang="0">
                  <a:pos x="101" y="24"/>
                </a:cxn>
                <a:cxn ang="0">
                  <a:pos x="95" y="22"/>
                </a:cxn>
                <a:cxn ang="0">
                  <a:pos x="77" y="20"/>
                </a:cxn>
                <a:cxn ang="0">
                  <a:pos x="71" y="20"/>
                </a:cxn>
                <a:cxn ang="0">
                  <a:pos x="57" y="13"/>
                </a:cxn>
                <a:cxn ang="0">
                  <a:pos x="49" y="10"/>
                </a:cxn>
                <a:cxn ang="0">
                  <a:pos x="45" y="13"/>
                </a:cxn>
                <a:cxn ang="0">
                  <a:pos x="40" y="8"/>
                </a:cxn>
                <a:cxn ang="0">
                  <a:pos x="28" y="10"/>
                </a:cxn>
                <a:cxn ang="0">
                  <a:pos x="21" y="3"/>
                </a:cxn>
                <a:cxn ang="0">
                  <a:pos x="15" y="2"/>
                </a:cxn>
                <a:cxn ang="0">
                  <a:pos x="3" y="26"/>
                </a:cxn>
                <a:cxn ang="0">
                  <a:pos x="6" y="31"/>
                </a:cxn>
                <a:cxn ang="0">
                  <a:pos x="12" y="29"/>
                </a:cxn>
                <a:cxn ang="0">
                  <a:pos x="15" y="29"/>
                </a:cxn>
                <a:cxn ang="0">
                  <a:pos x="19" y="33"/>
                </a:cxn>
                <a:cxn ang="0">
                  <a:pos x="26" y="30"/>
                </a:cxn>
                <a:cxn ang="0">
                  <a:pos x="27" y="39"/>
                </a:cxn>
                <a:cxn ang="0">
                  <a:pos x="36" y="34"/>
                </a:cxn>
                <a:cxn ang="0">
                  <a:pos x="38" y="32"/>
                </a:cxn>
                <a:cxn ang="0">
                  <a:pos x="39" y="40"/>
                </a:cxn>
                <a:cxn ang="0">
                  <a:pos x="42" y="42"/>
                </a:cxn>
              </a:cxnLst>
              <a:rect l="0" t="0" r="r" b="b"/>
              <a:pathLst>
                <a:path w="216" h="68">
                  <a:moveTo>
                    <a:pt x="46" y="41"/>
                  </a:moveTo>
                  <a:cubicBezTo>
                    <a:pt x="46" y="42"/>
                    <a:pt x="46" y="44"/>
                    <a:pt x="45" y="45"/>
                  </a:cubicBezTo>
                  <a:cubicBezTo>
                    <a:pt x="46" y="47"/>
                    <a:pt x="48" y="42"/>
                    <a:pt x="49" y="46"/>
                  </a:cubicBezTo>
                  <a:cubicBezTo>
                    <a:pt x="48" y="44"/>
                    <a:pt x="48" y="44"/>
                    <a:pt x="48" y="44"/>
                  </a:cubicBezTo>
                  <a:cubicBezTo>
                    <a:pt x="50" y="42"/>
                    <a:pt x="52" y="41"/>
                    <a:pt x="52" y="45"/>
                  </a:cubicBezTo>
                  <a:cubicBezTo>
                    <a:pt x="52" y="46"/>
                    <a:pt x="52" y="46"/>
                    <a:pt x="52" y="46"/>
                  </a:cubicBezTo>
                  <a:cubicBezTo>
                    <a:pt x="53" y="44"/>
                    <a:pt x="53" y="50"/>
                    <a:pt x="54" y="47"/>
                  </a:cubicBezTo>
                  <a:cubicBezTo>
                    <a:pt x="54" y="45"/>
                    <a:pt x="55" y="45"/>
                    <a:pt x="55" y="43"/>
                  </a:cubicBezTo>
                  <a:cubicBezTo>
                    <a:pt x="58" y="40"/>
                    <a:pt x="58" y="40"/>
                    <a:pt x="58" y="40"/>
                  </a:cubicBezTo>
                  <a:cubicBezTo>
                    <a:pt x="57" y="46"/>
                    <a:pt x="57" y="46"/>
                    <a:pt x="57" y="46"/>
                  </a:cubicBezTo>
                  <a:cubicBezTo>
                    <a:pt x="59" y="44"/>
                    <a:pt x="59" y="44"/>
                    <a:pt x="59" y="44"/>
                  </a:cubicBezTo>
                  <a:cubicBezTo>
                    <a:pt x="59" y="42"/>
                    <a:pt x="60" y="46"/>
                    <a:pt x="61" y="41"/>
                  </a:cubicBezTo>
                  <a:cubicBezTo>
                    <a:pt x="62" y="43"/>
                    <a:pt x="60" y="45"/>
                    <a:pt x="59" y="47"/>
                  </a:cubicBezTo>
                  <a:cubicBezTo>
                    <a:pt x="61" y="46"/>
                    <a:pt x="60" y="48"/>
                    <a:pt x="61" y="45"/>
                  </a:cubicBezTo>
                  <a:cubicBezTo>
                    <a:pt x="61" y="50"/>
                    <a:pt x="61" y="50"/>
                    <a:pt x="61" y="50"/>
                  </a:cubicBezTo>
                  <a:cubicBezTo>
                    <a:pt x="64" y="47"/>
                    <a:pt x="64" y="47"/>
                    <a:pt x="64" y="47"/>
                  </a:cubicBezTo>
                  <a:cubicBezTo>
                    <a:pt x="63" y="48"/>
                    <a:pt x="63" y="48"/>
                    <a:pt x="63" y="48"/>
                  </a:cubicBezTo>
                  <a:cubicBezTo>
                    <a:pt x="65" y="45"/>
                    <a:pt x="65" y="51"/>
                    <a:pt x="68" y="45"/>
                  </a:cubicBezTo>
                  <a:cubicBezTo>
                    <a:pt x="68" y="46"/>
                    <a:pt x="68" y="46"/>
                    <a:pt x="68" y="46"/>
                  </a:cubicBezTo>
                  <a:cubicBezTo>
                    <a:pt x="69" y="42"/>
                    <a:pt x="70" y="45"/>
                    <a:pt x="70" y="46"/>
                  </a:cubicBezTo>
                  <a:cubicBezTo>
                    <a:pt x="72" y="45"/>
                    <a:pt x="72" y="42"/>
                    <a:pt x="72" y="40"/>
                  </a:cubicBezTo>
                  <a:cubicBezTo>
                    <a:pt x="75" y="42"/>
                    <a:pt x="74" y="41"/>
                    <a:pt x="78" y="37"/>
                  </a:cubicBezTo>
                  <a:cubicBezTo>
                    <a:pt x="78" y="43"/>
                    <a:pt x="74" y="45"/>
                    <a:pt x="75" y="50"/>
                  </a:cubicBezTo>
                  <a:cubicBezTo>
                    <a:pt x="76" y="47"/>
                    <a:pt x="78" y="45"/>
                    <a:pt x="79" y="44"/>
                  </a:cubicBezTo>
                  <a:cubicBezTo>
                    <a:pt x="80" y="47"/>
                    <a:pt x="82" y="49"/>
                    <a:pt x="82" y="53"/>
                  </a:cubicBezTo>
                  <a:cubicBezTo>
                    <a:pt x="83" y="49"/>
                    <a:pt x="83" y="49"/>
                    <a:pt x="83" y="49"/>
                  </a:cubicBezTo>
                  <a:cubicBezTo>
                    <a:pt x="86" y="48"/>
                    <a:pt x="86" y="48"/>
                    <a:pt x="86" y="48"/>
                  </a:cubicBezTo>
                  <a:cubicBezTo>
                    <a:pt x="83" y="53"/>
                    <a:pt x="83" y="53"/>
                    <a:pt x="83" y="53"/>
                  </a:cubicBezTo>
                  <a:cubicBezTo>
                    <a:pt x="84" y="51"/>
                    <a:pt x="85" y="49"/>
                    <a:pt x="86" y="48"/>
                  </a:cubicBezTo>
                  <a:cubicBezTo>
                    <a:pt x="89" y="45"/>
                    <a:pt x="85" y="56"/>
                    <a:pt x="88" y="51"/>
                  </a:cubicBezTo>
                  <a:cubicBezTo>
                    <a:pt x="88" y="52"/>
                    <a:pt x="88" y="52"/>
                    <a:pt x="88" y="52"/>
                  </a:cubicBezTo>
                  <a:cubicBezTo>
                    <a:pt x="89" y="49"/>
                    <a:pt x="90" y="51"/>
                    <a:pt x="92" y="50"/>
                  </a:cubicBezTo>
                  <a:cubicBezTo>
                    <a:pt x="90" y="55"/>
                    <a:pt x="90" y="55"/>
                    <a:pt x="90" y="55"/>
                  </a:cubicBezTo>
                  <a:cubicBezTo>
                    <a:pt x="90" y="53"/>
                    <a:pt x="90" y="53"/>
                    <a:pt x="90" y="53"/>
                  </a:cubicBezTo>
                  <a:cubicBezTo>
                    <a:pt x="89" y="58"/>
                    <a:pt x="92" y="53"/>
                    <a:pt x="92" y="53"/>
                  </a:cubicBezTo>
                  <a:cubicBezTo>
                    <a:pt x="94" y="52"/>
                    <a:pt x="94" y="48"/>
                    <a:pt x="95" y="47"/>
                  </a:cubicBezTo>
                  <a:cubicBezTo>
                    <a:pt x="95" y="47"/>
                    <a:pt x="96" y="46"/>
                    <a:pt x="96" y="47"/>
                  </a:cubicBezTo>
                  <a:cubicBezTo>
                    <a:pt x="97" y="49"/>
                    <a:pt x="95" y="53"/>
                    <a:pt x="94" y="55"/>
                  </a:cubicBezTo>
                  <a:cubicBezTo>
                    <a:pt x="96" y="50"/>
                    <a:pt x="96" y="51"/>
                    <a:pt x="98" y="49"/>
                  </a:cubicBezTo>
                  <a:cubicBezTo>
                    <a:pt x="98" y="52"/>
                    <a:pt x="97" y="53"/>
                    <a:pt x="97" y="53"/>
                  </a:cubicBezTo>
                  <a:cubicBezTo>
                    <a:pt x="98" y="52"/>
                    <a:pt x="98" y="52"/>
                    <a:pt x="99" y="50"/>
                  </a:cubicBezTo>
                  <a:cubicBezTo>
                    <a:pt x="99" y="52"/>
                    <a:pt x="99" y="52"/>
                    <a:pt x="99" y="52"/>
                  </a:cubicBezTo>
                  <a:cubicBezTo>
                    <a:pt x="100" y="57"/>
                    <a:pt x="103" y="44"/>
                    <a:pt x="105" y="46"/>
                  </a:cubicBezTo>
                  <a:cubicBezTo>
                    <a:pt x="103" y="49"/>
                    <a:pt x="107" y="46"/>
                    <a:pt x="107" y="49"/>
                  </a:cubicBezTo>
                  <a:cubicBezTo>
                    <a:pt x="106" y="50"/>
                    <a:pt x="105" y="56"/>
                    <a:pt x="104" y="59"/>
                  </a:cubicBezTo>
                  <a:cubicBezTo>
                    <a:pt x="105" y="61"/>
                    <a:pt x="106" y="54"/>
                    <a:pt x="108" y="53"/>
                  </a:cubicBezTo>
                  <a:cubicBezTo>
                    <a:pt x="106" y="58"/>
                    <a:pt x="106" y="58"/>
                    <a:pt x="106" y="58"/>
                  </a:cubicBezTo>
                  <a:cubicBezTo>
                    <a:pt x="108" y="56"/>
                    <a:pt x="107" y="55"/>
                    <a:pt x="109" y="54"/>
                  </a:cubicBezTo>
                  <a:cubicBezTo>
                    <a:pt x="108" y="56"/>
                    <a:pt x="109" y="56"/>
                    <a:pt x="108" y="57"/>
                  </a:cubicBezTo>
                  <a:cubicBezTo>
                    <a:pt x="109" y="58"/>
                    <a:pt x="109" y="58"/>
                    <a:pt x="111" y="59"/>
                  </a:cubicBezTo>
                  <a:cubicBezTo>
                    <a:pt x="112" y="53"/>
                    <a:pt x="112" y="53"/>
                    <a:pt x="112" y="53"/>
                  </a:cubicBezTo>
                  <a:cubicBezTo>
                    <a:pt x="113" y="53"/>
                    <a:pt x="112" y="55"/>
                    <a:pt x="112" y="56"/>
                  </a:cubicBezTo>
                  <a:cubicBezTo>
                    <a:pt x="112" y="56"/>
                    <a:pt x="112" y="56"/>
                    <a:pt x="112" y="57"/>
                  </a:cubicBezTo>
                  <a:cubicBezTo>
                    <a:pt x="111" y="62"/>
                    <a:pt x="113" y="54"/>
                    <a:pt x="113" y="59"/>
                  </a:cubicBezTo>
                  <a:cubicBezTo>
                    <a:pt x="113" y="57"/>
                    <a:pt x="114" y="55"/>
                    <a:pt x="114" y="54"/>
                  </a:cubicBezTo>
                  <a:cubicBezTo>
                    <a:pt x="113" y="58"/>
                    <a:pt x="115" y="58"/>
                    <a:pt x="114" y="59"/>
                  </a:cubicBezTo>
                  <a:cubicBezTo>
                    <a:pt x="114" y="57"/>
                    <a:pt x="116" y="59"/>
                    <a:pt x="117" y="55"/>
                  </a:cubicBezTo>
                  <a:cubicBezTo>
                    <a:pt x="117" y="58"/>
                    <a:pt x="116" y="58"/>
                    <a:pt x="116" y="59"/>
                  </a:cubicBezTo>
                  <a:cubicBezTo>
                    <a:pt x="117" y="55"/>
                    <a:pt x="119" y="59"/>
                    <a:pt x="120" y="57"/>
                  </a:cubicBezTo>
                  <a:cubicBezTo>
                    <a:pt x="120" y="58"/>
                    <a:pt x="120" y="58"/>
                    <a:pt x="120" y="58"/>
                  </a:cubicBezTo>
                  <a:cubicBezTo>
                    <a:pt x="121" y="56"/>
                    <a:pt x="123" y="55"/>
                    <a:pt x="125" y="52"/>
                  </a:cubicBezTo>
                  <a:cubicBezTo>
                    <a:pt x="124" y="55"/>
                    <a:pt x="124" y="55"/>
                    <a:pt x="124" y="55"/>
                  </a:cubicBezTo>
                  <a:cubicBezTo>
                    <a:pt x="125" y="57"/>
                    <a:pt x="127" y="48"/>
                    <a:pt x="128" y="49"/>
                  </a:cubicBezTo>
                  <a:cubicBezTo>
                    <a:pt x="126" y="53"/>
                    <a:pt x="130" y="49"/>
                    <a:pt x="128" y="54"/>
                  </a:cubicBezTo>
                  <a:cubicBezTo>
                    <a:pt x="130" y="51"/>
                    <a:pt x="131" y="51"/>
                    <a:pt x="133" y="47"/>
                  </a:cubicBezTo>
                  <a:cubicBezTo>
                    <a:pt x="133" y="49"/>
                    <a:pt x="129" y="53"/>
                    <a:pt x="130" y="54"/>
                  </a:cubicBezTo>
                  <a:cubicBezTo>
                    <a:pt x="132" y="52"/>
                    <a:pt x="132" y="52"/>
                    <a:pt x="132" y="52"/>
                  </a:cubicBezTo>
                  <a:cubicBezTo>
                    <a:pt x="132" y="55"/>
                    <a:pt x="132" y="55"/>
                    <a:pt x="132" y="55"/>
                  </a:cubicBezTo>
                  <a:cubicBezTo>
                    <a:pt x="132" y="53"/>
                    <a:pt x="133" y="53"/>
                    <a:pt x="133" y="51"/>
                  </a:cubicBezTo>
                  <a:cubicBezTo>
                    <a:pt x="133" y="54"/>
                    <a:pt x="133" y="57"/>
                    <a:pt x="132" y="59"/>
                  </a:cubicBezTo>
                  <a:cubicBezTo>
                    <a:pt x="133" y="58"/>
                    <a:pt x="134" y="61"/>
                    <a:pt x="135" y="59"/>
                  </a:cubicBezTo>
                  <a:cubicBezTo>
                    <a:pt x="134" y="60"/>
                    <a:pt x="134" y="60"/>
                    <a:pt x="134" y="60"/>
                  </a:cubicBezTo>
                  <a:cubicBezTo>
                    <a:pt x="137" y="55"/>
                    <a:pt x="137" y="60"/>
                    <a:pt x="139" y="54"/>
                  </a:cubicBezTo>
                  <a:cubicBezTo>
                    <a:pt x="138" y="57"/>
                    <a:pt x="138" y="57"/>
                    <a:pt x="138" y="57"/>
                  </a:cubicBezTo>
                  <a:cubicBezTo>
                    <a:pt x="140" y="57"/>
                    <a:pt x="141" y="51"/>
                    <a:pt x="142" y="50"/>
                  </a:cubicBezTo>
                  <a:cubicBezTo>
                    <a:pt x="142" y="50"/>
                    <a:pt x="143" y="49"/>
                    <a:pt x="143" y="50"/>
                  </a:cubicBezTo>
                  <a:cubicBezTo>
                    <a:pt x="141" y="53"/>
                    <a:pt x="143" y="54"/>
                    <a:pt x="143" y="57"/>
                  </a:cubicBezTo>
                  <a:cubicBezTo>
                    <a:pt x="143" y="57"/>
                    <a:pt x="145" y="57"/>
                    <a:pt x="146" y="54"/>
                  </a:cubicBezTo>
                  <a:cubicBezTo>
                    <a:pt x="145" y="57"/>
                    <a:pt x="145" y="59"/>
                    <a:pt x="143" y="59"/>
                  </a:cubicBezTo>
                  <a:cubicBezTo>
                    <a:pt x="143" y="65"/>
                    <a:pt x="146" y="58"/>
                    <a:pt x="147" y="60"/>
                  </a:cubicBezTo>
                  <a:cubicBezTo>
                    <a:pt x="146" y="62"/>
                    <a:pt x="146" y="62"/>
                    <a:pt x="146" y="62"/>
                  </a:cubicBezTo>
                  <a:cubicBezTo>
                    <a:pt x="149" y="61"/>
                    <a:pt x="150" y="56"/>
                    <a:pt x="152" y="52"/>
                  </a:cubicBezTo>
                  <a:cubicBezTo>
                    <a:pt x="151" y="55"/>
                    <a:pt x="151" y="56"/>
                    <a:pt x="149" y="59"/>
                  </a:cubicBezTo>
                  <a:cubicBezTo>
                    <a:pt x="150" y="62"/>
                    <a:pt x="153" y="60"/>
                    <a:pt x="154" y="61"/>
                  </a:cubicBezTo>
                  <a:cubicBezTo>
                    <a:pt x="154" y="63"/>
                    <a:pt x="154" y="64"/>
                    <a:pt x="153" y="65"/>
                  </a:cubicBezTo>
                  <a:cubicBezTo>
                    <a:pt x="155" y="63"/>
                    <a:pt x="156" y="67"/>
                    <a:pt x="159" y="61"/>
                  </a:cubicBezTo>
                  <a:cubicBezTo>
                    <a:pt x="158" y="63"/>
                    <a:pt x="159" y="63"/>
                    <a:pt x="159" y="64"/>
                  </a:cubicBezTo>
                  <a:cubicBezTo>
                    <a:pt x="159" y="63"/>
                    <a:pt x="160" y="61"/>
                    <a:pt x="160" y="62"/>
                  </a:cubicBezTo>
                  <a:cubicBezTo>
                    <a:pt x="161" y="59"/>
                    <a:pt x="164" y="58"/>
                    <a:pt x="165" y="60"/>
                  </a:cubicBezTo>
                  <a:cubicBezTo>
                    <a:pt x="164" y="62"/>
                    <a:pt x="164" y="62"/>
                    <a:pt x="164" y="62"/>
                  </a:cubicBezTo>
                  <a:cubicBezTo>
                    <a:pt x="166" y="63"/>
                    <a:pt x="170" y="54"/>
                    <a:pt x="172" y="59"/>
                  </a:cubicBezTo>
                  <a:cubicBezTo>
                    <a:pt x="172" y="60"/>
                    <a:pt x="170" y="63"/>
                    <a:pt x="171" y="63"/>
                  </a:cubicBezTo>
                  <a:cubicBezTo>
                    <a:pt x="172" y="61"/>
                    <a:pt x="173" y="57"/>
                    <a:pt x="174" y="58"/>
                  </a:cubicBezTo>
                  <a:cubicBezTo>
                    <a:pt x="173" y="62"/>
                    <a:pt x="173" y="62"/>
                    <a:pt x="173" y="62"/>
                  </a:cubicBezTo>
                  <a:cubicBezTo>
                    <a:pt x="175" y="59"/>
                    <a:pt x="175" y="59"/>
                    <a:pt x="175" y="59"/>
                  </a:cubicBezTo>
                  <a:cubicBezTo>
                    <a:pt x="175" y="55"/>
                    <a:pt x="173" y="56"/>
                    <a:pt x="175" y="53"/>
                  </a:cubicBezTo>
                  <a:cubicBezTo>
                    <a:pt x="175" y="57"/>
                    <a:pt x="177" y="50"/>
                    <a:pt x="177" y="54"/>
                  </a:cubicBezTo>
                  <a:cubicBezTo>
                    <a:pt x="177" y="55"/>
                    <a:pt x="176" y="57"/>
                    <a:pt x="175" y="59"/>
                  </a:cubicBezTo>
                  <a:cubicBezTo>
                    <a:pt x="177" y="64"/>
                    <a:pt x="180" y="56"/>
                    <a:pt x="182" y="62"/>
                  </a:cubicBezTo>
                  <a:cubicBezTo>
                    <a:pt x="184" y="59"/>
                    <a:pt x="186" y="59"/>
                    <a:pt x="188" y="56"/>
                  </a:cubicBezTo>
                  <a:cubicBezTo>
                    <a:pt x="187" y="60"/>
                    <a:pt x="186" y="63"/>
                    <a:pt x="185" y="66"/>
                  </a:cubicBezTo>
                  <a:cubicBezTo>
                    <a:pt x="186" y="67"/>
                    <a:pt x="189" y="59"/>
                    <a:pt x="188" y="64"/>
                  </a:cubicBezTo>
                  <a:cubicBezTo>
                    <a:pt x="190" y="59"/>
                    <a:pt x="193" y="62"/>
                    <a:pt x="195" y="55"/>
                  </a:cubicBezTo>
                  <a:cubicBezTo>
                    <a:pt x="194" y="56"/>
                    <a:pt x="196" y="55"/>
                    <a:pt x="194" y="59"/>
                  </a:cubicBezTo>
                  <a:cubicBezTo>
                    <a:pt x="196" y="57"/>
                    <a:pt x="194" y="66"/>
                    <a:pt x="195" y="66"/>
                  </a:cubicBezTo>
                  <a:cubicBezTo>
                    <a:pt x="196" y="66"/>
                    <a:pt x="196" y="61"/>
                    <a:pt x="197" y="61"/>
                  </a:cubicBezTo>
                  <a:cubicBezTo>
                    <a:pt x="197" y="63"/>
                    <a:pt x="197" y="63"/>
                    <a:pt x="197" y="63"/>
                  </a:cubicBezTo>
                  <a:cubicBezTo>
                    <a:pt x="198" y="61"/>
                    <a:pt x="198" y="61"/>
                    <a:pt x="198" y="61"/>
                  </a:cubicBezTo>
                  <a:cubicBezTo>
                    <a:pt x="198" y="63"/>
                    <a:pt x="196" y="65"/>
                    <a:pt x="196" y="67"/>
                  </a:cubicBezTo>
                  <a:cubicBezTo>
                    <a:pt x="197" y="68"/>
                    <a:pt x="199" y="63"/>
                    <a:pt x="201" y="63"/>
                  </a:cubicBezTo>
                  <a:cubicBezTo>
                    <a:pt x="200" y="64"/>
                    <a:pt x="200" y="64"/>
                    <a:pt x="200" y="64"/>
                  </a:cubicBezTo>
                  <a:cubicBezTo>
                    <a:pt x="202" y="65"/>
                    <a:pt x="202" y="65"/>
                    <a:pt x="202" y="65"/>
                  </a:cubicBezTo>
                  <a:cubicBezTo>
                    <a:pt x="202" y="65"/>
                    <a:pt x="202" y="65"/>
                    <a:pt x="202" y="65"/>
                  </a:cubicBezTo>
                  <a:cubicBezTo>
                    <a:pt x="204" y="63"/>
                    <a:pt x="204" y="63"/>
                    <a:pt x="204" y="63"/>
                  </a:cubicBezTo>
                  <a:cubicBezTo>
                    <a:pt x="203" y="65"/>
                    <a:pt x="203" y="65"/>
                    <a:pt x="203" y="65"/>
                  </a:cubicBezTo>
                  <a:cubicBezTo>
                    <a:pt x="204" y="64"/>
                    <a:pt x="204" y="63"/>
                    <a:pt x="205" y="63"/>
                  </a:cubicBezTo>
                  <a:cubicBezTo>
                    <a:pt x="204" y="65"/>
                    <a:pt x="204" y="65"/>
                    <a:pt x="204" y="65"/>
                  </a:cubicBezTo>
                  <a:cubicBezTo>
                    <a:pt x="205" y="62"/>
                    <a:pt x="207" y="61"/>
                    <a:pt x="208" y="61"/>
                  </a:cubicBezTo>
                  <a:cubicBezTo>
                    <a:pt x="208" y="62"/>
                    <a:pt x="208" y="62"/>
                    <a:pt x="208" y="62"/>
                  </a:cubicBezTo>
                  <a:cubicBezTo>
                    <a:pt x="211" y="58"/>
                    <a:pt x="211" y="58"/>
                    <a:pt x="211" y="58"/>
                  </a:cubicBezTo>
                  <a:cubicBezTo>
                    <a:pt x="212" y="60"/>
                    <a:pt x="209" y="63"/>
                    <a:pt x="211" y="61"/>
                  </a:cubicBezTo>
                  <a:cubicBezTo>
                    <a:pt x="209" y="66"/>
                    <a:pt x="209" y="66"/>
                    <a:pt x="209" y="66"/>
                  </a:cubicBezTo>
                  <a:cubicBezTo>
                    <a:pt x="211" y="65"/>
                    <a:pt x="211" y="67"/>
                    <a:pt x="212" y="66"/>
                  </a:cubicBezTo>
                  <a:cubicBezTo>
                    <a:pt x="212" y="63"/>
                    <a:pt x="212" y="63"/>
                    <a:pt x="213" y="61"/>
                  </a:cubicBezTo>
                  <a:cubicBezTo>
                    <a:pt x="212" y="67"/>
                    <a:pt x="215" y="61"/>
                    <a:pt x="216" y="59"/>
                  </a:cubicBezTo>
                  <a:cubicBezTo>
                    <a:pt x="216" y="59"/>
                    <a:pt x="215" y="59"/>
                    <a:pt x="214" y="61"/>
                  </a:cubicBezTo>
                  <a:cubicBezTo>
                    <a:pt x="214" y="61"/>
                    <a:pt x="215" y="59"/>
                    <a:pt x="214" y="58"/>
                  </a:cubicBezTo>
                  <a:cubicBezTo>
                    <a:pt x="213" y="61"/>
                    <a:pt x="213" y="61"/>
                    <a:pt x="213" y="61"/>
                  </a:cubicBezTo>
                  <a:cubicBezTo>
                    <a:pt x="213" y="57"/>
                    <a:pt x="213" y="57"/>
                    <a:pt x="213" y="57"/>
                  </a:cubicBezTo>
                  <a:cubicBezTo>
                    <a:pt x="211" y="60"/>
                    <a:pt x="211" y="60"/>
                    <a:pt x="211" y="60"/>
                  </a:cubicBezTo>
                  <a:cubicBezTo>
                    <a:pt x="212" y="56"/>
                    <a:pt x="210" y="59"/>
                    <a:pt x="212" y="55"/>
                  </a:cubicBezTo>
                  <a:cubicBezTo>
                    <a:pt x="210" y="56"/>
                    <a:pt x="211" y="54"/>
                    <a:pt x="209" y="57"/>
                  </a:cubicBezTo>
                  <a:cubicBezTo>
                    <a:pt x="209" y="55"/>
                    <a:pt x="210" y="55"/>
                    <a:pt x="210" y="54"/>
                  </a:cubicBezTo>
                  <a:cubicBezTo>
                    <a:pt x="205" y="56"/>
                    <a:pt x="201" y="55"/>
                    <a:pt x="198" y="52"/>
                  </a:cubicBezTo>
                  <a:cubicBezTo>
                    <a:pt x="198" y="51"/>
                    <a:pt x="198" y="51"/>
                    <a:pt x="198" y="51"/>
                  </a:cubicBezTo>
                  <a:cubicBezTo>
                    <a:pt x="198" y="52"/>
                    <a:pt x="197" y="53"/>
                    <a:pt x="196" y="55"/>
                  </a:cubicBezTo>
                  <a:cubicBezTo>
                    <a:pt x="196" y="52"/>
                    <a:pt x="195" y="47"/>
                    <a:pt x="192" y="52"/>
                  </a:cubicBezTo>
                  <a:cubicBezTo>
                    <a:pt x="192" y="52"/>
                    <a:pt x="193" y="51"/>
                    <a:pt x="193" y="51"/>
                  </a:cubicBezTo>
                  <a:cubicBezTo>
                    <a:pt x="191" y="51"/>
                    <a:pt x="190" y="47"/>
                    <a:pt x="188" y="47"/>
                  </a:cubicBezTo>
                  <a:cubicBezTo>
                    <a:pt x="185" y="53"/>
                    <a:pt x="186" y="42"/>
                    <a:pt x="183" y="50"/>
                  </a:cubicBezTo>
                  <a:cubicBezTo>
                    <a:pt x="184" y="49"/>
                    <a:pt x="184" y="49"/>
                    <a:pt x="184" y="49"/>
                  </a:cubicBezTo>
                  <a:cubicBezTo>
                    <a:pt x="184" y="51"/>
                    <a:pt x="181" y="54"/>
                    <a:pt x="181" y="56"/>
                  </a:cubicBezTo>
                  <a:cubicBezTo>
                    <a:pt x="181" y="51"/>
                    <a:pt x="182" y="52"/>
                    <a:pt x="182" y="47"/>
                  </a:cubicBezTo>
                  <a:cubicBezTo>
                    <a:pt x="183" y="49"/>
                    <a:pt x="183" y="49"/>
                    <a:pt x="183" y="49"/>
                  </a:cubicBezTo>
                  <a:cubicBezTo>
                    <a:pt x="183" y="45"/>
                    <a:pt x="183" y="45"/>
                    <a:pt x="183" y="45"/>
                  </a:cubicBezTo>
                  <a:cubicBezTo>
                    <a:pt x="178" y="55"/>
                    <a:pt x="180" y="38"/>
                    <a:pt x="177" y="46"/>
                  </a:cubicBezTo>
                  <a:cubicBezTo>
                    <a:pt x="177" y="45"/>
                    <a:pt x="177" y="45"/>
                    <a:pt x="177" y="45"/>
                  </a:cubicBezTo>
                  <a:cubicBezTo>
                    <a:pt x="177" y="42"/>
                    <a:pt x="175" y="47"/>
                    <a:pt x="174" y="48"/>
                  </a:cubicBezTo>
                  <a:cubicBezTo>
                    <a:pt x="174" y="46"/>
                    <a:pt x="175" y="45"/>
                    <a:pt x="176" y="44"/>
                  </a:cubicBezTo>
                  <a:cubicBezTo>
                    <a:pt x="174" y="41"/>
                    <a:pt x="170" y="47"/>
                    <a:pt x="169" y="43"/>
                  </a:cubicBezTo>
                  <a:cubicBezTo>
                    <a:pt x="167" y="45"/>
                    <a:pt x="168" y="47"/>
                    <a:pt x="167" y="49"/>
                  </a:cubicBezTo>
                  <a:cubicBezTo>
                    <a:pt x="166" y="48"/>
                    <a:pt x="167" y="45"/>
                    <a:pt x="168" y="44"/>
                  </a:cubicBezTo>
                  <a:cubicBezTo>
                    <a:pt x="167" y="38"/>
                    <a:pt x="161" y="46"/>
                    <a:pt x="160" y="40"/>
                  </a:cubicBezTo>
                  <a:cubicBezTo>
                    <a:pt x="158" y="43"/>
                    <a:pt x="158" y="45"/>
                    <a:pt x="156" y="47"/>
                  </a:cubicBezTo>
                  <a:cubicBezTo>
                    <a:pt x="157" y="45"/>
                    <a:pt x="157" y="39"/>
                    <a:pt x="158" y="39"/>
                  </a:cubicBezTo>
                  <a:cubicBezTo>
                    <a:pt x="158" y="39"/>
                    <a:pt x="158" y="39"/>
                    <a:pt x="158" y="39"/>
                  </a:cubicBezTo>
                  <a:cubicBezTo>
                    <a:pt x="159" y="37"/>
                    <a:pt x="159" y="37"/>
                    <a:pt x="159" y="37"/>
                  </a:cubicBezTo>
                  <a:cubicBezTo>
                    <a:pt x="157" y="36"/>
                    <a:pt x="154" y="35"/>
                    <a:pt x="152" y="41"/>
                  </a:cubicBezTo>
                  <a:cubicBezTo>
                    <a:pt x="153" y="36"/>
                    <a:pt x="152" y="40"/>
                    <a:pt x="151" y="37"/>
                  </a:cubicBezTo>
                  <a:cubicBezTo>
                    <a:pt x="151" y="38"/>
                    <a:pt x="151" y="38"/>
                    <a:pt x="151" y="38"/>
                  </a:cubicBezTo>
                  <a:cubicBezTo>
                    <a:pt x="150" y="42"/>
                    <a:pt x="150" y="38"/>
                    <a:pt x="149" y="38"/>
                  </a:cubicBezTo>
                  <a:cubicBezTo>
                    <a:pt x="150" y="37"/>
                    <a:pt x="150" y="37"/>
                    <a:pt x="150" y="37"/>
                  </a:cubicBezTo>
                  <a:cubicBezTo>
                    <a:pt x="148" y="40"/>
                    <a:pt x="148" y="40"/>
                    <a:pt x="148" y="40"/>
                  </a:cubicBezTo>
                  <a:cubicBezTo>
                    <a:pt x="148" y="39"/>
                    <a:pt x="147" y="38"/>
                    <a:pt x="148" y="37"/>
                  </a:cubicBezTo>
                  <a:cubicBezTo>
                    <a:pt x="147" y="40"/>
                    <a:pt x="147" y="40"/>
                    <a:pt x="147" y="40"/>
                  </a:cubicBezTo>
                  <a:cubicBezTo>
                    <a:pt x="146" y="40"/>
                    <a:pt x="148" y="36"/>
                    <a:pt x="146" y="36"/>
                  </a:cubicBezTo>
                  <a:cubicBezTo>
                    <a:pt x="146" y="39"/>
                    <a:pt x="146" y="39"/>
                    <a:pt x="146" y="39"/>
                  </a:cubicBezTo>
                  <a:cubicBezTo>
                    <a:pt x="146" y="37"/>
                    <a:pt x="144" y="40"/>
                    <a:pt x="145" y="37"/>
                  </a:cubicBezTo>
                  <a:cubicBezTo>
                    <a:pt x="145" y="36"/>
                    <a:pt x="145" y="36"/>
                    <a:pt x="145" y="36"/>
                  </a:cubicBezTo>
                  <a:cubicBezTo>
                    <a:pt x="145" y="31"/>
                    <a:pt x="142" y="37"/>
                    <a:pt x="141" y="35"/>
                  </a:cubicBezTo>
                  <a:cubicBezTo>
                    <a:pt x="140" y="40"/>
                    <a:pt x="140" y="40"/>
                    <a:pt x="140" y="40"/>
                  </a:cubicBezTo>
                  <a:cubicBezTo>
                    <a:pt x="139" y="42"/>
                    <a:pt x="140" y="39"/>
                    <a:pt x="140" y="37"/>
                  </a:cubicBezTo>
                  <a:cubicBezTo>
                    <a:pt x="140" y="37"/>
                    <a:pt x="140" y="35"/>
                    <a:pt x="139" y="34"/>
                  </a:cubicBezTo>
                  <a:cubicBezTo>
                    <a:pt x="138" y="35"/>
                    <a:pt x="138" y="36"/>
                    <a:pt x="138" y="38"/>
                  </a:cubicBezTo>
                  <a:cubicBezTo>
                    <a:pt x="137" y="36"/>
                    <a:pt x="137" y="36"/>
                    <a:pt x="137" y="36"/>
                  </a:cubicBezTo>
                  <a:cubicBezTo>
                    <a:pt x="138" y="33"/>
                    <a:pt x="138" y="33"/>
                    <a:pt x="138" y="33"/>
                  </a:cubicBezTo>
                  <a:cubicBezTo>
                    <a:pt x="135" y="41"/>
                    <a:pt x="134" y="31"/>
                    <a:pt x="132" y="38"/>
                  </a:cubicBezTo>
                  <a:cubicBezTo>
                    <a:pt x="131" y="37"/>
                    <a:pt x="133" y="35"/>
                    <a:pt x="133" y="34"/>
                  </a:cubicBezTo>
                  <a:cubicBezTo>
                    <a:pt x="132" y="30"/>
                    <a:pt x="127" y="38"/>
                    <a:pt x="126" y="34"/>
                  </a:cubicBezTo>
                  <a:cubicBezTo>
                    <a:pt x="125" y="29"/>
                    <a:pt x="121" y="32"/>
                    <a:pt x="118" y="29"/>
                  </a:cubicBezTo>
                  <a:cubicBezTo>
                    <a:pt x="118" y="30"/>
                    <a:pt x="118" y="30"/>
                    <a:pt x="118" y="30"/>
                  </a:cubicBezTo>
                  <a:cubicBezTo>
                    <a:pt x="116" y="29"/>
                    <a:pt x="116" y="29"/>
                    <a:pt x="116" y="29"/>
                  </a:cubicBezTo>
                  <a:cubicBezTo>
                    <a:pt x="115" y="32"/>
                    <a:pt x="114" y="30"/>
                    <a:pt x="112" y="34"/>
                  </a:cubicBezTo>
                  <a:cubicBezTo>
                    <a:pt x="112" y="32"/>
                    <a:pt x="113" y="31"/>
                    <a:pt x="113" y="30"/>
                  </a:cubicBezTo>
                  <a:cubicBezTo>
                    <a:pt x="112" y="30"/>
                    <a:pt x="111" y="31"/>
                    <a:pt x="111" y="29"/>
                  </a:cubicBezTo>
                  <a:cubicBezTo>
                    <a:pt x="111" y="28"/>
                    <a:pt x="111" y="28"/>
                    <a:pt x="111" y="28"/>
                  </a:cubicBezTo>
                  <a:cubicBezTo>
                    <a:pt x="110" y="27"/>
                    <a:pt x="107" y="26"/>
                    <a:pt x="105" y="28"/>
                  </a:cubicBezTo>
                  <a:cubicBezTo>
                    <a:pt x="104" y="29"/>
                    <a:pt x="105" y="26"/>
                    <a:pt x="105" y="24"/>
                  </a:cubicBezTo>
                  <a:cubicBezTo>
                    <a:pt x="104" y="24"/>
                    <a:pt x="103" y="25"/>
                    <a:pt x="101" y="27"/>
                  </a:cubicBezTo>
                  <a:cubicBezTo>
                    <a:pt x="101" y="26"/>
                    <a:pt x="101" y="26"/>
                    <a:pt x="101" y="24"/>
                  </a:cubicBezTo>
                  <a:cubicBezTo>
                    <a:pt x="100" y="28"/>
                    <a:pt x="100" y="28"/>
                    <a:pt x="100" y="28"/>
                  </a:cubicBezTo>
                  <a:cubicBezTo>
                    <a:pt x="100" y="27"/>
                    <a:pt x="101" y="25"/>
                    <a:pt x="100" y="24"/>
                  </a:cubicBezTo>
                  <a:cubicBezTo>
                    <a:pt x="98" y="28"/>
                    <a:pt x="97" y="23"/>
                    <a:pt x="95" y="23"/>
                  </a:cubicBezTo>
                  <a:cubicBezTo>
                    <a:pt x="95" y="25"/>
                    <a:pt x="95" y="25"/>
                    <a:pt x="95" y="25"/>
                  </a:cubicBezTo>
                  <a:cubicBezTo>
                    <a:pt x="94" y="26"/>
                    <a:pt x="94" y="24"/>
                    <a:pt x="95" y="22"/>
                  </a:cubicBezTo>
                  <a:cubicBezTo>
                    <a:pt x="93" y="19"/>
                    <a:pt x="90" y="27"/>
                    <a:pt x="87" y="25"/>
                  </a:cubicBezTo>
                  <a:cubicBezTo>
                    <a:pt x="88" y="18"/>
                    <a:pt x="83" y="26"/>
                    <a:pt x="84" y="19"/>
                  </a:cubicBezTo>
                  <a:cubicBezTo>
                    <a:pt x="83" y="20"/>
                    <a:pt x="82" y="17"/>
                    <a:pt x="80" y="21"/>
                  </a:cubicBezTo>
                  <a:cubicBezTo>
                    <a:pt x="80" y="20"/>
                    <a:pt x="80" y="20"/>
                    <a:pt x="81" y="20"/>
                  </a:cubicBezTo>
                  <a:cubicBezTo>
                    <a:pt x="81" y="17"/>
                    <a:pt x="78" y="19"/>
                    <a:pt x="77" y="20"/>
                  </a:cubicBezTo>
                  <a:cubicBezTo>
                    <a:pt x="77" y="18"/>
                    <a:pt x="77" y="18"/>
                    <a:pt x="77" y="18"/>
                  </a:cubicBezTo>
                  <a:cubicBezTo>
                    <a:pt x="75" y="22"/>
                    <a:pt x="73" y="21"/>
                    <a:pt x="72" y="25"/>
                  </a:cubicBezTo>
                  <a:cubicBezTo>
                    <a:pt x="72" y="24"/>
                    <a:pt x="72" y="23"/>
                    <a:pt x="73" y="22"/>
                  </a:cubicBezTo>
                  <a:cubicBezTo>
                    <a:pt x="73" y="18"/>
                    <a:pt x="71" y="24"/>
                    <a:pt x="70" y="23"/>
                  </a:cubicBezTo>
                  <a:cubicBezTo>
                    <a:pt x="71" y="22"/>
                    <a:pt x="71" y="20"/>
                    <a:pt x="71" y="20"/>
                  </a:cubicBezTo>
                  <a:cubicBezTo>
                    <a:pt x="69" y="14"/>
                    <a:pt x="62" y="21"/>
                    <a:pt x="59" y="17"/>
                  </a:cubicBezTo>
                  <a:cubicBezTo>
                    <a:pt x="58" y="16"/>
                    <a:pt x="58" y="22"/>
                    <a:pt x="57" y="21"/>
                  </a:cubicBezTo>
                  <a:cubicBezTo>
                    <a:pt x="57" y="19"/>
                    <a:pt x="59" y="16"/>
                    <a:pt x="58" y="15"/>
                  </a:cubicBezTo>
                  <a:cubicBezTo>
                    <a:pt x="57" y="18"/>
                    <a:pt x="57" y="17"/>
                    <a:pt x="56" y="17"/>
                  </a:cubicBezTo>
                  <a:cubicBezTo>
                    <a:pt x="56" y="15"/>
                    <a:pt x="56" y="14"/>
                    <a:pt x="57" y="13"/>
                  </a:cubicBezTo>
                  <a:cubicBezTo>
                    <a:pt x="57" y="11"/>
                    <a:pt x="54" y="16"/>
                    <a:pt x="54" y="12"/>
                  </a:cubicBezTo>
                  <a:cubicBezTo>
                    <a:pt x="54" y="14"/>
                    <a:pt x="53" y="14"/>
                    <a:pt x="53" y="15"/>
                  </a:cubicBezTo>
                  <a:cubicBezTo>
                    <a:pt x="50" y="19"/>
                    <a:pt x="50" y="10"/>
                    <a:pt x="50" y="13"/>
                  </a:cubicBezTo>
                  <a:cubicBezTo>
                    <a:pt x="50" y="13"/>
                    <a:pt x="49" y="13"/>
                    <a:pt x="49" y="14"/>
                  </a:cubicBezTo>
                  <a:cubicBezTo>
                    <a:pt x="49" y="13"/>
                    <a:pt x="48" y="13"/>
                    <a:pt x="49" y="10"/>
                  </a:cubicBezTo>
                  <a:cubicBezTo>
                    <a:pt x="48" y="11"/>
                    <a:pt x="47" y="13"/>
                    <a:pt x="47" y="13"/>
                  </a:cubicBezTo>
                  <a:cubicBezTo>
                    <a:pt x="48" y="11"/>
                    <a:pt x="48" y="11"/>
                    <a:pt x="48" y="11"/>
                  </a:cubicBezTo>
                  <a:cubicBezTo>
                    <a:pt x="47" y="11"/>
                    <a:pt x="47" y="13"/>
                    <a:pt x="46" y="13"/>
                  </a:cubicBezTo>
                  <a:cubicBezTo>
                    <a:pt x="46" y="15"/>
                    <a:pt x="46" y="15"/>
                    <a:pt x="46" y="15"/>
                  </a:cubicBezTo>
                  <a:cubicBezTo>
                    <a:pt x="46" y="13"/>
                    <a:pt x="44" y="18"/>
                    <a:pt x="45" y="13"/>
                  </a:cubicBezTo>
                  <a:cubicBezTo>
                    <a:pt x="45" y="12"/>
                    <a:pt x="45" y="12"/>
                    <a:pt x="45" y="12"/>
                  </a:cubicBezTo>
                  <a:cubicBezTo>
                    <a:pt x="45" y="10"/>
                    <a:pt x="45" y="10"/>
                    <a:pt x="45" y="10"/>
                  </a:cubicBezTo>
                  <a:cubicBezTo>
                    <a:pt x="44" y="12"/>
                    <a:pt x="42" y="14"/>
                    <a:pt x="42" y="13"/>
                  </a:cubicBezTo>
                  <a:cubicBezTo>
                    <a:pt x="43" y="7"/>
                    <a:pt x="40" y="11"/>
                    <a:pt x="39" y="10"/>
                  </a:cubicBezTo>
                  <a:cubicBezTo>
                    <a:pt x="40" y="8"/>
                    <a:pt x="40" y="8"/>
                    <a:pt x="40" y="8"/>
                  </a:cubicBezTo>
                  <a:cubicBezTo>
                    <a:pt x="38" y="11"/>
                    <a:pt x="36" y="9"/>
                    <a:pt x="36" y="10"/>
                  </a:cubicBezTo>
                  <a:cubicBezTo>
                    <a:pt x="36" y="10"/>
                    <a:pt x="35" y="8"/>
                    <a:pt x="36" y="7"/>
                  </a:cubicBezTo>
                  <a:cubicBezTo>
                    <a:pt x="35" y="8"/>
                    <a:pt x="33" y="7"/>
                    <a:pt x="32" y="10"/>
                  </a:cubicBezTo>
                  <a:cubicBezTo>
                    <a:pt x="32" y="6"/>
                    <a:pt x="32" y="6"/>
                    <a:pt x="32" y="6"/>
                  </a:cubicBezTo>
                  <a:cubicBezTo>
                    <a:pt x="30" y="12"/>
                    <a:pt x="30" y="3"/>
                    <a:pt x="28" y="10"/>
                  </a:cubicBezTo>
                  <a:cubicBezTo>
                    <a:pt x="28" y="8"/>
                    <a:pt x="28" y="7"/>
                    <a:pt x="28" y="5"/>
                  </a:cubicBezTo>
                  <a:cubicBezTo>
                    <a:pt x="26" y="9"/>
                    <a:pt x="25" y="8"/>
                    <a:pt x="25" y="7"/>
                  </a:cubicBezTo>
                  <a:cubicBezTo>
                    <a:pt x="25" y="6"/>
                    <a:pt x="25" y="6"/>
                    <a:pt x="25" y="6"/>
                  </a:cubicBezTo>
                  <a:cubicBezTo>
                    <a:pt x="24" y="5"/>
                    <a:pt x="22" y="9"/>
                    <a:pt x="20" y="9"/>
                  </a:cubicBezTo>
                  <a:cubicBezTo>
                    <a:pt x="21" y="3"/>
                    <a:pt x="21" y="3"/>
                    <a:pt x="21" y="3"/>
                  </a:cubicBezTo>
                  <a:cubicBezTo>
                    <a:pt x="20" y="4"/>
                    <a:pt x="19" y="8"/>
                    <a:pt x="19" y="6"/>
                  </a:cubicBezTo>
                  <a:cubicBezTo>
                    <a:pt x="19" y="6"/>
                    <a:pt x="19" y="5"/>
                    <a:pt x="19" y="5"/>
                  </a:cubicBezTo>
                  <a:cubicBezTo>
                    <a:pt x="18" y="6"/>
                    <a:pt x="17" y="4"/>
                    <a:pt x="17" y="3"/>
                  </a:cubicBezTo>
                  <a:cubicBezTo>
                    <a:pt x="15" y="7"/>
                    <a:pt x="15" y="5"/>
                    <a:pt x="13" y="9"/>
                  </a:cubicBezTo>
                  <a:cubicBezTo>
                    <a:pt x="13" y="4"/>
                    <a:pt x="14" y="7"/>
                    <a:pt x="15" y="2"/>
                  </a:cubicBezTo>
                  <a:cubicBezTo>
                    <a:pt x="14" y="0"/>
                    <a:pt x="12" y="2"/>
                    <a:pt x="9" y="4"/>
                  </a:cubicBezTo>
                  <a:cubicBezTo>
                    <a:pt x="9" y="3"/>
                    <a:pt x="10" y="2"/>
                    <a:pt x="10" y="1"/>
                  </a:cubicBezTo>
                  <a:cubicBezTo>
                    <a:pt x="10" y="1"/>
                    <a:pt x="3" y="13"/>
                    <a:pt x="3" y="18"/>
                  </a:cubicBezTo>
                  <a:cubicBezTo>
                    <a:pt x="1" y="21"/>
                    <a:pt x="0" y="23"/>
                    <a:pt x="1" y="27"/>
                  </a:cubicBezTo>
                  <a:cubicBezTo>
                    <a:pt x="2" y="25"/>
                    <a:pt x="4" y="22"/>
                    <a:pt x="3" y="26"/>
                  </a:cubicBezTo>
                  <a:cubicBezTo>
                    <a:pt x="5" y="23"/>
                    <a:pt x="5" y="23"/>
                    <a:pt x="5" y="23"/>
                  </a:cubicBezTo>
                  <a:cubicBezTo>
                    <a:pt x="7" y="21"/>
                    <a:pt x="3" y="30"/>
                    <a:pt x="5" y="31"/>
                  </a:cubicBezTo>
                  <a:cubicBezTo>
                    <a:pt x="5" y="30"/>
                    <a:pt x="5" y="30"/>
                    <a:pt x="5" y="30"/>
                  </a:cubicBezTo>
                  <a:cubicBezTo>
                    <a:pt x="6" y="29"/>
                    <a:pt x="6" y="27"/>
                    <a:pt x="7" y="28"/>
                  </a:cubicBezTo>
                  <a:cubicBezTo>
                    <a:pt x="7" y="30"/>
                    <a:pt x="6" y="30"/>
                    <a:pt x="6" y="31"/>
                  </a:cubicBezTo>
                  <a:cubicBezTo>
                    <a:pt x="9" y="26"/>
                    <a:pt x="9" y="26"/>
                    <a:pt x="9" y="26"/>
                  </a:cubicBezTo>
                  <a:cubicBezTo>
                    <a:pt x="8" y="28"/>
                    <a:pt x="8" y="30"/>
                    <a:pt x="7" y="31"/>
                  </a:cubicBezTo>
                  <a:cubicBezTo>
                    <a:pt x="9" y="31"/>
                    <a:pt x="9" y="24"/>
                    <a:pt x="11" y="26"/>
                  </a:cubicBezTo>
                  <a:cubicBezTo>
                    <a:pt x="10" y="28"/>
                    <a:pt x="10" y="28"/>
                    <a:pt x="9" y="30"/>
                  </a:cubicBezTo>
                  <a:cubicBezTo>
                    <a:pt x="9" y="33"/>
                    <a:pt x="11" y="30"/>
                    <a:pt x="12" y="29"/>
                  </a:cubicBezTo>
                  <a:cubicBezTo>
                    <a:pt x="12" y="32"/>
                    <a:pt x="11" y="31"/>
                    <a:pt x="11" y="34"/>
                  </a:cubicBezTo>
                  <a:cubicBezTo>
                    <a:pt x="12" y="32"/>
                    <a:pt x="12" y="29"/>
                    <a:pt x="13" y="29"/>
                  </a:cubicBezTo>
                  <a:cubicBezTo>
                    <a:pt x="12" y="32"/>
                    <a:pt x="13" y="31"/>
                    <a:pt x="13" y="32"/>
                  </a:cubicBezTo>
                  <a:cubicBezTo>
                    <a:pt x="14" y="31"/>
                    <a:pt x="14" y="29"/>
                    <a:pt x="14" y="28"/>
                  </a:cubicBezTo>
                  <a:cubicBezTo>
                    <a:pt x="15" y="28"/>
                    <a:pt x="15" y="29"/>
                    <a:pt x="15" y="29"/>
                  </a:cubicBezTo>
                  <a:cubicBezTo>
                    <a:pt x="15" y="26"/>
                    <a:pt x="15" y="26"/>
                    <a:pt x="15" y="26"/>
                  </a:cubicBezTo>
                  <a:cubicBezTo>
                    <a:pt x="17" y="23"/>
                    <a:pt x="17" y="28"/>
                    <a:pt x="17" y="30"/>
                  </a:cubicBezTo>
                  <a:cubicBezTo>
                    <a:pt x="17" y="30"/>
                    <a:pt x="17" y="31"/>
                    <a:pt x="17" y="31"/>
                  </a:cubicBezTo>
                  <a:cubicBezTo>
                    <a:pt x="17" y="32"/>
                    <a:pt x="17" y="35"/>
                    <a:pt x="19" y="33"/>
                  </a:cubicBezTo>
                  <a:cubicBezTo>
                    <a:pt x="19" y="33"/>
                    <a:pt x="19" y="33"/>
                    <a:pt x="19" y="33"/>
                  </a:cubicBezTo>
                  <a:cubicBezTo>
                    <a:pt x="22" y="30"/>
                    <a:pt x="20" y="27"/>
                    <a:pt x="23" y="25"/>
                  </a:cubicBezTo>
                  <a:cubicBezTo>
                    <a:pt x="24" y="26"/>
                    <a:pt x="20" y="36"/>
                    <a:pt x="23" y="32"/>
                  </a:cubicBezTo>
                  <a:cubicBezTo>
                    <a:pt x="23" y="29"/>
                    <a:pt x="26" y="26"/>
                    <a:pt x="27" y="25"/>
                  </a:cubicBezTo>
                  <a:cubicBezTo>
                    <a:pt x="24" y="31"/>
                    <a:pt x="24" y="31"/>
                    <a:pt x="24" y="31"/>
                  </a:cubicBezTo>
                  <a:cubicBezTo>
                    <a:pt x="25" y="31"/>
                    <a:pt x="26" y="29"/>
                    <a:pt x="26" y="30"/>
                  </a:cubicBezTo>
                  <a:cubicBezTo>
                    <a:pt x="26" y="29"/>
                    <a:pt x="26" y="29"/>
                    <a:pt x="26" y="29"/>
                  </a:cubicBezTo>
                  <a:cubicBezTo>
                    <a:pt x="28" y="23"/>
                    <a:pt x="28" y="30"/>
                    <a:pt x="29" y="27"/>
                  </a:cubicBezTo>
                  <a:cubicBezTo>
                    <a:pt x="26" y="34"/>
                    <a:pt x="27" y="32"/>
                    <a:pt x="25" y="40"/>
                  </a:cubicBezTo>
                  <a:cubicBezTo>
                    <a:pt x="27" y="36"/>
                    <a:pt x="28" y="32"/>
                    <a:pt x="30" y="34"/>
                  </a:cubicBezTo>
                  <a:cubicBezTo>
                    <a:pt x="27" y="39"/>
                    <a:pt x="27" y="39"/>
                    <a:pt x="27" y="39"/>
                  </a:cubicBezTo>
                  <a:cubicBezTo>
                    <a:pt x="29" y="41"/>
                    <a:pt x="33" y="33"/>
                    <a:pt x="36" y="28"/>
                  </a:cubicBezTo>
                  <a:cubicBezTo>
                    <a:pt x="34" y="33"/>
                    <a:pt x="34" y="34"/>
                    <a:pt x="33" y="38"/>
                  </a:cubicBezTo>
                  <a:cubicBezTo>
                    <a:pt x="35" y="37"/>
                    <a:pt x="35" y="37"/>
                    <a:pt x="35" y="37"/>
                  </a:cubicBezTo>
                  <a:cubicBezTo>
                    <a:pt x="33" y="42"/>
                    <a:pt x="33" y="42"/>
                    <a:pt x="33" y="42"/>
                  </a:cubicBezTo>
                  <a:cubicBezTo>
                    <a:pt x="35" y="37"/>
                    <a:pt x="35" y="41"/>
                    <a:pt x="36" y="34"/>
                  </a:cubicBezTo>
                  <a:cubicBezTo>
                    <a:pt x="36" y="35"/>
                    <a:pt x="36" y="36"/>
                    <a:pt x="36" y="36"/>
                  </a:cubicBezTo>
                  <a:cubicBezTo>
                    <a:pt x="36" y="34"/>
                    <a:pt x="37" y="30"/>
                    <a:pt x="38" y="31"/>
                  </a:cubicBezTo>
                  <a:cubicBezTo>
                    <a:pt x="38" y="32"/>
                    <a:pt x="37" y="33"/>
                    <a:pt x="37" y="35"/>
                  </a:cubicBezTo>
                  <a:cubicBezTo>
                    <a:pt x="38" y="32"/>
                    <a:pt x="37" y="36"/>
                    <a:pt x="38" y="35"/>
                  </a:cubicBezTo>
                  <a:cubicBezTo>
                    <a:pt x="38" y="32"/>
                    <a:pt x="38" y="32"/>
                    <a:pt x="38" y="32"/>
                  </a:cubicBezTo>
                  <a:cubicBezTo>
                    <a:pt x="40" y="29"/>
                    <a:pt x="39" y="32"/>
                    <a:pt x="41" y="30"/>
                  </a:cubicBezTo>
                  <a:cubicBezTo>
                    <a:pt x="39" y="32"/>
                    <a:pt x="39" y="34"/>
                    <a:pt x="39" y="36"/>
                  </a:cubicBezTo>
                  <a:cubicBezTo>
                    <a:pt x="39" y="36"/>
                    <a:pt x="39" y="36"/>
                    <a:pt x="39" y="36"/>
                  </a:cubicBezTo>
                  <a:cubicBezTo>
                    <a:pt x="39" y="35"/>
                    <a:pt x="41" y="33"/>
                    <a:pt x="40" y="35"/>
                  </a:cubicBezTo>
                  <a:cubicBezTo>
                    <a:pt x="39" y="40"/>
                    <a:pt x="39" y="40"/>
                    <a:pt x="39" y="40"/>
                  </a:cubicBezTo>
                  <a:cubicBezTo>
                    <a:pt x="40" y="37"/>
                    <a:pt x="40" y="37"/>
                    <a:pt x="40" y="37"/>
                  </a:cubicBezTo>
                  <a:cubicBezTo>
                    <a:pt x="41" y="37"/>
                    <a:pt x="40" y="39"/>
                    <a:pt x="40" y="40"/>
                  </a:cubicBezTo>
                  <a:cubicBezTo>
                    <a:pt x="41" y="43"/>
                    <a:pt x="42" y="29"/>
                    <a:pt x="44" y="35"/>
                  </a:cubicBezTo>
                  <a:cubicBezTo>
                    <a:pt x="43" y="36"/>
                    <a:pt x="43" y="38"/>
                    <a:pt x="42" y="36"/>
                  </a:cubicBezTo>
                  <a:cubicBezTo>
                    <a:pt x="41" y="39"/>
                    <a:pt x="41" y="41"/>
                    <a:pt x="42" y="42"/>
                  </a:cubicBezTo>
                  <a:cubicBezTo>
                    <a:pt x="41" y="43"/>
                    <a:pt x="41" y="43"/>
                    <a:pt x="41" y="43"/>
                  </a:cubicBezTo>
                  <a:cubicBezTo>
                    <a:pt x="43" y="43"/>
                    <a:pt x="45" y="44"/>
                    <a:pt x="46" y="41"/>
                  </a:cubicBezTo>
                  <a:close/>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2" name="Freeform 334"/>
            <p:cNvSpPr>
              <a:spLocks/>
            </p:cNvSpPr>
            <p:nvPr/>
          </p:nvSpPr>
          <p:spPr bwMode="auto">
            <a:xfrm rot="10695444" flipH="1">
              <a:off x="2672793" y="3986167"/>
              <a:ext cx="147507" cy="191154"/>
            </a:xfrm>
            <a:custGeom>
              <a:avLst/>
              <a:gdLst/>
              <a:ahLst/>
              <a:cxnLst>
                <a:cxn ang="0">
                  <a:pos x="50" y="33"/>
                </a:cxn>
                <a:cxn ang="0">
                  <a:pos x="49" y="37"/>
                </a:cxn>
                <a:cxn ang="0">
                  <a:pos x="44" y="38"/>
                </a:cxn>
                <a:cxn ang="0">
                  <a:pos x="46" y="47"/>
                </a:cxn>
                <a:cxn ang="0">
                  <a:pos x="37" y="54"/>
                </a:cxn>
                <a:cxn ang="0">
                  <a:pos x="38" y="59"/>
                </a:cxn>
                <a:cxn ang="0">
                  <a:pos x="35" y="61"/>
                </a:cxn>
                <a:cxn ang="0">
                  <a:pos x="34" y="65"/>
                </a:cxn>
                <a:cxn ang="0">
                  <a:pos x="28" y="68"/>
                </a:cxn>
                <a:cxn ang="0">
                  <a:pos x="27" y="73"/>
                </a:cxn>
                <a:cxn ang="0">
                  <a:pos x="30" y="78"/>
                </a:cxn>
                <a:cxn ang="0">
                  <a:pos x="26" y="81"/>
                </a:cxn>
                <a:cxn ang="0">
                  <a:pos x="34" y="94"/>
                </a:cxn>
                <a:cxn ang="0">
                  <a:pos x="23" y="90"/>
                </a:cxn>
                <a:cxn ang="0">
                  <a:pos x="29" y="100"/>
                </a:cxn>
                <a:cxn ang="0">
                  <a:pos x="19" y="101"/>
                </a:cxn>
                <a:cxn ang="0">
                  <a:pos x="13" y="104"/>
                </a:cxn>
                <a:cxn ang="0">
                  <a:pos x="14" y="113"/>
                </a:cxn>
                <a:cxn ang="0">
                  <a:pos x="15" y="123"/>
                </a:cxn>
                <a:cxn ang="0">
                  <a:pos x="14" y="134"/>
                </a:cxn>
                <a:cxn ang="0">
                  <a:pos x="4" y="136"/>
                </a:cxn>
                <a:cxn ang="0">
                  <a:pos x="6" y="141"/>
                </a:cxn>
                <a:cxn ang="0">
                  <a:pos x="4" y="143"/>
                </a:cxn>
                <a:cxn ang="0">
                  <a:pos x="9" y="151"/>
                </a:cxn>
                <a:cxn ang="0">
                  <a:pos x="7" y="155"/>
                </a:cxn>
                <a:cxn ang="0">
                  <a:pos x="7" y="151"/>
                </a:cxn>
                <a:cxn ang="0">
                  <a:pos x="18" y="144"/>
                </a:cxn>
                <a:cxn ang="0">
                  <a:pos x="21" y="132"/>
                </a:cxn>
                <a:cxn ang="0">
                  <a:pos x="26" y="134"/>
                </a:cxn>
                <a:cxn ang="0">
                  <a:pos x="31" y="124"/>
                </a:cxn>
                <a:cxn ang="0">
                  <a:pos x="36" y="117"/>
                </a:cxn>
                <a:cxn ang="0">
                  <a:pos x="38" y="112"/>
                </a:cxn>
                <a:cxn ang="0">
                  <a:pos x="37" y="108"/>
                </a:cxn>
                <a:cxn ang="0">
                  <a:pos x="43" y="105"/>
                </a:cxn>
                <a:cxn ang="0">
                  <a:pos x="43" y="101"/>
                </a:cxn>
                <a:cxn ang="0">
                  <a:pos x="53" y="90"/>
                </a:cxn>
                <a:cxn ang="0">
                  <a:pos x="54" y="84"/>
                </a:cxn>
                <a:cxn ang="0">
                  <a:pos x="60" y="78"/>
                </a:cxn>
                <a:cxn ang="0">
                  <a:pos x="63" y="74"/>
                </a:cxn>
                <a:cxn ang="0">
                  <a:pos x="69" y="60"/>
                </a:cxn>
                <a:cxn ang="0">
                  <a:pos x="70" y="56"/>
                </a:cxn>
                <a:cxn ang="0">
                  <a:pos x="79" y="48"/>
                </a:cxn>
                <a:cxn ang="0">
                  <a:pos x="83" y="43"/>
                </a:cxn>
                <a:cxn ang="0">
                  <a:pos x="81" y="39"/>
                </a:cxn>
                <a:cxn ang="0">
                  <a:pos x="86" y="36"/>
                </a:cxn>
                <a:cxn ang="0">
                  <a:pos x="87" y="27"/>
                </a:cxn>
                <a:cxn ang="0">
                  <a:pos x="95" y="24"/>
                </a:cxn>
                <a:cxn ang="0">
                  <a:pos x="96" y="19"/>
                </a:cxn>
                <a:cxn ang="0">
                  <a:pos x="76" y="2"/>
                </a:cxn>
                <a:cxn ang="0">
                  <a:pos x="72" y="2"/>
                </a:cxn>
                <a:cxn ang="0">
                  <a:pos x="73" y="8"/>
                </a:cxn>
                <a:cxn ang="0">
                  <a:pos x="71" y="10"/>
                </a:cxn>
                <a:cxn ang="0">
                  <a:pos x="67" y="12"/>
                </a:cxn>
                <a:cxn ang="0">
                  <a:pos x="69" y="18"/>
                </a:cxn>
                <a:cxn ang="0">
                  <a:pos x="60" y="16"/>
                </a:cxn>
                <a:cxn ang="0">
                  <a:pos x="63" y="25"/>
                </a:cxn>
                <a:cxn ang="0">
                  <a:pos x="65" y="27"/>
                </a:cxn>
                <a:cxn ang="0">
                  <a:pos x="57" y="25"/>
                </a:cxn>
                <a:cxn ang="0">
                  <a:pos x="55" y="26"/>
                </a:cxn>
              </a:cxnLst>
              <a:rect l="0" t="0" r="r" b="b"/>
              <a:pathLst>
                <a:path w="99" h="155">
                  <a:moveTo>
                    <a:pt x="55" y="30"/>
                  </a:moveTo>
                  <a:cubicBezTo>
                    <a:pt x="54" y="30"/>
                    <a:pt x="53" y="29"/>
                    <a:pt x="52" y="28"/>
                  </a:cubicBezTo>
                  <a:cubicBezTo>
                    <a:pt x="49" y="28"/>
                    <a:pt x="53" y="31"/>
                    <a:pt x="50" y="30"/>
                  </a:cubicBezTo>
                  <a:cubicBezTo>
                    <a:pt x="52" y="31"/>
                    <a:pt x="52" y="31"/>
                    <a:pt x="52" y="31"/>
                  </a:cubicBezTo>
                  <a:cubicBezTo>
                    <a:pt x="54" y="33"/>
                    <a:pt x="53" y="34"/>
                    <a:pt x="50" y="33"/>
                  </a:cubicBezTo>
                  <a:cubicBezTo>
                    <a:pt x="49" y="32"/>
                    <a:pt x="49" y="32"/>
                    <a:pt x="49" y="32"/>
                  </a:cubicBezTo>
                  <a:cubicBezTo>
                    <a:pt x="51" y="35"/>
                    <a:pt x="46" y="33"/>
                    <a:pt x="48" y="34"/>
                  </a:cubicBezTo>
                  <a:cubicBezTo>
                    <a:pt x="49" y="35"/>
                    <a:pt x="50" y="36"/>
                    <a:pt x="52" y="36"/>
                  </a:cubicBezTo>
                  <a:cubicBezTo>
                    <a:pt x="53" y="39"/>
                    <a:pt x="53" y="39"/>
                    <a:pt x="53" y="39"/>
                  </a:cubicBezTo>
                  <a:cubicBezTo>
                    <a:pt x="49" y="37"/>
                    <a:pt x="49" y="37"/>
                    <a:pt x="49" y="37"/>
                  </a:cubicBezTo>
                  <a:cubicBezTo>
                    <a:pt x="50" y="39"/>
                    <a:pt x="50" y="39"/>
                    <a:pt x="50" y="39"/>
                  </a:cubicBezTo>
                  <a:cubicBezTo>
                    <a:pt x="52" y="39"/>
                    <a:pt x="47" y="39"/>
                    <a:pt x="52" y="42"/>
                  </a:cubicBezTo>
                  <a:cubicBezTo>
                    <a:pt x="50" y="41"/>
                    <a:pt x="48" y="39"/>
                    <a:pt x="47" y="38"/>
                  </a:cubicBezTo>
                  <a:cubicBezTo>
                    <a:pt x="48" y="39"/>
                    <a:pt x="46" y="38"/>
                    <a:pt x="48" y="40"/>
                  </a:cubicBezTo>
                  <a:cubicBezTo>
                    <a:pt x="44" y="38"/>
                    <a:pt x="44" y="38"/>
                    <a:pt x="44" y="38"/>
                  </a:cubicBezTo>
                  <a:cubicBezTo>
                    <a:pt x="46" y="41"/>
                    <a:pt x="46" y="41"/>
                    <a:pt x="46" y="41"/>
                  </a:cubicBezTo>
                  <a:cubicBezTo>
                    <a:pt x="45" y="41"/>
                    <a:pt x="45" y="41"/>
                    <a:pt x="45" y="41"/>
                  </a:cubicBezTo>
                  <a:cubicBezTo>
                    <a:pt x="48" y="43"/>
                    <a:pt x="42" y="41"/>
                    <a:pt x="47" y="45"/>
                  </a:cubicBezTo>
                  <a:cubicBezTo>
                    <a:pt x="47" y="45"/>
                    <a:pt x="47" y="45"/>
                    <a:pt x="47" y="45"/>
                  </a:cubicBezTo>
                  <a:cubicBezTo>
                    <a:pt x="49" y="47"/>
                    <a:pt x="47" y="47"/>
                    <a:pt x="46" y="47"/>
                  </a:cubicBezTo>
                  <a:cubicBezTo>
                    <a:pt x="46" y="48"/>
                    <a:pt x="49" y="49"/>
                    <a:pt x="51" y="50"/>
                  </a:cubicBezTo>
                  <a:cubicBezTo>
                    <a:pt x="49" y="52"/>
                    <a:pt x="49" y="51"/>
                    <a:pt x="53" y="56"/>
                  </a:cubicBezTo>
                  <a:cubicBezTo>
                    <a:pt x="47" y="54"/>
                    <a:pt x="46" y="50"/>
                    <a:pt x="42" y="49"/>
                  </a:cubicBezTo>
                  <a:cubicBezTo>
                    <a:pt x="44" y="51"/>
                    <a:pt x="45" y="53"/>
                    <a:pt x="46" y="54"/>
                  </a:cubicBezTo>
                  <a:cubicBezTo>
                    <a:pt x="43" y="54"/>
                    <a:pt x="41" y="55"/>
                    <a:pt x="37" y="54"/>
                  </a:cubicBezTo>
                  <a:cubicBezTo>
                    <a:pt x="40" y="56"/>
                    <a:pt x="40" y="56"/>
                    <a:pt x="40" y="56"/>
                  </a:cubicBezTo>
                  <a:cubicBezTo>
                    <a:pt x="41" y="58"/>
                    <a:pt x="41" y="58"/>
                    <a:pt x="41" y="58"/>
                  </a:cubicBezTo>
                  <a:cubicBezTo>
                    <a:pt x="37" y="54"/>
                    <a:pt x="37" y="54"/>
                    <a:pt x="37" y="54"/>
                  </a:cubicBezTo>
                  <a:cubicBezTo>
                    <a:pt x="38" y="55"/>
                    <a:pt x="40" y="57"/>
                    <a:pt x="41" y="58"/>
                  </a:cubicBezTo>
                  <a:cubicBezTo>
                    <a:pt x="43" y="62"/>
                    <a:pt x="34" y="55"/>
                    <a:pt x="38" y="59"/>
                  </a:cubicBezTo>
                  <a:cubicBezTo>
                    <a:pt x="37" y="58"/>
                    <a:pt x="37" y="58"/>
                    <a:pt x="37" y="58"/>
                  </a:cubicBezTo>
                  <a:cubicBezTo>
                    <a:pt x="39" y="60"/>
                    <a:pt x="38" y="61"/>
                    <a:pt x="38" y="62"/>
                  </a:cubicBezTo>
                  <a:cubicBezTo>
                    <a:pt x="34" y="59"/>
                    <a:pt x="34" y="59"/>
                    <a:pt x="34" y="59"/>
                  </a:cubicBezTo>
                  <a:cubicBezTo>
                    <a:pt x="35" y="59"/>
                    <a:pt x="35" y="59"/>
                    <a:pt x="35" y="59"/>
                  </a:cubicBezTo>
                  <a:cubicBezTo>
                    <a:pt x="31" y="57"/>
                    <a:pt x="35" y="61"/>
                    <a:pt x="35" y="61"/>
                  </a:cubicBezTo>
                  <a:cubicBezTo>
                    <a:pt x="36" y="63"/>
                    <a:pt x="39" y="64"/>
                    <a:pt x="40" y="65"/>
                  </a:cubicBezTo>
                  <a:cubicBezTo>
                    <a:pt x="40" y="66"/>
                    <a:pt x="41" y="67"/>
                    <a:pt x="40" y="66"/>
                  </a:cubicBezTo>
                  <a:cubicBezTo>
                    <a:pt x="38" y="66"/>
                    <a:pt x="35" y="63"/>
                    <a:pt x="33" y="62"/>
                  </a:cubicBezTo>
                  <a:cubicBezTo>
                    <a:pt x="37" y="65"/>
                    <a:pt x="37" y="65"/>
                    <a:pt x="38" y="67"/>
                  </a:cubicBezTo>
                  <a:cubicBezTo>
                    <a:pt x="36" y="66"/>
                    <a:pt x="35" y="65"/>
                    <a:pt x="34" y="65"/>
                  </a:cubicBezTo>
                  <a:cubicBezTo>
                    <a:pt x="35" y="66"/>
                    <a:pt x="36" y="66"/>
                    <a:pt x="37" y="67"/>
                  </a:cubicBezTo>
                  <a:cubicBezTo>
                    <a:pt x="35" y="66"/>
                    <a:pt x="35" y="66"/>
                    <a:pt x="35" y="66"/>
                  </a:cubicBezTo>
                  <a:cubicBezTo>
                    <a:pt x="31" y="66"/>
                    <a:pt x="41" y="72"/>
                    <a:pt x="39" y="73"/>
                  </a:cubicBezTo>
                  <a:cubicBezTo>
                    <a:pt x="37" y="71"/>
                    <a:pt x="39" y="75"/>
                    <a:pt x="36" y="74"/>
                  </a:cubicBezTo>
                  <a:cubicBezTo>
                    <a:pt x="36" y="73"/>
                    <a:pt x="30" y="70"/>
                    <a:pt x="28" y="68"/>
                  </a:cubicBezTo>
                  <a:cubicBezTo>
                    <a:pt x="25" y="69"/>
                    <a:pt x="32" y="72"/>
                    <a:pt x="33" y="73"/>
                  </a:cubicBezTo>
                  <a:cubicBezTo>
                    <a:pt x="28" y="70"/>
                    <a:pt x="28" y="70"/>
                    <a:pt x="28" y="70"/>
                  </a:cubicBezTo>
                  <a:cubicBezTo>
                    <a:pt x="29" y="72"/>
                    <a:pt x="30" y="72"/>
                    <a:pt x="31" y="74"/>
                  </a:cubicBezTo>
                  <a:cubicBezTo>
                    <a:pt x="30" y="73"/>
                    <a:pt x="30" y="73"/>
                    <a:pt x="28" y="72"/>
                  </a:cubicBezTo>
                  <a:cubicBezTo>
                    <a:pt x="27" y="73"/>
                    <a:pt x="28" y="73"/>
                    <a:pt x="27" y="73"/>
                  </a:cubicBezTo>
                  <a:cubicBezTo>
                    <a:pt x="31" y="76"/>
                    <a:pt x="31" y="76"/>
                    <a:pt x="31" y="76"/>
                  </a:cubicBezTo>
                  <a:cubicBezTo>
                    <a:pt x="32" y="77"/>
                    <a:pt x="29" y="76"/>
                    <a:pt x="28" y="76"/>
                  </a:cubicBezTo>
                  <a:cubicBezTo>
                    <a:pt x="28" y="75"/>
                    <a:pt x="29" y="75"/>
                    <a:pt x="28" y="75"/>
                  </a:cubicBezTo>
                  <a:cubicBezTo>
                    <a:pt x="24" y="73"/>
                    <a:pt x="30" y="77"/>
                    <a:pt x="26" y="75"/>
                  </a:cubicBezTo>
                  <a:cubicBezTo>
                    <a:pt x="28" y="76"/>
                    <a:pt x="30" y="77"/>
                    <a:pt x="30" y="78"/>
                  </a:cubicBezTo>
                  <a:cubicBezTo>
                    <a:pt x="27" y="76"/>
                    <a:pt x="27" y="77"/>
                    <a:pt x="25" y="76"/>
                  </a:cubicBezTo>
                  <a:cubicBezTo>
                    <a:pt x="28" y="77"/>
                    <a:pt x="26" y="78"/>
                    <a:pt x="29" y="80"/>
                  </a:cubicBezTo>
                  <a:cubicBezTo>
                    <a:pt x="26" y="79"/>
                    <a:pt x="27" y="78"/>
                    <a:pt x="25" y="77"/>
                  </a:cubicBezTo>
                  <a:cubicBezTo>
                    <a:pt x="29" y="80"/>
                    <a:pt x="24" y="79"/>
                    <a:pt x="26" y="81"/>
                  </a:cubicBezTo>
                  <a:cubicBezTo>
                    <a:pt x="26" y="81"/>
                    <a:pt x="26" y="81"/>
                    <a:pt x="26" y="81"/>
                  </a:cubicBezTo>
                  <a:cubicBezTo>
                    <a:pt x="28" y="83"/>
                    <a:pt x="28" y="84"/>
                    <a:pt x="30" y="87"/>
                  </a:cubicBezTo>
                  <a:cubicBezTo>
                    <a:pt x="28" y="85"/>
                    <a:pt x="28" y="85"/>
                    <a:pt x="28" y="85"/>
                  </a:cubicBezTo>
                  <a:cubicBezTo>
                    <a:pt x="26" y="85"/>
                    <a:pt x="33" y="89"/>
                    <a:pt x="33" y="90"/>
                  </a:cubicBezTo>
                  <a:cubicBezTo>
                    <a:pt x="29" y="87"/>
                    <a:pt x="32" y="92"/>
                    <a:pt x="28" y="89"/>
                  </a:cubicBezTo>
                  <a:cubicBezTo>
                    <a:pt x="30" y="91"/>
                    <a:pt x="30" y="92"/>
                    <a:pt x="34" y="94"/>
                  </a:cubicBezTo>
                  <a:cubicBezTo>
                    <a:pt x="31" y="93"/>
                    <a:pt x="29" y="90"/>
                    <a:pt x="27" y="90"/>
                  </a:cubicBezTo>
                  <a:cubicBezTo>
                    <a:pt x="29" y="92"/>
                    <a:pt x="29" y="92"/>
                    <a:pt x="29" y="92"/>
                  </a:cubicBezTo>
                  <a:cubicBezTo>
                    <a:pt x="27" y="91"/>
                    <a:pt x="27" y="91"/>
                    <a:pt x="27" y="91"/>
                  </a:cubicBezTo>
                  <a:cubicBezTo>
                    <a:pt x="28" y="92"/>
                    <a:pt x="28" y="93"/>
                    <a:pt x="29" y="93"/>
                  </a:cubicBezTo>
                  <a:cubicBezTo>
                    <a:pt x="27" y="92"/>
                    <a:pt x="24" y="91"/>
                    <a:pt x="23" y="90"/>
                  </a:cubicBezTo>
                  <a:cubicBezTo>
                    <a:pt x="23" y="91"/>
                    <a:pt x="20" y="90"/>
                    <a:pt x="22" y="92"/>
                  </a:cubicBezTo>
                  <a:cubicBezTo>
                    <a:pt x="21" y="91"/>
                    <a:pt x="21" y="91"/>
                    <a:pt x="21" y="91"/>
                  </a:cubicBezTo>
                  <a:cubicBezTo>
                    <a:pt x="25" y="95"/>
                    <a:pt x="21" y="93"/>
                    <a:pt x="26" y="97"/>
                  </a:cubicBezTo>
                  <a:cubicBezTo>
                    <a:pt x="23" y="95"/>
                    <a:pt x="23" y="95"/>
                    <a:pt x="23" y="95"/>
                  </a:cubicBezTo>
                  <a:cubicBezTo>
                    <a:pt x="23" y="96"/>
                    <a:pt x="28" y="99"/>
                    <a:pt x="29" y="100"/>
                  </a:cubicBezTo>
                  <a:cubicBezTo>
                    <a:pt x="29" y="101"/>
                    <a:pt x="29" y="102"/>
                    <a:pt x="29" y="102"/>
                  </a:cubicBezTo>
                  <a:cubicBezTo>
                    <a:pt x="26" y="99"/>
                    <a:pt x="25" y="100"/>
                    <a:pt x="23" y="99"/>
                  </a:cubicBezTo>
                  <a:cubicBezTo>
                    <a:pt x="22" y="99"/>
                    <a:pt x="22" y="101"/>
                    <a:pt x="24" y="102"/>
                  </a:cubicBezTo>
                  <a:cubicBezTo>
                    <a:pt x="22" y="100"/>
                    <a:pt x="20" y="99"/>
                    <a:pt x="20" y="98"/>
                  </a:cubicBezTo>
                  <a:cubicBezTo>
                    <a:pt x="15" y="96"/>
                    <a:pt x="20" y="100"/>
                    <a:pt x="19" y="101"/>
                  </a:cubicBezTo>
                  <a:cubicBezTo>
                    <a:pt x="17" y="100"/>
                    <a:pt x="17" y="100"/>
                    <a:pt x="17" y="100"/>
                  </a:cubicBezTo>
                  <a:cubicBezTo>
                    <a:pt x="18" y="102"/>
                    <a:pt x="21" y="104"/>
                    <a:pt x="25" y="107"/>
                  </a:cubicBezTo>
                  <a:cubicBezTo>
                    <a:pt x="22" y="106"/>
                    <a:pt x="21" y="105"/>
                    <a:pt x="19" y="103"/>
                  </a:cubicBezTo>
                  <a:cubicBezTo>
                    <a:pt x="17" y="103"/>
                    <a:pt x="18" y="105"/>
                    <a:pt x="17" y="106"/>
                  </a:cubicBezTo>
                  <a:cubicBezTo>
                    <a:pt x="15" y="105"/>
                    <a:pt x="13" y="104"/>
                    <a:pt x="13" y="104"/>
                  </a:cubicBezTo>
                  <a:cubicBezTo>
                    <a:pt x="14" y="106"/>
                    <a:pt x="11" y="106"/>
                    <a:pt x="16" y="109"/>
                  </a:cubicBezTo>
                  <a:cubicBezTo>
                    <a:pt x="14" y="108"/>
                    <a:pt x="14" y="109"/>
                    <a:pt x="13" y="109"/>
                  </a:cubicBezTo>
                  <a:cubicBezTo>
                    <a:pt x="14" y="109"/>
                    <a:pt x="15" y="110"/>
                    <a:pt x="15" y="110"/>
                  </a:cubicBezTo>
                  <a:cubicBezTo>
                    <a:pt x="17" y="112"/>
                    <a:pt x="18" y="115"/>
                    <a:pt x="15" y="114"/>
                  </a:cubicBezTo>
                  <a:cubicBezTo>
                    <a:pt x="14" y="113"/>
                    <a:pt x="14" y="113"/>
                    <a:pt x="14" y="113"/>
                  </a:cubicBezTo>
                  <a:cubicBezTo>
                    <a:pt x="12" y="114"/>
                    <a:pt x="20" y="120"/>
                    <a:pt x="15" y="120"/>
                  </a:cubicBezTo>
                  <a:cubicBezTo>
                    <a:pt x="14" y="120"/>
                    <a:pt x="12" y="117"/>
                    <a:pt x="11" y="118"/>
                  </a:cubicBezTo>
                  <a:cubicBezTo>
                    <a:pt x="13" y="120"/>
                    <a:pt x="17" y="122"/>
                    <a:pt x="15" y="122"/>
                  </a:cubicBezTo>
                  <a:cubicBezTo>
                    <a:pt x="12" y="120"/>
                    <a:pt x="12" y="120"/>
                    <a:pt x="12" y="120"/>
                  </a:cubicBezTo>
                  <a:cubicBezTo>
                    <a:pt x="15" y="123"/>
                    <a:pt x="15" y="123"/>
                    <a:pt x="15" y="123"/>
                  </a:cubicBezTo>
                  <a:cubicBezTo>
                    <a:pt x="18" y="124"/>
                    <a:pt x="17" y="122"/>
                    <a:pt x="20" y="125"/>
                  </a:cubicBezTo>
                  <a:cubicBezTo>
                    <a:pt x="16" y="124"/>
                    <a:pt x="23" y="127"/>
                    <a:pt x="18" y="126"/>
                  </a:cubicBezTo>
                  <a:cubicBezTo>
                    <a:pt x="18" y="126"/>
                    <a:pt x="16" y="124"/>
                    <a:pt x="15" y="123"/>
                  </a:cubicBezTo>
                  <a:cubicBezTo>
                    <a:pt x="10" y="123"/>
                    <a:pt x="16" y="128"/>
                    <a:pt x="11" y="127"/>
                  </a:cubicBezTo>
                  <a:cubicBezTo>
                    <a:pt x="13" y="130"/>
                    <a:pt x="12" y="132"/>
                    <a:pt x="14" y="134"/>
                  </a:cubicBezTo>
                  <a:cubicBezTo>
                    <a:pt x="11" y="132"/>
                    <a:pt x="8" y="130"/>
                    <a:pt x="6" y="128"/>
                  </a:cubicBezTo>
                  <a:cubicBezTo>
                    <a:pt x="5" y="128"/>
                    <a:pt x="12" y="133"/>
                    <a:pt x="7" y="131"/>
                  </a:cubicBezTo>
                  <a:cubicBezTo>
                    <a:pt x="11" y="134"/>
                    <a:pt x="8" y="135"/>
                    <a:pt x="15" y="139"/>
                  </a:cubicBezTo>
                  <a:cubicBezTo>
                    <a:pt x="13" y="138"/>
                    <a:pt x="14" y="140"/>
                    <a:pt x="11" y="137"/>
                  </a:cubicBezTo>
                  <a:cubicBezTo>
                    <a:pt x="12" y="140"/>
                    <a:pt x="5" y="135"/>
                    <a:pt x="4" y="136"/>
                  </a:cubicBezTo>
                  <a:cubicBezTo>
                    <a:pt x="4" y="136"/>
                    <a:pt x="8" y="138"/>
                    <a:pt x="8" y="139"/>
                  </a:cubicBezTo>
                  <a:cubicBezTo>
                    <a:pt x="7" y="138"/>
                    <a:pt x="7" y="138"/>
                    <a:pt x="7" y="138"/>
                  </a:cubicBezTo>
                  <a:cubicBezTo>
                    <a:pt x="8" y="139"/>
                    <a:pt x="8" y="139"/>
                    <a:pt x="8" y="139"/>
                  </a:cubicBezTo>
                  <a:cubicBezTo>
                    <a:pt x="7" y="139"/>
                    <a:pt x="5" y="137"/>
                    <a:pt x="4" y="136"/>
                  </a:cubicBezTo>
                  <a:cubicBezTo>
                    <a:pt x="2" y="136"/>
                    <a:pt x="6" y="140"/>
                    <a:pt x="6" y="141"/>
                  </a:cubicBezTo>
                  <a:cubicBezTo>
                    <a:pt x="5" y="140"/>
                    <a:pt x="5" y="140"/>
                    <a:pt x="5" y="140"/>
                  </a:cubicBezTo>
                  <a:cubicBezTo>
                    <a:pt x="4" y="142"/>
                    <a:pt x="4" y="142"/>
                    <a:pt x="4" y="142"/>
                  </a:cubicBezTo>
                  <a:cubicBezTo>
                    <a:pt x="4" y="141"/>
                    <a:pt x="4" y="141"/>
                    <a:pt x="4" y="141"/>
                  </a:cubicBezTo>
                  <a:cubicBezTo>
                    <a:pt x="5" y="144"/>
                    <a:pt x="5" y="144"/>
                    <a:pt x="5" y="144"/>
                  </a:cubicBezTo>
                  <a:cubicBezTo>
                    <a:pt x="4" y="143"/>
                    <a:pt x="4" y="143"/>
                    <a:pt x="4" y="143"/>
                  </a:cubicBezTo>
                  <a:cubicBezTo>
                    <a:pt x="4" y="143"/>
                    <a:pt x="5" y="144"/>
                    <a:pt x="5" y="144"/>
                  </a:cubicBezTo>
                  <a:cubicBezTo>
                    <a:pt x="3" y="143"/>
                    <a:pt x="3" y="143"/>
                    <a:pt x="3" y="143"/>
                  </a:cubicBezTo>
                  <a:cubicBezTo>
                    <a:pt x="6" y="145"/>
                    <a:pt x="7" y="147"/>
                    <a:pt x="7" y="148"/>
                  </a:cubicBezTo>
                  <a:cubicBezTo>
                    <a:pt x="6" y="147"/>
                    <a:pt x="6" y="147"/>
                    <a:pt x="6" y="147"/>
                  </a:cubicBezTo>
                  <a:cubicBezTo>
                    <a:pt x="9" y="151"/>
                    <a:pt x="9" y="151"/>
                    <a:pt x="9" y="151"/>
                  </a:cubicBezTo>
                  <a:cubicBezTo>
                    <a:pt x="6" y="150"/>
                    <a:pt x="5" y="147"/>
                    <a:pt x="6" y="149"/>
                  </a:cubicBezTo>
                  <a:cubicBezTo>
                    <a:pt x="2" y="147"/>
                    <a:pt x="2" y="147"/>
                    <a:pt x="2" y="147"/>
                  </a:cubicBezTo>
                  <a:cubicBezTo>
                    <a:pt x="3" y="149"/>
                    <a:pt x="0" y="147"/>
                    <a:pt x="1" y="149"/>
                  </a:cubicBezTo>
                  <a:cubicBezTo>
                    <a:pt x="4" y="150"/>
                    <a:pt x="4" y="149"/>
                    <a:pt x="5" y="151"/>
                  </a:cubicBezTo>
                  <a:cubicBezTo>
                    <a:pt x="0" y="149"/>
                    <a:pt x="6" y="153"/>
                    <a:pt x="7" y="155"/>
                  </a:cubicBezTo>
                  <a:cubicBezTo>
                    <a:pt x="7" y="154"/>
                    <a:pt x="7" y="154"/>
                    <a:pt x="5" y="152"/>
                  </a:cubicBezTo>
                  <a:cubicBezTo>
                    <a:pt x="6" y="152"/>
                    <a:pt x="8" y="153"/>
                    <a:pt x="8" y="153"/>
                  </a:cubicBezTo>
                  <a:cubicBezTo>
                    <a:pt x="6" y="151"/>
                    <a:pt x="6" y="151"/>
                    <a:pt x="6" y="151"/>
                  </a:cubicBezTo>
                  <a:cubicBezTo>
                    <a:pt x="9" y="153"/>
                    <a:pt x="9" y="153"/>
                    <a:pt x="9" y="153"/>
                  </a:cubicBezTo>
                  <a:cubicBezTo>
                    <a:pt x="7" y="151"/>
                    <a:pt x="7" y="151"/>
                    <a:pt x="7" y="151"/>
                  </a:cubicBezTo>
                  <a:cubicBezTo>
                    <a:pt x="10" y="153"/>
                    <a:pt x="8" y="150"/>
                    <a:pt x="11" y="152"/>
                  </a:cubicBezTo>
                  <a:cubicBezTo>
                    <a:pt x="10" y="151"/>
                    <a:pt x="13" y="152"/>
                    <a:pt x="10" y="149"/>
                  </a:cubicBezTo>
                  <a:cubicBezTo>
                    <a:pt x="12" y="150"/>
                    <a:pt x="12" y="151"/>
                    <a:pt x="13" y="151"/>
                  </a:cubicBezTo>
                  <a:cubicBezTo>
                    <a:pt x="12" y="147"/>
                    <a:pt x="14" y="144"/>
                    <a:pt x="17" y="142"/>
                  </a:cubicBezTo>
                  <a:cubicBezTo>
                    <a:pt x="18" y="144"/>
                    <a:pt x="18" y="144"/>
                    <a:pt x="18" y="144"/>
                  </a:cubicBezTo>
                  <a:cubicBezTo>
                    <a:pt x="17" y="142"/>
                    <a:pt x="16" y="141"/>
                    <a:pt x="15" y="140"/>
                  </a:cubicBezTo>
                  <a:cubicBezTo>
                    <a:pt x="17" y="142"/>
                    <a:pt x="22" y="142"/>
                    <a:pt x="17" y="138"/>
                  </a:cubicBezTo>
                  <a:cubicBezTo>
                    <a:pt x="18" y="138"/>
                    <a:pt x="18" y="139"/>
                    <a:pt x="19" y="139"/>
                  </a:cubicBezTo>
                  <a:cubicBezTo>
                    <a:pt x="19" y="138"/>
                    <a:pt x="23" y="138"/>
                    <a:pt x="23" y="137"/>
                  </a:cubicBezTo>
                  <a:cubicBezTo>
                    <a:pt x="19" y="133"/>
                    <a:pt x="28" y="137"/>
                    <a:pt x="21" y="132"/>
                  </a:cubicBezTo>
                  <a:cubicBezTo>
                    <a:pt x="22" y="133"/>
                    <a:pt x="22" y="133"/>
                    <a:pt x="22" y="133"/>
                  </a:cubicBezTo>
                  <a:cubicBezTo>
                    <a:pt x="20" y="132"/>
                    <a:pt x="18" y="129"/>
                    <a:pt x="16" y="128"/>
                  </a:cubicBezTo>
                  <a:cubicBezTo>
                    <a:pt x="21" y="131"/>
                    <a:pt x="20" y="130"/>
                    <a:pt x="24" y="132"/>
                  </a:cubicBezTo>
                  <a:cubicBezTo>
                    <a:pt x="22" y="132"/>
                    <a:pt x="22" y="132"/>
                    <a:pt x="22" y="132"/>
                  </a:cubicBezTo>
                  <a:cubicBezTo>
                    <a:pt x="26" y="134"/>
                    <a:pt x="26" y="134"/>
                    <a:pt x="26" y="134"/>
                  </a:cubicBezTo>
                  <a:cubicBezTo>
                    <a:pt x="17" y="127"/>
                    <a:pt x="33" y="134"/>
                    <a:pt x="26" y="128"/>
                  </a:cubicBezTo>
                  <a:cubicBezTo>
                    <a:pt x="27" y="129"/>
                    <a:pt x="27" y="129"/>
                    <a:pt x="27" y="129"/>
                  </a:cubicBezTo>
                  <a:cubicBezTo>
                    <a:pt x="30" y="130"/>
                    <a:pt x="25" y="127"/>
                    <a:pt x="24" y="125"/>
                  </a:cubicBezTo>
                  <a:cubicBezTo>
                    <a:pt x="26" y="126"/>
                    <a:pt x="27" y="127"/>
                    <a:pt x="29" y="129"/>
                  </a:cubicBezTo>
                  <a:cubicBezTo>
                    <a:pt x="31" y="128"/>
                    <a:pt x="27" y="123"/>
                    <a:pt x="31" y="124"/>
                  </a:cubicBezTo>
                  <a:cubicBezTo>
                    <a:pt x="28" y="122"/>
                    <a:pt x="27" y="122"/>
                    <a:pt x="26" y="120"/>
                  </a:cubicBezTo>
                  <a:cubicBezTo>
                    <a:pt x="27" y="120"/>
                    <a:pt x="29" y="121"/>
                    <a:pt x="30" y="122"/>
                  </a:cubicBezTo>
                  <a:cubicBezTo>
                    <a:pt x="35" y="124"/>
                    <a:pt x="29" y="117"/>
                    <a:pt x="34" y="118"/>
                  </a:cubicBezTo>
                  <a:cubicBezTo>
                    <a:pt x="32" y="115"/>
                    <a:pt x="31" y="115"/>
                    <a:pt x="30" y="112"/>
                  </a:cubicBezTo>
                  <a:cubicBezTo>
                    <a:pt x="31" y="114"/>
                    <a:pt x="36" y="116"/>
                    <a:pt x="36" y="117"/>
                  </a:cubicBezTo>
                  <a:cubicBezTo>
                    <a:pt x="36" y="117"/>
                    <a:pt x="36" y="117"/>
                    <a:pt x="36" y="117"/>
                  </a:cubicBezTo>
                  <a:cubicBezTo>
                    <a:pt x="38" y="118"/>
                    <a:pt x="38" y="118"/>
                    <a:pt x="38" y="118"/>
                  </a:cubicBezTo>
                  <a:cubicBezTo>
                    <a:pt x="39" y="117"/>
                    <a:pt x="41" y="115"/>
                    <a:pt x="36" y="111"/>
                  </a:cubicBezTo>
                  <a:cubicBezTo>
                    <a:pt x="40" y="114"/>
                    <a:pt x="37" y="111"/>
                    <a:pt x="39" y="112"/>
                  </a:cubicBezTo>
                  <a:cubicBezTo>
                    <a:pt x="39" y="112"/>
                    <a:pt x="38" y="112"/>
                    <a:pt x="38" y="112"/>
                  </a:cubicBezTo>
                  <a:cubicBezTo>
                    <a:pt x="35" y="109"/>
                    <a:pt x="39" y="111"/>
                    <a:pt x="38" y="110"/>
                  </a:cubicBezTo>
                  <a:cubicBezTo>
                    <a:pt x="39" y="111"/>
                    <a:pt x="39" y="111"/>
                    <a:pt x="39" y="111"/>
                  </a:cubicBezTo>
                  <a:cubicBezTo>
                    <a:pt x="37" y="108"/>
                    <a:pt x="37" y="108"/>
                    <a:pt x="37" y="108"/>
                  </a:cubicBezTo>
                  <a:cubicBezTo>
                    <a:pt x="38" y="108"/>
                    <a:pt x="39" y="109"/>
                    <a:pt x="40" y="109"/>
                  </a:cubicBezTo>
                  <a:cubicBezTo>
                    <a:pt x="37" y="108"/>
                    <a:pt x="37" y="108"/>
                    <a:pt x="37" y="108"/>
                  </a:cubicBezTo>
                  <a:cubicBezTo>
                    <a:pt x="37" y="107"/>
                    <a:pt x="41" y="110"/>
                    <a:pt x="41" y="108"/>
                  </a:cubicBezTo>
                  <a:cubicBezTo>
                    <a:pt x="38" y="107"/>
                    <a:pt x="38" y="107"/>
                    <a:pt x="38" y="107"/>
                  </a:cubicBezTo>
                  <a:cubicBezTo>
                    <a:pt x="40" y="108"/>
                    <a:pt x="37" y="105"/>
                    <a:pt x="41" y="107"/>
                  </a:cubicBezTo>
                  <a:cubicBezTo>
                    <a:pt x="41" y="107"/>
                    <a:pt x="41" y="107"/>
                    <a:pt x="41" y="108"/>
                  </a:cubicBezTo>
                  <a:cubicBezTo>
                    <a:pt x="46" y="110"/>
                    <a:pt x="41" y="105"/>
                    <a:pt x="43" y="105"/>
                  </a:cubicBezTo>
                  <a:cubicBezTo>
                    <a:pt x="38" y="103"/>
                    <a:pt x="38" y="103"/>
                    <a:pt x="38" y="103"/>
                  </a:cubicBezTo>
                  <a:cubicBezTo>
                    <a:pt x="37" y="101"/>
                    <a:pt x="40" y="103"/>
                    <a:pt x="41" y="104"/>
                  </a:cubicBezTo>
                  <a:cubicBezTo>
                    <a:pt x="41" y="103"/>
                    <a:pt x="43" y="104"/>
                    <a:pt x="44" y="104"/>
                  </a:cubicBezTo>
                  <a:cubicBezTo>
                    <a:pt x="43" y="103"/>
                    <a:pt x="42" y="102"/>
                    <a:pt x="41" y="101"/>
                  </a:cubicBezTo>
                  <a:cubicBezTo>
                    <a:pt x="43" y="101"/>
                    <a:pt x="43" y="101"/>
                    <a:pt x="43" y="101"/>
                  </a:cubicBezTo>
                  <a:cubicBezTo>
                    <a:pt x="45" y="103"/>
                    <a:pt x="45" y="103"/>
                    <a:pt x="45" y="103"/>
                  </a:cubicBezTo>
                  <a:cubicBezTo>
                    <a:pt x="39" y="98"/>
                    <a:pt x="47" y="101"/>
                    <a:pt x="42" y="96"/>
                  </a:cubicBezTo>
                  <a:cubicBezTo>
                    <a:pt x="43" y="97"/>
                    <a:pt x="44" y="99"/>
                    <a:pt x="45" y="99"/>
                  </a:cubicBezTo>
                  <a:cubicBezTo>
                    <a:pt x="49" y="99"/>
                    <a:pt x="43" y="93"/>
                    <a:pt x="47" y="94"/>
                  </a:cubicBezTo>
                  <a:cubicBezTo>
                    <a:pt x="51" y="94"/>
                    <a:pt x="49" y="90"/>
                    <a:pt x="53" y="90"/>
                  </a:cubicBezTo>
                  <a:cubicBezTo>
                    <a:pt x="51" y="89"/>
                    <a:pt x="51" y="89"/>
                    <a:pt x="51" y="89"/>
                  </a:cubicBezTo>
                  <a:cubicBezTo>
                    <a:pt x="53" y="88"/>
                    <a:pt x="53" y="88"/>
                    <a:pt x="53" y="88"/>
                  </a:cubicBezTo>
                  <a:cubicBezTo>
                    <a:pt x="51" y="86"/>
                    <a:pt x="53" y="86"/>
                    <a:pt x="50" y="83"/>
                  </a:cubicBezTo>
                  <a:cubicBezTo>
                    <a:pt x="51" y="84"/>
                    <a:pt x="52" y="85"/>
                    <a:pt x="53" y="85"/>
                  </a:cubicBezTo>
                  <a:cubicBezTo>
                    <a:pt x="53" y="84"/>
                    <a:pt x="52" y="83"/>
                    <a:pt x="54" y="84"/>
                  </a:cubicBezTo>
                  <a:cubicBezTo>
                    <a:pt x="55" y="84"/>
                    <a:pt x="55" y="84"/>
                    <a:pt x="55" y="84"/>
                  </a:cubicBezTo>
                  <a:cubicBezTo>
                    <a:pt x="56" y="84"/>
                    <a:pt x="58" y="82"/>
                    <a:pt x="56" y="80"/>
                  </a:cubicBezTo>
                  <a:cubicBezTo>
                    <a:pt x="56" y="79"/>
                    <a:pt x="58" y="80"/>
                    <a:pt x="59" y="81"/>
                  </a:cubicBezTo>
                  <a:cubicBezTo>
                    <a:pt x="60" y="80"/>
                    <a:pt x="59" y="79"/>
                    <a:pt x="57" y="77"/>
                  </a:cubicBezTo>
                  <a:cubicBezTo>
                    <a:pt x="58" y="77"/>
                    <a:pt x="59" y="78"/>
                    <a:pt x="60" y="78"/>
                  </a:cubicBezTo>
                  <a:cubicBezTo>
                    <a:pt x="57" y="76"/>
                    <a:pt x="57" y="76"/>
                    <a:pt x="57" y="76"/>
                  </a:cubicBezTo>
                  <a:cubicBezTo>
                    <a:pt x="58" y="76"/>
                    <a:pt x="60" y="77"/>
                    <a:pt x="61" y="78"/>
                  </a:cubicBezTo>
                  <a:cubicBezTo>
                    <a:pt x="58" y="74"/>
                    <a:pt x="62" y="75"/>
                    <a:pt x="62" y="74"/>
                  </a:cubicBezTo>
                  <a:cubicBezTo>
                    <a:pt x="61" y="73"/>
                    <a:pt x="61" y="73"/>
                    <a:pt x="61" y="73"/>
                  </a:cubicBezTo>
                  <a:cubicBezTo>
                    <a:pt x="60" y="72"/>
                    <a:pt x="62" y="72"/>
                    <a:pt x="63" y="74"/>
                  </a:cubicBezTo>
                  <a:cubicBezTo>
                    <a:pt x="66" y="73"/>
                    <a:pt x="60" y="68"/>
                    <a:pt x="62" y="67"/>
                  </a:cubicBezTo>
                  <a:cubicBezTo>
                    <a:pt x="68" y="70"/>
                    <a:pt x="62" y="64"/>
                    <a:pt x="68" y="67"/>
                  </a:cubicBezTo>
                  <a:cubicBezTo>
                    <a:pt x="67" y="65"/>
                    <a:pt x="70" y="66"/>
                    <a:pt x="67" y="63"/>
                  </a:cubicBezTo>
                  <a:cubicBezTo>
                    <a:pt x="68" y="63"/>
                    <a:pt x="68" y="64"/>
                    <a:pt x="68" y="64"/>
                  </a:cubicBezTo>
                  <a:cubicBezTo>
                    <a:pt x="71" y="65"/>
                    <a:pt x="70" y="62"/>
                    <a:pt x="69" y="60"/>
                  </a:cubicBezTo>
                  <a:cubicBezTo>
                    <a:pt x="71" y="62"/>
                    <a:pt x="71" y="62"/>
                    <a:pt x="71" y="62"/>
                  </a:cubicBezTo>
                  <a:cubicBezTo>
                    <a:pt x="67" y="59"/>
                    <a:pt x="69" y="58"/>
                    <a:pt x="65" y="55"/>
                  </a:cubicBezTo>
                  <a:cubicBezTo>
                    <a:pt x="66" y="55"/>
                    <a:pt x="67" y="56"/>
                    <a:pt x="67" y="57"/>
                  </a:cubicBezTo>
                  <a:cubicBezTo>
                    <a:pt x="71" y="59"/>
                    <a:pt x="66" y="55"/>
                    <a:pt x="67" y="55"/>
                  </a:cubicBezTo>
                  <a:cubicBezTo>
                    <a:pt x="68" y="55"/>
                    <a:pt x="69" y="56"/>
                    <a:pt x="70" y="56"/>
                  </a:cubicBezTo>
                  <a:cubicBezTo>
                    <a:pt x="76" y="57"/>
                    <a:pt x="70" y="49"/>
                    <a:pt x="75" y="48"/>
                  </a:cubicBezTo>
                  <a:cubicBezTo>
                    <a:pt x="76" y="48"/>
                    <a:pt x="71" y="46"/>
                    <a:pt x="71" y="45"/>
                  </a:cubicBezTo>
                  <a:cubicBezTo>
                    <a:pt x="74" y="46"/>
                    <a:pt x="75" y="48"/>
                    <a:pt x="77" y="48"/>
                  </a:cubicBezTo>
                  <a:cubicBezTo>
                    <a:pt x="74" y="46"/>
                    <a:pt x="75" y="46"/>
                    <a:pt x="76" y="46"/>
                  </a:cubicBezTo>
                  <a:cubicBezTo>
                    <a:pt x="77" y="47"/>
                    <a:pt x="78" y="47"/>
                    <a:pt x="79" y="48"/>
                  </a:cubicBezTo>
                  <a:cubicBezTo>
                    <a:pt x="80" y="49"/>
                    <a:pt x="76" y="45"/>
                    <a:pt x="80" y="46"/>
                  </a:cubicBezTo>
                  <a:cubicBezTo>
                    <a:pt x="79" y="45"/>
                    <a:pt x="78" y="45"/>
                    <a:pt x="77" y="44"/>
                  </a:cubicBezTo>
                  <a:cubicBezTo>
                    <a:pt x="75" y="41"/>
                    <a:pt x="83" y="44"/>
                    <a:pt x="81" y="42"/>
                  </a:cubicBezTo>
                  <a:cubicBezTo>
                    <a:pt x="81" y="42"/>
                    <a:pt x="80" y="42"/>
                    <a:pt x="80" y="42"/>
                  </a:cubicBezTo>
                  <a:cubicBezTo>
                    <a:pt x="80" y="41"/>
                    <a:pt x="81" y="41"/>
                    <a:pt x="83" y="43"/>
                  </a:cubicBezTo>
                  <a:cubicBezTo>
                    <a:pt x="82" y="42"/>
                    <a:pt x="80" y="40"/>
                    <a:pt x="80" y="40"/>
                  </a:cubicBezTo>
                  <a:cubicBezTo>
                    <a:pt x="83" y="42"/>
                    <a:pt x="83" y="42"/>
                    <a:pt x="83" y="42"/>
                  </a:cubicBezTo>
                  <a:cubicBezTo>
                    <a:pt x="82" y="41"/>
                    <a:pt x="81" y="40"/>
                    <a:pt x="81" y="40"/>
                  </a:cubicBezTo>
                  <a:cubicBezTo>
                    <a:pt x="79" y="39"/>
                    <a:pt x="79" y="39"/>
                    <a:pt x="79" y="39"/>
                  </a:cubicBezTo>
                  <a:cubicBezTo>
                    <a:pt x="81" y="40"/>
                    <a:pt x="77" y="36"/>
                    <a:pt x="81" y="39"/>
                  </a:cubicBezTo>
                  <a:cubicBezTo>
                    <a:pt x="82" y="39"/>
                    <a:pt x="82" y="39"/>
                    <a:pt x="82" y="39"/>
                  </a:cubicBezTo>
                  <a:cubicBezTo>
                    <a:pt x="84" y="39"/>
                    <a:pt x="84" y="39"/>
                    <a:pt x="84" y="39"/>
                  </a:cubicBezTo>
                  <a:cubicBezTo>
                    <a:pt x="82" y="38"/>
                    <a:pt x="81" y="37"/>
                    <a:pt x="82" y="36"/>
                  </a:cubicBezTo>
                  <a:cubicBezTo>
                    <a:pt x="87" y="39"/>
                    <a:pt x="84" y="36"/>
                    <a:pt x="85" y="35"/>
                  </a:cubicBezTo>
                  <a:cubicBezTo>
                    <a:pt x="86" y="36"/>
                    <a:pt x="86" y="36"/>
                    <a:pt x="86" y="36"/>
                  </a:cubicBezTo>
                  <a:cubicBezTo>
                    <a:pt x="84" y="34"/>
                    <a:pt x="86" y="33"/>
                    <a:pt x="85" y="33"/>
                  </a:cubicBezTo>
                  <a:cubicBezTo>
                    <a:pt x="86" y="33"/>
                    <a:pt x="87" y="33"/>
                    <a:pt x="88" y="34"/>
                  </a:cubicBezTo>
                  <a:cubicBezTo>
                    <a:pt x="88" y="33"/>
                    <a:pt x="88" y="32"/>
                    <a:pt x="86" y="30"/>
                  </a:cubicBezTo>
                  <a:cubicBezTo>
                    <a:pt x="90" y="31"/>
                    <a:pt x="90" y="31"/>
                    <a:pt x="90" y="31"/>
                  </a:cubicBezTo>
                  <a:cubicBezTo>
                    <a:pt x="85" y="27"/>
                    <a:pt x="93" y="31"/>
                    <a:pt x="87" y="27"/>
                  </a:cubicBezTo>
                  <a:cubicBezTo>
                    <a:pt x="89" y="27"/>
                    <a:pt x="90" y="28"/>
                    <a:pt x="91" y="29"/>
                  </a:cubicBezTo>
                  <a:cubicBezTo>
                    <a:pt x="89" y="26"/>
                    <a:pt x="90" y="26"/>
                    <a:pt x="90" y="25"/>
                  </a:cubicBezTo>
                  <a:cubicBezTo>
                    <a:pt x="91" y="26"/>
                    <a:pt x="91" y="26"/>
                    <a:pt x="91" y="26"/>
                  </a:cubicBezTo>
                  <a:cubicBezTo>
                    <a:pt x="92" y="25"/>
                    <a:pt x="89" y="22"/>
                    <a:pt x="90" y="21"/>
                  </a:cubicBezTo>
                  <a:cubicBezTo>
                    <a:pt x="95" y="24"/>
                    <a:pt x="95" y="24"/>
                    <a:pt x="95" y="24"/>
                  </a:cubicBezTo>
                  <a:cubicBezTo>
                    <a:pt x="94" y="23"/>
                    <a:pt x="91" y="21"/>
                    <a:pt x="92" y="21"/>
                  </a:cubicBezTo>
                  <a:cubicBezTo>
                    <a:pt x="93" y="21"/>
                    <a:pt x="93" y="21"/>
                    <a:pt x="93" y="22"/>
                  </a:cubicBezTo>
                  <a:cubicBezTo>
                    <a:pt x="92" y="20"/>
                    <a:pt x="94" y="21"/>
                    <a:pt x="95" y="21"/>
                  </a:cubicBezTo>
                  <a:cubicBezTo>
                    <a:pt x="93" y="18"/>
                    <a:pt x="94" y="18"/>
                    <a:pt x="91" y="15"/>
                  </a:cubicBezTo>
                  <a:cubicBezTo>
                    <a:pt x="95" y="17"/>
                    <a:pt x="92" y="17"/>
                    <a:pt x="96" y="19"/>
                  </a:cubicBezTo>
                  <a:cubicBezTo>
                    <a:pt x="99" y="19"/>
                    <a:pt x="98" y="17"/>
                    <a:pt x="96" y="15"/>
                  </a:cubicBezTo>
                  <a:cubicBezTo>
                    <a:pt x="99" y="16"/>
                    <a:pt x="99" y="16"/>
                    <a:pt x="99" y="16"/>
                  </a:cubicBezTo>
                  <a:cubicBezTo>
                    <a:pt x="99" y="16"/>
                    <a:pt x="89" y="7"/>
                    <a:pt x="84" y="5"/>
                  </a:cubicBezTo>
                  <a:cubicBezTo>
                    <a:pt x="81" y="2"/>
                    <a:pt x="80" y="1"/>
                    <a:pt x="77" y="0"/>
                  </a:cubicBezTo>
                  <a:cubicBezTo>
                    <a:pt x="78" y="2"/>
                    <a:pt x="80" y="4"/>
                    <a:pt x="76" y="2"/>
                  </a:cubicBezTo>
                  <a:cubicBezTo>
                    <a:pt x="80" y="4"/>
                    <a:pt x="80" y="4"/>
                    <a:pt x="80" y="4"/>
                  </a:cubicBezTo>
                  <a:cubicBezTo>
                    <a:pt x="80" y="7"/>
                    <a:pt x="73" y="0"/>
                    <a:pt x="72" y="2"/>
                  </a:cubicBezTo>
                  <a:cubicBezTo>
                    <a:pt x="73" y="2"/>
                    <a:pt x="73" y="2"/>
                    <a:pt x="73" y="2"/>
                  </a:cubicBezTo>
                  <a:cubicBezTo>
                    <a:pt x="73" y="3"/>
                    <a:pt x="75" y="4"/>
                    <a:pt x="74" y="4"/>
                  </a:cubicBezTo>
                  <a:cubicBezTo>
                    <a:pt x="73" y="4"/>
                    <a:pt x="72" y="3"/>
                    <a:pt x="72" y="2"/>
                  </a:cubicBezTo>
                  <a:cubicBezTo>
                    <a:pt x="75" y="7"/>
                    <a:pt x="75" y="7"/>
                    <a:pt x="75" y="7"/>
                  </a:cubicBezTo>
                  <a:cubicBezTo>
                    <a:pt x="73" y="5"/>
                    <a:pt x="73" y="5"/>
                    <a:pt x="71" y="4"/>
                  </a:cubicBezTo>
                  <a:cubicBezTo>
                    <a:pt x="71" y="5"/>
                    <a:pt x="77" y="7"/>
                    <a:pt x="75" y="8"/>
                  </a:cubicBezTo>
                  <a:cubicBezTo>
                    <a:pt x="74" y="7"/>
                    <a:pt x="73" y="6"/>
                    <a:pt x="72" y="6"/>
                  </a:cubicBezTo>
                  <a:cubicBezTo>
                    <a:pt x="69" y="5"/>
                    <a:pt x="71" y="7"/>
                    <a:pt x="73" y="8"/>
                  </a:cubicBezTo>
                  <a:cubicBezTo>
                    <a:pt x="70" y="7"/>
                    <a:pt x="70" y="6"/>
                    <a:pt x="68" y="6"/>
                  </a:cubicBezTo>
                  <a:cubicBezTo>
                    <a:pt x="70" y="7"/>
                    <a:pt x="72" y="8"/>
                    <a:pt x="72" y="9"/>
                  </a:cubicBezTo>
                  <a:cubicBezTo>
                    <a:pt x="69" y="7"/>
                    <a:pt x="71" y="8"/>
                    <a:pt x="69" y="8"/>
                  </a:cubicBezTo>
                  <a:cubicBezTo>
                    <a:pt x="71" y="9"/>
                    <a:pt x="72" y="9"/>
                    <a:pt x="72" y="10"/>
                  </a:cubicBezTo>
                  <a:cubicBezTo>
                    <a:pt x="73" y="10"/>
                    <a:pt x="71" y="10"/>
                    <a:pt x="71" y="10"/>
                  </a:cubicBezTo>
                  <a:cubicBezTo>
                    <a:pt x="75" y="12"/>
                    <a:pt x="75" y="12"/>
                    <a:pt x="75" y="12"/>
                  </a:cubicBezTo>
                  <a:cubicBezTo>
                    <a:pt x="77" y="14"/>
                    <a:pt x="72" y="12"/>
                    <a:pt x="71" y="12"/>
                  </a:cubicBezTo>
                  <a:cubicBezTo>
                    <a:pt x="70" y="11"/>
                    <a:pt x="70" y="11"/>
                    <a:pt x="70" y="11"/>
                  </a:cubicBezTo>
                  <a:cubicBezTo>
                    <a:pt x="68" y="11"/>
                    <a:pt x="66" y="10"/>
                    <a:pt x="68" y="12"/>
                  </a:cubicBezTo>
                  <a:cubicBezTo>
                    <a:pt x="67" y="12"/>
                    <a:pt x="67" y="12"/>
                    <a:pt x="67" y="12"/>
                  </a:cubicBezTo>
                  <a:cubicBezTo>
                    <a:pt x="69" y="15"/>
                    <a:pt x="72" y="14"/>
                    <a:pt x="74" y="18"/>
                  </a:cubicBezTo>
                  <a:cubicBezTo>
                    <a:pt x="73" y="18"/>
                    <a:pt x="65" y="12"/>
                    <a:pt x="67" y="15"/>
                  </a:cubicBezTo>
                  <a:cubicBezTo>
                    <a:pt x="70" y="16"/>
                    <a:pt x="73" y="20"/>
                    <a:pt x="73" y="21"/>
                  </a:cubicBezTo>
                  <a:cubicBezTo>
                    <a:pt x="68" y="17"/>
                    <a:pt x="68" y="17"/>
                    <a:pt x="68" y="17"/>
                  </a:cubicBezTo>
                  <a:cubicBezTo>
                    <a:pt x="68" y="17"/>
                    <a:pt x="69" y="19"/>
                    <a:pt x="69" y="18"/>
                  </a:cubicBezTo>
                  <a:cubicBezTo>
                    <a:pt x="70" y="19"/>
                    <a:pt x="70" y="19"/>
                    <a:pt x="70" y="19"/>
                  </a:cubicBezTo>
                  <a:cubicBezTo>
                    <a:pt x="75" y="22"/>
                    <a:pt x="69" y="20"/>
                    <a:pt x="71" y="22"/>
                  </a:cubicBezTo>
                  <a:cubicBezTo>
                    <a:pt x="65" y="17"/>
                    <a:pt x="66" y="18"/>
                    <a:pt x="60" y="14"/>
                  </a:cubicBezTo>
                  <a:cubicBezTo>
                    <a:pt x="63" y="17"/>
                    <a:pt x="66" y="19"/>
                    <a:pt x="65" y="20"/>
                  </a:cubicBezTo>
                  <a:cubicBezTo>
                    <a:pt x="60" y="16"/>
                    <a:pt x="60" y="16"/>
                    <a:pt x="60" y="16"/>
                  </a:cubicBezTo>
                  <a:cubicBezTo>
                    <a:pt x="58" y="17"/>
                    <a:pt x="65" y="23"/>
                    <a:pt x="69" y="26"/>
                  </a:cubicBezTo>
                  <a:cubicBezTo>
                    <a:pt x="65" y="24"/>
                    <a:pt x="63" y="23"/>
                    <a:pt x="60" y="21"/>
                  </a:cubicBezTo>
                  <a:cubicBezTo>
                    <a:pt x="60" y="23"/>
                    <a:pt x="60" y="23"/>
                    <a:pt x="60" y="23"/>
                  </a:cubicBezTo>
                  <a:cubicBezTo>
                    <a:pt x="57" y="20"/>
                    <a:pt x="57" y="20"/>
                    <a:pt x="57" y="20"/>
                  </a:cubicBezTo>
                  <a:cubicBezTo>
                    <a:pt x="60" y="23"/>
                    <a:pt x="57" y="22"/>
                    <a:pt x="63" y="25"/>
                  </a:cubicBezTo>
                  <a:cubicBezTo>
                    <a:pt x="62" y="24"/>
                    <a:pt x="61" y="24"/>
                    <a:pt x="62" y="24"/>
                  </a:cubicBezTo>
                  <a:cubicBezTo>
                    <a:pt x="63" y="25"/>
                    <a:pt x="67" y="27"/>
                    <a:pt x="66" y="27"/>
                  </a:cubicBezTo>
                  <a:cubicBezTo>
                    <a:pt x="64" y="27"/>
                    <a:pt x="64" y="26"/>
                    <a:pt x="62" y="25"/>
                  </a:cubicBezTo>
                  <a:cubicBezTo>
                    <a:pt x="64" y="27"/>
                    <a:pt x="61" y="25"/>
                    <a:pt x="62" y="26"/>
                  </a:cubicBezTo>
                  <a:cubicBezTo>
                    <a:pt x="65" y="27"/>
                    <a:pt x="65" y="27"/>
                    <a:pt x="65" y="27"/>
                  </a:cubicBezTo>
                  <a:cubicBezTo>
                    <a:pt x="68" y="29"/>
                    <a:pt x="64" y="28"/>
                    <a:pt x="66" y="29"/>
                  </a:cubicBezTo>
                  <a:cubicBezTo>
                    <a:pt x="65" y="28"/>
                    <a:pt x="63" y="27"/>
                    <a:pt x="61" y="26"/>
                  </a:cubicBezTo>
                  <a:cubicBezTo>
                    <a:pt x="61" y="26"/>
                    <a:pt x="61" y="26"/>
                    <a:pt x="61" y="26"/>
                  </a:cubicBezTo>
                  <a:cubicBezTo>
                    <a:pt x="61" y="27"/>
                    <a:pt x="63" y="28"/>
                    <a:pt x="61" y="28"/>
                  </a:cubicBezTo>
                  <a:cubicBezTo>
                    <a:pt x="57" y="25"/>
                    <a:pt x="57" y="25"/>
                    <a:pt x="57" y="25"/>
                  </a:cubicBezTo>
                  <a:cubicBezTo>
                    <a:pt x="60" y="27"/>
                    <a:pt x="60" y="27"/>
                    <a:pt x="60" y="27"/>
                  </a:cubicBezTo>
                  <a:cubicBezTo>
                    <a:pt x="59" y="27"/>
                    <a:pt x="58" y="26"/>
                    <a:pt x="57" y="25"/>
                  </a:cubicBezTo>
                  <a:cubicBezTo>
                    <a:pt x="54" y="25"/>
                    <a:pt x="66" y="31"/>
                    <a:pt x="61" y="30"/>
                  </a:cubicBezTo>
                  <a:cubicBezTo>
                    <a:pt x="60" y="29"/>
                    <a:pt x="59" y="28"/>
                    <a:pt x="60" y="29"/>
                  </a:cubicBezTo>
                  <a:cubicBezTo>
                    <a:pt x="57" y="27"/>
                    <a:pt x="56" y="26"/>
                    <a:pt x="55" y="26"/>
                  </a:cubicBezTo>
                  <a:cubicBezTo>
                    <a:pt x="54" y="26"/>
                    <a:pt x="54" y="26"/>
                    <a:pt x="54" y="26"/>
                  </a:cubicBezTo>
                  <a:cubicBezTo>
                    <a:pt x="53" y="27"/>
                    <a:pt x="52" y="28"/>
                    <a:pt x="55" y="30"/>
                  </a:cubicBezTo>
                  <a:close/>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
        <p:nvSpPr>
          <p:cNvPr id="27" name="Rettangolo 11"/>
          <p:cNvSpPr>
            <a:spLocks noChangeArrowheads="1"/>
          </p:cNvSpPr>
          <p:nvPr/>
        </p:nvSpPr>
        <p:spPr bwMode="auto">
          <a:xfrm>
            <a:off x="395288" y="6256386"/>
            <a:ext cx="8367712"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a:t>
            </a:r>
            <a:r>
              <a:rPr lang="it-IT" sz="1400" b="1" dirty="0" err="1">
                <a:latin typeface="Calibri" panose="020F0502020204030204" pitchFamily="34" charset="0"/>
              </a:rPr>
              <a:t>I.Stat</a:t>
            </a:r>
            <a:r>
              <a:rPr lang="it-IT" sz="1400" b="1" dirty="0">
                <a:latin typeface="Calibri" panose="020F0502020204030204" pitchFamily="34" charset="0"/>
              </a:rPr>
              <a:t> 2016 (</a:t>
            </a:r>
            <a:r>
              <a:rPr lang="it-IT" sz="1400" b="1" dirty="0" err="1">
                <a:latin typeface="Calibri" panose="020F0502020204030204" pitchFamily="34" charset="0"/>
              </a:rPr>
              <a:t>Datawarehouse</a:t>
            </a:r>
            <a:r>
              <a:rPr lang="it-IT" sz="1400" b="1" dirty="0">
                <a:latin typeface="Calibri" panose="020F0502020204030204" pitchFamily="34" charset="0"/>
              </a:rPr>
              <a:t> Istat)</a:t>
            </a:r>
            <a:endParaRPr lang="it-IT" sz="500" b="1" dirty="0">
              <a:latin typeface="Calibri" panose="020F0502020204030204" pitchFamily="34" charset="0"/>
            </a:endParaRPr>
          </a:p>
        </p:txBody>
      </p:sp>
    </p:spTree>
    <p:extLst>
      <p:ext uri="{BB962C8B-B14F-4D97-AF65-F5344CB8AC3E}">
        <p14:creationId xmlns:p14="http://schemas.microsoft.com/office/powerpoint/2010/main" val="404366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9"/>
          <p:cNvSpPr txBox="1">
            <a:spLocks noChangeArrowheads="1"/>
          </p:cNvSpPr>
          <p:nvPr/>
        </p:nvSpPr>
        <p:spPr bwMode="auto">
          <a:xfrm>
            <a:off x="395288" y="1341817"/>
            <a:ext cx="84201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spcBef>
                <a:spcPts val="0"/>
              </a:spcBef>
            </a:pPr>
            <a:r>
              <a:rPr lang="it-IT" altLang="ja-JP" sz="1600" u="sng" dirty="0">
                <a:latin typeface="Calibri" panose="020F0502020204030204" pitchFamily="34" charset="0"/>
              </a:rPr>
              <a:t>Quanto ha inciso</a:t>
            </a:r>
            <a:r>
              <a:rPr lang="it-IT" altLang="ja-JP" sz="1600" b="0" dirty="0">
                <a:latin typeface="Calibri" panose="020F0502020204030204" pitchFamily="34" charset="0"/>
              </a:rPr>
              <a:t> sull’andamento economico della Sua impresa (e sulle possibilità di sviluppo) il deficit infrastrutturale dal punto di vista telematico?</a:t>
            </a:r>
          </a:p>
        </p:txBody>
      </p:sp>
      <p:sp>
        <p:nvSpPr>
          <p:cNvPr id="24" name="CasellaDiTesto 23"/>
          <p:cNvSpPr txBox="1"/>
          <p:nvPr/>
        </p:nvSpPr>
        <p:spPr>
          <a:xfrm>
            <a:off x="1237629" y="3814294"/>
            <a:ext cx="2007504" cy="646331"/>
          </a:xfrm>
          <a:prstGeom prst="rect">
            <a:avLst/>
          </a:prstGeom>
          <a:noFill/>
        </p:spPr>
        <p:txBody>
          <a:bodyPr wrap="square" rtlCol="0">
            <a:spAutoFit/>
          </a:bodyPr>
          <a:lstStyle/>
          <a:p>
            <a:r>
              <a:rPr lang="it-IT" sz="1800" b="1" dirty="0">
                <a:latin typeface="Calibri" panose="020F0502020204030204" pitchFamily="34" charset="0"/>
              </a:rPr>
              <a:t>Ha inciso «molto» o «abbastanza»</a:t>
            </a:r>
          </a:p>
        </p:txBody>
      </p:sp>
      <p:sp>
        <p:nvSpPr>
          <p:cNvPr id="21" name="CasellaDiTesto 20"/>
          <p:cNvSpPr txBox="1"/>
          <p:nvPr/>
        </p:nvSpPr>
        <p:spPr>
          <a:xfrm>
            <a:off x="1218775" y="4594590"/>
            <a:ext cx="3091793" cy="1569660"/>
          </a:xfrm>
          <a:prstGeom prst="rect">
            <a:avLst/>
          </a:prstGeom>
          <a:noFill/>
        </p:spPr>
        <p:txBody>
          <a:bodyPr wrap="square" rtlCol="0">
            <a:spAutoFit/>
          </a:bodyPr>
          <a:lstStyle/>
          <a:p>
            <a:r>
              <a:rPr lang="it-IT" altLang="it-IT" sz="1200" b="0" i="1" dirty="0">
                <a:latin typeface="Calibri" panose="020F0502020204030204" pitchFamily="34" charset="0"/>
                <a:cs typeface="Arial" panose="020B0604020202020204" pitchFamily="34" charset="0"/>
              </a:rPr>
              <a:t>La percentuale calcolata su tutte le imprese (critiche e non critiche) è pari al 23,2%. In sostanza, il deficit infrastrutturale rappresenta un intralcio allo sviluppo aziendale per quasi un’impresa del terziario su quattro.</a:t>
            </a:r>
          </a:p>
          <a:p>
            <a:r>
              <a:rPr lang="it-IT" sz="1200" b="0" i="1" dirty="0">
                <a:solidFill>
                  <a:schemeClr val="tx2"/>
                </a:solidFill>
                <a:latin typeface="Calibri" panose="020F0502020204030204" pitchFamily="34" charset="0"/>
              </a:rPr>
              <a:t>Le imprese più colpite sono quelle di medie e grandi dimensioni (oltre 49 addetti) e quelle dei servizi.</a:t>
            </a:r>
          </a:p>
        </p:txBody>
      </p:sp>
      <p:sp>
        <p:nvSpPr>
          <p:cNvPr id="8" name="Freccia circolare a destra 7"/>
          <p:cNvSpPr/>
          <p:nvPr/>
        </p:nvSpPr>
        <p:spPr bwMode="auto">
          <a:xfrm>
            <a:off x="566678" y="4031429"/>
            <a:ext cx="627526" cy="1001877"/>
          </a:xfrm>
          <a:prstGeom prst="curvedRightArrow">
            <a:avLst/>
          </a:prstGeom>
          <a:solidFill>
            <a:srgbClr val="C0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2" name="Immagine 11"/>
          <p:cNvPicPr>
            <a:picLocks noChangeAspect="1"/>
          </p:cNvPicPr>
          <p:nvPr/>
        </p:nvPicPr>
        <p:blipFill>
          <a:blip r:embed="rId2"/>
          <a:stretch>
            <a:fillRect/>
          </a:stretch>
        </p:blipFill>
        <p:spPr>
          <a:xfrm>
            <a:off x="146906" y="2116224"/>
            <a:ext cx="3225395" cy="1932983"/>
          </a:xfrm>
          <a:prstGeom prst="rect">
            <a:avLst/>
          </a:prstGeom>
        </p:spPr>
      </p:pic>
      <p:pic>
        <p:nvPicPr>
          <p:cNvPr id="49" name="Immagine 48"/>
          <p:cNvPicPr>
            <a:picLocks noChangeAspect="1"/>
          </p:cNvPicPr>
          <p:nvPr/>
        </p:nvPicPr>
        <p:blipFill>
          <a:blip r:embed="rId3"/>
          <a:stretch>
            <a:fillRect/>
          </a:stretch>
        </p:blipFill>
        <p:spPr>
          <a:xfrm>
            <a:off x="4502914" y="3325121"/>
            <a:ext cx="549531" cy="772175"/>
          </a:xfrm>
          <a:prstGeom prst="rect">
            <a:avLst/>
          </a:prstGeom>
        </p:spPr>
      </p:pic>
      <p:sp>
        <p:nvSpPr>
          <p:cNvPr id="50" name="CasellaDiTesto 9"/>
          <p:cNvSpPr txBox="1">
            <a:spLocks noChangeArrowheads="1"/>
          </p:cNvSpPr>
          <p:nvPr/>
        </p:nvSpPr>
        <p:spPr bwMode="auto">
          <a:xfrm>
            <a:off x="5125190" y="3554823"/>
            <a:ext cx="1361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Pordenone</a:t>
            </a:r>
          </a:p>
        </p:txBody>
      </p:sp>
      <p:pic>
        <p:nvPicPr>
          <p:cNvPr id="51" name="Immagine 50"/>
          <p:cNvPicPr>
            <a:picLocks noChangeAspect="1"/>
          </p:cNvPicPr>
          <p:nvPr/>
        </p:nvPicPr>
        <p:blipFill>
          <a:blip r:embed="rId4"/>
          <a:stretch>
            <a:fillRect/>
          </a:stretch>
        </p:blipFill>
        <p:spPr>
          <a:xfrm>
            <a:off x="4507418" y="4274996"/>
            <a:ext cx="540523" cy="720696"/>
          </a:xfrm>
          <a:prstGeom prst="rect">
            <a:avLst/>
          </a:prstGeom>
        </p:spPr>
      </p:pic>
      <p:sp>
        <p:nvSpPr>
          <p:cNvPr id="52" name="CasellaDiTesto 9"/>
          <p:cNvSpPr txBox="1">
            <a:spLocks noChangeArrowheads="1"/>
          </p:cNvSpPr>
          <p:nvPr/>
        </p:nvSpPr>
        <p:spPr bwMode="auto">
          <a:xfrm>
            <a:off x="5125190" y="4529687"/>
            <a:ext cx="1361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Trieste</a:t>
            </a:r>
          </a:p>
        </p:txBody>
      </p:sp>
      <p:pic>
        <p:nvPicPr>
          <p:cNvPr id="53" name="Immagine 52"/>
          <p:cNvPicPr>
            <a:picLocks noChangeAspect="1"/>
          </p:cNvPicPr>
          <p:nvPr/>
        </p:nvPicPr>
        <p:blipFill>
          <a:blip r:embed="rId5"/>
          <a:stretch>
            <a:fillRect/>
          </a:stretch>
        </p:blipFill>
        <p:spPr>
          <a:xfrm>
            <a:off x="4509413" y="2481646"/>
            <a:ext cx="536533" cy="707827"/>
          </a:xfrm>
          <a:prstGeom prst="rect">
            <a:avLst/>
          </a:prstGeom>
        </p:spPr>
      </p:pic>
      <p:sp>
        <p:nvSpPr>
          <p:cNvPr id="54" name="CasellaDiTesto 9"/>
          <p:cNvSpPr txBox="1">
            <a:spLocks noChangeArrowheads="1"/>
          </p:cNvSpPr>
          <p:nvPr/>
        </p:nvSpPr>
        <p:spPr bwMode="auto">
          <a:xfrm>
            <a:off x="5125190" y="2669747"/>
            <a:ext cx="1361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Udine</a:t>
            </a:r>
          </a:p>
        </p:txBody>
      </p:sp>
      <p:pic>
        <p:nvPicPr>
          <p:cNvPr id="55" name="Immagine 54"/>
          <p:cNvPicPr>
            <a:picLocks noChangeAspect="1"/>
          </p:cNvPicPr>
          <p:nvPr/>
        </p:nvPicPr>
        <p:blipFill>
          <a:blip r:embed="rId6"/>
          <a:stretch>
            <a:fillRect/>
          </a:stretch>
        </p:blipFill>
        <p:spPr>
          <a:xfrm>
            <a:off x="4480392" y="5170904"/>
            <a:ext cx="594575" cy="777195"/>
          </a:xfrm>
          <a:prstGeom prst="rect">
            <a:avLst/>
          </a:prstGeom>
        </p:spPr>
      </p:pic>
      <p:sp>
        <p:nvSpPr>
          <p:cNvPr id="56" name="CasellaDiTesto 9"/>
          <p:cNvSpPr txBox="1">
            <a:spLocks noChangeArrowheads="1"/>
          </p:cNvSpPr>
          <p:nvPr/>
        </p:nvSpPr>
        <p:spPr bwMode="auto">
          <a:xfrm>
            <a:off x="5125190" y="5456364"/>
            <a:ext cx="13613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Gorizia</a:t>
            </a:r>
          </a:p>
        </p:txBody>
      </p:sp>
      <p:cxnSp>
        <p:nvCxnSpPr>
          <p:cNvPr id="57" name="Connettore diritto 56"/>
          <p:cNvCxnSpPr/>
          <p:nvPr/>
        </p:nvCxnSpPr>
        <p:spPr bwMode="auto">
          <a:xfrm>
            <a:off x="4346823" y="2178168"/>
            <a:ext cx="0" cy="3816000"/>
          </a:xfrm>
          <a:prstGeom prst="line">
            <a:avLst/>
          </a:prstGeom>
          <a:noFill/>
          <a:ln w="57150" cap="flat" cmpd="sng" algn="ctr">
            <a:solidFill>
              <a:srgbClr val="C00000"/>
            </a:solidFill>
            <a:prstDash val="solid"/>
            <a:round/>
            <a:headEnd type="none" w="med" len="med"/>
            <a:tailEnd type="none" w="med" len="med"/>
          </a:ln>
          <a:effectLst/>
        </p:spPr>
      </p:cxnSp>
      <p:sp>
        <p:nvSpPr>
          <p:cNvPr id="58" name="CasellaDiTesto 9"/>
          <p:cNvSpPr txBox="1">
            <a:spLocks noChangeArrowheads="1"/>
          </p:cNvSpPr>
          <p:nvPr/>
        </p:nvSpPr>
        <p:spPr bwMode="auto">
          <a:xfrm>
            <a:off x="6266936" y="2100090"/>
            <a:ext cx="11667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spcBef>
                <a:spcPts val="600"/>
              </a:spcBef>
            </a:pPr>
            <a:r>
              <a:rPr lang="it-IT" altLang="ja-JP" sz="1800" dirty="0">
                <a:latin typeface="Calibri" panose="020F0502020204030204" pitchFamily="34" charset="0"/>
              </a:rPr>
              <a:t>Ha inciso</a:t>
            </a:r>
          </a:p>
        </p:txBody>
      </p:sp>
      <p:sp>
        <p:nvSpPr>
          <p:cNvPr id="59" name="CasellaDiTesto 58"/>
          <p:cNvSpPr txBox="1"/>
          <p:nvPr/>
        </p:nvSpPr>
        <p:spPr>
          <a:xfrm>
            <a:off x="6438964" y="2592803"/>
            <a:ext cx="822661" cy="523220"/>
          </a:xfrm>
          <a:prstGeom prst="rect">
            <a:avLst/>
          </a:prstGeom>
          <a:noFill/>
        </p:spPr>
        <p:txBody>
          <a:bodyPr wrap="none" rtlCol="0">
            <a:spAutoFit/>
          </a:bodyPr>
          <a:lstStyle/>
          <a:p>
            <a:r>
              <a:rPr lang="it-IT" sz="2800" b="1" dirty="0">
                <a:solidFill>
                  <a:srgbClr val="C00000"/>
                </a:solidFill>
                <a:latin typeface="Calibri" panose="020F0502020204030204" pitchFamily="34" charset="0"/>
              </a:rPr>
              <a:t>40,0</a:t>
            </a:r>
            <a:endParaRPr lang="en-US" sz="2800" b="1" dirty="0">
              <a:solidFill>
                <a:srgbClr val="C00000"/>
              </a:solidFill>
              <a:latin typeface="Calibri" panose="020F0502020204030204" pitchFamily="34" charset="0"/>
            </a:endParaRPr>
          </a:p>
        </p:txBody>
      </p:sp>
      <p:sp>
        <p:nvSpPr>
          <p:cNvPr id="60" name="CasellaDiTesto 59"/>
          <p:cNvSpPr txBox="1"/>
          <p:nvPr/>
        </p:nvSpPr>
        <p:spPr>
          <a:xfrm>
            <a:off x="6438964" y="4452743"/>
            <a:ext cx="822661" cy="523220"/>
          </a:xfrm>
          <a:prstGeom prst="rect">
            <a:avLst/>
          </a:prstGeom>
          <a:noFill/>
        </p:spPr>
        <p:txBody>
          <a:bodyPr wrap="none" rtlCol="0">
            <a:spAutoFit/>
          </a:bodyPr>
          <a:lstStyle/>
          <a:p>
            <a:r>
              <a:rPr lang="it-IT" sz="2800" b="1" dirty="0">
                <a:solidFill>
                  <a:srgbClr val="C00000"/>
                </a:solidFill>
                <a:latin typeface="Calibri" panose="020F0502020204030204" pitchFamily="34" charset="0"/>
              </a:rPr>
              <a:t>38,0</a:t>
            </a:r>
            <a:endParaRPr lang="en-US" sz="2800" b="1" dirty="0">
              <a:solidFill>
                <a:srgbClr val="C00000"/>
              </a:solidFill>
              <a:latin typeface="Calibri" panose="020F0502020204030204" pitchFamily="34" charset="0"/>
            </a:endParaRPr>
          </a:p>
        </p:txBody>
      </p:sp>
      <p:sp>
        <p:nvSpPr>
          <p:cNvPr id="61" name="CasellaDiTesto 60"/>
          <p:cNvSpPr txBox="1"/>
          <p:nvPr/>
        </p:nvSpPr>
        <p:spPr>
          <a:xfrm>
            <a:off x="6438964" y="3477879"/>
            <a:ext cx="822661" cy="523220"/>
          </a:xfrm>
          <a:prstGeom prst="rect">
            <a:avLst/>
          </a:prstGeom>
          <a:noFill/>
        </p:spPr>
        <p:txBody>
          <a:bodyPr wrap="none" rtlCol="0">
            <a:spAutoFit/>
          </a:bodyPr>
          <a:lstStyle/>
          <a:p>
            <a:r>
              <a:rPr lang="it-IT" sz="2800" b="1" dirty="0">
                <a:solidFill>
                  <a:srgbClr val="C00000"/>
                </a:solidFill>
                <a:latin typeface="Calibri" panose="020F0502020204030204" pitchFamily="34" charset="0"/>
              </a:rPr>
              <a:t>36,0</a:t>
            </a:r>
            <a:endParaRPr lang="en-US" sz="2800" b="1" dirty="0">
              <a:solidFill>
                <a:srgbClr val="C00000"/>
              </a:solidFill>
              <a:latin typeface="Calibri" panose="020F0502020204030204" pitchFamily="34" charset="0"/>
            </a:endParaRPr>
          </a:p>
        </p:txBody>
      </p:sp>
      <p:sp>
        <p:nvSpPr>
          <p:cNvPr id="62" name="CasellaDiTesto 61"/>
          <p:cNvSpPr txBox="1"/>
          <p:nvPr/>
        </p:nvSpPr>
        <p:spPr>
          <a:xfrm>
            <a:off x="6438964" y="5379420"/>
            <a:ext cx="822661" cy="523220"/>
          </a:xfrm>
          <a:prstGeom prst="rect">
            <a:avLst/>
          </a:prstGeom>
          <a:noFill/>
        </p:spPr>
        <p:txBody>
          <a:bodyPr wrap="none" rtlCol="0">
            <a:spAutoFit/>
          </a:bodyPr>
          <a:lstStyle/>
          <a:p>
            <a:r>
              <a:rPr lang="it-IT" sz="2800" b="1" dirty="0">
                <a:solidFill>
                  <a:srgbClr val="C00000"/>
                </a:solidFill>
                <a:latin typeface="Calibri" panose="020F0502020204030204" pitchFamily="34" charset="0"/>
              </a:rPr>
              <a:t>42,0</a:t>
            </a:r>
            <a:endParaRPr lang="en-US" sz="2800" b="1" dirty="0">
              <a:solidFill>
                <a:srgbClr val="C00000"/>
              </a:solidFill>
              <a:latin typeface="Calibri" panose="020F0502020204030204" pitchFamily="34" charset="0"/>
            </a:endParaRPr>
          </a:p>
        </p:txBody>
      </p:sp>
      <p:sp>
        <p:nvSpPr>
          <p:cNvPr id="25" name="Titolo 6"/>
          <p:cNvSpPr txBox="1">
            <a:spLocks/>
          </p:cNvSpPr>
          <p:nvPr/>
        </p:nvSpPr>
        <p:spPr>
          <a:xfrm>
            <a:off x="395288" y="188913"/>
            <a:ext cx="8748712"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kern="0" dirty="0">
                <a:solidFill>
                  <a:srgbClr val="000000"/>
                </a:solidFill>
                <a:latin typeface="Calibri" panose="020F0502020204030204" pitchFamily="34" charset="0"/>
                <a:ea typeface="ＭＳ Ｐゴシック" pitchFamily="34" charset="-128"/>
                <a:cs typeface="Arial" charset="0"/>
              </a:rPr>
              <a:t>il 62% delle imprese del FVG non rileva deficit infrastrutturali… ciò nonostante, esiste un </a:t>
            </a:r>
            <a:r>
              <a:rPr lang="it-IT" u="sng" kern="0" dirty="0">
                <a:solidFill>
                  <a:srgbClr val="C00000"/>
                </a:solidFill>
                <a:latin typeface="Calibri" panose="020F0502020204030204" pitchFamily="34" charset="0"/>
                <a:ea typeface="ＭＳ Ｐゴシック" pitchFamily="34" charset="-128"/>
                <a:cs typeface="Arial" charset="0"/>
              </a:rPr>
              <a:t>38% DI IMPRESE</a:t>
            </a:r>
            <a:r>
              <a:rPr lang="it-IT" kern="0" dirty="0">
                <a:solidFill>
                  <a:srgbClr val="000000"/>
                </a:solidFill>
                <a:latin typeface="Calibri" panose="020F0502020204030204" pitchFamily="34" charset="0"/>
                <a:ea typeface="ＭＳ Ｐゴシック" pitchFamily="34" charset="-128"/>
                <a:cs typeface="Arial" charset="0"/>
              </a:rPr>
              <a:t> che </a:t>
            </a:r>
            <a:r>
              <a:rPr lang="it-IT" u="sng" kern="0" dirty="0">
                <a:solidFill>
                  <a:srgbClr val="C00000"/>
                </a:solidFill>
                <a:latin typeface="Calibri" panose="020F0502020204030204" pitchFamily="34" charset="0"/>
                <a:ea typeface="ＭＳ Ｐゴシック" pitchFamily="34" charset="-128"/>
                <a:cs typeface="Arial" charset="0"/>
              </a:rPr>
              <a:t>PERCEPISCE UN QUALCHE GENERE DI PROBLEMATICA</a:t>
            </a:r>
            <a:r>
              <a:rPr lang="it-IT" kern="0" dirty="0">
                <a:solidFill>
                  <a:srgbClr val="000000"/>
                </a:solidFill>
                <a:latin typeface="Calibri" panose="020F0502020204030204" pitchFamily="34" charset="0"/>
                <a:ea typeface="ＭＳ Ｐゴシック" pitchFamily="34" charset="-128"/>
                <a:cs typeface="Arial" charset="0"/>
              </a:rPr>
              <a:t> che suggerisce di continuare a lavorare per migliorare…</a:t>
            </a:r>
          </a:p>
        </p:txBody>
      </p:sp>
      <p:sp>
        <p:nvSpPr>
          <p:cNvPr id="26"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
        <p:nvSpPr>
          <p:cNvPr id="23" name="CasellaDiTesto 22"/>
          <p:cNvSpPr txBox="1"/>
          <p:nvPr/>
        </p:nvSpPr>
        <p:spPr>
          <a:xfrm>
            <a:off x="671094" y="2199868"/>
            <a:ext cx="825867" cy="523220"/>
          </a:xfrm>
          <a:prstGeom prst="rect">
            <a:avLst/>
          </a:prstGeom>
          <a:noFill/>
        </p:spPr>
        <p:txBody>
          <a:bodyPr wrap="none" rtlCol="0">
            <a:spAutoFit/>
          </a:bodyPr>
          <a:lstStyle/>
          <a:p>
            <a:r>
              <a:rPr lang="it-IT" sz="2800" b="1" dirty="0">
                <a:latin typeface="Calibri" panose="020F0502020204030204" pitchFamily="34" charset="0"/>
              </a:rPr>
              <a:t>61,6</a:t>
            </a:r>
            <a:endParaRPr lang="en-US" sz="2800" b="1" dirty="0">
              <a:latin typeface="Calibri" panose="020F0502020204030204" pitchFamily="34" charset="0"/>
            </a:endParaRPr>
          </a:p>
        </p:txBody>
      </p:sp>
      <p:sp>
        <p:nvSpPr>
          <p:cNvPr id="27" name="CasellaDiTesto 26"/>
          <p:cNvSpPr txBox="1"/>
          <p:nvPr/>
        </p:nvSpPr>
        <p:spPr>
          <a:xfrm>
            <a:off x="1442532" y="2039088"/>
            <a:ext cx="2007504" cy="646331"/>
          </a:xfrm>
          <a:prstGeom prst="rect">
            <a:avLst/>
          </a:prstGeom>
          <a:noFill/>
        </p:spPr>
        <p:txBody>
          <a:bodyPr wrap="square" rtlCol="0">
            <a:spAutoFit/>
          </a:bodyPr>
          <a:lstStyle/>
          <a:p>
            <a:r>
              <a:rPr lang="it-IT" sz="1800" b="1" dirty="0">
                <a:latin typeface="Calibri" panose="020F0502020204030204" pitchFamily="34" charset="0"/>
              </a:rPr>
              <a:t>Ha inciso «poco» o «per nulla»</a:t>
            </a:r>
          </a:p>
        </p:txBody>
      </p:sp>
      <p:sp>
        <p:nvSpPr>
          <p:cNvPr id="28" name="CasellaDiTesto 9"/>
          <p:cNvSpPr txBox="1">
            <a:spLocks noChangeArrowheads="1"/>
          </p:cNvSpPr>
          <p:nvPr/>
        </p:nvSpPr>
        <p:spPr bwMode="auto">
          <a:xfrm>
            <a:off x="7602398" y="1961591"/>
            <a:ext cx="132958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spcBef>
                <a:spcPts val="600"/>
              </a:spcBef>
            </a:pPr>
            <a:r>
              <a:rPr lang="it-IT" altLang="ja-JP" sz="1800" dirty="0">
                <a:latin typeface="Calibri" panose="020F0502020204030204" pitchFamily="34" charset="0"/>
              </a:rPr>
              <a:t>Non ha inciso</a:t>
            </a:r>
          </a:p>
        </p:txBody>
      </p:sp>
      <p:sp>
        <p:nvSpPr>
          <p:cNvPr id="29" name="CasellaDiTesto 28"/>
          <p:cNvSpPr txBox="1"/>
          <p:nvPr/>
        </p:nvSpPr>
        <p:spPr>
          <a:xfrm>
            <a:off x="7855858" y="2592803"/>
            <a:ext cx="822661" cy="523220"/>
          </a:xfrm>
          <a:prstGeom prst="rect">
            <a:avLst/>
          </a:prstGeom>
          <a:noFill/>
        </p:spPr>
        <p:txBody>
          <a:bodyPr wrap="none" rtlCol="0">
            <a:spAutoFit/>
          </a:bodyPr>
          <a:lstStyle/>
          <a:p>
            <a:r>
              <a:rPr lang="it-IT" sz="2800" b="1" dirty="0">
                <a:latin typeface="Calibri" panose="020F0502020204030204" pitchFamily="34" charset="0"/>
              </a:rPr>
              <a:t>60,0</a:t>
            </a:r>
            <a:endParaRPr lang="en-US" sz="2800" b="1" dirty="0">
              <a:latin typeface="Calibri" panose="020F0502020204030204" pitchFamily="34" charset="0"/>
            </a:endParaRPr>
          </a:p>
        </p:txBody>
      </p:sp>
      <p:sp>
        <p:nvSpPr>
          <p:cNvPr id="30" name="CasellaDiTesto 29"/>
          <p:cNvSpPr txBox="1"/>
          <p:nvPr/>
        </p:nvSpPr>
        <p:spPr>
          <a:xfrm>
            <a:off x="7855858" y="4452743"/>
            <a:ext cx="825867" cy="523220"/>
          </a:xfrm>
          <a:prstGeom prst="rect">
            <a:avLst/>
          </a:prstGeom>
          <a:noFill/>
        </p:spPr>
        <p:txBody>
          <a:bodyPr wrap="none" rtlCol="0">
            <a:spAutoFit/>
          </a:bodyPr>
          <a:lstStyle/>
          <a:p>
            <a:r>
              <a:rPr lang="it-IT" sz="2800" b="1" dirty="0">
                <a:latin typeface="Calibri" panose="020F0502020204030204" pitchFamily="34" charset="0"/>
              </a:rPr>
              <a:t>62,0</a:t>
            </a:r>
            <a:endParaRPr lang="en-US" sz="2800" b="1" dirty="0">
              <a:latin typeface="Calibri" panose="020F0502020204030204" pitchFamily="34" charset="0"/>
            </a:endParaRPr>
          </a:p>
        </p:txBody>
      </p:sp>
      <p:sp>
        <p:nvSpPr>
          <p:cNvPr id="31" name="CasellaDiTesto 30"/>
          <p:cNvSpPr txBox="1"/>
          <p:nvPr/>
        </p:nvSpPr>
        <p:spPr>
          <a:xfrm>
            <a:off x="7855858" y="3477879"/>
            <a:ext cx="825867" cy="523220"/>
          </a:xfrm>
          <a:prstGeom prst="rect">
            <a:avLst/>
          </a:prstGeom>
          <a:noFill/>
        </p:spPr>
        <p:txBody>
          <a:bodyPr wrap="none" rtlCol="0">
            <a:spAutoFit/>
          </a:bodyPr>
          <a:lstStyle/>
          <a:p>
            <a:r>
              <a:rPr lang="it-IT" sz="2800" b="1" dirty="0">
                <a:latin typeface="Calibri" panose="020F0502020204030204" pitchFamily="34" charset="0"/>
              </a:rPr>
              <a:t>64,0</a:t>
            </a:r>
            <a:endParaRPr lang="en-US" sz="2800" b="1" dirty="0">
              <a:latin typeface="Calibri" panose="020F0502020204030204" pitchFamily="34" charset="0"/>
            </a:endParaRPr>
          </a:p>
        </p:txBody>
      </p:sp>
      <p:sp>
        <p:nvSpPr>
          <p:cNvPr id="32" name="CasellaDiTesto 31"/>
          <p:cNvSpPr txBox="1"/>
          <p:nvPr/>
        </p:nvSpPr>
        <p:spPr>
          <a:xfrm>
            <a:off x="7855858" y="5379420"/>
            <a:ext cx="825867" cy="523220"/>
          </a:xfrm>
          <a:prstGeom prst="rect">
            <a:avLst/>
          </a:prstGeom>
          <a:noFill/>
        </p:spPr>
        <p:txBody>
          <a:bodyPr wrap="none" rtlCol="0">
            <a:spAutoFit/>
          </a:bodyPr>
          <a:lstStyle/>
          <a:p>
            <a:r>
              <a:rPr lang="it-IT" sz="2800" b="1" dirty="0">
                <a:latin typeface="Calibri" panose="020F0502020204030204" pitchFamily="34" charset="0"/>
              </a:rPr>
              <a:t>58,0</a:t>
            </a:r>
            <a:endParaRPr lang="en-US" sz="2800" b="1" dirty="0">
              <a:latin typeface="Calibri" panose="020F0502020204030204" pitchFamily="34" charset="0"/>
            </a:endParaRPr>
          </a:p>
        </p:txBody>
      </p:sp>
    </p:spTree>
    <p:extLst>
      <p:ext uri="{BB962C8B-B14F-4D97-AF65-F5344CB8AC3E}">
        <p14:creationId xmlns:p14="http://schemas.microsoft.com/office/powerpoint/2010/main" val="1024247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9"/>
          <p:cNvSpPr txBox="1">
            <a:spLocks noChangeArrowheads="1"/>
          </p:cNvSpPr>
          <p:nvPr/>
        </p:nvSpPr>
        <p:spPr bwMode="auto">
          <a:xfrm>
            <a:off x="395288" y="1268934"/>
            <a:ext cx="84201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spcBef>
                <a:spcPts val="0"/>
              </a:spcBef>
            </a:pPr>
            <a:r>
              <a:rPr lang="it-IT" altLang="ja-JP" sz="1800" b="0" dirty="0">
                <a:latin typeface="Calibri" panose="020F0502020204030204" pitchFamily="34" charset="0"/>
              </a:rPr>
              <a:t>Quali tra i seguenti aspetti ritiene </a:t>
            </a:r>
            <a:r>
              <a:rPr lang="it-IT" altLang="ja-JP" sz="1800" u="sng" dirty="0">
                <a:latin typeface="Calibri" panose="020F0502020204030204" pitchFamily="34" charset="0"/>
              </a:rPr>
              <a:t>più penalizzanti</a:t>
            </a:r>
            <a:r>
              <a:rPr lang="it-IT" altLang="ja-JP" sz="1800" b="0" dirty="0">
                <a:latin typeface="Calibri" panose="020F0502020204030204" pitchFamily="34" charset="0"/>
              </a:rPr>
              <a:t> per la Sua impresa?</a:t>
            </a:r>
          </a:p>
        </p:txBody>
      </p:sp>
      <p:sp>
        <p:nvSpPr>
          <p:cNvPr id="24" name="CasellaDiTesto 23"/>
          <p:cNvSpPr txBox="1"/>
          <p:nvPr/>
        </p:nvSpPr>
        <p:spPr>
          <a:xfrm>
            <a:off x="1214521" y="1747105"/>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49,0</a:t>
            </a:r>
            <a:endParaRPr lang="en-US" sz="4400" b="0" dirty="0">
              <a:solidFill>
                <a:srgbClr val="C00000"/>
              </a:solidFill>
              <a:latin typeface="Calibri" panose="020F0502020204030204" pitchFamily="34" charset="0"/>
            </a:endParaRPr>
          </a:p>
        </p:txBody>
      </p:sp>
      <p:sp>
        <p:nvSpPr>
          <p:cNvPr id="11" name="Rettangolo 10"/>
          <p:cNvSpPr/>
          <p:nvPr/>
        </p:nvSpPr>
        <p:spPr bwMode="auto">
          <a:xfrm>
            <a:off x="656861" y="1780234"/>
            <a:ext cx="2297055" cy="1296144"/>
          </a:xfrm>
          <a:prstGeom prst="rect">
            <a:avLst/>
          </a:prstGeom>
          <a:solidFill>
            <a:srgbClr val="C00000">
              <a:alpha val="20000"/>
            </a:srgbClr>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4" name="CasellaDiTesto 33"/>
          <p:cNvSpPr txBox="1"/>
          <p:nvPr/>
        </p:nvSpPr>
        <p:spPr>
          <a:xfrm>
            <a:off x="861441" y="2485789"/>
            <a:ext cx="1887895" cy="307777"/>
          </a:xfrm>
          <a:prstGeom prst="rect">
            <a:avLst/>
          </a:prstGeom>
          <a:noFill/>
        </p:spPr>
        <p:txBody>
          <a:bodyPr wrap="square" rtlCol="0">
            <a:spAutoFit/>
          </a:bodyPr>
          <a:lstStyle/>
          <a:p>
            <a:pPr algn="ctr"/>
            <a:r>
              <a:rPr lang="it-IT" sz="1400" b="0" dirty="0">
                <a:latin typeface="Calibri" panose="020F0502020204030204" pitchFamily="34" charset="0"/>
              </a:rPr>
              <a:t>Velocità delle connessioni</a:t>
            </a:r>
          </a:p>
        </p:txBody>
      </p:sp>
      <p:sp>
        <p:nvSpPr>
          <p:cNvPr id="28" name="Rettangolo 27"/>
          <p:cNvSpPr/>
          <p:nvPr/>
        </p:nvSpPr>
        <p:spPr bwMode="auto">
          <a:xfrm>
            <a:off x="656861" y="3324178"/>
            <a:ext cx="2297055" cy="1296144"/>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0" name="CasellaDiTesto 39"/>
          <p:cNvSpPr txBox="1"/>
          <p:nvPr/>
        </p:nvSpPr>
        <p:spPr>
          <a:xfrm>
            <a:off x="1214521" y="3298972"/>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31,3</a:t>
            </a:r>
            <a:endParaRPr lang="en-US" sz="4400" b="0" dirty="0">
              <a:solidFill>
                <a:srgbClr val="C00000"/>
              </a:solidFill>
              <a:latin typeface="Calibri" panose="020F0502020204030204" pitchFamily="34" charset="0"/>
            </a:endParaRPr>
          </a:p>
        </p:txBody>
      </p:sp>
      <p:sp>
        <p:nvSpPr>
          <p:cNvPr id="41" name="CasellaDiTesto 40"/>
          <p:cNvSpPr txBox="1"/>
          <p:nvPr/>
        </p:nvSpPr>
        <p:spPr>
          <a:xfrm>
            <a:off x="663211" y="4033602"/>
            <a:ext cx="2284354" cy="307777"/>
          </a:xfrm>
          <a:prstGeom prst="rect">
            <a:avLst/>
          </a:prstGeom>
          <a:noFill/>
        </p:spPr>
        <p:txBody>
          <a:bodyPr wrap="square" rtlCol="0">
            <a:spAutoFit/>
          </a:bodyPr>
          <a:lstStyle/>
          <a:p>
            <a:pPr algn="ctr"/>
            <a:r>
              <a:rPr lang="it-IT" sz="1400" b="0" dirty="0">
                <a:latin typeface="Calibri" panose="020F0502020204030204" pitchFamily="34" charset="0"/>
              </a:rPr>
              <a:t>Costi di allaccio</a:t>
            </a:r>
          </a:p>
        </p:txBody>
      </p:sp>
      <p:sp>
        <p:nvSpPr>
          <p:cNvPr id="31" name="Rettangolo 30"/>
          <p:cNvSpPr/>
          <p:nvPr/>
        </p:nvSpPr>
        <p:spPr bwMode="auto">
          <a:xfrm>
            <a:off x="656861" y="4870254"/>
            <a:ext cx="2297055" cy="1296144"/>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6" name="CasellaDiTesto 45"/>
          <p:cNvSpPr txBox="1"/>
          <p:nvPr/>
        </p:nvSpPr>
        <p:spPr>
          <a:xfrm>
            <a:off x="1214521" y="4845423"/>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28,4</a:t>
            </a:r>
            <a:endParaRPr lang="en-US" sz="4400" b="0" dirty="0">
              <a:solidFill>
                <a:srgbClr val="C00000"/>
              </a:solidFill>
              <a:latin typeface="Calibri" panose="020F0502020204030204" pitchFamily="34" charset="0"/>
            </a:endParaRPr>
          </a:p>
        </p:txBody>
      </p:sp>
      <p:sp>
        <p:nvSpPr>
          <p:cNvPr id="47" name="CasellaDiTesto 46"/>
          <p:cNvSpPr txBox="1"/>
          <p:nvPr/>
        </p:nvSpPr>
        <p:spPr>
          <a:xfrm>
            <a:off x="663211" y="5583870"/>
            <a:ext cx="2284354" cy="523220"/>
          </a:xfrm>
          <a:prstGeom prst="rect">
            <a:avLst/>
          </a:prstGeom>
          <a:noFill/>
        </p:spPr>
        <p:txBody>
          <a:bodyPr wrap="square" rtlCol="0">
            <a:spAutoFit/>
          </a:bodyPr>
          <a:lstStyle/>
          <a:p>
            <a:pPr algn="ctr"/>
            <a:r>
              <a:rPr lang="it-IT" sz="1400" b="0" dirty="0">
                <a:latin typeface="Calibri" panose="020F0502020204030204" pitchFamily="34" charset="0"/>
              </a:rPr>
              <a:t>Scarsa concorrenza tra operatori economici</a:t>
            </a:r>
          </a:p>
        </p:txBody>
      </p:sp>
      <p:sp>
        <p:nvSpPr>
          <p:cNvPr id="26" name="Rettangolo 25"/>
          <p:cNvSpPr/>
          <p:nvPr/>
        </p:nvSpPr>
        <p:spPr bwMode="auto">
          <a:xfrm>
            <a:off x="3425568" y="1780234"/>
            <a:ext cx="2297055" cy="1296144"/>
          </a:xfrm>
          <a:prstGeom prst="rect">
            <a:avLst/>
          </a:prstGeom>
          <a:solidFill>
            <a:srgbClr val="C00000">
              <a:alpha val="20000"/>
            </a:srgbClr>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6" name="CasellaDiTesto 35"/>
          <p:cNvSpPr txBox="1"/>
          <p:nvPr/>
        </p:nvSpPr>
        <p:spPr>
          <a:xfrm>
            <a:off x="3630148" y="2485789"/>
            <a:ext cx="1887895" cy="307777"/>
          </a:xfrm>
          <a:prstGeom prst="rect">
            <a:avLst/>
          </a:prstGeom>
          <a:noFill/>
        </p:spPr>
        <p:txBody>
          <a:bodyPr wrap="square" rtlCol="0">
            <a:spAutoFit/>
          </a:bodyPr>
          <a:lstStyle/>
          <a:p>
            <a:pPr algn="ctr"/>
            <a:r>
              <a:rPr lang="it-IT" sz="1400" b="0" dirty="0">
                <a:latin typeface="Calibri" panose="020F0502020204030204" pitchFamily="34" charset="0"/>
              </a:rPr>
              <a:t>Costi elevati di installazione</a:t>
            </a:r>
          </a:p>
        </p:txBody>
      </p:sp>
      <p:sp>
        <p:nvSpPr>
          <p:cNvPr id="37" name="CasellaDiTesto 36"/>
          <p:cNvSpPr txBox="1"/>
          <p:nvPr/>
        </p:nvSpPr>
        <p:spPr>
          <a:xfrm>
            <a:off x="3983228" y="1747105"/>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37,6</a:t>
            </a:r>
            <a:endParaRPr lang="en-US" sz="4400" b="0" dirty="0">
              <a:solidFill>
                <a:srgbClr val="C00000"/>
              </a:solidFill>
              <a:latin typeface="Calibri" panose="020F0502020204030204" pitchFamily="34" charset="0"/>
            </a:endParaRPr>
          </a:p>
        </p:txBody>
      </p:sp>
      <p:sp>
        <p:nvSpPr>
          <p:cNvPr id="29" name="Rettangolo 28"/>
          <p:cNvSpPr/>
          <p:nvPr/>
        </p:nvSpPr>
        <p:spPr bwMode="auto">
          <a:xfrm>
            <a:off x="3425568" y="3324178"/>
            <a:ext cx="2297055" cy="1296144"/>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2" name="CasellaDiTesto 41"/>
          <p:cNvSpPr txBox="1"/>
          <p:nvPr/>
        </p:nvSpPr>
        <p:spPr>
          <a:xfrm>
            <a:off x="3983228" y="3298972"/>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29,7</a:t>
            </a:r>
            <a:endParaRPr lang="en-US" sz="4400" b="0" dirty="0">
              <a:solidFill>
                <a:srgbClr val="C00000"/>
              </a:solidFill>
              <a:latin typeface="Calibri" panose="020F0502020204030204" pitchFamily="34" charset="0"/>
            </a:endParaRPr>
          </a:p>
        </p:txBody>
      </p:sp>
      <p:sp>
        <p:nvSpPr>
          <p:cNvPr id="43" name="CasellaDiTesto 42"/>
          <p:cNvSpPr txBox="1"/>
          <p:nvPr/>
        </p:nvSpPr>
        <p:spPr>
          <a:xfrm>
            <a:off x="3431918" y="4033602"/>
            <a:ext cx="2284354" cy="523220"/>
          </a:xfrm>
          <a:prstGeom prst="rect">
            <a:avLst/>
          </a:prstGeom>
          <a:noFill/>
        </p:spPr>
        <p:txBody>
          <a:bodyPr wrap="square" rtlCol="0">
            <a:spAutoFit/>
          </a:bodyPr>
          <a:lstStyle/>
          <a:p>
            <a:pPr algn="ctr"/>
            <a:r>
              <a:rPr lang="it-IT" sz="1400" b="0" dirty="0">
                <a:latin typeface="Calibri" panose="020F0502020204030204" pitchFamily="34" charset="0"/>
              </a:rPr>
              <a:t>Possibilità di disporre delle connessioni sul territorio</a:t>
            </a:r>
          </a:p>
        </p:txBody>
      </p:sp>
      <p:sp>
        <p:nvSpPr>
          <p:cNvPr id="32" name="Rettangolo 31"/>
          <p:cNvSpPr/>
          <p:nvPr/>
        </p:nvSpPr>
        <p:spPr bwMode="auto">
          <a:xfrm>
            <a:off x="3425568" y="4870254"/>
            <a:ext cx="2297055" cy="1296144"/>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8" name="CasellaDiTesto 47"/>
          <p:cNvSpPr txBox="1"/>
          <p:nvPr/>
        </p:nvSpPr>
        <p:spPr>
          <a:xfrm>
            <a:off x="3983228" y="4845423"/>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23,6</a:t>
            </a:r>
            <a:endParaRPr lang="en-US" sz="4400" b="0" dirty="0">
              <a:solidFill>
                <a:srgbClr val="C00000"/>
              </a:solidFill>
              <a:latin typeface="Calibri" panose="020F0502020204030204" pitchFamily="34" charset="0"/>
            </a:endParaRPr>
          </a:p>
        </p:txBody>
      </p:sp>
      <p:sp>
        <p:nvSpPr>
          <p:cNvPr id="49" name="CasellaDiTesto 48"/>
          <p:cNvSpPr txBox="1"/>
          <p:nvPr/>
        </p:nvSpPr>
        <p:spPr>
          <a:xfrm>
            <a:off x="3431918" y="5583870"/>
            <a:ext cx="2284354" cy="523220"/>
          </a:xfrm>
          <a:prstGeom prst="rect">
            <a:avLst/>
          </a:prstGeom>
          <a:noFill/>
        </p:spPr>
        <p:txBody>
          <a:bodyPr wrap="square" rtlCol="0">
            <a:spAutoFit/>
          </a:bodyPr>
          <a:lstStyle/>
          <a:p>
            <a:pPr algn="ctr"/>
            <a:r>
              <a:rPr lang="it-IT" sz="1400" b="0" dirty="0">
                <a:latin typeface="Calibri" panose="020F0502020204030204" pitchFamily="34" charset="0"/>
              </a:rPr>
              <a:t>Difficoltà nel reperire risorse umane per la consulenza</a:t>
            </a:r>
          </a:p>
        </p:txBody>
      </p:sp>
      <p:sp>
        <p:nvSpPr>
          <p:cNvPr id="27" name="Rettangolo 26"/>
          <p:cNvSpPr/>
          <p:nvPr/>
        </p:nvSpPr>
        <p:spPr bwMode="auto">
          <a:xfrm>
            <a:off x="6194276" y="1780234"/>
            <a:ext cx="2297055" cy="1296144"/>
          </a:xfrm>
          <a:prstGeom prst="rect">
            <a:avLst/>
          </a:prstGeom>
          <a:solidFill>
            <a:srgbClr val="C00000">
              <a:alpha val="20000"/>
            </a:srgbClr>
          </a:solid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8" name="CasellaDiTesto 37"/>
          <p:cNvSpPr txBox="1"/>
          <p:nvPr/>
        </p:nvSpPr>
        <p:spPr>
          <a:xfrm>
            <a:off x="6751936" y="1747105"/>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36,5</a:t>
            </a:r>
            <a:endParaRPr lang="en-US" sz="4400" b="0" dirty="0">
              <a:solidFill>
                <a:srgbClr val="C00000"/>
              </a:solidFill>
              <a:latin typeface="Calibri" panose="020F0502020204030204" pitchFamily="34" charset="0"/>
            </a:endParaRPr>
          </a:p>
        </p:txBody>
      </p:sp>
      <p:sp>
        <p:nvSpPr>
          <p:cNvPr id="39" name="CasellaDiTesto 38"/>
          <p:cNvSpPr txBox="1"/>
          <p:nvPr/>
        </p:nvSpPr>
        <p:spPr>
          <a:xfrm>
            <a:off x="6200626" y="2485789"/>
            <a:ext cx="2284354" cy="523220"/>
          </a:xfrm>
          <a:prstGeom prst="rect">
            <a:avLst/>
          </a:prstGeom>
          <a:noFill/>
        </p:spPr>
        <p:txBody>
          <a:bodyPr wrap="square" rtlCol="0">
            <a:spAutoFit/>
          </a:bodyPr>
          <a:lstStyle/>
          <a:p>
            <a:pPr algn="ctr"/>
            <a:r>
              <a:rPr lang="it-IT" sz="1400" b="0" dirty="0">
                <a:latin typeface="Calibri" panose="020F0502020204030204" pitchFamily="34" charset="0"/>
              </a:rPr>
              <a:t>Costi elevati delle connessioni (servizio)</a:t>
            </a:r>
          </a:p>
        </p:txBody>
      </p:sp>
      <p:sp>
        <p:nvSpPr>
          <p:cNvPr id="30" name="Rettangolo 29"/>
          <p:cNvSpPr/>
          <p:nvPr/>
        </p:nvSpPr>
        <p:spPr bwMode="auto">
          <a:xfrm>
            <a:off x="6194276" y="3324178"/>
            <a:ext cx="2297055" cy="1296144"/>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4" name="CasellaDiTesto 43"/>
          <p:cNvSpPr txBox="1"/>
          <p:nvPr/>
        </p:nvSpPr>
        <p:spPr>
          <a:xfrm>
            <a:off x="6751936" y="3298972"/>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29,2</a:t>
            </a:r>
            <a:endParaRPr lang="en-US" sz="4400" b="0" dirty="0">
              <a:solidFill>
                <a:srgbClr val="C00000"/>
              </a:solidFill>
              <a:latin typeface="Calibri" panose="020F0502020204030204" pitchFamily="34" charset="0"/>
            </a:endParaRPr>
          </a:p>
        </p:txBody>
      </p:sp>
      <p:sp>
        <p:nvSpPr>
          <p:cNvPr id="45" name="CasellaDiTesto 44"/>
          <p:cNvSpPr txBox="1"/>
          <p:nvPr/>
        </p:nvSpPr>
        <p:spPr>
          <a:xfrm>
            <a:off x="6200626" y="4033602"/>
            <a:ext cx="2284354" cy="523220"/>
          </a:xfrm>
          <a:prstGeom prst="rect">
            <a:avLst/>
          </a:prstGeom>
          <a:noFill/>
        </p:spPr>
        <p:txBody>
          <a:bodyPr wrap="square" rtlCol="0">
            <a:spAutoFit/>
          </a:bodyPr>
          <a:lstStyle/>
          <a:p>
            <a:pPr algn="ctr"/>
            <a:r>
              <a:rPr lang="it-IT" sz="1400" b="0" dirty="0">
                <a:latin typeface="Calibri" panose="020F0502020204030204" pitchFamily="34" charset="0"/>
              </a:rPr>
              <a:t>Costi elevati per router, firewall, etc.</a:t>
            </a:r>
          </a:p>
        </p:txBody>
      </p:sp>
      <p:sp>
        <p:nvSpPr>
          <p:cNvPr id="33" name="Rettangolo 32"/>
          <p:cNvSpPr/>
          <p:nvPr/>
        </p:nvSpPr>
        <p:spPr bwMode="auto">
          <a:xfrm>
            <a:off x="6194276" y="4870254"/>
            <a:ext cx="2297055" cy="1296144"/>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52" name="CasellaDiTesto 51"/>
          <p:cNvSpPr txBox="1"/>
          <p:nvPr/>
        </p:nvSpPr>
        <p:spPr>
          <a:xfrm>
            <a:off x="6751936" y="4845423"/>
            <a:ext cx="1181735" cy="769441"/>
          </a:xfrm>
          <a:prstGeom prst="rect">
            <a:avLst/>
          </a:prstGeom>
          <a:noFill/>
        </p:spPr>
        <p:txBody>
          <a:bodyPr wrap="none" rtlCol="0">
            <a:spAutoFit/>
          </a:bodyPr>
          <a:lstStyle/>
          <a:p>
            <a:pPr algn="r"/>
            <a:r>
              <a:rPr lang="it-IT" sz="4400" b="0" dirty="0">
                <a:solidFill>
                  <a:srgbClr val="C00000"/>
                </a:solidFill>
                <a:latin typeface="Calibri" panose="020F0502020204030204" pitchFamily="34" charset="0"/>
              </a:rPr>
              <a:t>20,7</a:t>
            </a:r>
            <a:endParaRPr lang="en-US" sz="4400" b="0" dirty="0">
              <a:solidFill>
                <a:srgbClr val="C00000"/>
              </a:solidFill>
              <a:latin typeface="Calibri" panose="020F0502020204030204" pitchFamily="34" charset="0"/>
            </a:endParaRPr>
          </a:p>
        </p:txBody>
      </p:sp>
      <p:sp>
        <p:nvSpPr>
          <p:cNvPr id="53" name="CasellaDiTesto 52"/>
          <p:cNvSpPr txBox="1"/>
          <p:nvPr/>
        </p:nvSpPr>
        <p:spPr>
          <a:xfrm>
            <a:off x="6200626" y="5583870"/>
            <a:ext cx="2284354" cy="523220"/>
          </a:xfrm>
          <a:prstGeom prst="rect">
            <a:avLst/>
          </a:prstGeom>
          <a:noFill/>
        </p:spPr>
        <p:txBody>
          <a:bodyPr wrap="square" rtlCol="0">
            <a:spAutoFit/>
          </a:bodyPr>
          <a:lstStyle/>
          <a:p>
            <a:pPr algn="ctr"/>
            <a:r>
              <a:rPr lang="it-IT" sz="1400" b="0" dirty="0">
                <a:latin typeface="Calibri" panose="020F0502020204030204" pitchFamily="34" charset="0"/>
              </a:rPr>
              <a:t>Difficoltà nel reperire risorse umane per l’assistenza</a:t>
            </a:r>
          </a:p>
        </p:txBody>
      </p:sp>
      <p:sp>
        <p:nvSpPr>
          <p:cNvPr id="50" name="Titolo 6"/>
          <p:cNvSpPr txBox="1">
            <a:spLocks/>
          </p:cNvSpPr>
          <p:nvPr/>
        </p:nvSpPr>
        <p:spPr>
          <a:xfrm>
            <a:off x="395288" y="188913"/>
            <a:ext cx="8748712"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kern="0" dirty="0">
                <a:solidFill>
                  <a:srgbClr val="000000"/>
                </a:solidFill>
                <a:latin typeface="Calibri" panose="020F0502020204030204" pitchFamily="34" charset="0"/>
                <a:ea typeface="ＭＳ Ｐゴシック" pitchFamily="34" charset="-128"/>
                <a:cs typeface="Arial" charset="0"/>
              </a:rPr>
              <a:t>in generale, la </a:t>
            </a:r>
            <a:r>
              <a:rPr lang="it-IT" u="sng" kern="0" dirty="0">
                <a:solidFill>
                  <a:srgbClr val="C00000"/>
                </a:solidFill>
                <a:latin typeface="Calibri" panose="020F0502020204030204" pitchFamily="34" charset="0"/>
                <a:ea typeface="ＭＳ Ｐゴシック" pitchFamily="34" charset="-128"/>
                <a:cs typeface="Arial" charset="0"/>
              </a:rPr>
              <a:t>SCARSA VELOCITÀ DELLE CONNESSIONI</a:t>
            </a:r>
            <a:r>
              <a:rPr lang="it-IT" kern="0" dirty="0">
                <a:solidFill>
                  <a:srgbClr val="000000"/>
                </a:solidFill>
                <a:latin typeface="Calibri" panose="020F0502020204030204" pitchFamily="34" charset="0"/>
                <a:ea typeface="ＭＳ Ｐゴシック" pitchFamily="34" charset="-128"/>
                <a:cs typeface="Arial" charset="0"/>
              </a:rPr>
              <a:t>, unitamente ai costi elevati (di installazione e di servizio), rappresentano i fattori che più degli altri risultano in qualche modo penalizzanti…</a:t>
            </a:r>
          </a:p>
        </p:txBody>
      </p:sp>
      <p:sp>
        <p:nvSpPr>
          <p:cNvPr id="51"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1068073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9"/>
          <p:cNvSpPr txBox="1">
            <a:spLocks noChangeArrowheads="1"/>
          </p:cNvSpPr>
          <p:nvPr/>
        </p:nvSpPr>
        <p:spPr bwMode="auto">
          <a:xfrm>
            <a:off x="395288" y="1429943"/>
            <a:ext cx="84201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spcBef>
                <a:spcPts val="0"/>
              </a:spcBef>
            </a:pPr>
            <a:r>
              <a:rPr lang="it-IT" altLang="ja-JP" sz="1800" b="0" dirty="0">
                <a:latin typeface="Calibri" panose="020F0502020204030204" pitchFamily="34" charset="0"/>
              </a:rPr>
              <a:t>Lei ritiene che politiche per lo sviluppo delle reti telematiche nel Suo territorio </a:t>
            </a:r>
            <a:r>
              <a:rPr lang="it-IT" altLang="ja-JP" sz="1800" u="sng" dirty="0">
                <a:latin typeface="Calibri" panose="020F0502020204030204" pitchFamily="34" charset="0"/>
              </a:rPr>
              <a:t>potrebbero essere favorite</a:t>
            </a:r>
            <a:r>
              <a:rPr lang="it-IT" altLang="ja-JP" sz="1800" b="0" dirty="0">
                <a:latin typeface="Calibri" panose="020F0502020204030204" pitchFamily="34" charset="0"/>
              </a:rPr>
              <a:t> da iniziative quali…?</a:t>
            </a:r>
          </a:p>
        </p:txBody>
      </p:sp>
      <p:sp>
        <p:nvSpPr>
          <p:cNvPr id="51" name="CasellaDiTesto 50"/>
          <p:cNvSpPr txBox="1"/>
          <p:nvPr/>
        </p:nvSpPr>
        <p:spPr>
          <a:xfrm>
            <a:off x="3670092" y="2415581"/>
            <a:ext cx="1819729" cy="1200329"/>
          </a:xfrm>
          <a:prstGeom prst="rect">
            <a:avLst/>
          </a:prstGeom>
          <a:noFill/>
        </p:spPr>
        <p:txBody>
          <a:bodyPr wrap="none" rtlCol="0">
            <a:spAutoFit/>
          </a:bodyPr>
          <a:lstStyle/>
          <a:p>
            <a:pPr algn="ctr"/>
            <a:r>
              <a:rPr lang="it-IT" sz="7200" b="0" dirty="0">
                <a:solidFill>
                  <a:srgbClr val="008000"/>
                </a:solidFill>
                <a:latin typeface="Calibri" panose="020F0502020204030204" pitchFamily="34" charset="0"/>
              </a:rPr>
              <a:t>55,2</a:t>
            </a:r>
            <a:endParaRPr lang="en-US" sz="7200" b="0" dirty="0">
              <a:solidFill>
                <a:srgbClr val="008000"/>
              </a:solidFill>
              <a:latin typeface="Calibri" panose="020F0502020204030204" pitchFamily="34" charset="0"/>
            </a:endParaRPr>
          </a:p>
        </p:txBody>
      </p:sp>
      <p:sp>
        <p:nvSpPr>
          <p:cNvPr id="54" name="CasellaDiTesto 53"/>
          <p:cNvSpPr txBox="1"/>
          <p:nvPr/>
        </p:nvSpPr>
        <p:spPr>
          <a:xfrm>
            <a:off x="1302261" y="3817537"/>
            <a:ext cx="6555390" cy="707886"/>
          </a:xfrm>
          <a:prstGeom prst="rect">
            <a:avLst/>
          </a:prstGeom>
          <a:noFill/>
        </p:spPr>
        <p:txBody>
          <a:bodyPr wrap="square" rtlCol="0">
            <a:spAutoFit/>
          </a:bodyPr>
          <a:lstStyle/>
          <a:p>
            <a:pPr algn="ctr"/>
            <a:r>
              <a:rPr lang="it-IT" sz="2000" b="0" dirty="0">
                <a:latin typeface="Calibri" panose="020F0502020204030204" pitchFamily="34" charset="0"/>
              </a:rPr>
              <a:t>Politiche di agevolazioni fiscali per le </a:t>
            </a:r>
            <a:r>
              <a:rPr lang="it-IT" sz="2000" u="sng" dirty="0">
                <a:latin typeface="Calibri" panose="020F0502020204030204" pitchFamily="34" charset="0"/>
              </a:rPr>
              <a:t>imprese che usufruiscono</a:t>
            </a:r>
            <a:r>
              <a:rPr lang="it-IT" sz="2000" b="0" dirty="0">
                <a:latin typeface="Calibri" panose="020F0502020204030204" pitchFamily="34" charset="0"/>
              </a:rPr>
              <a:t> dei servizi telematici</a:t>
            </a:r>
          </a:p>
        </p:txBody>
      </p:sp>
      <p:sp>
        <p:nvSpPr>
          <p:cNvPr id="60" name="Rettangolo 59"/>
          <p:cNvSpPr/>
          <p:nvPr/>
        </p:nvSpPr>
        <p:spPr bwMode="auto">
          <a:xfrm>
            <a:off x="1016037" y="2404274"/>
            <a:ext cx="7127838" cy="3523292"/>
          </a:xfrm>
          <a:prstGeom prst="rect">
            <a:avLst/>
          </a:prstGeom>
          <a:noFill/>
          <a:ln w="127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62" name="CasellaDiTesto 61"/>
          <p:cNvSpPr txBox="1"/>
          <p:nvPr/>
        </p:nvSpPr>
        <p:spPr>
          <a:xfrm>
            <a:off x="1158912" y="5034637"/>
            <a:ext cx="6842088" cy="584775"/>
          </a:xfrm>
          <a:prstGeom prst="rect">
            <a:avLst/>
          </a:prstGeom>
          <a:noFill/>
        </p:spPr>
        <p:txBody>
          <a:bodyPr wrap="square" rtlCol="0">
            <a:spAutoFit/>
          </a:bodyPr>
          <a:lstStyle/>
          <a:p>
            <a:pPr algn="ctr"/>
            <a:r>
              <a:rPr lang="it-IT" sz="1600" b="0" i="1" dirty="0">
                <a:latin typeface="Calibri" panose="020F0502020204030204" pitchFamily="34" charset="0"/>
              </a:rPr>
              <a:t>Prevalentemente le imprese della provincia di Gorizia e Udine, di micro e piccole dimensioni, operative nel commercio all’ingrosso</a:t>
            </a:r>
          </a:p>
        </p:txBody>
      </p:sp>
      <p:cxnSp>
        <p:nvCxnSpPr>
          <p:cNvPr id="4" name="Connettore diritto 3"/>
          <p:cNvCxnSpPr/>
          <p:nvPr/>
        </p:nvCxnSpPr>
        <p:spPr bwMode="auto">
          <a:xfrm>
            <a:off x="2768998" y="4876854"/>
            <a:ext cx="3621916" cy="0"/>
          </a:xfrm>
          <a:prstGeom prst="line">
            <a:avLst/>
          </a:prstGeom>
          <a:noFill/>
          <a:ln w="12700" cap="flat" cmpd="sng" algn="ctr">
            <a:solidFill>
              <a:srgbClr val="008000"/>
            </a:solidFill>
            <a:prstDash val="solid"/>
            <a:round/>
            <a:headEnd type="none" w="med" len="med"/>
            <a:tailEnd type="none" w="med" len="med"/>
          </a:ln>
          <a:effectLst/>
        </p:spPr>
      </p:cxnSp>
      <p:sp>
        <p:nvSpPr>
          <p:cNvPr id="66" name="Ovale 65"/>
          <p:cNvSpPr/>
          <p:nvPr/>
        </p:nvSpPr>
        <p:spPr bwMode="auto">
          <a:xfrm>
            <a:off x="3302602" y="2516998"/>
            <a:ext cx="2554709" cy="107935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Titolo 6"/>
          <p:cNvSpPr txBox="1">
            <a:spLocks/>
          </p:cNvSpPr>
          <p:nvPr/>
        </p:nvSpPr>
        <p:spPr>
          <a:xfrm>
            <a:off x="395288" y="188913"/>
            <a:ext cx="8748712"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364E88"/>
                </a:solidFill>
                <a:latin typeface="Calibri" panose="020F0502020204030204" pitchFamily="34" charset="0"/>
                <a:ea typeface="ＭＳ Ｐゴシック" pitchFamily="34" charset="-128"/>
                <a:cs typeface="Arial" charset="0"/>
              </a:rPr>
              <a:t>e.commerce</a:t>
            </a:r>
            <a:r>
              <a:rPr lang="it-IT" kern="0" dirty="0">
                <a:solidFill>
                  <a:srgbClr val="364E88"/>
                </a:solidFill>
                <a:latin typeface="Calibri" panose="020F0502020204030204" pitchFamily="34" charset="0"/>
                <a:ea typeface="ＭＳ Ｐゴシック" pitchFamily="34" charset="-128"/>
                <a:cs typeface="Arial" charset="0"/>
              </a:rPr>
              <a:t> </a:t>
            </a:r>
            <a:r>
              <a:rPr lang="it-IT" kern="0" dirty="0">
                <a:solidFill>
                  <a:srgbClr val="1F497D"/>
                </a:solidFill>
                <a:latin typeface="Calibri" panose="020F0502020204030204" pitchFamily="34" charset="0"/>
                <a:ea typeface="ＭＳ Ｐゴシック" pitchFamily="34" charset="-128"/>
                <a:cs typeface="Arial" charset="0"/>
              </a:rPr>
              <a:t>| </a:t>
            </a:r>
            <a:r>
              <a:rPr lang="it-IT" kern="0" dirty="0">
                <a:solidFill>
                  <a:srgbClr val="000000"/>
                </a:solidFill>
                <a:latin typeface="Calibri" panose="020F0502020204030204" pitchFamily="34" charset="0"/>
                <a:ea typeface="ＭＳ Ｐゴシック" pitchFamily="34" charset="-128"/>
                <a:cs typeface="Arial" charset="0"/>
              </a:rPr>
              <a:t>oltre la metà delle imprese del terziario del FVG punterebbe su </a:t>
            </a:r>
            <a:r>
              <a:rPr lang="it-IT" u="sng" kern="0" dirty="0">
                <a:solidFill>
                  <a:srgbClr val="C00000"/>
                </a:solidFill>
                <a:latin typeface="Calibri" panose="020F0502020204030204" pitchFamily="34" charset="0"/>
                <a:ea typeface="ＭＳ Ｐゴシック" pitchFamily="34" charset="-128"/>
                <a:cs typeface="Arial" charset="0"/>
              </a:rPr>
              <a:t>AGEVOLAZIONI FISCALI DA APPLICARE SULLA DOMANDA</a:t>
            </a:r>
            <a:r>
              <a:rPr lang="it-IT" kern="0" dirty="0">
                <a:solidFill>
                  <a:srgbClr val="000000"/>
                </a:solidFill>
                <a:latin typeface="Calibri" panose="020F0502020204030204" pitchFamily="34" charset="0"/>
                <a:ea typeface="ＭＳ Ｐゴシック" pitchFamily="34" charset="-128"/>
                <a:cs typeface="Arial" charset="0"/>
              </a:rPr>
              <a:t> piuttosto che sull’offerta per un maggiore sviluppo delle reti telematiche del territorio…</a:t>
            </a:r>
          </a:p>
        </p:txBody>
      </p:sp>
      <p:sp>
        <p:nvSpPr>
          <p:cNvPr id="20"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3276577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7504" y="2071659"/>
            <a:ext cx="3908873" cy="2335500"/>
          </a:xfrm>
          <a:prstGeom prst="rect">
            <a:avLst/>
          </a:prstGeom>
        </p:spPr>
      </p:pic>
      <p:sp>
        <p:nvSpPr>
          <p:cNvPr id="11" name="CasellaDiTesto 9"/>
          <p:cNvSpPr txBox="1">
            <a:spLocks noChangeArrowheads="1"/>
          </p:cNvSpPr>
          <p:nvPr/>
        </p:nvSpPr>
        <p:spPr bwMode="auto">
          <a:xfrm>
            <a:off x="395288" y="1414517"/>
            <a:ext cx="42487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La Sua impresa dispone di una </a:t>
            </a:r>
            <a:r>
              <a:rPr lang="it-IT" altLang="ja-JP" sz="1800" u="sng" dirty="0">
                <a:latin typeface="Calibri" panose="020F0502020204030204" pitchFamily="34" charset="0"/>
              </a:rPr>
              <a:t>connessione a internet</a:t>
            </a:r>
            <a:r>
              <a:rPr lang="it-IT" altLang="ja-JP" sz="1800" b="0" dirty="0">
                <a:latin typeface="Calibri" panose="020F0502020204030204" pitchFamily="34" charset="0"/>
              </a:rPr>
              <a:t>?</a:t>
            </a:r>
          </a:p>
        </p:txBody>
      </p:sp>
      <p:sp>
        <p:nvSpPr>
          <p:cNvPr id="12" name="CasellaDiTesto 9"/>
          <p:cNvSpPr txBox="1">
            <a:spLocks noChangeArrowheads="1"/>
          </p:cNvSpPr>
          <p:nvPr/>
        </p:nvSpPr>
        <p:spPr bwMode="auto">
          <a:xfrm>
            <a:off x="2339752" y="4078813"/>
            <a:ext cx="2232248"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dirty="0">
                <a:solidFill>
                  <a:srgbClr val="008000"/>
                </a:solidFill>
                <a:latin typeface="Calibri" panose="020F0502020204030204" pitchFamily="34" charset="0"/>
              </a:rPr>
              <a:t>Dispongono di una connessione</a:t>
            </a:r>
          </a:p>
          <a:p>
            <a:pPr eaLnBrk="1" hangingPunct="1">
              <a:spcBef>
                <a:spcPts val="0"/>
              </a:spcBef>
            </a:pPr>
            <a:r>
              <a:rPr lang="it-IT" altLang="ja-JP" sz="1800" i="1" dirty="0">
                <a:latin typeface="Calibri" panose="020F0502020204030204" pitchFamily="34" charset="0"/>
              </a:rPr>
              <a:t>(di queste, nove su dieci si basano su una </a:t>
            </a:r>
            <a:r>
              <a:rPr lang="it-IT" altLang="ja-JP" sz="1800" i="1" u="sng" dirty="0">
                <a:latin typeface="Calibri" panose="020F0502020204030204" pitchFamily="34" charset="0"/>
              </a:rPr>
              <a:t>connessione fissa</a:t>
            </a:r>
            <a:r>
              <a:rPr lang="it-IT" altLang="ja-JP" sz="1800" i="1" dirty="0">
                <a:latin typeface="Calibri" panose="020F0502020204030204" pitchFamily="34" charset="0"/>
              </a:rPr>
              <a:t>)</a:t>
            </a:r>
          </a:p>
        </p:txBody>
      </p:sp>
      <p:sp>
        <p:nvSpPr>
          <p:cNvPr id="3" name="Triangolo isoscele 2"/>
          <p:cNvSpPr/>
          <p:nvPr/>
        </p:nvSpPr>
        <p:spPr bwMode="auto">
          <a:xfrm rot="5400000">
            <a:off x="2640024" y="4036641"/>
            <a:ext cx="4255018" cy="240716"/>
          </a:xfrm>
          <a:prstGeom prst="triangle">
            <a:avLst/>
          </a:prstGeom>
          <a:solidFill>
            <a:srgbClr val="008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5" name="CasellaDiTesto 9"/>
          <p:cNvSpPr txBox="1">
            <a:spLocks noChangeArrowheads="1"/>
          </p:cNvSpPr>
          <p:nvPr/>
        </p:nvSpPr>
        <p:spPr bwMode="auto">
          <a:xfrm>
            <a:off x="5029245" y="1626704"/>
            <a:ext cx="402192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600" i="1" dirty="0">
                <a:latin typeface="Calibri" panose="020F0502020204030204" pitchFamily="34" charset="0"/>
              </a:rPr>
              <a:t>Il dettaglio per dimensione…</a:t>
            </a:r>
          </a:p>
        </p:txBody>
      </p:sp>
      <p:sp>
        <p:nvSpPr>
          <p:cNvPr id="16" name="CasellaDiTesto 15"/>
          <p:cNvSpPr txBox="1"/>
          <p:nvPr/>
        </p:nvSpPr>
        <p:spPr>
          <a:xfrm>
            <a:off x="5362528" y="1983281"/>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86,2</a:t>
            </a:r>
            <a:endParaRPr lang="en-US" sz="2600" b="0" dirty="0">
              <a:solidFill>
                <a:srgbClr val="008000"/>
              </a:solidFill>
              <a:latin typeface="Calibri" panose="020F0502020204030204" pitchFamily="34" charset="0"/>
            </a:endParaRPr>
          </a:p>
        </p:txBody>
      </p:sp>
      <p:sp>
        <p:nvSpPr>
          <p:cNvPr id="18" name="CasellaDiTesto 9"/>
          <p:cNvSpPr txBox="1">
            <a:spLocks noChangeArrowheads="1"/>
          </p:cNvSpPr>
          <p:nvPr/>
        </p:nvSpPr>
        <p:spPr bwMode="auto">
          <a:xfrm>
            <a:off x="6235688" y="2044836"/>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Micro imprese</a:t>
            </a:r>
          </a:p>
        </p:txBody>
      </p:sp>
      <p:sp>
        <p:nvSpPr>
          <p:cNvPr id="20" name="CasellaDiTesto 19"/>
          <p:cNvSpPr txBox="1"/>
          <p:nvPr/>
        </p:nvSpPr>
        <p:spPr>
          <a:xfrm>
            <a:off x="5362528" y="2546093"/>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93,5</a:t>
            </a:r>
            <a:endParaRPr lang="en-US" sz="2600" b="0" dirty="0">
              <a:solidFill>
                <a:srgbClr val="008000"/>
              </a:solidFill>
              <a:latin typeface="Calibri" panose="020F0502020204030204" pitchFamily="34" charset="0"/>
            </a:endParaRPr>
          </a:p>
        </p:txBody>
      </p:sp>
      <p:sp>
        <p:nvSpPr>
          <p:cNvPr id="21" name="CasellaDiTesto 9"/>
          <p:cNvSpPr txBox="1">
            <a:spLocks noChangeArrowheads="1"/>
          </p:cNvSpPr>
          <p:nvPr/>
        </p:nvSpPr>
        <p:spPr bwMode="auto">
          <a:xfrm>
            <a:off x="6235688" y="2607648"/>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Piccole imprese</a:t>
            </a:r>
          </a:p>
        </p:txBody>
      </p:sp>
      <p:sp>
        <p:nvSpPr>
          <p:cNvPr id="22" name="CasellaDiTesto 21"/>
          <p:cNvSpPr txBox="1"/>
          <p:nvPr/>
        </p:nvSpPr>
        <p:spPr>
          <a:xfrm>
            <a:off x="5362528" y="3108905"/>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96,2</a:t>
            </a:r>
            <a:endParaRPr lang="en-US" sz="2600" b="0" dirty="0">
              <a:solidFill>
                <a:srgbClr val="008000"/>
              </a:solidFill>
              <a:latin typeface="Calibri" panose="020F0502020204030204" pitchFamily="34" charset="0"/>
            </a:endParaRPr>
          </a:p>
        </p:txBody>
      </p:sp>
      <p:sp>
        <p:nvSpPr>
          <p:cNvPr id="23" name="CasellaDiTesto 9"/>
          <p:cNvSpPr txBox="1">
            <a:spLocks noChangeArrowheads="1"/>
          </p:cNvSpPr>
          <p:nvPr/>
        </p:nvSpPr>
        <p:spPr bwMode="auto">
          <a:xfrm>
            <a:off x="6235688" y="3170460"/>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Medie e grandi imprese</a:t>
            </a:r>
          </a:p>
        </p:txBody>
      </p:sp>
      <p:sp>
        <p:nvSpPr>
          <p:cNvPr id="37" name="CasellaDiTesto 9"/>
          <p:cNvSpPr txBox="1">
            <a:spLocks noChangeArrowheads="1"/>
          </p:cNvSpPr>
          <p:nvPr/>
        </p:nvSpPr>
        <p:spPr bwMode="auto">
          <a:xfrm>
            <a:off x="5029245" y="3955015"/>
            <a:ext cx="402192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600" i="1" dirty="0">
                <a:latin typeface="Calibri" panose="020F0502020204030204" pitchFamily="34" charset="0"/>
              </a:rPr>
              <a:t>Il dettaglio per settore…</a:t>
            </a:r>
          </a:p>
        </p:txBody>
      </p:sp>
      <p:sp>
        <p:nvSpPr>
          <p:cNvPr id="38" name="CasellaDiTesto 37"/>
          <p:cNvSpPr txBox="1"/>
          <p:nvPr/>
        </p:nvSpPr>
        <p:spPr>
          <a:xfrm>
            <a:off x="5362528" y="4311592"/>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92,2</a:t>
            </a:r>
            <a:endParaRPr lang="en-US" sz="2600" b="0" dirty="0">
              <a:solidFill>
                <a:srgbClr val="008000"/>
              </a:solidFill>
              <a:latin typeface="Calibri" panose="020F0502020204030204" pitchFamily="34" charset="0"/>
            </a:endParaRPr>
          </a:p>
        </p:txBody>
      </p:sp>
      <p:sp>
        <p:nvSpPr>
          <p:cNvPr id="39" name="CasellaDiTesto 9"/>
          <p:cNvSpPr txBox="1">
            <a:spLocks noChangeArrowheads="1"/>
          </p:cNvSpPr>
          <p:nvPr/>
        </p:nvSpPr>
        <p:spPr bwMode="auto">
          <a:xfrm>
            <a:off x="6235688" y="4373147"/>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Commercio Ingrosso</a:t>
            </a:r>
          </a:p>
        </p:txBody>
      </p:sp>
      <p:sp>
        <p:nvSpPr>
          <p:cNvPr id="40" name="CasellaDiTesto 39"/>
          <p:cNvSpPr txBox="1"/>
          <p:nvPr/>
        </p:nvSpPr>
        <p:spPr>
          <a:xfrm>
            <a:off x="5362528" y="4812561"/>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70,0</a:t>
            </a:r>
            <a:endParaRPr lang="en-US" sz="2600" b="0" dirty="0">
              <a:solidFill>
                <a:srgbClr val="008000"/>
              </a:solidFill>
              <a:latin typeface="Calibri" panose="020F0502020204030204" pitchFamily="34" charset="0"/>
            </a:endParaRPr>
          </a:p>
        </p:txBody>
      </p:sp>
      <p:sp>
        <p:nvSpPr>
          <p:cNvPr id="41" name="CasellaDiTesto 9"/>
          <p:cNvSpPr txBox="1">
            <a:spLocks noChangeArrowheads="1"/>
          </p:cNvSpPr>
          <p:nvPr/>
        </p:nvSpPr>
        <p:spPr bwMode="auto">
          <a:xfrm>
            <a:off x="6235688" y="4874116"/>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Commercio Dettaglio</a:t>
            </a:r>
          </a:p>
        </p:txBody>
      </p:sp>
      <p:sp>
        <p:nvSpPr>
          <p:cNvPr id="42" name="CasellaDiTesto 41"/>
          <p:cNvSpPr txBox="1"/>
          <p:nvPr/>
        </p:nvSpPr>
        <p:spPr>
          <a:xfrm>
            <a:off x="5362528" y="5313530"/>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95,0</a:t>
            </a:r>
            <a:endParaRPr lang="en-US" sz="2600" b="0" dirty="0">
              <a:solidFill>
                <a:srgbClr val="008000"/>
              </a:solidFill>
              <a:latin typeface="Calibri" panose="020F0502020204030204" pitchFamily="34" charset="0"/>
            </a:endParaRPr>
          </a:p>
        </p:txBody>
      </p:sp>
      <p:sp>
        <p:nvSpPr>
          <p:cNvPr id="43" name="CasellaDiTesto 9"/>
          <p:cNvSpPr txBox="1">
            <a:spLocks noChangeArrowheads="1"/>
          </p:cNvSpPr>
          <p:nvPr/>
        </p:nvSpPr>
        <p:spPr bwMode="auto">
          <a:xfrm>
            <a:off x="6235688" y="5375085"/>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Turismo</a:t>
            </a:r>
          </a:p>
        </p:txBody>
      </p:sp>
      <p:sp>
        <p:nvSpPr>
          <p:cNvPr id="44" name="CasellaDiTesto 43"/>
          <p:cNvSpPr txBox="1"/>
          <p:nvPr/>
        </p:nvSpPr>
        <p:spPr>
          <a:xfrm>
            <a:off x="5362528" y="5814500"/>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97,2</a:t>
            </a:r>
            <a:endParaRPr lang="en-US" sz="2600" b="0" dirty="0">
              <a:solidFill>
                <a:srgbClr val="008000"/>
              </a:solidFill>
              <a:latin typeface="Calibri" panose="020F0502020204030204" pitchFamily="34" charset="0"/>
            </a:endParaRPr>
          </a:p>
        </p:txBody>
      </p:sp>
      <p:sp>
        <p:nvSpPr>
          <p:cNvPr id="45" name="CasellaDiTesto 9"/>
          <p:cNvSpPr txBox="1">
            <a:spLocks noChangeArrowheads="1"/>
          </p:cNvSpPr>
          <p:nvPr/>
        </p:nvSpPr>
        <p:spPr bwMode="auto">
          <a:xfrm>
            <a:off x="6235688" y="5876055"/>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Servizi</a:t>
            </a:r>
          </a:p>
        </p:txBody>
      </p:sp>
      <p:sp>
        <p:nvSpPr>
          <p:cNvPr id="26" name="Titolo 6"/>
          <p:cNvSpPr txBox="1">
            <a:spLocks/>
          </p:cNvSpPr>
          <p:nvPr/>
        </p:nvSpPr>
        <p:spPr>
          <a:xfrm>
            <a:off x="395288" y="188913"/>
            <a:ext cx="8589224"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364E88"/>
                </a:solidFill>
                <a:latin typeface="Calibri" panose="020F0502020204030204" pitchFamily="34" charset="0"/>
                <a:ea typeface="ＭＳ Ｐゴシック" pitchFamily="34" charset="-128"/>
                <a:cs typeface="Arial" charset="0"/>
              </a:rPr>
              <a:t>e.commerce</a:t>
            </a:r>
            <a:r>
              <a:rPr lang="it-IT" kern="0" dirty="0">
                <a:solidFill>
                  <a:srgbClr val="364E88"/>
                </a:solidFill>
                <a:latin typeface="Calibri" panose="020F0502020204030204" pitchFamily="34" charset="0"/>
                <a:ea typeface="ＭＳ Ｐゴシック" pitchFamily="34" charset="-128"/>
                <a:cs typeface="Arial" charset="0"/>
              </a:rPr>
              <a:t> </a:t>
            </a:r>
            <a:r>
              <a:rPr lang="it-IT" kern="0" dirty="0">
                <a:solidFill>
                  <a:srgbClr val="1F497D"/>
                </a:solidFill>
                <a:latin typeface="Calibri" panose="020F0502020204030204" pitchFamily="34" charset="0"/>
                <a:ea typeface="ＭＳ Ｐゴシック" pitchFamily="34" charset="-128"/>
                <a:cs typeface="Arial" charset="0"/>
              </a:rPr>
              <a:t>| </a:t>
            </a:r>
            <a:r>
              <a:rPr lang="it-IT" kern="0" dirty="0">
                <a:solidFill>
                  <a:srgbClr val="000000"/>
                </a:solidFill>
                <a:latin typeface="Calibri" panose="020F0502020204030204" pitchFamily="34" charset="0"/>
                <a:ea typeface="ＭＳ Ｐゴシック" pitchFamily="34" charset="-128"/>
                <a:cs typeface="Arial" charset="0"/>
              </a:rPr>
              <a:t>isolando il </a:t>
            </a:r>
            <a:r>
              <a:rPr lang="it-IT" u="sng" kern="0" dirty="0">
                <a:solidFill>
                  <a:srgbClr val="C00000"/>
                </a:solidFill>
                <a:latin typeface="Calibri" panose="020F0502020204030204" pitchFamily="34" charset="0"/>
                <a:ea typeface="ＭＳ Ｐゴシック" pitchFamily="34" charset="-128"/>
                <a:cs typeface="Arial" charset="0"/>
              </a:rPr>
              <a:t>TERZIARIO</a:t>
            </a:r>
            <a:r>
              <a:rPr lang="it-IT" kern="0" dirty="0">
                <a:solidFill>
                  <a:srgbClr val="000000"/>
                </a:solidFill>
                <a:latin typeface="Calibri" panose="020F0502020204030204" pitchFamily="34" charset="0"/>
                <a:ea typeface="ＭＳ Ｐゴシック" pitchFamily="34" charset="-128"/>
                <a:cs typeface="Arial" charset="0"/>
              </a:rPr>
              <a:t>, sono </a:t>
            </a:r>
            <a:r>
              <a:rPr lang="it-IT" u="sng" kern="0" dirty="0">
                <a:solidFill>
                  <a:srgbClr val="C00000"/>
                </a:solidFill>
                <a:latin typeface="Calibri" panose="020F0502020204030204" pitchFamily="34" charset="0"/>
                <a:ea typeface="ＭＳ Ｐゴシック" pitchFamily="34" charset="-128"/>
                <a:cs typeface="Arial" charset="0"/>
              </a:rPr>
              <a:t>POCO MENO DEL 90%</a:t>
            </a:r>
            <a:r>
              <a:rPr lang="it-IT" kern="0" dirty="0">
                <a:solidFill>
                  <a:srgbClr val="000000"/>
                </a:solidFill>
                <a:latin typeface="Calibri" panose="020F0502020204030204" pitchFamily="34" charset="0"/>
                <a:ea typeface="ＭＳ Ｐゴシック" pitchFamily="34" charset="-128"/>
                <a:cs typeface="Arial" charset="0"/>
              </a:rPr>
              <a:t> le imprese del che dispongono di almeno una </a:t>
            </a:r>
            <a:r>
              <a:rPr lang="it-IT" u="sng" kern="0" dirty="0">
                <a:solidFill>
                  <a:srgbClr val="C00000"/>
                </a:solidFill>
                <a:latin typeface="Calibri" panose="020F0502020204030204" pitchFamily="34" charset="0"/>
                <a:ea typeface="ＭＳ Ｐゴシック" pitchFamily="34" charset="-128"/>
                <a:cs typeface="Arial" charset="0"/>
              </a:rPr>
              <a:t>CONNESSIONE A INTERNET</a:t>
            </a:r>
            <a:r>
              <a:rPr lang="it-IT" kern="0" dirty="0">
                <a:solidFill>
                  <a:srgbClr val="000000"/>
                </a:solidFill>
                <a:latin typeface="Calibri" panose="020F0502020204030204" pitchFamily="34" charset="0"/>
                <a:ea typeface="ＭＳ Ｐゴシック" pitchFamily="34" charset="-128"/>
                <a:cs typeface="Arial" charset="0"/>
              </a:rPr>
              <a:t>… la quota raggiunge quasi il 100% tra gli operatori più grandi e presso quelli dei servizi…</a:t>
            </a:r>
          </a:p>
        </p:txBody>
      </p:sp>
      <p:sp>
        <p:nvSpPr>
          <p:cNvPr id="28"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77293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9"/>
          <p:cNvSpPr txBox="1">
            <a:spLocks noChangeArrowheads="1"/>
          </p:cNvSpPr>
          <p:nvPr/>
        </p:nvSpPr>
        <p:spPr bwMode="auto">
          <a:xfrm>
            <a:off x="442912" y="1414517"/>
            <a:ext cx="42010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La Sua impresa dispone di un </a:t>
            </a:r>
            <a:r>
              <a:rPr lang="it-IT" altLang="ja-JP" sz="1800" u="sng" dirty="0">
                <a:latin typeface="Calibri" panose="020F0502020204030204" pitchFamily="34" charset="0"/>
              </a:rPr>
              <a:t>sito web</a:t>
            </a:r>
            <a:r>
              <a:rPr lang="it-IT" altLang="ja-JP" sz="1800" b="0" dirty="0">
                <a:latin typeface="Calibri" panose="020F0502020204030204" pitchFamily="34" charset="0"/>
              </a:rPr>
              <a:t>?</a:t>
            </a:r>
          </a:p>
        </p:txBody>
      </p:sp>
      <p:sp>
        <p:nvSpPr>
          <p:cNvPr id="12" name="CasellaDiTesto 9"/>
          <p:cNvSpPr txBox="1">
            <a:spLocks noChangeArrowheads="1"/>
          </p:cNvSpPr>
          <p:nvPr/>
        </p:nvSpPr>
        <p:spPr bwMode="auto">
          <a:xfrm>
            <a:off x="2339752" y="4136869"/>
            <a:ext cx="204356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2000" dirty="0">
                <a:solidFill>
                  <a:srgbClr val="008000"/>
                </a:solidFill>
                <a:latin typeface="Calibri" panose="020F0502020204030204" pitchFamily="34" charset="0"/>
              </a:rPr>
              <a:t>Imprese del terziario FVG in possesso di un  proprio sito web</a:t>
            </a:r>
          </a:p>
        </p:txBody>
      </p:sp>
      <p:sp>
        <p:nvSpPr>
          <p:cNvPr id="3" name="Triangolo isoscele 2"/>
          <p:cNvSpPr/>
          <p:nvPr/>
        </p:nvSpPr>
        <p:spPr bwMode="auto">
          <a:xfrm rot="5400000">
            <a:off x="2640024" y="4036641"/>
            <a:ext cx="4255018" cy="240716"/>
          </a:xfrm>
          <a:prstGeom prst="triangle">
            <a:avLst/>
          </a:prstGeom>
          <a:solidFill>
            <a:srgbClr val="008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5"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
        <p:nvSpPr>
          <p:cNvPr id="26" name="Titolo 6"/>
          <p:cNvSpPr txBox="1">
            <a:spLocks/>
          </p:cNvSpPr>
          <p:nvPr/>
        </p:nvSpPr>
        <p:spPr>
          <a:xfrm>
            <a:off x="395287" y="188913"/>
            <a:ext cx="8655879"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364E88"/>
                </a:solidFill>
                <a:latin typeface="Calibri" panose="020F0502020204030204" pitchFamily="34" charset="0"/>
                <a:ea typeface="ＭＳ Ｐゴシック" pitchFamily="34" charset="-128"/>
                <a:cs typeface="Arial" charset="0"/>
              </a:rPr>
              <a:t>e.commerce</a:t>
            </a:r>
            <a:r>
              <a:rPr lang="it-IT" kern="0" dirty="0">
                <a:solidFill>
                  <a:srgbClr val="364E88"/>
                </a:solidFill>
                <a:latin typeface="Calibri" panose="020F0502020204030204" pitchFamily="34" charset="0"/>
                <a:ea typeface="ＭＳ Ｐゴシック" pitchFamily="34" charset="-128"/>
                <a:cs typeface="Arial" charset="0"/>
              </a:rPr>
              <a:t> </a:t>
            </a:r>
            <a:r>
              <a:rPr lang="it-IT" kern="0" dirty="0">
                <a:solidFill>
                  <a:srgbClr val="1F497D"/>
                </a:solidFill>
                <a:latin typeface="Calibri" panose="020F0502020204030204" pitchFamily="34" charset="0"/>
                <a:ea typeface="ＭＳ Ｐゴシック" pitchFamily="34" charset="-128"/>
                <a:cs typeface="Arial" charset="0"/>
              </a:rPr>
              <a:t>| </a:t>
            </a:r>
            <a:r>
              <a:rPr lang="it-IT" u="sng" kern="0" dirty="0">
                <a:solidFill>
                  <a:srgbClr val="C00000"/>
                </a:solidFill>
                <a:latin typeface="Calibri" panose="020F0502020204030204" pitchFamily="34" charset="0"/>
                <a:ea typeface="ＭＳ Ｐゴシック" pitchFamily="34" charset="-128"/>
                <a:cs typeface="Arial" charset="0"/>
              </a:rPr>
              <a:t>CIRCA IL 69% DELLE IMPRESE DEL TERZIARIO FVG</a:t>
            </a:r>
            <a:r>
              <a:rPr lang="it-IT" kern="0" dirty="0">
                <a:solidFill>
                  <a:srgbClr val="000000"/>
                </a:solidFill>
                <a:latin typeface="Calibri" panose="020F0502020204030204" pitchFamily="34" charset="0"/>
                <a:ea typeface="ＭＳ Ｐゴシック" pitchFamily="34" charset="-128"/>
                <a:cs typeface="Arial" charset="0"/>
              </a:rPr>
              <a:t> sono in possesso di </a:t>
            </a:r>
            <a:r>
              <a:rPr lang="it-IT" u="sng" kern="0" dirty="0">
                <a:solidFill>
                  <a:srgbClr val="C00000"/>
                </a:solidFill>
                <a:latin typeface="Calibri" panose="020F0502020204030204" pitchFamily="34" charset="0"/>
                <a:ea typeface="ＭＳ Ｐゴシック" pitchFamily="34" charset="-128"/>
                <a:cs typeface="Arial" charset="0"/>
              </a:rPr>
              <a:t>UN PROPRIO SITO WEB</a:t>
            </a:r>
            <a:r>
              <a:rPr lang="it-IT" kern="0" dirty="0">
                <a:solidFill>
                  <a:srgbClr val="000000"/>
                </a:solidFill>
                <a:latin typeface="Calibri" panose="020F0502020204030204" pitchFamily="34" charset="0"/>
                <a:ea typeface="ＭＳ Ｐゴシック" pitchFamily="34" charset="-128"/>
                <a:cs typeface="Arial" charset="0"/>
              </a:rPr>
              <a:t>… si tratta prevalentemente degli operatori più grandi e di quelli dei servizi…</a:t>
            </a:r>
          </a:p>
        </p:txBody>
      </p:sp>
      <p:pic>
        <p:nvPicPr>
          <p:cNvPr id="2" name="Immagine 1"/>
          <p:cNvPicPr>
            <a:picLocks noChangeAspect="1"/>
          </p:cNvPicPr>
          <p:nvPr/>
        </p:nvPicPr>
        <p:blipFill>
          <a:blip r:embed="rId2"/>
          <a:stretch>
            <a:fillRect/>
          </a:stretch>
        </p:blipFill>
        <p:spPr>
          <a:xfrm>
            <a:off x="363886" y="1986595"/>
            <a:ext cx="2606729" cy="2569050"/>
          </a:xfrm>
          <a:prstGeom prst="rect">
            <a:avLst/>
          </a:prstGeom>
        </p:spPr>
      </p:pic>
      <p:sp>
        <p:nvSpPr>
          <p:cNvPr id="28" name="CasellaDiTesto 27"/>
          <p:cNvSpPr txBox="1"/>
          <p:nvPr/>
        </p:nvSpPr>
        <p:spPr>
          <a:xfrm>
            <a:off x="1634713" y="3253771"/>
            <a:ext cx="1002198" cy="646331"/>
          </a:xfrm>
          <a:prstGeom prst="rect">
            <a:avLst/>
          </a:prstGeom>
          <a:noFill/>
        </p:spPr>
        <p:txBody>
          <a:bodyPr wrap="none" rtlCol="0">
            <a:spAutoFit/>
          </a:bodyPr>
          <a:lstStyle/>
          <a:p>
            <a:pPr algn="r"/>
            <a:r>
              <a:rPr lang="it-IT" sz="3600" b="1" dirty="0">
                <a:solidFill>
                  <a:schemeClr val="bg1"/>
                </a:solidFill>
                <a:latin typeface="Calibri" panose="020F0502020204030204" pitchFamily="34" charset="0"/>
              </a:rPr>
              <a:t>68,7</a:t>
            </a:r>
            <a:endParaRPr lang="en-US" sz="3600" b="1" dirty="0">
              <a:solidFill>
                <a:schemeClr val="bg1"/>
              </a:solidFill>
              <a:latin typeface="Calibri" panose="020F0502020204030204" pitchFamily="34" charset="0"/>
            </a:endParaRPr>
          </a:p>
        </p:txBody>
      </p:sp>
      <p:sp>
        <p:nvSpPr>
          <p:cNvPr id="30" name="CasellaDiTesto 9"/>
          <p:cNvSpPr txBox="1">
            <a:spLocks noChangeArrowheads="1"/>
          </p:cNvSpPr>
          <p:nvPr/>
        </p:nvSpPr>
        <p:spPr bwMode="auto">
          <a:xfrm>
            <a:off x="5029245" y="1626704"/>
            <a:ext cx="402192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600" i="1" dirty="0">
                <a:latin typeface="Calibri" panose="020F0502020204030204" pitchFamily="34" charset="0"/>
              </a:rPr>
              <a:t>Il dettaglio per dimensione…</a:t>
            </a:r>
          </a:p>
        </p:txBody>
      </p:sp>
      <p:sp>
        <p:nvSpPr>
          <p:cNvPr id="31" name="CasellaDiTesto 30"/>
          <p:cNvSpPr txBox="1"/>
          <p:nvPr/>
        </p:nvSpPr>
        <p:spPr>
          <a:xfrm>
            <a:off x="5362528" y="1983281"/>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50,0</a:t>
            </a:r>
            <a:endParaRPr lang="en-US" sz="2600" b="0" dirty="0">
              <a:solidFill>
                <a:srgbClr val="008000"/>
              </a:solidFill>
              <a:latin typeface="Calibri" panose="020F0502020204030204" pitchFamily="34" charset="0"/>
            </a:endParaRPr>
          </a:p>
        </p:txBody>
      </p:sp>
      <p:sp>
        <p:nvSpPr>
          <p:cNvPr id="32" name="CasellaDiTesto 9"/>
          <p:cNvSpPr txBox="1">
            <a:spLocks noChangeArrowheads="1"/>
          </p:cNvSpPr>
          <p:nvPr/>
        </p:nvSpPr>
        <p:spPr bwMode="auto">
          <a:xfrm>
            <a:off x="6235688" y="2044836"/>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Micro imprese</a:t>
            </a:r>
          </a:p>
        </p:txBody>
      </p:sp>
      <p:sp>
        <p:nvSpPr>
          <p:cNvPr id="33" name="CasellaDiTesto 32"/>
          <p:cNvSpPr txBox="1"/>
          <p:nvPr/>
        </p:nvSpPr>
        <p:spPr>
          <a:xfrm>
            <a:off x="5362528" y="2546093"/>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69,9</a:t>
            </a:r>
            <a:endParaRPr lang="en-US" sz="2600" b="0" dirty="0">
              <a:solidFill>
                <a:srgbClr val="008000"/>
              </a:solidFill>
              <a:latin typeface="Calibri" panose="020F0502020204030204" pitchFamily="34" charset="0"/>
            </a:endParaRPr>
          </a:p>
        </p:txBody>
      </p:sp>
      <p:sp>
        <p:nvSpPr>
          <p:cNvPr id="34" name="CasellaDiTesto 9"/>
          <p:cNvSpPr txBox="1">
            <a:spLocks noChangeArrowheads="1"/>
          </p:cNvSpPr>
          <p:nvPr/>
        </p:nvSpPr>
        <p:spPr bwMode="auto">
          <a:xfrm>
            <a:off x="6235688" y="2607648"/>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Piccole imprese</a:t>
            </a:r>
          </a:p>
        </p:txBody>
      </p:sp>
      <p:sp>
        <p:nvSpPr>
          <p:cNvPr id="35" name="CasellaDiTesto 34"/>
          <p:cNvSpPr txBox="1"/>
          <p:nvPr/>
        </p:nvSpPr>
        <p:spPr>
          <a:xfrm>
            <a:off x="5362528" y="3108905"/>
            <a:ext cx="772969" cy="492443"/>
          </a:xfrm>
          <a:prstGeom prst="rect">
            <a:avLst/>
          </a:prstGeom>
          <a:noFill/>
        </p:spPr>
        <p:txBody>
          <a:bodyPr wrap="none" rtlCol="0">
            <a:spAutoFit/>
          </a:bodyPr>
          <a:lstStyle/>
          <a:p>
            <a:pPr algn="r"/>
            <a:r>
              <a:rPr lang="en-US" sz="2600" b="0" dirty="0">
                <a:solidFill>
                  <a:srgbClr val="008000"/>
                </a:solidFill>
                <a:latin typeface="Calibri" panose="020F0502020204030204" pitchFamily="34" charset="0"/>
              </a:rPr>
              <a:t>78,7</a:t>
            </a:r>
          </a:p>
        </p:txBody>
      </p:sp>
      <p:sp>
        <p:nvSpPr>
          <p:cNvPr id="36" name="CasellaDiTesto 9"/>
          <p:cNvSpPr txBox="1">
            <a:spLocks noChangeArrowheads="1"/>
          </p:cNvSpPr>
          <p:nvPr/>
        </p:nvSpPr>
        <p:spPr bwMode="auto">
          <a:xfrm>
            <a:off x="6235688" y="3170460"/>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Medie e grandi imprese</a:t>
            </a:r>
          </a:p>
        </p:txBody>
      </p:sp>
      <p:sp>
        <p:nvSpPr>
          <p:cNvPr id="46" name="CasellaDiTesto 9"/>
          <p:cNvSpPr txBox="1">
            <a:spLocks noChangeArrowheads="1"/>
          </p:cNvSpPr>
          <p:nvPr/>
        </p:nvSpPr>
        <p:spPr bwMode="auto">
          <a:xfrm>
            <a:off x="5029245" y="3955015"/>
            <a:ext cx="402192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600" i="1" dirty="0">
                <a:latin typeface="Calibri" panose="020F0502020204030204" pitchFamily="34" charset="0"/>
              </a:rPr>
              <a:t>Il dettaglio per settore…</a:t>
            </a:r>
          </a:p>
        </p:txBody>
      </p:sp>
      <p:sp>
        <p:nvSpPr>
          <p:cNvPr id="47" name="CasellaDiTesto 46"/>
          <p:cNvSpPr txBox="1"/>
          <p:nvPr/>
        </p:nvSpPr>
        <p:spPr>
          <a:xfrm>
            <a:off x="5362528" y="4311592"/>
            <a:ext cx="772969" cy="492443"/>
          </a:xfrm>
          <a:prstGeom prst="rect">
            <a:avLst/>
          </a:prstGeom>
          <a:noFill/>
        </p:spPr>
        <p:txBody>
          <a:bodyPr wrap="none" rtlCol="0">
            <a:spAutoFit/>
          </a:bodyPr>
          <a:lstStyle/>
          <a:p>
            <a:pPr algn="r"/>
            <a:r>
              <a:rPr lang="en-US" sz="2600" b="0" dirty="0">
                <a:solidFill>
                  <a:srgbClr val="008000"/>
                </a:solidFill>
                <a:latin typeface="Calibri" panose="020F0502020204030204" pitchFamily="34" charset="0"/>
              </a:rPr>
              <a:t>43,5</a:t>
            </a:r>
          </a:p>
        </p:txBody>
      </p:sp>
      <p:sp>
        <p:nvSpPr>
          <p:cNvPr id="48" name="CasellaDiTesto 9"/>
          <p:cNvSpPr txBox="1">
            <a:spLocks noChangeArrowheads="1"/>
          </p:cNvSpPr>
          <p:nvPr/>
        </p:nvSpPr>
        <p:spPr bwMode="auto">
          <a:xfrm>
            <a:off x="6235688" y="4373147"/>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Commercio Ingrosso</a:t>
            </a:r>
          </a:p>
        </p:txBody>
      </p:sp>
      <p:sp>
        <p:nvSpPr>
          <p:cNvPr id="49" name="CasellaDiTesto 48"/>
          <p:cNvSpPr txBox="1"/>
          <p:nvPr/>
        </p:nvSpPr>
        <p:spPr>
          <a:xfrm>
            <a:off x="5362528" y="4812561"/>
            <a:ext cx="772969" cy="492443"/>
          </a:xfrm>
          <a:prstGeom prst="rect">
            <a:avLst/>
          </a:prstGeom>
          <a:noFill/>
        </p:spPr>
        <p:txBody>
          <a:bodyPr wrap="none" rtlCol="0">
            <a:spAutoFit/>
          </a:bodyPr>
          <a:lstStyle/>
          <a:p>
            <a:pPr algn="r"/>
            <a:r>
              <a:rPr lang="en-US" sz="2600" b="0" dirty="0">
                <a:solidFill>
                  <a:srgbClr val="008000"/>
                </a:solidFill>
                <a:latin typeface="Calibri" panose="020F0502020204030204" pitchFamily="34" charset="0"/>
              </a:rPr>
              <a:t>35,4</a:t>
            </a:r>
          </a:p>
        </p:txBody>
      </p:sp>
      <p:sp>
        <p:nvSpPr>
          <p:cNvPr id="50" name="CasellaDiTesto 9"/>
          <p:cNvSpPr txBox="1">
            <a:spLocks noChangeArrowheads="1"/>
          </p:cNvSpPr>
          <p:nvPr/>
        </p:nvSpPr>
        <p:spPr bwMode="auto">
          <a:xfrm>
            <a:off x="6235688" y="4874116"/>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Commercio Dettaglio</a:t>
            </a:r>
          </a:p>
        </p:txBody>
      </p:sp>
      <p:sp>
        <p:nvSpPr>
          <p:cNvPr id="51" name="CasellaDiTesto 50"/>
          <p:cNvSpPr txBox="1"/>
          <p:nvPr/>
        </p:nvSpPr>
        <p:spPr>
          <a:xfrm>
            <a:off x="5362528" y="5313530"/>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77,7</a:t>
            </a:r>
            <a:endParaRPr lang="en-US" sz="2600" b="0" dirty="0">
              <a:solidFill>
                <a:srgbClr val="008000"/>
              </a:solidFill>
              <a:latin typeface="Calibri" panose="020F0502020204030204" pitchFamily="34" charset="0"/>
            </a:endParaRPr>
          </a:p>
        </p:txBody>
      </p:sp>
      <p:sp>
        <p:nvSpPr>
          <p:cNvPr id="52" name="CasellaDiTesto 9"/>
          <p:cNvSpPr txBox="1">
            <a:spLocks noChangeArrowheads="1"/>
          </p:cNvSpPr>
          <p:nvPr/>
        </p:nvSpPr>
        <p:spPr bwMode="auto">
          <a:xfrm>
            <a:off x="6235688" y="5375085"/>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Turismo</a:t>
            </a:r>
          </a:p>
        </p:txBody>
      </p:sp>
      <p:sp>
        <p:nvSpPr>
          <p:cNvPr id="53" name="CasellaDiTesto 52"/>
          <p:cNvSpPr txBox="1"/>
          <p:nvPr/>
        </p:nvSpPr>
        <p:spPr>
          <a:xfrm>
            <a:off x="5362528" y="5814500"/>
            <a:ext cx="772969" cy="492443"/>
          </a:xfrm>
          <a:prstGeom prst="rect">
            <a:avLst/>
          </a:prstGeom>
          <a:noFill/>
        </p:spPr>
        <p:txBody>
          <a:bodyPr wrap="none" rtlCol="0">
            <a:spAutoFit/>
          </a:bodyPr>
          <a:lstStyle/>
          <a:p>
            <a:pPr algn="r"/>
            <a:r>
              <a:rPr lang="it-IT" sz="2600" b="0" dirty="0">
                <a:solidFill>
                  <a:srgbClr val="008000"/>
                </a:solidFill>
                <a:latin typeface="Calibri" panose="020F0502020204030204" pitchFamily="34" charset="0"/>
              </a:rPr>
              <a:t>86,9</a:t>
            </a:r>
            <a:endParaRPr lang="en-US" sz="2600" b="0" dirty="0">
              <a:solidFill>
                <a:srgbClr val="008000"/>
              </a:solidFill>
              <a:latin typeface="Calibri" panose="020F0502020204030204" pitchFamily="34" charset="0"/>
            </a:endParaRPr>
          </a:p>
        </p:txBody>
      </p:sp>
      <p:sp>
        <p:nvSpPr>
          <p:cNvPr id="54" name="CasellaDiTesto 9"/>
          <p:cNvSpPr txBox="1">
            <a:spLocks noChangeArrowheads="1"/>
          </p:cNvSpPr>
          <p:nvPr/>
        </p:nvSpPr>
        <p:spPr bwMode="auto">
          <a:xfrm>
            <a:off x="6235688" y="5876055"/>
            <a:ext cx="252187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Servizi</a:t>
            </a:r>
          </a:p>
        </p:txBody>
      </p:sp>
    </p:spTree>
    <p:extLst>
      <p:ext uri="{BB962C8B-B14F-4D97-AF65-F5344CB8AC3E}">
        <p14:creationId xmlns:p14="http://schemas.microsoft.com/office/powerpoint/2010/main" val="442661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sellaDiTesto 9"/>
          <p:cNvSpPr txBox="1">
            <a:spLocks noChangeArrowheads="1"/>
          </p:cNvSpPr>
          <p:nvPr/>
        </p:nvSpPr>
        <p:spPr bwMode="auto">
          <a:xfrm>
            <a:off x="395288" y="1372706"/>
            <a:ext cx="84201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just" eaLnBrk="1" hangingPunct="1">
              <a:spcBef>
                <a:spcPts val="600"/>
              </a:spcBef>
            </a:pPr>
            <a:r>
              <a:rPr lang="it-IT" altLang="ja-JP" sz="2000" b="0" dirty="0">
                <a:latin typeface="Calibri" panose="020F0502020204030204" pitchFamily="34" charset="0"/>
              </a:rPr>
              <a:t>Imprese che possiedono un </a:t>
            </a:r>
            <a:r>
              <a:rPr lang="it-IT" altLang="ja-JP" sz="2000" u="sng" dirty="0">
                <a:latin typeface="Calibri" panose="020F0502020204030204" pitchFamily="34" charset="0"/>
              </a:rPr>
              <a:t>proprio sito web</a:t>
            </a:r>
          </a:p>
        </p:txBody>
      </p:sp>
      <p:sp>
        <p:nvSpPr>
          <p:cNvPr id="26" name="CasellaDiTesto 24"/>
          <p:cNvSpPr txBox="1">
            <a:spLocks noChangeArrowheads="1"/>
          </p:cNvSpPr>
          <p:nvPr/>
        </p:nvSpPr>
        <p:spPr bwMode="auto">
          <a:xfrm>
            <a:off x="5112001" y="1984518"/>
            <a:ext cx="3730520" cy="291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b="1">
                <a:solidFill>
                  <a:schemeClr val="tx1"/>
                </a:solidFill>
                <a:latin typeface="Arial" panose="020B0604020202020204" pitchFamily="34" charset="0"/>
                <a:ea typeface="MS PGothic" panose="020B0600070205080204" pitchFamily="34" charset="-128"/>
              </a:defRPr>
            </a:lvl1pPr>
            <a:lvl2pPr marL="742950" indent="-285750" eaLnBrk="0" hangingPunct="0">
              <a:defRPr sz="800" b="1">
                <a:solidFill>
                  <a:schemeClr val="tx1"/>
                </a:solidFill>
                <a:latin typeface="Arial" panose="020B0604020202020204" pitchFamily="34" charset="0"/>
                <a:ea typeface="MS PGothic" panose="020B0600070205080204" pitchFamily="34" charset="-128"/>
              </a:defRPr>
            </a:lvl2pPr>
            <a:lvl3pPr marL="1143000" indent="-228600" eaLnBrk="0" hangingPunct="0">
              <a:defRPr sz="800" b="1">
                <a:solidFill>
                  <a:schemeClr val="tx1"/>
                </a:solidFill>
                <a:latin typeface="Arial" panose="020B0604020202020204" pitchFamily="34" charset="0"/>
                <a:ea typeface="MS PGothic" panose="020B0600070205080204" pitchFamily="34" charset="-128"/>
              </a:defRPr>
            </a:lvl3pPr>
            <a:lvl4pPr marL="1600200" indent="-228600" eaLnBrk="0" hangingPunct="0">
              <a:defRPr sz="800" b="1">
                <a:solidFill>
                  <a:schemeClr val="tx1"/>
                </a:solidFill>
                <a:latin typeface="Arial" panose="020B0604020202020204" pitchFamily="34" charset="0"/>
                <a:ea typeface="MS PGothic" panose="020B0600070205080204" pitchFamily="34" charset="-128"/>
              </a:defRPr>
            </a:lvl4pPr>
            <a:lvl5pPr marL="2057400" indent="-228600" eaLnBrk="0" hangingPunct="0">
              <a:defRPr sz="8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algn="l" eaLnBrk="1" hangingPunct="1">
              <a:lnSpc>
                <a:spcPct val="110000"/>
              </a:lnSpc>
              <a:spcBef>
                <a:spcPts val="600"/>
              </a:spcBef>
            </a:pPr>
            <a:r>
              <a:rPr lang="it-IT" altLang="it-IT" sz="1800" b="0" dirty="0">
                <a:latin typeface="Calibri" panose="020F0502020204030204" pitchFamily="34" charset="0"/>
              </a:rPr>
              <a:t>Il </a:t>
            </a:r>
            <a:r>
              <a:rPr lang="it-IT" altLang="it-IT" sz="1800" dirty="0">
                <a:latin typeface="Calibri" panose="020F0502020204030204" pitchFamily="34" charset="0"/>
              </a:rPr>
              <a:t>Friuli Venezia Giulia </a:t>
            </a:r>
            <a:r>
              <a:rPr lang="it-IT" altLang="it-IT" sz="1800" b="0" dirty="0">
                <a:latin typeface="Calibri" panose="020F0502020204030204" pitchFamily="34" charset="0"/>
              </a:rPr>
              <a:t>si posiziona al </a:t>
            </a:r>
            <a:r>
              <a:rPr lang="it-IT" altLang="it-IT" sz="1800" dirty="0">
                <a:latin typeface="Calibri" panose="020F0502020204030204" pitchFamily="34" charset="0"/>
              </a:rPr>
              <a:t>settimo posto</a:t>
            </a:r>
            <a:r>
              <a:rPr lang="it-IT" altLang="it-IT" sz="1800" b="0" dirty="0">
                <a:latin typeface="Calibri" panose="020F0502020204030204" pitchFamily="34" charset="0"/>
              </a:rPr>
              <a:t> tra le regioni italiane relativamente alla quota di imprese in possesso di un sito web. È preceduto da Trentino Alto Adige, Marche, Lombardia, Emilia Romagna, Veneto, Piemonte. </a:t>
            </a:r>
            <a:endParaRPr lang="it-IT" altLang="it-IT" sz="1800" dirty="0">
              <a:latin typeface="Calibri" panose="020F0502020204030204" pitchFamily="34" charset="0"/>
            </a:endParaRPr>
          </a:p>
          <a:p>
            <a:pPr algn="l" eaLnBrk="1" hangingPunct="1">
              <a:lnSpc>
                <a:spcPct val="110000"/>
              </a:lnSpc>
              <a:spcBef>
                <a:spcPts val="600"/>
              </a:spcBef>
            </a:pPr>
            <a:r>
              <a:rPr lang="it-IT" altLang="it-IT" sz="1800" b="0" dirty="0">
                <a:latin typeface="Calibri" panose="020F0502020204030204" pitchFamily="34" charset="0"/>
              </a:rPr>
              <a:t>Ancora molto indietro Calabria, Sardegna, Molise.</a:t>
            </a:r>
          </a:p>
        </p:txBody>
      </p:sp>
      <p:grpSp>
        <p:nvGrpSpPr>
          <p:cNvPr id="13" name="Gruppo 12"/>
          <p:cNvGrpSpPr/>
          <p:nvPr/>
        </p:nvGrpSpPr>
        <p:grpSpPr>
          <a:xfrm>
            <a:off x="5144192" y="5030748"/>
            <a:ext cx="2388581" cy="1364347"/>
            <a:chOff x="4703699" y="4566079"/>
            <a:chExt cx="2388581" cy="1364347"/>
          </a:xfrm>
        </p:grpSpPr>
        <p:sp>
          <p:nvSpPr>
            <p:cNvPr id="28" name="Rettangolo 27"/>
            <p:cNvSpPr>
              <a:spLocks noChangeArrowheads="1"/>
            </p:cNvSpPr>
            <p:nvPr/>
          </p:nvSpPr>
          <p:spPr bwMode="auto">
            <a:xfrm>
              <a:off x="4703699" y="4566079"/>
              <a:ext cx="2388581" cy="1364347"/>
            </a:xfrm>
            <a:prstGeom prst="rect">
              <a:avLst/>
            </a:prstGeom>
            <a:solidFill>
              <a:schemeClr val="bg1"/>
            </a:solidFill>
            <a:ln>
              <a:noFill/>
            </a:ln>
            <a:effectLst>
              <a:outerShdw blurRad="50800" dist="38100" algn="l" rotWithShape="0">
                <a:prstClr val="black">
                  <a:alpha val="40000"/>
                </a:prstClr>
              </a:outerShdw>
            </a:effectLst>
            <a:extLst>
              <a:ext uri="{91240B29-F687-4F45-9708-019B960494DF}">
                <a14:hiddenLine xmlns:a14="http://schemas.microsoft.com/office/drawing/2010/main" w="12700">
                  <a:solidFill>
                    <a:srgbClr val="000000"/>
                  </a:solidFill>
                  <a:round/>
                  <a:headEnd/>
                  <a:tailEnd/>
                </a14:hiddenLine>
              </a:ext>
            </a:extLst>
          </p:spPr>
          <p:txBody>
            <a:bodyPr/>
            <a:lstStyle/>
            <a:p>
              <a:pPr algn="l">
                <a:defRPr/>
              </a:pPr>
              <a:endParaRPr lang="it-IT" dirty="0">
                <a:latin typeface="Arial" charset="0"/>
                <a:ea typeface="ＭＳ Ｐゴシック" charset="0"/>
                <a:cs typeface="ＭＳ Ｐゴシック" charset="0"/>
              </a:endParaRPr>
            </a:p>
          </p:txBody>
        </p:sp>
        <p:sp>
          <p:nvSpPr>
            <p:cNvPr id="30" name="CasellaDiTesto 9"/>
            <p:cNvSpPr txBox="1">
              <a:spLocks noChangeArrowheads="1"/>
            </p:cNvSpPr>
            <p:nvPr/>
          </p:nvSpPr>
          <p:spPr bwMode="auto">
            <a:xfrm>
              <a:off x="5104636" y="4584934"/>
              <a:ext cx="1843628" cy="1338828"/>
            </a:xfrm>
            <a:prstGeom prst="rect">
              <a:avLst/>
            </a:prstGeom>
            <a:solidFill>
              <a:schemeClr val="bg1"/>
            </a:solidFill>
            <a:ln>
              <a:noFill/>
            </a:ln>
            <a:extLst/>
          </p:spPr>
          <p:txBody>
            <a:bodyPr wrap="square">
              <a:spAutoFit/>
            </a:bodyPr>
            <a:lstStyle>
              <a:lvl1pPr eaLnBrk="0" hangingPunct="0">
                <a:defRPr sz="800" b="1">
                  <a:solidFill>
                    <a:schemeClr val="tx1"/>
                  </a:solidFill>
                  <a:latin typeface="Arial" panose="020B0604020202020204" pitchFamily="34" charset="0"/>
                  <a:ea typeface="MS PGothic" panose="020B0600070205080204" pitchFamily="34" charset="-128"/>
                </a:defRPr>
              </a:lvl1pPr>
              <a:lvl2pPr marL="742950" indent="-285750" eaLnBrk="0" hangingPunct="0">
                <a:defRPr sz="800" b="1">
                  <a:solidFill>
                    <a:schemeClr val="tx1"/>
                  </a:solidFill>
                  <a:latin typeface="Arial" panose="020B0604020202020204" pitchFamily="34" charset="0"/>
                  <a:ea typeface="MS PGothic" panose="020B0600070205080204" pitchFamily="34" charset="-128"/>
                </a:defRPr>
              </a:lvl2pPr>
              <a:lvl3pPr marL="1143000" indent="-228600" eaLnBrk="0" hangingPunct="0">
                <a:defRPr sz="800" b="1">
                  <a:solidFill>
                    <a:schemeClr val="tx1"/>
                  </a:solidFill>
                  <a:latin typeface="Arial" panose="020B0604020202020204" pitchFamily="34" charset="0"/>
                  <a:ea typeface="MS PGothic" panose="020B0600070205080204" pitchFamily="34" charset="-128"/>
                </a:defRPr>
              </a:lvl3pPr>
              <a:lvl4pPr marL="1600200" indent="-228600" eaLnBrk="0" hangingPunct="0">
                <a:defRPr sz="800" b="1">
                  <a:solidFill>
                    <a:schemeClr val="tx1"/>
                  </a:solidFill>
                  <a:latin typeface="Arial" panose="020B0604020202020204" pitchFamily="34" charset="0"/>
                  <a:ea typeface="MS PGothic" panose="020B0600070205080204" pitchFamily="34" charset="-128"/>
                </a:defRPr>
              </a:lvl4pPr>
              <a:lvl5pPr marL="2057400" indent="-228600" eaLnBrk="0" hangingPunct="0">
                <a:defRPr sz="800" b="1">
                  <a:solidFill>
                    <a:schemeClr val="tx1"/>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r>
                <a:rPr lang="it-IT" altLang="it-IT" sz="900" dirty="0">
                  <a:latin typeface="Calibri" panose="020F0502020204030204" pitchFamily="34" charset="0"/>
                </a:rPr>
                <a:t>LEGENDA</a:t>
              </a:r>
            </a:p>
            <a:p>
              <a:pPr eaLnBrk="1" hangingPunct="1"/>
              <a:r>
                <a:rPr lang="it-IT" altLang="it-IT" sz="900" b="0" dirty="0">
                  <a:latin typeface="Calibri" panose="020F0502020204030204" pitchFamily="34" charset="0"/>
                </a:rPr>
                <a:t>Utilizzo di una scala di colore rosso. </a:t>
              </a:r>
            </a:p>
            <a:p>
              <a:pPr eaLnBrk="1" hangingPunct="1"/>
              <a:r>
                <a:rPr lang="it-IT" altLang="it-IT" sz="900" b="0" dirty="0">
                  <a:latin typeface="Calibri" panose="020F0502020204030204" pitchFamily="34" charset="0"/>
                </a:rPr>
                <a:t>A tonalità di rosso più scuro corrisponde una incidenza maggiore del fenomeno in quella regione.</a:t>
              </a:r>
            </a:p>
            <a:p>
              <a:pPr eaLnBrk="1" hangingPunct="1"/>
              <a:r>
                <a:rPr lang="it-IT" altLang="it-IT" sz="900" b="0" dirty="0">
                  <a:latin typeface="Calibri" panose="020F0502020204030204" pitchFamily="34" charset="0"/>
                </a:rPr>
                <a:t>A tonalità di rosso più chiaro corrisponde una incidenza minore del fenomeno in quella regione.</a:t>
              </a:r>
            </a:p>
          </p:txBody>
        </p:sp>
        <p:grpSp>
          <p:nvGrpSpPr>
            <p:cNvPr id="6" name="Gruppo 5"/>
            <p:cNvGrpSpPr/>
            <p:nvPr/>
          </p:nvGrpSpPr>
          <p:grpSpPr>
            <a:xfrm>
              <a:off x="4720629" y="4774755"/>
              <a:ext cx="384007" cy="1130300"/>
              <a:chOff x="1068395" y="4581128"/>
              <a:chExt cx="384007" cy="1130300"/>
            </a:xfrm>
          </p:grpSpPr>
          <p:pic>
            <p:nvPicPr>
              <p:cNvPr id="35"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1402" y="4581128"/>
                <a:ext cx="381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bwMode="auto">
              <a:xfrm>
                <a:off x="1068395" y="4581128"/>
                <a:ext cx="102298" cy="11303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pic>
        <p:nvPicPr>
          <p:cNvPr id="2" name="Immagine 1"/>
          <p:cNvPicPr>
            <a:picLocks noChangeAspect="1"/>
          </p:cNvPicPr>
          <p:nvPr/>
        </p:nvPicPr>
        <p:blipFill>
          <a:blip r:embed="rId5"/>
          <a:stretch>
            <a:fillRect/>
          </a:stretch>
        </p:blipFill>
        <p:spPr>
          <a:xfrm>
            <a:off x="734400" y="1990800"/>
            <a:ext cx="3168000" cy="3751200"/>
          </a:xfrm>
          <a:prstGeom prst="rect">
            <a:avLst/>
          </a:prstGeom>
        </p:spPr>
      </p:pic>
      <p:sp>
        <p:nvSpPr>
          <p:cNvPr id="15" name="Titolo 6"/>
          <p:cNvSpPr txBox="1">
            <a:spLocks/>
          </p:cNvSpPr>
          <p:nvPr/>
        </p:nvSpPr>
        <p:spPr>
          <a:xfrm>
            <a:off x="395287" y="188913"/>
            <a:ext cx="8655879"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364E88"/>
                </a:solidFill>
                <a:latin typeface="Calibri" panose="020F0502020204030204" pitchFamily="34" charset="0"/>
                <a:ea typeface="ＭＳ Ｐゴシック" pitchFamily="34" charset="-128"/>
                <a:cs typeface="Arial" charset="0"/>
              </a:rPr>
              <a:t>e.commerce</a:t>
            </a:r>
            <a:r>
              <a:rPr lang="it-IT" kern="0" dirty="0">
                <a:solidFill>
                  <a:srgbClr val="364E88"/>
                </a:solidFill>
                <a:latin typeface="Calibri" panose="020F0502020204030204" pitchFamily="34" charset="0"/>
                <a:ea typeface="ＭＳ Ｐゴシック" pitchFamily="34" charset="-128"/>
                <a:cs typeface="Arial" charset="0"/>
              </a:rPr>
              <a:t> </a:t>
            </a:r>
            <a:r>
              <a:rPr lang="it-IT" kern="0" dirty="0">
                <a:solidFill>
                  <a:srgbClr val="1F497D"/>
                </a:solidFill>
                <a:latin typeface="Calibri" panose="020F0502020204030204" pitchFamily="34" charset="0"/>
                <a:ea typeface="ＭＳ Ｐゴシック" pitchFamily="34" charset="-128"/>
                <a:cs typeface="Arial" charset="0"/>
              </a:rPr>
              <a:t>| </a:t>
            </a:r>
            <a:r>
              <a:rPr lang="it-IT" kern="0" dirty="0">
                <a:solidFill>
                  <a:srgbClr val="000000"/>
                </a:solidFill>
                <a:latin typeface="Calibri" panose="020F0502020204030204" pitchFamily="34" charset="0"/>
                <a:ea typeface="ＭＳ Ｐゴシック" pitchFamily="34" charset="-128"/>
                <a:cs typeface="Arial" charset="0"/>
              </a:rPr>
              <a:t>…in generale, </a:t>
            </a:r>
            <a:r>
              <a:rPr lang="it-IT" u="sng" kern="0" dirty="0">
                <a:solidFill>
                  <a:srgbClr val="C00000"/>
                </a:solidFill>
                <a:latin typeface="Calibri" panose="020F0502020204030204" pitchFamily="34" charset="0"/>
                <a:ea typeface="ＭＳ Ｐゴシック" pitchFamily="34" charset="-128"/>
                <a:cs typeface="Arial" charset="0"/>
              </a:rPr>
              <a:t>IL FVG È AL SETTIMO POSTO</a:t>
            </a:r>
            <a:r>
              <a:rPr lang="it-IT" kern="0" dirty="0">
                <a:solidFill>
                  <a:srgbClr val="000000"/>
                </a:solidFill>
                <a:latin typeface="Calibri" panose="020F0502020204030204" pitchFamily="34" charset="0"/>
                <a:ea typeface="ＭＳ Ｐゴシック" pitchFamily="34" charset="-128"/>
                <a:cs typeface="Arial" charset="0"/>
              </a:rPr>
              <a:t> tra le regioni italiane con riferimento alla </a:t>
            </a:r>
            <a:r>
              <a:rPr lang="it-IT" u="sng" kern="0" dirty="0">
                <a:solidFill>
                  <a:srgbClr val="C00000"/>
                </a:solidFill>
                <a:latin typeface="Calibri" panose="020F0502020204030204" pitchFamily="34" charset="0"/>
                <a:ea typeface="ＭＳ Ｐゴシック" pitchFamily="34" charset="-128"/>
                <a:cs typeface="Arial" charset="0"/>
              </a:rPr>
              <a:t>PERCENTUALE DI IMPRESE</a:t>
            </a:r>
            <a:r>
              <a:rPr lang="it-IT" kern="0" dirty="0">
                <a:solidFill>
                  <a:srgbClr val="000000"/>
                </a:solidFill>
                <a:latin typeface="Calibri" panose="020F0502020204030204" pitchFamily="34" charset="0"/>
                <a:ea typeface="ＭＳ Ｐゴシック" pitchFamily="34" charset="-128"/>
                <a:cs typeface="Arial" charset="0"/>
              </a:rPr>
              <a:t> che possiedono </a:t>
            </a:r>
            <a:r>
              <a:rPr lang="it-IT" u="sng" kern="0" dirty="0">
                <a:solidFill>
                  <a:srgbClr val="C00000"/>
                </a:solidFill>
                <a:latin typeface="Calibri" panose="020F0502020204030204" pitchFamily="34" charset="0"/>
                <a:ea typeface="ＭＳ Ｐゴシック" pitchFamily="34" charset="-128"/>
                <a:cs typeface="Arial" charset="0"/>
              </a:rPr>
              <a:t>UN PROPRIO SITO WEB</a:t>
            </a:r>
            <a:r>
              <a:rPr lang="it-IT" kern="0" dirty="0">
                <a:solidFill>
                  <a:srgbClr val="000000"/>
                </a:solidFill>
                <a:latin typeface="Calibri" panose="020F0502020204030204" pitchFamily="34" charset="0"/>
                <a:ea typeface="ＭＳ Ｐゴシック" pitchFamily="34" charset="-128"/>
                <a:cs typeface="Arial" charset="0"/>
              </a:rPr>
              <a:t>…</a:t>
            </a:r>
          </a:p>
        </p:txBody>
      </p:sp>
      <p:sp>
        <p:nvSpPr>
          <p:cNvPr id="16" name="Rettangolo 11"/>
          <p:cNvSpPr>
            <a:spLocks noChangeArrowheads="1"/>
          </p:cNvSpPr>
          <p:nvPr/>
        </p:nvSpPr>
        <p:spPr bwMode="auto">
          <a:xfrm>
            <a:off x="395288" y="6256386"/>
            <a:ext cx="8367712"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a:t>
            </a:r>
            <a:r>
              <a:rPr lang="it-IT" sz="1400" b="1" dirty="0" err="1">
                <a:latin typeface="Calibri" panose="020F0502020204030204" pitchFamily="34" charset="0"/>
              </a:rPr>
              <a:t>I.Stat</a:t>
            </a:r>
            <a:r>
              <a:rPr lang="it-IT" sz="1400" b="1" dirty="0">
                <a:latin typeface="Calibri" panose="020F0502020204030204" pitchFamily="34" charset="0"/>
              </a:rPr>
              <a:t> 2016 (</a:t>
            </a:r>
            <a:r>
              <a:rPr lang="it-IT" sz="1400" b="1" dirty="0" err="1">
                <a:latin typeface="Calibri" panose="020F0502020204030204" pitchFamily="34" charset="0"/>
              </a:rPr>
              <a:t>Datawarehouse</a:t>
            </a:r>
            <a:r>
              <a:rPr lang="it-IT" sz="1400" b="1" dirty="0">
                <a:latin typeface="Calibri" panose="020F0502020204030204" pitchFamily="34" charset="0"/>
              </a:rPr>
              <a:t> Istat)</a:t>
            </a:r>
            <a:endParaRPr lang="it-IT" sz="500" b="1" dirty="0">
              <a:latin typeface="Calibri" panose="020F0502020204030204" pitchFamily="34" charset="0"/>
            </a:endParaRPr>
          </a:p>
        </p:txBody>
      </p:sp>
      <p:sp>
        <p:nvSpPr>
          <p:cNvPr id="17" name="CasellaDiTesto 16"/>
          <p:cNvSpPr txBox="1"/>
          <p:nvPr/>
        </p:nvSpPr>
        <p:spPr>
          <a:xfrm>
            <a:off x="3366052" y="2914399"/>
            <a:ext cx="1651862" cy="707886"/>
          </a:xfrm>
          <a:prstGeom prst="rect">
            <a:avLst/>
          </a:prstGeom>
          <a:noFill/>
        </p:spPr>
        <p:txBody>
          <a:bodyPr wrap="none" rtlCol="0">
            <a:spAutoFit/>
          </a:bodyPr>
          <a:lstStyle/>
          <a:p>
            <a:pPr algn="ctr"/>
            <a:r>
              <a:rPr lang="it-IT" sz="4000" b="1" dirty="0">
                <a:solidFill>
                  <a:srgbClr val="FF0000"/>
                </a:solidFill>
                <a:latin typeface="Calibri" panose="020F0502020204030204" pitchFamily="34" charset="0"/>
              </a:rPr>
              <a:t>7^ </a:t>
            </a:r>
            <a:r>
              <a:rPr lang="it-IT" sz="2800" b="1" dirty="0">
                <a:solidFill>
                  <a:srgbClr val="FF0000"/>
                </a:solidFill>
                <a:latin typeface="Calibri" panose="020F0502020204030204" pitchFamily="34" charset="0"/>
              </a:rPr>
              <a:t>posto</a:t>
            </a:r>
          </a:p>
        </p:txBody>
      </p:sp>
      <p:pic>
        <p:nvPicPr>
          <p:cNvPr id="18" name="Picture 4" descr="Risultati immagini per cerchio evidenziatore rosso"/>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42135" b="56163" l="28557" r="47617"/>
                    </a14:imgEffect>
                  </a14:imgLayer>
                </a14:imgProps>
              </a:ext>
              <a:ext uri="{28A0092B-C50C-407E-A947-70E740481C1C}">
                <a14:useLocalDpi xmlns:a14="http://schemas.microsoft.com/office/drawing/2010/main" val="0"/>
              </a:ext>
            </a:extLst>
          </a:blip>
          <a:srcRect l="26174" t="40382" r="50000" b="42084"/>
          <a:stretch/>
        </p:blipFill>
        <p:spPr bwMode="auto">
          <a:xfrm>
            <a:off x="1903695" y="1866163"/>
            <a:ext cx="1305820" cy="960964"/>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271"/>
          <p:cNvSpPr>
            <a:spLocks noEditPoints="1"/>
          </p:cNvSpPr>
          <p:nvPr>
            <p:custDataLst>
              <p:tags r:id="rId1"/>
            </p:custDataLst>
          </p:nvPr>
        </p:nvSpPr>
        <p:spPr bwMode="auto">
          <a:xfrm rot="14101116" flipH="1" flipV="1">
            <a:off x="2871180" y="2597996"/>
            <a:ext cx="676669" cy="139500"/>
          </a:xfrm>
          <a:custGeom>
            <a:avLst/>
            <a:gdLst/>
            <a:ahLst/>
            <a:cxnLst>
              <a:cxn ang="0">
                <a:pos x="986" y="106"/>
              </a:cxn>
              <a:cxn ang="0">
                <a:pos x="1100" y="65"/>
              </a:cxn>
              <a:cxn ang="0">
                <a:pos x="1133" y="53"/>
              </a:cxn>
              <a:cxn ang="0">
                <a:pos x="1194" y="13"/>
              </a:cxn>
              <a:cxn ang="0">
                <a:pos x="1166" y="8"/>
              </a:cxn>
              <a:cxn ang="0">
                <a:pos x="1107" y="30"/>
              </a:cxn>
              <a:cxn ang="0">
                <a:pos x="1041" y="58"/>
              </a:cxn>
              <a:cxn ang="0">
                <a:pos x="974" y="84"/>
              </a:cxn>
              <a:cxn ang="0">
                <a:pos x="866" y="131"/>
              </a:cxn>
              <a:cxn ang="0">
                <a:pos x="817" y="148"/>
              </a:cxn>
              <a:cxn ang="0">
                <a:pos x="726" y="195"/>
              </a:cxn>
              <a:cxn ang="0">
                <a:pos x="626" y="237"/>
              </a:cxn>
              <a:cxn ang="0">
                <a:pos x="564" y="283"/>
              </a:cxn>
              <a:cxn ang="0">
                <a:pos x="542" y="297"/>
              </a:cxn>
              <a:cxn ang="0">
                <a:pos x="460" y="336"/>
              </a:cxn>
              <a:cxn ang="0">
                <a:pos x="439" y="364"/>
              </a:cxn>
              <a:cxn ang="0">
                <a:pos x="380" y="399"/>
              </a:cxn>
              <a:cxn ang="0">
                <a:pos x="316" y="446"/>
              </a:cxn>
              <a:cxn ang="0">
                <a:pos x="284" y="473"/>
              </a:cxn>
              <a:cxn ang="0">
                <a:pos x="207" y="548"/>
              </a:cxn>
              <a:cxn ang="0">
                <a:pos x="220" y="551"/>
              </a:cxn>
              <a:cxn ang="0">
                <a:pos x="143" y="628"/>
              </a:cxn>
              <a:cxn ang="0">
                <a:pos x="44" y="766"/>
              </a:cxn>
              <a:cxn ang="0">
                <a:pos x="32" y="789"/>
              </a:cxn>
              <a:cxn ang="0">
                <a:pos x="12" y="822"/>
              </a:cxn>
              <a:cxn ang="0">
                <a:pos x="104" y="700"/>
              </a:cxn>
              <a:cxn ang="0">
                <a:pos x="207" y="583"/>
              </a:cxn>
              <a:cxn ang="0">
                <a:pos x="255" y="533"/>
              </a:cxn>
              <a:cxn ang="0">
                <a:pos x="348" y="453"/>
              </a:cxn>
              <a:cxn ang="0">
                <a:pos x="454" y="374"/>
              </a:cxn>
              <a:cxn ang="0">
                <a:pos x="537" y="326"/>
              </a:cxn>
              <a:cxn ang="0">
                <a:pos x="597" y="290"/>
              </a:cxn>
              <a:cxn ang="0">
                <a:pos x="669" y="248"/>
              </a:cxn>
              <a:cxn ang="0">
                <a:pos x="782" y="196"/>
              </a:cxn>
              <a:cxn ang="0">
                <a:pos x="919" y="134"/>
              </a:cxn>
              <a:cxn ang="0">
                <a:pos x="154" y="636"/>
              </a:cxn>
              <a:cxn ang="0">
                <a:pos x="671" y="222"/>
              </a:cxn>
              <a:cxn ang="0">
                <a:pos x="769" y="193"/>
              </a:cxn>
              <a:cxn ang="0">
                <a:pos x="629" y="265"/>
              </a:cxn>
              <a:cxn ang="0">
                <a:pos x="411" y="402"/>
              </a:cxn>
              <a:cxn ang="0">
                <a:pos x="687" y="229"/>
              </a:cxn>
              <a:cxn ang="0">
                <a:pos x="355" y="434"/>
              </a:cxn>
              <a:cxn ang="0">
                <a:pos x="363" y="439"/>
              </a:cxn>
              <a:cxn ang="0">
                <a:pos x="355" y="444"/>
              </a:cxn>
              <a:cxn ang="0">
                <a:pos x="82" y="721"/>
              </a:cxn>
              <a:cxn ang="0">
                <a:pos x="204" y="569"/>
              </a:cxn>
              <a:cxn ang="0">
                <a:pos x="203" y="569"/>
              </a:cxn>
              <a:cxn ang="0">
                <a:pos x="295" y="478"/>
              </a:cxn>
              <a:cxn ang="0">
                <a:pos x="317" y="459"/>
              </a:cxn>
              <a:cxn ang="0">
                <a:pos x="457" y="345"/>
              </a:cxn>
              <a:cxn ang="0">
                <a:pos x="577" y="279"/>
              </a:cxn>
              <a:cxn ang="0">
                <a:pos x="951" y="97"/>
              </a:cxn>
              <a:cxn ang="0">
                <a:pos x="1043" y="60"/>
              </a:cxn>
              <a:cxn ang="0">
                <a:pos x="1113" y="38"/>
              </a:cxn>
              <a:cxn ang="0">
                <a:pos x="1113" y="38"/>
              </a:cxn>
              <a:cxn ang="0">
                <a:pos x="1076" y="48"/>
              </a:cxn>
              <a:cxn ang="0">
                <a:pos x="1126" y="42"/>
              </a:cxn>
              <a:cxn ang="0">
                <a:pos x="882" y="131"/>
              </a:cxn>
              <a:cxn ang="0">
                <a:pos x="581" y="281"/>
              </a:cxn>
              <a:cxn ang="0">
                <a:pos x="835" y="159"/>
              </a:cxn>
              <a:cxn ang="0">
                <a:pos x="839" y="158"/>
              </a:cxn>
              <a:cxn ang="0">
                <a:pos x="781" y="181"/>
              </a:cxn>
              <a:cxn ang="0">
                <a:pos x="1013" y="93"/>
              </a:cxn>
            </a:cxnLst>
            <a:rect l="0" t="0" r="r" b="b"/>
            <a:pathLst>
              <a:path w="1207" h="840">
                <a:moveTo>
                  <a:pt x="919" y="134"/>
                </a:moveTo>
                <a:cubicBezTo>
                  <a:pt x="928" y="128"/>
                  <a:pt x="939" y="128"/>
                  <a:pt x="947" y="125"/>
                </a:cubicBezTo>
                <a:cubicBezTo>
                  <a:pt x="944" y="124"/>
                  <a:pt x="944" y="124"/>
                  <a:pt x="944" y="124"/>
                </a:cubicBezTo>
                <a:cubicBezTo>
                  <a:pt x="953" y="122"/>
                  <a:pt x="953" y="122"/>
                  <a:pt x="953" y="122"/>
                </a:cubicBezTo>
                <a:cubicBezTo>
                  <a:pt x="952" y="120"/>
                  <a:pt x="952" y="120"/>
                  <a:pt x="952" y="120"/>
                </a:cubicBezTo>
                <a:cubicBezTo>
                  <a:pt x="966" y="116"/>
                  <a:pt x="982" y="108"/>
                  <a:pt x="989" y="109"/>
                </a:cubicBezTo>
                <a:cubicBezTo>
                  <a:pt x="986" y="106"/>
                  <a:pt x="986" y="106"/>
                  <a:pt x="986" y="106"/>
                </a:cubicBezTo>
                <a:cubicBezTo>
                  <a:pt x="1001" y="104"/>
                  <a:pt x="1001" y="104"/>
                  <a:pt x="1001" y="104"/>
                </a:cubicBezTo>
                <a:cubicBezTo>
                  <a:pt x="992" y="104"/>
                  <a:pt x="992" y="104"/>
                  <a:pt x="992" y="104"/>
                </a:cubicBezTo>
                <a:cubicBezTo>
                  <a:pt x="1008" y="98"/>
                  <a:pt x="1034" y="91"/>
                  <a:pt x="1038" y="90"/>
                </a:cubicBezTo>
                <a:cubicBezTo>
                  <a:pt x="1036" y="90"/>
                  <a:pt x="1036" y="90"/>
                  <a:pt x="1036" y="90"/>
                </a:cubicBezTo>
                <a:cubicBezTo>
                  <a:pt x="1038" y="88"/>
                  <a:pt x="1041" y="88"/>
                  <a:pt x="1044" y="87"/>
                </a:cubicBezTo>
                <a:cubicBezTo>
                  <a:pt x="1041" y="86"/>
                  <a:pt x="1041" y="86"/>
                  <a:pt x="1041" y="86"/>
                </a:cubicBezTo>
                <a:cubicBezTo>
                  <a:pt x="1066" y="78"/>
                  <a:pt x="1071" y="72"/>
                  <a:pt x="1100" y="65"/>
                </a:cubicBezTo>
                <a:cubicBezTo>
                  <a:pt x="1108" y="62"/>
                  <a:pt x="1096" y="66"/>
                  <a:pt x="1095" y="65"/>
                </a:cubicBezTo>
                <a:cubicBezTo>
                  <a:pt x="1099" y="62"/>
                  <a:pt x="1109" y="60"/>
                  <a:pt x="1112" y="60"/>
                </a:cubicBezTo>
                <a:cubicBezTo>
                  <a:pt x="1108" y="58"/>
                  <a:pt x="1097" y="63"/>
                  <a:pt x="1105" y="57"/>
                </a:cubicBezTo>
                <a:cubicBezTo>
                  <a:pt x="1112" y="57"/>
                  <a:pt x="1100" y="56"/>
                  <a:pt x="1111" y="53"/>
                </a:cubicBezTo>
                <a:cubicBezTo>
                  <a:pt x="1117" y="56"/>
                  <a:pt x="1117" y="56"/>
                  <a:pt x="1117" y="56"/>
                </a:cubicBezTo>
                <a:cubicBezTo>
                  <a:pt x="1123" y="53"/>
                  <a:pt x="1117" y="52"/>
                  <a:pt x="1127" y="49"/>
                </a:cubicBezTo>
                <a:cubicBezTo>
                  <a:pt x="1139" y="48"/>
                  <a:pt x="1115" y="58"/>
                  <a:pt x="1133" y="53"/>
                </a:cubicBezTo>
                <a:cubicBezTo>
                  <a:pt x="1142" y="50"/>
                  <a:pt x="1150" y="38"/>
                  <a:pt x="1168" y="36"/>
                </a:cubicBezTo>
                <a:cubicBezTo>
                  <a:pt x="1183" y="29"/>
                  <a:pt x="1159" y="32"/>
                  <a:pt x="1180" y="27"/>
                </a:cubicBezTo>
                <a:cubicBezTo>
                  <a:pt x="1166" y="28"/>
                  <a:pt x="1166" y="28"/>
                  <a:pt x="1166" y="28"/>
                </a:cubicBezTo>
                <a:cubicBezTo>
                  <a:pt x="1169" y="26"/>
                  <a:pt x="1166" y="25"/>
                  <a:pt x="1176" y="23"/>
                </a:cubicBezTo>
                <a:cubicBezTo>
                  <a:pt x="1179" y="24"/>
                  <a:pt x="1185" y="24"/>
                  <a:pt x="1190" y="23"/>
                </a:cubicBezTo>
                <a:cubicBezTo>
                  <a:pt x="1170" y="25"/>
                  <a:pt x="1207" y="14"/>
                  <a:pt x="1187" y="15"/>
                </a:cubicBezTo>
                <a:cubicBezTo>
                  <a:pt x="1194" y="13"/>
                  <a:pt x="1194" y="13"/>
                  <a:pt x="1194" y="13"/>
                </a:cubicBezTo>
                <a:cubicBezTo>
                  <a:pt x="1193" y="13"/>
                  <a:pt x="1193" y="13"/>
                  <a:pt x="1193" y="13"/>
                </a:cubicBezTo>
                <a:cubicBezTo>
                  <a:pt x="1203" y="10"/>
                  <a:pt x="1203" y="10"/>
                  <a:pt x="1203" y="10"/>
                </a:cubicBezTo>
                <a:cubicBezTo>
                  <a:pt x="1197" y="10"/>
                  <a:pt x="1183" y="14"/>
                  <a:pt x="1189" y="9"/>
                </a:cubicBezTo>
                <a:cubicBezTo>
                  <a:pt x="1202" y="5"/>
                  <a:pt x="1202" y="5"/>
                  <a:pt x="1202" y="5"/>
                </a:cubicBezTo>
                <a:cubicBezTo>
                  <a:pt x="1198" y="4"/>
                  <a:pt x="1203" y="2"/>
                  <a:pt x="1202" y="0"/>
                </a:cubicBezTo>
                <a:cubicBezTo>
                  <a:pt x="1187" y="2"/>
                  <a:pt x="1174" y="4"/>
                  <a:pt x="1160" y="6"/>
                </a:cubicBezTo>
                <a:cubicBezTo>
                  <a:pt x="1162" y="7"/>
                  <a:pt x="1168" y="6"/>
                  <a:pt x="1166" y="8"/>
                </a:cubicBezTo>
                <a:cubicBezTo>
                  <a:pt x="1156" y="12"/>
                  <a:pt x="1157" y="8"/>
                  <a:pt x="1147" y="13"/>
                </a:cubicBezTo>
                <a:cubicBezTo>
                  <a:pt x="1152" y="14"/>
                  <a:pt x="1152" y="14"/>
                  <a:pt x="1152" y="14"/>
                </a:cubicBezTo>
                <a:cubicBezTo>
                  <a:pt x="1151" y="13"/>
                  <a:pt x="1150" y="13"/>
                  <a:pt x="1152" y="12"/>
                </a:cubicBezTo>
                <a:cubicBezTo>
                  <a:pt x="1155" y="10"/>
                  <a:pt x="1157" y="11"/>
                  <a:pt x="1157" y="12"/>
                </a:cubicBezTo>
                <a:cubicBezTo>
                  <a:pt x="1155" y="15"/>
                  <a:pt x="1144" y="17"/>
                  <a:pt x="1141" y="16"/>
                </a:cubicBezTo>
                <a:cubicBezTo>
                  <a:pt x="1128" y="20"/>
                  <a:pt x="1139" y="21"/>
                  <a:pt x="1137" y="22"/>
                </a:cubicBezTo>
                <a:cubicBezTo>
                  <a:pt x="1129" y="21"/>
                  <a:pt x="1115" y="29"/>
                  <a:pt x="1107" y="30"/>
                </a:cubicBezTo>
                <a:cubicBezTo>
                  <a:pt x="1113" y="30"/>
                  <a:pt x="1113" y="30"/>
                  <a:pt x="1113" y="30"/>
                </a:cubicBezTo>
                <a:cubicBezTo>
                  <a:pt x="1104" y="36"/>
                  <a:pt x="1094" y="37"/>
                  <a:pt x="1088" y="37"/>
                </a:cubicBezTo>
                <a:cubicBezTo>
                  <a:pt x="1091" y="39"/>
                  <a:pt x="1091" y="39"/>
                  <a:pt x="1091" y="39"/>
                </a:cubicBezTo>
                <a:cubicBezTo>
                  <a:pt x="1078" y="43"/>
                  <a:pt x="1073" y="51"/>
                  <a:pt x="1061" y="48"/>
                </a:cubicBezTo>
                <a:cubicBezTo>
                  <a:pt x="1062" y="49"/>
                  <a:pt x="1062" y="49"/>
                  <a:pt x="1062" y="49"/>
                </a:cubicBezTo>
                <a:cubicBezTo>
                  <a:pt x="1057" y="51"/>
                  <a:pt x="1049" y="55"/>
                  <a:pt x="1043" y="55"/>
                </a:cubicBezTo>
                <a:cubicBezTo>
                  <a:pt x="1043" y="56"/>
                  <a:pt x="1043" y="57"/>
                  <a:pt x="1041" y="58"/>
                </a:cubicBezTo>
                <a:cubicBezTo>
                  <a:pt x="1037" y="56"/>
                  <a:pt x="1032" y="60"/>
                  <a:pt x="1024" y="64"/>
                </a:cubicBezTo>
                <a:cubicBezTo>
                  <a:pt x="1030" y="63"/>
                  <a:pt x="1029" y="67"/>
                  <a:pt x="1035" y="65"/>
                </a:cubicBezTo>
                <a:cubicBezTo>
                  <a:pt x="1024" y="73"/>
                  <a:pt x="1022" y="66"/>
                  <a:pt x="1012" y="69"/>
                </a:cubicBezTo>
                <a:cubicBezTo>
                  <a:pt x="1006" y="73"/>
                  <a:pt x="1018" y="69"/>
                  <a:pt x="1020" y="70"/>
                </a:cubicBezTo>
                <a:cubicBezTo>
                  <a:pt x="1003" y="74"/>
                  <a:pt x="990" y="89"/>
                  <a:pt x="977" y="86"/>
                </a:cubicBezTo>
                <a:cubicBezTo>
                  <a:pt x="983" y="82"/>
                  <a:pt x="983" y="82"/>
                  <a:pt x="983" y="82"/>
                </a:cubicBezTo>
                <a:cubicBezTo>
                  <a:pt x="976" y="83"/>
                  <a:pt x="973" y="84"/>
                  <a:pt x="974" y="84"/>
                </a:cubicBezTo>
                <a:cubicBezTo>
                  <a:pt x="976" y="83"/>
                  <a:pt x="977" y="84"/>
                  <a:pt x="978" y="84"/>
                </a:cubicBezTo>
                <a:cubicBezTo>
                  <a:pt x="960" y="95"/>
                  <a:pt x="946" y="90"/>
                  <a:pt x="927" y="99"/>
                </a:cubicBezTo>
                <a:cubicBezTo>
                  <a:pt x="929" y="100"/>
                  <a:pt x="932" y="99"/>
                  <a:pt x="933" y="100"/>
                </a:cubicBezTo>
                <a:cubicBezTo>
                  <a:pt x="924" y="105"/>
                  <a:pt x="921" y="97"/>
                  <a:pt x="908" y="105"/>
                </a:cubicBezTo>
                <a:cubicBezTo>
                  <a:pt x="911" y="106"/>
                  <a:pt x="911" y="106"/>
                  <a:pt x="911" y="106"/>
                </a:cubicBezTo>
                <a:cubicBezTo>
                  <a:pt x="907" y="108"/>
                  <a:pt x="903" y="108"/>
                  <a:pt x="903" y="107"/>
                </a:cubicBezTo>
                <a:cubicBezTo>
                  <a:pt x="905" y="113"/>
                  <a:pt x="873" y="119"/>
                  <a:pt x="866" y="131"/>
                </a:cubicBezTo>
                <a:cubicBezTo>
                  <a:pt x="858" y="130"/>
                  <a:pt x="837" y="137"/>
                  <a:pt x="832" y="141"/>
                </a:cubicBezTo>
                <a:cubicBezTo>
                  <a:pt x="824" y="148"/>
                  <a:pt x="841" y="141"/>
                  <a:pt x="839" y="146"/>
                </a:cubicBezTo>
                <a:cubicBezTo>
                  <a:pt x="832" y="149"/>
                  <a:pt x="827" y="147"/>
                  <a:pt x="818" y="153"/>
                </a:cubicBezTo>
                <a:cubicBezTo>
                  <a:pt x="816" y="150"/>
                  <a:pt x="835" y="138"/>
                  <a:pt x="815" y="144"/>
                </a:cubicBezTo>
                <a:cubicBezTo>
                  <a:pt x="813" y="147"/>
                  <a:pt x="813" y="147"/>
                  <a:pt x="813" y="147"/>
                </a:cubicBezTo>
                <a:cubicBezTo>
                  <a:pt x="815" y="146"/>
                  <a:pt x="818" y="144"/>
                  <a:pt x="820" y="143"/>
                </a:cubicBezTo>
                <a:cubicBezTo>
                  <a:pt x="827" y="143"/>
                  <a:pt x="818" y="147"/>
                  <a:pt x="817" y="148"/>
                </a:cubicBezTo>
                <a:cubicBezTo>
                  <a:pt x="796" y="157"/>
                  <a:pt x="796" y="157"/>
                  <a:pt x="796" y="157"/>
                </a:cubicBezTo>
                <a:cubicBezTo>
                  <a:pt x="793" y="154"/>
                  <a:pt x="806" y="149"/>
                  <a:pt x="807" y="148"/>
                </a:cubicBezTo>
                <a:cubicBezTo>
                  <a:pt x="791" y="156"/>
                  <a:pt x="774" y="169"/>
                  <a:pt x="758" y="174"/>
                </a:cubicBezTo>
                <a:cubicBezTo>
                  <a:pt x="760" y="175"/>
                  <a:pt x="760" y="175"/>
                  <a:pt x="760" y="175"/>
                </a:cubicBezTo>
                <a:cubicBezTo>
                  <a:pt x="740" y="181"/>
                  <a:pt x="752" y="186"/>
                  <a:pt x="734" y="188"/>
                </a:cubicBezTo>
                <a:cubicBezTo>
                  <a:pt x="727" y="193"/>
                  <a:pt x="739" y="190"/>
                  <a:pt x="727" y="196"/>
                </a:cubicBezTo>
                <a:cubicBezTo>
                  <a:pt x="724" y="198"/>
                  <a:pt x="725" y="196"/>
                  <a:pt x="726" y="195"/>
                </a:cubicBezTo>
                <a:cubicBezTo>
                  <a:pt x="710" y="201"/>
                  <a:pt x="721" y="201"/>
                  <a:pt x="706" y="205"/>
                </a:cubicBezTo>
                <a:cubicBezTo>
                  <a:pt x="710" y="207"/>
                  <a:pt x="710" y="207"/>
                  <a:pt x="710" y="207"/>
                </a:cubicBezTo>
                <a:cubicBezTo>
                  <a:pt x="693" y="213"/>
                  <a:pt x="674" y="215"/>
                  <a:pt x="661" y="224"/>
                </a:cubicBezTo>
                <a:cubicBezTo>
                  <a:pt x="663" y="226"/>
                  <a:pt x="671" y="222"/>
                  <a:pt x="676" y="222"/>
                </a:cubicBezTo>
                <a:cubicBezTo>
                  <a:pt x="654" y="227"/>
                  <a:pt x="631" y="245"/>
                  <a:pt x="613" y="252"/>
                </a:cubicBezTo>
                <a:cubicBezTo>
                  <a:pt x="616" y="247"/>
                  <a:pt x="602" y="251"/>
                  <a:pt x="612" y="243"/>
                </a:cubicBezTo>
                <a:cubicBezTo>
                  <a:pt x="616" y="245"/>
                  <a:pt x="620" y="240"/>
                  <a:pt x="626" y="237"/>
                </a:cubicBezTo>
                <a:cubicBezTo>
                  <a:pt x="613" y="235"/>
                  <a:pt x="589" y="263"/>
                  <a:pt x="582" y="258"/>
                </a:cubicBezTo>
                <a:cubicBezTo>
                  <a:pt x="581" y="262"/>
                  <a:pt x="581" y="262"/>
                  <a:pt x="581" y="262"/>
                </a:cubicBezTo>
                <a:cubicBezTo>
                  <a:pt x="579" y="263"/>
                  <a:pt x="571" y="265"/>
                  <a:pt x="575" y="262"/>
                </a:cubicBezTo>
                <a:cubicBezTo>
                  <a:pt x="557" y="274"/>
                  <a:pt x="557" y="274"/>
                  <a:pt x="557" y="274"/>
                </a:cubicBezTo>
                <a:cubicBezTo>
                  <a:pt x="565" y="272"/>
                  <a:pt x="581" y="269"/>
                  <a:pt x="584" y="264"/>
                </a:cubicBezTo>
                <a:cubicBezTo>
                  <a:pt x="591" y="263"/>
                  <a:pt x="578" y="270"/>
                  <a:pt x="584" y="270"/>
                </a:cubicBezTo>
                <a:cubicBezTo>
                  <a:pt x="569" y="273"/>
                  <a:pt x="577" y="276"/>
                  <a:pt x="564" y="283"/>
                </a:cubicBezTo>
                <a:cubicBezTo>
                  <a:pt x="568" y="276"/>
                  <a:pt x="549" y="286"/>
                  <a:pt x="548" y="283"/>
                </a:cubicBezTo>
                <a:cubicBezTo>
                  <a:pt x="544" y="287"/>
                  <a:pt x="534" y="291"/>
                  <a:pt x="530" y="292"/>
                </a:cubicBezTo>
                <a:cubicBezTo>
                  <a:pt x="522" y="296"/>
                  <a:pt x="507" y="309"/>
                  <a:pt x="495" y="315"/>
                </a:cubicBezTo>
                <a:cubicBezTo>
                  <a:pt x="500" y="314"/>
                  <a:pt x="508" y="311"/>
                  <a:pt x="509" y="313"/>
                </a:cubicBezTo>
                <a:cubicBezTo>
                  <a:pt x="502" y="316"/>
                  <a:pt x="496" y="320"/>
                  <a:pt x="497" y="323"/>
                </a:cubicBezTo>
                <a:cubicBezTo>
                  <a:pt x="520" y="315"/>
                  <a:pt x="499" y="313"/>
                  <a:pt x="520" y="304"/>
                </a:cubicBezTo>
                <a:cubicBezTo>
                  <a:pt x="526" y="304"/>
                  <a:pt x="532" y="302"/>
                  <a:pt x="542" y="297"/>
                </a:cubicBezTo>
                <a:cubicBezTo>
                  <a:pt x="538" y="302"/>
                  <a:pt x="541" y="301"/>
                  <a:pt x="540" y="304"/>
                </a:cubicBezTo>
                <a:cubicBezTo>
                  <a:pt x="525" y="305"/>
                  <a:pt x="510" y="323"/>
                  <a:pt x="493" y="329"/>
                </a:cubicBezTo>
                <a:cubicBezTo>
                  <a:pt x="485" y="331"/>
                  <a:pt x="488" y="324"/>
                  <a:pt x="473" y="333"/>
                </a:cubicBezTo>
                <a:cubicBezTo>
                  <a:pt x="484" y="323"/>
                  <a:pt x="484" y="323"/>
                  <a:pt x="484" y="323"/>
                </a:cubicBezTo>
                <a:cubicBezTo>
                  <a:pt x="471" y="334"/>
                  <a:pt x="479" y="323"/>
                  <a:pt x="468" y="330"/>
                </a:cubicBezTo>
                <a:cubicBezTo>
                  <a:pt x="474" y="329"/>
                  <a:pt x="474" y="329"/>
                  <a:pt x="474" y="329"/>
                </a:cubicBezTo>
                <a:cubicBezTo>
                  <a:pt x="467" y="334"/>
                  <a:pt x="464" y="335"/>
                  <a:pt x="460" y="336"/>
                </a:cubicBezTo>
                <a:cubicBezTo>
                  <a:pt x="467" y="336"/>
                  <a:pt x="467" y="336"/>
                  <a:pt x="467" y="336"/>
                </a:cubicBezTo>
                <a:cubicBezTo>
                  <a:pt x="464" y="338"/>
                  <a:pt x="458" y="343"/>
                  <a:pt x="456" y="342"/>
                </a:cubicBezTo>
                <a:cubicBezTo>
                  <a:pt x="456" y="343"/>
                  <a:pt x="456" y="344"/>
                  <a:pt x="456" y="344"/>
                </a:cubicBezTo>
                <a:cubicBezTo>
                  <a:pt x="455" y="344"/>
                  <a:pt x="453" y="345"/>
                  <a:pt x="449" y="348"/>
                </a:cubicBezTo>
                <a:cubicBezTo>
                  <a:pt x="452" y="347"/>
                  <a:pt x="453" y="345"/>
                  <a:pt x="454" y="346"/>
                </a:cubicBezTo>
                <a:cubicBezTo>
                  <a:pt x="437" y="357"/>
                  <a:pt x="453" y="352"/>
                  <a:pt x="442" y="359"/>
                </a:cubicBezTo>
                <a:cubicBezTo>
                  <a:pt x="445" y="359"/>
                  <a:pt x="442" y="361"/>
                  <a:pt x="439" y="364"/>
                </a:cubicBezTo>
                <a:cubicBezTo>
                  <a:pt x="436" y="359"/>
                  <a:pt x="416" y="372"/>
                  <a:pt x="409" y="374"/>
                </a:cubicBezTo>
                <a:cubicBezTo>
                  <a:pt x="409" y="374"/>
                  <a:pt x="409" y="374"/>
                  <a:pt x="409" y="374"/>
                </a:cubicBezTo>
                <a:cubicBezTo>
                  <a:pt x="394" y="381"/>
                  <a:pt x="394" y="381"/>
                  <a:pt x="394" y="381"/>
                </a:cubicBezTo>
                <a:cubicBezTo>
                  <a:pt x="397" y="380"/>
                  <a:pt x="395" y="383"/>
                  <a:pt x="392" y="387"/>
                </a:cubicBezTo>
                <a:cubicBezTo>
                  <a:pt x="392" y="386"/>
                  <a:pt x="392" y="386"/>
                  <a:pt x="392" y="386"/>
                </a:cubicBezTo>
                <a:cubicBezTo>
                  <a:pt x="388" y="390"/>
                  <a:pt x="401" y="388"/>
                  <a:pt x="387" y="396"/>
                </a:cubicBezTo>
                <a:cubicBezTo>
                  <a:pt x="380" y="399"/>
                  <a:pt x="380" y="399"/>
                  <a:pt x="380" y="399"/>
                </a:cubicBezTo>
                <a:cubicBezTo>
                  <a:pt x="381" y="398"/>
                  <a:pt x="381" y="400"/>
                  <a:pt x="380" y="401"/>
                </a:cubicBezTo>
                <a:cubicBezTo>
                  <a:pt x="372" y="405"/>
                  <a:pt x="372" y="405"/>
                  <a:pt x="372" y="405"/>
                </a:cubicBezTo>
                <a:cubicBezTo>
                  <a:pt x="366" y="417"/>
                  <a:pt x="351" y="417"/>
                  <a:pt x="341" y="429"/>
                </a:cubicBezTo>
                <a:cubicBezTo>
                  <a:pt x="344" y="426"/>
                  <a:pt x="350" y="422"/>
                  <a:pt x="348" y="425"/>
                </a:cubicBezTo>
                <a:cubicBezTo>
                  <a:pt x="347" y="427"/>
                  <a:pt x="343" y="430"/>
                  <a:pt x="340" y="430"/>
                </a:cubicBezTo>
                <a:cubicBezTo>
                  <a:pt x="341" y="431"/>
                  <a:pt x="341" y="431"/>
                  <a:pt x="341" y="431"/>
                </a:cubicBezTo>
                <a:cubicBezTo>
                  <a:pt x="316" y="446"/>
                  <a:pt x="316" y="446"/>
                  <a:pt x="316" y="446"/>
                </a:cubicBezTo>
                <a:cubicBezTo>
                  <a:pt x="319" y="446"/>
                  <a:pt x="332" y="436"/>
                  <a:pt x="328" y="442"/>
                </a:cubicBezTo>
                <a:cubicBezTo>
                  <a:pt x="326" y="447"/>
                  <a:pt x="318" y="450"/>
                  <a:pt x="314" y="453"/>
                </a:cubicBezTo>
                <a:cubicBezTo>
                  <a:pt x="313" y="452"/>
                  <a:pt x="320" y="444"/>
                  <a:pt x="312" y="450"/>
                </a:cubicBezTo>
                <a:cubicBezTo>
                  <a:pt x="312" y="451"/>
                  <a:pt x="306" y="459"/>
                  <a:pt x="310" y="457"/>
                </a:cubicBezTo>
                <a:cubicBezTo>
                  <a:pt x="301" y="462"/>
                  <a:pt x="289" y="471"/>
                  <a:pt x="281" y="474"/>
                </a:cubicBezTo>
                <a:cubicBezTo>
                  <a:pt x="279" y="477"/>
                  <a:pt x="283" y="474"/>
                  <a:pt x="284" y="474"/>
                </a:cubicBezTo>
                <a:cubicBezTo>
                  <a:pt x="284" y="473"/>
                  <a:pt x="284" y="473"/>
                  <a:pt x="284" y="473"/>
                </a:cubicBezTo>
                <a:cubicBezTo>
                  <a:pt x="289" y="469"/>
                  <a:pt x="288" y="475"/>
                  <a:pt x="296" y="466"/>
                </a:cubicBezTo>
                <a:cubicBezTo>
                  <a:pt x="300" y="469"/>
                  <a:pt x="284" y="478"/>
                  <a:pt x="276" y="486"/>
                </a:cubicBezTo>
                <a:cubicBezTo>
                  <a:pt x="291" y="478"/>
                  <a:pt x="291" y="478"/>
                  <a:pt x="291" y="478"/>
                </a:cubicBezTo>
                <a:cubicBezTo>
                  <a:pt x="275" y="501"/>
                  <a:pt x="242" y="521"/>
                  <a:pt x="223" y="540"/>
                </a:cubicBezTo>
                <a:cubicBezTo>
                  <a:pt x="227" y="533"/>
                  <a:pt x="233" y="530"/>
                  <a:pt x="230" y="527"/>
                </a:cubicBezTo>
                <a:cubicBezTo>
                  <a:pt x="216" y="538"/>
                  <a:pt x="218" y="537"/>
                  <a:pt x="206" y="548"/>
                </a:cubicBezTo>
                <a:cubicBezTo>
                  <a:pt x="207" y="548"/>
                  <a:pt x="207" y="548"/>
                  <a:pt x="207" y="548"/>
                </a:cubicBezTo>
                <a:cubicBezTo>
                  <a:pt x="202" y="555"/>
                  <a:pt x="191" y="561"/>
                  <a:pt x="189" y="568"/>
                </a:cubicBezTo>
                <a:cubicBezTo>
                  <a:pt x="194" y="567"/>
                  <a:pt x="197" y="557"/>
                  <a:pt x="200" y="560"/>
                </a:cubicBezTo>
                <a:cubicBezTo>
                  <a:pt x="185" y="576"/>
                  <a:pt x="185" y="576"/>
                  <a:pt x="185" y="576"/>
                </a:cubicBezTo>
                <a:cubicBezTo>
                  <a:pt x="192" y="573"/>
                  <a:pt x="200" y="560"/>
                  <a:pt x="206" y="555"/>
                </a:cubicBezTo>
                <a:cubicBezTo>
                  <a:pt x="210" y="551"/>
                  <a:pt x="197" y="563"/>
                  <a:pt x="197" y="559"/>
                </a:cubicBezTo>
                <a:cubicBezTo>
                  <a:pt x="212" y="545"/>
                  <a:pt x="217" y="544"/>
                  <a:pt x="227" y="540"/>
                </a:cubicBezTo>
                <a:cubicBezTo>
                  <a:pt x="233" y="538"/>
                  <a:pt x="223" y="548"/>
                  <a:pt x="220" y="551"/>
                </a:cubicBezTo>
                <a:cubicBezTo>
                  <a:pt x="208" y="556"/>
                  <a:pt x="193" y="568"/>
                  <a:pt x="181" y="584"/>
                </a:cubicBezTo>
                <a:cubicBezTo>
                  <a:pt x="176" y="594"/>
                  <a:pt x="176" y="594"/>
                  <a:pt x="176" y="594"/>
                </a:cubicBezTo>
                <a:cubicBezTo>
                  <a:pt x="168" y="600"/>
                  <a:pt x="166" y="592"/>
                  <a:pt x="154" y="606"/>
                </a:cubicBezTo>
                <a:cubicBezTo>
                  <a:pt x="160" y="604"/>
                  <a:pt x="160" y="604"/>
                  <a:pt x="160" y="604"/>
                </a:cubicBezTo>
                <a:cubicBezTo>
                  <a:pt x="158" y="607"/>
                  <a:pt x="156" y="609"/>
                  <a:pt x="155" y="611"/>
                </a:cubicBezTo>
                <a:cubicBezTo>
                  <a:pt x="162" y="606"/>
                  <a:pt x="169" y="602"/>
                  <a:pt x="175" y="598"/>
                </a:cubicBezTo>
                <a:cubicBezTo>
                  <a:pt x="172" y="609"/>
                  <a:pt x="153" y="618"/>
                  <a:pt x="143" y="628"/>
                </a:cubicBezTo>
                <a:cubicBezTo>
                  <a:pt x="144" y="628"/>
                  <a:pt x="148" y="624"/>
                  <a:pt x="150" y="624"/>
                </a:cubicBezTo>
                <a:cubicBezTo>
                  <a:pt x="136" y="642"/>
                  <a:pt x="117" y="656"/>
                  <a:pt x="105" y="669"/>
                </a:cubicBezTo>
                <a:cubicBezTo>
                  <a:pt x="103" y="676"/>
                  <a:pt x="115" y="658"/>
                  <a:pt x="116" y="663"/>
                </a:cubicBezTo>
                <a:cubicBezTo>
                  <a:pt x="109" y="669"/>
                  <a:pt x="105" y="679"/>
                  <a:pt x="101" y="679"/>
                </a:cubicBezTo>
                <a:cubicBezTo>
                  <a:pt x="107" y="679"/>
                  <a:pt x="89" y="696"/>
                  <a:pt x="103" y="685"/>
                </a:cubicBezTo>
                <a:cubicBezTo>
                  <a:pt x="85" y="712"/>
                  <a:pt x="61" y="738"/>
                  <a:pt x="41" y="764"/>
                </a:cubicBezTo>
                <a:cubicBezTo>
                  <a:pt x="43" y="764"/>
                  <a:pt x="44" y="764"/>
                  <a:pt x="44" y="766"/>
                </a:cubicBezTo>
                <a:cubicBezTo>
                  <a:pt x="50" y="757"/>
                  <a:pt x="60" y="744"/>
                  <a:pt x="66" y="741"/>
                </a:cubicBezTo>
                <a:cubicBezTo>
                  <a:pt x="64" y="748"/>
                  <a:pt x="54" y="753"/>
                  <a:pt x="54" y="756"/>
                </a:cubicBezTo>
                <a:cubicBezTo>
                  <a:pt x="57" y="753"/>
                  <a:pt x="61" y="747"/>
                  <a:pt x="63" y="748"/>
                </a:cubicBezTo>
                <a:cubicBezTo>
                  <a:pt x="60" y="757"/>
                  <a:pt x="54" y="760"/>
                  <a:pt x="50" y="765"/>
                </a:cubicBezTo>
                <a:cubicBezTo>
                  <a:pt x="51" y="762"/>
                  <a:pt x="51" y="762"/>
                  <a:pt x="51" y="762"/>
                </a:cubicBezTo>
                <a:cubicBezTo>
                  <a:pt x="37" y="777"/>
                  <a:pt x="38" y="767"/>
                  <a:pt x="27" y="786"/>
                </a:cubicBezTo>
                <a:cubicBezTo>
                  <a:pt x="26" y="795"/>
                  <a:pt x="29" y="787"/>
                  <a:pt x="32" y="789"/>
                </a:cubicBezTo>
                <a:cubicBezTo>
                  <a:pt x="28" y="793"/>
                  <a:pt x="23" y="809"/>
                  <a:pt x="17" y="812"/>
                </a:cubicBezTo>
                <a:cubicBezTo>
                  <a:pt x="24" y="800"/>
                  <a:pt x="24" y="800"/>
                  <a:pt x="24" y="800"/>
                </a:cubicBezTo>
                <a:cubicBezTo>
                  <a:pt x="18" y="808"/>
                  <a:pt x="14" y="816"/>
                  <a:pt x="10" y="821"/>
                </a:cubicBezTo>
                <a:cubicBezTo>
                  <a:pt x="11" y="820"/>
                  <a:pt x="12" y="820"/>
                  <a:pt x="13" y="819"/>
                </a:cubicBezTo>
                <a:cubicBezTo>
                  <a:pt x="8" y="825"/>
                  <a:pt x="4" y="833"/>
                  <a:pt x="0" y="835"/>
                </a:cubicBezTo>
                <a:cubicBezTo>
                  <a:pt x="2" y="839"/>
                  <a:pt x="2" y="839"/>
                  <a:pt x="2" y="839"/>
                </a:cubicBezTo>
                <a:cubicBezTo>
                  <a:pt x="3" y="834"/>
                  <a:pt x="9" y="822"/>
                  <a:pt x="12" y="822"/>
                </a:cubicBezTo>
                <a:cubicBezTo>
                  <a:pt x="14" y="824"/>
                  <a:pt x="6" y="835"/>
                  <a:pt x="3" y="840"/>
                </a:cubicBezTo>
                <a:cubicBezTo>
                  <a:pt x="17" y="818"/>
                  <a:pt x="22" y="821"/>
                  <a:pt x="31" y="801"/>
                </a:cubicBezTo>
                <a:cubicBezTo>
                  <a:pt x="28" y="803"/>
                  <a:pt x="28" y="803"/>
                  <a:pt x="28" y="803"/>
                </a:cubicBezTo>
                <a:cubicBezTo>
                  <a:pt x="33" y="790"/>
                  <a:pt x="43" y="781"/>
                  <a:pt x="50" y="771"/>
                </a:cubicBezTo>
                <a:cubicBezTo>
                  <a:pt x="49" y="774"/>
                  <a:pt x="49" y="775"/>
                  <a:pt x="51" y="774"/>
                </a:cubicBezTo>
                <a:cubicBezTo>
                  <a:pt x="63" y="751"/>
                  <a:pt x="79" y="730"/>
                  <a:pt x="95" y="705"/>
                </a:cubicBezTo>
                <a:cubicBezTo>
                  <a:pt x="104" y="700"/>
                  <a:pt x="104" y="700"/>
                  <a:pt x="104" y="700"/>
                </a:cubicBezTo>
                <a:cubicBezTo>
                  <a:pt x="102" y="698"/>
                  <a:pt x="102" y="698"/>
                  <a:pt x="102" y="698"/>
                </a:cubicBezTo>
                <a:cubicBezTo>
                  <a:pt x="110" y="686"/>
                  <a:pt x="107" y="698"/>
                  <a:pt x="112" y="690"/>
                </a:cubicBezTo>
                <a:cubicBezTo>
                  <a:pt x="110" y="693"/>
                  <a:pt x="110" y="692"/>
                  <a:pt x="109" y="693"/>
                </a:cubicBezTo>
                <a:cubicBezTo>
                  <a:pt x="122" y="681"/>
                  <a:pt x="113" y="684"/>
                  <a:pt x="119" y="677"/>
                </a:cubicBezTo>
                <a:cubicBezTo>
                  <a:pt x="114" y="678"/>
                  <a:pt x="107" y="691"/>
                  <a:pt x="107" y="685"/>
                </a:cubicBezTo>
                <a:cubicBezTo>
                  <a:pt x="120" y="673"/>
                  <a:pt x="135" y="652"/>
                  <a:pt x="142" y="654"/>
                </a:cubicBezTo>
                <a:cubicBezTo>
                  <a:pt x="160" y="628"/>
                  <a:pt x="189" y="602"/>
                  <a:pt x="207" y="583"/>
                </a:cubicBezTo>
                <a:cubicBezTo>
                  <a:pt x="209" y="580"/>
                  <a:pt x="205" y="584"/>
                  <a:pt x="206" y="583"/>
                </a:cubicBezTo>
                <a:cubicBezTo>
                  <a:pt x="215" y="578"/>
                  <a:pt x="228" y="556"/>
                  <a:pt x="231" y="558"/>
                </a:cubicBezTo>
                <a:cubicBezTo>
                  <a:pt x="234" y="554"/>
                  <a:pt x="233" y="551"/>
                  <a:pt x="234" y="549"/>
                </a:cubicBezTo>
                <a:cubicBezTo>
                  <a:pt x="240" y="546"/>
                  <a:pt x="246" y="541"/>
                  <a:pt x="252" y="535"/>
                </a:cubicBezTo>
                <a:cubicBezTo>
                  <a:pt x="247" y="539"/>
                  <a:pt x="247" y="539"/>
                  <a:pt x="247" y="539"/>
                </a:cubicBezTo>
                <a:cubicBezTo>
                  <a:pt x="248" y="538"/>
                  <a:pt x="248" y="538"/>
                  <a:pt x="248" y="538"/>
                </a:cubicBezTo>
                <a:cubicBezTo>
                  <a:pt x="255" y="533"/>
                  <a:pt x="255" y="533"/>
                  <a:pt x="255" y="533"/>
                </a:cubicBezTo>
                <a:cubicBezTo>
                  <a:pt x="255" y="533"/>
                  <a:pt x="255" y="533"/>
                  <a:pt x="255" y="533"/>
                </a:cubicBezTo>
                <a:cubicBezTo>
                  <a:pt x="271" y="519"/>
                  <a:pt x="288" y="502"/>
                  <a:pt x="305" y="492"/>
                </a:cubicBezTo>
                <a:cubicBezTo>
                  <a:pt x="296" y="498"/>
                  <a:pt x="305" y="487"/>
                  <a:pt x="300" y="490"/>
                </a:cubicBezTo>
                <a:cubicBezTo>
                  <a:pt x="311" y="487"/>
                  <a:pt x="329" y="472"/>
                  <a:pt x="343" y="460"/>
                </a:cubicBezTo>
                <a:cubicBezTo>
                  <a:pt x="342" y="459"/>
                  <a:pt x="343" y="457"/>
                  <a:pt x="340" y="458"/>
                </a:cubicBezTo>
                <a:cubicBezTo>
                  <a:pt x="350" y="453"/>
                  <a:pt x="350" y="453"/>
                  <a:pt x="350" y="453"/>
                </a:cubicBezTo>
                <a:cubicBezTo>
                  <a:pt x="348" y="453"/>
                  <a:pt x="348" y="453"/>
                  <a:pt x="348" y="453"/>
                </a:cubicBezTo>
                <a:cubicBezTo>
                  <a:pt x="363" y="440"/>
                  <a:pt x="384" y="431"/>
                  <a:pt x="393" y="421"/>
                </a:cubicBezTo>
                <a:cubicBezTo>
                  <a:pt x="386" y="426"/>
                  <a:pt x="385" y="425"/>
                  <a:pt x="383" y="424"/>
                </a:cubicBezTo>
                <a:cubicBezTo>
                  <a:pt x="395" y="415"/>
                  <a:pt x="405" y="407"/>
                  <a:pt x="420" y="399"/>
                </a:cubicBezTo>
                <a:cubicBezTo>
                  <a:pt x="419" y="399"/>
                  <a:pt x="418" y="399"/>
                  <a:pt x="418" y="399"/>
                </a:cubicBezTo>
                <a:cubicBezTo>
                  <a:pt x="421" y="396"/>
                  <a:pt x="426" y="394"/>
                  <a:pt x="430" y="392"/>
                </a:cubicBezTo>
                <a:cubicBezTo>
                  <a:pt x="429" y="389"/>
                  <a:pt x="429" y="389"/>
                  <a:pt x="429" y="389"/>
                </a:cubicBezTo>
                <a:cubicBezTo>
                  <a:pt x="436" y="385"/>
                  <a:pt x="445" y="378"/>
                  <a:pt x="454" y="374"/>
                </a:cubicBezTo>
                <a:cubicBezTo>
                  <a:pt x="456" y="369"/>
                  <a:pt x="476" y="363"/>
                  <a:pt x="485" y="355"/>
                </a:cubicBezTo>
                <a:cubicBezTo>
                  <a:pt x="489" y="353"/>
                  <a:pt x="475" y="358"/>
                  <a:pt x="485" y="351"/>
                </a:cubicBezTo>
                <a:cubicBezTo>
                  <a:pt x="490" y="355"/>
                  <a:pt x="499" y="342"/>
                  <a:pt x="503" y="347"/>
                </a:cubicBezTo>
                <a:cubicBezTo>
                  <a:pt x="511" y="339"/>
                  <a:pt x="511" y="339"/>
                  <a:pt x="511" y="339"/>
                </a:cubicBezTo>
                <a:cubicBezTo>
                  <a:pt x="515" y="341"/>
                  <a:pt x="515" y="341"/>
                  <a:pt x="515" y="341"/>
                </a:cubicBezTo>
                <a:cubicBezTo>
                  <a:pt x="519" y="331"/>
                  <a:pt x="528" y="335"/>
                  <a:pt x="539" y="326"/>
                </a:cubicBezTo>
                <a:cubicBezTo>
                  <a:pt x="538" y="326"/>
                  <a:pt x="536" y="327"/>
                  <a:pt x="537" y="326"/>
                </a:cubicBezTo>
                <a:cubicBezTo>
                  <a:pt x="541" y="324"/>
                  <a:pt x="550" y="319"/>
                  <a:pt x="544" y="325"/>
                </a:cubicBezTo>
                <a:cubicBezTo>
                  <a:pt x="550" y="321"/>
                  <a:pt x="572" y="309"/>
                  <a:pt x="561" y="312"/>
                </a:cubicBezTo>
                <a:cubicBezTo>
                  <a:pt x="562" y="313"/>
                  <a:pt x="553" y="317"/>
                  <a:pt x="549" y="319"/>
                </a:cubicBezTo>
                <a:cubicBezTo>
                  <a:pt x="548" y="316"/>
                  <a:pt x="558" y="312"/>
                  <a:pt x="558" y="308"/>
                </a:cubicBezTo>
                <a:cubicBezTo>
                  <a:pt x="559" y="308"/>
                  <a:pt x="560" y="307"/>
                  <a:pt x="562" y="307"/>
                </a:cubicBezTo>
                <a:cubicBezTo>
                  <a:pt x="562" y="305"/>
                  <a:pt x="562" y="305"/>
                  <a:pt x="562" y="305"/>
                </a:cubicBezTo>
                <a:cubicBezTo>
                  <a:pt x="575" y="300"/>
                  <a:pt x="586" y="291"/>
                  <a:pt x="597" y="290"/>
                </a:cubicBezTo>
                <a:cubicBezTo>
                  <a:pt x="597" y="289"/>
                  <a:pt x="599" y="287"/>
                  <a:pt x="603" y="285"/>
                </a:cubicBezTo>
                <a:cubicBezTo>
                  <a:pt x="605" y="288"/>
                  <a:pt x="605" y="288"/>
                  <a:pt x="605" y="288"/>
                </a:cubicBezTo>
                <a:cubicBezTo>
                  <a:pt x="618" y="280"/>
                  <a:pt x="618" y="280"/>
                  <a:pt x="618" y="280"/>
                </a:cubicBezTo>
                <a:cubicBezTo>
                  <a:pt x="609" y="279"/>
                  <a:pt x="609" y="279"/>
                  <a:pt x="609" y="279"/>
                </a:cubicBezTo>
                <a:cubicBezTo>
                  <a:pt x="623" y="271"/>
                  <a:pt x="635" y="270"/>
                  <a:pt x="647" y="264"/>
                </a:cubicBezTo>
                <a:cubicBezTo>
                  <a:pt x="647" y="258"/>
                  <a:pt x="671" y="254"/>
                  <a:pt x="679" y="244"/>
                </a:cubicBezTo>
                <a:cubicBezTo>
                  <a:pt x="669" y="248"/>
                  <a:pt x="669" y="248"/>
                  <a:pt x="669" y="248"/>
                </a:cubicBezTo>
                <a:cubicBezTo>
                  <a:pt x="689" y="238"/>
                  <a:pt x="690" y="234"/>
                  <a:pt x="709" y="226"/>
                </a:cubicBezTo>
                <a:cubicBezTo>
                  <a:pt x="695" y="236"/>
                  <a:pt x="694" y="235"/>
                  <a:pt x="674" y="251"/>
                </a:cubicBezTo>
                <a:cubicBezTo>
                  <a:pt x="695" y="237"/>
                  <a:pt x="714" y="233"/>
                  <a:pt x="734" y="220"/>
                </a:cubicBezTo>
                <a:cubicBezTo>
                  <a:pt x="732" y="219"/>
                  <a:pt x="726" y="221"/>
                  <a:pt x="731" y="217"/>
                </a:cubicBezTo>
                <a:cubicBezTo>
                  <a:pt x="736" y="218"/>
                  <a:pt x="750" y="208"/>
                  <a:pt x="749" y="212"/>
                </a:cubicBezTo>
                <a:cubicBezTo>
                  <a:pt x="755" y="208"/>
                  <a:pt x="754" y="205"/>
                  <a:pt x="758" y="202"/>
                </a:cubicBezTo>
                <a:cubicBezTo>
                  <a:pt x="782" y="196"/>
                  <a:pt x="782" y="196"/>
                  <a:pt x="782" y="196"/>
                </a:cubicBezTo>
                <a:cubicBezTo>
                  <a:pt x="781" y="195"/>
                  <a:pt x="781" y="195"/>
                  <a:pt x="781" y="195"/>
                </a:cubicBezTo>
                <a:cubicBezTo>
                  <a:pt x="815" y="171"/>
                  <a:pt x="853" y="168"/>
                  <a:pt x="890" y="149"/>
                </a:cubicBezTo>
                <a:cubicBezTo>
                  <a:pt x="889" y="148"/>
                  <a:pt x="889" y="148"/>
                  <a:pt x="889" y="148"/>
                </a:cubicBezTo>
                <a:cubicBezTo>
                  <a:pt x="899" y="146"/>
                  <a:pt x="899" y="146"/>
                  <a:pt x="899" y="146"/>
                </a:cubicBezTo>
                <a:cubicBezTo>
                  <a:pt x="891" y="148"/>
                  <a:pt x="902" y="143"/>
                  <a:pt x="902" y="141"/>
                </a:cubicBezTo>
                <a:cubicBezTo>
                  <a:pt x="928" y="135"/>
                  <a:pt x="928" y="135"/>
                  <a:pt x="928" y="135"/>
                </a:cubicBezTo>
                <a:cubicBezTo>
                  <a:pt x="928" y="133"/>
                  <a:pt x="925" y="130"/>
                  <a:pt x="919" y="134"/>
                </a:cubicBezTo>
                <a:close/>
                <a:moveTo>
                  <a:pt x="603" y="284"/>
                </a:moveTo>
                <a:cubicBezTo>
                  <a:pt x="598" y="287"/>
                  <a:pt x="598" y="287"/>
                  <a:pt x="598" y="287"/>
                </a:cubicBezTo>
                <a:cubicBezTo>
                  <a:pt x="597" y="288"/>
                  <a:pt x="596" y="288"/>
                  <a:pt x="594" y="289"/>
                </a:cubicBezTo>
                <a:cubicBezTo>
                  <a:pt x="598" y="287"/>
                  <a:pt x="598" y="287"/>
                  <a:pt x="598" y="287"/>
                </a:cubicBezTo>
                <a:cubicBezTo>
                  <a:pt x="600" y="285"/>
                  <a:pt x="602" y="282"/>
                  <a:pt x="603" y="284"/>
                </a:cubicBezTo>
                <a:close/>
                <a:moveTo>
                  <a:pt x="150" y="641"/>
                </a:moveTo>
                <a:cubicBezTo>
                  <a:pt x="147" y="642"/>
                  <a:pt x="153" y="638"/>
                  <a:pt x="154" y="636"/>
                </a:cubicBezTo>
                <a:cubicBezTo>
                  <a:pt x="147" y="643"/>
                  <a:pt x="147" y="643"/>
                  <a:pt x="147" y="643"/>
                </a:cubicBezTo>
                <a:cubicBezTo>
                  <a:pt x="147" y="645"/>
                  <a:pt x="149" y="642"/>
                  <a:pt x="150" y="641"/>
                </a:cubicBezTo>
                <a:close/>
                <a:moveTo>
                  <a:pt x="592" y="265"/>
                </a:moveTo>
                <a:cubicBezTo>
                  <a:pt x="594" y="261"/>
                  <a:pt x="594" y="261"/>
                  <a:pt x="594" y="261"/>
                </a:cubicBezTo>
                <a:cubicBezTo>
                  <a:pt x="599" y="261"/>
                  <a:pt x="599" y="261"/>
                  <a:pt x="599" y="261"/>
                </a:cubicBezTo>
                <a:lnTo>
                  <a:pt x="592" y="265"/>
                </a:lnTo>
                <a:close/>
                <a:moveTo>
                  <a:pt x="671" y="222"/>
                </a:moveTo>
                <a:cubicBezTo>
                  <a:pt x="663" y="225"/>
                  <a:pt x="663" y="225"/>
                  <a:pt x="663" y="225"/>
                </a:cubicBezTo>
                <a:cubicBezTo>
                  <a:pt x="663" y="224"/>
                  <a:pt x="663" y="224"/>
                  <a:pt x="663" y="224"/>
                </a:cubicBezTo>
                <a:cubicBezTo>
                  <a:pt x="672" y="221"/>
                  <a:pt x="672" y="221"/>
                  <a:pt x="672" y="221"/>
                </a:cubicBezTo>
                <a:lnTo>
                  <a:pt x="671" y="222"/>
                </a:lnTo>
                <a:close/>
                <a:moveTo>
                  <a:pt x="769" y="193"/>
                </a:moveTo>
                <a:cubicBezTo>
                  <a:pt x="767" y="194"/>
                  <a:pt x="767" y="194"/>
                  <a:pt x="767" y="194"/>
                </a:cubicBezTo>
                <a:cubicBezTo>
                  <a:pt x="769" y="193"/>
                  <a:pt x="769" y="193"/>
                  <a:pt x="769" y="193"/>
                </a:cubicBezTo>
                <a:cubicBezTo>
                  <a:pt x="776" y="192"/>
                  <a:pt x="776" y="187"/>
                  <a:pt x="783" y="188"/>
                </a:cubicBezTo>
                <a:cubicBezTo>
                  <a:pt x="778" y="194"/>
                  <a:pt x="773" y="193"/>
                  <a:pt x="769" y="193"/>
                </a:cubicBezTo>
                <a:close/>
                <a:moveTo>
                  <a:pt x="629" y="265"/>
                </a:moveTo>
                <a:cubicBezTo>
                  <a:pt x="626" y="266"/>
                  <a:pt x="625" y="267"/>
                  <a:pt x="623" y="268"/>
                </a:cubicBezTo>
                <a:cubicBezTo>
                  <a:pt x="625" y="269"/>
                  <a:pt x="631" y="267"/>
                  <a:pt x="627" y="270"/>
                </a:cubicBezTo>
                <a:cubicBezTo>
                  <a:pt x="624" y="270"/>
                  <a:pt x="615" y="275"/>
                  <a:pt x="614" y="273"/>
                </a:cubicBezTo>
                <a:cubicBezTo>
                  <a:pt x="623" y="271"/>
                  <a:pt x="625" y="262"/>
                  <a:pt x="629" y="265"/>
                </a:cubicBezTo>
                <a:close/>
                <a:moveTo>
                  <a:pt x="449" y="375"/>
                </a:moveTo>
                <a:cubicBezTo>
                  <a:pt x="451" y="374"/>
                  <a:pt x="451" y="374"/>
                  <a:pt x="451" y="374"/>
                </a:cubicBezTo>
                <a:cubicBezTo>
                  <a:pt x="443" y="377"/>
                  <a:pt x="443" y="377"/>
                  <a:pt x="443" y="377"/>
                </a:cubicBezTo>
                <a:lnTo>
                  <a:pt x="449" y="375"/>
                </a:lnTo>
                <a:close/>
                <a:moveTo>
                  <a:pt x="417" y="396"/>
                </a:moveTo>
                <a:cubicBezTo>
                  <a:pt x="412" y="396"/>
                  <a:pt x="402" y="403"/>
                  <a:pt x="396" y="408"/>
                </a:cubicBezTo>
                <a:cubicBezTo>
                  <a:pt x="395" y="411"/>
                  <a:pt x="404" y="408"/>
                  <a:pt x="411" y="402"/>
                </a:cubicBezTo>
                <a:cubicBezTo>
                  <a:pt x="421" y="398"/>
                  <a:pt x="412" y="397"/>
                  <a:pt x="417" y="396"/>
                </a:cubicBezTo>
                <a:close/>
                <a:moveTo>
                  <a:pt x="687" y="229"/>
                </a:moveTo>
                <a:cubicBezTo>
                  <a:pt x="684" y="228"/>
                  <a:pt x="684" y="228"/>
                  <a:pt x="684" y="228"/>
                </a:cubicBezTo>
                <a:cubicBezTo>
                  <a:pt x="686" y="227"/>
                  <a:pt x="686" y="227"/>
                  <a:pt x="686" y="227"/>
                </a:cubicBezTo>
                <a:cubicBezTo>
                  <a:pt x="678" y="230"/>
                  <a:pt x="678" y="230"/>
                  <a:pt x="678" y="230"/>
                </a:cubicBezTo>
                <a:cubicBezTo>
                  <a:pt x="687" y="222"/>
                  <a:pt x="697" y="223"/>
                  <a:pt x="702" y="221"/>
                </a:cubicBezTo>
                <a:cubicBezTo>
                  <a:pt x="698" y="223"/>
                  <a:pt x="683" y="225"/>
                  <a:pt x="687" y="229"/>
                </a:cubicBezTo>
                <a:close/>
                <a:moveTo>
                  <a:pt x="351" y="444"/>
                </a:moveTo>
                <a:cubicBezTo>
                  <a:pt x="344" y="448"/>
                  <a:pt x="331" y="455"/>
                  <a:pt x="331" y="453"/>
                </a:cubicBezTo>
                <a:cubicBezTo>
                  <a:pt x="333" y="456"/>
                  <a:pt x="343" y="450"/>
                  <a:pt x="346" y="448"/>
                </a:cubicBezTo>
                <a:cubicBezTo>
                  <a:pt x="347" y="446"/>
                  <a:pt x="349" y="445"/>
                  <a:pt x="351" y="444"/>
                </a:cubicBezTo>
                <a:close/>
                <a:moveTo>
                  <a:pt x="347" y="438"/>
                </a:moveTo>
                <a:cubicBezTo>
                  <a:pt x="357" y="432"/>
                  <a:pt x="359" y="433"/>
                  <a:pt x="369" y="430"/>
                </a:cubicBezTo>
                <a:cubicBezTo>
                  <a:pt x="360" y="439"/>
                  <a:pt x="355" y="437"/>
                  <a:pt x="355" y="434"/>
                </a:cubicBezTo>
                <a:cubicBezTo>
                  <a:pt x="347" y="438"/>
                  <a:pt x="350" y="439"/>
                  <a:pt x="347" y="442"/>
                </a:cubicBezTo>
                <a:lnTo>
                  <a:pt x="347" y="438"/>
                </a:lnTo>
                <a:close/>
                <a:moveTo>
                  <a:pt x="363" y="439"/>
                </a:moveTo>
                <a:cubicBezTo>
                  <a:pt x="367" y="436"/>
                  <a:pt x="367" y="436"/>
                  <a:pt x="367" y="436"/>
                </a:cubicBezTo>
                <a:cubicBezTo>
                  <a:pt x="370" y="431"/>
                  <a:pt x="369" y="427"/>
                  <a:pt x="378" y="425"/>
                </a:cubicBezTo>
                <a:cubicBezTo>
                  <a:pt x="367" y="436"/>
                  <a:pt x="367" y="436"/>
                  <a:pt x="367" y="436"/>
                </a:cubicBezTo>
                <a:cubicBezTo>
                  <a:pt x="366" y="437"/>
                  <a:pt x="365" y="438"/>
                  <a:pt x="363" y="439"/>
                </a:cubicBezTo>
                <a:close/>
                <a:moveTo>
                  <a:pt x="287" y="503"/>
                </a:moveTo>
                <a:cubicBezTo>
                  <a:pt x="292" y="500"/>
                  <a:pt x="292" y="500"/>
                  <a:pt x="292" y="500"/>
                </a:cubicBezTo>
                <a:cubicBezTo>
                  <a:pt x="288" y="503"/>
                  <a:pt x="287" y="503"/>
                  <a:pt x="287" y="503"/>
                </a:cubicBezTo>
                <a:cubicBezTo>
                  <a:pt x="283" y="504"/>
                  <a:pt x="283" y="504"/>
                  <a:pt x="283" y="504"/>
                </a:cubicBezTo>
                <a:cubicBezTo>
                  <a:pt x="290" y="496"/>
                  <a:pt x="287" y="501"/>
                  <a:pt x="287" y="503"/>
                </a:cubicBezTo>
                <a:close/>
                <a:moveTo>
                  <a:pt x="344" y="453"/>
                </a:moveTo>
                <a:cubicBezTo>
                  <a:pt x="355" y="444"/>
                  <a:pt x="355" y="444"/>
                  <a:pt x="355" y="444"/>
                </a:cubicBezTo>
                <a:cubicBezTo>
                  <a:pt x="354" y="443"/>
                  <a:pt x="347" y="450"/>
                  <a:pt x="344" y="453"/>
                </a:cubicBezTo>
                <a:close/>
                <a:moveTo>
                  <a:pt x="287" y="498"/>
                </a:moveTo>
                <a:cubicBezTo>
                  <a:pt x="292" y="494"/>
                  <a:pt x="303" y="483"/>
                  <a:pt x="301" y="485"/>
                </a:cubicBezTo>
                <a:cubicBezTo>
                  <a:pt x="302" y="487"/>
                  <a:pt x="291" y="496"/>
                  <a:pt x="287" y="498"/>
                </a:cubicBezTo>
                <a:close/>
                <a:moveTo>
                  <a:pt x="77" y="723"/>
                </a:moveTo>
                <a:cubicBezTo>
                  <a:pt x="82" y="716"/>
                  <a:pt x="82" y="716"/>
                  <a:pt x="82" y="716"/>
                </a:cubicBezTo>
                <a:cubicBezTo>
                  <a:pt x="82" y="721"/>
                  <a:pt x="82" y="721"/>
                  <a:pt x="82" y="721"/>
                </a:cubicBezTo>
                <a:lnTo>
                  <a:pt x="77" y="723"/>
                </a:lnTo>
                <a:close/>
                <a:moveTo>
                  <a:pt x="138" y="640"/>
                </a:moveTo>
                <a:cubicBezTo>
                  <a:pt x="138" y="642"/>
                  <a:pt x="138" y="642"/>
                  <a:pt x="138" y="642"/>
                </a:cubicBezTo>
                <a:cubicBezTo>
                  <a:pt x="135" y="646"/>
                  <a:pt x="135" y="646"/>
                  <a:pt x="135" y="646"/>
                </a:cubicBezTo>
                <a:lnTo>
                  <a:pt x="138" y="640"/>
                </a:lnTo>
                <a:close/>
                <a:moveTo>
                  <a:pt x="203" y="569"/>
                </a:moveTo>
                <a:cubicBezTo>
                  <a:pt x="203" y="569"/>
                  <a:pt x="203" y="570"/>
                  <a:pt x="204" y="569"/>
                </a:cubicBezTo>
                <a:cubicBezTo>
                  <a:pt x="205" y="569"/>
                  <a:pt x="207" y="568"/>
                  <a:pt x="207" y="568"/>
                </a:cubicBezTo>
                <a:cubicBezTo>
                  <a:pt x="207" y="569"/>
                  <a:pt x="205" y="569"/>
                  <a:pt x="204" y="569"/>
                </a:cubicBezTo>
                <a:cubicBezTo>
                  <a:pt x="201" y="572"/>
                  <a:pt x="198" y="576"/>
                  <a:pt x="196" y="579"/>
                </a:cubicBezTo>
                <a:cubicBezTo>
                  <a:pt x="198" y="578"/>
                  <a:pt x="202" y="574"/>
                  <a:pt x="204" y="573"/>
                </a:cubicBezTo>
                <a:cubicBezTo>
                  <a:pt x="201" y="582"/>
                  <a:pt x="180" y="589"/>
                  <a:pt x="191" y="591"/>
                </a:cubicBezTo>
                <a:cubicBezTo>
                  <a:pt x="187" y="593"/>
                  <a:pt x="177" y="601"/>
                  <a:pt x="179" y="597"/>
                </a:cubicBezTo>
                <a:cubicBezTo>
                  <a:pt x="186" y="590"/>
                  <a:pt x="199" y="575"/>
                  <a:pt x="203" y="569"/>
                </a:cubicBezTo>
                <a:cubicBezTo>
                  <a:pt x="202" y="568"/>
                  <a:pt x="203" y="567"/>
                  <a:pt x="204" y="566"/>
                </a:cubicBezTo>
                <a:cubicBezTo>
                  <a:pt x="204" y="566"/>
                  <a:pt x="203" y="567"/>
                  <a:pt x="203" y="569"/>
                </a:cubicBezTo>
                <a:close/>
                <a:moveTo>
                  <a:pt x="295" y="478"/>
                </a:moveTo>
                <a:cubicBezTo>
                  <a:pt x="298" y="476"/>
                  <a:pt x="299" y="475"/>
                  <a:pt x="300" y="475"/>
                </a:cubicBezTo>
                <a:cubicBezTo>
                  <a:pt x="303" y="474"/>
                  <a:pt x="305" y="473"/>
                  <a:pt x="305" y="474"/>
                </a:cubicBezTo>
                <a:cubicBezTo>
                  <a:pt x="299" y="478"/>
                  <a:pt x="302" y="475"/>
                  <a:pt x="300" y="475"/>
                </a:cubicBezTo>
                <a:cubicBezTo>
                  <a:pt x="298" y="476"/>
                  <a:pt x="297" y="477"/>
                  <a:pt x="295" y="478"/>
                </a:cubicBezTo>
                <a:close/>
                <a:moveTo>
                  <a:pt x="312" y="463"/>
                </a:moveTo>
                <a:cubicBezTo>
                  <a:pt x="302" y="469"/>
                  <a:pt x="302" y="469"/>
                  <a:pt x="302" y="469"/>
                </a:cubicBezTo>
                <a:cubicBezTo>
                  <a:pt x="308" y="467"/>
                  <a:pt x="308" y="467"/>
                  <a:pt x="308" y="467"/>
                </a:cubicBezTo>
                <a:cubicBezTo>
                  <a:pt x="292" y="476"/>
                  <a:pt x="292" y="476"/>
                  <a:pt x="292" y="476"/>
                </a:cubicBezTo>
                <a:cubicBezTo>
                  <a:pt x="298" y="468"/>
                  <a:pt x="309" y="462"/>
                  <a:pt x="312" y="463"/>
                </a:cubicBezTo>
                <a:close/>
                <a:moveTo>
                  <a:pt x="314" y="459"/>
                </a:moveTo>
                <a:cubicBezTo>
                  <a:pt x="317" y="459"/>
                  <a:pt x="317" y="459"/>
                  <a:pt x="317" y="459"/>
                </a:cubicBezTo>
                <a:cubicBezTo>
                  <a:pt x="313" y="460"/>
                  <a:pt x="313" y="460"/>
                  <a:pt x="313" y="460"/>
                </a:cubicBezTo>
                <a:cubicBezTo>
                  <a:pt x="314" y="459"/>
                  <a:pt x="314" y="459"/>
                  <a:pt x="314" y="459"/>
                </a:cubicBezTo>
                <a:cubicBezTo>
                  <a:pt x="313" y="459"/>
                  <a:pt x="313" y="459"/>
                  <a:pt x="313" y="459"/>
                </a:cubicBezTo>
                <a:cubicBezTo>
                  <a:pt x="329" y="447"/>
                  <a:pt x="329" y="447"/>
                  <a:pt x="329" y="447"/>
                </a:cubicBezTo>
                <a:lnTo>
                  <a:pt x="314" y="459"/>
                </a:lnTo>
                <a:close/>
                <a:moveTo>
                  <a:pt x="480" y="341"/>
                </a:moveTo>
                <a:cubicBezTo>
                  <a:pt x="482" y="330"/>
                  <a:pt x="463" y="346"/>
                  <a:pt x="457" y="345"/>
                </a:cubicBezTo>
                <a:cubicBezTo>
                  <a:pt x="458" y="348"/>
                  <a:pt x="454" y="355"/>
                  <a:pt x="470" y="344"/>
                </a:cubicBezTo>
                <a:cubicBezTo>
                  <a:pt x="458" y="356"/>
                  <a:pt x="459" y="346"/>
                  <a:pt x="454" y="357"/>
                </a:cubicBezTo>
                <a:cubicBezTo>
                  <a:pt x="460" y="352"/>
                  <a:pt x="469" y="348"/>
                  <a:pt x="471" y="348"/>
                </a:cubicBezTo>
                <a:cubicBezTo>
                  <a:pt x="463" y="353"/>
                  <a:pt x="463" y="353"/>
                  <a:pt x="463" y="353"/>
                </a:cubicBezTo>
                <a:cubicBezTo>
                  <a:pt x="470" y="354"/>
                  <a:pt x="474" y="343"/>
                  <a:pt x="480" y="341"/>
                </a:cubicBezTo>
                <a:close/>
                <a:moveTo>
                  <a:pt x="566" y="285"/>
                </a:moveTo>
                <a:cubicBezTo>
                  <a:pt x="577" y="279"/>
                  <a:pt x="577" y="279"/>
                  <a:pt x="577" y="279"/>
                </a:cubicBezTo>
                <a:cubicBezTo>
                  <a:pt x="567" y="284"/>
                  <a:pt x="567" y="284"/>
                  <a:pt x="567" y="284"/>
                </a:cubicBezTo>
                <a:lnTo>
                  <a:pt x="566" y="285"/>
                </a:lnTo>
                <a:close/>
                <a:moveTo>
                  <a:pt x="841" y="143"/>
                </a:moveTo>
                <a:cubicBezTo>
                  <a:pt x="839" y="142"/>
                  <a:pt x="853" y="132"/>
                  <a:pt x="858" y="134"/>
                </a:cubicBezTo>
                <a:cubicBezTo>
                  <a:pt x="850" y="138"/>
                  <a:pt x="842" y="141"/>
                  <a:pt x="841" y="143"/>
                </a:cubicBezTo>
                <a:close/>
                <a:moveTo>
                  <a:pt x="964" y="94"/>
                </a:moveTo>
                <a:cubicBezTo>
                  <a:pt x="951" y="97"/>
                  <a:pt x="951" y="97"/>
                  <a:pt x="951" y="97"/>
                </a:cubicBezTo>
                <a:cubicBezTo>
                  <a:pt x="952" y="93"/>
                  <a:pt x="962" y="93"/>
                  <a:pt x="968" y="90"/>
                </a:cubicBezTo>
                <a:cubicBezTo>
                  <a:pt x="971" y="91"/>
                  <a:pt x="966" y="92"/>
                  <a:pt x="964" y="94"/>
                </a:cubicBezTo>
                <a:close/>
                <a:moveTo>
                  <a:pt x="1051" y="63"/>
                </a:moveTo>
                <a:cubicBezTo>
                  <a:pt x="1055" y="62"/>
                  <a:pt x="1055" y="62"/>
                  <a:pt x="1055" y="62"/>
                </a:cubicBezTo>
                <a:cubicBezTo>
                  <a:pt x="1049" y="60"/>
                  <a:pt x="1049" y="60"/>
                  <a:pt x="1049" y="60"/>
                </a:cubicBezTo>
                <a:lnTo>
                  <a:pt x="1051" y="63"/>
                </a:lnTo>
                <a:close/>
                <a:moveTo>
                  <a:pt x="1043" y="60"/>
                </a:moveTo>
                <a:cubicBezTo>
                  <a:pt x="1045" y="57"/>
                  <a:pt x="1036" y="60"/>
                  <a:pt x="1034" y="61"/>
                </a:cubicBezTo>
                <a:lnTo>
                  <a:pt x="1043" y="60"/>
                </a:lnTo>
                <a:close/>
                <a:moveTo>
                  <a:pt x="1121" y="31"/>
                </a:moveTo>
                <a:cubicBezTo>
                  <a:pt x="1115" y="33"/>
                  <a:pt x="1115" y="33"/>
                  <a:pt x="1115" y="33"/>
                </a:cubicBezTo>
                <a:cubicBezTo>
                  <a:pt x="1121" y="35"/>
                  <a:pt x="1121" y="35"/>
                  <a:pt x="1121" y="35"/>
                </a:cubicBezTo>
                <a:lnTo>
                  <a:pt x="1121" y="31"/>
                </a:lnTo>
                <a:close/>
                <a:moveTo>
                  <a:pt x="1113" y="38"/>
                </a:moveTo>
                <a:cubicBezTo>
                  <a:pt x="1111" y="36"/>
                  <a:pt x="1111" y="33"/>
                  <a:pt x="1098" y="38"/>
                </a:cubicBezTo>
                <a:cubicBezTo>
                  <a:pt x="1098" y="41"/>
                  <a:pt x="1102" y="40"/>
                  <a:pt x="1098" y="44"/>
                </a:cubicBezTo>
                <a:cubicBezTo>
                  <a:pt x="1102" y="44"/>
                  <a:pt x="1106" y="42"/>
                  <a:pt x="1108" y="41"/>
                </a:cubicBezTo>
                <a:cubicBezTo>
                  <a:pt x="1105" y="41"/>
                  <a:pt x="1102" y="43"/>
                  <a:pt x="1100" y="42"/>
                </a:cubicBezTo>
                <a:cubicBezTo>
                  <a:pt x="1105" y="39"/>
                  <a:pt x="1110" y="38"/>
                  <a:pt x="1113" y="38"/>
                </a:cubicBezTo>
                <a:cubicBezTo>
                  <a:pt x="1114" y="39"/>
                  <a:pt x="1115" y="39"/>
                  <a:pt x="1117" y="39"/>
                </a:cubicBezTo>
                <a:cubicBezTo>
                  <a:pt x="1116" y="39"/>
                  <a:pt x="1115" y="38"/>
                  <a:pt x="1113" y="38"/>
                </a:cubicBezTo>
                <a:close/>
                <a:moveTo>
                  <a:pt x="1067" y="56"/>
                </a:moveTo>
                <a:cubicBezTo>
                  <a:pt x="1066" y="56"/>
                  <a:pt x="1064" y="57"/>
                  <a:pt x="1064" y="58"/>
                </a:cubicBezTo>
                <a:cubicBezTo>
                  <a:pt x="1063" y="58"/>
                  <a:pt x="1063" y="58"/>
                  <a:pt x="1063" y="58"/>
                </a:cubicBezTo>
                <a:cubicBezTo>
                  <a:pt x="1064" y="56"/>
                  <a:pt x="1066" y="56"/>
                  <a:pt x="1067" y="56"/>
                </a:cubicBezTo>
                <a:cubicBezTo>
                  <a:pt x="1069" y="55"/>
                  <a:pt x="1071" y="54"/>
                  <a:pt x="1073" y="53"/>
                </a:cubicBezTo>
                <a:cubicBezTo>
                  <a:pt x="1074" y="50"/>
                  <a:pt x="1065" y="51"/>
                  <a:pt x="1062" y="51"/>
                </a:cubicBezTo>
                <a:cubicBezTo>
                  <a:pt x="1066" y="50"/>
                  <a:pt x="1071" y="51"/>
                  <a:pt x="1076" y="48"/>
                </a:cubicBezTo>
                <a:cubicBezTo>
                  <a:pt x="1075" y="48"/>
                  <a:pt x="1075" y="47"/>
                  <a:pt x="1072" y="48"/>
                </a:cubicBezTo>
                <a:cubicBezTo>
                  <a:pt x="1079" y="45"/>
                  <a:pt x="1079" y="45"/>
                  <a:pt x="1079" y="45"/>
                </a:cubicBezTo>
                <a:cubicBezTo>
                  <a:pt x="1089" y="45"/>
                  <a:pt x="1081" y="49"/>
                  <a:pt x="1073" y="53"/>
                </a:cubicBezTo>
                <a:cubicBezTo>
                  <a:pt x="1073" y="53"/>
                  <a:pt x="1073" y="54"/>
                  <a:pt x="1071" y="55"/>
                </a:cubicBezTo>
                <a:cubicBezTo>
                  <a:pt x="1070" y="56"/>
                  <a:pt x="1069" y="56"/>
                  <a:pt x="1067" y="56"/>
                </a:cubicBezTo>
                <a:close/>
                <a:moveTo>
                  <a:pt x="1131" y="41"/>
                </a:moveTo>
                <a:cubicBezTo>
                  <a:pt x="1126" y="42"/>
                  <a:pt x="1126" y="42"/>
                  <a:pt x="1126" y="42"/>
                </a:cubicBezTo>
                <a:cubicBezTo>
                  <a:pt x="1124" y="42"/>
                  <a:pt x="1125" y="40"/>
                  <a:pt x="1124" y="40"/>
                </a:cubicBezTo>
                <a:cubicBezTo>
                  <a:pt x="1129" y="39"/>
                  <a:pt x="1136" y="38"/>
                  <a:pt x="1131" y="41"/>
                </a:cubicBezTo>
                <a:close/>
                <a:moveTo>
                  <a:pt x="882" y="131"/>
                </a:moveTo>
                <a:cubicBezTo>
                  <a:pt x="884" y="129"/>
                  <a:pt x="877" y="129"/>
                  <a:pt x="871" y="132"/>
                </a:cubicBezTo>
                <a:cubicBezTo>
                  <a:pt x="873" y="128"/>
                  <a:pt x="873" y="128"/>
                  <a:pt x="873" y="128"/>
                </a:cubicBezTo>
                <a:cubicBezTo>
                  <a:pt x="874" y="130"/>
                  <a:pt x="886" y="124"/>
                  <a:pt x="887" y="124"/>
                </a:cubicBezTo>
                <a:cubicBezTo>
                  <a:pt x="891" y="126"/>
                  <a:pt x="886" y="127"/>
                  <a:pt x="882" y="131"/>
                </a:cubicBezTo>
                <a:close/>
                <a:moveTo>
                  <a:pt x="605" y="265"/>
                </a:moveTo>
                <a:cubicBezTo>
                  <a:pt x="601" y="263"/>
                  <a:pt x="588" y="273"/>
                  <a:pt x="584" y="274"/>
                </a:cubicBezTo>
                <a:cubicBezTo>
                  <a:pt x="591" y="269"/>
                  <a:pt x="608" y="258"/>
                  <a:pt x="605" y="265"/>
                </a:cubicBezTo>
                <a:close/>
                <a:moveTo>
                  <a:pt x="581" y="281"/>
                </a:moveTo>
                <a:cubicBezTo>
                  <a:pt x="577" y="284"/>
                  <a:pt x="576" y="285"/>
                  <a:pt x="575" y="283"/>
                </a:cubicBezTo>
                <a:cubicBezTo>
                  <a:pt x="573" y="283"/>
                  <a:pt x="570" y="286"/>
                  <a:pt x="568" y="286"/>
                </a:cubicBezTo>
                <a:cubicBezTo>
                  <a:pt x="575" y="280"/>
                  <a:pt x="576" y="283"/>
                  <a:pt x="581" y="281"/>
                </a:cubicBezTo>
                <a:cubicBezTo>
                  <a:pt x="582" y="281"/>
                  <a:pt x="583" y="280"/>
                  <a:pt x="585" y="279"/>
                </a:cubicBezTo>
                <a:cubicBezTo>
                  <a:pt x="583" y="280"/>
                  <a:pt x="582" y="281"/>
                  <a:pt x="581" y="281"/>
                </a:cubicBezTo>
                <a:close/>
                <a:moveTo>
                  <a:pt x="739" y="197"/>
                </a:moveTo>
                <a:cubicBezTo>
                  <a:pt x="746" y="197"/>
                  <a:pt x="746" y="197"/>
                  <a:pt x="746" y="197"/>
                </a:cubicBezTo>
                <a:cubicBezTo>
                  <a:pt x="755" y="193"/>
                  <a:pt x="755" y="193"/>
                  <a:pt x="755" y="193"/>
                </a:cubicBezTo>
                <a:lnTo>
                  <a:pt x="739" y="197"/>
                </a:lnTo>
                <a:close/>
                <a:moveTo>
                  <a:pt x="835" y="159"/>
                </a:moveTo>
                <a:cubicBezTo>
                  <a:pt x="833" y="158"/>
                  <a:pt x="843" y="153"/>
                  <a:pt x="846" y="153"/>
                </a:cubicBezTo>
                <a:cubicBezTo>
                  <a:pt x="844" y="151"/>
                  <a:pt x="838" y="154"/>
                  <a:pt x="832" y="157"/>
                </a:cubicBezTo>
                <a:cubicBezTo>
                  <a:pt x="831" y="157"/>
                  <a:pt x="830" y="157"/>
                  <a:pt x="829" y="158"/>
                </a:cubicBezTo>
                <a:cubicBezTo>
                  <a:pt x="832" y="157"/>
                  <a:pt x="832" y="157"/>
                  <a:pt x="832" y="157"/>
                </a:cubicBezTo>
                <a:cubicBezTo>
                  <a:pt x="834" y="156"/>
                  <a:pt x="834" y="158"/>
                  <a:pt x="834" y="159"/>
                </a:cubicBezTo>
                <a:cubicBezTo>
                  <a:pt x="832" y="161"/>
                  <a:pt x="832" y="161"/>
                  <a:pt x="832" y="161"/>
                </a:cubicBezTo>
                <a:cubicBezTo>
                  <a:pt x="839" y="158"/>
                  <a:pt x="839" y="158"/>
                  <a:pt x="839" y="158"/>
                </a:cubicBezTo>
                <a:lnTo>
                  <a:pt x="835" y="159"/>
                </a:lnTo>
                <a:close/>
                <a:moveTo>
                  <a:pt x="1003" y="95"/>
                </a:moveTo>
                <a:cubicBezTo>
                  <a:pt x="1009" y="91"/>
                  <a:pt x="1010" y="91"/>
                  <a:pt x="1014" y="90"/>
                </a:cubicBezTo>
                <a:cubicBezTo>
                  <a:pt x="1013" y="92"/>
                  <a:pt x="1008" y="94"/>
                  <a:pt x="1003" y="95"/>
                </a:cubicBezTo>
                <a:close/>
                <a:moveTo>
                  <a:pt x="786" y="183"/>
                </a:moveTo>
                <a:cubicBezTo>
                  <a:pt x="796" y="178"/>
                  <a:pt x="780" y="182"/>
                  <a:pt x="786" y="178"/>
                </a:cubicBezTo>
                <a:cubicBezTo>
                  <a:pt x="781" y="181"/>
                  <a:pt x="781" y="181"/>
                  <a:pt x="781" y="181"/>
                </a:cubicBezTo>
                <a:cubicBezTo>
                  <a:pt x="788" y="174"/>
                  <a:pt x="788" y="180"/>
                  <a:pt x="794" y="177"/>
                </a:cubicBezTo>
                <a:cubicBezTo>
                  <a:pt x="790" y="179"/>
                  <a:pt x="790" y="179"/>
                  <a:pt x="790" y="179"/>
                </a:cubicBezTo>
                <a:cubicBezTo>
                  <a:pt x="788" y="183"/>
                  <a:pt x="797" y="178"/>
                  <a:pt x="798" y="179"/>
                </a:cubicBezTo>
                <a:cubicBezTo>
                  <a:pt x="794" y="182"/>
                  <a:pt x="782" y="185"/>
                  <a:pt x="786" y="183"/>
                </a:cubicBezTo>
                <a:close/>
                <a:moveTo>
                  <a:pt x="1013" y="93"/>
                </a:moveTo>
                <a:cubicBezTo>
                  <a:pt x="1023" y="87"/>
                  <a:pt x="1023" y="92"/>
                  <a:pt x="1029" y="90"/>
                </a:cubicBezTo>
                <a:cubicBezTo>
                  <a:pt x="1022" y="95"/>
                  <a:pt x="1021" y="91"/>
                  <a:pt x="1013" y="93"/>
                </a:cubicBezTo>
                <a:close/>
                <a:moveTo>
                  <a:pt x="852" y="161"/>
                </a:moveTo>
                <a:cubicBezTo>
                  <a:pt x="852" y="162"/>
                  <a:pt x="852" y="162"/>
                  <a:pt x="852" y="162"/>
                </a:cubicBezTo>
                <a:cubicBezTo>
                  <a:pt x="860" y="160"/>
                  <a:pt x="860" y="160"/>
                  <a:pt x="860" y="160"/>
                </a:cubicBezTo>
                <a:cubicBezTo>
                  <a:pt x="861" y="159"/>
                  <a:pt x="861" y="159"/>
                  <a:pt x="861" y="159"/>
                </a:cubicBezTo>
                <a:lnTo>
                  <a:pt x="852" y="161"/>
                </a:lnTo>
                <a:close/>
              </a:path>
            </a:pathLst>
          </a:cu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nvGrpSpPr>
          <p:cNvPr id="20" name="Group 106"/>
          <p:cNvGrpSpPr/>
          <p:nvPr>
            <p:custDataLst>
              <p:tags r:id="rId2"/>
            </p:custDataLst>
          </p:nvPr>
        </p:nvGrpSpPr>
        <p:grpSpPr>
          <a:xfrm rot="455654">
            <a:off x="3311982" y="2768045"/>
            <a:ext cx="240205" cy="242856"/>
            <a:chOff x="2515588" y="3986167"/>
            <a:chExt cx="304712" cy="260335"/>
          </a:xfrm>
          <a:solidFill>
            <a:srgbClr val="FF0000"/>
          </a:solidFill>
        </p:grpSpPr>
        <p:sp>
          <p:nvSpPr>
            <p:cNvPr id="21" name="Freeform 306"/>
            <p:cNvSpPr>
              <a:spLocks/>
            </p:cNvSpPr>
            <p:nvPr/>
          </p:nvSpPr>
          <p:spPr bwMode="auto">
            <a:xfrm rot="10695444" flipH="1">
              <a:off x="2515588" y="4162106"/>
              <a:ext cx="293585" cy="84396"/>
            </a:xfrm>
            <a:custGeom>
              <a:avLst/>
              <a:gdLst/>
              <a:ahLst/>
              <a:cxnLst>
                <a:cxn ang="0">
                  <a:pos x="52" y="45"/>
                </a:cxn>
                <a:cxn ang="0">
                  <a:pos x="57" y="46"/>
                </a:cxn>
                <a:cxn ang="0">
                  <a:pos x="61" y="50"/>
                </a:cxn>
                <a:cxn ang="0">
                  <a:pos x="70" y="46"/>
                </a:cxn>
                <a:cxn ang="0">
                  <a:pos x="82" y="53"/>
                </a:cxn>
                <a:cxn ang="0">
                  <a:pos x="88" y="51"/>
                </a:cxn>
                <a:cxn ang="0">
                  <a:pos x="92" y="53"/>
                </a:cxn>
                <a:cxn ang="0">
                  <a:pos x="97" y="53"/>
                </a:cxn>
                <a:cxn ang="0">
                  <a:pos x="104" y="59"/>
                </a:cxn>
                <a:cxn ang="0">
                  <a:pos x="111" y="59"/>
                </a:cxn>
                <a:cxn ang="0">
                  <a:pos x="114" y="54"/>
                </a:cxn>
                <a:cxn ang="0">
                  <a:pos x="120" y="58"/>
                </a:cxn>
                <a:cxn ang="0">
                  <a:pos x="133" y="47"/>
                </a:cxn>
                <a:cxn ang="0">
                  <a:pos x="132" y="59"/>
                </a:cxn>
                <a:cxn ang="0">
                  <a:pos x="142" y="50"/>
                </a:cxn>
                <a:cxn ang="0">
                  <a:pos x="147" y="60"/>
                </a:cxn>
                <a:cxn ang="0">
                  <a:pos x="153" y="65"/>
                </a:cxn>
                <a:cxn ang="0">
                  <a:pos x="164" y="62"/>
                </a:cxn>
                <a:cxn ang="0">
                  <a:pos x="175" y="59"/>
                </a:cxn>
                <a:cxn ang="0">
                  <a:pos x="188" y="56"/>
                </a:cxn>
                <a:cxn ang="0">
                  <a:pos x="195" y="66"/>
                </a:cxn>
                <a:cxn ang="0">
                  <a:pos x="201" y="63"/>
                </a:cxn>
                <a:cxn ang="0">
                  <a:pos x="203" y="65"/>
                </a:cxn>
                <a:cxn ang="0">
                  <a:pos x="211" y="58"/>
                </a:cxn>
                <a:cxn ang="0">
                  <a:pos x="216" y="59"/>
                </a:cxn>
                <a:cxn ang="0">
                  <a:pos x="211" y="60"/>
                </a:cxn>
                <a:cxn ang="0">
                  <a:pos x="198" y="51"/>
                </a:cxn>
                <a:cxn ang="0">
                  <a:pos x="183" y="50"/>
                </a:cxn>
                <a:cxn ang="0">
                  <a:pos x="183" y="45"/>
                </a:cxn>
                <a:cxn ang="0">
                  <a:pos x="169" y="43"/>
                </a:cxn>
                <a:cxn ang="0">
                  <a:pos x="158" y="39"/>
                </a:cxn>
                <a:cxn ang="0">
                  <a:pos x="151" y="38"/>
                </a:cxn>
                <a:cxn ang="0">
                  <a:pos x="147" y="40"/>
                </a:cxn>
                <a:cxn ang="0">
                  <a:pos x="141" y="35"/>
                </a:cxn>
                <a:cxn ang="0">
                  <a:pos x="137" y="36"/>
                </a:cxn>
                <a:cxn ang="0">
                  <a:pos x="118" y="29"/>
                </a:cxn>
                <a:cxn ang="0">
                  <a:pos x="111" y="29"/>
                </a:cxn>
                <a:cxn ang="0">
                  <a:pos x="101" y="24"/>
                </a:cxn>
                <a:cxn ang="0">
                  <a:pos x="95" y="22"/>
                </a:cxn>
                <a:cxn ang="0">
                  <a:pos x="77" y="20"/>
                </a:cxn>
                <a:cxn ang="0">
                  <a:pos x="71" y="20"/>
                </a:cxn>
                <a:cxn ang="0">
                  <a:pos x="57" y="13"/>
                </a:cxn>
                <a:cxn ang="0">
                  <a:pos x="49" y="10"/>
                </a:cxn>
                <a:cxn ang="0">
                  <a:pos x="45" y="13"/>
                </a:cxn>
                <a:cxn ang="0">
                  <a:pos x="40" y="8"/>
                </a:cxn>
                <a:cxn ang="0">
                  <a:pos x="28" y="10"/>
                </a:cxn>
                <a:cxn ang="0">
                  <a:pos x="21" y="3"/>
                </a:cxn>
                <a:cxn ang="0">
                  <a:pos x="15" y="2"/>
                </a:cxn>
                <a:cxn ang="0">
                  <a:pos x="3" y="26"/>
                </a:cxn>
                <a:cxn ang="0">
                  <a:pos x="6" y="31"/>
                </a:cxn>
                <a:cxn ang="0">
                  <a:pos x="12" y="29"/>
                </a:cxn>
                <a:cxn ang="0">
                  <a:pos x="15" y="29"/>
                </a:cxn>
                <a:cxn ang="0">
                  <a:pos x="19" y="33"/>
                </a:cxn>
                <a:cxn ang="0">
                  <a:pos x="26" y="30"/>
                </a:cxn>
                <a:cxn ang="0">
                  <a:pos x="27" y="39"/>
                </a:cxn>
                <a:cxn ang="0">
                  <a:pos x="36" y="34"/>
                </a:cxn>
                <a:cxn ang="0">
                  <a:pos x="38" y="32"/>
                </a:cxn>
                <a:cxn ang="0">
                  <a:pos x="39" y="40"/>
                </a:cxn>
                <a:cxn ang="0">
                  <a:pos x="42" y="42"/>
                </a:cxn>
              </a:cxnLst>
              <a:rect l="0" t="0" r="r" b="b"/>
              <a:pathLst>
                <a:path w="216" h="68">
                  <a:moveTo>
                    <a:pt x="46" y="41"/>
                  </a:moveTo>
                  <a:cubicBezTo>
                    <a:pt x="46" y="42"/>
                    <a:pt x="46" y="44"/>
                    <a:pt x="45" y="45"/>
                  </a:cubicBezTo>
                  <a:cubicBezTo>
                    <a:pt x="46" y="47"/>
                    <a:pt x="48" y="42"/>
                    <a:pt x="49" y="46"/>
                  </a:cubicBezTo>
                  <a:cubicBezTo>
                    <a:pt x="48" y="44"/>
                    <a:pt x="48" y="44"/>
                    <a:pt x="48" y="44"/>
                  </a:cubicBezTo>
                  <a:cubicBezTo>
                    <a:pt x="50" y="42"/>
                    <a:pt x="52" y="41"/>
                    <a:pt x="52" y="45"/>
                  </a:cubicBezTo>
                  <a:cubicBezTo>
                    <a:pt x="52" y="46"/>
                    <a:pt x="52" y="46"/>
                    <a:pt x="52" y="46"/>
                  </a:cubicBezTo>
                  <a:cubicBezTo>
                    <a:pt x="53" y="44"/>
                    <a:pt x="53" y="50"/>
                    <a:pt x="54" y="47"/>
                  </a:cubicBezTo>
                  <a:cubicBezTo>
                    <a:pt x="54" y="45"/>
                    <a:pt x="55" y="45"/>
                    <a:pt x="55" y="43"/>
                  </a:cubicBezTo>
                  <a:cubicBezTo>
                    <a:pt x="58" y="40"/>
                    <a:pt x="58" y="40"/>
                    <a:pt x="58" y="40"/>
                  </a:cubicBezTo>
                  <a:cubicBezTo>
                    <a:pt x="57" y="46"/>
                    <a:pt x="57" y="46"/>
                    <a:pt x="57" y="46"/>
                  </a:cubicBezTo>
                  <a:cubicBezTo>
                    <a:pt x="59" y="44"/>
                    <a:pt x="59" y="44"/>
                    <a:pt x="59" y="44"/>
                  </a:cubicBezTo>
                  <a:cubicBezTo>
                    <a:pt x="59" y="42"/>
                    <a:pt x="60" y="46"/>
                    <a:pt x="61" y="41"/>
                  </a:cubicBezTo>
                  <a:cubicBezTo>
                    <a:pt x="62" y="43"/>
                    <a:pt x="60" y="45"/>
                    <a:pt x="59" y="47"/>
                  </a:cubicBezTo>
                  <a:cubicBezTo>
                    <a:pt x="61" y="46"/>
                    <a:pt x="60" y="48"/>
                    <a:pt x="61" y="45"/>
                  </a:cubicBezTo>
                  <a:cubicBezTo>
                    <a:pt x="61" y="50"/>
                    <a:pt x="61" y="50"/>
                    <a:pt x="61" y="50"/>
                  </a:cubicBezTo>
                  <a:cubicBezTo>
                    <a:pt x="64" y="47"/>
                    <a:pt x="64" y="47"/>
                    <a:pt x="64" y="47"/>
                  </a:cubicBezTo>
                  <a:cubicBezTo>
                    <a:pt x="63" y="48"/>
                    <a:pt x="63" y="48"/>
                    <a:pt x="63" y="48"/>
                  </a:cubicBezTo>
                  <a:cubicBezTo>
                    <a:pt x="65" y="45"/>
                    <a:pt x="65" y="51"/>
                    <a:pt x="68" y="45"/>
                  </a:cubicBezTo>
                  <a:cubicBezTo>
                    <a:pt x="68" y="46"/>
                    <a:pt x="68" y="46"/>
                    <a:pt x="68" y="46"/>
                  </a:cubicBezTo>
                  <a:cubicBezTo>
                    <a:pt x="69" y="42"/>
                    <a:pt x="70" y="45"/>
                    <a:pt x="70" y="46"/>
                  </a:cubicBezTo>
                  <a:cubicBezTo>
                    <a:pt x="72" y="45"/>
                    <a:pt x="72" y="42"/>
                    <a:pt x="72" y="40"/>
                  </a:cubicBezTo>
                  <a:cubicBezTo>
                    <a:pt x="75" y="42"/>
                    <a:pt x="74" y="41"/>
                    <a:pt x="78" y="37"/>
                  </a:cubicBezTo>
                  <a:cubicBezTo>
                    <a:pt x="78" y="43"/>
                    <a:pt x="74" y="45"/>
                    <a:pt x="75" y="50"/>
                  </a:cubicBezTo>
                  <a:cubicBezTo>
                    <a:pt x="76" y="47"/>
                    <a:pt x="78" y="45"/>
                    <a:pt x="79" y="44"/>
                  </a:cubicBezTo>
                  <a:cubicBezTo>
                    <a:pt x="80" y="47"/>
                    <a:pt x="82" y="49"/>
                    <a:pt x="82" y="53"/>
                  </a:cubicBezTo>
                  <a:cubicBezTo>
                    <a:pt x="83" y="49"/>
                    <a:pt x="83" y="49"/>
                    <a:pt x="83" y="49"/>
                  </a:cubicBezTo>
                  <a:cubicBezTo>
                    <a:pt x="86" y="48"/>
                    <a:pt x="86" y="48"/>
                    <a:pt x="86" y="48"/>
                  </a:cubicBezTo>
                  <a:cubicBezTo>
                    <a:pt x="83" y="53"/>
                    <a:pt x="83" y="53"/>
                    <a:pt x="83" y="53"/>
                  </a:cubicBezTo>
                  <a:cubicBezTo>
                    <a:pt x="84" y="51"/>
                    <a:pt x="85" y="49"/>
                    <a:pt x="86" y="48"/>
                  </a:cubicBezTo>
                  <a:cubicBezTo>
                    <a:pt x="89" y="45"/>
                    <a:pt x="85" y="56"/>
                    <a:pt x="88" y="51"/>
                  </a:cubicBezTo>
                  <a:cubicBezTo>
                    <a:pt x="88" y="52"/>
                    <a:pt x="88" y="52"/>
                    <a:pt x="88" y="52"/>
                  </a:cubicBezTo>
                  <a:cubicBezTo>
                    <a:pt x="89" y="49"/>
                    <a:pt x="90" y="51"/>
                    <a:pt x="92" y="50"/>
                  </a:cubicBezTo>
                  <a:cubicBezTo>
                    <a:pt x="90" y="55"/>
                    <a:pt x="90" y="55"/>
                    <a:pt x="90" y="55"/>
                  </a:cubicBezTo>
                  <a:cubicBezTo>
                    <a:pt x="90" y="53"/>
                    <a:pt x="90" y="53"/>
                    <a:pt x="90" y="53"/>
                  </a:cubicBezTo>
                  <a:cubicBezTo>
                    <a:pt x="89" y="58"/>
                    <a:pt x="92" y="53"/>
                    <a:pt x="92" y="53"/>
                  </a:cubicBezTo>
                  <a:cubicBezTo>
                    <a:pt x="94" y="52"/>
                    <a:pt x="94" y="48"/>
                    <a:pt x="95" y="47"/>
                  </a:cubicBezTo>
                  <a:cubicBezTo>
                    <a:pt x="95" y="47"/>
                    <a:pt x="96" y="46"/>
                    <a:pt x="96" y="47"/>
                  </a:cubicBezTo>
                  <a:cubicBezTo>
                    <a:pt x="97" y="49"/>
                    <a:pt x="95" y="53"/>
                    <a:pt x="94" y="55"/>
                  </a:cubicBezTo>
                  <a:cubicBezTo>
                    <a:pt x="96" y="50"/>
                    <a:pt x="96" y="51"/>
                    <a:pt x="98" y="49"/>
                  </a:cubicBezTo>
                  <a:cubicBezTo>
                    <a:pt x="98" y="52"/>
                    <a:pt x="97" y="53"/>
                    <a:pt x="97" y="53"/>
                  </a:cubicBezTo>
                  <a:cubicBezTo>
                    <a:pt x="98" y="52"/>
                    <a:pt x="98" y="52"/>
                    <a:pt x="99" y="50"/>
                  </a:cubicBezTo>
                  <a:cubicBezTo>
                    <a:pt x="99" y="52"/>
                    <a:pt x="99" y="52"/>
                    <a:pt x="99" y="52"/>
                  </a:cubicBezTo>
                  <a:cubicBezTo>
                    <a:pt x="100" y="57"/>
                    <a:pt x="103" y="44"/>
                    <a:pt x="105" y="46"/>
                  </a:cubicBezTo>
                  <a:cubicBezTo>
                    <a:pt x="103" y="49"/>
                    <a:pt x="107" y="46"/>
                    <a:pt x="107" y="49"/>
                  </a:cubicBezTo>
                  <a:cubicBezTo>
                    <a:pt x="106" y="50"/>
                    <a:pt x="105" y="56"/>
                    <a:pt x="104" y="59"/>
                  </a:cubicBezTo>
                  <a:cubicBezTo>
                    <a:pt x="105" y="61"/>
                    <a:pt x="106" y="54"/>
                    <a:pt x="108" y="53"/>
                  </a:cubicBezTo>
                  <a:cubicBezTo>
                    <a:pt x="106" y="58"/>
                    <a:pt x="106" y="58"/>
                    <a:pt x="106" y="58"/>
                  </a:cubicBezTo>
                  <a:cubicBezTo>
                    <a:pt x="108" y="56"/>
                    <a:pt x="107" y="55"/>
                    <a:pt x="109" y="54"/>
                  </a:cubicBezTo>
                  <a:cubicBezTo>
                    <a:pt x="108" y="56"/>
                    <a:pt x="109" y="56"/>
                    <a:pt x="108" y="57"/>
                  </a:cubicBezTo>
                  <a:cubicBezTo>
                    <a:pt x="109" y="58"/>
                    <a:pt x="109" y="58"/>
                    <a:pt x="111" y="59"/>
                  </a:cubicBezTo>
                  <a:cubicBezTo>
                    <a:pt x="112" y="53"/>
                    <a:pt x="112" y="53"/>
                    <a:pt x="112" y="53"/>
                  </a:cubicBezTo>
                  <a:cubicBezTo>
                    <a:pt x="113" y="53"/>
                    <a:pt x="112" y="55"/>
                    <a:pt x="112" y="56"/>
                  </a:cubicBezTo>
                  <a:cubicBezTo>
                    <a:pt x="112" y="56"/>
                    <a:pt x="112" y="56"/>
                    <a:pt x="112" y="57"/>
                  </a:cubicBezTo>
                  <a:cubicBezTo>
                    <a:pt x="111" y="62"/>
                    <a:pt x="113" y="54"/>
                    <a:pt x="113" y="59"/>
                  </a:cubicBezTo>
                  <a:cubicBezTo>
                    <a:pt x="113" y="57"/>
                    <a:pt x="114" y="55"/>
                    <a:pt x="114" y="54"/>
                  </a:cubicBezTo>
                  <a:cubicBezTo>
                    <a:pt x="113" y="58"/>
                    <a:pt x="115" y="58"/>
                    <a:pt x="114" y="59"/>
                  </a:cubicBezTo>
                  <a:cubicBezTo>
                    <a:pt x="114" y="57"/>
                    <a:pt x="116" y="59"/>
                    <a:pt x="117" y="55"/>
                  </a:cubicBezTo>
                  <a:cubicBezTo>
                    <a:pt x="117" y="58"/>
                    <a:pt x="116" y="58"/>
                    <a:pt x="116" y="59"/>
                  </a:cubicBezTo>
                  <a:cubicBezTo>
                    <a:pt x="117" y="55"/>
                    <a:pt x="119" y="59"/>
                    <a:pt x="120" y="57"/>
                  </a:cubicBezTo>
                  <a:cubicBezTo>
                    <a:pt x="120" y="58"/>
                    <a:pt x="120" y="58"/>
                    <a:pt x="120" y="58"/>
                  </a:cubicBezTo>
                  <a:cubicBezTo>
                    <a:pt x="121" y="56"/>
                    <a:pt x="123" y="55"/>
                    <a:pt x="125" y="52"/>
                  </a:cubicBezTo>
                  <a:cubicBezTo>
                    <a:pt x="124" y="55"/>
                    <a:pt x="124" y="55"/>
                    <a:pt x="124" y="55"/>
                  </a:cubicBezTo>
                  <a:cubicBezTo>
                    <a:pt x="125" y="57"/>
                    <a:pt x="127" y="48"/>
                    <a:pt x="128" y="49"/>
                  </a:cubicBezTo>
                  <a:cubicBezTo>
                    <a:pt x="126" y="53"/>
                    <a:pt x="130" y="49"/>
                    <a:pt x="128" y="54"/>
                  </a:cubicBezTo>
                  <a:cubicBezTo>
                    <a:pt x="130" y="51"/>
                    <a:pt x="131" y="51"/>
                    <a:pt x="133" y="47"/>
                  </a:cubicBezTo>
                  <a:cubicBezTo>
                    <a:pt x="133" y="49"/>
                    <a:pt x="129" y="53"/>
                    <a:pt x="130" y="54"/>
                  </a:cubicBezTo>
                  <a:cubicBezTo>
                    <a:pt x="132" y="52"/>
                    <a:pt x="132" y="52"/>
                    <a:pt x="132" y="52"/>
                  </a:cubicBezTo>
                  <a:cubicBezTo>
                    <a:pt x="132" y="55"/>
                    <a:pt x="132" y="55"/>
                    <a:pt x="132" y="55"/>
                  </a:cubicBezTo>
                  <a:cubicBezTo>
                    <a:pt x="132" y="53"/>
                    <a:pt x="133" y="53"/>
                    <a:pt x="133" y="51"/>
                  </a:cubicBezTo>
                  <a:cubicBezTo>
                    <a:pt x="133" y="54"/>
                    <a:pt x="133" y="57"/>
                    <a:pt x="132" y="59"/>
                  </a:cubicBezTo>
                  <a:cubicBezTo>
                    <a:pt x="133" y="58"/>
                    <a:pt x="134" y="61"/>
                    <a:pt x="135" y="59"/>
                  </a:cubicBezTo>
                  <a:cubicBezTo>
                    <a:pt x="134" y="60"/>
                    <a:pt x="134" y="60"/>
                    <a:pt x="134" y="60"/>
                  </a:cubicBezTo>
                  <a:cubicBezTo>
                    <a:pt x="137" y="55"/>
                    <a:pt x="137" y="60"/>
                    <a:pt x="139" y="54"/>
                  </a:cubicBezTo>
                  <a:cubicBezTo>
                    <a:pt x="138" y="57"/>
                    <a:pt x="138" y="57"/>
                    <a:pt x="138" y="57"/>
                  </a:cubicBezTo>
                  <a:cubicBezTo>
                    <a:pt x="140" y="57"/>
                    <a:pt x="141" y="51"/>
                    <a:pt x="142" y="50"/>
                  </a:cubicBezTo>
                  <a:cubicBezTo>
                    <a:pt x="142" y="50"/>
                    <a:pt x="143" y="49"/>
                    <a:pt x="143" y="50"/>
                  </a:cubicBezTo>
                  <a:cubicBezTo>
                    <a:pt x="141" y="53"/>
                    <a:pt x="143" y="54"/>
                    <a:pt x="143" y="57"/>
                  </a:cubicBezTo>
                  <a:cubicBezTo>
                    <a:pt x="143" y="57"/>
                    <a:pt x="145" y="57"/>
                    <a:pt x="146" y="54"/>
                  </a:cubicBezTo>
                  <a:cubicBezTo>
                    <a:pt x="145" y="57"/>
                    <a:pt x="145" y="59"/>
                    <a:pt x="143" y="59"/>
                  </a:cubicBezTo>
                  <a:cubicBezTo>
                    <a:pt x="143" y="65"/>
                    <a:pt x="146" y="58"/>
                    <a:pt x="147" y="60"/>
                  </a:cubicBezTo>
                  <a:cubicBezTo>
                    <a:pt x="146" y="62"/>
                    <a:pt x="146" y="62"/>
                    <a:pt x="146" y="62"/>
                  </a:cubicBezTo>
                  <a:cubicBezTo>
                    <a:pt x="149" y="61"/>
                    <a:pt x="150" y="56"/>
                    <a:pt x="152" y="52"/>
                  </a:cubicBezTo>
                  <a:cubicBezTo>
                    <a:pt x="151" y="55"/>
                    <a:pt x="151" y="56"/>
                    <a:pt x="149" y="59"/>
                  </a:cubicBezTo>
                  <a:cubicBezTo>
                    <a:pt x="150" y="62"/>
                    <a:pt x="153" y="60"/>
                    <a:pt x="154" y="61"/>
                  </a:cubicBezTo>
                  <a:cubicBezTo>
                    <a:pt x="154" y="63"/>
                    <a:pt x="154" y="64"/>
                    <a:pt x="153" y="65"/>
                  </a:cubicBezTo>
                  <a:cubicBezTo>
                    <a:pt x="155" y="63"/>
                    <a:pt x="156" y="67"/>
                    <a:pt x="159" y="61"/>
                  </a:cubicBezTo>
                  <a:cubicBezTo>
                    <a:pt x="158" y="63"/>
                    <a:pt x="159" y="63"/>
                    <a:pt x="159" y="64"/>
                  </a:cubicBezTo>
                  <a:cubicBezTo>
                    <a:pt x="159" y="63"/>
                    <a:pt x="160" y="61"/>
                    <a:pt x="160" y="62"/>
                  </a:cubicBezTo>
                  <a:cubicBezTo>
                    <a:pt x="161" y="59"/>
                    <a:pt x="164" y="58"/>
                    <a:pt x="165" y="60"/>
                  </a:cubicBezTo>
                  <a:cubicBezTo>
                    <a:pt x="164" y="62"/>
                    <a:pt x="164" y="62"/>
                    <a:pt x="164" y="62"/>
                  </a:cubicBezTo>
                  <a:cubicBezTo>
                    <a:pt x="166" y="63"/>
                    <a:pt x="170" y="54"/>
                    <a:pt x="172" y="59"/>
                  </a:cubicBezTo>
                  <a:cubicBezTo>
                    <a:pt x="172" y="60"/>
                    <a:pt x="170" y="63"/>
                    <a:pt x="171" y="63"/>
                  </a:cubicBezTo>
                  <a:cubicBezTo>
                    <a:pt x="172" y="61"/>
                    <a:pt x="173" y="57"/>
                    <a:pt x="174" y="58"/>
                  </a:cubicBezTo>
                  <a:cubicBezTo>
                    <a:pt x="173" y="62"/>
                    <a:pt x="173" y="62"/>
                    <a:pt x="173" y="62"/>
                  </a:cubicBezTo>
                  <a:cubicBezTo>
                    <a:pt x="175" y="59"/>
                    <a:pt x="175" y="59"/>
                    <a:pt x="175" y="59"/>
                  </a:cubicBezTo>
                  <a:cubicBezTo>
                    <a:pt x="175" y="55"/>
                    <a:pt x="173" y="56"/>
                    <a:pt x="175" y="53"/>
                  </a:cubicBezTo>
                  <a:cubicBezTo>
                    <a:pt x="175" y="57"/>
                    <a:pt x="177" y="50"/>
                    <a:pt x="177" y="54"/>
                  </a:cubicBezTo>
                  <a:cubicBezTo>
                    <a:pt x="177" y="55"/>
                    <a:pt x="176" y="57"/>
                    <a:pt x="175" y="59"/>
                  </a:cubicBezTo>
                  <a:cubicBezTo>
                    <a:pt x="177" y="64"/>
                    <a:pt x="180" y="56"/>
                    <a:pt x="182" y="62"/>
                  </a:cubicBezTo>
                  <a:cubicBezTo>
                    <a:pt x="184" y="59"/>
                    <a:pt x="186" y="59"/>
                    <a:pt x="188" y="56"/>
                  </a:cubicBezTo>
                  <a:cubicBezTo>
                    <a:pt x="187" y="60"/>
                    <a:pt x="186" y="63"/>
                    <a:pt x="185" y="66"/>
                  </a:cubicBezTo>
                  <a:cubicBezTo>
                    <a:pt x="186" y="67"/>
                    <a:pt x="189" y="59"/>
                    <a:pt x="188" y="64"/>
                  </a:cubicBezTo>
                  <a:cubicBezTo>
                    <a:pt x="190" y="59"/>
                    <a:pt x="193" y="62"/>
                    <a:pt x="195" y="55"/>
                  </a:cubicBezTo>
                  <a:cubicBezTo>
                    <a:pt x="194" y="56"/>
                    <a:pt x="196" y="55"/>
                    <a:pt x="194" y="59"/>
                  </a:cubicBezTo>
                  <a:cubicBezTo>
                    <a:pt x="196" y="57"/>
                    <a:pt x="194" y="66"/>
                    <a:pt x="195" y="66"/>
                  </a:cubicBezTo>
                  <a:cubicBezTo>
                    <a:pt x="196" y="66"/>
                    <a:pt x="196" y="61"/>
                    <a:pt x="197" y="61"/>
                  </a:cubicBezTo>
                  <a:cubicBezTo>
                    <a:pt x="197" y="63"/>
                    <a:pt x="197" y="63"/>
                    <a:pt x="197" y="63"/>
                  </a:cubicBezTo>
                  <a:cubicBezTo>
                    <a:pt x="198" y="61"/>
                    <a:pt x="198" y="61"/>
                    <a:pt x="198" y="61"/>
                  </a:cubicBezTo>
                  <a:cubicBezTo>
                    <a:pt x="198" y="63"/>
                    <a:pt x="196" y="65"/>
                    <a:pt x="196" y="67"/>
                  </a:cubicBezTo>
                  <a:cubicBezTo>
                    <a:pt x="197" y="68"/>
                    <a:pt x="199" y="63"/>
                    <a:pt x="201" y="63"/>
                  </a:cubicBezTo>
                  <a:cubicBezTo>
                    <a:pt x="200" y="64"/>
                    <a:pt x="200" y="64"/>
                    <a:pt x="200" y="64"/>
                  </a:cubicBezTo>
                  <a:cubicBezTo>
                    <a:pt x="202" y="65"/>
                    <a:pt x="202" y="65"/>
                    <a:pt x="202" y="65"/>
                  </a:cubicBezTo>
                  <a:cubicBezTo>
                    <a:pt x="202" y="65"/>
                    <a:pt x="202" y="65"/>
                    <a:pt x="202" y="65"/>
                  </a:cubicBezTo>
                  <a:cubicBezTo>
                    <a:pt x="204" y="63"/>
                    <a:pt x="204" y="63"/>
                    <a:pt x="204" y="63"/>
                  </a:cubicBezTo>
                  <a:cubicBezTo>
                    <a:pt x="203" y="65"/>
                    <a:pt x="203" y="65"/>
                    <a:pt x="203" y="65"/>
                  </a:cubicBezTo>
                  <a:cubicBezTo>
                    <a:pt x="204" y="64"/>
                    <a:pt x="204" y="63"/>
                    <a:pt x="205" y="63"/>
                  </a:cubicBezTo>
                  <a:cubicBezTo>
                    <a:pt x="204" y="65"/>
                    <a:pt x="204" y="65"/>
                    <a:pt x="204" y="65"/>
                  </a:cubicBezTo>
                  <a:cubicBezTo>
                    <a:pt x="205" y="62"/>
                    <a:pt x="207" y="61"/>
                    <a:pt x="208" y="61"/>
                  </a:cubicBezTo>
                  <a:cubicBezTo>
                    <a:pt x="208" y="62"/>
                    <a:pt x="208" y="62"/>
                    <a:pt x="208" y="62"/>
                  </a:cubicBezTo>
                  <a:cubicBezTo>
                    <a:pt x="211" y="58"/>
                    <a:pt x="211" y="58"/>
                    <a:pt x="211" y="58"/>
                  </a:cubicBezTo>
                  <a:cubicBezTo>
                    <a:pt x="212" y="60"/>
                    <a:pt x="209" y="63"/>
                    <a:pt x="211" y="61"/>
                  </a:cubicBezTo>
                  <a:cubicBezTo>
                    <a:pt x="209" y="66"/>
                    <a:pt x="209" y="66"/>
                    <a:pt x="209" y="66"/>
                  </a:cubicBezTo>
                  <a:cubicBezTo>
                    <a:pt x="211" y="65"/>
                    <a:pt x="211" y="67"/>
                    <a:pt x="212" y="66"/>
                  </a:cubicBezTo>
                  <a:cubicBezTo>
                    <a:pt x="212" y="63"/>
                    <a:pt x="212" y="63"/>
                    <a:pt x="213" y="61"/>
                  </a:cubicBezTo>
                  <a:cubicBezTo>
                    <a:pt x="212" y="67"/>
                    <a:pt x="215" y="61"/>
                    <a:pt x="216" y="59"/>
                  </a:cubicBezTo>
                  <a:cubicBezTo>
                    <a:pt x="216" y="59"/>
                    <a:pt x="215" y="59"/>
                    <a:pt x="214" y="61"/>
                  </a:cubicBezTo>
                  <a:cubicBezTo>
                    <a:pt x="214" y="61"/>
                    <a:pt x="215" y="59"/>
                    <a:pt x="214" y="58"/>
                  </a:cubicBezTo>
                  <a:cubicBezTo>
                    <a:pt x="213" y="61"/>
                    <a:pt x="213" y="61"/>
                    <a:pt x="213" y="61"/>
                  </a:cubicBezTo>
                  <a:cubicBezTo>
                    <a:pt x="213" y="57"/>
                    <a:pt x="213" y="57"/>
                    <a:pt x="213" y="57"/>
                  </a:cubicBezTo>
                  <a:cubicBezTo>
                    <a:pt x="211" y="60"/>
                    <a:pt x="211" y="60"/>
                    <a:pt x="211" y="60"/>
                  </a:cubicBezTo>
                  <a:cubicBezTo>
                    <a:pt x="212" y="56"/>
                    <a:pt x="210" y="59"/>
                    <a:pt x="212" y="55"/>
                  </a:cubicBezTo>
                  <a:cubicBezTo>
                    <a:pt x="210" y="56"/>
                    <a:pt x="211" y="54"/>
                    <a:pt x="209" y="57"/>
                  </a:cubicBezTo>
                  <a:cubicBezTo>
                    <a:pt x="209" y="55"/>
                    <a:pt x="210" y="55"/>
                    <a:pt x="210" y="54"/>
                  </a:cubicBezTo>
                  <a:cubicBezTo>
                    <a:pt x="205" y="56"/>
                    <a:pt x="201" y="55"/>
                    <a:pt x="198" y="52"/>
                  </a:cubicBezTo>
                  <a:cubicBezTo>
                    <a:pt x="198" y="51"/>
                    <a:pt x="198" y="51"/>
                    <a:pt x="198" y="51"/>
                  </a:cubicBezTo>
                  <a:cubicBezTo>
                    <a:pt x="198" y="52"/>
                    <a:pt x="197" y="53"/>
                    <a:pt x="196" y="55"/>
                  </a:cubicBezTo>
                  <a:cubicBezTo>
                    <a:pt x="196" y="52"/>
                    <a:pt x="195" y="47"/>
                    <a:pt x="192" y="52"/>
                  </a:cubicBezTo>
                  <a:cubicBezTo>
                    <a:pt x="192" y="52"/>
                    <a:pt x="193" y="51"/>
                    <a:pt x="193" y="51"/>
                  </a:cubicBezTo>
                  <a:cubicBezTo>
                    <a:pt x="191" y="51"/>
                    <a:pt x="190" y="47"/>
                    <a:pt x="188" y="47"/>
                  </a:cubicBezTo>
                  <a:cubicBezTo>
                    <a:pt x="185" y="53"/>
                    <a:pt x="186" y="42"/>
                    <a:pt x="183" y="50"/>
                  </a:cubicBezTo>
                  <a:cubicBezTo>
                    <a:pt x="184" y="49"/>
                    <a:pt x="184" y="49"/>
                    <a:pt x="184" y="49"/>
                  </a:cubicBezTo>
                  <a:cubicBezTo>
                    <a:pt x="184" y="51"/>
                    <a:pt x="181" y="54"/>
                    <a:pt x="181" y="56"/>
                  </a:cubicBezTo>
                  <a:cubicBezTo>
                    <a:pt x="181" y="51"/>
                    <a:pt x="182" y="52"/>
                    <a:pt x="182" y="47"/>
                  </a:cubicBezTo>
                  <a:cubicBezTo>
                    <a:pt x="183" y="49"/>
                    <a:pt x="183" y="49"/>
                    <a:pt x="183" y="49"/>
                  </a:cubicBezTo>
                  <a:cubicBezTo>
                    <a:pt x="183" y="45"/>
                    <a:pt x="183" y="45"/>
                    <a:pt x="183" y="45"/>
                  </a:cubicBezTo>
                  <a:cubicBezTo>
                    <a:pt x="178" y="55"/>
                    <a:pt x="180" y="38"/>
                    <a:pt x="177" y="46"/>
                  </a:cubicBezTo>
                  <a:cubicBezTo>
                    <a:pt x="177" y="45"/>
                    <a:pt x="177" y="45"/>
                    <a:pt x="177" y="45"/>
                  </a:cubicBezTo>
                  <a:cubicBezTo>
                    <a:pt x="177" y="42"/>
                    <a:pt x="175" y="47"/>
                    <a:pt x="174" y="48"/>
                  </a:cubicBezTo>
                  <a:cubicBezTo>
                    <a:pt x="174" y="46"/>
                    <a:pt x="175" y="45"/>
                    <a:pt x="176" y="44"/>
                  </a:cubicBezTo>
                  <a:cubicBezTo>
                    <a:pt x="174" y="41"/>
                    <a:pt x="170" y="47"/>
                    <a:pt x="169" y="43"/>
                  </a:cubicBezTo>
                  <a:cubicBezTo>
                    <a:pt x="167" y="45"/>
                    <a:pt x="168" y="47"/>
                    <a:pt x="167" y="49"/>
                  </a:cubicBezTo>
                  <a:cubicBezTo>
                    <a:pt x="166" y="48"/>
                    <a:pt x="167" y="45"/>
                    <a:pt x="168" y="44"/>
                  </a:cubicBezTo>
                  <a:cubicBezTo>
                    <a:pt x="167" y="38"/>
                    <a:pt x="161" y="46"/>
                    <a:pt x="160" y="40"/>
                  </a:cubicBezTo>
                  <a:cubicBezTo>
                    <a:pt x="158" y="43"/>
                    <a:pt x="158" y="45"/>
                    <a:pt x="156" y="47"/>
                  </a:cubicBezTo>
                  <a:cubicBezTo>
                    <a:pt x="157" y="45"/>
                    <a:pt x="157" y="39"/>
                    <a:pt x="158" y="39"/>
                  </a:cubicBezTo>
                  <a:cubicBezTo>
                    <a:pt x="158" y="39"/>
                    <a:pt x="158" y="39"/>
                    <a:pt x="158" y="39"/>
                  </a:cubicBezTo>
                  <a:cubicBezTo>
                    <a:pt x="159" y="37"/>
                    <a:pt x="159" y="37"/>
                    <a:pt x="159" y="37"/>
                  </a:cubicBezTo>
                  <a:cubicBezTo>
                    <a:pt x="157" y="36"/>
                    <a:pt x="154" y="35"/>
                    <a:pt x="152" y="41"/>
                  </a:cubicBezTo>
                  <a:cubicBezTo>
                    <a:pt x="153" y="36"/>
                    <a:pt x="152" y="40"/>
                    <a:pt x="151" y="37"/>
                  </a:cubicBezTo>
                  <a:cubicBezTo>
                    <a:pt x="151" y="38"/>
                    <a:pt x="151" y="38"/>
                    <a:pt x="151" y="38"/>
                  </a:cubicBezTo>
                  <a:cubicBezTo>
                    <a:pt x="150" y="42"/>
                    <a:pt x="150" y="38"/>
                    <a:pt x="149" y="38"/>
                  </a:cubicBezTo>
                  <a:cubicBezTo>
                    <a:pt x="150" y="37"/>
                    <a:pt x="150" y="37"/>
                    <a:pt x="150" y="37"/>
                  </a:cubicBezTo>
                  <a:cubicBezTo>
                    <a:pt x="148" y="40"/>
                    <a:pt x="148" y="40"/>
                    <a:pt x="148" y="40"/>
                  </a:cubicBezTo>
                  <a:cubicBezTo>
                    <a:pt x="148" y="39"/>
                    <a:pt x="147" y="38"/>
                    <a:pt x="148" y="37"/>
                  </a:cubicBezTo>
                  <a:cubicBezTo>
                    <a:pt x="147" y="40"/>
                    <a:pt x="147" y="40"/>
                    <a:pt x="147" y="40"/>
                  </a:cubicBezTo>
                  <a:cubicBezTo>
                    <a:pt x="146" y="40"/>
                    <a:pt x="148" y="36"/>
                    <a:pt x="146" y="36"/>
                  </a:cubicBezTo>
                  <a:cubicBezTo>
                    <a:pt x="146" y="39"/>
                    <a:pt x="146" y="39"/>
                    <a:pt x="146" y="39"/>
                  </a:cubicBezTo>
                  <a:cubicBezTo>
                    <a:pt x="146" y="37"/>
                    <a:pt x="144" y="40"/>
                    <a:pt x="145" y="37"/>
                  </a:cubicBezTo>
                  <a:cubicBezTo>
                    <a:pt x="145" y="36"/>
                    <a:pt x="145" y="36"/>
                    <a:pt x="145" y="36"/>
                  </a:cubicBezTo>
                  <a:cubicBezTo>
                    <a:pt x="145" y="31"/>
                    <a:pt x="142" y="37"/>
                    <a:pt x="141" y="35"/>
                  </a:cubicBezTo>
                  <a:cubicBezTo>
                    <a:pt x="140" y="40"/>
                    <a:pt x="140" y="40"/>
                    <a:pt x="140" y="40"/>
                  </a:cubicBezTo>
                  <a:cubicBezTo>
                    <a:pt x="139" y="42"/>
                    <a:pt x="140" y="39"/>
                    <a:pt x="140" y="37"/>
                  </a:cubicBezTo>
                  <a:cubicBezTo>
                    <a:pt x="140" y="37"/>
                    <a:pt x="140" y="35"/>
                    <a:pt x="139" y="34"/>
                  </a:cubicBezTo>
                  <a:cubicBezTo>
                    <a:pt x="138" y="35"/>
                    <a:pt x="138" y="36"/>
                    <a:pt x="138" y="38"/>
                  </a:cubicBezTo>
                  <a:cubicBezTo>
                    <a:pt x="137" y="36"/>
                    <a:pt x="137" y="36"/>
                    <a:pt x="137" y="36"/>
                  </a:cubicBezTo>
                  <a:cubicBezTo>
                    <a:pt x="138" y="33"/>
                    <a:pt x="138" y="33"/>
                    <a:pt x="138" y="33"/>
                  </a:cubicBezTo>
                  <a:cubicBezTo>
                    <a:pt x="135" y="41"/>
                    <a:pt x="134" y="31"/>
                    <a:pt x="132" y="38"/>
                  </a:cubicBezTo>
                  <a:cubicBezTo>
                    <a:pt x="131" y="37"/>
                    <a:pt x="133" y="35"/>
                    <a:pt x="133" y="34"/>
                  </a:cubicBezTo>
                  <a:cubicBezTo>
                    <a:pt x="132" y="30"/>
                    <a:pt x="127" y="38"/>
                    <a:pt x="126" y="34"/>
                  </a:cubicBezTo>
                  <a:cubicBezTo>
                    <a:pt x="125" y="29"/>
                    <a:pt x="121" y="32"/>
                    <a:pt x="118" y="29"/>
                  </a:cubicBezTo>
                  <a:cubicBezTo>
                    <a:pt x="118" y="30"/>
                    <a:pt x="118" y="30"/>
                    <a:pt x="118" y="30"/>
                  </a:cubicBezTo>
                  <a:cubicBezTo>
                    <a:pt x="116" y="29"/>
                    <a:pt x="116" y="29"/>
                    <a:pt x="116" y="29"/>
                  </a:cubicBezTo>
                  <a:cubicBezTo>
                    <a:pt x="115" y="32"/>
                    <a:pt x="114" y="30"/>
                    <a:pt x="112" y="34"/>
                  </a:cubicBezTo>
                  <a:cubicBezTo>
                    <a:pt x="112" y="32"/>
                    <a:pt x="113" y="31"/>
                    <a:pt x="113" y="30"/>
                  </a:cubicBezTo>
                  <a:cubicBezTo>
                    <a:pt x="112" y="30"/>
                    <a:pt x="111" y="31"/>
                    <a:pt x="111" y="29"/>
                  </a:cubicBezTo>
                  <a:cubicBezTo>
                    <a:pt x="111" y="28"/>
                    <a:pt x="111" y="28"/>
                    <a:pt x="111" y="28"/>
                  </a:cubicBezTo>
                  <a:cubicBezTo>
                    <a:pt x="110" y="27"/>
                    <a:pt x="107" y="26"/>
                    <a:pt x="105" y="28"/>
                  </a:cubicBezTo>
                  <a:cubicBezTo>
                    <a:pt x="104" y="29"/>
                    <a:pt x="105" y="26"/>
                    <a:pt x="105" y="24"/>
                  </a:cubicBezTo>
                  <a:cubicBezTo>
                    <a:pt x="104" y="24"/>
                    <a:pt x="103" y="25"/>
                    <a:pt x="101" y="27"/>
                  </a:cubicBezTo>
                  <a:cubicBezTo>
                    <a:pt x="101" y="26"/>
                    <a:pt x="101" y="26"/>
                    <a:pt x="101" y="24"/>
                  </a:cubicBezTo>
                  <a:cubicBezTo>
                    <a:pt x="100" y="28"/>
                    <a:pt x="100" y="28"/>
                    <a:pt x="100" y="28"/>
                  </a:cubicBezTo>
                  <a:cubicBezTo>
                    <a:pt x="100" y="27"/>
                    <a:pt x="101" y="25"/>
                    <a:pt x="100" y="24"/>
                  </a:cubicBezTo>
                  <a:cubicBezTo>
                    <a:pt x="98" y="28"/>
                    <a:pt x="97" y="23"/>
                    <a:pt x="95" y="23"/>
                  </a:cubicBezTo>
                  <a:cubicBezTo>
                    <a:pt x="95" y="25"/>
                    <a:pt x="95" y="25"/>
                    <a:pt x="95" y="25"/>
                  </a:cubicBezTo>
                  <a:cubicBezTo>
                    <a:pt x="94" y="26"/>
                    <a:pt x="94" y="24"/>
                    <a:pt x="95" y="22"/>
                  </a:cubicBezTo>
                  <a:cubicBezTo>
                    <a:pt x="93" y="19"/>
                    <a:pt x="90" y="27"/>
                    <a:pt x="87" y="25"/>
                  </a:cubicBezTo>
                  <a:cubicBezTo>
                    <a:pt x="88" y="18"/>
                    <a:pt x="83" y="26"/>
                    <a:pt x="84" y="19"/>
                  </a:cubicBezTo>
                  <a:cubicBezTo>
                    <a:pt x="83" y="20"/>
                    <a:pt x="82" y="17"/>
                    <a:pt x="80" y="21"/>
                  </a:cubicBezTo>
                  <a:cubicBezTo>
                    <a:pt x="80" y="20"/>
                    <a:pt x="80" y="20"/>
                    <a:pt x="81" y="20"/>
                  </a:cubicBezTo>
                  <a:cubicBezTo>
                    <a:pt x="81" y="17"/>
                    <a:pt x="78" y="19"/>
                    <a:pt x="77" y="20"/>
                  </a:cubicBezTo>
                  <a:cubicBezTo>
                    <a:pt x="77" y="18"/>
                    <a:pt x="77" y="18"/>
                    <a:pt x="77" y="18"/>
                  </a:cubicBezTo>
                  <a:cubicBezTo>
                    <a:pt x="75" y="22"/>
                    <a:pt x="73" y="21"/>
                    <a:pt x="72" y="25"/>
                  </a:cubicBezTo>
                  <a:cubicBezTo>
                    <a:pt x="72" y="24"/>
                    <a:pt x="72" y="23"/>
                    <a:pt x="73" y="22"/>
                  </a:cubicBezTo>
                  <a:cubicBezTo>
                    <a:pt x="73" y="18"/>
                    <a:pt x="71" y="24"/>
                    <a:pt x="70" y="23"/>
                  </a:cubicBezTo>
                  <a:cubicBezTo>
                    <a:pt x="71" y="22"/>
                    <a:pt x="71" y="20"/>
                    <a:pt x="71" y="20"/>
                  </a:cubicBezTo>
                  <a:cubicBezTo>
                    <a:pt x="69" y="14"/>
                    <a:pt x="62" y="21"/>
                    <a:pt x="59" y="17"/>
                  </a:cubicBezTo>
                  <a:cubicBezTo>
                    <a:pt x="58" y="16"/>
                    <a:pt x="58" y="22"/>
                    <a:pt x="57" y="21"/>
                  </a:cubicBezTo>
                  <a:cubicBezTo>
                    <a:pt x="57" y="19"/>
                    <a:pt x="59" y="16"/>
                    <a:pt x="58" y="15"/>
                  </a:cubicBezTo>
                  <a:cubicBezTo>
                    <a:pt x="57" y="18"/>
                    <a:pt x="57" y="17"/>
                    <a:pt x="56" y="17"/>
                  </a:cubicBezTo>
                  <a:cubicBezTo>
                    <a:pt x="56" y="15"/>
                    <a:pt x="56" y="14"/>
                    <a:pt x="57" y="13"/>
                  </a:cubicBezTo>
                  <a:cubicBezTo>
                    <a:pt x="57" y="11"/>
                    <a:pt x="54" y="16"/>
                    <a:pt x="54" y="12"/>
                  </a:cubicBezTo>
                  <a:cubicBezTo>
                    <a:pt x="54" y="14"/>
                    <a:pt x="53" y="14"/>
                    <a:pt x="53" y="15"/>
                  </a:cubicBezTo>
                  <a:cubicBezTo>
                    <a:pt x="50" y="19"/>
                    <a:pt x="50" y="10"/>
                    <a:pt x="50" y="13"/>
                  </a:cubicBezTo>
                  <a:cubicBezTo>
                    <a:pt x="50" y="13"/>
                    <a:pt x="49" y="13"/>
                    <a:pt x="49" y="14"/>
                  </a:cubicBezTo>
                  <a:cubicBezTo>
                    <a:pt x="49" y="13"/>
                    <a:pt x="48" y="13"/>
                    <a:pt x="49" y="10"/>
                  </a:cubicBezTo>
                  <a:cubicBezTo>
                    <a:pt x="48" y="11"/>
                    <a:pt x="47" y="13"/>
                    <a:pt x="47" y="13"/>
                  </a:cubicBezTo>
                  <a:cubicBezTo>
                    <a:pt x="48" y="11"/>
                    <a:pt x="48" y="11"/>
                    <a:pt x="48" y="11"/>
                  </a:cubicBezTo>
                  <a:cubicBezTo>
                    <a:pt x="47" y="11"/>
                    <a:pt x="47" y="13"/>
                    <a:pt x="46" y="13"/>
                  </a:cubicBezTo>
                  <a:cubicBezTo>
                    <a:pt x="46" y="15"/>
                    <a:pt x="46" y="15"/>
                    <a:pt x="46" y="15"/>
                  </a:cubicBezTo>
                  <a:cubicBezTo>
                    <a:pt x="46" y="13"/>
                    <a:pt x="44" y="18"/>
                    <a:pt x="45" y="13"/>
                  </a:cubicBezTo>
                  <a:cubicBezTo>
                    <a:pt x="45" y="12"/>
                    <a:pt x="45" y="12"/>
                    <a:pt x="45" y="12"/>
                  </a:cubicBezTo>
                  <a:cubicBezTo>
                    <a:pt x="45" y="10"/>
                    <a:pt x="45" y="10"/>
                    <a:pt x="45" y="10"/>
                  </a:cubicBezTo>
                  <a:cubicBezTo>
                    <a:pt x="44" y="12"/>
                    <a:pt x="42" y="14"/>
                    <a:pt x="42" y="13"/>
                  </a:cubicBezTo>
                  <a:cubicBezTo>
                    <a:pt x="43" y="7"/>
                    <a:pt x="40" y="11"/>
                    <a:pt x="39" y="10"/>
                  </a:cubicBezTo>
                  <a:cubicBezTo>
                    <a:pt x="40" y="8"/>
                    <a:pt x="40" y="8"/>
                    <a:pt x="40" y="8"/>
                  </a:cubicBezTo>
                  <a:cubicBezTo>
                    <a:pt x="38" y="11"/>
                    <a:pt x="36" y="9"/>
                    <a:pt x="36" y="10"/>
                  </a:cubicBezTo>
                  <a:cubicBezTo>
                    <a:pt x="36" y="10"/>
                    <a:pt x="35" y="8"/>
                    <a:pt x="36" y="7"/>
                  </a:cubicBezTo>
                  <a:cubicBezTo>
                    <a:pt x="35" y="8"/>
                    <a:pt x="33" y="7"/>
                    <a:pt x="32" y="10"/>
                  </a:cubicBezTo>
                  <a:cubicBezTo>
                    <a:pt x="32" y="6"/>
                    <a:pt x="32" y="6"/>
                    <a:pt x="32" y="6"/>
                  </a:cubicBezTo>
                  <a:cubicBezTo>
                    <a:pt x="30" y="12"/>
                    <a:pt x="30" y="3"/>
                    <a:pt x="28" y="10"/>
                  </a:cubicBezTo>
                  <a:cubicBezTo>
                    <a:pt x="28" y="8"/>
                    <a:pt x="28" y="7"/>
                    <a:pt x="28" y="5"/>
                  </a:cubicBezTo>
                  <a:cubicBezTo>
                    <a:pt x="26" y="9"/>
                    <a:pt x="25" y="8"/>
                    <a:pt x="25" y="7"/>
                  </a:cubicBezTo>
                  <a:cubicBezTo>
                    <a:pt x="25" y="6"/>
                    <a:pt x="25" y="6"/>
                    <a:pt x="25" y="6"/>
                  </a:cubicBezTo>
                  <a:cubicBezTo>
                    <a:pt x="24" y="5"/>
                    <a:pt x="22" y="9"/>
                    <a:pt x="20" y="9"/>
                  </a:cubicBezTo>
                  <a:cubicBezTo>
                    <a:pt x="21" y="3"/>
                    <a:pt x="21" y="3"/>
                    <a:pt x="21" y="3"/>
                  </a:cubicBezTo>
                  <a:cubicBezTo>
                    <a:pt x="20" y="4"/>
                    <a:pt x="19" y="8"/>
                    <a:pt x="19" y="6"/>
                  </a:cubicBezTo>
                  <a:cubicBezTo>
                    <a:pt x="19" y="6"/>
                    <a:pt x="19" y="5"/>
                    <a:pt x="19" y="5"/>
                  </a:cubicBezTo>
                  <a:cubicBezTo>
                    <a:pt x="18" y="6"/>
                    <a:pt x="17" y="4"/>
                    <a:pt x="17" y="3"/>
                  </a:cubicBezTo>
                  <a:cubicBezTo>
                    <a:pt x="15" y="7"/>
                    <a:pt x="15" y="5"/>
                    <a:pt x="13" y="9"/>
                  </a:cubicBezTo>
                  <a:cubicBezTo>
                    <a:pt x="13" y="4"/>
                    <a:pt x="14" y="7"/>
                    <a:pt x="15" y="2"/>
                  </a:cubicBezTo>
                  <a:cubicBezTo>
                    <a:pt x="14" y="0"/>
                    <a:pt x="12" y="2"/>
                    <a:pt x="9" y="4"/>
                  </a:cubicBezTo>
                  <a:cubicBezTo>
                    <a:pt x="9" y="3"/>
                    <a:pt x="10" y="2"/>
                    <a:pt x="10" y="1"/>
                  </a:cubicBezTo>
                  <a:cubicBezTo>
                    <a:pt x="10" y="1"/>
                    <a:pt x="3" y="13"/>
                    <a:pt x="3" y="18"/>
                  </a:cubicBezTo>
                  <a:cubicBezTo>
                    <a:pt x="1" y="21"/>
                    <a:pt x="0" y="23"/>
                    <a:pt x="1" y="27"/>
                  </a:cubicBezTo>
                  <a:cubicBezTo>
                    <a:pt x="2" y="25"/>
                    <a:pt x="4" y="22"/>
                    <a:pt x="3" y="26"/>
                  </a:cubicBezTo>
                  <a:cubicBezTo>
                    <a:pt x="5" y="23"/>
                    <a:pt x="5" y="23"/>
                    <a:pt x="5" y="23"/>
                  </a:cubicBezTo>
                  <a:cubicBezTo>
                    <a:pt x="7" y="21"/>
                    <a:pt x="3" y="30"/>
                    <a:pt x="5" y="31"/>
                  </a:cubicBezTo>
                  <a:cubicBezTo>
                    <a:pt x="5" y="30"/>
                    <a:pt x="5" y="30"/>
                    <a:pt x="5" y="30"/>
                  </a:cubicBezTo>
                  <a:cubicBezTo>
                    <a:pt x="6" y="29"/>
                    <a:pt x="6" y="27"/>
                    <a:pt x="7" y="28"/>
                  </a:cubicBezTo>
                  <a:cubicBezTo>
                    <a:pt x="7" y="30"/>
                    <a:pt x="6" y="30"/>
                    <a:pt x="6" y="31"/>
                  </a:cubicBezTo>
                  <a:cubicBezTo>
                    <a:pt x="9" y="26"/>
                    <a:pt x="9" y="26"/>
                    <a:pt x="9" y="26"/>
                  </a:cubicBezTo>
                  <a:cubicBezTo>
                    <a:pt x="8" y="28"/>
                    <a:pt x="8" y="30"/>
                    <a:pt x="7" y="31"/>
                  </a:cubicBezTo>
                  <a:cubicBezTo>
                    <a:pt x="9" y="31"/>
                    <a:pt x="9" y="24"/>
                    <a:pt x="11" y="26"/>
                  </a:cubicBezTo>
                  <a:cubicBezTo>
                    <a:pt x="10" y="28"/>
                    <a:pt x="10" y="28"/>
                    <a:pt x="9" y="30"/>
                  </a:cubicBezTo>
                  <a:cubicBezTo>
                    <a:pt x="9" y="33"/>
                    <a:pt x="11" y="30"/>
                    <a:pt x="12" y="29"/>
                  </a:cubicBezTo>
                  <a:cubicBezTo>
                    <a:pt x="12" y="32"/>
                    <a:pt x="11" y="31"/>
                    <a:pt x="11" y="34"/>
                  </a:cubicBezTo>
                  <a:cubicBezTo>
                    <a:pt x="12" y="32"/>
                    <a:pt x="12" y="29"/>
                    <a:pt x="13" y="29"/>
                  </a:cubicBezTo>
                  <a:cubicBezTo>
                    <a:pt x="12" y="32"/>
                    <a:pt x="13" y="31"/>
                    <a:pt x="13" y="32"/>
                  </a:cubicBezTo>
                  <a:cubicBezTo>
                    <a:pt x="14" y="31"/>
                    <a:pt x="14" y="29"/>
                    <a:pt x="14" y="28"/>
                  </a:cubicBezTo>
                  <a:cubicBezTo>
                    <a:pt x="15" y="28"/>
                    <a:pt x="15" y="29"/>
                    <a:pt x="15" y="29"/>
                  </a:cubicBezTo>
                  <a:cubicBezTo>
                    <a:pt x="15" y="26"/>
                    <a:pt x="15" y="26"/>
                    <a:pt x="15" y="26"/>
                  </a:cubicBezTo>
                  <a:cubicBezTo>
                    <a:pt x="17" y="23"/>
                    <a:pt x="17" y="28"/>
                    <a:pt x="17" y="30"/>
                  </a:cubicBezTo>
                  <a:cubicBezTo>
                    <a:pt x="17" y="30"/>
                    <a:pt x="17" y="31"/>
                    <a:pt x="17" y="31"/>
                  </a:cubicBezTo>
                  <a:cubicBezTo>
                    <a:pt x="17" y="32"/>
                    <a:pt x="17" y="35"/>
                    <a:pt x="19" y="33"/>
                  </a:cubicBezTo>
                  <a:cubicBezTo>
                    <a:pt x="19" y="33"/>
                    <a:pt x="19" y="33"/>
                    <a:pt x="19" y="33"/>
                  </a:cubicBezTo>
                  <a:cubicBezTo>
                    <a:pt x="22" y="30"/>
                    <a:pt x="20" y="27"/>
                    <a:pt x="23" y="25"/>
                  </a:cubicBezTo>
                  <a:cubicBezTo>
                    <a:pt x="24" y="26"/>
                    <a:pt x="20" y="36"/>
                    <a:pt x="23" y="32"/>
                  </a:cubicBezTo>
                  <a:cubicBezTo>
                    <a:pt x="23" y="29"/>
                    <a:pt x="26" y="26"/>
                    <a:pt x="27" y="25"/>
                  </a:cubicBezTo>
                  <a:cubicBezTo>
                    <a:pt x="24" y="31"/>
                    <a:pt x="24" y="31"/>
                    <a:pt x="24" y="31"/>
                  </a:cubicBezTo>
                  <a:cubicBezTo>
                    <a:pt x="25" y="31"/>
                    <a:pt x="26" y="29"/>
                    <a:pt x="26" y="30"/>
                  </a:cubicBezTo>
                  <a:cubicBezTo>
                    <a:pt x="26" y="29"/>
                    <a:pt x="26" y="29"/>
                    <a:pt x="26" y="29"/>
                  </a:cubicBezTo>
                  <a:cubicBezTo>
                    <a:pt x="28" y="23"/>
                    <a:pt x="28" y="30"/>
                    <a:pt x="29" y="27"/>
                  </a:cubicBezTo>
                  <a:cubicBezTo>
                    <a:pt x="26" y="34"/>
                    <a:pt x="27" y="32"/>
                    <a:pt x="25" y="40"/>
                  </a:cubicBezTo>
                  <a:cubicBezTo>
                    <a:pt x="27" y="36"/>
                    <a:pt x="28" y="32"/>
                    <a:pt x="30" y="34"/>
                  </a:cubicBezTo>
                  <a:cubicBezTo>
                    <a:pt x="27" y="39"/>
                    <a:pt x="27" y="39"/>
                    <a:pt x="27" y="39"/>
                  </a:cubicBezTo>
                  <a:cubicBezTo>
                    <a:pt x="29" y="41"/>
                    <a:pt x="33" y="33"/>
                    <a:pt x="36" y="28"/>
                  </a:cubicBezTo>
                  <a:cubicBezTo>
                    <a:pt x="34" y="33"/>
                    <a:pt x="34" y="34"/>
                    <a:pt x="33" y="38"/>
                  </a:cubicBezTo>
                  <a:cubicBezTo>
                    <a:pt x="35" y="37"/>
                    <a:pt x="35" y="37"/>
                    <a:pt x="35" y="37"/>
                  </a:cubicBezTo>
                  <a:cubicBezTo>
                    <a:pt x="33" y="42"/>
                    <a:pt x="33" y="42"/>
                    <a:pt x="33" y="42"/>
                  </a:cubicBezTo>
                  <a:cubicBezTo>
                    <a:pt x="35" y="37"/>
                    <a:pt x="35" y="41"/>
                    <a:pt x="36" y="34"/>
                  </a:cubicBezTo>
                  <a:cubicBezTo>
                    <a:pt x="36" y="35"/>
                    <a:pt x="36" y="36"/>
                    <a:pt x="36" y="36"/>
                  </a:cubicBezTo>
                  <a:cubicBezTo>
                    <a:pt x="36" y="34"/>
                    <a:pt x="37" y="30"/>
                    <a:pt x="38" y="31"/>
                  </a:cubicBezTo>
                  <a:cubicBezTo>
                    <a:pt x="38" y="32"/>
                    <a:pt x="37" y="33"/>
                    <a:pt x="37" y="35"/>
                  </a:cubicBezTo>
                  <a:cubicBezTo>
                    <a:pt x="38" y="32"/>
                    <a:pt x="37" y="36"/>
                    <a:pt x="38" y="35"/>
                  </a:cubicBezTo>
                  <a:cubicBezTo>
                    <a:pt x="38" y="32"/>
                    <a:pt x="38" y="32"/>
                    <a:pt x="38" y="32"/>
                  </a:cubicBezTo>
                  <a:cubicBezTo>
                    <a:pt x="40" y="29"/>
                    <a:pt x="39" y="32"/>
                    <a:pt x="41" y="30"/>
                  </a:cubicBezTo>
                  <a:cubicBezTo>
                    <a:pt x="39" y="32"/>
                    <a:pt x="39" y="34"/>
                    <a:pt x="39" y="36"/>
                  </a:cubicBezTo>
                  <a:cubicBezTo>
                    <a:pt x="39" y="36"/>
                    <a:pt x="39" y="36"/>
                    <a:pt x="39" y="36"/>
                  </a:cubicBezTo>
                  <a:cubicBezTo>
                    <a:pt x="39" y="35"/>
                    <a:pt x="41" y="33"/>
                    <a:pt x="40" y="35"/>
                  </a:cubicBezTo>
                  <a:cubicBezTo>
                    <a:pt x="39" y="40"/>
                    <a:pt x="39" y="40"/>
                    <a:pt x="39" y="40"/>
                  </a:cubicBezTo>
                  <a:cubicBezTo>
                    <a:pt x="40" y="37"/>
                    <a:pt x="40" y="37"/>
                    <a:pt x="40" y="37"/>
                  </a:cubicBezTo>
                  <a:cubicBezTo>
                    <a:pt x="41" y="37"/>
                    <a:pt x="40" y="39"/>
                    <a:pt x="40" y="40"/>
                  </a:cubicBezTo>
                  <a:cubicBezTo>
                    <a:pt x="41" y="43"/>
                    <a:pt x="42" y="29"/>
                    <a:pt x="44" y="35"/>
                  </a:cubicBezTo>
                  <a:cubicBezTo>
                    <a:pt x="43" y="36"/>
                    <a:pt x="43" y="38"/>
                    <a:pt x="42" y="36"/>
                  </a:cubicBezTo>
                  <a:cubicBezTo>
                    <a:pt x="41" y="39"/>
                    <a:pt x="41" y="41"/>
                    <a:pt x="42" y="42"/>
                  </a:cubicBezTo>
                  <a:cubicBezTo>
                    <a:pt x="41" y="43"/>
                    <a:pt x="41" y="43"/>
                    <a:pt x="41" y="43"/>
                  </a:cubicBezTo>
                  <a:cubicBezTo>
                    <a:pt x="43" y="43"/>
                    <a:pt x="45" y="44"/>
                    <a:pt x="46" y="41"/>
                  </a:cubicBezTo>
                  <a:close/>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2" name="Freeform 334"/>
            <p:cNvSpPr>
              <a:spLocks/>
            </p:cNvSpPr>
            <p:nvPr/>
          </p:nvSpPr>
          <p:spPr bwMode="auto">
            <a:xfrm rot="10695444" flipH="1">
              <a:off x="2672793" y="3986167"/>
              <a:ext cx="147507" cy="191154"/>
            </a:xfrm>
            <a:custGeom>
              <a:avLst/>
              <a:gdLst/>
              <a:ahLst/>
              <a:cxnLst>
                <a:cxn ang="0">
                  <a:pos x="50" y="33"/>
                </a:cxn>
                <a:cxn ang="0">
                  <a:pos x="49" y="37"/>
                </a:cxn>
                <a:cxn ang="0">
                  <a:pos x="44" y="38"/>
                </a:cxn>
                <a:cxn ang="0">
                  <a:pos x="46" y="47"/>
                </a:cxn>
                <a:cxn ang="0">
                  <a:pos x="37" y="54"/>
                </a:cxn>
                <a:cxn ang="0">
                  <a:pos x="38" y="59"/>
                </a:cxn>
                <a:cxn ang="0">
                  <a:pos x="35" y="61"/>
                </a:cxn>
                <a:cxn ang="0">
                  <a:pos x="34" y="65"/>
                </a:cxn>
                <a:cxn ang="0">
                  <a:pos x="28" y="68"/>
                </a:cxn>
                <a:cxn ang="0">
                  <a:pos x="27" y="73"/>
                </a:cxn>
                <a:cxn ang="0">
                  <a:pos x="30" y="78"/>
                </a:cxn>
                <a:cxn ang="0">
                  <a:pos x="26" y="81"/>
                </a:cxn>
                <a:cxn ang="0">
                  <a:pos x="34" y="94"/>
                </a:cxn>
                <a:cxn ang="0">
                  <a:pos x="23" y="90"/>
                </a:cxn>
                <a:cxn ang="0">
                  <a:pos x="29" y="100"/>
                </a:cxn>
                <a:cxn ang="0">
                  <a:pos x="19" y="101"/>
                </a:cxn>
                <a:cxn ang="0">
                  <a:pos x="13" y="104"/>
                </a:cxn>
                <a:cxn ang="0">
                  <a:pos x="14" y="113"/>
                </a:cxn>
                <a:cxn ang="0">
                  <a:pos x="15" y="123"/>
                </a:cxn>
                <a:cxn ang="0">
                  <a:pos x="14" y="134"/>
                </a:cxn>
                <a:cxn ang="0">
                  <a:pos x="4" y="136"/>
                </a:cxn>
                <a:cxn ang="0">
                  <a:pos x="6" y="141"/>
                </a:cxn>
                <a:cxn ang="0">
                  <a:pos x="4" y="143"/>
                </a:cxn>
                <a:cxn ang="0">
                  <a:pos x="9" y="151"/>
                </a:cxn>
                <a:cxn ang="0">
                  <a:pos x="7" y="155"/>
                </a:cxn>
                <a:cxn ang="0">
                  <a:pos x="7" y="151"/>
                </a:cxn>
                <a:cxn ang="0">
                  <a:pos x="18" y="144"/>
                </a:cxn>
                <a:cxn ang="0">
                  <a:pos x="21" y="132"/>
                </a:cxn>
                <a:cxn ang="0">
                  <a:pos x="26" y="134"/>
                </a:cxn>
                <a:cxn ang="0">
                  <a:pos x="31" y="124"/>
                </a:cxn>
                <a:cxn ang="0">
                  <a:pos x="36" y="117"/>
                </a:cxn>
                <a:cxn ang="0">
                  <a:pos x="38" y="112"/>
                </a:cxn>
                <a:cxn ang="0">
                  <a:pos x="37" y="108"/>
                </a:cxn>
                <a:cxn ang="0">
                  <a:pos x="43" y="105"/>
                </a:cxn>
                <a:cxn ang="0">
                  <a:pos x="43" y="101"/>
                </a:cxn>
                <a:cxn ang="0">
                  <a:pos x="53" y="90"/>
                </a:cxn>
                <a:cxn ang="0">
                  <a:pos x="54" y="84"/>
                </a:cxn>
                <a:cxn ang="0">
                  <a:pos x="60" y="78"/>
                </a:cxn>
                <a:cxn ang="0">
                  <a:pos x="63" y="74"/>
                </a:cxn>
                <a:cxn ang="0">
                  <a:pos x="69" y="60"/>
                </a:cxn>
                <a:cxn ang="0">
                  <a:pos x="70" y="56"/>
                </a:cxn>
                <a:cxn ang="0">
                  <a:pos x="79" y="48"/>
                </a:cxn>
                <a:cxn ang="0">
                  <a:pos x="83" y="43"/>
                </a:cxn>
                <a:cxn ang="0">
                  <a:pos x="81" y="39"/>
                </a:cxn>
                <a:cxn ang="0">
                  <a:pos x="86" y="36"/>
                </a:cxn>
                <a:cxn ang="0">
                  <a:pos x="87" y="27"/>
                </a:cxn>
                <a:cxn ang="0">
                  <a:pos x="95" y="24"/>
                </a:cxn>
                <a:cxn ang="0">
                  <a:pos x="96" y="19"/>
                </a:cxn>
                <a:cxn ang="0">
                  <a:pos x="76" y="2"/>
                </a:cxn>
                <a:cxn ang="0">
                  <a:pos x="72" y="2"/>
                </a:cxn>
                <a:cxn ang="0">
                  <a:pos x="73" y="8"/>
                </a:cxn>
                <a:cxn ang="0">
                  <a:pos x="71" y="10"/>
                </a:cxn>
                <a:cxn ang="0">
                  <a:pos x="67" y="12"/>
                </a:cxn>
                <a:cxn ang="0">
                  <a:pos x="69" y="18"/>
                </a:cxn>
                <a:cxn ang="0">
                  <a:pos x="60" y="16"/>
                </a:cxn>
                <a:cxn ang="0">
                  <a:pos x="63" y="25"/>
                </a:cxn>
                <a:cxn ang="0">
                  <a:pos x="65" y="27"/>
                </a:cxn>
                <a:cxn ang="0">
                  <a:pos x="57" y="25"/>
                </a:cxn>
                <a:cxn ang="0">
                  <a:pos x="55" y="26"/>
                </a:cxn>
              </a:cxnLst>
              <a:rect l="0" t="0" r="r" b="b"/>
              <a:pathLst>
                <a:path w="99" h="155">
                  <a:moveTo>
                    <a:pt x="55" y="30"/>
                  </a:moveTo>
                  <a:cubicBezTo>
                    <a:pt x="54" y="30"/>
                    <a:pt x="53" y="29"/>
                    <a:pt x="52" y="28"/>
                  </a:cubicBezTo>
                  <a:cubicBezTo>
                    <a:pt x="49" y="28"/>
                    <a:pt x="53" y="31"/>
                    <a:pt x="50" y="30"/>
                  </a:cubicBezTo>
                  <a:cubicBezTo>
                    <a:pt x="52" y="31"/>
                    <a:pt x="52" y="31"/>
                    <a:pt x="52" y="31"/>
                  </a:cubicBezTo>
                  <a:cubicBezTo>
                    <a:pt x="54" y="33"/>
                    <a:pt x="53" y="34"/>
                    <a:pt x="50" y="33"/>
                  </a:cubicBezTo>
                  <a:cubicBezTo>
                    <a:pt x="49" y="32"/>
                    <a:pt x="49" y="32"/>
                    <a:pt x="49" y="32"/>
                  </a:cubicBezTo>
                  <a:cubicBezTo>
                    <a:pt x="51" y="35"/>
                    <a:pt x="46" y="33"/>
                    <a:pt x="48" y="34"/>
                  </a:cubicBezTo>
                  <a:cubicBezTo>
                    <a:pt x="49" y="35"/>
                    <a:pt x="50" y="36"/>
                    <a:pt x="52" y="36"/>
                  </a:cubicBezTo>
                  <a:cubicBezTo>
                    <a:pt x="53" y="39"/>
                    <a:pt x="53" y="39"/>
                    <a:pt x="53" y="39"/>
                  </a:cubicBezTo>
                  <a:cubicBezTo>
                    <a:pt x="49" y="37"/>
                    <a:pt x="49" y="37"/>
                    <a:pt x="49" y="37"/>
                  </a:cubicBezTo>
                  <a:cubicBezTo>
                    <a:pt x="50" y="39"/>
                    <a:pt x="50" y="39"/>
                    <a:pt x="50" y="39"/>
                  </a:cubicBezTo>
                  <a:cubicBezTo>
                    <a:pt x="52" y="39"/>
                    <a:pt x="47" y="39"/>
                    <a:pt x="52" y="42"/>
                  </a:cubicBezTo>
                  <a:cubicBezTo>
                    <a:pt x="50" y="41"/>
                    <a:pt x="48" y="39"/>
                    <a:pt x="47" y="38"/>
                  </a:cubicBezTo>
                  <a:cubicBezTo>
                    <a:pt x="48" y="39"/>
                    <a:pt x="46" y="38"/>
                    <a:pt x="48" y="40"/>
                  </a:cubicBezTo>
                  <a:cubicBezTo>
                    <a:pt x="44" y="38"/>
                    <a:pt x="44" y="38"/>
                    <a:pt x="44" y="38"/>
                  </a:cubicBezTo>
                  <a:cubicBezTo>
                    <a:pt x="46" y="41"/>
                    <a:pt x="46" y="41"/>
                    <a:pt x="46" y="41"/>
                  </a:cubicBezTo>
                  <a:cubicBezTo>
                    <a:pt x="45" y="41"/>
                    <a:pt x="45" y="41"/>
                    <a:pt x="45" y="41"/>
                  </a:cubicBezTo>
                  <a:cubicBezTo>
                    <a:pt x="48" y="43"/>
                    <a:pt x="42" y="41"/>
                    <a:pt x="47" y="45"/>
                  </a:cubicBezTo>
                  <a:cubicBezTo>
                    <a:pt x="47" y="45"/>
                    <a:pt x="47" y="45"/>
                    <a:pt x="47" y="45"/>
                  </a:cubicBezTo>
                  <a:cubicBezTo>
                    <a:pt x="49" y="47"/>
                    <a:pt x="47" y="47"/>
                    <a:pt x="46" y="47"/>
                  </a:cubicBezTo>
                  <a:cubicBezTo>
                    <a:pt x="46" y="48"/>
                    <a:pt x="49" y="49"/>
                    <a:pt x="51" y="50"/>
                  </a:cubicBezTo>
                  <a:cubicBezTo>
                    <a:pt x="49" y="52"/>
                    <a:pt x="49" y="51"/>
                    <a:pt x="53" y="56"/>
                  </a:cubicBezTo>
                  <a:cubicBezTo>
                    <a:pt x="47" y="54"/>
                    <a:pt x="46" y="50"/>
                    <a:pt x="42" y="49"/>
                  </a:cubicBezTo>
                  <a:cubicBezTo>
                    <a:pt x="44" y="51"/>
                    <a:pt x="45" y="53"/>
                    <a:pt x="46" y="54"/>
                  </a:cubicBezTo>
                  <a:cubicBezTo>
                    <a:pt x="43" y="54"/>
                    <a:pt x="41" y="55"/>
                    <a:pt x="37" y="54"/>
                  </a:cubicBezTo>
                  <a:cubicBezTo>
                    <a:pt x="40" y="56"/>
                    <a:pt x="40" y="56"/>
                    <a:pt x="40" y="56"/>
                  </a:cubicBezTo>
                  <a:cubicBezTo>
                    <a:pt x="41" y="58"/>
                    <a:pt x="41" y="58"/>
                    <a:pt x="41" y="58"/>
                  </a:cubicBezTo>
                  <a:cubicBezTo>
                    <a:pt x="37" y="54"/>
                    <a:pt x="37" y="54"/>
                    <a:pt x="37" y="54"/>
                  </a:cubicBezTo>
                  <a:cubicBezTo>
                    <a:pt x="38" y="55"/>
                    <a:pt x="40" y="57"/>
                    <a:pt x="41" y="58"/>
                  </a:cubicBezTo>
                  <a:cubicBezTo>
                    <a:pt x="43" y="62"/>
                    <a:pt x="34" y="55"/>
                    <a:pt x="38" y="59"/>
                  </a:cubicBezTo>
                  <a:cubicBezTo>
                    <a:pt x="37" y="58"/>
                    <a:pt x="37" y="58"/>
                    <a:pt x="37" y="58"/>
                  </a:cubicBezTo>
                  <a:cubicBezTo>
                    <a:pt x="39" y="60"/>
                    <a:pt x="38" y="61"/>
                    <a:pt x="38" y="62"/>
                  </a:cubicBezTo>
                  <a:cubicBezTo>
                    <a:pt x="34" y="59"/>
                    <a:pt x="34" y="59"/>
                    <a:pt x="34" y="59"/>
                  </a:cubicBezTo>
                  <a:cubicBezTo>
                    <a:pt x="35" y="59"/>
                    <a:pt x="35" y="59"/>
                    <a:pt x="35" y="59"/>
                  </a:cubicBezTo>
                  <a:cubicBezTo>
                    <a:pt x="31" y="57"/>
                    <a:pt x="35" y="61"/>
                    <a:pt x="35" y="61"/>
                  </a:cubicBezTo>
                  <a:cubicBezTo>
                    <a:pt x="36" y="63"/>
                    <a:pt x="39" y="64"/>
                    <a:pt x="40" y="65"/>
                  </a:cubicBezTo>
                  <a:cubicBezTo>
                    <a:pt x="40" y="66"/>
                    <a:pt x="41" y="67"/>
                    <a:pt x="40" y="66"/>
                  </a:cubicBezTo>
                  <a:cubicBezTo>
                    <a:pt x="38" y="66"/>
                    <a:pt x="35" y="63"/>
                    <a:pt x="33" y="62"/>
                  </a:cubicBezTo>
                  <a:cubicBezTo>
                    <a:pt x="37" y="65"/>
                    <a:pt x="37" y="65"/>
                    <a:pt x="38" y="67"/>
                  </a:cubicBezTo>
                  <a:cubicBezTo>
                    <a:pt x="36" y="66"/>
                    <a:pt x="35" y="65"/>
                    <a:pt x="34" y="65"/>
                  </a:cubicBezTo>
                  <a:cubicBezTo>
                    <a:pt x="35" y="66"/>
                    <a:pt x="36" y="66"/>
                    <a:pt x="37" y="67"/>
                  </a:cubicBezTo>
                  <a:cubicBezTo>
                    <a:pt x="35" y="66"/>
                    <a:pt x="35" y="66"/>
                    <a:pt x="35" y="66"/>
                  </a:cubicBezTo>
                  <a:cubicBezTo>
                    <a:pt x="31" y="66"/>
                    <a:pt x="41" y="72"/>
                    <a:pt x="39" y="73"/>
                  </a:cubicBezTo>
                  <a:cubicBezTo>
                    <a:pt x="37" y="71"/>
                    <a:pt x="39" y="75"/>
                    <a:pt x="36" y="74"/>
                  </a:cubicBezTo>
                  <a:cubicBezTo>
                    <a:pt x="36" y="73"/>
                    <a:pt x="30" y="70"/>
                    <a:pt x="28" y="68"/>
                  </a:cubicBezTo>
                  <a:cubicBezTo>
                    <a:pt x="25" y="69"/>
                    <a:pt x="32" y="72"/>
                    <a:pt x="33" y="73"/>
                  </a:cubicBezTo>
                  <a:cubicBezTo>
                    <a:pt x="28" y="70"/>
                    <a:pt x="28" y="70"/>
                    <a:pt x="28" y="70"/>
                  </a:cubicBezTo>
                  <a:cubicBezTo>
                    <a:pt x="29" y="72"/>
                    <a:pt x="30" y="72"/>
                    <a:pt x="31" y="74"/>
                  </a:cubicBezTo>
                  <a:cubicBezTo>
                    <a:pt x="30" y="73"/>
                    <a:pt x="30" y="73"/>
                    <a:pt x="28" y="72"/>
                  </a:cubicBezTo>
                  <a:cubicBezTo>
                    <a:pt x="27" y="73"/>
                    <a:pt x="28" y="73"/>
                    <a:pt x="27" y="73"/>
                  </a:cubicBezTo>
                  <a:cubicBezTo>
                    <a:pt x="31" y="76"/>
                    <a:pt x="31" y="76"/>
                    <a:pt x="31" y="76"/>
                  </a:cubicBezTo>
                  <a:cubicBezTo>
                    <a:pt x="32" y="77"/>
                    <a:pt x="29" y="76"/>
                    <a:pt x="28" y="76"/>
                  </a:cubicBezTo>
                  <a:cubicBezTo>
                    <a:pt x="28" y="75"/>
                    <a:pt x="29" y="75"/>
                    <a:pt x="28" y="75"/>
                  </a:cubicBezTo>
                  <a:cubicBezTo>
                    <a:pt x="24" y="73"/>
                    <a:pt x="30" y="77"/>
                    <a:pt x="26" y="75"/>
                  </a:cubicBezTo>
                  <a:cubicBezTo>
                    <a:pt x="28" y="76"/>
                    <a:pt x="30" y="77"/>
                    <a:pt x="30" y="78"/>
                  </a:cubicBezTo>
                  <a:cubicBezTo>
                    <a:pt x="27" y="76"/>
                    <a:pt x="27" y="77"/>
                    <a:pt x="25" y="76"/>
                  </a:cubicBezTo>
                  <a:cubicBezTo>
                    <a:pt x="28" y="77"/>
                    <a:pt x="26" y="78"/>
                    <a:pt x="29" y="80"/>
                  </a:cubicBezTo>
                  <a:cubicBezTo>
                    <a:pt x="26" y="79"/>
                    <a:pt x="27" y="78"/>
                    <a:pt x="25" y="77"/>
                  </a:cubicBezTo>
                  <a:cubicBezTo>
                    <a:pt x="29" y="80"/>
                    <a:pt x="24" y="79"/>
                    <a:pt x="26" y="81"/>
                  </a:cubicBezTo>
                  <a:cubicBezTo>
                    <a:pt x="26" y="81"/>
                    <a:pt x="26" y="81"/>
                    <a:pt x="26" y="81"/>
                  </a:cubicBezTo>
                  <a:cubicBezTo>
                    <a:pt x="28" y="83"/>
                    <a:pt x="28" y="84"/>
                    <a:pt x="30" y="87"/>
                  </a:cubicBezTo>
                  <a:cubicBezTo>
                    <a:pt x="28" y="85"/>
                    <a:pt x="28" y="85"/>
                    <a:pt x="28" y="85"/>
                  </a:cubicBezTo>
                  <a:cubicBezTo>
                    <a:pt x="26" y="85"/>
                    <a:pt x="33" y="89"/>
                    <a:pt x="33" y="90"/>
                  </a:cubicBezTo>
                  <a:cubicBezTo>
                    <a:pt x="29" y="87"/>
                    <a:pt x="32" y="92"/>
                    <a:pt x="28" y="89"/>
                  </a:cubicBezTo>
                  <a:cubicBezTo>
                    <a:pt x="30" y="91"/>
                    <a:pt x="30" y="92"/>
                    <a:pt x="34" y="94"/>
                  </a:cubicBezTo>
                  <a:cubicBezTo>
                    <a:pt x="31" y="93"/>
                    <a:pt x="29" y="90"/>
                    <a:pt x="27" y="90"/>
                  </a:cubicBezTo>
                  <a:cubicBezTo>
                    <a:pt x="29" y="92"/>
                    <a:pt x="29" y="92"/>
                    <a:pt x="29" y="92"/>
                  </a:cubicBezTo>
                  <a:cubicBezTo>
                    <a:pt x="27" y="91"/>
                    <a:pt x="27" y="91"/>
                    <a:pt x="27" y="91"/>
                  </a:cubicBezTo>
                  <a:cubicBezTo>
                    <a:pt x="28" y="92"/>
                    <a:pt x="28" y="93"/>
                    <a:pt x="29" y="93"/>
                  </a:cubicBezTo>
                  <a:cubicBezTo>
                    <a:pt x="27" y="92"/>
                    <a:pt x="24" y="91"/>
                    <a:pt x="23" y="90"/>
                  </a:cubicBezTo>
                  <a:cubicBezTo>
                    <a:pt x="23" y="91"/>
                    <a:pt x="20" y="90"/>
                    <a:pt x="22" y="92"/>
                  </a:cubicBezTo>
                  <a:cubicBezTo>
                    <a:pt x="21" y="91"/>
                    <a:pt x="21" y="91"/>
                    <a:pt x="21" y="91"/>
                  </a:cubicBezTo>
                  <a:cubicBezTo>
                    <a:pt x="25" y="95"/>
                    <a:pt x="21" y="93"/>
                    <a:pt x="26" y="97"/>
                  </a:cubicBezTo>
                  <a:cubicBezTo>
                    <a:pt x="23" y="95"/>
                    <a:pt x="23" y="95"/>
                    <a:pt x="23" y="95"/>
                  </a:cubicBezTo>
                  <a:cubicBezTo>
                    <a:pt x="23" y="96"/>
                    <a:pt x="28" y="99"/>
                    <a:pt x="29" y="100"/>
                  </a:cubicBezTo>
                  <a:cubicBezTo>
                    <a:pt x="29" y="101"/>
                    <a:pt x="29" y="102"/>
                    <a:pt x="29" y="102"/>
                  </a:cubicBezTo>
                  <a:cubicBezTo>
                    <a:pt x="26" y="99"/>
                    <a:pt x="25" y="100"/>
                    <a:pt x="23" y="99"/>
                  </a:cubicBezTo>
                  <a:cubicBezTo>
                    <a:pt x="22" y="99"/>
                    <a:pt x="22" y="101"/>
                    <a:pt x="24" y="102"/>
                  </a:cubicBezTo>
                  <a:cubicBezTo>
                    <a:pt x="22" y="100"/>
                    <a:pt x="20" y="99"/>
                    <a:pt x="20" y="98"/>
                  </a:cubicBezTo>
                  <a:cubicBezTo>
                    <a:pt x="15" y="96"/>
                    <a:pt x="20" y="100"/>
                    <a:pt x="19" y="101"/>
                  </a:cubicBezTo>
                  <a:cubicBezTo>
                    <a:pt x="17" y="100"/>
                    <a:pt x="17" y="100"/>
                    <a:pt x="17" y="100"/>
                  </a:cubicBezTo>
                  <a:cubicBezTo>
                    <a:pt x="18" y="102"/>
                    <a:pt x="21" y="104"/>
                    <a:pt x="25" y="107"/>
                  </a:cubicBezTo>
                  <a:cubicBezTo>
                    <a:pt x="22" y="106"/>
                    <a:pt x="21" y="105"/>
                    <a:pt x="19" y="103"/>
                  </a:cubicBezTo>
                  <a:cubicBezTo>
                    <a:pt x="17" y="103"/>
                    <a:pt x="18" y="105"/>
                    <a:pt x="17" y="106"/>
                  </a:cubicBezTo>
                  <a:cubicBezTo>
                    <a:pt x="15" y="105"/>
                    <a:pt x="13" y="104"/>
                    <a:pt x="13" y="104"/>
                  </a:cubicBezTo>
                  <a:cubicBezTo>
                    <a:pt x="14" y="106"/>
                    <a:pt x="11" y="106"/>
                    <a:pt x="16" y="109"/>
                  </a:cubicBezTo>
                  <a:cubicBezTo>
                    <a:pt x="14" y="108"/>
                    <a:pt x="14" y="109"/>
                    <a:pt x="13" y="109"/>
                  </a:cubicBezTo>
                  <a:cubicBezTo>
                    <a:pt x="14" y="109"/>
                    <a:pt x="15" y="110"/>
                    <a:pt x="15" y="110"/>
                  </a:cubicBezTo>
                  <a:cubicBezTo>
                    <a:pt x="17" y="112"/>
                    <a:pt x="18" y="115"/>
                    <a:pt x="15" y="114"/>
                  </a:cubicBezTo>
                  <a:cubicBezTo>
                    <a:pt x="14" y="113"/>
                    <a:pt x="14" y="113"/>
                    <a:pt x="14" y="113"/>
                  </a:cubicBezTo>
                  <a:cubicBezTo>
                    <a:pt x="12" y="114"/>
                    <a:pt x="20" y="120"/>
                    <a:pt x="15" y="120"/>
                  </a:cubicBezTo>
                  <a:cubicBezTo>
                    <a:pt x="14" y="120"/>
                    <a:pt x="12" y="117"/>
                    <a:pt x="11" y="118"/>
                  </a:cubicBezTo>
                  <a:cubicBezTo>
                    <a:pt x="13" y="120"/>
                    <a:pt x="17" y="122"/>
                    <a:pt x="15" y="122"/>
                  </a:cubicBezTo>
                  <a:cubicBezTo>
                    <a:pt x="12" y="120"/>
                    <a:pt x="12" y="120"/>
                    <a:pt x="12" y="120"/>
                  </a:cubicBezTo>
                  <a:cubicBezTo>
                    <a:pt x="15" y="123"/>
                    <a:pt x="15" y="123"/>
                    <a:pt x="15" y="123"/>
                  </a:cubicBezTo>
                  <a:cubicBezTo>
                    <a:pt x="18" y="124"/>
                    <a:pt x="17" y="122"/>
                    <a:pt x="20" y="125"/>
                  </a:cubicBezTo>
                  <a:cubicBezTo>
                    <a:pt x="16" y="124"/>
                    <a:pt x="23" y="127"/>
                    <a:pt x="18" y="126"/>
                  </a:cubicBezTo>
                  <a:cubicBezTo>
                    <a:pt x="18" y="126"/>
                    <a:pt x="16" y="124"/>
                    <a:pt x="15" y="123"/>
                  </a:cubicBezTo>
                  <a:cubicBezTo>
                    <a:pt x="10" y="123"/>
                    <a:pt x="16" y="128"/>
                    <a:pt x="11" y="127"/>
                  </a:cubicBezTo>
                  <a:cubicBezTo>
                    <a:pt x="13" y="130"/>
                    <a:pt x="12" y="132"/>
                    <a:pt x="14" y="134"/>
                  </a:cubicBezTo>
                  <a:cubicBezTo>
                    <a:pt x="11" y="132"/>
                    <a:pt x="8" y="130"/>
                    <a:pt x="6" y="128"/>
                  </a:cubicBezTo>
                  <a:cubicBezTo>
                    <a:pt x="5" y="128"/>
                    <a:pt x="12" y="133"/>
                    <a:pt x="7" y="131"/>
                  </a:cubicBezTo>
                  <a:cubicBezTo>
                    <a:pt x="11" y="134"/>
                    <a:pt x="8" y="135"/>
                    <a:pt x="15" y="139"/>
                  </a:cubicBezTo>
                  <a:cubicBezTo>
                    <a:pt x="13" y="138"/>
                    <a:pt x="14" y="140"/>
                    <a:pt x="11" y="137"/>
                  </a:cubicBezTo>
                  <a:cubicBezTo>
                    <a:pt x="12" y="140"/>
                    <a:pt x="5" y="135"/>
                    <a:pt x="4" y="136"/>
                  </a:cubicBezTo>
                  <a:cubicBezTo>
                    <a:pt x="4" y="136"/>
                    <a:pt x="8" y="138"/>
                    <a:pt x="8" y="139"/>
                  </a:cubicBezTo>
                  <a:cubicBezTo>
                    <a:pt x="7" y="138"/>
                    <a:pt x="7" y="138"/>
                    <a:pt x="7" y="138"/>
                  </a:cubicBezTo>
                  <a:cubicBezTo>
                    <a:pt x="8" y="139"/>
                    <a:pt x="8" y="139"/>
                    <a:pt x="8" y="139"/>
                  </a:cubicBezTo>
                  <a:cubicBezTo>
                    <a:pt x="7" y="139"/>
                    <a:pt x="5" y="137"/>
                    <a:pt x="4" y="136"/>
                  </a:cubicBezTo>
                  <a:cubicBezTo>
                    <a:pt x="2" y="136"/>
                    <a:pt x="6" y="140"/>
                    <a:pt x="6" y="141"/>
                  </a:cubicBezTo>
                  <a:cubicBezTo>
                    <a:pt x="5" y="140"/>
                    <a:pt x="5" y="140"/>
                    <a:pt x="5" y="140"/>
                  </a:cubicBezTo>
                  <a:cubicBezTo>
                    <a:pt x="4" y="142"/>
                    <a:pt x="4" y="142"/>
                    <a:pt x="4" y="142"/>
                  </a:cubicBezTo>
                  <a:cubicBezTo>
                    <a:pt x="4" y="141"/>
                    <a:pt x="4" y="141"/>
                    <a:pt x="4" y="141"/>
                  </a:cubicBezTo>
                  <a:cubicBezTo>
                    <a:pt x="5" y="144"/>
                    <a:pt x="5" y="144"/>
                    <a:pt x="5" y="144"/>
                  </a:cubicBezTo>
                  <a:cubicBezTo>
                    <a:pt x="4" y="143"/>
                    <a:pt x="4" y="143"/>
                    <a:pt x="4" y="143"/>
                  </a:cubicBezTo>
                  <a:cubicBezTo>
                    <a:pt x="4" y="143"/>
                    <a:pt x="5" y="144"/>
                    <a:pt x="5" y="144"/>
                  </a:cubicBezTo>
                  <a:cubicBezTo>
                    <a:pt x="3" y="143"/>
                    <a:pt x="3" y="143"/>
                    <a:pt x="3" y="143"/>
                  </a:cubicBezTo>
                  <a:cubicBezTo>
                    <a:pt x="6" y="145"/>
                    <a:pt x="7" y="147"/>
                    <a:pt x="7" y="148"/>
                  </a:cubicBezTo>
                  <a:cubicBezTo>
                    <a:pt x="6" y="147"/>
                    <a:pt x="6" y="147"/>
                    <a:pt x="6" y="147"/>
                  </a:cubicBezTo>
                  <a:cubicBezTo>
                    <a:pt x="9" y="151"/>
                    <a:pt x="9" y="151"/>
                    <a:pt x="9" y="151"/>
                  </a:cubicBezTo>
                  <a:cubicBezTo>
                    <a:pt x="6" y="150"/>
                    <a:pt x="5" y="147"/>
                    <a:pt x="6" y="149"/>
                  </a:cubicBezTo>
                  <a:cubicBezTo>
                    <a:pt x="2" y="147"/>
                    <a:pt x="2" y="147"/>
                    <a:pt x="2" y="147"/>
                  </a:cubicBezTo>
                  <a:cubicBezTo>
                    <a:pt x="3" y="149"/>
                    <a:pt x="0" y="147"/>
                    <a:pt x="1" y="149"/>
                  </a:cubicBezTo>
                  <a:cubicBezTo>
                    <a:pt x="4" y="150"/>
                    <a:pt x="4" y="149"/>
                    <a:pt x="5" y="151"/>
                  </a:cubicBezTo>
                  <a:cubicBezTo>
                    <a:pt x="0" y="149"/>
                    <a:pt x="6" y="153"/>
                    <a:pt x="7" y="155"/>
                  </a:cubicBezTo>
                  <a:cubicBezTo>
                    <a:pt x="7" y="154"/>
                    <a:pt x="7" y="154"/>
                    <a:pt x="5" y="152"/>
                  </a:cubicBezTo>
                  <a:cubicBezTo>
                    <a:pt x="6" y="152"/>
                    <a:pt x="8" y="153"/>
                    <a:pt x="8" y="153"/>
                  </a:cubicBezTo>
                  <a:cubicBezTo>
                    <a:pt x="6" y="151"/>
                    <a:pt x="6" y="151"/>
                    <a:pt x="6" y="151"/>
                  </a:cubicBezTo>
                  <a:cubicBezTo>
                    <a:pt x="9" y="153"/>
                    <a:pt x="9" y="153"/>
                    <a:pt x="9" y="153"/>
                  </a:cubicBezTo>
                  <a:cubicBezTo>
                    <a:pt x="7" y="151"/>
                    <a:pt x="7" y="151"/>
                    <a:pt x="7" y="151"/>
                  </a:cubicBezTo>
                  <a:cubicBezTo>
                    <a:pt x="10" y="153"/>
                    <a:pt x="8" y="150"/>
                    <a:pt x="11" y="152"/>
                  </a:cubicBezTo>
                  <a:cubicBezTo>
                    <a:pt x="10" y="151"/>
                    <a:pt x="13" y="152"/>
                    <a:pt x="10" y="149"/>
                  </a:cubicBezTo>
                  <a:cubicBezTo>
                    <a:pt x="12" y="150"/>
                    <a:pt x="12" y="151"/>
                    <a:pt x="13" y="151"/>
                  </a:cubicBezTo>
                  <a:cubicBezTo>
                    <a:pt x="12" y="147"/>
                    <a:pt x="14" y="144"/>
                    <a:pt x="17" y="142"/>
                  </a:cubicBezTo>
                  <a:cubicBezTo>
                    <a:pt x="18" y="144"/>
                    <a:pt x="18" y="144"/>
                    <a:pt x="18" y="144"/>
                  </a:cubicBezTo>
                  <a:cubicBezTo>
                    <a:pt x="17" y="142"/>
                    <a:pt x="16" y="141"/>
                    <a:pt x="15" y="140"/>
                  </a:cubicBezTo>
                  <a:cubicBezTo>
                    <a:pt x="17" y="142"/>
                    <a:pt x="22" y="142"/>
                    <a:pt x="17" y="138"/>
                  </a:cubicBezTo>
                  <a:cubicBezTo>
                    <a:pt x="18" y="138"/>
                    <a:pt x="18" y="139"/>
                    <a:pt x="19" y="139"/>
                  </a:cubicBezTo>
                  <a:cubicBezTo>
                    <a:pt x="19" y="138"/>
                    <a:pt x="23" y="138"/>
                    <a:pt x="23" y="137"/>
                  </a:cubicBezTo>
                  <a:cubicBezTo>
                    <a:pt x="19" y="133"/>
                    <a:pt x="28" y="137"/>
                    <a:pt x="21" y="132"/>
                  </a:cubicBezTo>
                  <a:cubicBezTo>
                    <a:pt x="22" y="133"/>
                    <a:pt x="22" y="133"/>
                    <a:pt x="22" y="133"/>
                  </a:cubicBezTo>
                  <a:cubicBezTo>
                    <a:pt x="20" y="132"/>
                    <a:pt x="18" y="129"/>
                    <a:pt x="16" y="128"/>
                  </a:cubicBezTo>
                  <a:cubicBezTo>
                    <a:pt x="21" y="131"/>
                    <a:pt x="20" y="130"/>
                    <a:pt x="24" y="132"/>
                  </a:cubicBezTo>
                  <a:cubicBezTo>
                    <a:pt x="22" y="132"/>
                    <a:pt x="22" y="132"/>
                    <a:pt x="22" y="132"/>
                  </a:cubicBezTo>
                  <a:cubicBezTo>
                    <a:pt x="26" y="134"/>
                    <a:pt x="26" y="134"/>
                    <a:pt x="26" y="134"/>
                  </a:cubicBezTo>
                  <a:cubicBezTo>
                    <a:pt x="17" y="127"/>
                    <a:pt x="33" y="134"/>
                    <a:pt x="26" y="128"/>
                  </a:cubicBezTo>
                  <a:cubicBezTo>
                    <a:pt x="27" y="129"/>
                    <a:pt x="27" y="129"/>
                    <a:pt x="27" y="129"/>
                  </a:cubicBezTo>
                  <a:cubicBezTo>
                    <a:pt x="30" y="130"/>
                    <a:pt x="25" y="127"/>
                    <a:pt x="24" y="125"/>
                  </a:cubicBezTo>
                  <a:cubicBezTo>
                    <a:pt x="26" y="126"/>
                    <a:pt x="27" y="127"/>
                    <a:pt x="29" y="129"/>
                  </a:cubicBezTo>
                  <a:cubicBezTo>
                    <a:pt x="31" y="128"/>
                    <a:pt x="27" y="123"/>
                    <a:pt x="31" y="124"/>
                  </a:cubicBezTo>
                  <a:cubicBezTo>
                    <a:pt x="28" y="122"/>
                    <a:pt x="27" y="122"/>
                    <a:pt x="26" y="120"/>
                  </a:cubicBezTo>
                  <a:cubicBezTo>
                    <a:pt x="27" y="120"/>
                    <a:pt x="29" y="121"/>
                    <a:pt x="30" y="122"/>
                  </a:cubicBezTo>
                  <a:cubicBezTo>
                    <a:pt x="35" y="124"/>
                    <a:pt x="29" y="117"/>
                    <a:pt x="34" y="118"/>
                  </a:cubicBezTo>
                  <a:cubicBezTo>
                    <a:pt x="32" y="115"/>
                    <a:pt x="31" y="115"/>
                    <a:pt x="30" y="112"/>
                  </a:cubicBezTo>
                  <a:cubicBezTo>
                    <a:pt x="31" y="114"/>
                    <a:pt x="36" y="116"/>
                    <a:pt x="36" y="117"/>
                  </a:cubicBezTo>
                  <a:cubicBezTo>
                    <a:pt x="36" y="117"/>
                    <a:pt x="36" y="117"/>
                    <a:pt x="36" y="117"/>
                  </a:cubicBezTo>
                  <a:cubicBezTo>
                    <a:pt x="38" y="118"/>
                    <a:pt x="38" y="118"/>
                    <a:pt x="38" y="118"/>
                  </a:cubicBezTo>
                  <a:cubicBezTo>
                    <a:pt x="39" y="117"/>
                    <a:pt x="41" y="115"/>
                    <a:pt x="36" y="111"/>
                  </a:cubicBezTo>
                  <a:cubicBezTo>
                    <a:pt x="40" y="114"/>
                    <a:pt x="37" y="111"/>
                    <a:pt x="39" y="112"/>
                  </a:cubicBezTo>
                  <a:cubicBezTo>
                    <a:pt x="39" y="112"/>
                    <a:pt x="38" y="112"/>
                    <a:pt x="38" y="112"/>
                  </a:cubicBezTo>
                  <a:cubicBezTo>
                    <a:pt x="35" y="109"/>
                    <a:pt x="39" y="111"/>
                    <a:pt x="38" y="110"/>
                  </a:cubicBezTo>
                  <a:cubicBezTo>
                    <a:pt x="39" y="111"/>
                    <a:pt x="39" y="111"/>
                    <a:pt x="39" y="111"/>
                  </a:cubicBezTo>
                  <a:cubicBezTo>
                    <a:pt x="37" y="108"/>
                    <a:pt x="37" y="108"/>
                    <a:pt x="37" y="108"/>
                  </a:cubicBezTo>
                  <a:cubicBezTo>
                    <a:pt x="38" y="108"/>
                    <a:pt x="39" y="109"/>
                    <a:pt x="40" y="109"/>
                  </a:cubicBezTo>
                  <a:cubicBezTo>
                    <a:pt x="37" y="108"/>
                    <a:pt x="37" y="108"/>
                    <a:pt x="37" y="108"/>
                  </a:cubicBezTo>
                  <a:cubicBezTo>
                    <a:pt x="37" y="107"/>
                    <a:pt x="41" y="110"/>
                    <a:pt x="41" y="108"/>
                  </a:cubicBezTo>
                  <a:cubicBezTo>
                    <a:pt x="38" y="107"/>
                    <a:pt x="38" y="107"/>
                    <a:pt x="38" y="107"/>
                  </a:cubicBezTo>
                  <a:cubicBezTo>
                    <a:pt x="40" y="108"/>
                    <a:pt x="37" y="105"/>
                    <a:pt x="41" y="107"/>
                  </a:cubicBezTo>
                  <a:cubicBezTo>
                    <a:pt x="41" y="107"/>
                    <a:pt x="41" y="107"/>
                    <a:pt x="41" y="108"/>
                  </a:cubicBezTo>
                  <a:cubicBezTo>
                    <a:pt x="46" y="110"/>
                    <a:pt x="41" y="105"/>
                    <a:pt x="43" y="105"/>
                  </a:cubicBezTo>
                  <a:cubicBezTo>
                    <a:pt x="38" y="103"/>
                    <a:pt x="38" y="103"/>
                    <a:pt x="38" y="103"/>
                  </a:cubicBezTo>
                  <a:cubicBezTo>
                    <a:pt x="37" y="101"/>
                    <a:pt x="40" y="103"/>
                    <a:pt x="41" y="104"/>
                  </a:cubicBezTo>
                  <a:cubicBezTo>
                    <a:pt x="41" y="103"/>
                    <a:pt x="43" y="104"/>
                    <a:pt x="44" y="104"/>
                  </a:cubicBezTo>
                  <a:cubicBezTo>
                    <a:pt x="43" y="103"/>
                    <a:pt x="42" y="102"/>
                    <a:pt x="41" y="101"/>
                  </a:cubicBezTo>
                  <a:cubicBezTo>
                    <a:pt x="43" y="101"/>
                    <a:pt x="43" y="101"/>
                    <a:pt x="43" y="101"/>
                  </a:cubicBezTo>
                  <a:cubicBezTo>
                    <a:pt x="45" y="103"/>
                    <a:pt x="45" y="103"/>
                    <a:pt x="45" y="103"/>
                  </a:cubicBezTo>
                  <a:cubicBezTo>
                    <a:pt x="39" y="98"/>
                    <a:pt x="47" y="101"/>
                    <a:pt x="42" y="96"/>
                  </a:cubicBezTo>
                  <a:cubicBezTo>
                    <a:pt x="43" y="97"/>
                    <a:pt x="44" y="99"/>
                    <a:pt x="45" y="99"/>
                  </a:cubicBezTo>
                  <a:cubicBezTo>
                    <a:pt x="49" y="99"/>
                    <a:pt x="43" y="93"/>
                    <a:pt x="47" y="94"/>
                  </a:cubicBezTo>
                  <a:cubicBezTo>
                    <a:pt x="51" y="94"/>
                    <a:pt x="49" y="90"/>
                    <a:pt x="53" y="90"/>
                  </a:cubicBezTo>
                  <a:cubicBezTo>
                    <a:pt x="51" y="89"/>
                    <a:pt x="51" y="89"/>
                    <a:pt x="51" y="89"/>
                  </a:cubicBezTo>
                  <a:cubicBezTo>
                    <a:pt x="53" y="88"/>
                    <a:pt x="53" y="88"/>
                    <a:pt x="53" y="88"/>
                  </a:cubicBezTo>
                  <a:cubicBezTo>
                    <a:pt x="51" y="86"/>
                    <a:pt x="53" y="86"/>
                    <a:pt x="50" y="83"/>
                  </a:cubicBezTo>
                  <a:cubicBezTo>
                    <a:pt x="51" y="84"/>
                    <a:pt x="52" y="85"/>
                    <a:pt x="53" y="85"/>
                  </a:cubicBezTo>
                  <a:cubicBezTo>
                    <a:pt x="53" y="84"/>
                    <a:pt x="52" y="83"/>
                    <a:pt x="54" y="84"/>
                  </a:cubicBezTo>
                  <a:cubicBezTo>
                    <a:pt x="55" y="84"/>
                    <a:pt x="55" y="84"/>
                    <a:pt x="55" y="84"/>
                  </a:cubicBezTo>
                  <a:cubicBezTo>
                    <a:pt x="56" y="84"/>
                    <a:pt x="58" y="82"/>
                    <a:pt x="56" y="80"/>
                  </a:cubicBezTo>
                  <a:cubicBezTo>
                    <a:pt x="56" y="79"/>
                    <a:pt x="58" y="80"/>
                    <a:pt x="59" y="81"/>
                  </a:cubicBezTo>
                  <a:cubicBezTo>
                    <a:pt x="60" y="80"/>
                    <a:pt x="59" y="79"/>
                    <a:pt x="57" y="77"/>
                  </a:cubicBezTo>
                  <a:cubicBezTo>
                    <a:pt x="58" y="77"/>
                    <a:pt x="59" y="78"/>
                    <a:pt x="60" y="78"/>
                  </a:cubicBezTo>
                  <a:cubicBezTo>
                    <a:pt x="57" y="76"/>
                    <a:pt x="57" y="76"/>
                    <a:pt x="57" y="76"/>
                  </a:cubicBezTo>
                  <a:cubicBezTo>
                    <a:pt x="58" y="76"/>
                    <a:pt x="60" y="77"/>
                    <a:pt x="61" y="78"/>
                  </a:cubicBezTo>
                  <a:cubicBezTo>
                    <a:pt x="58" y="74"/>
                    <a:pt x="62" y="75"/>
                    <a:pt x="62" y="74"/>
                  </a:cubicBezTo>
                  <a:cubicBezTo>
                    <a:pt x="61" y="73"/>
                    <a:pt x="61" y="73"/>
                    <a:pt x="61" y="73"/>
                  </a:cubicBezTo>
                  <a:cubicBezTo>
                    <a:pt x="60" y="72"/>
                    <a:pt x="62" y="72"/>
                    <a:pt x="63" y="74"/>
                  </a:cubicBezTo>
                  <a:cubicBezTo>
                    <a:pt x="66" y="73"/>
                    <a:pt x="60" y="68"/>
                    <a:pt x="62" y="67"/>
                  </a:cubicBezTo>
                  <a:cubicBezTo>
                    <a:pt x="68" y="70"/>
                    <a:pt x="62" y="64"/>
                    <a:pt x="68" y="67"/>
                  </a:cubicBezTo>
                  <a:cubicBezTo>
                    <a:pt x="67" y="65"/>
                    <a:pt x="70" y="66"/>
                    <a:pt x="67" y="63"/>
                  </a:cubicBezTo>
                  <a:cubicBezTo>
                    <a:pt x="68" y="63"/>
                    <a:pt x="68" y="64"/>
                    <a:pt x="68" y="64"/>
                  </a:cubicBezTo>
                  <a:cubicBezTo>
                    <a:pt x="71" y="65"/>
                    <a:pt x="70" y="62"/>
                    <a:pt x="69" y="60"/>
                  </a:cubicBezTo>
                  <a:cubicBezTo>
                    <a:pt x="71" y="62"/>
                    <a:pt x="71" y="62"/>
                    <a:pt x="71" y="62"/>
                  </a:cubicBezTo>
                  <a:cubicBezTo>
                    <a:pt x="67" y="59"/>
                    <a:pt x="69" y="58"/>
                    <a:pt x="65" y="55"/>
                  </a:cubicBezTo>
                  <a:cubicBezTo>
                    <a:pt x="66" y="55"/>
                    <a:pt x="67" y="56"/>
                    <a:pt x="67" y="57"/>
                  </a:cubicBezTo>
                  <a:cubicBezTo>
                    <a:pt x="71" y="59"/>
                    <a:pt x="66" y="55"/>
                    <a:pt x="67" y="55"/>
                  </a:cubicBezTo>
                  <a:cubicBezTo>
                    <a:pt x="68" y="55"/>
                    <a:pt x="69" y="56"/>
                    <a:pt x="70" y="56"/>
                  </a:cubicBezTo>
                  <a:cubicBezTo>
                    <a:pt x="76" y="57"/>
                    <a:pt x="70" y="49"/>
                    <a:pt x="75" y="48"/>
                  </a:cubicBezTo>
                  <a:cubicBezTo>
                    <a:pt x="76" y="48"/>
                    <a:pt x="71" y="46"/>
                    <a:pt x="71" y="45"/>
                  </a:cubicBezTo>
                  <a:cubicBezTo>
                    <a:pt x="74" y="46"/>
                    <a:pt x="75" y="48"/>
                    <a:pt x="77" y="48"/>
                  </a:cubicBezTo>
                  <a:cubicBezTo>
                    <a:pt x="74" y="46"/>
                    <a:pt x="75" y="46"/>
                    <a:pt x="76" y="46"/>
                  </a:cubicBezTo>
                  <a:cubicBezTo>
                    <a:pt x="77" y="47"/>
                    <a:pt x="78" y="47"/>
                    <a:pt x="79" y="48"/>
                  </a:cubicBezTo>
                  <a:cubicBezTo>
                    <a:pt x="80" y="49"/>
                    <a:pt x="76" y="45"/>
                    <a:pt x="80" y="46"/>
                  </a:cubicBezTo>
                  <a:cubicBezTo>
                    <a:pt x="79" y="45"/>
                    <a:pt x="78" y="45"/>
                    <a:pt x="77" y="44"/>
                  </a:cubicBezTo>
                  <a:cubicBezTo>
                    <a:pt x="75" y="41"/>
                    <a:pt x="83" y="44"/>
                    <a:pt x="81" y="42"/>
                  </a:cubicBezTo>
                  <a:cubicBezTo>
                    <a:pt x="81" y="42"/>
                    <a:pt x="80" y="42"/>
                    <a:pt x="80" y="42"/>
                  </a:cubicBezTo>
                  <a:cubicBezTo>
                    <a:pt x="80" y="41"/>
                    <a:pt x="81" y="41"/>
                    <a:pt x="83" y="43"/>
                  </a:cubicBezTo>
                  <a:cubicBezTo>
                    <a:pt x="82" y="42"/>
                    <a:pt x="80" y="40"/>
                    <a:pt x="80" y="40"/>
                  </a:cubicBezTo>
                  <a:cubicBezTo>
                    <a:pt x="83" y="42"/>
                    <a:pt x="83" y="42"/>
                    <a:pt x="83" y="42"/>
                  </a:cubicBezTo>
                  <a:cubicBezTo>
                    <a:pt x="82" y="41"/>
                    <a:pt x="81" y="40"/>
                    <a:pt x="81" y="40"/>
                  </a:cubicBezTo>
                  <a:cubicBezTo>
                    <a:pt x="79" y="39"/>
                    <a:pt x="79" y="39"/>
                    <a:pt x="79" y="39"/>
                  </a:cubicBezTo>
                  <a:cubicBezTo>
                    <a:pt x="81" y="40"/>
                    <a:pt x="77" y="36"/>
                    <a:pt x="81" y="39"/>
                  </a:cubicBezTo>
                  <a:cubicBezTo>
                    <a:pt x="82" y="39"/>
                    <a:pt x="82" y="39"/>
                    <a:pt x="82" y="39"/>
                  </a:cubicBezTo>
                  <a:cubicBezTo>
                    <a:pt x="84" y="39"/>
                    <a:pt x="84" y="39"/>
                    <a:pt x="84" y="39"/>
                  </a:cubicBezTo>
                  <a:cubicBezTo>
                    <a:pt x="82" y="38"/>
                    <a:pt x="81" y="37"/>
                    <a:pt x="82" y="36"/>
                  </a:cubicBezTo>
                  <a:cubicBezTo>
                    <a:pt x="87" y="39"/>
                    <a:pt x="84" y="36"/>
                    <a:pt x="85" y="35"/>
                  </a:cubicBezTo>
                  <a:cubicBezTo>
                    <a:pt x="86" y="36"/>
                    <a:pt x="86" y="36"/>
                    <a:pt x="86" y="36"/>
                  </a:cubicBezTo>
                  <a:cubicBezTo>
                    <a:pt x="84" y="34"/>
                    <a:pt x="86" y="33"/>
                    <a:pt x="85" y="33"/>
                  </a:cubicBezTo>
                  <a:cubicBezTo>
                    <a:pt x="86" y="33"/>
                    <a:pt x="87" y="33"/>
                    <a:pt x="88" y="34"/>
                  </a:cubicBezTo>
                  <a:cubicBezTo>
                    <a:pt x="88" y="33"/>
                    <a:pt x="88" y="32"/>
                    <a:pt x="86" y="30"/>
                  </a:cubicBezTo>
                  <a:cubicBezTo>
                    <a:pt x="90" y="31"/>
                    <a:pt x="90" y="31"/>
                    <a:pt x="90" y="31"/>
                  </a:cubicBezTo>
                  <a:cubicBezTo>
                    <a:pt x="85" y="27"/>
                    <a:pt x="93" y="31"/>
                    <a:pt x="87" y="27"/>
                  </a:cubicBezTo>
                  <a:cubicBezTo>
                    <a:pt x="89" y="27"/>
                    <a:pt x="90" y="28"/>
                    <a:pt x="91" y="29"/>
                  </a:cubicBezTo>
                  <a:cubicBezTo>
                    <a:pt x="89" y="26"/>
                    <a:pt x="90" y="26"/>
                    <a:pt x="90" y="25"/>
                  </a:cubicBezTo>
                  <a:cubicBezTo>
                    <a:pt x="91" y="26"/>
                    <a:pt x="91" y="26"/>
                    <a:pt x="91" y="26"/>
                  </a:cubicBezTo>
                  <a:cubicBezTo>
                    <a:pt x="92" y="25"/>
                    <a:pt x="89" y="22"/>
                    <a:pt x="90" y="21"/>
                  </a:cubicBezTo>
                  <a:cubicBezTo>
                    <a:pt x="95" y="24"/>
                    <a:pt x="95" y="24"/>
                    <a:pt x="95" y="24"/>
                  </a:cubicBezTo>
                  <a:cubicBezTo>
                    <a:pt x="94" y="23"/>
                    <a:pt x="91" y="21"/>
                    <a:pt x="92" y="21"/>
                  </a:cubicBezTo>
                  <a:cubicBezTo>
                    <a:pt x="93" y="21"/>
                    <a:pt x="93" y="21"/>
                    <a:pt x="93" y="22"/>
                  </a:cubicBezTo>
                  <a:cubicBezTo>
                    <a:pt x="92" y="20"/>
                    <a:pt x="94" y="21"/>
                    <a:pt x="95" y="21"/>
                  </a:cubicBezTo>
                  <a:cubicBezTo>
                    <a:pt x="93" y="18"/>
                    <a:pt x="94" y="18"/>
                    <a:pt x="91" y="15"/>
                  </a:cubicBezTo>
                  <a:cubicBezTo>
                    <a:pt x="95" y="17"/>
                    <a:pt x="92" y="17"/>
                    <a:pt x="96" y="19"/>
                  </a:cubicBezTo>
                  <a:cubicBezTo>
                    <a:pt x="99" y="19"/>
                    <a:pt x="98" y="17"/>
                    <a:pt x="96" y="15"/>
                  </a:cubicBezTo>
                  <a:cubicBezTo>
                    <a:pt x="99" y="16"/>
                    <a:pt x="99" y="16"/>
                    <a:pt x="99" y="16"/>
                  </a:cubicBezTo>
                  <a:cubicBezTo>
                    <a:pt x="99" y="16"/>
                    <a:pt x="89" y="7"/>
                    <a:pt x="84" y="5"/>
                  </a:cubicBezTo>
                  <a:cubicBezTo>
                    <a:pt x="81" y="2"/>
                    <a:pt x="80" y="1"/>
                    <a:pt x="77" y="0"/>
                  </a:cubicBezTo>
                  <a:cubicBezTo>
                    <a:pt x="78" y="2"/>
                    <a:pt x="80" y="4"/>
                    <a:pt x="76" y="2"/>
                  </a:cubicBezTo>
                  <a:cubicBezTo>
                    <a:pt x="80" y="4"/>
                    <a:pt x="80" y="4"/>
                    <a:pt x="80" y="4"/>
                  </a:cubicBezTo>
                  <a:cubicBezTo>
                    <a:pt x="80" y="7"/>
                    <a:pt x="73" y="0"/>
                    <a:pt x="72" y="2"/>
                  </a:cubicBezTo>
                  <a:cubicBezTo>
                    <a:pt x="73" y="2"/>
                    <a:pt x="73" y="2"/>
                    <a:pt x="73" y="2"/>
                  </a:cubicBezTo>
                  <a:cubicBezTo>
                    <a:pt x="73" y="3"/>
                    <a:pt x="75" y="4"/>
                    <a:pt x="74" y="4"/>
                  </a:cubicBezTo>
                  <a:cubicBezTo>
                    <a:pt x="73" y="4"/>
                    <a:pt x="72" y="3"/>
                    <a:pt x="72" y="2"/>
                  </a:cubicBezTo>
                  <a:cubicBezTo>
                    <a:pt x="75" y="7"/>
                    <a:pt x="75" y="7"/>
                    <a:pt x="75" y="7"/>
                  </a:cubicBezTo>
                  <a:cubicBezTo>
                    <a:pt x="73" y="5"/>
                    <a:pt x="73" y="5"/>
                    <a:pt x="71" y="4"/>
                  </a:cubicBezTo>
                  <a:cubicBezTo>
                    <a:pt x="71" y="5"/>
                    <a:pt x="77" y="7"/>
                    <a:pt x="75" y="8"/>
                  </a:cubicBezTo>
                  <a:cubicBezTo>
                    <a:pt x="74" y="7"/>
                    <a:pt x="73" y="6"/>
                    <a:pt x="72" y="6"/>
                  </a:cubicBezTo>
                  <a:cubicBezTo>
                    <a:pt x="69" y="5"/>
                    <a:pt x="71" y="7"/>
                    <a:pt x="73" y="8"/>
                  </a:cubicBezTo>
                  <a:cubicBezTo>
                    <a:pt x="70" y="7"/>
                    <a:pt x="70" y="6"/>
                    <a:pt x="68" y="6"/>
                  </a:cubicBezTo>
                  <a:cubicBezTo>
                    <a:pt x="70" y="7"/>
                    <a:pt x="72" y="8"/>
                    <a:pt x="72" y="9"/>
                  </a:cubicBezTo>
                  <a:cubicBezTo>
                    <a:pt x="69" y="7"/>
                    <a:pt x="71" y="8"/>
                    <a:pt x="69" y="8"/>
                  </a:cubicBezTo>
                  <a:cubicBezTo>
                    <a:pt x="71" y="9"/>
                    <a:pt x="72" y="9"/>
                    <a:pt x="72" y="10"/>
                  </a:cubicBezTo>
                  <a:cubicBezTo>
                    <a:pt x="73" y="10"/>
                    <a:pt x="71" y="10"/>
                    <a:pt x="71" y="10"/>
                  </a:cubicBezTo>
                  <a:cubicBezTo>
                    <a:pt x="75" y="12"/>
                    <a:pt x="75" y="12"/>
                    <a:pt x="75" y="12"/>
                  </a:cubicBezTo>
                  <a:cubicBezTo>
                    <a:pt x="77" y="14"/>
                    <a:pt x="72" y="12"/>
                    <a:pt x="71" y="12"/>
                  </a:cubicBezTo>
                  <a:cubicBezTo>
                    <a:pt x="70" y="11"/>
                    <a:pt x="70" y="11"/>
                    <a:pt x="70" y="11"/>
                  </a:cubicBezTo>
                  <a:cubicBezTo>
                    <a:pt x="68" y="11"/>
                    <a:pt x="66" y="10"/>
                    <a:pt x="68" y="12"/>
                  </a:cubicBezTo>
                  <a:cubicBezTo>
                    <a:pt x="67" y="12"/>
                    <a:pt x="67" y="12"/>
                    <a:pt x="67" y="12"/>
                  </a:cubicBezTo>
                  <a:cubicBezTo>
                    <a:pt x="69" y="15"/>
                    <a:pt x="72" y="14"/>
                    <a:pt x="74" y="18"/>
                  </a:cubicBezTo>
                  <a:cubicBezTo>
                    <a:pt x="73" y="18"/>
                    <a:pt x="65" y="12"/>
                    <a:pt x="67" y="15"/>
                  </a:cubicBezTo>
                  <a:cubicBezTo>
                    <a:pt x="70" y="16"/>
                    <a:pt x="73" y="20"/>
                    <a:pt x="73" y="21"/>
                  </a:cubicBezTo>
                  <a:cubicBezTo>
                    <a:pt x="68" y="17"/>
                    <a:pt x="68" y="17"/>
                    <a:pt x="68" y="17"/>
                  </a:cubicBezTo>
                  <a:cubicBezTo>
                    <a:pt x="68" y="17"/>
                    <a:pt x="69" y="19"/>
                    <a:pt x="69" y="18"/>
                  </a:cubicBezTo>
                  <a:cubicBezTo>
                    <a:pt x="70" y="19"/>
                    <a:pt x="70" y="19"/>
                    <a:pt x="70" y="19"/>
                  </a:cubicBezTo>
                  <a:cubicBezTo>
                    <a:pt x="75" y="22"/>
                    <a:pt x="69" y="20"/>
                    <a:pt x="71" y="22"/>
                  </a:cubicBezTo>
                  <a:cubicBezTo>
                    <a:pt x="65" y="17"/>
                    <a:pt x="66" y="18"/>
                    <a:pt x="60" y="14"/>
                  </a:cubicBezTo>
                  <a:cubicBezTo>
                    <a:pt x="63" y="17"/>
                    <a:pt x="66" y="19"/>
                    <a:pt x="65" y="20"/>
                  </a:cubicBezTo>
                  <a:cubicBezTo>
                    <a:pt x="60" y="16"/>
                    <a:pt x="60" y="16"/>
                    <a:pt x="60" y="16"/>
                  </a:cubicBezTo>
                  <a:cubicBezTo>
                    <a:pt x="58" y="17"/>
                    <a:pt x="65" y="23"/>
                    <a:pt x="69" y="26"/>
                  </a:cubicBezTo>
                  <a:cubicBezTo>
                    <a:pt x="65" y="24"/>
                    <a:pt x="63" y="23"/>
                    <a:pt x="60" y="21"/>
                  </a:cubicBezTo>
                  <a:cubicBezTo>
                    <a:pt x="60" y="23"/>
                    <a:pt x="60" y="23"/>
                    <a:pt x="60" y="23"/>
                  </a:cubicBezTo>
                  <a:cubicBezTo>
                    <a:pt x="57" y="20"/>
                    <a:pt x="57" y="20"/>
                    <a:pt x="57" y="20"/>
                  </a:cubicBezTo>
                  <a:cubicBezTo>
                    <a:pt x="60" y="23"/>
                    <a:pt x="57" y="22"/>
                    <a:pt x="63" y="25"/>
                  </a:cubicBezTo>
                  <a:cubicBezTo>
                    <a:pt x="62" y="24"/>
                    <a:pt x="61" y="24"/>
                    <a:pt x="62" y="24"/>
                  </a:cubicBezTo>
                  <a:cubicBezTo>
                    <a:pt x="63" y="25"/>
                    <a:pt x="67" y="27"/>
                    <a:pt x="66" y="27"/>
                  </a:cubicBezTo>
                  <a:cubicBezTo>
                    <a:pt x="64" y="27"/>
                    <a:pt x="64" y="26"/>
                    <a:pt x="62" y="25"/>
                  </a:cubicBezTo>
                  <a:cubicBezTo>
                    <a:pt x="64" y="27"/>
                    <a:pt x="61" y="25"/>
                    <a:pt x="62" y="26"/>
                  </a:cubicBezTo>
                  <a:cubicBezTo>
                    <a:pt x="65" y="27"/>
                    <a:pt x="65" y="27"/>
                    <a:pt x="65" y="27"/>
                  </a:cubicBezTo>
                  <a:cubicBezTo>
                    <a:pt x="68" y="29"/>
                    <a:pt x="64" y="28"/>
                    <a:pt x="66" y="29"/>
                  </a:cubicBezTo>
                  <a:cubicBezTo>
                    <a:pt x="65" y="28"/>
                    <a:pt x="63" y="27"/>
                    <a:pt x="61" y="26"/>
                  </a:cubicBezTo>
                  <a:cubicBezTo>
                    <a:pt x="61" y="26"/>
                    <a:pt x="61" y="26"/>
                    <a:pt x="61" y="26"/>
                  </a:cubicBezTo>
                  <a:cubicBezTo>
                    <a:pt x="61" y="27"/>
                    <a:pt x="63" y="28"/>
                    <a:pt x="61" y="28"/>
                  </a:cubicBezTo>
                  <a:cubicBezTo>
                    <a:pt x="57" y="25"/>
                    <a:pt x="57" y="25"/>
                    <a:pt x="57" y="25"/>
                  </a:cubicBezTo>
                  <a:cubicBezTo>
                    <a:pt x="60" y="27"/>
                    <a:pt x="60" y="27"/>
                    <a:pt x="60" y="27"/>
                  </a:cubicBezTo>
                  <a:cubicBezTo>
                    <a:pt x="59" y="27"/>
                    <a:pt x="58" y="26"/>
                    <a:pt x="57" y="25"/>
                  </a:cubicBezTo>
                  <a:cubicBezTo>
                    <a:pt x="54" y="25"/>
                    <a:pt x="66" y="31"/>
                    <a:pt x="61" y="30"/>
                  </a:cubicBezTo>
                  <a:cubicBezTo>
                    <a:pt x="60" y="29"/>
                    <a:pt x="59" y="28"/>
                    <a:pt x="60" y="29"/>
                  </a:cubicBezTo>
                  <a:cubicBezTo>
                    <a:pt x="57" y="27"/>
                    <a:pt x="56" y="26"/>
                    <a:pt x="55" y="26"/>
                  </a:cubicBezTo>
                  <a:cubicBezTo>
                    <a:pt x="54" y="26"/>
                    <a:pt x="54" y="26"/>
                    <a:pt x="54" y="26"/>
                  </a:cubicBezTo>
                  <a:cubicBezTo>
                    <a:pt x="53" y="27"/>
                    <a:pt x="52" y="28"/>
                    <a:pt x="55" y="30"/>
                  </a:cubicBezTo>
                  <a:close/>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spTree>
    <p:extLst>
      <p:ext uri="{BB962C8B-B14F-4D97-AF65-F5344CB8AC3E}">
        <p14:creationId xmlns:p14="http://schemas.microsoft.com/office/powerpoint/2010/main" val="2758550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ttangolo 7"/>
          <p:cNvSpPr>
            <a:spLocks noChangeArrowheads="1"/>
          </p:cNvSpPr>
          <p:nvPr/>
        </p:nvSpPr>
        <p:spPr bwMode="auto">
          <a:xfrm>
            <a:off x="878790" y="3759609"/>
            <a:ext cx="3126574" cy="523220"/>
          </a:xfrm>
          <a:prstGeom prst="rect">
            <a:avLst/>
          </a:prstGeom>
          <a:noFill/>
          <a:ln w="9525">
            <a:noFill/>
            <a:miter lim="800000"/>
            <a:headEnd/>
            <a:tailEnd/>
          </a:ln>
        </p:spPr>
        <p:txBody>
          <a:bodyPr wrap="square">
            <a:spAutoFit/>
          </a:bodyPr>
          <a:lstStyle/>
          <a:p>
            <a:pPr>
              <a:spcBef>
                <a:spcPts val="600"/>
              </a:spcBef>
            </a:pPr>
            <a:r>
              <a:rPr lang="it-IT" altLang="ja-JP" sz="1400" b="1" i="1" dirty="0">
                <a:latin typeface="Calibri" panose="020F0502020204030204" pitchFamily="34" charset="0"/>
              </a:rPr>
              <a:t>Qual è la principale funzione del sito web dell’impresa?</a:t>
            </a:r>
          </a:p>
        </p:txBody>
      </p:sp>
      <p:sp>
        <p:nvSpPr>
          <p:cNvPr id="41" name="CasellaDiTesto 40"/>
          <p:cNvSpPr txBox="1"/>
          <p:nvPr/>
        </p:nvSpPr>
        <p:spPr bwMode="auto">
          <a:xfrm>
            <a:off x="878790" y="4520125"/>
            <a:ext cx="2746367" cy="646331"/>
          </a:xfrm>
          <a:prstGeom prst="rect">
            <a:avLst/>
          </a:prstGeom>
          <a:noFill/>
          <a:ln w="9525">
            <a:noFill/>
            <a:miter lim="800000"/>
            <a:headEnd/>
            <a:tailEnd/>
          </a:ln>
        </p:spPr>
        <p:txBody>
          <a:bodyPr wrap="square" rtlCol="0">
            <a:spAutoFit/>
          </a:bodyPr>
          <a:lstStyle/>
          <a:p>
            <a:r>
              <a:rPr lang="it-IT" sz="1400" b="0" dirty="0">
                <a:latin typeface="Calibri" panose="020F0502020204030204" pitchFamily="34" charset="0"/>
              </a:rPr>
              <a:t>…per attività di </a:t>
            </a:r>
            <a:r>
              <a:rPr lang="it-IT" sz="1800" b="1" u="sng" dirty="0">
                <a:latin typeface="Calibri" panose="020F0502020204030204" pitchFamily="34" charset="0"/>
              </a:rPr>
              <a:t>COMMERCIO ELETTRONICO</a:t>
            </a:r>
            <a:endParaRPr lang="it-IT" sz="1400" b="1" u="sng" dirty="0">
              <a:latin typeface="Calibri" panose="020F0502020204030204" pitchFamily="34" charset="0"/>
            </a:endParaRPr>
          </a:p>
        </p:txBody>
      </p:sp>
      <p:sp>
        <p:nvSpPr>
          <p:cNvPr id="42" name="CasellaDiTesto 41"/>
          <p:cNvSpPr txBox="1"/>
          <p:nvPr/>
        </p:nvSpPr>
        <p:spPr bwMode="auto">
          <a:xfrm>
            <a:off x="878790" y="5469974"/>
            <a:ext cx="2556687" cy="369332"/>
          </a:xfrm>
          <a:prstGeom prst="rect">
            <a:avLst/>
          </a:prstGeom>
          <a:noFill/>
          <a:ln w="9525">
            <a:noFill/>
            <a:miter lim="800000"/>
            <a:headEnd/>
            <a:tailEnd/>
          </a:ln>
        </p:spPr>
        <p:txBody>
          <a:bodyPr wrap="square" rtlCol="0">
            <a:spAutoFit/>
          </a:bodyPr>
          <a:lstStyle/>
          <a:p>
            <a:r>
              <a:rPr lang="it-IT" sz="1400" dirty="0">
                <a:latin typeface="Calibri" panose="020F0502020204030204" pitchFamily="34" charset="0"/>
              </a:rPr>
              <a:t>…solo per </a:t>
            </a:r>
            <a:r>
              <a:rPr lang="it-IT" sz="1800" b="1" u="sng" dirty="0">
                <a:latin typeface="Calibri" panose="020F0502020204030204" pitchFamily="34" charset="0"/>
              </a:rPr>
              <a:t>VETRINA</a:t>
            </a:r>
          </a:p>
        </p:txBody>
      </p:sp>
      <p:sp>
        <p:nvSpPr>
          <p:cNvPr id="44" name="CasellaDiTesto 43"/>
          <p:cNvSpPr txBox="1"/>
          <p:nvPr/>
        </p:nvSpPr>
        <p:spPr bwMode="auto">
          <a:xfrm>
            <a:off x="3635896" y="4550903"/>
            <a:ext cx="912430" cy="584775"/>
          </a:xfrm>
          <a:prstGeom prst="rect">
            <a:avLst/>
          </a:prstGeom>
          <a:noFill/>
          <a:ln w="9525">
            <a:noFill/>
            <a:miter lim="800000"/>
            <a:headEnd/>
            <a:tailEnd/>
          </a:ln>
        </p:spPr>
        <p:txBody>
          <a:bodyPr wrap="none" rtlCol="0">
            <a:spAutoFit/>
          </a:bodyPr>
          <a:lstStyle/>
          <a:p>
            <a:r>
              <a:rPr lang="it-IT" sz="3200" b="1" dirty="0">
                <a:solidFill>
                  <a:srgbClr val="1F497D"/>
                </a:solidFill>
                <a:latin typeface="Calibri" panose="020F0502020204030204" pitchFamily="34" charset="0"/>
              </a:rPr>
              <a:t>11,4</a:t>
            </a:r>
          </a:p>
        </p:txBody>
      </p:sp>
      <p:sp>
        <p:nvSpPr>
          <p:cNvPr id="46" name="CasellaDiTesto 45"/>
          <p:cNvSpPr txBox="1"/>
          <p:nvPr/>
        </p:nvSpPr>
        <p:spPr bwMode="auto">
          <a:xfrm>
            <a:off x="3635896" y="5362253"/>
            <a:ext cx="912429" cy="584775"/>
          </a:xfrm>
          <a:prstGeom prst="rect">
            <a:avLst/>
          </a:prstGeom>
          <a:noFill/>
          <a:ln w="9525">
            <a:noFill/>
            <a:miter lim="800000"/>
            <a:headEnd/>
            <a:tailEnd/>
          </a:ln>
        </p:spPr>
        <p:txBody>
          <a:bodyPr wrap="none" rtlCol="0">
            <a:spAutoFit/>
          </a:bodyPr>
          <a:lstStyle/>
          <a:p>
            <a:r>
              <a:rPr lang="it-IT" sz="3200" b="0" dirty="0">
                <a:solidFill>
                  <a:srgbClr val="1F497D"/>
                </a:solidFill>
                <a:latin typeface="Calibri" panose="020F0502020204030204" pitchFamily="34" charset="0"/>
              </a:rPr>
              <a:t>88,6</a:t>
            </a:r>
          </a:p>
        </p:txBody>
      </p:sp>
      <p:sp>
        <p:nvSpPr>
          <p:cNvPr id="47" name="CasellaDiTesto 46"/>
          <p:cNvSpPr txBox="1"/>
          <p:nvPr/>
        </p:nvSpPr>
        <p:spPr bwMode="auto">
          <a:xfrm>
            <a:off x="7812360" y="4550903"/>
            <a:ext cx="912429" cy="584775"/>
          </a:xfrm>
          <a:prstGeom prst="rect">
            <a:avLst/>
          </a:prstGeom>
          <a:noFill/>
          <a:ln w="9525">
            <a:noFill/>
            <a:miter lim="800000"/>
            <a:headEnd/>
            <a:tailEnd/>
          </a:ln>
        </p:spPr>
        <p:txBody>
          <a:bodyPr wrap="none" rtlCol="0">
            <a:spAutoFit/>
          </a:bodyPr>
          <a:lstStyle/>
          <a:p>
            <a:r>
              <a:rPr lang="it-IT" sz="3200" b="1" dirty="0">
                <a:solidFill>
                  <a:srgbClr val="008000"/>
                </a:solidFill>
                <a:latin typeface="Calibri" panose="020F0502020204030204" pitchFamily="34" charset="0"/>
              </a:rPr>
              <a:t>15,1</a:t>
            </a:r>
          </a:p>
        </p:txBody>
      </p:sp>
      <p:sp>
        <p:nvSpPr>
          <p:cNvPr id="48" name="CasellaDiTesto 47"/>
          <p:cNvSpPr txBox="1"/>
          <p:nvPr/>
        </p:nvSpPr>
        <p:spPr bwMode="auto">
          <a:xfrm>
            <a:off x="7812360" y="5362253"/>
            <a:ext cx="912429" cy="584775"/>
          </a:xfrm>
          <a:prstGeom prst="rect">
            <a:avLst/>
          </a:prstGeom>
          <a:noFill/>
          <a:ln w="9525">
            <a:noFill/>
            <a:miter lim="800000"/>
            <a:headEnd/>
            <a:tailEnd/>
          </a:ln>
        </p:spPr>
        <p:txBody>
          <a:bodyPr wrap="none" rtlCol="0">
            <a:spAutoFit/>
          </a:bodyPr>
          <a:lstStyle/>
          <a:p>
            <a:r>
              <a:rPr lang="it-IT" sz="3200" b="0" dirty="0">
                <a:solidFill>
                  <a:srgbClr val="008000"/>
                </a:solidFill>
                <a:latin typeface="Calibri" panose="020F0502020204030204" pitchFamily="34" charset="0"/>
              </a:rPr>
              <a:t>84,9</a:t>
            </a:r>
          </a:p>
        </p:txBody>
      </p:sp>
      <p:sp>
        <p:nvSpPr>
          <p:cNvPr id="50" name="Rettangolo 7"/>
          <p:cNvSpPr>
            <a:spLocks noChangeArrowheads="1"/>
          </p:cNvSpPr>
          <p:nvPr/>
        </p:nvSpPr>
        <p:spPr bwMode="auto">
          <a:xfrm>
            <a:off x="467544" y="1414095"/>
            <a:ext cx="2400895" cy="523220"/>
          </a:xfrm>
          <a:prstGeom prst="rect">
            <a:avLst/>
          </a:prstGeom>
          <a:noFill/>
          <a:ln w="9525">
            <a:noFill/>
            <a:miter lim="800000"/>
            <a:headEnd/>
            <a:tailEnd/>
          </a:ln>
        </p:spPr>
        <p:txBody>
          <a:bodyPr wrap="square">
            <a:spAutoFit/>
          </a:bodyPr>
          <a:lstStyle/>
          <a:p>
            <a:pPr>
              <a:spcBef>
                <a:spcPts val="600"/>
              </a:spcBef>
            </a:pPr>
            <a:r>
              <a:rPr lang="it-IT" altLang="ja-JP" sz="1400" b="1" i="1" dirty="0">
                <a:latin typeface="Calibri" panose="020F0502020204030204" pitchFamily="34" charset="0"/>
              </a:rPr>
              <a:t>Imprese del terziario (ITALIA) con un sito web</a:t>
            </a:r>
          </a:p>
        </p:txBody>
      </p:sp>
      <p:sp>
        <p:nvSpPr>
          <p:cNvPr id="2" name="Ovale 1"/>
          <p:cNvSpPr/>
          <p:nvPr/>
        </p:nvSpPr>
        <p:spPr bwMode="auto">
          <a:xfrm>
            <a:off x="629564" y="2002478"/>
            <a:ext cx="1701818" cy="1702007"/>
          </a:xfrm>
          <a:prstGeom prst="ellipse">
            <a:avLst/>
          </a:prstGeom>
          <a:solidFill>
            <a:schemeClr val="bg1">
              <a:lumMod val="8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CasellaDiTesto 23"/>
          <p:cNvSpPr txBox="1"/>
          <p:nvPr/>
        </p:nvSpPr>
        <p:spPr>
          <a:xfrm>
            <a:off x="842318" y="2437983"/>
            <a:ext cx="1276311" cy="830997"/>
          </a:xfrm>
          <a:prstGeom prst="rect">
            <a:avLst/>
          </a:prstGeom>
          <a:noFill/>
        </p:spPr>
        <p:txBody>
          <a:bodyPr wrap="none" rtlCol="0">
            <a:spAutoFit/>
          </a:bodyPr>
          <a:lstStyle/>
          <a:p>
            <a:pPr algn="ctr"/>
            <a:r>
              <a:rPr lang="it-IT" sz="4800" b="0" dirty="0">
                <a:solidFill>
                  <a:srgbClr val="364E88"/>
                </a:solidFill>
                <a:latin typeface="Calibri" panose="020F0502020204030204" pitchFamily="34" charset="0"/>
              </a:rPr>
              <a:t>67,4</a:t>
            </a:r>
          </a:p>
        </p:txBody>
      </p:sp>
      <p:sp>
        <p:nvSpPr>
          <p:cNvPr id="25" name="Rettangolo 7"/>
          <p:cNvSpPr>
            <a:spLocks noChangeArrowheads="1"/>
          </p:cNvSpPr>
          <p:nvPr/>
        </p:nvSpPr>
        <p:spPr bwMode="auto">
          <a:xfrm>
            <a:off x="4637989" y="1414095"/>
            <a:ext cx="2400895" cy="523220"/>
          </a:xfrm>
          <a:prstGeom prst="rect">
            <a:avLst/>
          </a:prstGeom>
          <a:noFill/>
          <a:ln w="9525">
            <a:noFill/>
            <a:miter lim="800000"/>
            <a:headEnd/>
            <a:tailEnd/>
          </a:ln>
        </p:spPr>
        <p:txBody>
          <a:bodyPr wrap="square">
            <a:spAutoFit/>
          </a:bodyPr>
          <a:lstStyle/>
          <a:p>
            <a:pPr>
              <a:spcBef>
                <a:spcPts val="600"/>
              </a:spcBef>
            </a:pPr>
            <a:r>
              <a:rPr lang="it-IT" altLang="ja-JP" sz="1400" b="1" i="1" dirty="0">
                <a:latin typeface="Calibri" panose="020F0502020204030204" pitchFamily="34" charset="0"/>
              </a:rPr>
              <a:t>Imprese del terziario </a:t>
            </a:r>
            <a:r>
              <a:rPr lang="it-IT" altLang="ja-JP" sz="1400" i="1" dirty="0">
                <a:latin typeface="Calibri" panose="020F0502020204030204" pitchFamily="34" charset="0"/>
              </a:rPr>
              <a:t>(FVG) con </a:t>
            </a:r>
            <a:r>
              <a:rPr lang="it-IT" altLang="ja-JP" sz="1400" b="1" i="1" dirty="0">
                <a:latin typeface="Calibri" panose="020F0502020204030204" pitchFamily="34" charset="0"/>
              </a:rPr>
              <a:t>un sito web</a:t>
            </a:r>
          </a:p>
        </p:txBody>
      </p:sp>
      <p:sp>
        <p:nvSpPr>
          <p:cNvPr id="27" name="Ovale 26"/>
          <p:cNvSpPr/>
          <p:nvPr/>
        </p:nvSpPr>
        <p:spPr bwMode="auto">
          <a:xfrm>
            <a:off x="4800009" y="2002478"/>
            <a:ext cx="1701818" cy="1702007"/>
          </a:xfrm>
          <a:prstGeom prst="ellipse">
            <a:avLst/>
          </a:prstGeom>
          <a:solidFill>
            <a:schemeClr val="bg1">
              <a:lumMod val="85000"/>
            </a:scheme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8" name="CasellaDiTesto 27"/>
          <p:cNvSpPr txBox="1"/>
          <p:nvPr/>
        </p:nvSpPr>
        <p:spPr>
          <a:xfrm>
            <a:off x="5012763" y="2437983"/>
            <a:ext cx="1276311" cy="830997"/>
          </a:xfrm>
          <a:prstGeom prst="rect">
            <a:avLst/>
          </a:prstGeom>
          <a:noFill/>
        </p:spPr>
        <p:txBody>
          <a:bodyPr wrap="none" rtlCol="0">
            <a:spAutoFit/>
          </a:bodyPr>
          <a:lstStyle/>
          <a:p>
            <a:pPr algn="ctr"/>
            <a:r>
              <a:rPr lang="it-IT" sz="4800" b="0" dirty="0">
                <a:solidFill>
                  <a:srgbClr val="008000"/>
                </a:solidFill>
                <a:latin typeface="Calibri" panose="020F0502020204030204" pitchFamily="34" charset="0"/>
              </a:rPr>
              <a:t>68,7</a:t>
            </a:r>
          </a:p>
        </p:txBody>
      </p:sp>
      <p:cxnSp>
        <p:nvCxnSpPr>
          <p:cNvPr id="5" name="Connettore diritto 4"/>
          <p:cNvCxnSpPr/>
          <p:nvPr/>
        </p:nvCxnSpPr>
        <p:spPr bwMode="auto">
          <a:xfrm>
            <a:off x="869362" y="3501008"/>
            <a:ext cx="0" cy="2505826"/>
          </a:xfrm>
          <a:prstGeom prst="line">
            <a:avLst/>
          </a:prstGeom>
          <a:noFill/>
          <a:ln w="12700" cap="flat" cmpd="sng" algn="ctr">
            <a:solidFill>
              <a:schemeClr val="bg1">
                <a:lumMod val="50000"/>
              </a:schemeClr>
            </a:solidFill>
            <a:prstDash val="solid"/>
            <a:round/>
            <a:headEnd type="none" w="med" len="med"/>
            <a:tailEnd type="none" w="med" len="med"/>
          </a:ln>
          <a:effectLst/>
        </p:spPr>
      </p:cxnSp>
      <p:cxnSp>
        <p:nvCxnSpPr>
          <p:cNvPr id="30" name="Connettore diritto 29"/>
          <p:cNvCxnSpPr/>
          <p:nvPr/>
        </p:nvCxnSpPr>
        <p:spPr bwMode="auto">
          <a:xfrm>
            <a:off x="5047033" y="3501008"/>
            <a:ext cx="0" cy="2505826"/>
          </a:xfrm>
          <a:prstGeom prst="line">
            <a:avLst/>
          </a:prstGeom>
          <a:noFill/>
          <a:ln w="12700" cap="flat" cmpd="sng" algn="ctr">
            <a:solidFill>
              <a:schemeClr val="bg1">
                <a:lumMod val="50000"/>
              </a:schemeClr>
            </a:solidFill>
            <a:prstDash val="solid"/>
            <a:round/>
            <a:headEnd type="none" w="med" len="med"/>
            <a:tailEnd type="none" w="med" len="med"/>
          </a:ln>
          <a:effectLst/>
        </p:spPr>
      </p:cxnSp>
      <p:sp>
        <p:nvSpPr>
          <p:cNvPr id="32" name="Rettangolo 7"/>
          <p:cNvSpPr>
            <a:spLocks noChangeArrowheads="1"/>
          </p:cNvSpPr>
          <p:nvPr/>
        </p:nvSpPr>
        <p:spPr bwMode="auto">
          <a:xfrm>
            <a:off x="5049234" y="3759609"/>
            <a:ext cx="3126574" cy="523220"/>
          </a:xfrm>
          <a:prstGeom prst="rect">
            <a:avLst/>
          </a:prstGeom>
          <a:noFill/>
          <a:ln w="9525">
            <a:noFill/>
            <a:miter lim="800000"/>
            <a:headEnd/>
            <a:tailEnd/>
          </a:ln>
        </p:spPr>
        <p:txBody>
          <a:bodyPr wrap="square">
            <a:spAutoFit/>
          </a:bodyPr>
          <a:lstStyle/>
          <a:p>
            <a:pPr>
              <a:spcBef>
                <a:spcPts val="600"/>
              </a:spcBef>
            </a:pPr>
            <a:r>
              <a:rPr lang="it-IT" altLang="ja-JP" sz="1400" b="1" i="1" dirty="0">
                <a:latin typeface="Calibri" panose="020F0502020204030204" pitchFamily="34" charset="0"/>
              </a:rPr>
              <a:t>Qual è la principale funzione del sito web dell’impresa?</a:t>
            </a:r>
          </a:p>
        </p:txBody>
      </p:sp>
      <p:sp>
        <p:nvSpPr>
          <p:cNvPr id="34" name="CasellaDiTesto 33"/>
          <p:cNvSpPr txBox="1"/>
          <p:nvPr/>
        </p:nvSpPr>
        <p:spPr bwMode="auto">
          <a:xfrm>
            <a:off x="5049234" y="4520125"/>
            <a:ext cx="2746367" cy="646331"/>
          </a:xfrm>
          <a:prstGeom prst="rect">
            <a:avLst/>
          </a:prstGeom>
          <a:noFill/>
          <a:ln w="9525">
            <a:noFill/>
            <a:miter lim="800000"/>
            <a:headEnd/>
            <a:tailEnd/>
          </a:ln>
        </p:spPr>
        <p:txBody>
          <a:bodyPr wrap="square" rtlCol="0">
            <a:spAutoFit/>
          </a:bodyPr>
          <a:lstStyle/>
          <a:p>
            <a:r>
              <a:rPr lang="it-IT" sz="1100" dirty="0">
                <a:latin typeface="Calibri" panose="020F0502020204030204" pitchFamily="34" charset="0"/>
              </a:rPr>
              <a:t>…per attività di </a:t>
            </a:r>
            <a:r>
              <a:rPr lang="it-IT" sz="1800" b="1" u="sng" dirty="0">
                <a:latin typeface="Calibri" panose="020F0502020204030204" pitchFamily="34" charset="0"/>
              </a:rPr>
              <a:t>COMMERCIO ELETTRONICO</a:t>
            </a:r>
          </a:p>
        </p:txBody>
      </p:sp>
      <p:sp>
        <p:nvSpPr>
          <p:cNvPr id="37" name="CasellaDiTesto 36"/>
          <p:cNvSpPr txBox="1"/>
          <p:nvPr/>
        </p:nvSpPr>
        <p:spPr bwMode="auto">
          <a:xfrm>
            <a:off x="5049234" y="5469974"/>
            <a:ext cx="2556687" cy="369332"/>
          </a:xfrm>
          <a:prstGeom prst="rect">
            <a:avLst/>
          </a:prstGeom>
          <a:noFill/>
          <a:ln w="9525">
            <a:noFill/>
            <a:miter lim="800000"/>
            <a:headEnd/>
            <a:tailEnd/>
          </a:ln>
        </p:spPr>
        <p:txBody>
          <a:bodyPr wrap="square" rtlCol="0">
            <a:spAutoFit/>
          </a:bodyPr>
          <a:lstStyle/>
          <a:p>
            <a:r>
              <a:rPr lang="it-IT" sz="1400" dirty="0">
                <a:latin typeface="Calibri" panose="020F0502020204030204" pitchFamily="34" charset="0"/>
              </a:rPr>
              <a:t>…solo per </a:t>
            </a:r>
            <a:r>
              <a:rPr lang="it-IT" sz="1800" b="1" u="sng" dirty="0">
                <a:latin typeface="Calibri" panose="020F0502020204030204" pitchFamily="34" charset="0"/>
              </a:rPr>
              <a:t>VETRINA</a:t>
            </a:r>
          </a:p>
        </p:txBody>
      </p:sp>
      <p:sp>
        <p:nvSpPr>
          <p:cNvPr id="23" name="Titolo 6"/>
          <p:cNvSpPr txBox="1">
            <a:spLocks/>
          </p:cNvSpPr>
          <p:nvPr/>
        </p:nvSpPr>
        <p:spPr>
          <a:xfrm>
            <a:off x="395287" y="188913"/>
            <a:ext cx="8501970"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kern="0" dirty="0">
                <a:solidFill>
                  <a:srgbClr val="000000"/>
                </a:solidFill>
                <a:latin typeface="Calibri" panose="020F0502020204030204" pitchFamily="34" charset="0"/>
                <a:ea typeface="ＭＳ Ｐゴシック" pitchFamily="34" charset="-128"/>
                <a:cs typeface="Arial" charset="0"/>
              </a:rPr>
              <a:t>in </a:t>
            </a:r>
            <a:r>
              <a:rPr lang="it-IT" kern="0" dirty="0" err="1">
                <a:solidFill>
                  <a:srgbClr val="000000"/>
                </a:solidFill>
                <a:latin typeface="Calibri" panose="020F0502020204030204" pitchFamily="34" charset="0"/>
                <a:ea typeface="ＭＳ Ｐゴシック" pitchFamily="34" charset="-128"/>
                <a:cs typeface="Arial" charset="0"/>
              </a:rPr>
              <a:t>italia</a:t>
            </a:r>
            <a:r>
              <a:rPr lang="it-IT" kern="0" dirty="0">
                <a:solidFill>
                  <a:srgbClr val="000000"/>
                </a:solidFill>
                <a:latin typeface="Calibri" panose="020F0502020204030204" pitchFamily="34" charset="0"/>
                <a:ea typeface="ＭＳ Ｐゴシック" pitchFamily="34" charset="-128"/>
                <a:cs typeface="Arial" charset="0"/>
              </a:rPr>
              <a:t>, a disporre di un proprio sito web sono circa il 67% delle imprese, di cui poco più dell’11% lo utilizza per vendere… </a:t>
            </a:r>
            <a:r>
              <a:rPr lang="it-IT" u="sng" kern="0" dirty="0">
                <a:solidFill>
                  <a:srgbClr val="C00000"/>
                </a:solidFill>
                <a:latin typeface="Calibri" panose="020F0502020204030204" pitchFamily="34" charset="0"/>
                <a:ea typeface="ＭＳ Ｐゴシック" pitchFamily="34" charset="-128"/>
                <a:cs typeface="Arial" charset="0"/>
              </a:rPr>
              <a:t>IN FVG LA QUOTA DI OPERATORI CHE EFFETTUANO E.COMMERCE ARRIVA A TOCCARE IL 15%</a:t>
            </a:r>
            <a:r>
              <a:rPr lang="it-IT" kern="0" dirty="0">
                <a:solidFill>
                  <a:srgbClr val="000000"/>
                </a:solidFill>
                <a:latin typeface="Calibri" panose="020F0502020204030204" pitchFamily="34" charset="0"/>
                <a:ea typeface="ＭＳ Ｐゴシック" pitchFamily="34" charset="-128"/>
                <a:cs typeface="Arial" charset="0"/>
              </a:rPr>
              <a:t>...</a:t>
            </a:r>
          </a:p>
        </p:txBody>
      </p:sp>
      <p:sp>
        <p:nvSpPr>
          <p:cNvPr id="26"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pic>
        <p:nvPicPr>
          <p:cNvPr id="31" name="Picture 4" descr="Risultati immagini per cerchio evidenziatore rosso"/>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42135" b="56163" l="28557" r="47617"/>
                    </a14:imgEffect>
                  </a14:imgLayer>
                </a14:imgProps>
              </a:ext>
              <a:ext uri="{28A0092B-C50C-407E-A947-70E740481C1C}">
                <a14:useLocalDpi xmlns:a14="http://schemas.microsoft.com/office/drawing/2010/main" val="0"/>
              </a:ext>
            </a:extLst>
          </a:blip>
          <a:srcRect l="26174" t="40382" r="50000" b="42084"/>
          <a:stretch/>
        </p:blipFill>
        <p:spPr bwMode="auto">
          <a:xfrm>
            <a:off x="7435010" y="4250123"/>
            <a:ext cx="1580042" cy="116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718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9"/>
          <p:cNvSpPr txBox="1">
            <a:spLocks noChangeArrowheads="1"/>
          </p:cNvSpPr>
          <p:nvPr/>
        </p:nvSpPr>
        <p:spPr bwMode="auto">
          <a:xfrm>
            <a:off x="395287" y="1414517"/>
            <a:ext cx="842010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800" b="1">
                <a:solidFill>
                  <a:schemeClr val="tx1"/>
                </a:solidFill>
                <a:latin typeface="Arial" panose="020B0604020202020204" pitchFamily="34" charset="0"/>
                <a:ea typeface="MS PGothic" panose="020B0600070205080204" pitchFamily="34" charset="-128"/>
              </a:defRPr>
            </a:lvl1pPr>
            <a:lvl2pPr marL="742950" indent="-285750">
              <a:defRPr sz="800" b="1">
                <a:solidFill>
                  <a:schemeClr val="tx1"/>
                </a:solidFill>
                <a:latin typeface="Arial" panose="020B0604020202020204" pitchFamily="34" charset="0"/>
                <a:ea typeface="MS PGothic" panose="020B0600070205080204" pitchFamily="34" charset="-128"/>
              </a:defRPr>
            </a:lvl2pPr>
            <a:lvl3pPr marL="1143000" indent="-228600">
              <a:defRPr sz="800" b="1">
                <a:solidFill>
                  <a:schemeClr val="tx1"/>
                </a:solidFill>
                <a:latin typeface="Arial" panose="020B0604020202020204" pitchFamily="34" charset="0"/>
                <a:ea typeface="MS PGothic" panose="020B0600070205080204" pitchFamily="34" charset="-128"/>
              </a:defRPr>
            </a:lvl3pPr>
            <a:lvl4pPr marL="1600200" indent="-228600">
              <a:defRPr sz="800" b="1">
                <a:solidFill>
                  <a:schemeClr val="tx1"/>
                </a:solidFill>
                <a:latin typeface="Arial" panose="020B0604020202020204" pitchFamily="34" charset="0"/>
                <a:ea typeface="MS PGothic" panose="020B0600070205080204" pitchFamily="34" charset="-128"/>
              </a:defRPr>
            </a:lvl4pPr>
            <a:lvl5pPr marL="2057400" indent="-228600">
              <a:defRPr sz="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800" b="1">
                <a:solidFill>
                  <a:schemeClr val="tx1"/>
                </a:solidFill>
                <a:latin typeface="Arial" panose="020B0604020202020204" pitchFamily="34" charset="0"/>
                <a:ea typeface="MS PGothic" panose="020B0600070205080204" pitchFamily="34" charset="-128"/>
              </a:defRPr>
            </a:lvl9pPr>
          </a:lstStyle>
          <a:p>
            <a:pPr eaLnBrk="1" hangingPunct="1">
              <a:spcBef>
                <a:spcPts val="0"/>
              </a:spcBef>
            </a:pPr>
            <a:r>
              <a:rPr lang="it-IT" altLang="ja-JP" sz="1800" b="0" dirty="0">
                <a:latin typeface="Calibri" panose="020F0502020204030204" pitchFamily="34" charset="0"/>
              </a:rPr>
              <a:t>Lei ritiene che una </a:t>
            </a:r>
            <a:r>
              <a:rPr lang="it-IT" altLang="ja-JP" sz="1800" u="sng" dirty="0">
                <a:latin typeface="Calibri" panose="020F0502020204030204" pitchFamily="34" charset="0"/>
              </a:rPr>
              <a:t>maggiore efficienza delle infrastrutture telematiche</a:t>
            </a:r>
            <a:r>
              <a:rPr lang="it-IT" altLang="ja-JP" sz="1800" b="0" dirty="0">
                <a:latin typeface="Calibri" panose="020F0502020204030204" pitchFamily="34" charset="0"/>
              </a:rPr>
              <a:t> possa spingerla a svolgere attività di </a:t>
            </a:r>
            <a:r>
              <a:rPr lang="it-IT" altLang="ja-JP" sz="1800" b="0" dirty="0" err="1">
                <a:latin typeface="Calibri" panose="020F0502020204030204" pitchFamily="34" charset="0"/>
              </a:rPr>
              <a:t>e.commerce</a:t>
            </a:r>
            <a:r>
              <a:rPr lang="it-IT" altLang="ja-JP" sz="1800" b="0" dirty="0">
                <a:latin typeface="Calibri" panose="020F0502020204030204" pitchFamily="34" charset="0"/>
              </a:rPr>
              <a:t> in futuro?</a:t>
            </a:r>
          </a:p>
        </p:txBody>
      </p:sp>
      <p:pic>
        <p:nvPicPr>
          <p:cNvPr id="5" name="Immagine 4"/>
          <p:cNvPicPr>
            <a:picLocks noChangeAspect="1"/>
          </p:cNvPicPr>
          <p:nvPr/>
        </p:nvPicPr>
        <p:blipFill>
          <a:blip r:embed="rId2"/>
          <a:stretch>
            <a:fillRect/>
          </a:stretch>
        </p:blipFill>
        <p:spPr>
          <a:xfrm>
            <a:off x="179512" y="2564904"/>
            <a:ext cx="3547934" cy="2126281"/>
          </a:xfrm>
          <a:prstGeom prst="rect">
            <a:avLst/>
          </a:prstGeom>
        </p:spPr>
      </p:pic>
      <p:sp>
        <p:nvSpPr>
          <p:cNvPr id="31" name="Rettangolo 7"/>
          <p:cNvSpPr>
            <a:spLocks noChangeArrowheads="1"/>
          </p:cNvSpPr>
          <p:nvPr/>
        </p:nvSpPr>
        <p:spPr bwMode="auto">
          <a:xfrm>
            <a:off x="1924170" y="4442725"/>
            <a:ext cx="2520280" cy="523220"/>
          </a:xfrm>
          <a:prstGeom prst="rect">
            <a:avLst/>
          </a:prstGeom>
          <a:noFill/>
          <a:ln w="9525">
            <a:noFill/>
            <a:miter lim="800000"/>
            <a:headEnd/>
            <a:tailEnd/>
          </a:ln>
        </p:spPr>
        <p:txBody>
          <a:bodyPr wrap="square">
            <a:spAutoFit/>
          </a:bodyPr>
          <a:lstStyle/>
          <a:p>
            <a:pPr>
              <a:spcBef>
                <a:spcPts val="600"/>
              </a:spcBef>
            </a:pPr>
            <a:r>
              <a:rPr lang="it-IT" altLang="ja-JP" sz="1400" b="1" dirty="0">
                <a:latin typeface="Calibri" panose="020F0502020204030204" pitchFamily="34" charset="0"/>
              </a:rPr>
              <a:t>Potrebbero svolgere attività di </a:t>
            </a:r>
            <a:r>
              <a:rPr lang="it-IT" altLang="ja-JP" sz="1400" b="1" dirty="0" err="1">
                <a:latin typeface="Calibri" panose="020F0502020204030204" pitchFamily="34" charset="0"/>
              </a:rPr>
              <a:t>e.commerce</a:t>
            </a:r>
            <a:r>
              <a:rPr lang="it-IT" altLang="ja-JP" sz="1400" b="1" dirty="0">
                <a:latin typeface="Calibri" panose="020F0502020204030204" pitchFamily="34" charset="0"/>
              </a:rPr>
              <a:t> in futuro</a:t>
            </a:r>
          </a:p>
        </p:txBody>
      </p:sp>
      <p:pic>
        <p:nvPicPr>
          <p:cNvPr id="32" name="Immagine 31"/>
          <p:cNvPicPr>
            <a:picLocks noChangeAspect="1"/>
          </p:cNvPicPr>
          <p:nvPr/>
        </p:nvPicPr>
        <p:blipFill>
          <a:blip r:embed="rId3"/>
          <a:stretch>
            <a:fillRect/>
          </a:stretch>
        </p:blipFill>
        <p:spPr>
          <a:xfrm>
            <a:off x="5369689" y="3368663"/>
            <a:ext cx="549531" cy="772175"/>
          </a:xfrm>
          <a:prstGeom prst="rect">
            <a:avLst/>
          </a:prstGeom>
        </p:spPr>
      </p:pic>
      <p:sp>
        <p:nvSpPr>
          <p:cNvPr id="33" name="CasellaDiTesto 9"/>
          <p:cNvSpPr txBox="1">
            <a:spLocks noChangeArrowheads="1"/>
          </p:cNvSpPr>
          <p:nvPr/>
        </p:nvSpPr>
        <p:spPr bwMode="auto">
          <a:xfrm>
            <a:off x="6106265" y="3598365"/>
            <a:ext cx="24295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Pordenone</a:t>
            </a:r>
          </a:p>
        </p:txBody>
      </p:sp>
      <p:pic>
        <p:nvPicPr>
          <p:cNvPr id="34" name="Immagine 33"/>
          <p:cNvPicPr>
            <a:picLocks noChangeAspect="1"/>
          </p:cNvPicPr>
          <p:nvPr/>
        </p:nvPicPr>
        <p:blipFill>
          <a:blip r:embed="rId4"/>
          <a:stretch>
            <a:fillRect/>
          </a:stretch>
        </p:blipFill>
        <p:spPr>
          <a:xfrm>
            <a:off x="5374193" y="4318538"/>
            <a:ext cx="540523" cy="720696"/>
          </a:xfrm>
          <a:prstGeom prst="rect">
            <a:avLst/>
          </a:prstGeom>
        </p:spPr>
      </p:pic>
      <p:sp>
        <p:nvSpPr>
          <p:cNvPr id="37" name="CasellaDiTesto 9"/>
          <p:cNvSpPr txBox="1">
            <a:spLocks noChangeArrowheads="1"/>
          </p:cNvSpPr>
          <p:nvPr/>
        </p:nvSpPr>
        <p:spPr bwMode="auto">
          <a:xfrm>
            <a:off x="6106265" y="4573229"/>
            <a:ext cx="24295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Trieste</a:t>
            </a:r>
          </a:p>
        </p:txBody>
      </p:sp>
      <p:pic>
        <p:nvPicPr>
          <p:cNvPr id="43" name="Immagine 42"/>
          <p:cNvPicPr>
            <a:picLocks noChangeAspect="1"/>
          </p:cNvPicPr>
          <p:nvPr/>
        </p:nvPicPr>
        <p:blipFill>
          <a:blip r:embed="rId5"/>
          <a:stretch>
            <a:fillRect/>
          </a:stretch>
        </p:blipFill>
        <p:spPr>
          <a:xfrm>
            <a:off x="5376188" y="2525188"/>
            <a:ext cx="536533" cy="707827"/>
          </a:xfrm>
          <a:prstGeom prst="rect">
            <a:avLst/>
          </a:prstGeom>
        </p:spPr>
      </p:pic>
      <p:sp>
        <p:nvSpPr>
          <p:cNvPr id="45" name="CasellaDiTesto 9"/>
          <p:cNvSpPr txBox="1">
            <a:spLocks noChangeArrowheads="1"/>
          </p:cNvSpPr>
          <p:nvPr/>
        </p:nvSpPr>
        <p:spPr bwMode="auto">
          <a:xfrm>
            <a:off x="6106265" y="2713289"/>
            <a:ext cx="24295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Udine</a:t>
            </a:r>
          </a:p>
        </p:txBody>
      </p:sp>
      <p:pic>
        <p:nvPicPr>
          <p:cNvPr id="51" name="Immagine 50"/>
          <p:cNvPicPr>
            <a:picLocks noChangeAspect="1"/>
          </p:cNvPicPr>
          <p:nvPr/>
        </p:nvPicPr>
        <p:blipFill>
          <a:blip r:embed="rId6"/>
          <a:stretch>
            <a:fillRect/>
          </a:stretch>
        </p:blipFill>
        <p:spPr>
          <a:xfrm>
            <a:off x="5347167" y="5214446"/>
            <a:ext cx="594575" cy="777195"/>
          </a:xfrm>
          <a:prstGeom prst="rect">
            <a:avLst/>
          </a:prstGeom>
        </p:spPr>
      </p:pic>
      <p:sp>
        <p:nvSpPr>
          <p:cNvPr id="52" name="CasellaDiTesto 9"/>
          <p:cNvSpPr txBox="1">
            <a:spLocks noChangeArrowheads="1"/>
          </p:cNvSpPr>
          <p:nvPr/>
        </p:nvSpPr>
        <p:spPr bwMode="auto">
          <a:xfrm>
            <a:off x="6106265" y="5499906"/>
            <a:ext cx="24295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800" b="0" dirty="0">
                <a:latin typeface="Calibri" panose="020F0502020204030204" pitchFamily="34" charset="0"/>
              </a:rPr>
              <a:t>Gorizia</a:t>
            </a:r>
          </a:p>
        </p:txBody>
      </p:sp>
      <p:cxnSp>
        <p:nvCxnSpPr>
          <p:cNvPr id="53" name="Connettore diritto 52"/>
          <p:cNvCxnSpPr/>
          <p:nvPr/>
        </p:nvCxnSpPr>
        <p:spPr bwMode="auto">
          <a:xfrm>
            <a:off x="5004048" y="2221710"/>
            <a:ext cx="0" cy="3816000"/>
          </a:xfrm>
          <a:prstGeom prst="line">
            <a:avLst/>
          </a:prstGeom>
          <a:noFill/>
          <a:ln w="57150" cap="flat" cmpd="sng" algn="ctr">
            <a:solidFill>
              <a:srgbClr val="008000"/>
            </a:solidFill>
            <a:prstDash val="solid"/>
            <a:round/>
            <a:headEnd type="none" w="med" len="med"/>
            <a:tailEnd type="none" w="med" len="med"/>
          </a:ln>
          <a:effectLst/>
        </p:spPr>
      </p:cxnSp>
      <p:sp>
        <p:nvSpPr>
          <p:cNvPr id="54" name="CasellaDiTesto 9"/>
          <p:cNvSpPr txBox="1">
            <a:spLocks noChangeArrowheads="1"/>
          </p:cNvSpPr>
          <p:nvPr/>
        </p:nvSpPr>
        <p:spPr bwMode="auto">
          <a:xfrm>
            <a:off x="5119783" y="2005686"/>
            <a:ext cx="352839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2000" dirty="0">
                <a:latin typeface="Calibri" panose="020F0502020204030204" pitchFamily="34" charset="0"/>
              </a:rPr>
              <a:t>Analisi per provincia</a:t>
            </a:r>
          </a:p>
        </p:txBody>
      </p:sp>
      <p:sp>
        <p:nvSpPr>
          <p:cNvPr id="55" name="CasellaDiTesto 54"/>
          <p:cNvSpPr txBox="1"/>
          <p:nvPr/>
        </p:nvSpPr>
        <p:spPr>
          <a:xfrm>
            <a:off x="7527365" y="2636345"/>
            <a:ext cx="822661" cy="523220"/>
          </a:xfrm>
          <a:prstGeom prst="rect">
            <a:avLst/>
          </a:prstGeom>
          <a:noFill/>
        </p:spPr>
        <p:txBody>
          <a:bodyPr wrap="none" rtlCol="0">
            <a:spAutoFit/>
          </a:bodyPr>
          <a:lstStyle/>
          <a:p>
            <a:r>
              <a:rPr lang="it-IT" sz="2800" b="0" dirty="0">
                <a:solidFill>
                  <a:srgbClr val="008000"/>
                </a:solidFill>
                <a:latin typeface="Calibri" panose="020F0502020204030204" pitchFamily="34" charset="0"/>
              </a:rPr>
              <a:t>34,6</a:t>
            </a:r>
            <a:endParaRPr lang="en-US" sz="2800" b="0" dirty="0">
              <a:solidFill>
                <a:srgbClr val="008000"/>
              </a:solidFill>
              <a:latin typeface="Calibri" panose="020F0502020204030204" pitchFamily="34" charset="0"/>
            </a:endParaRPr>
          </a:p>
        </p:txBody>
      </p:sp>
      <p:sp>
        <p:nvSpPr>
          <p:cNvPr id="56" name="CasellaDiTesto 55"/>
          <p:cNvSpPr txBox="1"/>
          <p:nvPr/>
        </p:nvSpPr>
        <p:spPr>
          <a:xfrm>
            <a:off x="7527365" y="4496285"/>
            <a:ext cx="822661" cy="523220"/>
          </a:xfrm>
          <a:prstGeom prst="rect">
            <a:avLst/>
          </a:prstGeom>
          <a:noFill/>
        </p:spPr>
        <p:txBody>
          <a:bodyPr wrap="none" rtlCol="0">
            <a:spAutoFit/>
          </a:bodyPr>
          <a:lstStyle/>
          <a:p>
            <a:r>
              <a:rPr lang="it-IT" sz="2800" b="0" dirty="0">
                <a:solidFill>
                  <a:srgbClr val="008000"/>
                </a:solidFill>
                <a:latin typeface="Calibri" panose="020F0502020204030204" pitchFamily="34" charset="0"/>
              </a:rPr>
              <a:t>31,0</a:t>
            </a:r>
            <a:endParaRPr lang="en-US" sz="2800" b="0" dirty="0">
              <a:solidFill>
                <a:srgbClr val="008000"/>
              </a:solidFill>
              <a:latin typeface="Calibri" panose="020F0502020204030204" pitchFamily="34" charset="0"/>
            </a:endParaRPr>
          </a:p>
        </p:txBody>
      </p:sp>
      <p:sp>
        <p:nvSpPr>
          <p:cNvPr id="57" name="CasellaDiTesto 56"/>
          <p:cNvSpPr txBox="1"/>
          <p:nvPr/>
        </p:nvSpPr>
        <p:spPr>
          <a:xfrm>
            <a:off x="7527365" y="3521421"/>
            <a:ext cx="822661" cy="523220"/>
          </a:xfrm>
          <a:prstGeom prst="rect">
            <a:avLst/>
          </a:prstGeom>
          <a:noFill/>
        </p:spPr>
        <p:txBody>
          <a:bodyPr wrap="none" rtlCol="0">
            <a:spAutoFit/>
          </a:bodyPr>
          <a:lstStyle/>
          <a:p>
            <a:r>
              <a:rPr lang="it-IT" sz="2800" b="0" dirty="0">
                <a:solidFill>
                  <a:srgbClr val="008000"/>
                </a:solidFill>
                <a:latin typeface="Calibri" panose="020F0502020204030204" pitchFamily="34" charset="0"/>
              </a:rPr>
              <a:t>35,4</a:t>
            </a:r>
            <a:endParaRPr lang="en-US" sz="2800" b="0" dirty="0">
              <a:solidFill>
                <a:srgbClr val="008000"/>
              </a:solidFill>
              <a:latin typeface="Calibri" panose="020F0502020204030204" pitchFamily="34" charset="0"/>
            </a:endParaRPr>
          </a:p>
        </p:txBody>
      </p:sp>
      <p:sp>
        <p:nvSpPr>
          <p:cNvPr id="58" name="CasellaDiTesto 57"/>
          <p:cNvSpPr txBox="1"/>
          <p:nvPr/>
        </p:nvSpPr>
        <p:spPr>
          <a:xfrm>
            <a:off x="7527365" y="5422962"/>
            <a:ext cx="822661" cy="523220"/>
          </a:xfrm>
          <a:prstGeom prst="rect">
            <a:avLst/>
          </a:prstGeom>
          <a:noFill/>
        </p:spPr>
        <p:txBody>
          <a:bodyPr wrap="none" rtlCol="0">
            <a:spAutoFit/>
          </a:bodyPr>
          <a:lstStyle/>
          <a:p>
            <a:r>
              <a:rPr lang="it-IT" sz="2800" b="0" dirty="0">
                <a:solidFill>
                  <a:srgbClr val="008000"/>
                </a:solidFill>
                <a:latin typeface="Calibri" panose="020F0502020204030204" pitchFamily="34" charset="0"/>
              </a:rPr>
              <a:t>35,8</a:t>
            </a:r>
            <a:endParaRPr lang="en-US" sz="2800" b="0" dirty="0">
              <a:solidFill>
                <a:srgbClr val="008000"/>
              </a:solidFill>
              <a:latin typeface="Calibri" panose="020F0502020204030204" pitchFamily="34" charset="0"/>
            </a:endParaRPr>
          </a:p>
        </p:txBody>
      </p:sp>
      <p:sp>
        <p:nvSpPr>
          <p:cNvPr id="24" name="Titolo 6"/>
          <p:cNvSpPr txBox="1">
            <a:spLocks/>
          </p:cNvSpPr>
          <p:nvPr/>
        </p:nvSpPr>
        <p:spPr>
          <a:xfrm>
            <a:off x="395286" y="188913"/>
            <a:ext cx="8530999"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kern="0" dirty="0">
                <a:solidFill>
                  <a:srgbClr val="000000"/>
                </a:solidFill>
                <a:latin typeface="Calibri" panose="020F0502020204030204" pitchFamily="34" charset="0"/>
                <a:ea typeface="ＭＳ Ｐゴシック" pitchFamily="34" charset="-128"/>
                <a:cs typeface="Arial" charset="0"/>
              </a:rPr>
              <a:t>…tra le imprese del FVG che non effettuano </a:t>
            </a:r>
            <a:r>
              <a:rPr lang="it-IT" kern="0" dirty="0" err="1">
                <a:solidFill>
                  <a:srgbClr val="000000"/>
                </a:solidFill>
                <a:latin typeface="Calibri" panose="020F0502020204030204" pitchFamily="34" charset="0"/>
                <a:ea typeface="ＭＳ Ｐゴシック" pitchFamily="34" charset="-128"/>
                <a:cs typeface="Arial" charset="0"/>
              </a:rPr>
              <a:t>e.commerce</a:t>
            </a:r>
            <a:r>
              <a:rPr lang="it-IT" kern="0" dirty="0">
                <a:solidFill>
                  <a:srgbClr val="000000"/>
                </a:solidFill>
                <a:latin typeface="Calibri" panose="020F0502020204030204" pitchFamily="34" charset="0"/>
                <a:ea typeface="ＭＳ Ｐゴシック" pitchFamily="34" charset="-128"/>
                <a:cs typeface="Arial" charset="0"/>
              </a:rPr>
              <a:t>, </a:t>
            </a:r>
            <a:r>
              <a:rPr lang="it-IT" u="sng" kern="0" dirty="0">
                <a:solidFill>
                  <a:srgbClr val="C00000"/>
                </a:solidFill>
                <a:latin typeface="Calibri" panose="020F0502020204030204" pitchFamily="34" charset="0"/>
                <a:ea typeface="ＭＳ Ｐゴシック" pitchFamily="34" charset="-128"/>
                <a:cs typeface="Arial" charset="0"/>
              </a:rPr>
              <a:t>IL 34% PRENDEREBBE IN CONSIDERAZIONE L’IDEA DI FARLO</a:t>
            </a:r>
            <a:r>
              <a:rPr lang="it-IT" kern="0" dirty="0">
                <a:solidFill>
                  <a:srgbClr val="000000"/>
                </a:solidFill>
                <a:latin typeface="Calibri" panose="020F0502020204030204" pitchFamily="34" charset="0"/>
                <a:ea typeface="ＭＳ Ｐゴシック" pitchFamily="34" charset="-128"/>
                <a:cs typeface="Arial" charset="0"/>
              </a:rPr>
              <a:t> a fronte di un </a:t>
            </a:r>
            <a:r>
              <a:rPr lang="it-IT" u="sng" kern="0" dirty="0">
                <a:solidFill>
                  <a:srgbClr val="C00000"/>
                </a:solidFill>
                <a:latin typeface="Calibri" panose="020F0502020204030204" pitchFamily="34" charset="0"/>
                <a:ea typeface="ＭＳ Ｐゴシック" pitchFamily="34" charset="-128"/>
                <a:cs typeface="Arial" charset="0"/>
              </a:rPr>
              <a:t>MIGLIORAMENTO DELLA SITUAZIONE DELLE INFRASTRUTTURE TELEMATICHE</a:t>
            </a:r>
            <a:r>
              <a:rPr lang="it-IT" kern="0" dirty="0">
                <a:solidFill>
                  <a:srgbClr val="000000"/>
                </a:solidFill>
                <a:latin typeface="Calibri" panose="020F0502020204030204" pitchFamily="34" charset="0"/>
                <a:ea typeface="ＭＳ Ｐゴシック" pitchFamily="34" charset="-128"/>
                <a:cs typeface="Arial" charset="0"/>
              </a:rPr>
              <a:t>…</a:t>
            </a:r>
          </a:p>
        </p:txBody>
      </p:sp>
      <p:sp>
        <p:nvSpPr>
          <p:cNvPr id="25"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Tree>
    <p:extLst>
      <p:ext uri="{BB962C8B-B14F-4D97-AF65-F5344CB8AC3E}">
        <p14:creationId xmlns:p14="http://schemas.microsoft.com/office/powerpoint/2010/main" val="1777361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http://apertosoft.com/wp-content/uploads/2015/07/ecommerce.pn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4514" y="1639693"/>
            <a:ext cx="9144000" cy="458669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84485" y="1609495"/>
            <a:ext cx="7755059" cy="4488019"/>
          </a:xfrm>
          <a:prstGeom prst="rect">
            <a:avLst/>
          </a:prstGeom>
        </p:spPr>
      </p:pic>
      <p:sp>
        <p:nvSpPr>
          <p:cNvPr id="12" name="CasellaDiTesto 11"/>
          <p:cNvSpPr txBox="1"/>
          <p:nvPr/>
        </p:nvSpPr>
        <p:spPr>
          <a:xfrm>
            <a:off x="395287" y="1199876"/>
            <a:ext cx="8545514" cy="400110"/>
          </a:xfrm>
          <a:prstGeom prst="rect">
            <a:avLst/>
          </a:prstGeom>
          <a:noFill/>
        </p:spPr>
        <p:txBody>
          <a:bodyPr wrap="square" rtlCol="0">
            <a:spAutoFit/>
          </a:bodyPr>
          <a:lstStyle/>
          <a:p>
            <a:r>
              <a:rPr lang="it-IT" sz="2000" b="1" dirty="0">
                <a:latin typeface="Calibri" panose="020F0502020204030204" pitchFamily="34" charset="0"/>
              </a:rPr>
              <a:t>Valore degli acquisti online dei consumatori italiani (</a:t>
            </a:r>
            <a:r>
              <a:rPr lang="it-IT" sz="2000" b="1" i="1" dirty="0">
                <a:latin typeface="Calibri" panose="020F0502020204030204" pitchFamily="34" charset="0"/>
              </a:rPr>
              <a:t>serie storica 2009 – 2016)</a:t>
            </a:r>
            <a:endParaRPr lang="it-IT" sz="2000" b="1" dirty="0">
              <a:latin typeface="Calibri" panose="020F0502020204030204" pitchFamily="34" charset="0"/>
            </a:endParaRPr>
          </a:p>
        </p:txBody>
      </p:sp>
      <p:sp>
        <p:nvSpPr>
          <p:cNvPr id="14" name="Freccia circolare in giù 13"/>
          <p:cNvSpPr/>
          <p:nvPr/>
        </p:nvSpPr>
        <p:spPr bwMode="auto">
          <a:xfrm rot="19865279">
            <a:off x="1346218" y="3894522"/>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7" name="Freccia circolare in giù 16"/>
          <p:cNvSpPr/>
          <p:nvPr/>
        </p:nvSpPr>
        <p:spPr bwMode="auto">
          <a:xfrm rot="19865279">
            <a:off x="2350313" y="3695959"/>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8" name="Freccia circolare in giù 17"/>
          <p:cNvSpPr/>
          <p:nvPr/>
        </p:nvSpPr>
        <p:spPr bwMode="auto">
          <a:xfrm rot="19865279">
            <a:off x="3228227" y="3460974"/>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9" name="Freccia circolare in giù 18"/>
          <p:cNvSpPr/>
          <p:nvPr/>
        </p:nvSpPr>
        <p:spPr bwMode="auto">
          <a:xfrm rot="19865279">
            <a:off x="4189874" y="3194772"/>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0" name="Freccia circolare in giù 19"/>
          <p:cNvSpPr/>
          <p:nvPr/>
        </p:nvSpPr>
        <p:spPr bwMode="auto">
          <a:xfrm rot="19865279">
            <a:off x="5128866" y="3002186"/>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1" name="Freccia circolare in giù 20"/>
          <p:cNvSpPr/>
          <p:nvPr/>
        </p:nvSpPr>
        <p:spPr bwMode="auto">
          <a:xfrm rot="19865279">
            <a:off x="6053939" y="2656136"/>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5" name="CasellaDiTesto 14"/>
          <p:cNvSpPr txBox="1"/>
          <p:nvPr/>
        </p:nvSpPr>
        <p:spPr>
          <a:xfrm rot="20402628">
            <a:off x="1140025" y="3593729"/>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+21%</a:t>
            </a:r>
          </a:p>
        </p:txBody>
      </p:sp>
      <p:sp>
        <p:nvSpPr>
          <p:cNvPr id="23" name="CasellaDiTesto 22"/>
          <p:cNvSpPr txBox="1"/>
          <p:nvPr/>
        </p:nvSpPr>
        <p:spPr>
          <a:xfrm rot="20402628">
            <a:off x="2164607" y="3392788"/>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+17%</a:t>
            </a:r>
          </a:p>
        </p:txBody>
      </p:sp>
      <p:sp>
        <p:nvSpPr>
          <p:cNvPr id="24" name="CasellaDiTesto 23"/>
          <p:cNvSpPr txBox="1"/>
          <p:nvPr/>
        </p:nvSpPr>
        <p:spPr>
          <a:xfrm rot="20402628">
            <a:off x="3052517" y="3166203"/>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+18%</a:t>
            </a:r>
          </a:p>
        </p:txBody>
      </p:sp>
      <p:sp>
        <p:nvSpPr>
          <p:cNvPr id="25" name="CasellaDiTesto 24"/>
          <p:cNvSpPr txBox="1"/>
          <p:nvPr/>
        </p:nvSpPr>
        <p:spPr>
          <a:xfrm rot="20402628">
            <a:off x="4025039" y="2893392"/>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+15%</a:t>
            </a:r>
          </a:p>
        </p:txBody>
      </p:sp>
      <p:sp>
        <p:nvSpPr>
          <p:cNvPr id="26" name="CasellaDiTesto 25"/>
          <p:cNvSpPr txBox="1"/>
          <p:nvPr/>
        </p:nvSpPr>
        <p:spPr>
          <a:xfrm rot="20402628">
            <a:off x="4969640" y="2700064"/>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+14%</a:t>
            </a:r>
          </a:p>
        </p:txBody>
      </p:sp>
      <p:sp>
        <p:nvSpPr>
          <p:cNvPr id="27" name="CasellaDiTesto 26"/>
          <p:cNvSpPr txBox="1"/>
          <p:nvPr/>
        </p:nvSpPr>
        <p:spPr>
          <a:xfrm rot="20402628">
            <a:off x="5893684" y="2365046"/>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+16%</a:t>
            </a:r>
          </a:p>
        </p:txBody>
      </p:sp>
      <p:sp>
        <p:nvSpPr>
          <p:cNvPr id="28" name="CasellaDiTesto 27"/>
          <p:cNvSpPr txBox="1"/>
          <p:nvPr/>
        </p:nvSpPr>
        <p:spPr>
          <a:xfrm rot="20929282">
            <a:off x="917178" y="4533093"/>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6.631</a:t>
            </a:r>
          </a:p>
          <a:p>
            <a:r>
              <a:rPr lang="it-IT" sz="2000" dirty="0">
                <a:solidFill>
                  <a:schemeClr val="bg1"/>
                </a:solidFill>
                <a:latin typeface="Calibri" panose="020F0502020204030204" pitchFamily="34" charset="0"/>
              </a:rPr>
              <a:t>mln €</a:t>
            </a:r>
          </a:p>
        </p:txBody>
      </p:sp>
      <p:sp>
        <p:nvSpPr>
          <p:cNvPr id="29" name="CasellaDiTesto 28"/>
          <p:cNvSpPr txBox="1"/>
          <p:nvPr/>
        </p:nvSpPr>
        <p:spPr>
          <a:xfrm rot="21129832">
            <a:off x="1855244" y="4317312"/>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8.012</a:t>
            </a:r>
          </a:p>
          <a:p>
            <a:r>
              <a:rPr lang="it-IT" sz="2000" dirty="0">
                <a:solidFill>
                  <a:schemeClr val="bg1"/>
                </a:solidFill>
                <a:latin typeface="Calibri" panose="020F0502020204030204" pitchFamily="34" charset="0"/>
              </a:rPr>
              <a:t>mln €</a:t>
            </a:r>
          </a:p>
        </p:txBody>
      </p:sp>
      <p:sp>
        <p:nvSpPr>
          <p:cNvPr id="30" name="CasellaDiTesto 29"/>
          <p:cNvSpPr txBox="1"/>
          <p:nvPr/>
        </p:nvSpPr>
        <p:spPr>
          <a:xfrm rot="20839494">
            <a:off x="2782165" y="4141091"/>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9.347</a:t>
            </a:r>
          </a:p>
          <a:p>
            <a:r>
              <a:rPr lang="it-IT" sz="2000" dirty="0">
                <a:solidFill>
                  <a:schemeClr val="bg1"/>
                </a:solidFill>
                <a:latin typeface="Calibri" panose="020F0502020204030204" pitchFamily="34" charset="0"/>
              </a:rPr>
              <a:t>mln €</a:t>
            </a:r>
          </a:p>
        </p:txBody>
      </p:sp>
      <p:sp>
        <p:nvSpPr>
          <p:cNvPr id="32" name="CasellaDiTesto 31"/>
          <p:cNvSpPr txBox="1"/>
          <p:nvPr/>
        </p:nvSpPr>
        <p:spPr>
          <a:xfrm rot="20778801">
            <a:off x="3669072" y="3883130"/>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11.002</a:t>
            </a:r>
          </a:p>
          <a:p>
            <a:r>
              <a:rPr lang="it-IT" sz="2000" dirty="0">
                <a:solidFill>
                  <a:schemeClr val="bg1"/>
                </a:solidFill>
                <a:latin typeface="Calibri" panose="020F0502020204030204" pitchFamily="34" charset="0"/>
              </a:rPr>
              <a:t>mln €</a:t>
            </a:r>
          </a:p>
        </p:txBody>
      </p:sp>
      <p:sp>
        <p:nvSpPr>
          <p:cNvPr id="33" name="CasellaDiTesto 32"/>
          <p:cNvSpPr txBox="1"/>
          <p:nvPr/>
        </p:nvSpPr>
        <p:spPr>
          <a:xfrm rot="20936818">
            <a:off x="4606617" y="3706940"/>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12.648</a:t>
            </a:r>
          </a:p>
          <a:p>
            <a:r>
              <a:rPr lang="it-IT" sz="2000" dirty="0">
                <a:solidFill>
                  <a:schemeClr val="bg1"/>
                </a:solidFill>
                <a:latin typeface="Calibri" panose="020F0502020204030204" pitchFamily="34" charset="0"/>
              </a:rPr>
              <a:t>mln €</a:t>
            </a:r>
          </a:p>
        </p:txBody>
      </p:sp>
      <p:sp>
        <p:nvSpPr>
          <p:cNvPr id="34" name="CasellaDiTesto 33"/>
          <p:cNvSpPr txBox="1"/>
          <p:nvPr/>
        </p:nvSpPr>
        <p:spPr>
          <a:xfrm rot="21139302">
            <a:off x="5521355" y="3456061"/>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14.374</a:t>
            </a:r>
          </a:p>
          <a:p>
            <a:r>
              <a:rPr lang="it-IT" sz="2000" dirty="0">
                <a:solidFill>
                  <a:schemeClr val="bg1"/>
                </a:solidFill>
                <a:latin typeface="Calibri" panose="020F0502020204030204" pitchFamily="34" charset="0"/>
              </a:rPr>
              <a:t>mln €</a:t>
            </a:r>
          </a:p>
        </p:txBody>
      </p:sp>
      <p:sp>
        <p:nvSpPr>
          <p:cNvPr id="35" name="CasellaDiTesto 34"/>
          <p:cNvSpPr txBox="1"/>
          <p:nvPr/>
        </p:nvSpPr>
        <p:spPr>
          <a:xfrm rot="20625769">
            <a:off x="6459066" y="3133808"/>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16.611</a:t>
            </a:r>
          </a:p>
          <a:p>
            <a:r>
              <a:rPr lang="it-IT" sz="2000" dirty="0">
                <a:solidFill>
                  <a:schemeClr val="bg1"/>
                </a:solidFill>
                <a:latin typeface="Calibri" panose="020F0502020204030204" pitchFamily="34" charset="0"/>
              </a:rPr>
              <a:t>mln €</a:t>
            </a:r>
          </a:p>
        </p:txBody>
      </p:sp>
      <p:sp>
        <p:nvSpPr>
          <p:cNvPr id="39" name="Freccia circolare in giù 38"/>
          <p:cNvSpPr/>
          <p:nvPr/>
        </p:nvSpPr>
        <p:spPr bwMode="auto">
          <a:xfrm rot="19865279">
            <a:off x="6930951" y="2240157"/>
            <a:ext cx="744283" cy="393242"/>
          </a:xfrm>
          <a:prstGeom prst="curvedDownArrow">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40" name="CasellaDiTesto 39"/>
          <p:cNvSpPr txBox="1"/>
          <p:nvPr/>
        </p:nvSpPr>
        <p:spPr>
          <a:xfrm rot="20402628">
            <a:off x="6770696" y="1949067"/>
            <a:ext cx="789965" cy="338554"/>
          </a:xfrm>
          <a:prstGeom prst="rect">
            <a:avLst/>
          </a:prstGeom>
          <a:noFill/>
        </p:spPr>
        <p:txBody>
          <a:bodyPr wrap="square" rtlCol="0">
            <a:spAutoFit/>
          </a:bodyPr>
          <a:lstStyle/>
          <a:p>
            <a:r>
              <a:rPr lang="it-IT" sz="1600" dirty="0">
                <a:solidFill>
                  <a:srgbClr val="FF0000"/>
                </a:solidFill>
                <a:latin typeface="Calibri" panose="020F0502020204030204" pitchFamily="34" charset="0"/>
              </a:rPr>
              <a:t>+17%</a:t>
            </a:r>
          </a:p>
        </p:txBody>
      </p:sp>
      <p:sp>
        <p:nvSpPr>
          <p:cNvPr id="41" name="CasellaDiTesto 40"/>
          <p:cNvSpPr txBox="1"/>
          <p:nvPr/>
        </p:nvSpPr>
        <p:spPr>
          <a:xfrm rot="20625769">
            <a:off x="7388801" y="2673148"/>
            <a:ext cx="1114912" cy="707886"/>
          </a:xfrm>
          <a:prstGeom prst="rect">
            <a:avLst/>
          </a:prstGeom>
          <a:noFill/>
        </p:spPr>
        <p:txBody>
          <a:bodyPr wrap="square" rtlCol="0">
            <a:spAutoFit/>
          </a:bodyPr>
          <a:lstStyle/>
          <a:p>
            <a:r>
              <a:rPr lang="it-IT" sz="2000" dirty="0">
                <a:solidFill>
                  <a:schemeClr val="bg1"/>
                </a:solidFill>
                <a:latin typeface="Calibri" panose="020F0502020204030204" pitchFamily="34" charset="0"/>
              </a:rPr>
              <a:t>19.342</a:t>
            </a:r>
          </a:p>
          <a:p>
            <a:r>
              <a:rPr lang="it-IT" sz="2000" dirty="0">
                <a:solidFill>
                  <a:schemeClr val="bg1"/>
                </a:solidFill>
                <a:latin typeface="Calibri" panose="020F0502020204030204" pitchFamily="34" charset="0"/>
              </a:rPr>
              <a:t>mln €</a:t>
            </a:r>
          </a:p>
        </p:txBody>
      </p:sp>
      <p:sp>
        <p:nvSpPr>
          <p:cNvPr id="42" name="Titolo 6"/>
          <p:cNvSpPr txBox="1">
            <a:spLocks/>
          </p:cNvSpPr>
          <p:nvPr/>
        </p:nvSpPr>
        <p:spPr>
          <a:xfrm>
            <a:off x="395286" y="188913"/>
            <a:ext cx="8748713"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kern="0" dirty="0">
                <a:solidFill>
                  <a:schemeClr val="tx1"/>
                </a:solidFill>
                <a:latin typeface="Calibri" panose="020F0502020204030204" pitchFamily="34" charset="0"/>
                <a:ea typeface="ＭＳ Ｐゴシック" pitchFamily="34" charset="-128"/>
                <a:cs typeface="Arial" charset="0"/>
              </a:rPr>
              <a:t>la progressione del fenomeno dell’</a:t>
            </a:r>
            <a:r>
              <a:rPr lang="it-IT" u="sng" kern="0" dirty="0">
                <a:solidFill>
                  <a:srgbClr val="C00000"/>
                </a:solidFill>
                <a:latin typeface="Calibri" panose="020F0502020204030204" pitchFamily="34" charset="0"/>
                <a:ea typeface="ＭＳ Ｐゴシック" pitchFamily="34" charset="-128"/>
                <a:cs typeface="Arial" charset="0"/>
              </a:rPr>
              <a:t>E.COMMERCE</a:t>
            </a:r>
            <a:r>
              <a:rPr lang="it-IT" kern="0" dirty="0">
                <a:solidFill>
                  <a:schemeClr val="tx1"/>
                </a:solidFill>
                <a:latin typeface="Calibri" panose="020F0502020204030204" pitchFamily="34" charset="0"/>
                <a:ea typeface="ＭＳ Ｐゴシック" pitchFamily="34" charset="-128"/>
                <a:cs typeface="Arial" charset="0"/>
              </a:rPr>
              <a:t> è evidente negli anni… rispetto al 2009, </a:t>
            </a:r>
            <a:r>
              <a:rPr lang="it-IT" u="sng" kern="0" dirty="0">
                <a:solidFill>
                  <a:srgbClr val="C00000"/>
                </a:solidFill>
                <a:latin typeface="Calibri" panose="020F0502020204030204" pitchFamily="34" charset="0"/>
                <a:ea typeface="ＭＳ Ｐゴシック" pitchFamily="34" charset="-128"/>
                <a:cs typeface="Arial" charset="0"/>
              </a:rPr>
              <a:t>IL GIRO D’AFFARI VALE OGGI OLTRE 10 MILIARDI IN PIÙ</a:t>
            </a:r>
            <a:r>
              <a:rPr lang="it-IT" kern="0" dirty="0">
                <a:solidFill>
                  <a:schemeClr val="tx1"/>
                </a:solidFill>
                <a:latin typeface="Calibri" panose="020F0502020204030204" pitchFamily="34" charset="0"/>
                <a:ea typeface="ＭＳ Ｐゴシック" pitchFamily="34" charset="-128"/>
                <a:cs typeface="Arial" charset="0"/>
              </a:rPr>
              <a:t>…</a:t>
            </a:r>
            <a:endParaRPr lang="it-IT" kern="0" dirty="0">
              <a:solidFill>
                <a:srgbClr val="000000"/>
              </a:solidFill>
              <a:latin typeface="Calibri" panose="020F0502020204030204" pitchFamily="34" charset="0"/>
              <a:ea typeface="ＭＳ Ｐゴシック" pitchFamily="34" charset="-128"/>
              <a:cs typeface="Arial" charset="0"/>
            </a:endParaRPr>
          </a:p>
        </p:txBody>
      </p:sp>
      <p:sp>
        <p:nvSpPr>
          <p:cNvPr id="43" name="Rettangolo 11"/>
          <p:cNvSpPr>
            <a:spLocks noChangeArrowheads="1"/>
          </p:cNvSpPr>
          <p:nvPr/>
        </p:nvSpPr>
        <p:spPr bwMode="auto">
          <a:xfrm>
            <a:off x="395288" y="6282816"/>
            <a:ext cx="8313120" cy="331502"/>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Osservatorio Digital </a:t>
            </a:r>
            <a:r>
              <a:rPr lang="it-IT" sz="1400" b="1" dirty="0" err="1">
                <a:latin typeface="Calibri" panose="020F0502020204030204" pitchFamily="34" charset="0"/>
              </a:rPr>
              <a:t>Innovation</a:t>
            </a:r>
            <a:r>
              <a:rPr lang="it-IT" sz="1400" b="1" dirty="0">
                <a:latin typeface="Calibri" panose="020F0502020204030204" pitchFamily="34" charset="0"/>
              </a:rPr>
              <a:t> del Politecnico di Milano. Osservatorio </a:t>
            </a:r>
            <a:r>
              <a:rPr lang="it-IT" sz="1400" b="1" dirty="0" err="1">
                <a:latin typeface="Calibri" panose="020F0502020204030204" pitchFamily="34" charset="0"/>
              </a:rPr>
              <a:t>eCommerce</a:t>
            </a:r>
            <a:r>
              <a:rPr lang="it-IT" sz="1400" b="1" dirty="0">
                <a:latin typeface="Calibri" panose="020F0502020204030204" pitchFamily="34" charset="0"/>
              </a:rPr>
              <a:t> B2c</a:t>
            </a:r>
          </a:p>
        </p:txBody>
      </p:sp>
    </p:spTree>
    <p:extLst>
      <p:ext uri="{BB962C8B-B14F-4D97-AF65-F5344CB8AC3E}">
        <p14:creationId xmlns:p14="http://schemas.microsoft.com/office/powerpoint/2010/main" val="420193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4400" y="2113200"/>
            <a:ext cx="5847192" cy="3351600"/>
          </a:xfrm>
          <a:prstGeom prst="rect">
            <a:avLst/>
          </a:prstGeom>
        </p:spPr>
      </p:pic>
      <p:sp>
        <p:nvSpPr>
          <p:cNvPr id="18" name="CasellaDiTesto 17"/>
          <p:cNvSpPr txBox="1"/>
          <p:nvPr/>
        </p:nvSpPr>
        <p:spPr>
          <a:xfrm>
            <a:off x="2975340" y="2387413"/>
            <a:ext cx="895502" cy="338554"/>
          </a:xfrm>
          <a:prstGeom prst="rect">
            <a:avLst/>
          </a:prstGeom>
          <a:noFill/>
        </p:spPr>
        <p:txBody>
          <a:bodyPr wrap="none" rtlCol="0">
            <a:spAutoFit/>
          </a:bodyPr>
          <a:lstStyle/>
          <a:p>
            <a:pPr algn="r"/>
            <a:r>
              <a:rPr lang="it-IT" sz="1600" b="1" dirty="0">
                <a:solidFill>
                  <a:srgbClr val="1F4E79"/>
                </a:solidFill>
                <a:latin typeface="Calibri" panose="020F0502020204030204" pitchFamily="34" charset="0"/>
              </a:rPr>
              <a:t>terziario</a:t>
            </a:r>
          </a:p>
        </p:txBody>
      </p:sp>
      <p:sp>
        <p:nvSpPr>
          <p:cNvPr id="22" name="CasellaDiTesto 21"/>
          <p:cNvSpPr txBox="1"/>
          <p:nvPr/>
        </p:nvSpPr>
        <p:spPr>
          <a:xfrm>
            <a:off x="1935948" y="5049034"/>
            <a:ext cx="2078784" cy="584775"/>
          </a:xfrm>
          <a:prstGeom prst="rect">
            <a:avLst/>
          </a:prstGeom>
          <a:noFill/>
        </p:spPr>
        <p:txBody>
          <a:bodyPr wrap="square" rtlCol="0">
            <a:spAutoFit/>
          </a:bodyPr>
          <a:lstStyle/>
          <a:p>
            <a:pPr algn="r"/>
            <a:r>
              <a:rPr lang="it-IT" sz="1600" b="1" dirty="0">
                <a:latin typeface="Calibri" panose="020F0502020204030204" pitchFamily="34" charset="0"/>
              </a:rPr>
              <a:t>altri settori di attività economica</a:t>
            </a:r>
          </a:p>
        </p:txBody>
      </p:sp>
      <p:sp>
        <p:nvSpPr>
          <p:cNvPr id="25" name="CasellaDiTesto 24"/>
          <p:cNvSpPr txBox="1"/>
          <p:nvPr/>
        </p:nvSpPr>
        <p:spPr>
          <a:xfrm>
            <a:off x="1139441" y="2100646"/>
            <a:ext cx="946093" cy="369332"/>
          </a:xfrm>
          <a:prstGeom prst="rect">
            <a:avLst/>
          </a:prstGeom>
          <a:noFill/>
        </p:spPr>
        <p:txBody>
          <a:bodyPr wrap="none" rtlCol="0">
            <a:spAutoFit/>
          </a:bodyPr>
          <a:lstStyle/>
          <a:p>
            <a:pPr algn="ctr"/>
            <a:r>
              <a:rPr lang="it-IT" sz="1800" b="1" dirty="0">
                <a:solidFill>
                  <a:srgbClr val="1F4E79"/>
                </a:solidFill>
                <a:latin typeface="Calibri" panose="020F0502020204030204" pitchFamily="34" charset="0"/>
              </a:rPr>
              <a:t>+89.983</a:t>
            </a:r>
          </a:p>
        </p:txBody>
      </p:sp>
      <p:sp>
        <p:nvSpPr>
          <p:cNvPr id="26" name="CasellaDiTesto 25"/>
          <p:cNvSpPr txBox="1"/>
          <p:nvPr/>
        </p:nvSpPr>
        <p:spPr>
          <a:xfrm>
            <a:off x="1062172" y="3847171"/>
            <a:ext cx="829073" cy="369332"/>
          </a:xfrm>
          <a:prstGeom prst="rect">
            <a:avLst/>
          </a:prstGeom>
          <a:noFill/>
        </p:spPr>
        <p:txBody>
          <a:bodyPr wrap="none" rtlCol="0">
            <a:spAutoFit/>
          </a:bodyPr>
          <a:lstStyle/>
          <a:p>
            <a:pPr algn="ctr"/>
            <a:r>
              <a:rPr lang="it-IT" sz="1800" b="1" dirty="0">
                <a:latin typeface="Calibri" panose="020F0502020204030204" pitchFamily="34" charset="0"/>
              </a:rPr>
              <a:t>+3.069</a:t>
            </a:r>
          </a:p>
        </p:txBody>
      </p:sp>
      <p:sp>
        <p:nvSpPr>
          <p:cNvPr id="17" name="CasellaDiTesto 16"/>
          <p:cNvSpPr txBox="1"/>
          <p:nvPr/>
        </p:nvSpPr>
        <p:spPr>
          <a:xfrm>
            <a:off x="5885627" y="2432481"/>
            <a:ext cx="946093" cy="369332"/>
          </a:xfrm>
          <a:prstGeom prst="rect">
            <a:avLst/>
          </a:prstGeom>
          <a:noFill/>
        </p:spPr>
        <p:txBody>
          <a:bodyPr wrap="none" rtlCol="0">
            <a:spAutoFit/>
          </a:bodyPr>
          <a:lstStyle/>
          <a:p>
            <a:pPr algn="ctr"/>
            <a:r>
              <a:rPr lang="it-IT" sz="1800" b="1" dirty="0">
                <a:solidFill>
                  <a:srgbClr val="1F4E79"/>
                </a:solidFill>
                <a:latin typeface="Calibri" panose="020F0502020204030204" pitchFamily="34" charset="0"/>
              </a:rPr>
              <a:t>+68.373</a:t>
            </a:r>
          </a:p>
        </p:txBody>
      </p:sp>
      <p:sp>
        <p:nvSpPr>
          <p:cNvPr id="20" name="CasellaDiTesto 19"/>
          <p:cNvSpPr txBox="1"/>
          <p:nvPr/>
        </p:nvSpPr>
        <p:spPr>
          <a:xfrm>
            <a:off x="6239183" y="4679702"/>
            <a:ext cx="901209" cy="369332"/>
          </a:xfrm>
          <a:prstGeom prst="rect">
            <a:avLst/>
          </a:prstGeom>
          <a:noFill/>
        </p:spPr>
        <p:txBody>
          <a:bodyPr wrap="none" rtlCol="0">
            <a:spAutoFit/>
          </a:bodyPr>
          <a:lstStyle/>
          <a:p>
            <a:pPr algn="ctr"/>
            <a:r>
              <a:rPr lang="it-IT" sz="1800" b="1" dirty="0">
                <a:latin typeface="Calibri" panose="020F0502020204030204" pitchFamily="34" charset="0"/>
              </a:rPr>
              <a:t>-27.019</a:t>
            </a:r>
          </a:p>
        </p:txBody>
      </p:sp>
      <p:sp>
        <p:nvSpPr>
          <p:cNvPr id="28" name="Rettangolo 93"/>
          <p:cNvSpPr>
            <a:spLocks noChangeArrowheads="1"/>
          </p:cNvSpPr>
          <p:nvPr/>
        </p:nvSpPr>
        <p:spPr bwMode="auto">
          <a:xfrm>
            <a:off x="304196" y="6324029"/>
            <a:ext cx="8539493" cy="294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lnSpc>
                <a:spcPct val="130000"/>
              </a:lnSpc>
              <a:spcBef>
                <a:spcPts val="600"/>
              </a:spcBef>
            </a:pPr>
            <a:r>
              <a:rPr lang="it-IT" sz="1000" b="0" dirty="0">
                <a:latin typeface="Calibri" panose="020F0502020204030204" pitchFamily="34" charset="0"/>
              </a:rPr>
              <a:t>Fonte: elaborazione Format Research su dati Infocamere (Movimprese). Altri settori di attività economica: manifattura, costruzioni, agricoltura.</a:t>
            </a:r>
          </a:p>
        </p:txBody>
      </p:sp>
      <p:sp>
        <p:nvSpPr>
          <p:cNvPr id="29" name="Ovale 28"/>
          <p:cNvSpPr/>
          <p:nvPr/>
        </p:nvSpPr>
        <p:spPr bwMode="auto">
          <a:xfrm>
            <a:off x="5841990" y="2400223"/>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31" name="Ovale 30"/>
          <p:cNvSpPr/>
          <p:nvPr/>
        </p:nvSpPr>
        <p:spPr bwMode="auto">
          <a:xfrm>
            <a:off x="6173104" y="4647444"/>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32" name="CasellaDiTesto 31"/>
          <p:cNvSpPr txBox="1"/>
          <p:nvPr/>
        </p:nvSpPr>
        <p:spPr>
          <a:xfrm>
            <a:off x="1197149" y="5411631"/>
            <a:ext cx="971741" cy="261610"/>
          </a:xfrm>
          <a:prstGeom prst="rect">
            <a:avLst/>
          </a:prstGeom>
          <a:noFill/>
        </p:spPr>
        <p:txBody>
          <a:bodyPr wrap="none" rtlCol="0">
            <a:spAutoFit/>
          </a:bodyPr>
          <a:lstStyle/>
          <a:p>
            <a:r>
              <a:rPr lang="it-IT" sz="1100" b="0" i="1" dirty="0">
                <a:latin typeface="Calibri" panose="020F0502020204030204" pitchFamily="34" charset="0"/>
              </a:rPr>
              <a:t>valori assoluti</a:t>
            </a:r>
          </a:p>
        </p:txBody>
      </p:sp>
      <p:sp>
        <p:nvSpPr>
          <p:cNvPr id="35" name="Rectangle 4"/>
          <p:cNvSpPr txBox="1">
            <a:spLocks noChangeArrowheads="1"/>
          </p:cNvSpPr>
          <p:nvPr/>
        </p:nvSpPr>
        <p:spPr bwMode="auto">
          <a:xfrm>
            <a:off x="395288" y="188913"/>
            <a:ext cx="8403022" cy="765175"/>
          </a:xfrm>
          <a:prstGeom prst="rect">
            <a:avLst/>
          </a:prstGeom>
          <a:noFill/>
          <a:ln w="9525">
            <a:noFill/>
            <a:miter lim="800000"/>
            <a:headEnd/>
            <a:tailEnd/>
          </a:ln>
        </p:spPr>
        <p:txBody>
          <a:bodyPr/>
          <a:lstStyle/>
          <a:p>
            <a:r>
              <a:rPr lang="it-IT" sz="2000" b="1" kern="0" dirty="0">
                <a:solidFill>
                  <a:srgbClr val="364E88"/>
                </a:solidFill>
                <a:latin typeface="Calibri" panose="020F0502020204030204" pitchFamily="34" charset="0"/>
              </a:rPr>
              <a:t>saldo tra iscritte e cessate ITALIA 2016 |</a:t>
            </a:r>
            <a:r>
              <a:rPr lang="it-IT" sz="2000" b="1" kern="0" dirty="0">
                <a:latin typeface="Calibri" panose="020F0502020204030204" pitchFamily="34" charset="0"/>
              </a:rPr>
              <a:t> </a:t>
            </a:r>
            <a:r>
              <a:rPr lang="it-IT" sz="2000" b="1" dirty="0">
                <a:latin typeface="Calibri" panose="020F0502020204030204" pitchFamily="34" charset="0"/>
              </a:rPr>
              <a:t>in </a:t>
            </a:r>
            <a:r>
              <a:rPr lang="it-IT" sz="2000" b="1" dirty="0" err="1">
                <a:latin typeface="Calibri" panose="020F0502020204030204" pitchFamily="34" charset="0"/>
              </a:rPr>
              <a:t>italia</a:t>
            </a:r>
            <a:r>
              <a:rPr lang="it-IT" sz="2000" b="1" dirty="0">
                <a:latin typeface="Calibri" panose="020F0502020204030204" pitchFamily="34" charset="0"/>
              </a:rPr>
              <a:t>, nel 2016, si è registrato un saldo positivo tra nuove iscrizioni e cessazioni: +41.354 imprese (+68.373 del terziario, -27.019 degli altri settori)…</a:t>
            </a:r>
          </a:p>
          <a:p>
            <a:endParaRPr lang="it-IT" sz="2000" b="1" kern="0" dirty="0">
              <a:latin typeface="Calibri" panose="020F0502020204030204" pitchFamily="34" charset="0"/>
            </a:endParaRPr>
          </a:p>
        </p:txBody>
      </p:sp>
      <p:sp>
        <p:nvSpPr>
          <p:cNvPr id="30" name="CasellaDiTesto 29"/>
          <p:cNvSpPr txBox="1"/>
          <p:nvPr/>
        </p:nvSpPr>
        <p:spPr>
          <a:xfrm>
            <a:off x="554783" y="1614360"/>
            <a:ext cx="6792315" cy="369332"/>
          </a:xfrm>
          <a:prstGeom prst="rect">
            <a:avLst/>
          </a:prstGeom>
          <a:noFill/>
        </p:spPr>
        <p:txBody>
          <a:bodyPr wrap="square" rtlCol="0">
            <a:spAutoFit/>
          </a:bodyPr>
          <a:lstStyle/>
          <a:p>
            <a:r>
              <a:rPr lang="it-IT" sz="1800" b="1" dirty="0">
                <a:solidFill>
                  <a:srgbClr val="1F4E79"/>
                </a:solidFill>
                <a:latin typeface="Calibri" panose="020F0502020204030204" pitchFamily="34" charset="0"/>
              </a:rPr>
              <a:t>Saldo tra imprese iscritte e imprese cessate in </a:t>
            </a:r>
            <a:r>
              <a:rPr lang="it-IT" sz="1800" b="1" u="sng" dirty="0">
                <a:solidFill>
                  <a:srgbClr val="1F4E79"/>
                </a:solidFill>
                <a:latin typeface="Calibri" panose="020F0502020204030204" pitchFamily="34" charset="0"/>
              </a:rPr>
              <a:t>Italia</a:t>
            </a:r>
          </a:p>
        </p:txBody>
      </p:sp>
      <p:sp>
        <p:nvSpPr>
          <p:cNvPr id="33" name="Rettangolo 32"/>
          <p:cNvSpPr/>
          <p:nvPr/>
        </p:nvSpPr>
        <p:spPr bwMode="auto">
          <a:xfrm>
            <a:off x="395288" y="1529296"/>
            <a:ext cx="7238889" cy="4148490"/>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34" name="CasellaDiTesto 33"/>
          <p:cNvSpPr txBox="1"/>
          <p:nvPr/>
        </p:nvSpPr>
        <p:spPr>
          <a:xfrm>
            <a:off x="5175093" y="2755735"/>
            <a:ext cx="779381" cy="307777"/>
          </a:xfrm>
          <a:prstGeom prst="rect">
            <a:avLst/>
          </a:prstGeom>
          <a:noFill/>
        </p:spPr>
        <p:txBody>
          <a:bodyPr wrap="none" rtlCol="0">
            <a:spAutoFit/>
          </a:bodyPr>
          <a:lstStyle/>
          <a:p>
            <a:pPr algn="ctr"/>
            <a:r>
              <a:rPr lang="it-IT" sz="1400" b="1" dirty="0">
                <a:solidFill>
                  <a:srgbClr val="1F4E79"/>
                </a:solidFill>
                <a:latin typeface="Calibri" panose="020F0502020204030204" pitchFamily="34" charset="0"/>
              </a:rPr>
              <a:t>+56.368</a:t>
            </a:r>
          </a:p>
        </p:txBody>
      </p:sp>
      <p:sp>
        <p:nvSpPr>
          <p:cNvPr id="36" name="CasellaDiTesto 35"/>
          <p:cNvSpPr txBox="1"/>
          <p:nvPr/>
        </p:nvSpPr>
        <p:spPr>
          <a:xfrm>
            <a:off x="5192726" y="5162445"/>
            <a:ext cx="744114" cy="307777"/>
          </a:xfrm>
          <a:prstGeom prst="rect">
            <a:avLst/>
          </a:prstGeom>
          <a:noFill/>
        </p:spPr>
        <p:txBody>
          <a:bodyPr wrap="none" rtlCol="0">
            <a:spAutoFit/>
          </a:bodyPr>
          <a:lstStyle/>
          <a:p>
            <a:pPr algn="ctr"/>
            <a:r>
              <a:rPr lang="it-IT" sz="1400" b="1" dirty="0">
                <a:latin typeface="Calibri" panose="020F0502020204030204" pitchFamily="34" charset="0"/>
              </a:rPr>
              <a:t>-42.032</a:t>
            </a:r>
          </a:p>
        </p:txBody>
      </p:sp>
      <p:sp>
        <p:nvSpPr>
          <p:cNvPr id="19" name="CasellaDiTesto 1"/>
          <p:cNvSpPr txBox="1">
            <a:spLocks noChangeArrowheads="1"/>
          </p:cNvSpPr>
          <p:nvPr/>
        </p:nvSpPr>
        <p:spPr bwMode="auto">
          <a:xfrm>
            <a:off x="7373904" y="1393844"/>
            <a:ext cx="1525647" cy="2111356"/>
          </a:xfrm>
          <a:prstGeom prst="rect">
            <a:avLst/>
          </a:prstGeom>
          <a:solidFill>
            <a:srgbClr val="FF0000"/>
          </a:solidFill>
          <a:ln w="9525">
            <a:noFill/>
            <a:miter lim="800000"/>
            <a:headEnd/>
            <a:tailEnd/>
          </a:ln>
        </p:spPr>
        <p:txBody>
          <a:bodyPr wrap="square" anchor="ctr" anchorCtr="1">
            <a:noAutofit/>
          </a:bodyPr>
          <a:lstStyle/>
          <a:p>
            <a:pPr algn="ctr">
              <a:spcBef>
                <a:spcPts val="600"/>
              </a:spcBef>
            </a:pPr>
            <a:r>
              <a:rPr lang="it-IT" sz="2000" b="1" dirty="0">
                <a:solidFill>
                  <a:schemeClr val="bg1"/>
                </a:solidFill>
                <a:latin typeface="Calibri" panose="020F0502020204030204" pitchFamily="34" charset="0"/>
              </a:rPr>
              <a:t>VARIAZIONE ‘16 su ‘15</a:t>
            </a:r>
          </a:p>
          <a:p>
            <a:pPr algn="ctr">
              <a:spcBef>
                <a:spcPts val="600"/>
              </a:spcBef>
            </a:pPr>
            <a:r>
              <a:rPr lang="it-IT" sz="2000" b="1" dirty="0">
                <a:solidFill>
                  <a:schemeClr val="bg1"/>
                </a:solidFill>
                <a:latin typeface="Calibri" panose="020F0502020204030204" pitchFamily="34" charset="0"/>
              </a:rPr>
              <a:t>Imprese ITALIA: +0,7%</a:t>
            </a:r>
          </a:p>
        </p:txBody>
      </p:sp>
    </p:spTree>
    <p:extLst>
      <p:ext uri="{BB962C8B-B14F-4D97-AF65-F5344CB8AC3E}">
        <p14:creationId xmlns:p14="http://schemas.microsoft.com/office/powerpoint/2010/main" val="2090592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bwMode="auto">
          <a:xfrm>
            <a:off x="387913" y="1365861"/>
            <a:ext cx="8426477" cy="4816548"/>
          </a:xfrm>
          <a:prstGeom prst="rect">
            <a:avLst/>
          </a:prstGeom>
          <a:solidFill>
            <a:srgbClr val="008000">
              <a:alpha val="30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pic>
        <p:nvPicPr>
          <p:cNvPr id="51" name="Picture 4" descr="Risultati immagini per cerchio evidenziatore rosso"/>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42135" b="56163" l="28557" r="47617"/>
                    </a14:imgEffect>
                  </a14:imgLayer>
                </a14:imgProps>
              </a:ext>
              <a:ext uri="{28A0092B-C50C-407E-A947-70E740481C1C}">
                <a14:useLocalDpi xmlns:a14="http://schemas.microsoft.com/office/drawing/2010/main" val="0"/>
              </a:ext>
            </a:extLst>
          </a:blip>
          <a:srcRect l="26174" t="40382" r="50000" b="42084"/>
          <a:stretch/>
        </p:blipFill>
        <p:spPr bwMode="auto">
          <a:xfrm>
            <a:off x="6563663" y="2172841"/>
            <a:ext cx="810812" cy="596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Italian regions provinces white no labels.sv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39154" y="2134480"/>
            <a:ext cx="3122738" cy="3903423"/>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Connettore diritto 44"/>
          <p:cNvCxnSpPr>
            <a:cxnSpLocks/>
          </p:cNvCxnSpPr>
          <p:nvPr/>
        </p:nvCxnSpPr>
        <p:spPr bwMode="auto">
          <a:xfrm flipH="1" flipV="1">
            <a:off x="3487480" y="4095576"/>
            <a:ext cx="1903228" cy="1141754"/>
          </a:xfrm>
          <a:prstGeom prst="line">
            <a:avLst/>
          </a:prstGeom>
          <a:noFill/>
          <a:ln w="19050" cap="rnd" cmpd="sng" algn="ctr">
            <a:solidFill>
              <a:srgbClr val="C00000"/>
            </a:solidFill>
            <a:prstDash val="solid"/>
            <a:round/>
            <a:headEnd type="none" w="med" len="med"/>
            <a:tailEnd type="none" w="med" len="med"/>
          </a:ln>
          <a:effectLst/>
        </p:spPr>
      </p:cxnSp>
      <p:cxnSp>
        <p:nvCxnSpPr>
          <p:cNvPr id="46" name="Connettore 2 45"/>
          <p:cNvCxnSpPr>
            <a:cxnSpLocks/>
          </p:cNvCxnSpPr>
          <p:nvPr/>
        </p:nvCxnSpPr>
        <p:spPr bwMode="auto">
          <a:xfrm flipH="1" flipV="1">
            <a:off x="2261640" y="1989974"/>
            <a:ext cx="1080405" cy="758469"/>
          </a:xfrm>
          <a:prstGeom prst="straightConnector1">
            <a:avLst/>
          </a:prstGeom>
          <a:noFill/>
          <a:ln w="12700" cap="flat" cmpd="sng" algn="ctr">
            <a:solidFill>
              <a:srgbClr val="C00000"/>
            </a:solidFill>
            <a:prstDash val="solid"/>
            <a:round/>
            <a:headEnd type="none" w="med" len="med"/>
            <a:tailEnd type="oval" w="med" len="med"/>
          </a:ln>
          <a:effectLst/>
        </p:spPr>
      </p:cxnSp>
      <p:sp>
        <p:nvSpPr>
          <p:cNvPr id="20" name="Rettangolo 19"/>
          <p:cNvSpPr/>
          <p:nvPr/>
        </p:nvSpPr>
        <p:spPr>
          <a:xfrm>
            <a:off x="373284" y="1735960"/>
            <a:ext cx="1946430" cy="400110"/>
          </a:xfrm>
          <a:prstGeom prst="rect">
            <a:avLst/>
          </a:prstGeom>
        </p:spPr>
        <p:txBody>
          <a:bodyPr wrap="square">
            <a:spAutoFit/>
          </a:bodyPr>
          <a:lstStyle/>
          <a:p>
            <a:pPr algn="just"/>
            <a:r>
              <a:rPr lang="it-IT" sz="1800" b="0" dirty="0">
                <a:solidFill>
                  <a:srgbClr val="C00000"/>
                </a:solidFill>
                <a:latin typeface="Calibri" panose="020F0502020204030204" pitchFamily="34" charset="0"/>
              </a:rPr>
              <a:t>Nord Ovest: </a:t>
            </a:r>
            <a:r>
              <a:rPr lang="it-IT" sz="2000" b="1" dirty="0">
                <a:solidFill>
                  <a:srgbClr val="C00000"/>
                </a:solidFill>
                <a:latin typeface="Calibri" panose="020F0502020204030204" pitchFamily="34" charset="0"/>
              </a:rPr>
              <a:t>34,3</a:t>
            </a:r>
            <a:r>
              <a:rPr lang="it-IT" sz="1400" dirty="0">
                <a:solidFill>
                  <a:srgbClr val="C00000"/>
                </a:solidFill>
                <a:latin typeface="Calibri" panose="020F0502020204030204" pitchFamily="34" charset="0"/>
              </a:rPr>
              <a:t>%</a:t>
            </a:r>
            <a:endParaRPr lang="it-IT" dirty="0">
              <a:solidFill>
                <a:srgbClr val="C00000"/>
              </a:solidFill>
            </a:endParaRPr>
          </a:p>
        </p:txBody>
      </p:sp>
      <p:cxnSp>
        <p:nvCxnSpPr>
          <p:cNvPr id="48" name="Connettore 2 47"/>
          <p:cNvCxnSpPr>
            <a:cxnSpLocks/>
          </p:cNvCxnSpPr>
          <p:nvPr/>
        </p:nvCxnSpPr>
        <p:spPr bwMode="auto">
          <a:xfrm flipV="1">
            <a:off x="4164419" y="2105292"/>
            <a:ext cx="1130592" cy="450804"/>
          </a:xfrm>
          <a:prstGeom prst="straightConnector1">
            <a:avLst/>
          </a:prstGeom>
          <a:noFill/>
          <a:ln w="12700" cap="flat" cmpd="sng" algn="ctr">
            <a:solidFill>
              <a:srgbClr val="C00000"/>
            </a:solidFill>
            <a:prstDash val="solid"/>
            <a:round/>
            <a:headEnd type="none" w="med" len="med"/>
            <a:tailEnd type="oval" w="med" len="med"/>
          </a:ln>
          <a:effectLst/>
        </p:spPr>
      </p:cxnSp>
      <p:sp>
        <p:nvSpPr>
          <p:cNvPr id="49" name="Rettangolo 48"/>
          <p:cNvSpPr/>
          <p:nvPr/>
        </p:nvSpPr>
        <p:spPr>
          <a:xfrm>
            <a:off x="5401212" y="1752143"/>
            <a:ext cx="1681294" cy="400110"/>
          </a:xfrm>
          <a:prstGeom prst="rect">
            <a:avLst/>
          </a:prstGeom>
        </p:spPr>
        <p:txBody>
          <a:bodyPr wrap="none">
            <a:spAutoFit/>
          </a:bodyPr>
          <a:lstStyle/>
          <a:p>
            <a:pPr algn="just"/>
            <a:r>
              <a:rPr lang="it-IT" sz="1800" b="0" dirty="0">
                <a:solidFill>
                  <a:srgbClr val="C00000"/>
                </a:solidFill>
                <a:latin typeface="Calibri" panose="020F0502020204030204" pitchFamily="34" charset="0"/>
              </a:rPr>
              <a:t>Nord Est: </a:t>
            </a:r>
            <a:r>
              <a:rPr lang="it-IT" sz="2000" b="1" dirty="0">
                <a:solidFill>
                  <a:srgbClr val="C00000"/>
                </a:solidFill>
                <a:latin typeface="Calibri" panose="020F0502020204030204" pitchFamily="34" charset="0"/>
              </a:rPr>
              <a:t>33,7</a:t>
            </a:r>
            <a:r>
              <a:rPr lang="it-IT" sz="1200" dirty="0">
                <a:solidFill>
                  <a:srgbClr val="C00000"/>
                </a:solidFill>
                <a:latin typeface="Calibri" panose="020F0502020204030204" pitchFamily="34" charset="0"/>
              </a:rPr>
              <a:t>%</a:t>
            </a:r>
            <a:endParaRPr lang="it-IT" dirty="0">
              <a:solidFill>
                <a:srgbClr val="C00000"/>
              </a:solidFill>
            </a:endParaRPr>
          </a:p>
        </p:txBody>
      </p:sp>
      <p:sp>
        <p:nvSpPr>
          <p:cNvPr id="56" name="Rettangolo 55"/>
          <p:cNvSpPr/>
          <p:nvPr/>
        </p:nvSpPr>
        <p:spPr>
          <a:xfrm>
            <a:off x="407063" y="3302182"/>
            <a:ext cx="1647504" cy="400110"/>
          </a:xfrm>
          <a:prstGeom prst="rect">
            <a:avLst/>
          </a:prstGeom>
        </p:spPr>
        <p:txBody>
          <a:bodyPr wrap="square">
            <a:spAutoFit/>
          </a:bodyPr>
          <a:lstStyle/>
          <a:p>
            <a:r>
              <a:rPr lang="it-IT" sz="1800" b="0" dirty="0">
                <a:solidFill>
                  <a:srgbClr val="C00000"/>
                </a:solidFill>
                <a:latin typeface="Calibri" panose="020F0502020204030204" pitchFamily="34" charset="0"/>
              </a:rPr>
              <a:t>Centro: </a:t>
            </a:r>
            <a:r>
              <a:rPr lang="it-IT" sz="2000" b="1" dirty="0">
                <a:solidFill>
                  <a:srgbClr val="C00000"/>
                </a:solidFill>
                <a:latin typeface="Calibri" panose="020F0502020204030204" pitchFamily="34" charset="0"/>
              </a:rPr>
              <a:t>28,9</a:t>
            </a:r>
            <a:r>
              <a:rPr lang="it-IT" sz="1400" dirty="0">
                <a:solidFill>
                  <a:srgbClr val="C00000"/>
                </a:solidFill>
                <a:latin typeface="Calibri" panose="020F0502020204030204" pitchFamily="34" charset="0"/>
              </a:rPr>
              <a:t>%</a:t>
            </a:r>
            <a:endParaRPr lang="it-IT" dirty="0">
              <a:solidFill>
                <a:srgbClr val="C00000"/>
              </a:solidFill>
            </a:endParaRPr>
          </a:p>
        </p:txBody>
      </p:sp>
      <p:cxnSp>
        <p:nvCxnSpPr>
          <p:cNvPr id="59" name="Connettore 2 58"/>
          <p:cNvCxnSpPr>
            <a:cxnSpLocks/>
          </p:cNvCxnSpPr>
          <p:nvPr/>
        </p:nvCxnSpPr>
        <p:spPr bwMode="auto">
          <a:xfrm flipH="1" flipV="1">
            <a:off x="1922693" y="3547180"/>
            <a:ext cx="2055109" cy="9225"/>
          </a:xfrm>
          <a:prstGeom prst="straightConnector1">
            <a:avLst/>
          </a:prstGeom>
          <a:noFill/>
          <a:ln w="12700" cap="flat" cmpd="sng" algn="ctr">
            <a:solidFill>
              <a:srgbClr val="C00000"/>
            </a:solidFill>
            <a:prstDash val="solid"/>
            <a:round/>
            <a:headEnd type="none" w="med" len="med"/>
            <a:tailEnd type="oval" w="med" len="med"/>
          </a:ln>
          <a:effectLst/>
        </p:spPr>
      </p:cxnSp>
      <p:sp>
        <p:nvSpPr>
          <p:cNvPr id="61" name="Rettangolo 60"/>
          <p:cNvSpPr/>
          <p:nvPr/>
        </p:nvSpPr>
        <p:spPr>
          <a:xfrm>
            <a:off x="6915395" y="3347527"/>
            <a:ext cx="1236236" cy="400110"/>
          </a:xfrm>
          <a:prstGeom prst="rect">
            <a:avLst/>
          </a:prstGeom>
        </p:spPr>
        <p:txBody>
          <a:bodyPr wrap="none">
            <a:spAutoFit/>
          </a:bodyPr>
          <a:lstStyle/>
          <a:p>
            <a:r>
              <a:rPr lang="it-IT" sz="1800" b="0" dirty="0">
                <a:solidFill>
                  <a:srgbClr val="C00000"/>
                </a:solidFill>
                <a:latin typeface="Calibri" panose="020F0502020204030204" pitchFamily="34" charset="0"/>
              </a:rPr>
              <a:t>Sud: </a:t>
            </a:r>
            <a:r>
              <a:rPr lang="it-IT" sz="2000" b="1" dirty="0">
                <a:solidFill>
                  <a:srgbClr val="C00000"/>
                </a:solidFill>
                <a:latin typeface="Calibri" panose="020F0502020204030204" pitchFamily="34" charset="0"/>
              </a:rPr>
              <a:t>18,8</a:t>
            </a:r>
            <a:r>
              <a:rPr lang="it-IT" sz="1400" dirty="0">
                <a:solidFill>
                  <a:srgbClr val="C00000"/>
                </a:solidFill>
                <a:latin typeface="Calibri" panose="020F0502020204030204" pitchFamily="34" charset="0"/>
              </a:rPr>
              <a:t>%</a:t>
            </a:r>
            <a:endParaRPr lang="it-IT" dirty="0">
              <a:solidFill>
                <a:srgbClr val="C00000"/>
              </a:solidFill>
            </a:endParaRPr>
          </a:p>
        </p:txBody>
      </p:sp>
      <p:cxnSp>
        <p:nvCxnSpPr>
          <p:cNvPr id="62" name="Connettore 2 61"/>
          <p:cNvCxnSpPr>
            <a:cxnSpLocks/>
          </p:cNvCxnSpPr>
          <p:nvPr/>
        </p:nvCxnSpPr>
        <p:spPr bwMode="auto">
          <a:xfrm flipV="1">
            <a:off x="5127954" y="3556405"/>
            <a:ext cx="1694891" cy="634253"/>
          </a:xfrm>
          <a:prstGeom prst="straightConnector1">
            <a:avLst/>
          </a:prstGeom>
          <a:noFill/>
          <a:ln w="12700" cap="flat" cmpd="sng" algn="ctr">
            <a:solidFill>
              <a:srgbClr val="C00000"/>
            </a:solidFill>
            <a:prstDash val="solid"/>
            <a:round/>
            <a:headEnd type="none" w="med" len="med"/>
            <a:tailEnd type="oval" w="med" len="med"/>
          </a:ln>
          <a:effectLst/>
        </p:spPr>
      </p:cxnSp>
      <p:cxnSp>
        <p:nvCxnSpPr>
          <p:cNvPr id="65" name="Connettore 2 64"/>
          <p:cNvCxnSpPr>
            <a:cxnSpLocks/>
          </p:cNvCxnSpPr>
          <p:nvPr/>
        </p:nvCxnSpPr>
        <p:spPr bwMode="auto">
          <a:xfrm flipH="1">
            <a:off x="2600196" y="4585366"/>
            <a:ext cx="887285" cy="267974"/>
          </a:xfrm>
          <a:prstGeom prst="straightConnector1">
            <a:avLst/>
          </a:prstGeom>
          <a:noFill/>
          <a:ln w="12700" cap="flat" cmpd="sng" algn="ctr">
            <a:solidFill>
              <a:srgbClr val="C00000"/>
            </a:solidFill>
            <a:prstDash val="solid"/>
            <a:round/>
            <a:headEnd type="none" w="med" len="med"/>
            <a:tailEnd type="oval" w="med" len="med"/>
          </a:ln>
          <a:effectLst/>
        </p:spPr>
      </p:cxnSp>
      <p:sp>
        <p:nvSpPr>
          <p:cNvPr id="67" name="Rettangolo 66"/>
          <p:cNvSpPr/>
          <p:nvPr/>
        </p:nvSpPr>
        <p:spPr>
          <a:xfrm>
            <a:off x="1350690" y="4698989"/>
            <a:ext cx="1335622" cy="400110"/>
          </a:xfrm>
          <a:prstGeom prst="rect">
            <a:avLst/>
          </a:prstGeom>
        </p:spPr>
        <p:txBody>
          <a:bodyPr wrap="none">
            <a:spAutoFit/>
          </a:bodyPr>
          <a:lstStyle/>
          <a:p>
            <a:pPr algn="just"/>
            <a:r>
              <a:rPr lang="it-IT" sz="1800" b="0" dirty="0">
                <a:solidFill>
                  <a:srgbClr val="C00000"/>
                </a:solidFill>
                <a:latin typeface="Calibri" panose="020F0502020204030204" pitchFamily="34" charset="0"/>
              </a:rPr>
              <a:t>Isole: </a:t>
            </a:r>
            <a:r>
              <a:rPr lang="it-IT" sz="2000" b="1" dirty="0">
                <a:solidFill>
                  <a:srgbClr val="C00000"/>
                </a:solidFill>
                <a:latin typeface="Calibri" panose="020F0502020204030204" pitchFamily="34" charset="0"/>
              </a:rPr>
              <a:t>22,2</a:t>
            </a:r>
            <a:r>
              <a:rPr lang="it-IT" sz="1400" dirty="0">
                <a:solidFill>
                  <a:srgbClr val="C00000"/>
                </a:solidFill>
                <a:latin typeface="Calibri" panose="020F0502020204030204" pitchFamily="34" charset="0"/>
              </a:rPr>
              <a:t>%</a:t>
            </a:r>
            <a:endParaRPr lang="it-IT" dirty="0">
              <a:solidFill>
                <a:srgbClr val="C00000"/>
              </a:solidFill>
            </a:endParaRPr>
          </a:p>
        </p:txBody>
      </p:sp>
      <p:sp>
        <p:nvSpPr>
          <p:cNvPr id="66" name="Rettangolo 65"/>
          <p:cNvSpPr/>
          <p:nvPr/>
        </p:nvSpPr>
        <p:spPr>
          <a:xfrm>
            <a:off x="297716" y="1366387"/>
            <a:ext cx="8612371" cy="338554"/>
          </a:xfrm>
          <a:prstGeom prst="rect">
            <a:avLst/>
          </a:prstGeom>
          <a:noFill/>
        </p:spPr>
        <p:txBody>
          <a:bodyPr wrap="square">
            <a:spAutoFit/>
          </a:bodyPr>
          <a:lstStyle/>
          <a:p>
            <a:pPr algn="ctr"/>
            <a:r>
              <a:rPr lang="it-IT" sz="1600" b="1" u="sng" cap="all" dirty="0">
                <a:latin typeface="Calibri" panose="020F0502020204030204" pitchFamily="34" charset="0"/>
              </a:rPr>
              <a:t>UTENTI* INTERNET CHE NEGLI ULTIMI 3 MESI HANNO ORDINATO/COMPRATO ONLINE PER REGIONE</a:t>
            </a:r>
            <a:endParaRPr lang="it-IT" sz="1600" b="1" i="0" u="sng" strike="noStrike" cap="all" dirty="0">
              <a:effectLst/>
              <a:latin typeface="Calibri" panose="020F0502020204030204" pitchFamily="34" charset="0"/>
            </a:endParaRPr>
          </a:p>
        </p:txBody>
      </p:sp>
      <p:sp>
        <p:nvSpPr>
          <p:cNvPr id="71" name="Rettangolo 70"/>
          <p:cNvSpPr/>
          <p:nvPr/>
        </p:nvSpPr>
        <p:spPr>
          <a:xfrm>
            <a:off x="373284" y="2089146"/>
            <a:ext cx="1479957" cy="307777"/>
          </a:xfrm>
          <a:prstGeom prst="rect">
            <a:avLst/>
          </a:prstGeom>
        </p:spPr>
        <p:txBody>
          <a:bodyPr wrap="square">
            <a:spAutoFit/>
          </a:bodyPr>
          <a:lstStyle/>
          <a:p>
            <a:pPr algn="just"/>
            <a:r>
              <a:rPr lang="it-IT" sz="1200" b="0" dirty="0">
                <a:latin typeface="Calibri" panose="020F0502020204030204" pitchFamily="34" charset="0"/>
              </a:rPr>
              <a:t>Valle d’Aosta: </a:t>
            </a:r>
            <a:r>
              <a:rPr lang="it-IT" sz="1400" b="1" dirty="0">
                <a:latin typeface="Calibri" panose="020F0502020204030204" pitchFamily="34" charset="0"/>
              </a:rPr>
              <a:t>38,7</a:t>
            </a:r>
            <a:r>
              <a:rPr lang="it-IT" sz="1200" dirty="0">
                <a:latin typeface="Calibri" panose="020F0502020204030204" pitchFamily="34" charset="0"/>
              </a:rPr>
              <a:t>%</a:t>
            </a:r>
            <a:endParaRPr lang="it-IT" sz="1200" dirty="0"/>
          </a:p>
        </p:txBody>
      </p:sp>
      <p:sp>
        <p:nvSpPr>
          <p:cNvPr id="73" name="Rettangolo 72"/>
          <p:cNvSpPr/>
          <p:nvPr/>
        </p:nvSpPr>
        <p:spPr>
          <a:xfrm>
            <a:off x="373284" y="2349999"/>
            <a:ext cx="1355949" cy="307777"/>
          </a:xfrm>
          <a:prstGeom prst="rect">
            <a:avLst/>
          </a:prstGeom>
        </p:spPr>
        <p:txBody>
          <a:bodyPr wrap="square">
            <a:spAutoFit/>
          </a:bodyPr>
          <a:lstStyle/>
          <a:p>
            <a:pPr algn="just"/>
            <a:r>
              <a:rPr lang="it-IT" sz="1200" b="0" dirty="0">
                <a:latin typeface="Calibri" panose="020F0502020204030204" pitchFamily="34" charset="0"/>
              </a:rPr>
              <a:t>Lombardia: </a:t>
            </a:r>
            <a:r>
              <a:rPr lang="it-IT" sz="1400" b="1" dirty="0">
                <a:latin typeface="Calibri" panose="020F0502020204030204" pitchFamily="34" charset="0"/>
              </a:rPr>
              <a:t>35,4</a:t>
            </a:r>
            <a:r>
              <a:rPr lang="it-IT" sz="1200" dirty="0">
                <a:latin typeface="Calibri" panose="020F0502020204030204" pitchFamily="34" charset="0"/>
              </a:rPr>
              <a:t>%</a:t>
            </a:r>
            <a:endParaRPr lang="it-IT" sz="1200" dirty="0"/>
          </a:p>
        </p:txBody>
      </p:sp>
      <p:sp>
        <p:nvSpPr>
          <p:cNvPr id="74" name="Rettangolo 73"/>
          <p:cNvSpPr/>
          <p:nvPr/>
        </p:nvSpPr>
        <p:spPr>
          <a:xfrm>
            <a:off x="373284" y="2610852"/>
            <a:ext cx="1295676" cy="307777"/>
          </a:xfrm>
          <a:prstGeom prst="rect">
            <a:avLst/>
          </a:prstGeom>
        </p:spPr>
        <p:txBody>
          <a:bodyPr wrap="square">
            <a:spAutoFit/>
          </a:bodyPr>
          <a:lstStyle/>
          <a:p>
            <a:pPr algn="just"/>
            <a:r>
              <a:rPr lang="it-IT" sz="1200" b="0" dirty="0">
                <a:latin typeface="Calibri" panose="020F0502020204030204" pitchFamily="34" charset="0"/>
              </a:rPr>
              <a:t>Piemonte: </a:t>
            </a:r>
            <a:r>
              <a:rPr lang="it-IT" sz="1400" b="1" dirty="0">
                <a:latin typeface="Calibri" panose="020F0502020204030204" pitchFamily="34" charset="0"/>
              </a:rPr>
              <a:t>33,0</a:t>
            </a:r>
            <a:r>
              <a:rPr lang="it-IT" sz="1200" dirty="0">
                <a:latin typeface="Calibri" panose="020F0502020204030204" pitchFamily="34" charset="0"/>
              </a:rPr>
              <a:t>%</a:t>
            </a:r>
            <a:endParaRPr lang="it-IT" sz="1200" dirty="0"/>
          </a:p>
        </p:txBody>
      </p:sp>
      <p:sp>
        <p:nvSpPr>
          <p:cNvPr id="75" name="Rettangolo 74"/>
          <p:cNvSpPr/>
          <p:nvPr/>
        </p:nvSpPr>
        <p:spPr>
          <a:xfrm>
            <a:off x="373284" y="2871704"/>
            <a:ext cx="1106393" cy="307777"/>
          </a:xfrm>
          <a:prstGeom prst="rect">
            <a:avLst/>
          </a:prstGeom>
        </p:spPr>
        <p:txBody>
          <a:bodyPr wrap="square">
            <a:spAutoFit/>
          </a:bodyPr>
          <a:lstStyle/>
          <a:p>
            <a:pPr algn="just"/>
            <a:r>
              <a:rPr lang="it-IT" sz="1200" b="0" dirty="0">
                <a:latin typeface="Calibri" panose="020F0502020204030204" pitchFamily="34" charset="0"/>
              </a:rPr>
              <a:t>Liguria: </a:t>
            </a:r>
            <a:r>
              <a:rPr lang="it-IT" sz="1400" b="1" dirty="0">
                <a:latin typeface="Calibri" panose="020F0502020204030204" pitchFamily="34" charset="0"/>
              </a:rPr>
              <a:t>29,2</a:t>
            </a:r>
            <a:r>
              <a:rPr lang="it-IT" sz="1200" dirty="0">
                <a:latin typeface="Calibri" panose="020F0502020204030204" pitchFamily="34" charset="0"/>
              </a:rPr>
              <a:t>%</a:t>
            </a:r>
            <a:endParaRPr lang="it-IT" sz="1200" dirty="0"/>
          </a:p>
        </p:txBody>
      </p:sp>
      <p:sp>
        <p:nvSpPr>
          <p:cNvPr id="76" name="Rettangolo 75"/>
          <p:cNvSpPr/>
          <p:nvPr/>
        </p:nvSpPr>
        <p:spPr>
          <a:xfrm>
            <a:off x="5425255" y="2068576"/>
            <a:ext cx="1893724" cy="307777"/>
          </a:xfrm>
          <a:prstGeom prst="rect">
            <a:avLst/>
          </a:prstGeom>
        </p:spPr>
        <p:txBody>
          <a:bodyPr wrap="none">
            <a:spAutoFit/>
          </a:bodyPr>
          <a:lstStyle/>
          <a:p>
            <a:pPr algn="just"/>
            <a:r>
              <a:rPr lang="it-IT" sz="1200" b="0" dirty="0">
                <a:latin typeface="Calibri" panose="020F0502020204030204" pitchFamily="34" charset="0"/>
              </a:rPr>
              <a:t>Trentino Alto Adige: </a:t>
            </a:r>
            <a:r>
              <a:rPr lang="it-IT" sz="1400" b="1" dirty="0">
                <a:latin typeface="Calibri" panose="020F0502020204030204" pitchFamily="34" charset="0"/>
              </a:rPr>
              <a:t>37,3</a:t>
            </a:r>
            <a:r>
              <a:rPr lang="it-IT" sz="1200" dirty="0">
                <a:latin typeface="Calibri" panose="020F0502020204030204" pitchFamily="34" charset="0"/>
              </a:rPr>
              <a:t>%</a:t>
            </a:r>
            <a:endParaRPr lang="it-IT" sz="1200" dirty="0"/>
          </a:p>
        </p:txBody>
      </p:sp>
      <p:sp>
        <p:nvSpPr>
          <p:cNvPr id="77" name="Rettangolo 76"/>
          <p:cNvSpPr/>
          <p:nvPr/>
        </p:nvSpPr>
        <p:spPr>
          <a:xfrm>
            <a:off x="5425257" y="2323454"/>
            <a:ext cx="1911549" cy="307777"/>
          </a:xfrm>
          <a:prstGeom prst="rect">
            <a:avLst/>
          </a:prstGeom>
        </p:spPr>
        <p:txBody>
          <a:bodyPr wrap="none">
            <a:spAutoFit/>
          </a:bodyPr>
          <a:lstStyle/>
          <a:p>
            <a:pPr algn="just"/>
            <a:r>
              <a:rPr lang="it-IT" sz="1200" b="0" dirty="0">
                <a:latin typeface="Calibri" panose="020F0502020204030204" pitchFamily="34" charset="0"/>
              </a:rPr>
              <a:t>Friuli Venezia Giulia: </a:t>
            </a:r>
            <a:r>
              <a:rPr lang="it-IT" sz="1400" b="1" dirty="0">
                <a:latin typeface="Calibri" panose="020F0502020204030204" pitchFamily="34" charset="0"/>
              </a:rPr>
              <a:t>32,7</a:t>
            </a:r>
            <a:r>
              <a:rPr lang="it-IT" sz="1200" dirty="0">
                <a:latin typeface="Calibri" panose="020F0502020204030204" pitchFamily="34" charset="0"/>
              </a:rPr>
              <a:t>%</a:t>
            </a:r>
            <a:endParaRPr lang="it-IT" sz="1200" dirty="0"/>
          </a:p>
        </p:txBody>
      </p:sp>
      <p:sp>
        <p:nvSpPr>
          <p:cNvPr id="78" name="Rettangolo 77"/>
          <p:cNvSpPr/>
          <p:nvPr/>
        </p:nvSpPr>
        <p:spPr>
          <a:xfrm>
            <a:off x="5425257" y="2578332"/>
            <a:ext cx="1136465" cy="307777"/>
          </a:xfrm>
          <a:prstGeom prst="rect">
            <a:avLst/>
          </a:prstGeom>
        </p:spPr>
        <p:txBody>
          <a:bodyPr wrap="none">
            <a:spAutoFit/>
          </a:bodyPr>
          <a:lstStyle/>
          <a:p>
            <a:pPr algn="just"/>
            <a:r>
              <a:rPr lang="it-IT" sz="1200" b="0" dirty="0">
                <a:latin typeface="Calibri" panose="020F0502020204030204" pitchFamily="34" charset="0"/>
              </a:rPr>
              <a:t>Veneto:</a:t>
            </a:r>
            <a:r>
              <a:rPr lang="it-IT" sz="1200" dirty="0">
                <a:latin typeface="Calibri" panose="020F0502020204030204" pitchFamily="34" charset="0"/>
              </a:rPr>
              <a:t> </a:t>
            </a:r>
            <a:r>
              <a:rPr lang="it-IT" sz="1400" b="1" dirty="0">
                <a:latin typeface="Calibri" panose="020F0502020204030204" pitchFamily="34" charset="0"/>
              </a:rPr>
              <a:t>35,2</a:t>
            </a:r>
            <a:r>
              <a:rPr lang="it-IT" sz="1200" dirty="0">
                <a:latin typeface="Calibri" panose="020F0502020204030204" pitchFamily="34" charset="0"/>
              </a:rPr>
              <a:t>%</a:t>
            </a:r>
            <a:endParaRPr lang="it-IT" sz="1200" dirty="0"/>
          </a:p>
        </p:txBody>
      </p:sp>
      <p:sp>
        <p:nvSpPr>
          <p:cNvPr id="79" name="Rettangolo 78"/>
          <p:cNvSpPr/>
          <p:nvPr/>
        </p:nvSpPr>
        <p:spPr>
          <a:xfrm>
            <a:off x="5425256" y="2833208"/>
            <a:ext cx="1691553" cy="307777"/>
          </a:xfrm>
          <a:prstGeom prst="rect">
            <a:avLst/>
          </a:prstGeom>
        </p:spPr>
        <p:txBody>
          <a:bodyPr wrap="none">
            <a:spAutoFit/>
          </a:bodyPr>
          <a:lstStyle/>
          <a:p>
            <a:pPr algn="just"/>
            <a:r>
              <a:rPr lang="it-IT" sz="1200" b="0" dirty="0">
                <a:latin typeface="Calibri" panose="020F0502020204030204" pitchFamily="34" charset="0"/>
              </a:rPr>
              <a:t>Emilia Romagna: </a:t>
            </a:r>
            <a:r>
              <a:rPr lang="it-IT" sz="1400" b="1" dirty="0">
                <a:latin typeface="Calibri" panose="020F0502020204030204" pitchFamily="34" charset="0"/>
              </a:rPr>
              <a:t>31,3</a:t>
            </a:r>
            <a:r>
              <a:rPr lang="it-IT" sz="1200" dirty="0">
                <a:latin typeface="Calibri" panose="020F0502020204030204" pitchFamily="34" charset="0"/>
              </a:rPr>
              <a:t>%</a:t>
            </a:r>
            <a:endParaRPr lang="it-IT" sz="1200" dirty="0"/>
          </a:p>
        </p:txBody>
      </p:sp>
      <p:sp>
        <p:nvSpPr>
          <p:cNvPr id="81" name="Rettangolo 80"/>
          <p:cNvSpPr/>
          <p:nvPr/>
        </p:nvSpPr>
        <p:spPr>
          <a:xfrm>
            <a:off x="6915395" y="3660880"/>
            <a:ext cx="1195968" cy="307777"/>
          </a:xfrm>
          <a:prstGeom prst="rect">
            <a:avLst/>
          </a:prstGeom>
        </p:spPr>
        <p:txBody>
          <a:bodyPr wrap="none">
            <a:spAutoFit/>
          </a:bodyPr>
          <a:lstStyle/>
          <a:p>
            <a:pPr algn="just"/>
            <a:r>
              <a:rPr lang="it-IT" sz="1200" b="0" dirty="0">
                <a:latin typeface="Calibri" panose="020F0502020204030204" pitchFamily="34" charset="0"/>
              </a:rPr>
              <a:t>Abruzzo: </a:t>
            </a:r>
            <a:r>
              <a:rPr lang="it-IT" sz="1400" b="1" dirty="0">
                <a:latin typeface="Calibri" panose="020F0502020204030204" pitchFamily="34" charset="0"/>
              </a:rPr>
              <a:t>30,7</a:t>
            </a:r>
            <a:r>
              <a:rPr lang="it-IT" sz="1200" dirty="0">
                <a:latin typeface="Calibri" panose="020F0502020204030204" pitchFamily="34" charset="0"/>
              </a:rPr>
              <a:t>%</a:t>
            </a:r>
            <a:endParaRPr lang="it-IT" sz="1200" dirty="0"/>
          </a:p>
        </p:txBody>
      </p:sp>
      <p:sp>
        <p:nvSpPr>
          <p:cNvPr id="82" name="Rettangolo 81"/>
          <p:cNvSpPr/>
          <p:nvPr/>
        </p:nvSpPr>
        <p:spPr>
          <a:xfrm>
            <a:off x="6915395" y="3912678"/>
            <a:ext cx="1114408" cy="307777"/>
          </a:xfrm>
          <a:prstGeom prst="rect">
            <a:avLst/>
          </a:prstGeom>
        </p:spPr>
        <p:txBody>
          <a:bodyPr wrap="none">
            <a:spAutoFit/>
          </a:bodyPr>
          <a:lstStyle/>
          <a:p>
            <a:pPr algn="just"/>
            <a:r>
              <a:rPr lang="it-IT" sz="1200" b="0" dirty="0">
                <a:latin typeface="Calibri" panose="020F0502020204030204" pitchFamily="34" charset="0"/>
              </a:rPr>
              <a:t>Molise:</a:t>
            </a:r>
            <a:r>
              <a:rPr lang="it-IT" sz="1200" dirty="0">
                <a:latin typeface="Calibri" panose="020F0502020204030204" pitchFamily="34" charset="0"/>
              </a:rPr>
              <a:t> </a:t>
            </a:r>
            <a:r>
              <a:rPr lang="it-IT" sz="1400" b="1" dirty="0">
                <a:latin typeface="Calibri" panose="020F0502020204030204" pitchFamily="34" charset="0"/>
              </a:rPr>
              <a:t>25,8</a:t>
            </a:r>
            <a:r>
              <a:rPr lang="it-IT" sz="1200" dirty="0">
                <a:latin typeface="Calibri" panose="020F0502020204030204" pitchFamily="34" charset="0"/>
              </a:rPr>
              <a:t>%</a:t>
            </a:r>
            <a:endParaRPr lang="it-IT" sz="1200" dirty="0"/>
          </a:p>
        </p:txBody>
      </p:sp>
      <p:sp>
        <p:nvSpPr>
          <p:cNvPr id="83" name="Rettangolo 82"/>
          <p:cNvSpPr/>
          <p:nvPr/>
        </p:nvSpPr>
        <p:spPr>
          <a:xfrm>
            <a:off x="6915395" y="4416274"/>
            <a:ext cx="1069524" cy="307777"/>
          </a:xfrm>
          <a:prstGeom prst="rect">
            <a:avLst/>
          </a:prstGeom>
        </p:spPr>
        <p:txBody>
          <a:bodyPr wrap="none">
            <a:spAutoFit/>
          </a:bodyPr>
          <a:lstStyle/>
          <a:p>
            <a:pPr algn="just"/>
            <a:r>
              <a:rPr lang="it-IT" sz="1200" b="0" dirty="0">
                <a:latin typeface="Calibri" panose="020F0502020204030204" pitchFamily="34" charset="0"/>
              </a:rPr>
              <a:t>Puglia: </a:t>
            </a:r>
            <a:r>
              <a:rPr lang="it-IT" sz="1400" b="1" dirty="0">
                <a:latin typeface="Calibri" panose="020F0502020204030204" pitchFamily="34" charset="0"/>
              </a:rPr>
              <a:t>20,2</a:t>
            </a:r>
            <a:r>
              <a:rPr lang="it-IT" sz="1200" dirty="0">
                <a:latin typeface="Calibri" panose="020F0502020204030204" pitchFamily="34" charset="0"/>
              </a:rPr>
              <a:t>%</a:t>
            </a:r>
            <a:endParaRPr lang="it-IT" sz="1200" dirty="0"/>
          </a:p>
        </p:txBody>
      </p:sp>
      <p:sp>
        <p:nvSpPr>
          <p:cNvPr id="84" name="Rettangolo 83"/>
          <p:cNvSpPr/>
          <p:nvPr/>
        </p:nvSpPr>
        <p:spPr>
          <a:xfrm>
            <a:off x="6915397" y="4164476"/>
            <a:ext cx="1314784" cy="307777"/>
          </a:xfrm>
          <a:prstGeom prst="rect">
            <a:avLst/>
          </a:prstGeom>
        </p:spPr>
        <p:txBody>
          <a:bodyPr wrap="none">
            <a:spAutoFit/>
          </a:bodyPr>
          <a:lstStyle/>
          <a:p>
            <a:pPr algn="just"/>
            <a:r>
              <a:rPr lang="it-IT" sz="1200" b="0" dirty="0">
                <a:latin typeface="Calibri" panose="020F0502020204030204" pitchFamily="34" charset="0"/>
              </a:rPr>
              <a:t>Campania:</a:t>
            </a:r>
            <a:r>
              <a:rPr lang="it-IT" sz="1200" dirty="0">
                <a:latin typeface="Calibri" panose="020F0502020204030204" pitchFamily="34" charset="0"/>
              </a:rPr>
              <a:t> </a:t>
            </a:r>
            <a:r>
              <a:rPr lang="it-IT" sz="1400" b="1" dirty="0">
                <a:latin typeface="Calibri" panose="020F0502020204030204" pitchFamily="34" charset="0"/>
              </a:rPr>
              <a:t>14,4</a:t>
            </a:r>
            <a:r>
              <a:rPr lang="it-IT" sz="1200" dirty="0">
                <a:latin typeface="Calibri" panose="020F0502020204030204" pitchFamily="34" charset="0"/>
              </a:rPr>
              <a:t>%</a:t>
            </a:r>
            <a:endParaRPr lang="it-IT" sz="1200" dirty="0"/>
          </a:p>
        </p:txBody>
      </p:sp>
      <p:sp>
        <p:nvSpPr>
          <p:cNvPr id="86" name="Rettangolo 85"/>
          <p:cNvSpPr/>
          <p:nvPr/>
        </p:nvSpPr>
        <p:spPr>
          <a:xfrm>
            <a:off x="407063" y="3604188"/>
            <a:ext cx="1189236" cy="307777"/>
          </a:xfrm>
          <a:prstGeom prst="rect">
            <a:avLst/>
          </a:prstGeom>
        </p:spPr>
        <p:txBody>
          <a:bodyPr wrap="square">
            <a:spAutoFit/>
          </a:bodyPr>
          <a:lstStyle/>
          <a:p>
            <a:pPr algn="just"/>
            <a:r>
              <a:rPr lang="it-IT" sz="1200" b="0" dirty="0">
                <a:latin typeface="Calibri" panose="020F0502020204030204" pitchFamily="34" charset="0"/>
              </a:rPr>
              <a:t>Toscana: </a:t>
            </a:r>
            <a:r>
              <a:rPr lang="it-IT" sz="1400" b="1" dirty="0">
                <a:latin typeface="Calibri" panose="020F0502020204030204" pitchFamily="34" charset="0"/>
              </a:rPr>
              <a:t>31,5</a:t>
            </a:r>
            <a:r>
              <a:rPr lang="it-IT" sz="1200" dirty="0">
                <a:latin typeface="Calibri" panose="020F0502020204030204" pitchFamily="34" charset="0"/>
              </a:rPr>
              <a:t>%</a:t>
            </a:r>
            <a:endParaRPr lang="it-IT" sz="1200" dirty="0"/>
          </a:p>
        </p:txBody>
      </p:sp>
      <p:sp>
        <p:nvSpPr>
          <p:cNvPr id="87" name="Rettangolo 86"/>
          <p:cNvSpPr/>
          <p:nvPr/>
        </p:nvSpPr>
        <p:spPr>
          <a:xfrm>
            <a:off x="407063" y="3844639"/>
            <a:ext cx="1008609" cy="307777"/>
          </a:xfrm>
          <a:prstGeom prst="rect">
            <a:avLst/>
          </a:prstGeom>
        </p:spPr>
        <p:txBody>
          <a:bodyPr wrap="square">
            <a:spAutoFit/>
          </a:bodyPr>
          <a:lstStyle/>
          <a:p>
            <a:pPr algn="just"/>
            <a:r>
              <a:rPr lang="it-IT" sz="1200" b="0" dirty="0">
                <a:latin typeface="Calibri" panose="020F0502020204030204" pitchFamily="34" charset="0"/>
              </a:rPr>
              <a:t>Lazio: </a:t>
            </a:r>
            <a:r>
              <a:rPr lang="it-IT" sz="1400" b="1" dirty="0">
                <a:latin typeface="Calibri" panose="020F0502020204030204" pitchFamily="34" charset="0"/>
              </a:rPr>
              <a:t>26,8</a:t>
            </a:r>
            <a:r>
              <a:rPr lang="it-IT" sz="1200" dirty="0">
                <a:latin typeface="Calibri" panose="020F0502020204030204" pitchFamily="34" charset="0"/>
              </a:rPr>
              <a:t>%</a:t>
            </a:r>
            <a:endParaRPr lang="it-IT" sz="1200" dirty="0"/>
          </a:p>
        </p:txBody>
      </p:sp>
      <p:sp>
        <p:nvSpPr>
          <p:cNvPr id="88" name="Rettangolo 87"/>
          <p:cNvSpPr/>
          <p:nvPr/>
        </p:nvSpPr>
        <p:spPr>
          <a:xfrm>
            <a:off x="407063" y="4085090"/>
            <a:ext cx="1157689" cy="307777"/>
          </a:xfrm>
          <a:prstGeom prst="rect">
            <a:avLst/>
          </a:prstGeom>
        </p:spPr>
        <p:txBody>
          <a:bodyPr wrap="square">
            <a:spAutoFit/>
          </a:bodyPr>
          <a:lstStyle/>
          <a:p>
            <a:pPr algn="just"/>
            <a:r>
              <a:rPr lang="it-IT" sz="1200" b="0" dirty="0">
                <a:latin typeface="Calibri" panose="020F0502020204030204" pitchFamily="34" charset="0"/>
              </a:rPr>
              <a:t>Umbria: </a:t>
            </a:r>
            <a:r>
              <a:rPr lang="it-IT" sz="1400" b="1" dirty="0">
                <a:latin typeface="Calibri" panose="020F0502020204030204" pitchFamily="34" charset="0"/>
              </a:rPr>
              <a:t>28,1</a:t>
            </a:r>
            <a:r>
              <a:rPr lang="it-IT" sz="1200" dirty="0">
                <a:latin typeface="Calibri" panose="020F0502020204030204" pitchFamily="34" charset="0"/>
              </a:rPr>
              <a:t>%</a:t>
            </a:r>
            <a:endParaRPr lang="it-IT" sz="1200" dirty="0"/>
          </a:p>
        </p:txBody>
      </p:sp>
      <p:sp>
        <p:nvSpPr>
          <p:cNvPr id="89" name="Rettangolo 88"/>
          <p:cNvSpPr/>
          <p:nvPr/>
        </p:nvSpPr>
        <p:spPr>
          <a:xfrm>
            <a:off x="407063" y="4325539"/>
            <a:ext cx="1171475" cy="307777"/>
          </a:xfrm>
          <a:prstGeom prst="rect">
            <a:avLst/>
          </a:prstGeom>
        </p:spPr>
        <p:txBody>
          <a:bodyPr wrap="square">
            <a:spAutoFit/>
          </a:bodyPr>
          <a:lstStyle/>
          <a:p>
            <a:pPr algn="just"/>
            <a:r>
              <a:rPr lang="it-IT" sz="1200" b="0" dirty="0">
                <a:latin typeface="Calibri" panose="020F0502020204030204" pitchFamily="34" charset="0"/>
              </a:rPr>
              <a:t>Marche:</a:t>
            </a:r>
            <a:r>
              <a:rPr lang="it-IT" sz="1200" dirty="0">
                <a:latin typeface="Calibri" panose="020F0502020204030204" pitchFamily="34" charset="0"/>
              </a:rPr>
              <a:t> </a:t>
            </a:r>
            <a:r>
              <a:rPr lang="it-IT" sz="1400" b="1" dirty="0">
                <a:latin typeface="Calibri" panose="020F0502020204030204" pitchFamily="34" charset="0"/>
              </a:rPr>
              <a:t>31,7</a:t>
            </a:r>
            <a:r>
              <a:rPr lang="it-IT" sz="1200" dirty="0">
                <a:latin typeface="Calibri" panose="020F0502020204030204" pitchFamily="34" charset="0"/>
              </a:rPr>
              <a:t>%</a:t>
            </a:r>
            <a:endParaRPr lang="it-IT" sz="1200" dirty="0"/>
          </a:p>
        </p:txBody>
      </p:sp>
      <p:sp>
        <p:nvSpPr>
          <p:cNvPr id="94" name="Rettangolo 93"/>
          <p:cNvSpPr/>
          <p:nvPr/>
        </p:nvSpPr>
        <p:spPr>
          <a:xfrm>
            <a:off x="1350690" y="5003143"/>
            <a:ext cx="1043876" cy="307777"/>
          </a:xfrm>
          <a:prstGeom prst="rect">
            <a:avLst/>
          </a:prstGeom>
        </p:spPr>
        <p:txBody>
          <a:bodyPr wrap="none">
            <a:spAutoFit/>
          </a:bodyPr>
          <a:lstStyle/>
          <a:p>
            <a:pPr algn="just"/>
            <a:r>
              <a:rPr lang="it-IT" sz="1200" b="0" dirty="0">
                <a:latin typeface="Calibri" panose="020F0502020204030204" pitchFamily="34" charset="0"/>
              </a:rPr>
              <a:t>Sicilia:</a:t>
            </a:r>
            <a:r>
              <a:rPr lang="it-IT" sz="1200" dirty="0">
                <a:latin typeface="Calibri" panose="020F0502020204030204" pitchFamily="34" charset="0"/>
              </a:rPr>
              <a:t> </a:t>
            </a:r>
            <a:r>
              <a:rPr lang="it-IT" sz="1400" b="1" dirty="0">
                <a:latin typeface="Calibri" panose="020F0502020204030204" pitchFamily="34" charset="0"/>
              </a:rPr>
              <a:t>18,1</a:t>
            </a:r>
            <a:r>
              <a:rPr lang="it-IT" sz="1200" dirty="0">
                <a:latin typeface="Calibri" panose="020F0502020204030204" pitchFamily="34" charset="0"/>
              </a:rPr>
              <a:t>%</a:t>
            </a:r>
            <a:endParaRPr lang="it-IT" sz="1200" dirty="0"/>
          </a:p>
        </p:txBody>
      </p:sp>
      <p:sp>
        <p:nvSpPr>
          <p:cNvPr id="95" name="Rettangolo 94"/>
          <p:cNvSpPr/>
          <p:nvPr/>
        </p:nvSpPr>
        <p:spPr>
          <a:xfrm>
            <a:off x="1350692" y="5245742"/>
            <a:ext cx="1270989" cy="307777"/>
          </a:xfrm>
          <a:prstGeom prst="rect">
            <a:avLst/>
          </a:prstGeom>
        </p:spPr>
        <p:txBody>
          <a:bodyPr wrap="none">
            <a:spAutoFit/>
          </a:bodyPr>
          <a:lstStyle/>
          <a:p>
            <a:pPr algn="just"/>
            <a:r>
              <a:rPr lang="it-IT" sz="1200" b="0" dirty="0">
                <a:latin typeface="Calibri" panose="020F0502020204030204" pitchFamily="34" charset="0"/>
              </a:rPr>
              <a:t>Sardegna:</a:t>
            </a:r>
            <a:r>
              <a:rPr lang="it-IT" sz="1200" dirty="0">
                <a:latin typeface="Calibri" panose="020F0502020204030204" pitchFamily="34" charset="0"/>
              </a:rPr>
              <a:t> </a:t>
            </a:r>
            <a:r>
              <a:rPr lang="it-IT" sz="1400" b="1" dirty="0">
                <a:latin typeface="Calibri" panose="020F0502020204030204" pitchFamily="34" charset="0"/>
              </a:rPr>
              <a:t>32,5</a:t>
            </a:r>
            <a:r>
              <a:rPr lang="it-IT" sz="1200" dirty="0">
                <a:latin typeface="Calibri" panose="020F0502020204030204" pitchFamily="34" charset="0"/>
              </a:rPr>
              <a:t>%</a:t>
            </a:r>
            <a:endParaRPr lang="it-IT" sz="1200" dirty="0"/>
          </a:p>
        </p:txBody>
      </p:sp>
      <p:sp>
        <p:nvSpPr>
          <p:cNvPr id="96" name="Rettangolo 95"/>
          <p:cNvSpPr/>
          <p:nvPr/>
        </p:nvSpPr>
        <p:spPr>
          <a:xfrm>
            <a:off x="6915395" y="4668072"/>
            <a:ext cx="1276568" cy="307777"/>
          </a:xfrm>
          <a:prstGeom prst="rect">
            <a:avLst/>
          </a:prstGeom>
        </p:spPr>
        <p:txBody>
          <a:bodyPr wrap="none">
            <a:spAutoFit/>
          </a:bodyPr>
          <a:lstStyle/>
          <a:p>
            <a:pPr algn="just"/>
            <a:r>
              <a:rPr lang="it-IT" sz="1200" b="0" dirty="0">
                <a:latin typeface="Calibri" panose="020F0502020204030204" pitchFamily="34" charset="0"/>
              </a:rPr>
              <a:t>Basilicata: </a:t>
            </a:r>
            <a:r>
              <a:rPr lang="it-IT" sz="1400" b="1" dirty="0">
                <a:latin typeface="Calibri" panose="020F0502020204030204" pitchFamily="34" charset="0"/>
              </a:rPr>
              <a:t>20,8</a:t>
            </a:r>
            <a:r>
              <a:rPr lang="it-IT" sz="1200" dirty="0">
                <a:latin typeface="Calibri" panose="020F0502020204030204" pitchFamily="34" charset="0"/>
              </a:rPr>
              <a:t>%</a:t>
            </a:r>
            <a:endParaRPr lang="it-IT" sz="1200" dirty="0"/>
          </a:p>
        </p:txBody>
      </p:sp>
      <p:sp>
        <p:nvSpPr>
          <p:cNvPr id="97" name="Rettangolo 96"/>
          <p:cNvSpPr/>
          <p:nvPr/>
        </p:nvSpPr>
        <p:spPr>
          <a:xfrm>
            <a:off x="6915396" y="4919869"/>
            <a:ext cx="1199367" cy="307777"/>
          </a:xfrm>
          <a:prstGeom prst="rect">
            <a:avLst/>
          </a:prstGeom>
        </p:spPr>
        <p:txBody>
          <a:bodyPr wrap="none">
            <a:spAutoFit/>
          </a:bodyPr>
          <a:lstStyle/>
          <a:p>
            <a:pPr algn="just"/>
            <a:r>
              <a:rPr lang="it-IT" sz="1200" b="0" dirty="0">
                <a:latin typeface="Calibri" panose="020F0502020204030204" pitchFamily="34" charset="0"/>
              </a:rPr>
              <a:t>Calabria: </a:t>
            </a:r>
            <a:r>
              <a:rPr lang="it-IT" sz="1400" b="1" dirty="0">
                <a:latin typeface="Calibri" panose="020F0502020204030204" pitchFamily="34" charset="0"/>
              </a:rPr>
              <a:t>17,6</a:t>
            </a:r>
            <a:r>
              <a:rPr lang="it-IT" sz="1200" dirty="0">
                <a:latin typeface="Calibri" panose="020F0502020204030204" pitchFamily="34" charset="0"/>
              </a:rPr>
              <a:t>%</a:t>
            </a:r>
            <a:endParaRPr lang="it-IT" sz="1200" dirty="0"/>
          </a:p>
        </p:txBody>
      </p:sp>
      <p:sp>
        <p:nvSpPr>
          <p:cNvPr id="98" name="Rettangolo 97"/>
          <p:cNvSpPr/>
          <p:nvPr/>
        </p:nvSpPr>
        <p:spPr>
          <a:xfrm>
            <a:off x="387913" y="5815356"/>
            <a:ext cx="8426477" cy="369332"/>
          </a:xfrm>
          <a:prstGeom prst="rect">
            <a:avLst/>
          </a:prstGeom>
          <a:solidFill>
            <a:srgbClr val="C00000"/>
          </a:solidFill>
        </p:spPr>
        <p:txBody>
          <a:bodyPr wrap="square">
            <a:spAutoFit/>
          </a:bodyPr>
          <a:lstStyle/>
          <a:p>
            <a:pPr algn="ctr"/>
            <a:r>
              <a:rPr lang="it-IT" sz="1800" b="1" cap="all" dirty="0">
                <a:solidFill>
                  <a:schemeClr val="bg1"/>
                </a:solidFill>
                <a:latin typeface="Calibri" panose="020F0502020204030204" pitchFamily="34" charset="0"/>
              </a:rPr>
              <a:t>       MEDIA ITALIA: 28,7%</a:t>
            </a:r>
            <a:endParaRPr lang="it-IT" sz="1800" b="1" i="0" u="none" strike="noStrike" cap="all" dirty="0">
              <a:solidFill>
                <a:schemeClr val="bg1"/>
              </a:solidFill>
              <a:effectLst/>
              <a:latin typeface="Calibri" panose="020F0502020204030204" pitchFamily="34" charset="0"/>
            </a:endParaRPr>
          </a:p>
        </p:txBody>
      </p:sp>
      <p:sp>
        <p:nvSpPr>
          <p:cNvPr id="47" name="Titolo 6"/>
          <p:cNvSpPr txBox="1">
            <a:spLocks/>
          </p:cNvSpPr>
          <p:nvPr/>
        </p:nvSpPr>
        <p:spPr>
          <a:xfrm>
            <a:off x="395286" y="188913"/>
            <a:ext cx="8748713"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dirty="0">
                <a:solidFill>
                  <a:schemeClr val="tx1"/>
                </a:solidFill>
                <a:latin typeface="Calibri" panose="020F0502020204030204" pitchFamily="34" charset="0"/>
                <a:ea typeface="ＭＳ Ｐゴシック" pitchFamily="34" charset="-128"/>
                <a:cs typeface="Arial" charset="0"/>
              </a:rPr>
              <a:t>…negli ultimi tre mesi, circa il 29% degli internauti ha </a:t>
            </a:r>
            <a:r>
              <a:rPr lang="it-IT" u="sng" dirty="0">
                <a:solidFill>
                  <a:srgbClr val="C00000"/>
                </a:solidFill>
                <a:latin typeface="Calibri" panose="020F0502020204030204" pitchFamily="34" charset="0"/>
                <a:ea typeface="ＭＳ Ｐゴシック" pitchFamily="34" charset="-128"/>
                <a:cs typeface="Arial" charset="0"/>
              </a:rPr>
              <a:t>UTILIZZATO INTERNET PER EFFETTUARE ACQUISTI</a:t>
            </a:r>
            <a:r>
              <a:rPr lang="it-IT" dirty="0">
                <a:solidFill>
                  <a:schemeClr val="tx1"/>
                </a:solidFill>
                <a:latin typeface="Calibri" panose="020F0502020204030204" pitchFamily="34" charset="0"/>
                <a:ea typeface="ＭＳ Ｐゴシック" pitchFamily="34" charset="-128"/>
                <a:cs typeface="Arial" charset="0"/>
              </a:rPr>
              <a:t>… </a:t>
            </a:r>
            <a:r>
              <a:rPr lang="it-IT" u="sng" dirty="0">
                <a:solidFill>
                  <a:srgbClr val="C00000"/>
                </a:solidFill>
                <a:latin typeface="Calibri" panose="020F0502020204030204" pitchFamily="34" charset="0"/>
                <a:ea typeface="ＭＳ Ｐゴシック" pitchFamily="34" charset="-128"/>
                <a:cs typeface="Arial" charset="0"/>
              </a:rPr>
              <a:t>IL FVG È LA SESTA REGIONE IN ITALIA</a:t>
            </a:r>
            <a:r>
              <a:rPr lang="it-IT" dirty="0">
                <a:solidFill>
                  <a:schemeClr val="tx1"/>
                </a:solidFill>
                <a:latin typeface="Calibri" panose="020F0502020204030204" pitchFamily="34" charset="0"/>
                <a:ea typeface="ＭＳ Ｐゴシック" pitchFamily="34" charset="-128"/>
                <a:cs typeface="Arial" charset="0"/>
              </a:rPr>
              <a:t> (dopo veneto e </a:t>
            </a:r>
            <a:r>
              <a:rPr lang="it-IT" dirty="0" err="1">
                <a:solidFill>
                  <a:schemeClr val="tx1"/>
                </a:solidFill>
                <a:latin typeface="Calibri" panose="020F0502020204030204" pitchFamily="34" charset="0"/>
                <a:ea typeface="ＭＳ Ｐゴシック" pitchFamily="34" charset="-128"/>
                <a:cs typeface="Arial" charset="0"/>
              </a:rPr>
              <a:t>piemonte</a:t>
            </a:r>
            <a:r>
              <a:rPr lang="it-IT" dirty="0">
                <a:solidFill>
                  <a:schemeClr val="tx1"/>
                </a:solidFill>
                <a:latin typeface="Calibri" panose="020F0502020204030204" pitchFamily="34" charset="0"/>
                <a:ea typeface="ＭＳ Ｐゴシック" pitchFamily="34" charset="-128"/>
                <a:cs typeface="Arial" charset="0"/>
              </a:rPr>
              <a:t>)…</a:t>
            </a:r>
            <a:endParaRPr lang="it-IT" kern="0" dirty="0">
              <a:solidFill>
                <a:schemeClr val="tx1"/>
              </a:solidFill>
              <a:latin typeface="Calibri" panose="020F0502020204030204" pitchFamily="34" charset="0"/>
              <a:ea typeface="ＭＳ Ｐゴシック" pitchFamily="34" charset="-128"/>
              <a:cs typeface="Arial" charset="0"/>
            </a:endParaRPr>
          </a:p>
        </p:txBody>
      </p:sp>
      <p:sp>
        <p:nvSpPr>
          <p:cNvPr id="50" name="Rettangolo 11"/>
          <p:cNvSpPr>
            <a:spLocks noChangeArrowheads="1"/>
          </p:cNvSpPr>
          <p:nvPr/>
        </p:nvSpPr>
        <p:spPr bwMode="auto">
          <a:xfrm>
            <a:off x="406674" y="6281084"/>
            <a:ext cx="8301734" cy="331502"/>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ISTAT – </a:t>
            </a:r>
            <a:r>
              <a:rPr lang="en-US" sz="1400" b="1" i="1" dirty="0" err="1">
                <a:latin typeface="Calibri" panose="020F0502020204030204" pitchFamily="34" charset="0"/>
              </a:rPr>
              <a:t>Cittadini</a:t>
            </a:r>
            <a:r>
              <a:rPr lang="en-US" sz="1400" b="1" i="1" dirty="0">
                <a:latin typeface="Calibri" panose="020F0502020204030204" pitchFamily="34" charset="0"/>
              </a:rPr>
              <a:t>, </a:t>
            </a:r>
            <a:r>
              <a:rPr lang="en-US" sz="1400" b="1" i="1" dirty="0" err="1">
                <a:latin typeface="Calibri" panose="020F0502020204030204" pitchFamily="34" charset="0"/>
              </a:rPr>
              <a:t>imprese</a:t>
            </a:r>
            <a:r>
              <a:rPr lang="en-US" sz="1400" b="1" i="1" dirty="0">
                <a:latin typeface="Calibri" panose="020F0502020204030204" pitchFamily="34" charset="0"/>
              </a:rPr>
              <a:t> e ICT.</a:t>
            </a:r>
            <a:endParaRPr lang="it-IT" sz="1400" b="1" dirty="0">
              <a:latin typeface="Calibri" panose="020F0502020204030204" pitchFamily="34" charset="0"/>
            </a:endParaRPr>
          </a:p>
        </p:txBody>
      </p:sp>
      <p:sp>
        <p:nvSpPr>
          <p:cNvPr id="2" name="Rettangolo 1"/>
          <p:cNvSpPr/>
          <p:nvPr/>
        </p:nvSpPr>
        <p:spPr>
          <a:xfrm>
            <a:off x="332044" y="5793896"/>
            <a:ext cx="3633276" cy="430887"/>
          </a:xfrm>
          <a:prstGeom prst="rect">
            <a:avLst/>
          </a:prstGeom>
        </p:spPr>
        <p:txBody>
          <a:bodyPr wrap="square">
            <a:spAutoFit/>
          </a:bodyPr>
          <a:lstStyle/>
          <a:p>
            <a:r>
              <a:rPr lang="it-IT" sz="1050" b="1" cap="all" dirty="0">
                <a:solidFill>
                  <a:schemeClr val="bg1"/>
                </a:solidFill>
                <a:latin typeface="Calibri" panose="020F0502020204030204" pitchFamily="34" charset="0"/>
              </a:rPr>
              <a:t>* per 100 persone di 15 anni e più della stessa zona che hanno usato Internet negli ultimi 3 mesi</a:t>
            </a:r>
            <a:endParaRPr lang="it-IT" sz="1050" dirty="0">
              <a:solidFill>
                <a:schemeClr val="bg1"/>
              </a:solidFill>
            </a:endParaRPr>
          </a:p>
        </p:txBody>
      </p:sp>
    </p:spTree>
    <p:extLst>
      <p:ext uri="{BB962C8B-B14F-4D97-AF65-F5344CB8AC3E}">
        <p14:creationId xmlns:p14="http://schemas.microsoft.com/office/powerpoint/2010/main" val="4520743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p:cNvSpPr/>
          <p:nvPr/>
        </p:nvSpPr>
        <p:spPr bwMode="auto">
          <a:xfrm>
            <a:off x="345604" y="1342351"/>
            <a:ext cx="3370472" cy="2761819"/>
          </a:xfrm>
          <a:prstGeom prst="roundRect">
            <a:avLst/>
          </a:prstGeom>
          <a:solidFill>
            <a:srgbClr val="008000">
              <a:alpha val="50196"/>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pic>
        <p:nvPicPr>
          <p:cNvPr id="47" name="Immagine 46"/>
          <p:cNvPicPr>
            <a:picLocks noChangeAspect="1"/>
          </p:cNvPicPr>
          <p:nvPr/>
        </p:nvPicPr>
        <p:blipFill>
          <a:blip r:embed="rId2"/>
          <a:stretch>
            <a:fillRect/>
          </a:stretch>
        </p:blipFill>
        <p:spPr>
          <a:xfrm>
            <a:off x="1176539" y="2116385"/>
            <a:ext cx="1814934" cy="1807340"/>
          </a:xfrm>
          <a:prstGeom prst="rect">
            <a:avLst/>
          </a:prstGeom>
        </p:spPr>
      </p:pic>
      <p:sp>
        <p:nvSpPr>
          <p:cNvPr id="232450" name="Rectangle 4"/>
          <p:cNvSpPr>
            <a:spLocks noGrp="1" noChangeArrowheads="1"/>
          </p:cNvSpPr>
          <p:nvPr>
            <p:ph type="title" idx="4294967295"/>
          </p:nvPr>
        </p:nvSpPr>
        <p:spPr>
          <a:xfrm>
            <a:off x="387914" y="188913"/>
            <a:ext cx="8280400" cy="765175"/>
          </a:xfrm>
        </p:spPr>
        <p:txBody>
          <a:bodyPr/>
          <a:lstStyle/>
          <a:p>
            <a:pPr eaLnBrk="1" hangingPunct="1"/>
            <a:r>
              <a:rPr lang="it-IT" dirty="0" err="1">
                <a:solidFill>
                  <a:srgbClr val="364E88"/>
                </a:solidFill>
                <a:latin typeface="Calibri" panose="020F0502020204030204" pitchFamily="34" charset="0"/>
                <a:ea typeface="ＭＳ Ｐゴシック" pitchFamily="34" charset="-128"/>
                <a:cs typeface="Arial" charset="0"/>
              </a:rPr>
              <a:t>e.commerce</a:t>
            </a:r>
            <a:r>
              <a:rPr lang="it-IT" dirty="0">
                <a:solidFill>
                  <a:srgbClr val="364E88"/>
                </a:solidFill>
                <a:latin typeface="Calibri" panose="020F0502020204030204" pitchFamily="34" charset="0"/>
                <a:ea typeface="ＭＳ Ｐゴシック" pitchFamily="34" charset="-128"/>
                <a:cs typeface="Arial" charset="0"/>
              </a:rPr>
              <a:t> | </a:t>
            </a:r>
            <a:r>
              <a:rPr lang="it-IT" dirty="0">
                <a:solidFill>
                  <a:schemeClr val="tx1"/>
                </a:solidFill>
                <a:latin typeface="Calibri" panose="020F0502020204030204" pitchFamily="34" charset="0"/>
                <a:ea typeface="ＭＳ Ｐゴシック" pitchFamily="34" charset="-128"/>
                <a:cs typeface="Arial" charset="0"/>
              </a:rPr>
              <a:t>…negli ultimi tre mesi nel FVG, </a:t>
            </a:r>
            <a:r>
              <a:rPr lang="it-IT" u="sng" dirty="0">
                <a:solidFill>
                  <a:srgbClr val="C00000"/>
                </a:solidFill>
                <a:latin typeface="Calibri" panose="020F0502020204030204" pitchFamily="34" charset="0"/>
                <a:ea typeface="ＭＳ Ｐゴシック" pitchFamily="34" charset="-128"/>
                <a:cs typeface="Arial" charset="0"/>
              </a:rPr>
              <a:t>UN UTENTE SU DUE HA UTILIZZATO SERVIZI BANCARI ONLINE</a:t>
            </a:r>
            <a:r>
              <a:rPr lang="it-IT" dirty="0">
                <a:solidFill>
                  <a:schemeClr val="tx1"/>
                </a:solidFill>
                <a:latin typeface="Calibri" panose="020F0502020204030204" pitchFamily="34" charset="0"/>
                <a:ea typeface="ＭＳ Ｐゴシック" pitchFamily="34" charset="-128"/>
                <a:cs typeface="Arial" charset="0"/>
              </a:rPr>
              <a:t>… quasi similmente sono stati utilizzati servizi a pagamento per effettuare acquisti…</a:t>
            </a:r>
            <a:endParaRPr lang="it-IT" altLang="it-IT" dirty="0">
              <a:solidFill>
                <a:schemeClr val="tx1"/>
              </a:solidFill>
              <a:latin typeface="Calibri" panose="020F0502020204030204" pitchFamily="34" charset="0"/>
              <a:cs typeface="Arial" panose="020B0604020202020204" pitchFamily="34" charset="0"/>
            </a:endParaRPr>
          </a:p>
        </p:txBody>
      </p:sp>
      <p:sp>
        <p:nvSpPr>
          <p:cNvPr id="77" name="Rettangolo 76"/>
          <p:cNvSpPr/>
          <p:nvPr/>
        </p:nvSpPr>
        <p:spPr>
          <a:xfrm>
            <a:off x="1267552" y="2514526"/>
            <a:ext cx="1292662" cy="892552"/>
          </a:xfrm>
          <a:prstGeom prst="rect">
            <a:avLst/>
          </a:prstGeom>
        </p:spPr>
        <p:txBody>
          <a:bodyPr wrap="none">
            <a:spAutoFit/>
          </a:bodyPr>
          <a:lstStyle/>
          <a:p>
            <a:pPr algn="just"/>
            <a:r>
              <a:rPr lang="it-IT" sz="2400" b="1" dirty="0">
                <a:solidFill>
                  <a:schemeClr val="bg1"/>
                </a:solidFill>
                <a:latin typeface="Calibri" panose="020F0502020204030204" pitchFamily="34" charset="0"/>
              </a:rPr>
              <a:t>58,0</a:t>
            </a:r>
            <a:r>
              <a:rPr lang="it-IT" sz="2000" dirty="0">
                <a:solidFill>
                  <a:schemeClr val="bg1"/>
                </a:solidFill>
                <a:latin typeface="Calibri" panose="020F0502020204030204" pitchFamily="34" charset="0"/>
              </a:rPr>
              <a:t>%</a:t>
            </a:r>
            <a:br>
              <a:rPr lang="it-IT" sz="2000" dirty="0">
                <a:solidFill>
                  <a:schemeClr val="bg1"/>
                </a:solidFill>
                <a:latin typeface="Calibri" panose="020F0502020204030204" pitchFamily="34" charset="0"/>
              </a:rPr>
            </a:br>
            <a:r>
              <a:rPr lang="it-IT" sz="1200" dirty="0">
                <a:solidFill>
                  <a:schemeClr val="bg1"/>
                </a:solidFill>
                <a:latin typeface="Calibri" panose="020F0502020204030204" pitchFamily="34" charset="0"/>
              </a:rPr>
              <a:t>(</a:t>
            </a:r>
            <a:r>
              <a:rPr lang="it-IT" sz="1600" b="1" dirty="0">
                <a:solidFill>
                  <a:schemeClr val="bg1"/>
                </a:solidFill>
                <a:latin typeface="Calibri" panose="020F0502020204030204" pitchFamily="34" charset="0"/>
              </a:rPr>
              <a:t>+7,5</a:t>
            </a:r>
            <a:r>
              <a:rPr lang="it-IT" sz="1100" dirty="0">
                <a:solidFill>
                  <a:schemeClr val="bg1"/>
                </a:solidFill>
                <a:latin typeface="Calibri" panose="020F0502020204030204" pitchFamily="34" charset="0"/>
              </a:rPr>
              <a:t>%</a:t>
            </a:r>
            <a:r>
              <a:rPr lang="it-IT" sz="1200" dirty="0">
                <a:solidFill>
                  <a:schemeClr val="bg1"/>
                </a:solidFill>
                <a:latin typeface="Calibri" panose="020F0502020204030204" pitchFamily="34" charset="0"/>
              </a:rPr>
              <a:t> rispetto </a:t>
            </a:r>
          </a:p>
          <a:p>
            <a:pPr algn="just"/>
            <a:r>
              <a:rPr lang="it-IT" sz="1200" dirty="0">
                <a:solidFill>
                  <a:schemeClr val="bg1"/>
                </a:solidFill>
                <a:latin typeface="Calibri" panose="020F0502020204030204" pitchFamily="34" charset="0"/>
              </a:rPr>
              <a:t>al dato nazionale)</a:t>
            </a:r>
            <a:endParaRPr lang="it-IT" sz="2000" dirty="0">
              <a:solidFill>
                <a:schemeClr val="bg1"/>
              </a:solidFill>
            </a:endParaRPr>
          </a:p>
        </p:txBody>
      </p:sp>
      <p:sp>
        <p:nvSpPr>
          <p:cNvPr id="50" name="Rettangolo 49"/>
          <p:cNvSpPr/>
          <p:nvPr/>
        </p:nvSpPr>
        <p:spPr>
          <a:xfrm>
            <a:off x="372187" y="1352984"/>
            <a:ext cx="3317307" cy="800219"/>
          </a:xfrm>
          <a:prstGeom prst="rect">
            <a:avLst/>
          </a:prstGeom>
          <a:noFill/>
        </p:spPr>
        <p:txBody>
          <a:bodyPr wrap="square">
            <a:spAutoFit/>
          </a:bodyPr>
          <a:lstStyle/>
          <a:p>
            <a:pPr algn="ctr"/>
            <a:r>
              <a:rPr lang="it-IT" sz="1800" b="1" cap="all" dirty="0">
                <a:solidFill>
                  <a:schemeClr val="bg1"/>
                </a:solidFill>
                <a:latin typeface="Calibri" panose="020F0502020204030204" pitchFamily="34" charset="0"/>
              </a:rPr>
              <a:t>FRIULI VENEZIA GIULIA – </a:t>
            </a:r>
          </a:p>
          <a:p>
            <a:pPr algn="ctr"/>
            <a:r>
              <a:rPr lang="it-IT" sz="1400" b="1" cap="all" dirty="0">
                <a:solidFill>
                  <a:schemeClr val="bg1"/>
                </a:solidFill>
                <a:latin typeface="Calibri" panose="020F0502020204030204" pitchFamily="34" charset="0"/>
              </a:rPr>
              <a:t>UTENTI INTERNET CHE NEGLI ULTIMI TRE MESI HANNO UTILIZZATO INTERNET</a:t>
            </a:r>
            <a:endParaRPr lang="it-IT" sz="1400" b="1" i="0" u="none" strike="noStrike" cap="all" dirty="0">
              <a:solidFill>
                <a:schemeClr val="bg1"/>
              </a:solidFill>
              <a:effectLst/>
              <a:latin typeface="Calibri" panose="020F0502020204030204" pitchFamily="34" charset="0"/>
            </a:endParaRPr>
          </a:p>
        </p:txBody>
      </p:sp>
      <p:cxnSp>
        <p:nvCxnSpPr>
          <p:cNvPr id="51" name="Connettore 2 50"/>
          <p:cNvCxnSpPr>
            <a:cxnSpLocks/>
          </p:cNvCxnSpPr>
          <p:nvPr/>
        </p:nvCxnSpPr>
        <p:spPr bwMode="auto">
          <a:xfrm>
            <a:off x="3373090" y="2286002"/>
            <a:ext cx="2780604" cy="1"/>
          </a:xfrm>
          <a:prstGeom prst="straightConnector1">
            <a:avLst/>
          </a:prstGeom>
          <a:noFill/>
          <a:ln w="12700" cap="rnd" cmpd="sng" algn="ctr">
            <a:solidFill>
              <a:srgbClr val="008000"/>
            </a:solidFill>
            <a:prstDash val="solid"/>
            <a:round/>
            <a:headEnd type="none" w="med" len="med"/>
            <a:tailEnd type="oval" w="lg" len="lg"/>
          </a:ln>
          <a:effectLst/>
        </p:spPr>
      </p:cxnSp>
      <p:sp>
        <p:nvSpPr>
          <p:cNvPr id="52" name="Rettangolo 51"/>
          <p:cNvSpPr/>
          <p:nvPr/>
        </p:nvSpPr>
        <p:spPr>
          <a:xfrm>
            <a:off x="3711580" y="1419036"/>
            <a:ext cx="2505911" cy="854080"/>
          </a:xfrm>
          <a:prstGeom prst="rect">
            <a:avLst/>
          </a:prstGeom>
        </p:spPr>
        <p:txBody>
          <a:bodyPr wrap="square">
            <a:spAutoFit/>
          </a:bodyPr>
          <a:lstStyle/>
          <a:p>
            <a:r>
              <a:rPr lang="it-IT" sz="1050" cap="all" dirty="0">
                <a:latin typeface="Calibri" panose="020F0502020204030204" pitchFamily="34" charset="0"/>
              </a:rPr>
              <a:t>UTENTI INTERNET CHE </a:t>
            </a:r>
            <a:r>
              <a:rPr lang="it-IT" sz="1050" b="1" cap="all" dirty="0">
                <a:latin typeface="Calibri" panose="020F0502020204030204" pitchFamily="34" charset="0"/>
              </a:rPr>
              <a:t>NEGLI ULTIMI TRE MESI</a:t>
            </a:r>
            <a:r>
              <a:rPr lang="it-IT" sz="1050" cap="all" dirty="0">
                <a:latin typeface="Calibri" panose="020F0502020204030204" pitchFamily="34" charset="0"/>
              </a:rPr>
              <a:t> HANNO ORDINATO/COMPRATO MERCI/SERVIZI ONLINE</a:t>
            </a:r>
          </a:p>
          <a:p>
            <a:r>
              <a:rPr lang="it-IT" b="1" dirty="0">
                <a:latin typeface="Calibri" panose="020F0502020204030204" pitchFamily="34" charset="0"/>
              </a:rPr>
              <a:t>32,7</a:t>
            </a:r>
            <a:r>
              <a:rPr lang="it-IT" sz="1200" dirty="0">
                <a:latin typeface="Calibri" panose="020F0502020204030204" pitchFamily="34" charset="0"/>
              </a:rPr>
              <a:t>%</a:t>
            </a:r>
            <a:endParaRPr lang="it-IT" sz="1600" dirty="0"/>
          </a:p>
        </p:txBody>
      </p:sp>
      <p:cxnSp>
        <p:nvCxnSpPr>
          <p:cNvPr id="53" name="Connettore 2 52"/>
          <p:cNvCxnSpPr>
            <a:cxnSpLocks/>
          </p:cNvCxnSpPr>
          <p:nvPr/>
        </p:nvCxnSpPr>
        <p:spPr bwMode="auto">
          <a:xfrm>
            <a:off x="3373090" y="3143418"/>
            <a:ext cx="2780604" cy="1"/>
          </a:xfrm>
          <a:prstGeom prst="straightConnector1">
            <a:avLst/>
          </a:prstGeom>
          <a:noFill/>
          <a:ln w="12700" cap="rnd" cmpd="sng" algn="ctr">
            <a:solidFill>
              <a:srgbClr val="008000"/>
            </a:solidFill>
            <a:prstDash val="solid"/>
            <a:round/>
            <a:headEnd type="none" w="med" len="med"/>
            <a:tailEnd type="oval" w="lg" len="lg"/>
          </a:ln>
          <a:effectLst/>
        </p:spPr>
      </p:cxnSp>
      <p:sp>
        <p:nvSpPr>
          <p:cNvPr id="54" name="Rettangolo 53"/>
          <p:cNvSpPr/>
          <p:nvPr/>
        </p:nvSpPr>
        <p:spPr>
          <a:xfrm>
            <a:off x="3806577" y="2806061"/>
            <a:ext cx="2057102" cy="338554"/>
          </a:xfrm>
          <a:prstGeom prst="rect">
            <a:avLst/>
          </a:prstGeom>
        </p:spPr>
        <p:txBody>
          <a:bodyPr wrap="none">
            <a:spAutoFit/>
          </a:bodyPr>
          <a:lstStyle/>
          <a:p>
            <a:r>
              <a:rPr lang="it-IT" sz="1600" b="1" dirty="0">
                <a:latin typeface="Calibri" panose="020F0502020204030204" pitchFamily="34" charset="0"/>
              </a:rPr>
              <a:t>Per</a:t>
            </a:r>
            <a:r>
              <a:rPr lang="it-IT" sz="1600" dirty="0">
                <a:latin typeface="Calibri" panose="020F0502020204030204" pitchFamily="34" charset="0"/>
              </a:rPr>
              <a:t> svolgere </a:t>
            </a:r>
            <a:r>
              <a:rPr lang="it-IT" sz="1600" b="1" dirty="0">
                <a:latin typeface="Calibri" panose="020F0502020204030204" pitchFamily="34" charset="0"/>
              </a:rPr>
              <a:t>attività</a:t>
            </a:r>
            <a:r>
              <a:rPr lang="it-IT" sz="1600" dirty="0">
                <a:latin typeface="Calibri" panose="020F0502020204030204" pitchFamily="34" charset="0"/>
              </a:rPr>
              <a:t> di</a:t>
            </a:r>
            <a:endParaRPr lang="it-IT" sz="1600" dirty="0"/>
          </a:p>
        </p:txBody>
      </p:sp>
      <p:sp>
        <p:nvSpPr>
          <p:cNvPr id="55" name="Rettangolo 54"/>
          <p:cNvSpPr/>
          <p:nvPr/>
        </p:nvSpPr>
        <p:spPr>
          <a:xfrm>
            <a:off x="3713324" y="2291355"/>
            <a:ext cx="2309287" cy="369332"/>
          </a:xfrm>
          <a:prstGeom prst="rect">
            <a:avLst/>
          </a:prstGeom>
        </p:spPr>
        <p:txBody>
          <a:bodyPr wrap="none">
            <a:spAutoFit/>
          </a:bodyPr>
          <a:lstStyle/>
          <a:p>
            <a:r>
              <a:rPr lang="it-IT" sz="1600" dirty="0">
                <a:latin typeface="Calibri" panose="020F0502020204030204" pitchFamily="34" charset="0"/>
              </a:rPr>
              <a:t>+</a:t>
            </a:r>
            <a:r>
              <a:rPr lang="it-IT" b="1" dirty="0">
                <a:latin typeface="Calibri" panose="020F0502020204030204" pitchFamily="34" charset="0"/>
              </a:rPr>
              <a:t>4,0</a:t>
            </a:r>
            <a:r>
              <a:rPr lang="it-IT" sz="1200" dirty="0">
                <a:latin typeface="Calibri" panose="020F0502020204030204" pitchFamily="34" charset="0"/>
              </a:rPr>
              <a:t>% rispetto al dato nazionale</a:t>
            </a:r>
            <a:endParaRPr lang="it-IT" sz="1600" dirty="0"/>
          </a:p>
        </p:txBody>
      </p:sp>
      <p:sp>
        <p:nvSpPr>
          <p:cNvPr id="6" name="Rettangolo 5"/>
          <p:cNvSpPr/>
          <p:nvPr/>
        </p:nvSpPr>
        <p:spPr>
          <a:xfrm>
            <a:off x="4529463" y="4704617"/>
            <a:ext cx="2604980" cy="584775"/>
          </a:xfrm>
          <a:prstGeom prst="rect">
            <a:avLst/>
          </a:prstGeom>
        </p:spPr>
        <p:txBody>
          <a:bodyPr wrap="square">
            <a:spAutoFit/>
          </a:bodyPr>
          <a:lstStyle/>
          <a:p>
            <a:r>
              <a:rPr lang="it-IT" sz="1600" b="1" dirty="0">
                <a:latin typeface="Calibri" panose="020F0502020204030204" pitchFamily="34" charset="0"/>
              </a:rPr>
              <a:t>Vendita merci o servizi </a:t>
            </a:r>
            <a:br>
              <a:rPr lang="it-IT" sz="1600" dirty="0">
                <a:latin typeface="Calibri" panose="020F0502020204030204" pitchFamily="34" charset="0"/>
              </a:rPr>
            </a:br>
            <a:r>
              <a:rPr lang="it-IT" sz="1600" dirty="0">
                <a:latin typeface="Calibri" panose="020F0502020204030204" pitchFamily="34" charset="0"/>
              </a:rPr>
              <a:t>(es. aste online, eBay)</a:t>
            </a:r>
          </a:p>
        </p:txBody>
      </p:sp>
      <p:sp>
        <p:nvSpPr>
          <p:cNvPr id="57" name="Rettangolo 56"/>
          <p:cNvSpPr/>
          <p:nvPr/>
        </p:nvSpPr>
        <p:spPr>
          <a:xfrm>
            <a:off x="6985475" y="4766172"/>
            <a:ext cx="914033" cy="461665"/>
          </a:xfrm>
          <a:prstGeom prst="rect">
            <a:avLst/>
          </a:prstGeom>
        </p:spPr>
        <p:txBody>
          <a:bodyPr wrap="none">
            <a:spAutoFit/>
          </a:bodyPr>
          <a:lstStyle/>
          <a:p>
            <a:r>
              <a:rPr lang="it-IT" sz="2400" b="1" dirty="0">
                <a:latin typeface="Calibri" panose="020F0502020204030204" pitchFamily="34" charset="0"/>
              </a:rPr>
              <a:t>13,4</a:t>
            </a:r>
            <a:r>
              <a:rPr lang="it-IT" sz="2000" dirty="0">
                <a:latin typeface="Calibri" panose="020F0502020204030204" pitchFamily="34" charset="0"/>
              </a:rPr>
              <a:t>%</a:t>
            </a:r>
            <a:endParaRPr lang="it-IT" sz="2800" dirty="0"/>
          </a:p>
        </p:txBody>
      </p:sp>
      <p:sp>
        <p:nvSpPr>
          <p:cNvPr id="58" name="Rettangolo 57"/>
          <p:cNvSpPr/>
          <p:nvPr/>
        </p:nvSpPr>
        <p:spPr>
          <a:xfrm>
            <a:off x="4529463" y="3373766"/>
            <a:ext cx="2604980" cy="338554"/>
          </a:xfrm>
          <a:prstGeom prst="rect">
            <a:avLst/>
          </a:prstGeom>
        </p:spPr>
        <p:txBody>
          <a:bodyPr wrap="square">
            <a:spAutoFit/>
          </a:bodyPr>
          <a:lstStyle/>
          <a:p>
            <a:r>
              <a:rPr lang="it-IT" sz="1600" b="1" dirty="0">
                <a:latin typeface="Calibri" panose="020F0502020204030204" pitchFamily="34" charset="0"/>
              </a:rPr>
              <a:t>Utilizzo servizi bancari</a:t>
            </a:r>
          </a:p>
        </p:txBody>
      </p:sp>
      <p:sp>
        <p:nvSpPr>
          <p:cNvPr id="60" name="Rettangolo 59"/>
          <p:cNvSpPr/>
          <p:nvPr/>
        </p:nvSpPr>
        <p:spPr>
          <a:xfrm>
            <a:off x="6985475" y="3312211"/>
            <a:ext cx="914033" cy="461665"/>
          </a:xfrm>
          <a:prstGeom prst="rect">
            <a:avLst/>
          </a:prstGeom>
        </p:spPr>
        <p:txBody>
          <a:bodyPr wrap="none">
            <a:spAutoFit/>
          </a:bodyPr>
          <a:lstStyle/>
          <a:p>
            <a:r>
              <a:rPr lang="it-IT" sz="2400" b="1" dirty="0">
                <a:latin typeface="Calibri" panose="020F0502020204030204" pitchFamily="34" charset="0"/>
              </a:rPr>
              <a:t>50,0</a:t>
            </a:r>
            <a:r>
              <a:rPr lang="it-IT" sz="2000" dirty="0">
                <a:latin typeface="Calibri" panose="020F0502020204030204" pitchFamily="34" charset="0"/>
              </a:rPr>
              <a:t>%</a:t>
            </a:r>
            <a:endParaRPr lang="it-IT" sz="2800" dirty="0"/>
          </a:p>
        </p:txBody>
      </p:sp>
      <p:sp>
        <p:nvSpPr>
          <p:cNvPr id="7" name="Rettangolo 6"/>
          <p:cNvSpPr/>
          <p:nvPr/>
        </p:nvSpPr>
        <p:spPr>
          <a:xfrm>
            <a:off x="4529463" y="3989490"/>
            <a:ext cx="2604980" cy="584775"/>
          </a:xfrm>
          <a:prstGeom prst="rect">
            <a:avLst/>
          </a:prstGeom>
        </p:spPr>
        <p:txBody>
          <a:bodyPr wrap="square">
            <a:spAutoFit/>
          </a:bodyPr>
          <a:lstStyle/>
          <a:p>
            <a:r>
              <a:rPr lang="it-IT" sz="1600" b="1" dirty="0">
                <a:latin typeface="Calibri" panose="020F0502020204030204" pitchFamily="34" charset="0"/>
              </a:rPr>
              <a:t>Utilizzo servizi di pagamento </a:t>
            </a:r>
            <a:r>
              <a:rPr lang="it-IT" sz="1600" dirty="0">
                <a:latin typeface="Calibri" panose="020F0502020204030204" pitchFamily="34" charset="0"/>
              </a:rPr>
              <a:t>(es. </a:t>
            </a:r>
            <a:r>
              <a:rPr lang="it-IT" sz="1600" dirty="0" err="1">
                <a:latin typeface="Calibri" panose="020F0502020204030204" pitchFamily="34" charset="0"/>
              </a:rPr>
              <a:t>paypal</a:t>
            </a:r>
            <a:r>
              <a:rPr lang="it-IT" sz="1600" dirty="0">
                <a:latin typeface="Calibri" panose="020F0502020204030204" pitchFamily="34" charset="0"/>
              </a:rPr>
              <a:t>) per acquistare</a:t>
            </a:r>
          </a:p>
        </p:txBody>
      </p:sp>
      <p:sp>
        <p:nvSpPr>
          <p:cNvPr id="63" name="Rettangolo 62"/>
          <p:cNvSpPr/>
          <p:nvPr/>
        </p:nvSpPr>
        <p:spPr>
          <a:xfrm>
            <a:off x="6985475" y="4051045"/>
            <a:ext cx="914033" cy="461665"/>
          </a:xfrm>
          <a:prstGeom prst="rect">
            <a:avLst/>
          </a:prstGeom>
        </p:spPr>
        <p:txBody>
          <a:bodyPr wrap="none">
            <a:spAutoFit/>
          </a:bodyPr>
          <a:lstStyle/>
          <a:p>
            <a:r>
              <a:rPr lang="it-IT" sz="2400" b="1" dirty="0">
                <a:latin typeface="Calibri" panose="020F0502020204030204" pitchFamily="34" charset="0"/>
              </a:rPr>
              <a:t>40,2</a:t>
            </a:r>
            <a:r>
              <a:rPr lang="it-IT" sz="2000" dirty="0">
                <a:latin typeface="Calibri" panose="020F0502020204030204" pitchFamily="34" charset="0"/>
              </a:rPr>
              <a:t>%</a:t>
            </a:r>
            <a:endParaRPr lang="it-IT" sz="2800" dirty="0"/>
          </a:p>
        </p:txBody>
      </p:sp>
      <p:sp>
        <p:nvSpPr>
          <p:cNvPr id="64" name="Rettangolo 63"/>
          <p:cNvSpPr/>
          <p:nvPr/>
        </p:nvSpPr>
        <p:spPr>
          <a:xfrm>
            <a:off x="4529463" y="5447881"/>
            <a:ext cx="2604980" cy="584775"/>
          </a:xfrm>
          <a:prstGeom prst="rect">
            <a:avLst/>
          </a:prstGeom>
        </p:spPr>
        <p:txBody>
          <a:bodyPr wrap="square">
            <a:spAutoFit/>
          </a:bodyPr>
          <a:lstStyle/>
          <a:p>
            <a:r>
              <a:rPr lang="it-IT" sz="1600" b="1" dirty="0">
                <a:latin typeface="Calibri" panose="020F0502020204030204" pitchFamily="34" charset="0"/>
              </a:rPr>
              <a:t>Operazioni finanziarie </a:t>
            </a:r>
          </a:p>
          <a:p>
            <a:r>
              <a:rPr lang="it-IT" sz="1600" dirty="0">
                <a:latin typeface="Calibri" panose="020F0502020204030204" pitchFamily="34" charset="0"/>
              </a:rPr>
              <a:t>(es. azioni, polizze, mutui)</a:t>
            </a:r>
          </a:p>
        </p:txBody>
      </p:sp>
      <p:sp>
        <p:nvSpPr>
          <p:cNvPr id="68" name="Rettangolo 67"/>
          <p:cNvSpPr/>
          <p:nvPr/>
        </p:nvSpPr>
        <p:spPr>
          <a:xfrm>
            <a:off x="7063221" y="5509436"/>
            <a:ext cx="758541" cy="461665"/>
          </a:xfrm>
          <a:prstGeom prst="rect">
            <a:avLst/>
          </a:prstGeom>
        </p:spPr>
        <p:txBody>
          <a:bodyPr wrap="none">
            <a:spAutoFit/>
          </a:bodyPr>
          <a:lstStyle/>
          <a:p>
            <a:r>
              <a:rPr lang="it-IT" sz="2400" b="1" dirty="0">
                <a:latin typeface="Calibri" panose="020F0502020204030204" pitchFamily="34" charset="0"/>
              </a:rPr>
              <a:t>3,7</a:t>
            </a:r>
            <a:r>
              <a:rPr lang="it-IT" sz="2000" dirty="0">
                <a:latin typeface="Calibri" panose="020F0502020204030204" pitchFamily="34" charset="0"/>
              </a:rPr>
              <a:t>%</a:t>
            </a:r>
            <a:endParaRPr lang="it-IT" sz="2800" dirty="0"/>
          </a:p>
        </p:txBody>
      </p:sp>
      <p:pic>
        <p:nvPicPr>
          <p:cNvPr id="2052" name="Picture 4" descr="Risultati immagini per ebay onlin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78372" y="4786016"/>
            <a:ext cx="843955" cy="4219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remote banking ic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10996" y="3217544"/>
            <a:ext cx="778706" cy="6509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magine correlata"/>
          <p:cNvPicPr>
            <a:picLocks noChangeAspect="1" noChangeArrowheads="1"/>
          </p:cNvPicPr>
          <p:nvPr/>
        </p:nvPicPr>
        <p:blipFill>
          <a:blip r:embed="rId5" cstate="email">
            <a:biLevel thresh="75000"/>
            <a:extLst>
              <a:ext uri="{28A0092B-C50C-407E-A947-70E740481C1C}">
                <a14:useLocalDpi xmlns:a14="http://schemas.microsoft.com/office/drawing/2010/main" val="0"/>
              </a:ext>
            </a:extLst>
          </a:blip>
          <a:srcRect/>
          <a:stretch>
            <a:fillRect/>
          </a:stretch>
        </p:blipFill>
        <p:spPr bwMode="auto">
          <a:xfrm>
            <a:off x="3660269" y="3897661"/>
            <a:ext cx="880161" cy="768432"/>
          </a:xfrm>
          <a:prstGeom prst="rect">
            <a:avLst/>
          </a:prstGeom>
          <a:noFill/>
          <a:extLst>
            <a:ext uri="{909E8E84-426E-40DD-AFC4-6F175D3DCCD1}">
              <a14:hiddenFill xmlns:a14="http://schemas.microsoft.com/office/drawing/2010/main">
                <a:solidFill>
                  <a:srgbClr val="FFFFFF"/>
                </a:solidFill>
              </a14:hiddenFill>
            </a:ext>
          </a:extLst>
        </p:spPr>
      </p:pic>
      <p:sp>
        <p:nvSpPr>
          <p:cNvPr id="69" name="Rettangolo con angoli arrotondati 68"/>
          <p:cNvSpPr/>
          <p:nvPr/>
        </p:nvSpPr>
        <p:spPr bwMode="auto">
          <a:xfrm>
            <a:off x="349144" y="1335258"/>
            <a:ext cx="8608470" cy="4916689"/>
          </a:xfrm>
          <a:prstGeom prst="roundRect">
            <a:avLst>
              <a:gd name="adj" fmla="val 8916"/>
            </a:avLst>
          </a:prstGeom>
          <a:noFill/>
          <a:ln w="127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pic>
        <p:nvPicPr>
          <p:cNvPr id="2060" name="Picture 12" descr="Risultati immagini per operazioni finanziarie icon"/>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79504" y="5289392"/>
            <a:ext cx="757024" cy="765888"/>
          </a:xfrm>
          <a:prstGeom prst="rect">
            <a:avLst/>
          </a:prstGeom>
          <a:noFill/>
          <a:extLst>
            <a:ext uri="{909E8E84-426E-40DD-AFC4-6F175D3DCCD1}">
              <a14:hiddenFill xmlns:a14="http://schemas.microsoft.com/office/drawing/2010/main">
                <a:solidFill>
                  <a:srgbClr val="FFFFFF"/>
                </a:solidFill>
              </a14:hiddenFill>
            </a:ext>
          </a:extLst>
        </p:spPr>
      </p:pic>
      <p:sp>
        <p:nvSpPr>
          <p:cNvPr id="70" name="Rettangolo 69"/>
          <p:cNvSpPr/>
          <p:nvPr/>
        </p:nvSpPr>
        <p:spPr>
          <a:xfrm>
            <a:off x="7792990" y="4786016"/>
            <a:ext cx="1239244" cy="446276"/>
          </a:xfrm>
          <a:prstGeom prst="rect">
            <a:avLst/>
          </a:prstGeom>
        </p:spPr>
        <p:txBody>
          <a:bodyPr wrap="square">
            <a:spAutoFit/>
          </a:bodyPr>
          <a:lstStyle/>
          <a:p>
            <a:r>
              <a:rPr lang="it-IT" sz="1200" b="1" dirty="0">
                <a:latin typeface="Calibri" panose="020F0502020204030204" pitchFamily="34" charset="0"/>
              </a:rPr>
              <a:t>+4,1</a:t>
            </a:r>
            <a:r>
              <a:rPr lang="it-IT" sz="1100" dirty="0">
                <a:latin typeface="Calibri" panose="020F0502020204030204" pitchFamily="34" charset="0"/>
              </a:rPr>
              <a:t>% </a:t>
            </a:r>
            <a:r>
              <a:rPr lang="it-IT" sz="1100" b="0" dirty="0">
                <a:latin typeface="Calibri" panose="020F0502020204030204" pitchFamily="34" charset="0"/>
              </a:rPr>
              <a:t>rispetto </a:t>
            </a:r>
          </a:p>
          <a:p>
            <a:r>
              <a:rPr lang="it-IT" sz="1100" b="0" dirty="0">
                <a:latin typeface="Calibri" panose="020F0502020204030204" pitchFamily="34" charset="0"/>
              </a:rPr>
              <a:t>al dato nazionale</a:t>
            </a:r>
            <a:endParaRPr lang="it-IT" sz="1400" b="0" dirty="0"/>
          </a:p>
        </p:txBody>
      </p:sp>
      <p:sp>
        <p:nvSpPr>
          <p:cNvPr id="72" name="Rettangolo 71"/>
          <p:cNvSpPr/>
          <p:nvPr/>
        </p:nvSpPr>
        <p:spPr>
          <a:xfrm>
            <a:off x="7792990" y="3329828"/>
            <a:ext cx="1239244" cy="446276"/>
          </a:xfrm>
          <a:prstGeom prst="rect">
            <a:avLst/>
          </a:prstGeom>
        </p:spPr>
        <p:txBody>
          <a:bodyPr wrap="square">
            <a:spAutoFit/>
          </a:bodyPr>
          <a:lstStyle/>
          <a:p>
            <a:r>
              <a:rPr lang="it-IT" sz="1200" b="1" dirty="0">
                <a:latin typeface="Calibri" panose="020F0502020204030204" pitchFamily="34" charset="0"/>
              </a:rPr>
              <a:t>+8,7</a:t>
            </a:r>
            <a:r>
              <a:rPr lang="it-IT" sz="1100" dirty="0">
                <a:latin typeface="Calibri" panose="020F0502020204030204" pitchFamily="34" charset="0"/>
              </a:rPr>
              <a:t>% </a:t>
            </a:r>
            <a:r>
              <a:rPr lang="it-IT" sz="1100" b="0" dirty="0">
                <a:latin typeface="Calibri" panose="020F0502020204030204" pitchFamily="34" charset="0"/>
              </a:rPr>
              <a:t>rispetto </a:t>
            </a:r>
          </a:p>
          <a:p>
            <a:r>
              <a:rPr lang="it-IT" sz="1100" b="0" dirty="0">
                <a:latin typeface="Calibri" panose="020F0502020204030204" pitchFamily="34" charset="0"/>
              </a:rPr>
              <a:t>al dato nazionale</a:t>
            </a:r>
            <a:endParaRPr lang="it-IT" sz="1400" b="0" dirty="0"/>
          </a:p>
        </p:txBody>
      </p:sp>
      <p:sp>
        <p:nvSpPr>
          <p:cNvPr id="80" name="Rettangolo 79"/>
          <p:cNvSpPr/>
          <p:nvPr/>
        </p:nvSpPr>
        <p:spPr>
          <a:xfrm>
            <a:off x="7792990" y="4068662"/>
            <a:ext cx="1239244" cy="446276"/>
          </a:xfrm>
          <a:prstGeom prst="rect">
            <a:avLst/>
          </a:prstGeom>
        </p:spPr>
        <p:txBody>
          <a:bodyPr wrap="square">
            <a:spAutoFit/>
          </a:bodyPr>
          <a:lstStyle/>
          <a:p>
            <a:r>
              <a:rPr lang="it-IT" sz="1200" b="1" dirty="0">
                <a:latin typeface="Calibri" panose="020F0502020204030204" pitchFamily="34" charset="0"/>
              </a:rPr>
              <a:t>+5,8</a:t>
            </a:r>
            <a:r>
              <a:rPr lang="it-IT" sz="1100" dirty="0">
                <a:latin typeface="Calibri" panose="020F0502020204030204" pitchFamily="34" charset="0"/>
              </a:rPr>
              <a:t>% </a:t>
            </a:r>
            <a:r>
              <a:rPr lang="it-IT" sz="1100" b="0" dirty="0">
                <a:latin typeface="Calibri" panose="020F0502020204030204" pitchFamily="34" charset="0"/>
              </a:rPr>
              <a:t>rispetto </a:t>
            </a:r>
          </a:p>
          <a:p>
            <a:r>
              <a:rPr lang="it-IT" sz="1100" b="0" dirty="0">
                <a:latin typeface="Calibri" panose="020F0502020204030204" pitchFamily="34" charset="0"/>
              </a:rPr>
              <a:t>al dato nazionale</a:t>
            </a:r>
            <a:endParaRPr lang="it-IT" sz="1400" b="0" dirty="0"/>
          </a:p>
        </p:txBody>
      </p:sp>
      <p:sp>
        <p:nvSpPr>
          <p:cNvPr id="85" name="Rettangolo 84"/>
          <p:cNvSpPr/>
          <p:nvPr/>
        </p:nvSpPr>
        <p:spPr>
          <a:xfrm>
            <a:off x="7792990" y="5527101"/>
            <a:ext cx="1239244" cy="446276"/>
          </a:xfrm>
          <a:prstGeom prst="rect">
            <a:avLst/>
          </a:prstGeom>
        </p:spPr>
        <p:txBody>
          <a:bodyPr wrap="square">
            <a:spAutoFit/>
          </a:bodyPr>
          <a:lstStyle/>
          <a:p>
            <a:r>
              <a:rPr lang="it-IT" sz="1200" b="1" dirty="0">
                <a:latin typeface="Calibri" panose="020F0502020204030204" pitchFamily="34" charset="0"/>
              </a:rPr>
              <a:t>+1,2</a:t>
            </a:r>
            <a:r>
              <a:rPr lang="it-IT" sz="1100" dirty="0">
                <a:latin typeface="Calibri" panose="020F0502020204030204" pitchFamily="34" charset="0"/>
              </a:rPr>
              <a:t>% </a:t>
            </a:r>
            <a:r>
              <a:rPr lang="it-IT" sz="1100" b="0" dirty="0">
                <a:latin typeface="Calibri" panose="020F0502020204030204" pitchFamily="34" charset="0"/>
              </a:rPr>
              <a:t>rispetto </a:t>
            </a:r>
          </a:p>
          <a:p>
            <a:r>
              <a:rPr lang="it-IT" sz="1100" b="0" dirty="0">
                <a:latin typeface="Calibri" panose="020F0502020204030204" pitchFamily="34" charset="0"/>
              </a:rPr>
              <a:t>al dato nazionale</a:t>
            </a:r>
            <a:endParaRPr lang="it-IT" sz="1400" b="0" dirty="0"/>
          </a:p>
        </p:txBody>
      </p:sp>
      <p:sp>
        <p:nvSpPr>
          <p:cNvPr id="30" name="Rettangolo 11"/>
          <p:cNvSpPr>
            <a:spLocks noChangeArrowheads="1"/>
          </p:cNvSpPr>
          <p:nvPr/>
        </p:nvSpPr>
        <p:spPr bwMode="auto">
          <a:xfrm>
            <a:off x="406674" y="6281084"/>
            <a:ext cx="8301734" cy="331502"/>
          </a:xfrm>
          <a:prstGeom prst="rect">
            <a:avLst/>
          </a:prstGeom>
          <a:noFill/>
          <a:ln w="9525" algn="ctr">
            <a:noFill/>
            <a:round/>
            <a:headEnd/>
            <a:tailEnd/>
          </a:ln>
        </p:spPr>
        <p:txBody>
          <a:bodyPr wrap="square" lIns="72000" tIns="46800" rIns="72000" bIns="46800">
            <a:spAutoFit/>
          </a:bodyPr>
          <a:lstStyle/>
          <a:p>
            <a:pPr algn="just">
              <a:lnSpc>
                <a:spcPct val="110000"/>
              </a:lnSpc>
              <a:spcBef>
                <a:spcPts val="600"/>
              </a:spcBef>
            </a:pPr>
            <a:r>
              <a:rPr lang="it-IT" sz="1400" b="1" dirty="0">
                <a:latin typeface="Calibri" panose="020F0502020204030204" pitchFamily="34" charset="0"/>
              </a:rPr>
              <a:t>Fonte: ISTAT – </a:t>
            </a:r>
            <a:r>
              <a:rPr lang="en-US" sz="1400" b="1" i="1" dirty="0" err="1">
                <a:latin typeface="Calibri" panose="020F0502020204030204" pitchFamily="34" charset="0"/>
              </a:rPr>
              <a:t>Cittadini</a:t>
            </a:r>
            <a:r>
              <a:rPr lang="en-US" sz="1400" b="1" i="1" dirty="0">
                <a:latin typeface="Calibri" panose="020F0502020204030204" pitchFamily="34" charset="0"/>
              </a:rPr>
              <a:t>, </a:t>
            </a:r>
            <a:r>
              <a:rPr lang="en-US" sz="1400" b="1" i="1" dirty="0" err="1">
                <a:latin typeface="Calibri" panose="020F0502020204030204" pitchFamily="34" charset="0"/>
              </a:rPr>
              <a:t>imprese</a:t>
            </a:r>
            <a:r>
              <a:rPr lang="en-US" sz="1400" b="1" i="1" dirty="0">
                <a:latin typeface="Calibri" panose="020F0502020204030204" pitchFamily="34" charset="0"/>
              </a:rPr>
              <a:t> e ICT.</a:t>
            </a:r>
            <a:endParaRPr lang="it-IT" sz="1400" b="1" dirty="0">
              <a:latin typeface="Calibri" panose="020F0502020204030204" pitchFamily="34" charset="0"/>
            </a:endParaRPr>
          </a:p>
        </p:txBody>
      </p:sp>
    </p:spTree>
    <p:extLst>
      <p:ext uri="{BB962C8B-B14F-4D97-AF65-F5344CB8AC3E}">
        <p14:creationId xmlns:p14="http://schemas.microsoft.com/office/powerpoint/2010/main" val="3635623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6"/>
          <p:cNvSpPr txBox="1">
            <a:spLocks/>
          </p:cNvSpPr>
          <p:nvPr/>
        </p:nvSpPr>
        <p:spPr>
          <a:xfrm>
            <a:off x="395287" y="188913"/>
            <a:ext cx="8570240"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kern="0" dirty="0">
                <a:solidFill>
                  <a:srgbClr val="000000"/>
                </a:solidFill>
                <a:latin typeface="Calibri" panose="020F0502020204030204" pitchFamily="34" charset="0"/>
                <a:ea typeface="ＭＳ Ｐゴシック" pitchFamily="34" charset="-128"/>
                <a:cs typeface="Arial" charset="0"/>
              </a:rPr>
              <a:t>per le imprese del commercio al dettaglio del FVG che effettuano attività di </a:t>
            </a:r>
            <a:r>
              <a:rPr lang="it-IT" kern="0" dirty="0" err="1">
                <a:solidFill>
                  <a:srgbClr val="000000"/>
                </a:solidFill>
                <a:latin typeface="Calibri" panose="020F0502020204030204" pitchFamily="34" charset="0"/>
                <a:ea typeface="ＭＳ Ｐゴシック" pitchFamily="34" charset="-128"/>
                <a:cs typeface="Arial" charset="0"/>
              </a:rPr>
              <a:t>e.commerce</a:t>
            </a:r>
            <a:r>
              <a:rPr lang="it-IT" kern="0" dirty="0">
                <a:solidFill>
                  <a:srgbClr val="000000"/>
                </a:solidFill>
                <a:latin typeface="Calibri" panose="020F0502020204030204" pitchFamily="34" charset="0"/>
                <a:ea typeface="ＭＳ Ｐゴシック" pitchFamily="34" charset="-128"/>
                <a:cs typeface="Arial" charset="0"/>
              </a:rPr>
              <a:t>, </a:t>
            </a:r>
            <a:r>
              <a:rPr lang="it-IT" u="sng" kern="0" dirty="0">
                <a:solidFill>
                  <a:srgbClr val="C00000"/>
                </a:solidFill>
                <a:latin typeface="Calibri" panose="020F0502020204030204" pitchFamily="34" charset="0"/>
                <a:ea typeface="ＭＳ Ｐゴシック" pitchFamily="34" charset="-128"/>
                <a:cs typeface="Arial" charset="0"/>
              </a:rPr>
              <a:t>IL 24% DEI RICAVI PROVIENE DAL SITO DI COMMERCIO ELETTRONICO</a:t>
            </a:r>
            <a:r>
              <a:rPr lang="it-IT" kern="0" dirty="0">
                <a:solidFill>
                  <a:srgbClr val="000000"/>
                </a:solidFill>
                <a:latin typeface="Calibri" panose="020F0502020204030204" pitchFamily="34" charset="0"/>
                <a:ea typeface="ＭＳ Ｐゴシック" pitchFamily="34" charset="-128"/>
                <a:cs typeface="Arial" charset="0"/>
              </a:rPr>
              <a:t>…</a:t>
            </a:r>
          </a:p>
        </p:txBody>
      </p:sp>
      <p:sp>
        <p:nvSpPr>
          <p:cNvPr id="26"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
        <p:nvSpPr>
          <p:cNvPr id="3" name="Rettangolo 2"/>
          <p:cNvSpPr/>
          <p:nvPr/>
        </p:nvSpPr>
        <p:spPr>
          <a:xfrm>
            <a:off x="395287" y="1356248"/>
            <a:ext cx="8501970" cy="646331"/>
          </a:xfrm>
          <a:prstGeom prst="rect">
            <a:avLst/>
          </a:prstGeom>
        </p:spPr>
        <p:txBody>
          <a:bodyPr wrap="square">
            <a:spAutoFit/>
          </a:bodyPr>
          <a:lstStyle/>
          <a:p>
            <a:pPr algn="just"/>
            <a:r>
              <a:rPr lang="it-IT" sz="1800" b="0" dirty="0">
                <a:latin typeface="Calibri" panose="020F0502020204030204" pitchFamily="34" charset="0"/>
              </a:rPr>
              <a:t>Facendo uguale a 100 il totale dei ricavi della Sua impresa nel 2016, come si distribuiscono tra ricavi dal negozio fisico e </a:t>
            </a:r>
            <a:r>
              <a:rPr lang="it-IT" sz="1800" b="1" u="sng" dirty="0">
                <a:latin typeface="Calibri" panose="020F0502020204030204" pitchFamily="34" charset="0"/>
              </a:rPr>
              <a:t>ricavi dal sito di commercio elettronico</a:t>
            </a:r>
            <a:r>
              <a:rPr lang="it-IT" sz="1800" b="0" dirty="0">
                <a:latin typeface="Calibri" panose="020F0502020204030204" pitchFamily="34" charset="0"/>
              </a:rPr>
              <a:t>…?</a:t>
            </a:r>
          </a:p>
        </p:txBody>
      </p:sp>
      <p:pic>
        <p:nvPicPr>
          <p:cNvPr id="33" name="Immagine 32"/>
          <p:cNvPicPr>
            <a:picLocks noChangeAspect="1"/>
          </p:cNvPicPr>
          <p:nvPr/>
        </p:nvPicPr>
        <p:blipFill>
          <a:blip r:embed="rId2"/>
          <a:stretch>
            <a:fillRect/>
          </a:stretch>
        </p:blipFill>
        <p:spPr>
          <a:xfrm>
            <a:off x="6203997" y="2703199"/>
            <a:ext cx="885025" cy="1243595"/>
          </a:xfrm>
          <a:prstGeom prst="rect">
            <a:avLst/>
          </a:prstGeom>
        </p:spPr>
      </p:pic>
      <p:sp>
        <p:nvSpPr>
          <p:cNvPr id="35" name="CasellaDiTesto 9"/>
          <p:cNvSpPr txBox="1">
            <a:spLocks noChangeArrowheads="1"/>
          </p:cNvSpPr>
          <p:nvPr/>
        </p:nvSpPr>
        <p:spPr bwMode="auto">
          <a:xfrm>
            <a:off x="5983030" y="2233280"/>
            <a:ext cx="29699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Pordenone</a:t>
            </a:r>
          </a:p>
        </p:txBody>
      </p:sp>
      <p:pic>
        <p:nvPicPr>
          <p:cNvPr id="36" name="Immagine 35"/>
          <p:cNvPicPr>
            <a:picLocks noChangeAspect="1"/>
          </p:cNvPicPr>
          <p:nvPr/>
        </p:nvPicPr>
        <p:blipFill>
          <a:blip r:embed="rId3"/>
          <a:stretch>
            <a:fillRect/>
          </a:stretch>
        </p:blipFill>
        <p:spPr>
          <a:xfrm>
            <a:off x="3277453" y="4745843"/>
            <a:ext cx="870516" cy="1160689"/>
          </a:xfrm>
          <a:prstGeom prst="rect">
            <a:avLst/>
          </a:prstGeom>
        </p:spPr>
      </p:pic>
      <p:sp>
        <p:nvSpPr>
          <p:cNvPr id="38" name="CasellaDiTesto 9"/>
          <p:cNvSpPr txBox="1">
            <a:spLocks noChangeArrowheads="1"/>
          </p:cNvSpPr>
          <p:nvPr/>
        </p:nvSpPr>
        <p:spPr bwMode="auto">
          <a:xfrm>
            <a:off x="3019982" y="4205595"/>
            <a:ext cx="298373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Trieste</a:t>
            </a:r>
          </a:p>
        </p:txBody>
      </p:sp>
      <p:pic>
        <p:nvPicPr>
          <p:cNvPr id="39" name="Immagine 38"/>
          <p:cNvPicPr>
            <a:picLocks noChangeAspect="1"/>
          </p:cNvPicPr>
          <p:nvPr/>
        </p:nvPicPr>
        <p:blipFill>
          <a:blip r:embed="rId4"/>
          <a:stretch>
            <a:fillRect/>
          </a:stretch>
        </p:blipFill>
        <p:spPr>
          <a:xfrm>
            <a:off x="3280666" y="2755015"/>
            <a:ext cx="864091" cy="1139963"/>
          </a:xfrm>
          <a:prstGeom prst="rect">
            <a:avLst/>
          </a:prstGeom>
        </p:spPr>
      </p:pic>
      <p:sp>
        <p:nvSpPr>
          <p:cNvPr id="43" name="CasellaDiTesto 9"/>
          <p:cNvSpPr txBox="1">
            <a:spLocks noChangeArrowheads="1"/>
          </p:cNvSpPr>
          <p:nvPr/>
        </p:nvSpPr>
        <p:spPr bwMode="auto">
          <a:xfrm>
            <a:off x="3019982" y="2233280"/>
            <a:ext cx="29850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Udine</a:t>
            </a:r>
          </a:p>
        </p:txBody>
      </p:sp>
      <p:pic>
        <p:nvPicPr>
          <p:cNvPr id="45" name="Immagine 44"/>
          <p:cNvPicPr>
            <a:picLocks noChangeAspect="1"/>
          </p:cNvPicPr>
          <p:nvPr/>
        </p:nvPicPr>
        <p:blipFill>
          <a:blip r:embed="rId5"/>
          <a:stretch>
            <a:fillRect/>
          </a:stretch>
        </p:blipFill>
        <p:spPr>
          <a:xfrm>
            <a:off x="6167725" y="4700348"/>
            <a:ext cx="957568" cy="1251679"/>
          </a:xfrm>
          <a:prstGeom prst="rect">
            <a:avLst/>
          </a:prstGeom>
        </p:spPr>
      </p:pic>
      <p:sp>
        <p:nvSpPr>
          <p:cNvPr id="49" name="CasellaDiTesto 9"/>
          <p:cNvSpPr txBox="1">
            <a:spLocks noChangeArrowheads="1"/>
          </p:cNvSpPr>
          <p:nvPr/>
        </p:nvSpPr>
        <p:spPr bwMode="auto">
          <a:xfrm>
            <a:off x="5983030" y="4205595"/>
            <a:ext cx="29824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Gorizia</a:t>
            </a:r>
          </a:p>
        </p:txBody>
      </p:sp>
      <p:sp>
        <p:nvSpPr>
          <p:cNvPr id="51" name="CasellaDiTesto 50"/>
          <p:cNvSpPr txBox="1"/>
          <p:nvPr/>
        </p:nvSpPr>
        <p:spPr>
          <a:xfrm>
            <a:off x="4393215" y="2909498"/>
            <a:ext cx="1183336"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22</a:t>
            </a:r>
            <a:r>
              <a:rPr lang="it-IT" sz="36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52" name="CasellaDiTesto 51"/>
          <p:cNvSpPr txBox="1"/>
          <p:nvPr/>
        </p:nvSpPr>
        <p:spPr>
          <a:xfrm>
            <a:off x="4393215" y="4910689"/>
            <a:ext cx="1183336"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24</a:t>
            </a:r>
            <a:r>
              <a:rPr lang="it-IT" sz="36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53" name="CasellaDiTesto 52"/>
          <p:cNvSpPr txBox="1"/>
          <p:nvPr/>
        </p:nvSpPr>
        <p:spPr>
          <a:xfrm>
            <a:off x="7427888" y="2909498"/>
            <a:ext cx="1109599"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24</a:t>
            </a:r>
            <a:r>
              <a:rPr lang="it-IT" sz="32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54" name="CasellaDiTesto 53"/>
          <p:cNvSpPr txBox="1"/>
          <p:nvPr/>
        </p:nvSpPr>
        <p:spPr>
          <a:xfrm>
            <a:off x="7391020" y="4910689"/>
            <a:ext cx="1183336"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25</a:t>
            </a:r>
            <a:r>
              <a:rPr lang="it-IT" sz="36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55" name="Rettangolo 54"/>
          <p:cNvSpPr/>
          <p:nvPr/>
        </p:nvSpPr>
        <p:spPr bwMode="auto">
          <a:xfrm>
            <a:off x="2999904" y="2209762"/>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56" name="Rettangolo 55"/>
          <p:cNvSpPr/>
          <p:nvPr/>
        </p:nvSpPr>
        <p:spPr bwMode="auto">
          <a:xfrm>
            <a:off x="5968078" y="2209762"/>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57" name="Rettangolo 56"/>
          <p:cNvSpPr/>
          <p:nvPr/>
        </p:nvSpPr>
        <p:spPr bwMode="auto">
          <a:xfrm>
            <a:off x="2999904" y="4189289"/>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58" name="Rettangolo 57"/>
          <p:cNvSpPr/>
          <p:nvPr/>
        </p:nvSpPr>
        <p:spPr bwMode="auto">
          <a:xfrm>
            <a:off x="5968078" y="4189289"/>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59" name="CasellaDiTesto 58"/>
          <p:cNvSpPr txBox="1"/>
          <p:nvPr/>
        </p:nvSpPr>
        <p:spPr>
          <a:xfrm>
            <a:off x="544354" y="3696069"/>
            <a:ext cx="1784463" cy="1323439"/>
          </a:xfrm>
          <a:prstGeom prst="rect">
            <a:avLst/>
          </a:prstGeom>
          <a:noFill/>
        </p:spPr>
        <p:txBody>
          <a:bodyPr wrap="none" rtlCol="0">
            <a:spAutoFit/>
          </a:bodyPr>
          <a:lstStyle/>
          <a:p>
            <a:pPr algn="ctr"/>
            <a:r>
              <a:rPr lang="it-IT" sz="8000" b="1" dirty="0">
                <a:solidFill>
                  <a:srgbClr val="C00000"/>
                </a:solidFill>
                <a:latin typeface="Calibri" panose="020F0502020204030204" pitchFamily="34" charset="0"/>
              </a:rPr>
              <a:t>24</a:t>
            </a:r>
            <a:r>
              <a:rPr lang="it-IT" sz="6000" b="1" dirty="0">
                <a:solidFill>
                  <a:srgbClr val="C00000"/>
                </a:solidFill>
                <a:latin typeface="Calibri" panose="020F0502020204030204" pitchFamily="34" charset="0"/>
              </a:rPr>
              <a:t>%</a:t>
            </a:r>
            <a:endParaRPr lang="it-IT" sz="8000" b="1" dirty="0">
              <a:solidFill>
                <a:srgbClr val="C00000"/>
              </a:solidFill>
              <a:latin typeface="Calibri" panose="020F0502020204030204" pitchFamily="34" charset="0"/>
            </a:endParaRPr>
          </a:p>
        </p:txBody>
      </p:sp>
      <p:sp>
        <p:nvSpPr>
          <p:cNvPr id="60" name="CasellaDiTesto 9"/>
          <p:cNvSpPr txBox="1">
            <a:spLocks noChangeArrowheads="1"/>
          </p:cNvSpPr>
          <p:nvPr/>
        </p:nvSpPr>
        <p:spPr bwMode="auto">
          <a:xfrm>
            <a:off x="301662" y="2614777"/>
            <a:ext cx="2269847" cy="1091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lnSpc>
                <a:spcPct val="110000"/>
              </a:lnSpc>
              <a:spcBef>
                <a:spcPts val="600"/>
              </a:spcBef>
            </a:pPr>
            <a:r>
              <a:rPr lang="it-IT" altLang="ja-JP" sz="2000" i="1" dirty="0">
                <a:latin typeface="Calibri" panose="020F0502020204030204" pitchFamily="34" charset="0"/>
              </a:rPr>
              <a:t>Ricavi provenienti dal sito di </a:t>
            </a:r>
            <a:r>
              <a:rPr lang="it-IT" altLang="ja-JP" sz="2000" i="1" dirty="0" err="1">
                <a:latin typeface="Calibri" panose="020F0502020204030204" pitchFamily="34" charset="0"/>
              </a:rPr>
              <a:t>e.commerce</a:t>
            </a:r>
            <a:endParaRPr lang="it-IT" altLang="ja-JP" sz="2000" i="1" dirty="0">
              <a:latin typeface="Calibri" panose="020F0502020204030204" pitchFamily="34" charset="0"/>
            </a:endParaRPr>
          </a:p>
        </p:txBody>
      </p:sp>
      <p:sp>
        <p:nvSpPr>
          <p:cNvPr id="61" name="Parentesi graffa aperta 60"/>
          <p:cNvSpPr/>
          <p:nvPr/>
        </p:nvSpPr>
        <p:spPr bwMode="auto">
          <a:xfrm>
            <a:off x="2612453" y="2237058"/>
            <a:ext cx="198987" cy="3857897"/>
          </a:xfrm>
          <a:prstGeom prst="leftBrac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4974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olo 6"/>
          <p:cNvSpPr txBox="1">
            <a:spLocks/>
          </p:cNvSpPr>
          <p:nvPr/>
        </p:nvSpPr>
        <p:spPr>
          <a:xfrm>
            <a:off x="395287" y="188913"/>
            <a:ext cx="8570240"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u="sng" kern="0" dirty="0">
                <a:solidFill>
                  <a:srgbClr val="C00000"/>
                </a:solidFill>
                <a:latin typeface="Calibri" panose="020F0502020204030204" pitchFamily="34" charset="0"/>
                <a:ea typeface="ＭＳ Ｐゴシック" pitchFamily="34" charset="-128"/>
                <a:cs typeface="Arial" charset="0"/>
              </a:rPr>
              <a:t>TRE IMPRESE DEL TERZIARIO SU DIECI DEL FVG</a:t>
            </a:r>
            <a:r>
              <a:rPr lang="it-IT" kern="0" dirty="0">
                <a:solidFill>
                  <a:srgbClr val="000000"/>
                </a:solidFill>
                <a:latin typeface="Calibri" panose="020F0502020204030204" pitchFamily="34" charset="0"/>
                <a:ea typeface="ＭＳ Ｐゴシック" pitchFamily="34" charset="-128"/>
                <a:cs typeface="Arial" charset="0"/>
              </a:rPr>
              <a:t> utilizzano i </a:t>
            </a:r>
            <a:r>
              <a:rPr lang="it-IT" u="sng" kern="0" dirty="0">
                <a:solidFill>
                  <a:srgbClr val="C00000"/>
                </a:solidFill>
                <a:latin typeface="Calibri" panose="020F0502020204030204" pitchFamily="34" charset="0"/>
                <a:ea typeface="ＭＳ Ｐゴシック" pitchFamily="34" charset="-128"/>
                <a:cs typeface="Arial" charset="0"/>
              </a:rPr>
              <a:t>SOCIAL NETWORK</a:t>
            </a:r>
            <a:r>
              <a:rPr lang="it-IT" kern="0" dirty="0">
                <a:solidFill>
                  <a:srgbClr val="000000"/>
                </a:solidFill>
                <a:latin typeface="Calibri" panose="020F0502020204030204" pitchFamily="34" charset="0"/>
                <a:ea typeface="ＭＳ Ｐゴシック" pitchFamily="34" charset="-128"/>
                <a:cs typeface="Arial" charset="0"/>
              </a:rPr>
              <a:t> per la propria attività commerciale…</a:t>
            </a:r>
          </a:p>
        </p:txBody>
      </p:sp>
      <p:sp>
        <p:nvSpPr>
          <p:cNvPr id="26"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
        <p:nvSpPr>
          <p:cNvPr id="3" name="Rettangolo 2"/>
          <p:cNvSpPr/>
          <p:nvPr/>
        </p:nvSpPr>
        <p:spPr>
          <a:xfrm>
            <a:off x="395287" y="1254650"/>
            <a:ext cx="8501970" cy="338554"/>
          </a:xfrm>
          <a:prstGeom prst="rect">
            <a:avLst/>
          </a:prstGeom>
        </p:spPr>
        <p:txBody>
          <a:bodyPr wrap="square">
            <a:spAutoFit/>
          </a:bodyPr>
          <a:lstStyle/>
          <a:p>
            <a:pPr algn="just"/>
            <a:r>
              <a:rPr lang="it-IT" sz="1600" b="0" dirty="0">
                <a:latin typeface="Calibri" panose="020F0502020204030204" pitchFamily="34" charset="0"/>
              </a:rPr>
              <a:t>La Sua impresa </a:t>
            </a:r>
            <a:r>
              <a:rPr lang="it-IT" sz="1600" u="sng" dirty="0">
                <a:latin typeface="Calibri" panose="020F0502020204030204" pitchFamily="34" charset="0"/>
              </a:rPr>
              <a:t>utilizza i social network</a:t>
            </a:r>
            <a:r>
              <a:rPr lang="it-IT" sz="1600" dirty="0">
                <a:latin typeface="Calibri" panose="020F0502020204030204" pitchFamily="34" charset="0"/>
              </a:rPr>
              <a:t> </a:t>
            </a:r>
            <a:r>
              <a:rPr lang="it-IT" sz="1600" b="0" dirty="0">
                <a:latin typeface="Calibri" panose="020F0502020204030204" pitchFamily="34" charset="0"/>
              </a:rPr>
              <a:t>(Facebook, </a:t>
            </a:r>
            <a:r>
              <a:rPr lang="it-IT" sz="1600" b="0" dirty="0" err="1">
                <a:latin typeface="Calibri" panose="020F0502020204030204" pitchFamily="34" charset="0"/>
              </a:rPr>
              <a:t>Linkedin</a:t>
            </a:r>
            <a:r>
              <a:rPr lang="it-IT" sz="1600" b="0" dirty="0">
                <a:latin typeface="Calibri" panose="020F0502020204030204" pitchFamily="34" charset="0"/>
              </a:rPr>
              <a:t>, Twitter, </a:t>
            </a:r>
            <a:r>
              <a:rPr lang="it-IT" sz="1600" b="0" dirty="0" err="1">
                <a:latin typeface="Calibri" panose="020F0502020204030204" pitchFamily="34" charset="0"/>
              </a:rPr>
              <a:t>etc</a:t>
            </a:r>
            <a:r>
              <a:rPr lang="it-IT" sz="1600" b="0" dirty="0">
                <a:latin typeface="Calibri" panose="020F0502020204030204" pitchFamily="34" charset="0"/>
              </a:rPr>
              <a:t>)?</a:t>
            </a:r>
          </a:p>
        </p:txBody>
      </p:sp>
      <p:pic>
        <p:nvPicPr>
          <p:cNvPr id="24" name="Immagine 23"/>
          <p:cNvPicPr>
            <a:picLocks noChangeAspect="1"/>
          </p:cNvPicPr>
          <p:nvPr/>
        </p:nvPicPr>
        <p:blipFill rotWithShape="1">
          <a:blip r:embed="rId2"/>
          <a:srcRect r="69521"/>
          <a:stretch/>
        </p:blipFill>
        <p:spPr>
          <a:xfrm>
            <a:off x="409801" y="4310656"/>
            <a:ext cx="981008" cy="928395"/>
          </a:xfrm>
          <a:prstGeom prst="rect">
            <a:avLst/>
          </a:prstGeom>
        </p:spPr>
      </p:pic>
      <p:pic>
        <p:nvPicPr>
          <p:cNvPr id="25" name="Immagine 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8371" y="4665908"/>
            <a:ext cx="1233471" cy="1233471"/>
          </a:xfrm>
          <a:prstGeom prst="rect">
            <a:avLst/>
          </a:prstGeom>
        </p:spPr>
      </p:pic>
      <p:sp>
        <p:nvSpPr>
          <p:cNvPr id="62" name="CasellaDiTesto 61"/>
          <p:cNvSpPr txBox="1"/>
          <p:nvPr/>
        </p:nvSpPr>
        <p:spPr>
          <a:xfrm>
            <a:off x="544354" y="2970359"/>
            <a:ext cx="1784463" cy="1323439"/>
          </a:xfrm>
          <a:prstGeom prst="rect">
            <a:avLst/>
          </a:prstGeom>
          <a:noFill/>
        </p:spPr>
        <p:txBody>
          <a:bodyPr wrap="none" rtlCol="0">
            <a:spAutoFit/>
          </a:bodyPr>
          <a:lstStyle/>
          <a:p>
            <a:pPr algn="ctr"/>
            <a:r>
              <a:rPr lang="it-IT" sz="8000" b="1" dirty="0">
                <a:solidFill>
                  <a:srgbClr val="C00000"/>
                </a:solidFill>
                <a:latin typeface="Calibri" panose="020F0502020204030204" pitchFamily="34" charset="0"/>
              </a:rPr>
              <a:t>31</a:t>
            </a:r>
            <a:r>
              <a:rPr lang="it-IT" sz="6000" b="1" dirty="0">
                <a:solidFill>
                  <a:srgbClr val="C00000"/>
                </a:solidFill>
                <a:latin typeface="Calibri" panose="020F0502020204030204" pitchFamily="34" charset="0"/>
              </a:rPr>
              <a:t>%</a:t>
            </a:r>
            <a:endParaRPr lang="it-IT" sz="8000" b="1" dirty="0">
              <a:solidFill>
                <a:srgbClr val="C00000"/>
              </a:solidFill>
              <a:latin typeface="Calibri" panose="020F0502020204030204" pitchFamily="34" charset="0"/>
            </a:endParaRPr>
          </a:p>
        </p:txBody>
      </p:sp>
      <p:sp>
        <p:nvSpPr>
          <p:cNvPr id="63" name="CasellaDiTesto 9"/>
          <p:cNvSpPr txBox="1">
            <a:spLocks noChangeArrowheads="1"/>
          </p:cNvSpPr>
          <p:nvPr/>
        </p:nvSpPr>
        <p:spPr bwMode="auto">
          <a:xfrm>
            <a:off x="301662" y="2077753"/>
            <a:ext cx="2269847"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algn="ctr" eaLnBrk="1" hangingPunct="1">
              <a:lnSpc>
                <a:spcPct val="110000"/>
              </a:lnSpc>
              <a:spcBef>
                <a:spcPts val="600"/>
              </a:spcBef>
            </a:pPr>
            <a:r>
              <a:rPr lang="it-IT" altLang="ja-JP" sz="2000" i="1" dirty="0">
                <a:latin typeface="Calibri" panose="020F0502020204030204" pitchFamily="34" charset="0"/>
              </a:rPr>
              <a:t>Imprese FVG che utilizzano i social network</a:t>
            </a:r>
          </a:p>
        </p:txBody>
      </p:sp>
      <p:pic>
        <p:nvPicPr>
          <p:cNvPr id="66" name="Immagine 65"/>
          <p:cNvPicPr>
            <a:picLocks noChangeAspect="1"/>
          </p:cNvPicPr>
          <p:nvPr/>
        </p:nvPicPr>
        <p:blipFill>
          <a:blip r:embed="rId4"/>
          <a:stretch>
            <a:fillRect/>
          </a:stretch>
        </p:blipFill>
        <p:spPr>
          <a:xfrm>
            <a:off x="6203997" y="2703199"/>
            <a:ext cx="885025" cy="1243595"/>
          </a:xfrm>
          <a:prstGeom prst="rect">
            <a:avLst/>
          </a:prstGeom>
        </p:spPr>
      </p:pic>
      <p:sp>
        <p:nvSpPr>
          <p:cNvPr id="67" name="CasellaDiTesto 9"/>
          <p:cNvSpPr txBox="1">
            <a:spLocks noChangeArrowheads="1"/>
          </p:cNvSpPr>
          <p:nvPr/>
        </p:nvSpPr>
        <p:spPr bwMode="auto">
          <a:xfrm>
            <a:off x="5983030" y="2233280"/>
            <a:ext cx="29699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Pordenone</a:t>
            </a:r>
          </a:p>
        </p:txBody>
      </p:sp>
      <p:pic>
        <p:nvPicPr>
          <p:cNvPr id="68" name="Immagine 67"/>
          <p:cNvPicPr>
            <a:picLocks noChangeAspect="1"/>
          </p:cNvPicPr>
          <p:nvPr/>
        </p:nvPicPr>
        <p:blipFill>
          <a:blip r:embed="rId5"/>
          <a:stretch>
            <a:fillRect/>
          </a:stretch>
        </p:blipFill>
        <p:spPr>
          <a:xfrm>
            <a:off x="3277453" y="4745843"/>
            <a:ext cx="870516" cy="1160689"/>
          </a:xfrm>
          <a:prstGeom prst="rect">
            <a:avLst/>
          </a:prstGeom>
        </p:spPr>
      </p:pic>
      <p:sp>
        <p:nvSpPr>
          <p:cNvPr id="69" name="CasellaDiTesto 9"/>
          <p:cNvSpPr txBox="1">
            <a:spLocks noChangeArrowheads="1"/>
          </p:cNvSpPr>
          <p:nvPr/>
        </p:nvSpPr>
        <p:spPr bwMode="auto">
          <a:xfrm>
            <a:off x="3019982" y="4205595"/>
            <a:ext cx="298373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Trieste</a:t>
            </a:r>
          </a:p>
        </p:txBody>
      </p:sp>
      <p:pic>
        <p:nvPicPr>
          <p:cNvPr id="70" name="Immagine 69"/>
          <p:cNvPicPr>
            <a:picLocks noChangeAspect="1"/>
          </p:cNvPicPr>
          <p:nvPr/>
        </p:nvPicPr>
        <p:blipFill>
          <a:blip r:embed="rId6"/>
          <a:stretch>
            <a:fillRect/>
          </a:stretch>
        </p:blipFill>
        <p:spPr>
          <a:xfrm>
            <a:off x="3280666" y="2755015"/>
            <a:ext cx="864091" cy="1139963"/>
          </a:xfrm>
          <a:prstGeom prst="rect">
            <a:avLst/>
          </a:prstGeom>
        </p:spPr>
      </p:pic>
      <p:sp>
        <p:nvSpPr>
          <p:cNvPr id="71" name="CasellaDiTesto 9"/>
          <p:cNvSpPr txBox="1">
            <a:spLocks noChangeArrowheads="1"/>
          </p:cNvSpPr>
          <p:nvPr/>
        </p:nvSpPr>
        <p:spPr bwMode="auto">
          <a:xfrm>
            <a:off x="3019982" y="2233280"/>
            <a:ext cx="29850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Udine</a:t>
            </a:r>
          </a:p>
        </p:txBody>
      </p:sp>
      <p:pic>
        <p:nvPicPr>
          <p:cNvPr id="72" name="Immagine 71"/>
          <p:cNvPicPr>
            <a:picLocks noChangeAspect="1"/>
          </p:cNvPicPr>
          <p:nvPr/>
        </p:nvPicPr>
        <p:blipFill>
          <a:blip r:embed="rId7"/>
          <a:stretch>
            <a:fillRect/>
          </a:stretch>
        </p:blipFill>
        <p:spPr>
          <a:xfrm>
            <a:off x="6167725" y="4700348"/>
            <a:ext cx="957568" cy="1251679"/>
          </a:xfrm>
          <a:prstGeom prst="rect">
            <a:avLst/>
          </a:prstGeom>
        </p:spPr>
      </p:pic>
      <p:sp>
        <p:nvSpPr>
          <p:cNvPr id="73" name="CasellaDiTesto 9"/>
          <p:cNvSpPr txBox="1">
            <a:spLocks noChangeArrowheads="1"/>
          </p:cNvSpPr>
          <p:nvPr/>
        </p:nvSpPr>
        <p:spPr bwMode="auto">
          <a:xfrm>
            <a:off x="5983030" y="4205595"/>
            <a:ext cx="29824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800" b="1">
                <a:solidFill>
                  <a:schemeClr val="tx1"/>
                </a:solidFill>
                <a:latin typeface="Arial" charset="0"/>
                <a:ea typeface="ＭＳ Ｐゴシック" charset="0"/>
                <a:cs typeface="ＭＳ Ｐゴシック" charset="0"/>
              </a:defRPr>
            </a:lvl1pPr>
            <a:lvl2pPr marL="742950" indent="-285750">
              <a:defRPr sz="800" b="1">
                <a:solidFill>
                  <a:schemeClr val="tx1"/>
                </a:solidFill>
                <a:latin typeface="Arial" charset="0"/>
                <a:ea typeface="ＭＳ Ｐゴシック" charset="0"/>
              </a:defRPr>
            </a:lvl2pPr>
            <a:lvl3pPr marL="1143000" indent="-228600">
              <a:defRPr sz="800" b="1">
                <a:solidFill>
                  <a:schemeClr val="tx1"/>
                </a:solidFill>
                <a:latin typeface="Arial" charset="0"/>
                <a:ea typeface="ＭＳ Ｐゴシック" charset="0"/>
              </a:defRPr>
            </a:lvl3pPr>
            <a:lvl4pPr marL="1600200" indent="-228600">
              <a:defRPr sz="800" b="1">
                <a:solidFill>
                  <a:schemeClr val="tx1"/>
                </a:solidFill>
                <a:latin typeface="Arial" charset="0"/>
                <a:ea typeface="ＭＳ Ｐゴシック" charset="0"/>
              </a:defRPr>
            </a:lvl4pPr>
            <a:lvl5pPr marL="2057400" indent="-228600">
              <a:defRPr sz="800" b="1">
                <a:solidFill>
                  <a:schemeClr val="tx1"/>
                </a:solidFill>
                <a:latin typeface="Arial" charset="0"/>
                <a:ea typeface="ＭＳ Ｐゴシック" charset="0"/>
              </a:defRPr>
            </a:lvl5pPr>
            <a:lvl6pPr marL="2514600" indent="-228600" eaLnBrk="0" fontAlgn="base" hangingPunct="0">
              <a:spcBef>
                <a:spcPct val="0"/>
              </a:spcBef>
              <a:spcAft>
                <a:spcPct val="0"/>
              </a:spcAft>
              <a:defRPr sz="800" b="1">
                <a:solidFill>
                  <a:schemeClr val="tx1"/>
                </a:solidFill>
                <a:latin typeface="Arial" charset="0"/>
                <a:ea typeface="ＭＳ Ｐゴシック" charset="0"/>
              </a:defRPr>
            </a:lvl6pPr>
            <a:lvl7pPr marL="2971800" indent="-228600" eaLnBrk="0" fontAlgn="base" hangingPunct="0">
              <a:spcBef>
                <a:spcPct val="0"/>
              </a:spcBef>
              <a:spcAft>
                <a:spcPct val="0"/>
              </a:spcAft>
              <a:defRPr sz="800" b="1">
                <a:solidFill>
                  <a:schemeClr val="tx1"/>
                </a:solidFill>
                <a:latin typeface="Arial" charset="0"/>
                <a:ea typeface="ＭＳ Ｐゴシック" charset="0"/>
              </a:defRPr>
            </a:lvl7pPr>
            <a:lvl8pPr marL="3429000" indent="-228600" eaLnBrk="0" fontAlgn="base" hangingPunct="0">
              <a:spcBef>
                <a:spcPct val="0"/>
              </a:spcBef>
              <a:spcAft>
                <a:spcPct val="0"/>
              </a:spcAft>
              <a:defRPr sz="800" b="1">
                <a:solidFill>
                  <a:schemeClr val="tx1"/>
                </a:solidFill>
                <a:latin typeface="Arial" charset="0"/>
                <a:ea typeface="ＭＳ Ｐゴシック" charset="0"/>
              </a:defRPr>
            </a:lvl8pPr>
            <a:lvl9pPr marL="3886200" indent="-228600" eaLnBrk="0" fontAlgn="base" hangingPunct="0">
              <a:spcBef>
                <a:spcPct val="0"/>
              </a:spcBef>
              <a:spcAft>
                <a:spcPct val="0"/>
              </a:spcAft>
              <a:defRPr sz="800" b="1">
                <a:solidFill>
                  <a:schemeClr val="tx1"/>
                </a:solidFill>
                <a:latin typeface="Arial" charset="0"/>
                <a:ea typeface="ＭＳ Ｐゴシック" charset="0"/>
              </a:defRPr>
            </a:lvl9pPr>
          </a:lstStyle>
          <a:p>
            <a:pPr eaLnBrk="1" hangingPunct="1">
              <a:spcBef>
                <a:spcPts val="600"/>
              </a:spcBef>
            </a:pPr>
            <a:r>
              <a:rPr lang="it-IT" altLang="ja-JP" sz="1600" dirty="0">
                <a:latin typeface="Calibri" panose="020F0502020204030204" pitchFamily="34" charset="0"/>
              </a:rPr>
              <a:t>Provincia di Gorizia</a:t>
            </a:r>
          </a:p>
        </p:txBody>
      </p:sp>
      <p:sp>
        <p:nvSpPr>
          <p:cNvPr id="74" name="CasellaDiTesto 73"/>
          <p:cNvSpPr txBox="1"/>
          <p:nvPr/>
        </p:nvSpPr>
        <p:spPr>
          <a:xfrm>
            <a:off x="4411648" y="2909498"/>
            <a:ext cx="1146469"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33</a:t>
            </a:r>
            <a:r>
              <a:rPr lang="it-IT" sz="36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75" name="CasellaDiTesto 74"/>
          <p:cNvSpPr txBox="1"/>
          <p:nvPr/>
        </p:nvSpPr>
        <p:spPr>
          <a:xfrm>
            <a:off x="4411648" y="4910689"/>
            <a:ext cx="1146469"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31</a:t>
            </a:r>
            <a:r>
              <a:rPr lang="it-IT" sz="36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76" name="CasellaDiTesto 75"/>
          <p:cNvSpPr txBox="1"/>
          <p:nvPr/>
        </p:nvSpPr>
        <p:spPr>
          <a:xfrm>
            <a:off x="7427888" y="2909498"/>
            <a:ext cx="1109599"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30</a:t>
            </a:r>
            <a:r>
              <a:rPr lang="it-IT" sz="32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77" name="CasellaDiTesto 76"/>
          <p:cNvSpPr txBox="1"/>
          <p:nvPr/>
        </p:nvSpPr>
        <p:spPr>
          <a:xfrm>
            <a:off x="7409453" y="4910689"/>
            <a:ext cx="1146469" cy="830997"/>
          </a:xfrm>
          <a:prstGeom prst="rect">
            <a:avLst/>
          </a:prstGeom>
          <a:noFill/>
        </p:spPr>
        <p:txBody>
          <a:bodyPr wrap="none" rtlCol="0">
            <a:spAutoFit/>
          </a:bodyPr>
          <a:lstStyle/>
          <a:p>
            <a:pPr algn="ctr"/>
            <a:r>
              <a:rPr lang="it-IT" sz="4800" b="1" dirty="0">
                <a:solidFill>
                  <a:srgbClr val="C00000"/>
                </a:solidFill>
                <a:latin typeface="Calibri" panose="020F0502020204030204" pitchFamily="34" charset="0"/>
              </a:rPr>
              <a:t>32</a:t>
            </a:r>
            <a:r>
              <a:rPr lang="it-IT" sz="3600" b="1" dirty="0">
                <a:solidFill>
                  <a:srgbClr val="C00000"/>
                </a:solidFill>
                <a:latin typeface="Calibri" panose="020F0502020204030204" pitchFamily="34" charset="0"/>
              </a:rPr>
              <a:t>%</a:t>
            </a:r>
            <a:endParaRPr lang="it-IT" sz="4800" b="1" dirty="0">
              <a:solidFill>
                <a:srgbClr val="C00000"/>
              </a:solidFill>
              <a:latin typeface="Calibri" panose="020F0502020204030204" pitchFamily="34" charset="0"/>
            </a:endParaRPr>
          </a:p>
        </p:txBody>
      </p:sp>
      <p:sp>
        <p:nvSpPr>
          <p:cNvPr id="78" name="Rettangolo 77"/>
          <p:cNvSpPr/>
          <p:nvPr/>
        </p:nvSpPr>
        <p:spPr bwMode="auto">
          <a:xfrm>
            <a:off x="2999904" y="2209762"/>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79" name="Rettangolo 78"/>
          <p:cNvSpPr/>
          <p:nvPr/>
        </p:nvSpPr>
        <p:spPr bwMode="auto">
          <a:xfrm>
            <a:off x="5968078" y="2209762"/>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80" name="Rettangolo 79"/>
          <p:cNvSpPr/>
          <p:nvPr/>
        </p:nvSpPr>
        <p:spPr bwMode="auto">
          <a:xfrm>
            <a:off x="2999904" y="4189289"/>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81" name="Rettangolo 80"/>
          <p:cNvSpPr/>
          <p:nvPr/>
        </p:nvSpPr>
        <p:spPr bwMode="auto">
          <a:xfrm>
            <a:off x="5968078" y="4189289"/>
            <a:ext cx="2867332" cy="1878370"/>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82" name="Parentesi graffa aperta 81"/>
          <p:cNvSpPr/>
          <p:nvPr/>
        </p:nvSpPr>
        <p:spPr bwMode="auto">
          <a:xfrm>
            <a:off x="2612453" y="2237058"/>
            <a:ext cx="198987" cy="3857897"/>
          </a:xfrm>
          <a:prstGeom prst="leftBrac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6170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 descr="Risultati immagini per cerchio evidenziatore rosso"/>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42135" b="56163" l="28557" r="47617"/>
                    </a14:imgEffect>
                  </a14:imgLayer>
                </a14:imgProps>
              </a:ext>
              <a:ext uri="{28A0092B-C50C-407E-A947-70E740481C1C}">
                <a14:useLocalDpi xmlns:a14="http://schemas.microsoft.com/office/drawing/2010/main" val="0"/>
              </a:ext>
            </a:extLst>
          </a:blip>
          <a:srcRect l="26174" t="40382" r="50000" b="42084"/>
          <a:stretch/>
        </p:blipFill>
        <p:spPr bwMode="auto">
          <a:xfrm>
            <a:off x="3071164" y="1867833"/>
            <a:ext cx="1436402" cy="1057060"/>
          </a:xfrm>
          <a:prstGeom prst="rect">
            <a:avLst/>
          </a:prstGeom>
          <a:noFill/>
          <a:extLst>
            <a:ext uri="{909E8E84-426E-40DD-AFC4-6F175D3DCCD1}">
              <a14:hiddenFill xmlns:a14="http://schemas.microsoft.com/office/drawing/2010/main">
                <a:solidFill>
                  <a:srgbClr val="FFFFFF"/>
                </a:solidFill>
              </a14:hiddenFill>
            </a:ext>
          </a:extLst>
        </p:spPr>
      </p:pic>
      <p:sp>
        <p:nvSpPr>
          <p:cNvPr id="23" name="Titolo 6"/>
          <p:cNvSpPr txBox="1">
            <a:spLocks/>
          </p:cNvSpPr>
          <p:nvPr/>
        </p:nvSpPr>
        <p:spPr>
          <a:xfrm>
            <a:off x="395287" y="188913"/>
            <a:ext cx="8570240" cy="765175"/>
          </a:xfrm>
          <a:prstGeom prst="rect">
            <a:avLst/>
          </a:prstGeom>
        </p:spPr>
        <p:txBody>
          <a:bodyPr/>
          <a:lstStyle>
            <a:lvl1pPr algn="l" rtl="0" eaLnBrk="0" fontAlgn="base" hangingPunct="0">
              <a:spcBef>
                <a:spcPct val="0"/>
              </a:spcBef>
              <a:spcAft>
                <a:spcPct val="0"/>
              </a:spcAft>
              <a:defRPr sz="2000" b="1">
                <a:solidFill>
                  <a:schemeClr val="accent2"/>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accent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kern="0" dirty="0" err="1">
                <a:solidFill>
                  <a:srgbClr val="1F497D"/>
                </a:solidFill>
                <a:latin typeface="Calibri" panose="020F0502020204030204" pitchFamily="34" charset="0"/>
                <a:ea typeface="ＭＳ Ｐゴシック" pitchFamily="34" charset="-128"/>
                <a:cs typeface="Arial" charset="0"/>
              </a:rPr>
              <a:t>e.commerce</a:t>
            </a:r>
            <a:r>
              <a:rPr lang="it-IT" kern="0" dirty="0">
                <a:solidFill>
                  <a:srgbClr val="1F497D"/>
                </a:solidFill>
                <a:latin typeface="Calibri" panose="020F0502020204030204" pitchFamily="34" charset="0"/>
                <a:ea typeface="ＭＳ Ｐゴシック" pitchFamily="34" charset="-128"/>
                <a:cs typeface="Arial" charset="0"/>
              </a:rPr>
              <a:t> | </a:t>
            </a:r>
            <a:r>
              <a:rPr lang="it-IT" u="sng" kern="0" dirty="0">
                <a:solidFill>
                  <a:srgbClr val="C00000"/>
                </a:solidFill>
                <a:latin typeface="Calibri" panose="020F0502020204030204" pitchFamily="34" charset="0"/>
                <a:ea typeface="ＭＳ Ｐゴシック" pitchFamily="34" charset="-128"/>
                <a:cs typeface="Arial" charset="0"/>
              </a:rPr>
              <a:t>QUATTRO IMPRESE DEL TERZIARIO SU CINQUE DEL FVG</a:t>
            </a:r>
            <a:r>
              <a:rPr lang="it-IT" kern="0" dirty="0">
                <a:solidFill>
                  <a:srgbClr val="000000"/>
                </a:solidFill>
                <a:latin typeface="Calibri" panose="020F0502020204030204" pitchFamily="34" charset="0"/>
                <a:ea typeface="ＭＳ Ｐゴシック" pitchFamily="34" charset="-128"/>
                <a:cs typeface="Arial" charset="0"/>
              </a:rPr>
              <a:t> utilizzano i </a:t>
            </a:r>
            <a:r>
              <a:rPr lang="it-IT" u="sng" kern="0" dirty="0">
                <a:solidFill>
                  <a:srgbClr val="C00000"/>
                </a:solidFill>
                <a:latin typeface="Calibri" panose="020F0502020204030204" pitchFamily="34" charset="0"/>
                <a:ea typeface="ＭＳ Ｐゴシック" pitchFamily="34" charset="-128"/>
                <a:cs typeface="Arial" charset="0"/>
              </a:rPr>
              <a:t>SOCIAL NETWORK</a:t>
            </a:r>
            <a:r>
              <a:rPr lang="it-IT" kern="0" dirty="0">
                <a:solidFill>
                  <a:srgbClr val="000000"/>
                </a:solidFill>
                <a:latin typeface="Calibri" panose="020F0502020204030204" pitchFamily="34" charset="0"/>
                <a:ea typeface="ＭＳ Ｐゴシック" pitchFamily="34" charset="-128"/>
                <a:cs typeface="Arial" charset="0"/>
              </a:rPr>
              <a:t> per acquisire visibilità…</a:t>
            </a:r>
          </a:p>
        </p:txBody>
      </p:sp>
      <p:sp>
        <p:nvSpPr>
          <p:cNvPr id="26" name="Rettangolo 11"/>
          <p:cNvSpPr>
            <a:spLocks noChangeArrowheads="1"/>
          </p:cNvSpPr>
          <p:nvPr/>
        </p:nvSpPr>
        <p:spPr bwMode="auto">
          <a:xfrm>
            <a:off x="395288" y="6253788"/>
            <a:ext cx="8313120" cy="374591"/>
          </a:xfrm>
          <a:prstGeom prst="rect">
            <a:avLst/>
          </a:prstGeom>
          <a:noFill/>
          <a:ln w="9525" algn="ctr">
            <a:noFill/>
            <a:round/>
            <a:headEnd/>
            <a:tailEnd/>
          </a:ln>
        </p:spPr>
        <p:txBody>
          <a:bodyPr wrap="square" lIns="72000" tIns="46800" rIns="72000" bIns="46800">
            <a:spAutoFit/>
          </a:bodyPr>
          <a:lstStyle/>
          <a:p>
            <a:pPr>
              <a:lnSpc>
                <a:spcPct val="130000"/>
              </a:lnSpc>
              <a:spcBef>
                <a:spcPts val="600"/>
              </a:spcBef>
            </a:pPr>
            <a:r>
              <a:rPr lang="it-IT" sz="1400" b="1" dirty="0">
                <a:latin typeface="Calibri" panose="020F0502020204030204" pitchFamily="34" charset="0"/>
              </a:rPr>
              <a:t>Fonte: Format </a:t>
            </a:r>
            <a:r>
              <a:rPr lang="it-IT" sz="1400" b="1" dirty="0" err="1">
                <a:latin typeface="Calibri" panose="020F0502020204030204" pitchFamily="34" charset="0"/>
              </a:rPr>
              <a:t>Research</a:t>
            </a:r>
            <a:r>
              <a:rPr lang="it-IT" sz="1400" b="1" dirty="0">
                <a:latin typeface="Calibri" panose="020F0502020204030204" pitchFamily="34" charset="0"/>
              </a:rPr>
              <a:t>, Osservatorio Credito Confcommercio FVG.</a:t>
            </a:r>
            <a:endParaRPr lang="it-IT" sz="500" dirty="0">
              <a:latin typeface="Calibri" panose="020F0502020204030204" pitchFamily="34" charset="0"/>
            </a:endParaRPr>
          </a:p>
        </p:txBody>
      </p:sp>
      <p:sp>
        <p:nvSpPr>
          <p:cNvPr id="3" name="Rettangolo 2"/>
          <p:cNvSpPr/>
          <p:nvPr/>
        </p:nvSpPr>
        <p:spPr>
          <a:xfrm>
            <a:off x="395287" y="1254650"/>
            <a:ext cx="8501970" cy="369332"/>
          </a:xfrm>
          <a:prstGeom prst="rect">
            <a:avLst/>
          </a:prstGeom>
        </p:spPr>
        <p:txBody>
          <a:bodyPr wrap="square">
            <a:spAutoFit/>
          </a:bodyPr>
          <a:lstStyle/>
          <a:p>
            <a:pPr algn="just"/>
            <a:r>
              <a:rPr lang="it-IT" sz="1800" b="0" dirty="0">
                <a:latin typeface="Calibri" panose="020F0502020204030204" pitchFamily="34" charset="0"/>
              </a:rPr>
              <a:t>Qual è la </a:t>
            </a:r>
            <a:r>
              <a:rPr lang="it-IT" sz="1800" u="sng" dirty="0">
                <a:latin typeface="Calibri" panose="020F0502020204030204" pitchFamily="34" charset="0"/>
              </a:rPr>
              <a:t>finalità principale</a:t>
            </a:r>
            <a:r>
              <a:rPr lang="it-IT" sz="1800" dirty="0">
                <a:latin typeface="Calibri" panose="020F0502020204030204" pitchFamily="34" charset="0"/>
              </a:rPr>
              <a:t> </a:t>
            </a:r>
            <a:r>
              <a:rPr lang="it-IT" sz="1800" b="0" dirty="0">
                <a:latin typeface="Calibri" panose="020F0502020204030204" pitchFamily="34" charset="0"/>
              </a:rPr>
              <a:t>della presenza della Sua impresa sui </a:t>
            </a:r>
            <a:r>
              <a:rPr lang="it-IT" sz="1800" u="sng" dirty="0">
                <a:latin typeface="Calibri" panose="020F0502020204030204" pitchFamily="34" charset="0"/>
              </a:rPr>
              <a:t>social network</a:t>
            </a:r>
            <a:r>
              <a:rPr lang="it-IT" sz="1800" b="0" dirty="0">
                <a:latin typeface="Calibri" panose="020F0502020204030204" pitchFamily="34" charset="0"/>
              </a:rPr>
              <a:t>?</a:t>
            </a:r>
          </a:p>
        </p:txBody>
      </p:sp>
      <p:sp>
        <p:nvSpPr>
          <p:cNvPr id="7" name="Rettangolo 6"/>
          <p:cNvSpPr/>
          <p:nvPr/>
        </p:nvSpPr>
        <p:spPr>
          <a:xfrm>
            <a:off x="5162886" y="2015877"/>
            <a:ext cx="1826840" cy="830997"/>
          </a:xfrm>
          <a:prstGeom prst="rect">
            <a:avLst/>
          </a:prstGeom>
        </p:spPr>
        <p:txBody>
          <a:bodyPr wrap="square">
            <a:spAutoFit/>
          </a:bodyPr>
          <a:lstStyle/>
          <a:p>
            <a:r>
              <a:rPr lang="it-IT" sz="1600" b="0" dirty="0">
                <a:solidFill>
                  <a:srgbClr val="000000"/>
                </a:solidFill>
                <a:latin typeface="Calibri" panose="020F0502020204030204" pitchFamily="34" charset="0"/>
              </a:rPr>
              <a:t>Comunicare in modo diretto con i propri clienti</a:t>
            </a:r>
          </a:p>
        </p:txBody>
      </p:sp>
      <p:sp>
        <p:nvSpPr>
          <p:cNvPr id="8" name="Rettangolo 7"/>
          <p:cNvSpPr/>
          <p:nvPr/>
        </p:nvSpPr>
        <p:spPr>
          <a:xfrm>
            <a:off x="7605810" y="2096456"/>
            <a:ext cx="1012461" cy="646331"/>
          </a:xfrm>
          <a:prstGeom prst="rect">
            <a:avLst/>
          </a:prstGeom>
        </p:spPr>
        <p:txBody>
          <a:bodyPr wrap="square">
            <a:spAutoFit/>
          </a:bodyPr>
          <a:lstStyle/>
          <a:p>
            <a:pPr algn="ctr"/>
            <a:r>
              <a:rPr lang="it-IT" sz="3600" dirty="0">
                <a:solidFill>
                  <a:srgbClr val="000000"/>
                </a:solidFill>
                <a:latin typeface="Calibri" panose="020F0502020204030204" pitchFamily="34" charset="0"/>
              </a:rPr>
              <a:t>5,8</a:t>
            </a:r>
            <a:endParaRPr lang="it-IT" sz="3600" dirty="0">
              <a:latin typeface="Calibri" panose="020F0502020204030204" pitchFamily="34" charset="0"/>
            </a:endParaRPr>
          </a:p>
        </p:txBody>
      </p:sp>
      <p:sp>
        <p:nvSpPr>
          <p:cNvPr id="9" name="Rettangolo 8"/>
          <p:cNvSpPr/>
          <p:nvPr/>
        </p:nvSpPr>
        <p:spPr>
          <a:xfrm>
            <a:off x="863371" y="4915659"/>
            <a:ext cx="1914045" cy="830997"/>
          </a:xfrm>
          <a:prstGeom prst="rect">
            <a:avLst/>
          </a:prstGeom>
        </p:spPr>
        <p:txBody>
          <a:bodyPr wrap="square">
            <a:spAutoFit/>
          </a:bodyPr>
          <a:lstStyle/>
          <a:p>
            <a:r>
              <a:rPr lang="it-IT" sz="1600" b="0" dirty="0">
                <a:solidFill>
                  <a:srgbClr val="000000"/>
                </a:solidFill>
                <a:latin typeface="Calibri" panose="020F0502020204030204" pitchFamily="34" charset="0"/>
              </a:rPr>
              <a:t>Incentivare le vendite presso la nuova clientela</a:t>
            </a:r>
          </a:p>
        </p:txBody>
      </p:sp>
      <p:sp>
        <p:nvSpPr>
          <p:cNvPr id="10" name="Rettangolo 9"/>
          <p:cNvSpPr/>
          <p:nvPr/>
        </p:nvSpPr>
        <p:spPr>
          <a:xfrm>
            <a:off x="3393756" y="4996238"/>
            <a:ext cx="1012461" cy="646331"/>
          </a:xfrm>
          <a:prstGeom prst="rect">
            <a:avLst/>
          </a:prstGeom>
        </p:spPr>
        <p:txBody>
          <a:bodyPr wrap="square">
            <a:spAutoFit/>
          </a:bodyPr>
          <a:lstStyle/>
          <a:p>
            <a:pPr algn="ctr"/>
            <a:r>
              <a:rPr lang="it-IT" sz="3600" dirty="0">
                <a:solidFill>
                  <a:srgbClr val="000000"/>
                </a:solidFill>
                <a:latin typeface="Calibri" panose="020F0502020204030204" pitchFamily="34" charset="0"/>
              </a:rPr>
              <a:t>5,8</a:t>
            </a:r>
            <a:endParaRPr lang="it-IT" sz="3600" dirty="0">
              <a:latin typeface="Calibri" panose="020F0502020204030204" pitchFamily="34" charset="0"/>
            </a:endParaRPr>
          </a:p>
        </p:txBody>
      </p:sp>
      <p:sp>
        <p:nvSpPr>
          <p:cNvPr id="14" name="Rettangolo 13"/>
          <p:cNvSpPr/>
          <p:nvPr/>
        </p:nvSpPr>
        <p:spPr>
          <a:xfrm>
            <a:off x="5162886" y="3447124"/>
            <a:ext cx="2178520" cy="830997"/>
          </a:xfrm>
          <a:prstGeom prst="rect">
            <a:avLst/>
          </a:prstGeom>
        </p:spPr>
        <p:txBody>
          <a:bodyPr wrap="square">
            <a:spAutoFit/>
          </a:bodyPr>
          <a:lstStyle/>
          <a:p>
            <a:r>
              <a:rPr lang="it-IT" sz="1600" b="0" dirty="0">
                <a:solidFill>
                  <a:srgbClr val="000000"/>
                </a:solidFill>
                <a:latin typeface="Calibri" panose="020F0502020204030204" pitchFamily="34" charset="0"/>
              </a:rPr>
              <a:t>Limitarsi a fornire informazioni sui propri servizi di assistenza</a:t>
            </a:r>
          </a:p>
        </p:txBody>
      </p:sp>
      <p:sp>
        <p:nvSpPr>
          <p:cNvPr id="16" name="Rettangolo 15"/>
          <p:cNvSpPr/>
          <p:nvPr/>
        </p:nvSpPr>
        <p:spPr>
          <a:xfrm>
            <a:off x="7608464" y="3527703"/>
            <a:ext cx="1012461" cy="646331"/>
          </a:xfrm>
          <a:prstGeom prst="rect">
            <a:avLst/>
          </a:prstGeom>
        </p:spPr>
        <p:txBody>
          <a:bodyPr wrap="square">
            <a:spAutoFit/>
          </a:bodyPr>
          <a:lstStyle/>
          <a:p>
            <a:pPr algn="ctr"/>
            <a:r>
              <a:rPr lang="it-IT" sz="3600" dirty="0">
                <a:solidFill>
                  <a:srgbClr val="000000"/>
                </a:solidFill>
                <a:latin typeface="Calibri" panose="020F0502020204030204" pitchFamily="34" charset="0"/>
              </a:rPr>
              <a:t>2,9</a:t>
            </a:r>
            <a:endParaRPr lang="it-IT" sz="3600" dirty="0">
              <a:latin typeface="Calibri" panose="020F0502020204030204" pitchFamily="34" charset="0"/>
            </a:endParaRPr>
          </a:p>
        </p:txBody>
      </p:sp>
      <p:sp>
        <p:nvSpPr>
          <p:cNvPr id="17" name="Rettangolo 16"/>
          <p:cNvSpPr/>
          <p:nvPr/>
        </p:nvSpPr>
        <p:spPr>
          <a:xfrm>
            <a:off x="863371" y="3447124"/>
            <a:ext cx="2039427" cy="830997"/>
          </a:xfrm>
          <a:prstGeom prst="rect">
            <a:avLst/>
          </a:prstGeom>
        </p:spPr>
        <p:txBody>
          <a:bodyPr wrap="square">
            <a:spAutoFit/>
          </a:bodyPr>
          <a:lstStyle/>
          <a:p>
            <a:r>
              <a:rPr lang="it-IT" sz="1600" b="0" dirty="0">
                <a:solidFill>
                  <a:srgbClr val="000000"/>
                </a:solidFill>
                <a:latin typeface="Calibri" panose="020F0502020204030204" pitchFamily="34" charset="0"/>
              </a:rPr>
              <a:t>Incrementare le vendite presso la clientela storica</a:t>
            </a:r>
            <a:endParaRPr lang="it-IT" sz="1600" b="0" dirty="0">
              <a:latin typeface="Calibri" panose="020F0502020204030204" pitchFamily="34" charset="0"/>
            </a:endParaRPr>
          </a:p>
        </p:txBody>
      </p:sp>
      <p:sp>
        <p:nvSpPr>
          <p:cNvPr id="18" name="Rettangolo 17"/>
          <p:cNvSpPr/>
          <p:nvPr/>
        </p:nvSpPr>
        <p:spPr>
          <a:xfrm>
            <a:off x="3372052" y="3527703"/>
            <a:ext cx="1012461" cy="646331"/>
          </a:xfrm>
          <a:prstGeom prst="rect">
            <a:avLst/>
          </a:prstGeom>
        </p:spPr>
        <p:txBody>
          <a:bodyPr wrap="square">
            <a:spAutoFit/>
          </a:bodyPr>
          <a:lstStyle/>
          <a:p>
            <a:pPr algn="ctr"/>
            <a:r>
              <a:rPr lang="it-IT" sz="3600" dirty="0">
                <a:solidFill>
                  <a:srgbClr val="000000"/>
                </a:solidFill>
                <a:latin typeface="Calibri" panose="020F0502020204030204" pitchFamily="34" charset="0"/>
              </a:rPr>
              <a:t>6,7</a:t>
            </a:r>
            <a:endParaRPr lang="it-IT" sz="3600" dirty="0">
              <a:latin typeface="Calibri" panose="020F0502020204030204" pitchFamily="34" charset="0"/>
            </a:endParaRPr>
          </a:p>
        </p:txBody>
      </p:sp>
      <p:sp>
        <p:nvSpPr>
          <p:cNvPr id="19" name="Rettangolo 18"/>
          <p:cNvSpPr/>
          <p:nvPr/>
        </p:nvSpPr>
        <p:spPr>
          <a:xfrm>
            <a:off x="863371" y="2262098"/>
            <a:ext cx="2068763" cy="338554"/>
          </a:xfrm>
          <a:prstGeom prst="rect">
            <a:avLst/>
          </a:prstGeom>
        </p:spPr>
        <p:txBody>
          <a:bodyPr wrap="square">
            <a:spAutoFit/>
          </a:bodyPr>
          <a:lstStyle/>
          <a:p>
            <a:r>
              <a:rPr lang="it-IT" sz="1600" b="0" dirty="0">
                <a:solidFill>
                  <a:srgbClr val="000000"/>
                </a:solidFill>
                <a:latin typeface="Calibri" panose="020F0502020204030204" pitchFamily="34" charset="0"/>
              </a:rPr>
              <a:t>Acquisire visibilità</a:t>
            </a:r>
            <a:endParaRPr lang="it-IT" sz="1600" b="0" dirty="0">
              <a:latin typeface="Calibri" panose="020F0502020204030204" pitchFamily="34" charset="0"/>
            </a:endParaRPr>
          </a:p>
        </p:txBody>
      </p:sp>
      <p:sp>
        <p:nvSpPr>
          <p:cNvPr id="20" name="Rettangolo 19"/>
          <p:cNvSpPr/>
          <p:nvPr/>
        </p:nvSpPr>
        <p:spPr>
          <a:xfrm>
            <a:off x="3338039" y="2096456"/>
            <a:ext cx="1012461" cy="646331"/>
          </a:xfrm>
          <a:prstGeom prst="rect">
            <a:avLst/>
          </a:prstGeom>
        </p:spPr>
        <p:txBody>
          <a:bodyPr wrap="square">
            <a:spAutoFit/>
          </a:bodyPr>
          <a:lstStyle/>
          <a:p>
            <a:pPr algn="ctr"/>
            <a:r>
              <a:rPr lang="it-IT" sz="3600" b="1" dirty="0">
                <a:solidFill>
                  <a:srgbClr val="000000"/>
                </a:solidFill>
                <a:latin typeface="Calibri" panose="020F0502020204030204" pitchFamily="34" charset="0"/>
              </a:rPr>
              <a:t>78,8</a:t>
            </a:r>
            <a:endParaRPr lang="it-IT" sz="3600" b="1" dirty="0">
              <a:latin typeface="Calibri" panose="020F0502020204030204" pitchFamily="34" charset="0"/>
            </a:endParaRPr>
          </a:p>
        </p:txBody>
      </p:sp>
      <p:sp>
        <p:nvSpPr>
          <p:cNvPr id="21" name="Rettangolo 20"/>
          <p:cNvSpPr/>
          <p:nvPr/>
        </p:nvSpPr>
        <p:spPr bwMode="auto">
          <a:xfrm>
            <a:off x="410632" y="1781530"/>
            <a:ext cx="4063089" cy="1272963"/>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2" name="Rettangolo 21"/>
          <p:cNvSpPr/>
          <p:nvPr/>
        </p:nvSpPr>
        <p:spPr bwMode="auto">
          <a:xfrm>
            <a:off x="4716321" y="1784896"/>
            <a:ext cx="4008436" cy="1272963"/>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4" name="Rettangolo 23"/>
          <p:cNvSpPr/>
          <p:nvPr/>
        </p:nvSpPr>
        <p:spPr bwMode="auto">
          <a:xfrm>
            <a:off x="395288" y="3227533"/>
            <a:ext cx="4063089" cy="1272963"/>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5" name="Rettangolo 24"/>
          <p:cNvSpPr/>
          <p:nvPr/>
        </p:nvSpPr>
        <p:spPr bwMode="auto">
          <a:xfrm>
            <a:off x="4716321" y="3227542"/>
            <a:ext cx="4008436" cy="1272963"/>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27" name="Rettangolo 26"/>
          <p:cNvSpPr/>
          <p:nvPr/>
        </p:nvSpPr>
        <p:spPr bwMode="auto">
          <a:xfrm>
            <a:off x="410632" y="4686601"/>
            <a:ext cx="4063089" cy="1272963"/>
          </a:xfrm>
          <a:prstGeom prst="rect">
            <a:avLst/>
          </a:prstGeom>
          <a:noFill/>
          <a:ln w="19050" cap="flat" cmpd="sng" algn="ctr">
            <a:solidFill>
              <a:schemeClr val="bg1">
                <a:lumMod val="65000"/>
              </a:schemeClr>
            </a:solidFill>
            <a:prstDash val="solid"/>
            <a:round/>
            <a:headEnd type="none" w="med" len="med"/>
            <a:tailEnd type="none" w="med" len="med"/>
          </a:ln>
          <a:effectLst>
            <a:outerShdw blurRad="50800" dist="38100" dir="2700000" algn="tl" rotWithShape="0">
              <a:prstClr val="black">
                <a:alpha val="25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cxnSp>
        <p:nvCxnSpPr>
          <p:cNvPr id="30" name="Connettore diritto 29"/>
          <p:cNvCxnSpPr/>
          <p:nvPr/>
        </p:nvCxnSpPr>
        <p:spPr bwMode="auto">
          <a:xfrm>
            <a:off x="3275856" y="1927319"/>
            <a:ext cx="0" cy="1008112"/>
          </a:xfrm>
          <a:prstGeom prst="line">
            <a:avLst/>
          </a:prstGeom>
          <a:noFill/>
          <a:ln w="19050" cap="flat" cmpd="sng" algn="ctr">
            <a:solidFill>
              <a:schemeClr val="accent4">
                <a:lumMod val="65000"/>
                <a:lumOff val="35000"/>
              </a:schemeClr>
            </a:solidFill>
            <a:prstDash val="sysDash"/>
            <a:round/>
            <a:headEnd type="none" w="med" len="med"/>
            <a:tailEnd type="none" w="med" len="med"/>
          </a:ln>
          <a:effectLst/>
        </p:spPr>
      </p:cxnSp>
      <p:cxnSp>
        <p:nvCxnSpPr>
          <p:cNvPr id="31" name="Connettore diritto 30"/>
          <p:cNvCxnSpPr/>
          <p:nvPr/>
        </p:nvCxnSpPr>
        <p:spPr bwMode="auto">
          <a:xfrm>
            <a:off x="3275856" y="3358566"/>
            <a:ext cx="0" cy="1008112"/>
          </a:xfrm>
          <a:prstGeom prst="line">
            <a:avLst/>
          </a:prstGeom>
          <a:noFill/>
          <a:ln w="19050" cap="flat" cmpd="sng" algn="ctr">
            <a:solidFill>
              <a:schemeClr val="accent4">
                <a:lumMod val="65000"/>
                <a:lumOff val="35000"/>
              </a:schemeClr>
            </a:solidFill>
            <a:prstDash val="sysDash"/>
            <a:round/>
            <a:headEnd type="none" w="med" len="med"/>
            <a:tailEnd type="none" w="med" len="med"/>
          </a:ln>
          <a:effectLst/>
        </p:spPr>
      </p:cxnSp>
      <p:cxnSp>
        <p:nvCxnSpPr>
          <p:cNvPr id="32" name="Connettore diritto 31"/>
          <p:cNvCxnSpPr/>
          <p:nvPr/>
        </p:nvCxnSpPr>
        <p:spPr bwMode="auto">
          <a:xfrm>
            <a:off x="3275856" y="4827101"/>
            <a:ext cx="0" cy="1008112"/>
          </a:xfrm>
          <a:prstGeom prst="line">
            <a:avLst/>
          </a:prstGeom>
          <a:noFill/>
          <a:ln w="19050" cap="flat" cmpd="sng" algn="ctr">
            <a:solidFill>
              <a:schemeClr val="accent4">
                <a:lumMod val="65000"/>
                <a:lumOff val="35000"/>
              </a:schemeClr>
            </a:solidFill>
            <a:prstDash val="sysDash"/>
            <a:round/>
            <a:headEnd type="none" w="med" len="med"/>
            <a:tailEnd type="none" w="med" len="med"/>
          </a:ln>
          <a:effectLst/>
        </p:spPr>
      </p:cxnSp>
      <p:cxnSp>
        <p:nvCxnSpPr>
          <p:cNvPr id="33" name="Connettore diritto 32"/>
          <p:cNvCxnSpPr/>
          <p:nvPr/>
        </p:nvCxnSpPr>
        <p:spPr bwMode="auto">
          <a:xfrm>
            <a:off x="7541764" y="1927319"/>
            <a:ext cx="0" cy="1008112"/>
          </a:xfrm>
          <a:prstGeom prst="line">
            <a:avLst/>
          </a:prstGeom>
          <a:noFill/>
          <a:ln w="19050" cap="flat" cmpd="sng" algn="ctr">
            <a:solidFill>
              <a:schemeClr val="accent4">
                <a:lumMod val="65000"/>
                <a:lumOff val="35000"/>
              </a:schemeClr>
            </a:solidFill>
            <a:prstDash val="sysDash"/>
            <a:round/>
            <a:headEnd type="none" w="med" len="med"/>
            <a:tailEnd type="none" w="med" len="med"/>
          </a:ln>
          <a:effectLst/>
        </p:spPr>
      </p:cxnSp>
      <p:cxnSp>
        <p:nvCxnSpPr>
          <p:cNvPr id="34" name="Connettore diritto 33"/>
          <p:cNvCxnSpPr/>
          <p:nvPr/>
        </p:nvCxnSpPr>
        <p:spPr bwMode="auto">
          <a:xfrm>
            <a:off x="7541764" y="3358566"/>
            <a:ext cx="0" cy="1008112"/>
          </a:xfrm>
          <a:prstGeom prst="line">
            <a:avLst/>
          </a:prstGeom>
          <a:noFill/>
          <a:ln w="19050" cap="flat" cmpd="sng" algn="ctr">
            <a:solidFill>
              <a:schemeClr val="accent4">
                <a:lumMod val="65000"/>
                <a:lumOff val="35000"/>
              </a:schemeClr>
            </a:solidFill>
            <a:prstDash val="sysDash"/>
            <a:round/>
            <a:headEnd type="none" w="med" len="med"/>
            <a:tailEnd type="none" w="med" len="med"/>
          </a:ln>
          <a:effectLst/>
        </p:spPr>
      </p:cxnSp>
      <p:sp>
        <p:nvSpPr>
          <p:cNvPr id="4" name="CasellaDiTesto 3"/>
          <p:cNvSpPr txBox="1"/>
          <p:nvPr/>
        </p:nvSpPr>
        <p:spPr>
          <a:xfrm>
            <a:off x="4680407" y="4676698"/>
            <a:ext cx="4137584" cy="1200329"/>
          </a:xfrm>
          <a:prstGeom prst="rect">
            <a:avLst/>
          </a:prstGeom>
          <a:noFill/>
        </p:spPr>
        <p:txBody>
          <a:bodyPr wrap="square" rtlCol="0">
            <a:spAutoFit/>
          </a:bodyPr>
          <a:lstStyle/>
          <a:p>
            <a:pPr algn="just"/>
            <a:r>
              <a:rPr lang="it-IT" sz="1200" b="1" i="1" dirty="0">
                <a:latin typeface="Calibri" panose="020F0502020204030204" pitchFamily="34" charset="0"/>
              </a:rPr>
              <a:t>La gran parte delle imprese del terziario del Friuli Venezia Giulia è presente sui Social Network con la finalità di acquisire visibilità. Le motivazioni secondarie sono legate al desiderio di incrementare le vendite presso la clientela sia storica che nuova, comunicare in modo diretto con i clienti e limitarsi a fornire informazioni sui propri servizi di assistenza.</a:t>
            </a:r>
          </a:p>
        </p:txBody>
      </p:sp>
    </p:spTree>
    <p:extLst>
      <p:ext uri="{BB962C8B-B14F-4D97-AF65-F5344CB8AC3E}">
        <p14:creationId xmlns:p14="http://schemas.microsoft.com/office/powerpoint/2010/main" val="39293689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36384" y="808629"/>
            <a:ext cx="8280400" cy="5582682"/>
          </a:xfrm>
          <a:prstGeom prst="rect">
            <a:avLst/>
          </a:prstGeom>
        </p:spPr>
        <p:txBody>
          <a:bodyPr wrap="square">
            <a:spAutoFit/>
          </a:bodyPr>
          <a:lstStyle/>
          <a:p>
            <a:pPr algn="just">
              <a:lnSpc>
                <a:spcPct val="115000"/>
              </a:lnSpc>
              <a:spcBef>
                <a:spcPts val="100"/>
              </a:spcBef>
              <a:spcAft>
                <a:spcPts val="0"/>
              </a:spcAft>
            </a:pPr>
            <a:r>
              <a:rPr lang="it-IT" sz="1200" b="0" dirty="0">
                <a:latin typeface="Calibri" panose="020F0502020204030204" pitchFamily="34" charset="0"/>
                <a:ea typeface="Times New Roman" panose="02020603050405020304" pitchFamily="18" charset="0"/>
                <a:cs typeface="Times New Roman" panose="02020603050405020304" pitchFamily="18" charset="0"/>
              </a:rPr>
              <a:t>L’Osservatorio sull’andamento delle imprese del terziario del Friuli Venezia Giulia è basato su un’indagine continuativa a cadenza trimestrale effettuata su un campione statisticamente rappresentativo dell’universo delle imprese del commercio, del turismo e dei servizi della regione e delle quattro province (1.536 interviste in totale). Margine di fiducia: </a:t>
            </a:r>
            <a:r>
              <a:rPr lang="it-IT" sz="1200" b="0" u="sng" dirty="0">
                <a:latin typeface="Calibri" panose="020F0502020204030204" pitchFamily="34" charset="0"/>
                <a:ea typeface="Times New Roman" panose="02020603050405020304" pitchFamily="18" charset="0"/>
                <a:cs typeface="Times New Roman" panose="02020603050405020304" pitchFamily="18" charset="0"/>
              </a:rPr>
              <a:t>+</a:t>
            </a:r>
            <a:r>
              <a:rPr lang="it-IT" sz="1200" b="0" dirty="0">
                <a:latin typeface="Calibri" panose="020F0502020204030204" pitchFamily="34" charset="0"/>
                <a:ea typeface="Times New Roman" panose="02020603050405020304" pitchFamily="18" charset="0"/>
                <a:cs typeface="Times New Roman" panose="02020603050405020304" pitchFamily="18" charset="0"/>
              </a:rPr>
              <a:t>2,6%. L’indagine è stata effettuata dall’Istituto di ricerca Format Research </a:t>
            </a:r>
            <a:r>
              <a:rPr lang="it-IT" altLang="ja-JP" sz="1200" b="0" dirty="0">
                <a:latin typeface="Calibri" panose="020F0502020204030204" pitchFamily="34" charset="0"/>
                <a:ea typeface="Times New Roman" panose="02020603050405020304" pitchFamily="18" charset="0"/>
                <a:cs typeface="Times New Roman" panose="02020603050405020304" pitchFamily="18" charset="0"/>
              </a:rPr>
              <a:t>in collaborazione con l’Unione Regionale del Commercio del Turismo e dei Servizi delle province del Friuli Venezia Giulia (Confcommercio Friuli Venezia Giulia)</a:t>
            </a:r>
            <a:r>
              <a:rPr lang="it-IT" sz="1200" b="0" dirty="0">
                <a:latin typeface="Calibri" panose="020F0502020204030204" pitchFamily="34" charset="0"/>
                <a:ea typeface="Times New Roman" panose="02020603050405020304" pitchFamily="18" charset="0"/>
                <a:cs typeface="Times New Roman" panose="02020603050405020304" pitchFamily="18" charset="0"/>
              </a:rPr>
              <a:t>, tramite interviste telefoniche (sistema Cati), nel periodo 1 – 7 febbraio 2017. </a:t>
            </a:r>
            <a:r>
              <a:rPr lang="it-IT" sz="1200" b="0" u="sng" dirty="0">
                <a:solidFill>
                  <a:srgbClr val="0000FF"/>
                </a:solidFill>
                <a:latin typeface="Calibri" panose="020F0502020204030204" pitchFamily="34" charset="0"/>
                <a:ea typeface="Times New Roman" panose="02020603050405020304" pitchFamily="18" charset="0"/>
                <a:cs typeface="Geneva"/>
                <a:hlinkClick r:id="rId2"/>
              </a:rPr>
              <a:t>www.agcom.it</a:t>
            </a:r>
            <a:r>
              <a:rPr lang="it-IT" sz="1200" b="0" dirty="0">
                <a:latin typeface="Calibri" panose="020F0502020204030204" pitchFamily="34" charset="0"/>
                <a:ea typeface="Times New Roman" panose="02020603050405020304" pitchFamily="18" charset="0"/>
              </a:rPr>
              <a:t> </a:t>
            </a:r>
            <a:r>
              <a:rPr lang="it-IT" sz="1200" b="0" u="sng" dirty="0">
                <a:solidFill>
                  <a:srgbClr val="0000FF"/>
                </a:solidFill>
                <a:latin typeface="Calibri" panose="020F0502020204030204" pitchFamily="34" charset="0"/>
                <a:ea typeface="Times New Roman" panose="02020603050405020304" pitchFamily="18" charset="0"/>
                <a:cs typeface="Geneva"/>
                <a:hlinkClick r:id="rId3"/>
              </a:rPr>
              <a:t>www.formatresearch.com</a:t>
            </a:r>
            <a:endParaRPr lang="it-IT" sz="1200" b="0" u="sng" dirty="0">
              <a:solidFill>
                <a:srgbClr val="0000FF"/>
              </a:solidFill>
              <a:latin typeface="Calibri" panose="020F0502020204030204" pitchFamily="34" charset="0"/>
              <a:ea typeface="Times New Roman" panose="02020603050405020304" pitchFamily="18" charset="0"/>
              <a:cs typeface="Geneva"/>
            </a:endParaRPr>
          </a:p>
          <a:p>
            <a:pPr>
              <a:spcBef>
                <a:spcPts val="100"/>
              </a:spcBef>
              <a:spcAft>
                <a:spcPts val="0"/>
              </a:spcAft>
            </a:pPr>
            <a:r>
              <a:rPr lang="it-IT" sz="1200" b="0" dirty="0">
                <a:latin typeface="Calibri" panose="020F0502020204030204" pitchFamily="34" charset="0"/>
                <a:ea typeface="Times New Roman" panose="02020603050405020304" pitchFamily="18" charset="0"/>
                <a:cs typeface="Times New Roman" panose="02020603050405020304" pitchFamily="18" charset="0"/>
              </a:rPr>
              <a:t>La rilevazione è stata realizzata nel rispetto del Codice deontologico dei ricercatori europei </a:t>
            </a:r>
            <a:r>
              <a:rPr lang="it-IT" sz="1200" b="0" dirty="0" err="1">
                <a:latin typeface="Calibri" panose="020F0502020204030204" pitchFamily="34" charset="0"/>
                <a:ea typeface="Times New Roman" panose="02020603050405020304" pitchFamily="18" charset="0"/>
                <a:cs typeface="Times New Roman" panose="02020603050405020304" pitchFamily="18" charset="0"/>
              </a:rPr>
              <a:t>Esomar</a:t>
            </a:r>
            <a:r>
              <a:rPr lang="it-IT" sz="1200" b="0" dirty="0">
                <a:latin typeface="Calibri" panose="020F0502020204030204" pitchFamily="34" charset="0"/>
                <a:ea typeface="Times New Roman" panose="02020603050405020304" pitchFamily="18" charset="0"/>
                <a:cs typeface="Times New Roman" panose="02020603050405020304" pitchFamily="18" charset="0"/>
              </a:rPr>
              <a:t>, del Codice deontologico </a:t>
            </a:r>
            <a:r>
              <a:rPr lang="it-IT" sz="1200" b="0" dirty="0" err="1">
                <a:latin typeface="Calibri" panose="020F0502020204030204" pitchFamily="34" charset="0"/>
                <a:ea typeface="Times New Roman" panose="02020603050405020304" pitchFamily="18" charset="0"/>
                <a:cs typeface="Times New Roman" panose="02020603050405020304" pitchFamily="18" charset="0"/>
              </a:rPr>
              <a:t>Assirm</a:t>
            </a:r>
            <a:r>
              <a:rPr lang="it-IT" sz="1200" b="0" dirty="0">
                <a:latin typeface="Calibri" panose="020F0502020204030204" pitchFamily="34" charset="0"/>
                <a:ea typeface="Times New Roman" panose="02020603050405020304" pitchFamily="18" charset="0"/>
                <a:cs typeface="Times New Roman" panose="02020603050405020304" pitchFamily="18" charset="0"/>
              </a:rPr>
              <a:t> (Associazione istituti di ricerca e sondaggi di opinione Imprese italiani), e della </a:t>
            </a:r>
            <a:r>
              <a:rPr lang="ja-JP" altLang="it-IT" sz="1200" b="0" dirty="0">
                <a:latin typeface="Calibri" panose="020F0502020204030204" pitchFamily="34" charset="0"/>
                <a:ea typeface="Times New Roman" panose="02020603050405020304" pitchFamily="18" charset="0"/>
                <a:cs typeface="Times New Roman" panose="02020603050405020304" pitchFamily="18" charset="0"/>
              </a:rPr>
              <a:t>“</a:t>
            </a:r>
            <a:r>
              <a:rPr lang="it-IT" altLang="ja-JP" sz="1200" b="0" dirty="0">
                <a:latin typeface="Calibri" panose="020F0502020204030204" pitchFamily="34" charset="0"/>
                <a:ea typeface="Times New Roman" panose="02020603050405020304" pitchFamily="18" charset="0"/>
                <a:cs typeface="Times New Roman" panose="02020603050405020304" pitchFamily="18" charset="0"/>
              </a:rPr>
              <a:t>Legge sulla Privacy</a:t>
            </a:r>
            <a:r>
              <a:rPr lang="ja-JP" altLang="it-IT" sz="1200" b="0" dirty="0">
                <a:latin typeface="Calibri" panose="020F0502020204030204" pitchFamily="34" charset="0"/>
                <a:ea typeface="Times New Roman" panose="02020603050405020304" pitchFamily="18" charset="0"/>
                <a:cs typeface="Times New Roman" panose="02020603050405020304" pitchFamily="18" charset="0"/>
              </a:rPr>
              <a:t>”</a:t>
            </a:r>
            <a:r>
              <a:rPr lang="it-IT" altLang="ja-JP" sz="1200" b="0" dirty="0">
                <a:latin typeface="Calibri" panose="020F0502020204030204" pitchFamily="34" charset="0"/>
                <a:ea typeface="Times New Roman" panose="02020603050405020304" pitchFamily="18" charset="0"/>
                <a:cs typeface="Times New Roman" panose="02020603050405020304" pitchFamily="18" charset="0"/>
              </a:rPr>
              <a:t> (</a:t>
            </a:r>
            <a:r>
              <a:rPr lang="it-IT" altLang="ja-JP" sz="1200" b="0" dirty="0" err="1">
                <a:latin typeface="Calibri" panose="020F0502020204030204" pitchFamily="34" charset="0"/>
                <a:ea typeface="Times New Roman" panose="02020603050405020304" pitchFamily="18" charset="0"/>
                <a:cs typeface="Times New Roman" panose="02020603050405020304" pitchFamily="18" charset="0"/>
              </a:rPr>
              <a:t>D.lgs</a:t>
            </a:r>
            <a:r>
              <a:rPr lang="it-IT" altLang="ja-JP" sz="1200" b="0" dirty="0">
                <a:latin typeface="Calibri" panose="020F0502020204030204" pitchFamily="34" charset="0"/>
                <a:ea typeface="Times New Roman" panose="02020603050405020304" pitchFamily="18" charset="0"/>
                <a:cs typeface="Times New Roman" panose="02020603050405020304" pitchFamily="18" charset="0"/>
              </a:rPr>
              <a:t> n. 196/03)</a:t>
            </a:r>
          </a:p>
          <a:p>
            <a:pPr>
              <a:lnSpc>
                <a:spcPct val="110000"/>
              </a:lnSpc>
              <a:spcBef>
                <a:spcPts val="600"/>
              </a:spcBef>
              <a:spcAft>
                <a:spcPts val="0"/>
              </a:spcAft>
            </a:pPr>
            <a:endParaRPr lang="it-IT" sz="1200" b="1" dirty="0">
              <a:latin typeface="Calibri" panose="020F0502020204030204" pitchFamily="34" charset="0"/>
              <a:cs typeface="Times New Roman" panose="02020603050405020304" pitchFamily="18" charset="0"/>
            </a:endParaRPr>
          </a:p>
          <a:p>
            <a:pPr>
              <a:lnSpc>
                <a:spcPct val="110000"/>
              </a:lnSpc>
              <a:spcBef>
                <a:spcPts val="600"/>
              </a:spcBef>
              <a:spcAft>
                <a:spcPts val="0"/>
              </a:spcAft>
            </a:pPr>
            <a:r>
              <a:rPr lang="it-IT" sz="1200" b="1" dirty="0">
                <a:latin typeface="Calibri" panose="020F0502020204030204" pitchFamily="34" charset="0"/>
                <a:cs typeface="Times New Roman" panose="02020603050405020304" pitchFamily="18" charset="0"/>
              </a:rPr>
              <a:t>Fonti dei dati: </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Format </a:t>
            </a:r>
            <a:r>
              <a:rPr lang="it-IT" sz="1200" dirty="0" err="1">
                <a:latin typeface="Calibri" panose="020F0502020204030204" pitchFamily="34" charset="0"/>
              </a:rPr>
              <a:t>Research</a:t>
            </a:r>
            <a:r>
              <a:rPr lang="it-IT" sz="1200" b="0" dirty="0">
                <a:latin typeface="Calibri" panose="020F0502020204030204" pitchFamily="34" charset="0"/>
              </a:rPr>
              <a:t>, «Osservatorio Credito Confcommercio Friuli Venezia Giulia», «Osservatorio Credito Confcommercio».</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Confcommercio Imprese per l’Italia, «Consumi e prezzi, Ufficio Studi Confcommercio Imprese per l’Italia» (Febbraio 2017)</a:t>
            </a:r>
            <a:endParaRPr lang="it-IT" sz="1200" b="0" dirty="0">
              <a:latin typeface="Calibri" panose="020F0502020204030204" pitchFamily="34" charset="0"/>
            </a:endParaRP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Inps</a:t>
            </a:r>
            <a:r>
              <a:rPr lang="it-IT" sz="1200" b="0" dirty="0">
                <a:latin typeface="Calibri" panose="020F0502020204030204" pitchFamily="34" charset="0"/>
              </a:rPr>
              <a:t>, Rapporto sul precariato 2016</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Istat, «Fiducia delle imprese e dei consumatori, gennaio 2017» </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Istat</a:t>
            </a:r>
            <a:r>
              <a:rPr lang="it-IT" sz="1200" b="0" dirty="0">
                <a:latin typeface="Calibri" panose="020F0502020204030204" pitchFamily="34" charset="0"/>
              </a:rPr>
              <a:t>, «Occupati e disoccupati, </a:t>
            </a:r>
            <a:r>
              <a:rPr lang="it-IT" sz="1200" dirty="0">
                <a:latin typeface="Calibri" panose="020F0502020204030204" pitchFamily="34" charset="0"/>
              </a:rPr>
              <a:t>gennaio 2017</a:t>
            </a:r>
            <a:r>
              <a:rPr lang="it-IT" sz="1200" b="0" dirty="0">
                <a:latin typeface="Calibri" panose="020F0502020204030204" pitchFamily="34" charset="0"/>
              </a:rPr>
              <a:t>» </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Istat, </a:t>
            </a:r>
            <a:r>
              <a:rPr lang="it-IT" sz="1200" b="0" dirty="0">
                <a:latin typeface="Calibri" panose="020F0502020204030204" pitchFamily="34" charset="0"/>
              </a:rPr>
              <a:t>«Conto economico trimestrale delle amministrazioni pubbliche»</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Istat, «Prezzi al consumo»</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Istat, «Produzione industriale»</a:t>
            </a:r>
          </a:p>
          <a:p>
            <a:pPr marL="285750" indent="-285750">
              <a:lnSpc>
                <a:spcPct val="110000"/>
              </a:lnSpc>
              <a:spcBef>
                <a:spcPts val="600"/>
              </a:spcBef>
              <a:spcAft>
                <a:spcPts val="0"/>
              </a:spcAft>
              <a:buFont typeface="Arial" panose="020B0604020202020204" pitchFamily="34" charset="0"/>
              <a:buChar char="•"/>
            </a:pPr>
            <a:r>
              <a:rPr lang="it-IT" sz="1200" dirty="0">
                <a:latin typeface="Calibri" panose="020F0502020204030204" pitchFamily="34" charset="0"/>
              </a:rPr>
              <a:t>Istat, </a:t>
            </a:r>
            <a:r>
              <a:rPr lang="it-IT" sz="1200" b="0" dirty="0">
                <a:latin typeface="Calibri" panose="020F0502020204030204" pitchFamily="34" charset="0"/>
              </a:rPr>
              <a:t>«</a:t>
            </a:r>
            <a:r>
              <a:rPr lang="it-IT" sz="1200" b="0" dirty="0" err="1">
                <a:latin typeface="Calibri" panose="020F0502020204030204" pitchFamily="34" charset="0"/>
              </a:rPr>
              <a:t>I.Stat</a:t>
            </a:r>
            <a:r>
              <a:rPr lang="it-IT" sz="1200" b="0" dirty="0">
                <a:latin typeface="Calibri" panose="020F0502020204030204" pitchFamily="34" charset="0"/>
              </a:rPr>
              <a:t> 2016 (</a:t>
            </a:r>
            <a:r>
              <a:rPr lang="it-IT" sz="1200" b="0" dirty="0" err="1">
                <a:latin typeface="Calibri" panose="020F0502020204030204" pitchFamily="34" charset="0"/>
              </a:rPr>
              <a:t>Datawarehouse</a:t>
            </a:r>
            <a:r>
              <a:rPr lang="it-IT" sz="1200" b="0" dirty="0">
                <a:latin typeface="Calibri" panose="020F0502020204030204" pitchFamily="34" charset="0"/>
              </a:rPr>
              <a:t> Istat)»</a:t>
            </a:r>
          </a:p>
          <a:p>
            <a:pPr marL="285750" indent="-285750">
              <a:lnSpc>
                <a:spcPct val="110000"/>
              </a:lnSpc>
              <a:spcBef>
                <a:spcPts val="600"/>
              </a:spcBef>
              <a:spcAft>
                <a:spcPts val="0"/>
              </a:spcAft>
              <a:buFont typeface="Arial" panose="020B0604020202020204" pitchFamily="34" charset="0"/>
              <a:buChar char="•"/>
            </a:pPr>
            <a:r>
              <a:rPr lang="it-IT" sz="1200" dirty="0" err="1">
                <a:latin typeface="Calibri" panose="020F0502020204030204" pitchFamily="34" charset="0"/>
              </a:rPr>
              <a:t>Infocamere</a:t>
            </a:r>
            <a:r>
              <a:rPr lang="it-IT" sz="1200" dirty="0">
                <a:latin typeface="Calibri" panose="020F0502020204030204" pitchFamily="34" charset="0"/>
              </a:rPr>
              <a:t>, «</a:t>
            </a:r>
            <a:r>
              <a:rPr lang="it-IT" sz="1200" dirty="0" err="1">
                <a:latin typeface="Calibri" panose="020F0502020204030204" pitchFamily="34" charset="0"/>
              </a:rPr>
              <a:t>Movimprese</a:t>
            </a:r>
            <a:r>
              <a:rPr lang="it-IT" sz="1200" dirty="0">
                <a:latin typeface="Calibri" panose="020F0502020204030204" pitchFamily="34" charset="0"/>
              </a:rPr>
              <a:t>».</a:t>
            </a:r>
            <a:endParaRPr lang="it-IT" sz="1200" b="0" dirty="0">
              <a:latin typeface="Calibri" panose="020F0502020204030204" pitchFamily="34" charset="0"/>
            </a:endParaRPr>
          </a:p>
          <a:p>
            <a:pPr>
              <a:lnSpc>
                <a:spcPct val="110000"/>
              </a:lnSpc>
              <a:spcBef>
                <a:spcPts val="300"/>
              </a:spcBef>
              <a:spcAft>
                <a:spcPts val="0"/>
              </a:spcAft>
            </a:pPr>
            <a:endParaRPr lang="it-IT" altLang="ja-JP" sz="1200" b="1" i="1"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0000"/>
              </a:lnSpc>
              <a:spcBef>
                <a:spcPts val="300"/>
              </a:spcBef>
              <a:spcAft>
                <a:spcPts val="0"/>
              </a:spcAft>
            </a:pPr>
            <a:r>
              <a:rPr lang="it-IT" altLang="ja-JP" sz="1200" b="1" i="1" dirty="0">
                <a:latin typeface="Calibri" panose="020F0502020204030204" pitchFamily="34" charset="0"/>
                <a:ea typeface="Times New Roman" panose="02020603050405020304" pitchFamily="18" charset="0"/>
                <a:cs typeface="Times New Roman" panose="02020603050405020304" pitchFamily="18" charset="0"/>
              </a:rPr>
              <a:t>Il documento è stato realizzato con le informazioni disponibili al 13 febbraio 2017.</a:t>
            </a:r>
          </a:p>
        </p:txBody>
      </p:sp>
      <p:sp>
        <p:nvSpPr>
          <p:cNvPr id="4" name="Rectangle 35"/>
          <p:cNvSpPr txBox="1">
            <a:spLocks noChangeArrowheads="1"/>
          </p:cNvSpPr>
          <p:nvPr/>
        </p:nvSpPr>
        <p:spPr bwMode="auto">
          <a:xfrm>
            <a:off x="395288" y="188913"/>
            <a:ext cx="82804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000" b="1">
                <a:solidFill>
                  <a:schemeClr val="accent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2000" b="1">
                <a:solidFill>
                  <a:schemeClr val="accent2"/>
                </a:solidFill>
                <a:latin typeface="Arial" charset="0"/>
                <a:ea typeface="MS PGothic" panose="020B0600070205080204" pitchFamily="34" charset="-128"/>
                <a:cs typeface="MS PGothic" charset="0"/>
              </a:defRPr>
            </a:lvl5pPr>
            <a:lvl6pPr marL="457200" algn="l" rtl="0" fontAlgn="base">
              <a:spcBef>
                <a:spcPct val="0"/>
              </a:spcBef>
              <a:spcAft>
                <a:spcPct val="0"/>
              </a:spcAft>
              <a:defRPr sz="2000" b="1">
                <a:solidFill>
                  <a:schemeClr val="accent2"/>
                </a:solidFill>
                <a:latin typeface="Arial" charset="0"/>
              </a:defRPr>
            </a:lvl6pPr>
            <a:lvl7pPr marL="914400" algn="l" rtl="0" fontAlgn="base">
              <a:spcBef>
                <a:spcPct val="0"/>
              </a:spcBef>
              <a:spcAft>
                <a:spcPct val="0"/>
              </a:spcAft>
              <a:defRPr sz="2000" b="1">
                <a:solidFill>
                  <a:schemeClr val="accent2"/>
                </a:solidFill>
                <a:latin typeface="Arial" charset="0"/>
              </a:defRPr>
            </a:lvl7pPr>
            <a:lvl8pPr marL="1371600" algn="l" rtl="0" fontAlgn="base">
              <a:spcBef>
                <a:spcPct val="0"/>
              </a:spcBef>
              <a:spcAft>
                <a:spcPct val="0"/>
              </a:spcAft>
              <a:defRPr sz="2000" b="1">
                <a:solidFill>
                  <a:schemeClr val="accent2"/>
                </a:solidFill>
                <a:latin typeface="Arial" charset="0"/>
              </a:defRPr>
            </a:lvl8pPr>
            <a:lvl9pPr marL="1828800" algn="l" rtl="0" fontAlgn="base">
              <a:spcBef>
                <a:spcPct val="0"/>
              </a:spcBef>
              <a:spcAft>
                <a:spcPct val="0"/>
              </a:spcAft>
              <a:defRPr sz="2000" b="1">
                <a:solidFill>
                  <a:schemeClr val="accent2"/>
                </a:solidFill>
                <a:latin typeface="Arial" charset="0"/>
              </a:defRPr>
            </a:lvl9pPr>
          </a:lstStyle>
          <a:p>
            <a:pPr eaLnBrk="1" hangingPunct="1"/>
            <a:r>
              <a:rPr lang="it-IT" altLang="it-IT" dirty="0">
                <a:solidFill>
                  <a:srgbClr val="364E88"/>
                </a:solidFill>
                <a:latin typeface="Calibri" panose="020F0502020204030204" pitchFamily="34" charset="0"/>
                <a:cs typeface="Arial" panose="020B0604020202020204" pitchFamily="34" charset="0"/>
              </a:rPr>
              <a:t>metodo </a:t>
            </a:r>
            <a:r>
              <a:rPr lang="it-IT" kern="0" dirty="0">
                <a:solidFill>
                  <a:srgbClr val="1F497D"/>
                </a:solidFill>
                <a:latin typeface="Calibri" panose="020F0502020204030204" pitchFamily="34" charset="0"/>
                <a:ea typeface="MS PGothic" charset="0"/>
                <a:cs typeface="Arial" charset="0"/>
              </a:rPr>
              <a:t>| </a:t>
            </a:r>
            <a:r>
              <a:rPr lang="it-IT" kern="0" dirty="0">
                <a:solidFill>
                  <a:schemeClr val="tx1"/>
                </a:solidFill>
                <a:latin typeface="Calibri" panose="020F0502020204030204" pitchFamily="34" charset="0"/>
                <a:ea typeface="MS PGothic" charset="0"/>
                <a:cs typeface="Arial" charset="0"/>
              </a:rPr>
              <a:t>scheda tecnica della ricerca</a:t>
            </a:r>
          </a:p>
        </p:txBody>
      </p:sp>
    </p:spTree>
    <p:extLst>
      <p:ext uri="{BB962C8B-B14F-4D97-AF65-F5344CB8AC3E}">
        <p14:creationId xmlns:p14="http://schemas.microsoft.com/office/powerpoint/2010/main" val="540208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3"/>
          <p:cNvSpPr txBox="1">
            <a:spLocks noChangeArrowheads="1"/>
          </p:cNvSpPr>
          <p:nvPr/>
        </p:nvSpPr>
        <p:spPr bwMode="auto">
          <a:xfrm>
            <a:off x="3736816" y="4975084"/>
            <a:ext cx="4038600"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800" b="0" dirty="0">
                <a:solidFill>
                  <a:srgbClr val="404040"/>
                </a:solidFill>
                <a:latin typeface="Calibri" panose="020F0502020204030204" pitchFamily="34" charset="0"/>
              </a:rPr>
              <a:t>format research s.r.l. </a:t>
            </a:r>
          </a:p>
          <a:p>
            <a:pPr>
              <a:spcBef>
                <a:spcPct val="0"/>
              </a:spcBef>
              <a:buFontTx/>
              <a:buNone/>
            </a:pPr>
            <a:r>
              <a:rPr lang="it-IT" altLang="it-IT" sz="800" b="0" dirty="0">
                <a:solidFill>
                  <a:srgbClr val="404040"/>
                </a:solidFill>
                <a:latin typeface="Calibri" panose="020F0502020204030204" pitchFamily="34" charset="0"/>
              </a:rPr>
              <a:t>via ugo balzani 77, 00162 roma, italia</a:t>
            </a:r>
          </a:p>
          <a:p>
            <a:pPr>
              <a:spcBef>
                <a:spcPct val="0"/>
              </a:spcBef>
              <a:buFontTx/>
              <a:buNone/>
            </a:pPr>
            <a:r>
              <a:rPr lang="it-IT" altLang="it-IT" sz="800" b="0" dirty="0">
                <a:solidFill>
                  <a:srgbClr val="404040"/>
                </a:solidFill>
                <a:latin typeface="Calibri" panose="020F0502020204030204" pitchFamily="34" charset="0"/>
              </a:rPr>
              <a:t>tel +39.06.86.32.86.81, fax +39.06.86.38.49.96</a:t>
            </a:r>
          </a:p>
          <a:p>
            <a:pPr>
              <a:spcBef>
                <a:spcPct val="0"/>
              </a:spcBef>
              <a:buFontTx/>
              <a:buNone/>
            </a:pPr>
            <a:r>
              <a:rPr lang="it-IT" altLang="it-IT" sz="800" b="0" u="sng" dirty="0">
                <a:solidFill>
                  <a:srgbClr val="404040"/>
                </a:solidFill>
                <a:latin typeface="Calibri" panose="020F0502020204030204" pitchFamily="34" charset="0"/>
                <a:hlinkClick r:id="rId2"/>
              </a:rPr>
              <a:t>info@formatresearch.com</a:t>
            </a:r>
            <a:endParaRPr lang="it-IT" altLang="it-IT" sz="800" b="0" dirty="0">
              <a:solidFill>
                <a:srgbClr val="404040"/>
              </a:solidFill>
              <a:latin typeface="Calibri" panose="020F0502020204030204" pitchFamily="34" charset="0"/>
            </a:endParaRPr>
          </a:p>
          <a:p>
            <a:pPr>
              <a:spcBef>
                <a:spcPct val="0"/>
              </a:spcBef>
              <a:buFontTx/>
              <a:buNone/>
            </a:pPr>
            <a:r>
              <a:rPr lang="it-IT" altLang="it-IT" sz="800" b="0" dirty="0">
                <a:solidFill>
                  <a:srgbClr val="404040"/>
                </a:solidFill>
                <a:latin typeface="Calibri" panose="020F0502020204030204" pitchFamily="34" charset="0"/>
              </a:rPr>
              <a:t>cf, p. iva e reg. imp. roma 04268451004</a:t>
            </a:r>
          </a:p>
          <a:p>
            <a:pPr>
              <a:spcBef>
                <a:spcPct val="0"/>
              </a:spcBef>
              <a:buFontTx/>
              <a:buNone/>
            </a:pPr>
            <a:r>
              <a:rPr lang="it-IT" altLang="it-IT" sz="800" b="0" dirty="0">
                <a:solidFill>
                  <a:srgbClr val="404040"/>
                </a:solidFill>
                <a:latin typeface="Calibri" panose="020F0502020204030204" pitchFamily="34" charset="0"/>
              </a:rPr>
              <a:t>rea roma 747042, cap. soc. € 10.340,00 </a:t>
            </a:r>
            <a:r>
              <a:rPr lang="it-IT" altLang="it-IT" sz="800" b="0" dirty="0" err="1">
                <a:solidFill>
                  <a:srgbClr val="404040"/>
                </a:solidFill>
                <a:latin typeface="Calibri" panose="020F0502020204030204" pitchFamily="34" charset="0"/>
              </a:rPr>
              <a:t>i.v</a:t>
            </a:r>
            <a:r>
              <a:rPr lang="it-IT" altLang="it-IT" sz="800" b="0" dirty="0">
                <a:solidFill>
                  <a:srgbClr val="404040"/>
                </a:solidFill>
                <a:latin typeface="Calibri" panose="020F0502020204030204" pitchFamily="34" charset="0"/>
              </a:rPr>
              <a:t>.</a:t>
            </a:r>
          </a:p>
          <a:p>
            <a:pPr>
              <a:spcBef>
                <a:spcPct val="0"/>
              </a:spcBef>
              <a:buFontTx/>
              <a:buNone/>
            </a:pPr>
            <a:endParaRPr lang="it-IT" altLang="it-IT" sz="800" b="0" dirty="0">
              <a:solidFill>
                <a:srgbClr val="404040"/>
              </a:solidFill>
              <a:latin typeface="Calibri" panose="020F0502020204030204" pitchFamily="34" charset="0"/>
            </a:endParaRPr>
          </a:p>
          <a:p>
            <a:pPr>
              <a:spcBef>
                <a:spcPct val="0"/>
              </a:spcBef>
              <a:buFontTx/>
              <a:buNone/>
            </a:pPr>
            <a:r>
              <a:rPr lang="it-IT" altLang="it-IT" sz="800" b="0" dirty="0">
                <a:solidFill>
                  <a:srgbClr val="404040"/>
                </a:solidFill>
                <a:latin typeface="Calibri" panose="020F0502020204030204" pitchFamily="34" charset="0"/>
              </a:rPr>
              <a:t>unità operativa - via </a:t>
            </a:r>
            <a:r>
              <a:rPr lang="it-IT" altLang="it-IT" sz="800" b="0" dirty="0" err="1">
                <a:solidFill>
                  <a:srgbClr val="404040"/>
                </a:solidFill>
                <a:latin typeface="Calibri" panose="020F0502020204030204" pitchFamily="34" charset="0"/>
              </a:rPr>
              <a:t>sebastiano</a:t>
            </a:r>
            <a:r>
              <a:rPr lang="it-IT" altLang="it-IT" sz="800" b="0" dirty="0">
                <a:solidFill>
                  <a:srgbClr val="404040"/>
                </a:solidFill>
                <a:latin typeface="Calibri" panose="020F0502020204030204" pitchFamily="34" charset="0"/>
              </a:rPr>
              <a:t> caboto 22/a 		</a:t>
            </a:r>
          </a:p>
          <a:p>
            <a:pPr>
              <a:spcBef>
                <a:spcPct val="0"/>
              </a:spcBef>
              <a:buFontTx/>
              <a:buNone/>
            </a:pPr>
            <a:r>
              <a:rPr lang="it-IT" altLang="it-IT" sz="800" b="0" dirty="0">
                <a:solidFill>
                  <a:srgbClr val="404040"/>
                </a:solidFill>
                <a:latin typeface="Calibri" panose="020F0502020204030204" pitchFamily="34" charset="0"/>
              </a:rPr>
              <a:t>33170 </a:t>
            </a:r>
            <a:r>
              <a:rPr lang="it-IT" altLang="it-IT" sz="800" b="0" dirty="0" err="1">
                <a:solidFill>
                  <a:srgbClr val="404040"/>
                </a:solidFill>
                <a:latin typeface="Calibri" panose="020F0502020204030204" pitchFamily="34" charset="0"/>
              </a:rPr>
              <a:t>pordenone</a:t>
            </a:r>
            <a:r>
              <a:rPr lang="it-IT" altLang="it-IT" sz="800" b="0" dirty="0">
                <a:solidFill>
                  <a:srgbClr val="404040"/>
                </a:solidFill>
                <a:latin typeface="Calibri" panose="020F0502020204030204" pitchFamily="34" charset="0"/>
              </a:rPr>
              <a:t>, </a:t>
            </a:r>
            <a:r>
              <a:rPr lang="it-IT" altLang="it-IT" sz="800" b="0" dirty="0" err="1">
                <a:solidFill>
                  <a:srgbClr val="404040"/>
                </a:solidFill>
                <a:latin typeface="Calibri" panose="020F0502020204030204" pitchFamily="34" charset="0"/>
              </a:rPr>
              <a:t>italia</a:t>
            </a:r>
            <a:r>
              <a:rPr lang="it-IT" altLang="it-IT" sz="800" b="0" dirty="0">
                <a:solidFill>
                  <a:srgbClr val="404040"/>
                </a:solidFill>
                <a:latin typeface="Calibri" panose="020F0502020204030204" pitchFamily="34" charset="0"/>
              </a:rPr>
              <a:t>  - rea 99634/</a:t>
            </a:r>
            <a:r>
              <a:rPr lang="it-IT" altLang="it-IT" sz="800" b="0" dirty="0" err="1">
                <a:solidFill>
                  <a:srgbClr val="404040"/>
                </a:solidFill>
                <a:latin typeface="Calibri" panose="020F0502020204030204" pitchFamily="34" charset="0"/>
              </a:rPr>
              <a:t>pn</a:t>
            </a:r>
            <a:endParaRPr lang="it-IT" altLang="it-IT" sz="800" b="0" dirty="0">
              <a:solidFill>
                <a:srgbClr val="404040"/>
              </a:solidFill>
              <a:latin typeface="Calibri" panose="020F0502020204030204" pitchFamily="34" charset="0"/>
            </a:endParaRPr>
          </a:p>
          <a:p>
            <a:pPr>
              <a:spcBef>
                <a:spcPct val="0"/>
              </a:spcBef>
              <a:buFontTx/>
              <a:buNone/>
            </a:pPr>
            <a:r>
              <a:rPr lang="it-IT" altLang="it-IT" sz="800" b="0" dirty="0">
                <a:solidFill>
                  <a:srgbClr val="404040"/>
                </a:solidFill>
                <a:latin typeface="Calibri" panose="020F0502020204030204" pitchFamily="34" charset="0"/>
              </a:rPr>
              <a:t> </a:t>
            </a:r>
          </a:p>
          <a:p>
            <a:pPr>
              <a:spcBef>
                <a:spcPct val="0"/>
              </a:spcBef>
              <a:buFontTx/>
              <a:buNone/>
            </a:pPr>
            <a:r>
              <a:rPr lang="it-IT" altLang="it-IT" sz="800" b="0" dirty="0">
                <a:solidFill>
                  <a:srgbClr val="404040"/>
                </a:solidFill>
                <a:latin typeface="Calibri" panose="020F0502020204030204" pitchFamily="34" charset="0"/>
              </a:rPr>
              <a:t>www.formatresearch.com</a:t>
            </a:r>
          </a:p>
          <a:p>
            <a:pPr eaLnBrk="1" hangingPunct="1">
              <a:lnSpc>
                <a:spcPct val="70000"/>
              </a:lnSpc>
              <a:spcBef>
                <a:spcPct val="50000"/>
              </a:spcBef>
              <a:buFontTx/>
              <a:buNone/>
            </a:pPr>
            <a:r>
              <a:rPr lang="it-IT" altLang="it-IT" sz="800" b="0" dirty="0">
                <a:solidFill>
                  <a:srgbClr val="404040"/>
                </a:solidFill>
                <a:latin typeface="Calibri" panose="020F0502020204030204" pitchFamily="34" charset="0"/>
              </a:rPr>
              <a:t>Membro: Assirm, Confcommercio, Esomar, SIS</a:t>
            </a:r>
          </a:p>
          <a:p>
            <a:pPr eaLnBrk="1" hangingPunct="1">
              <a:spcBef>
                <a:spcPct val="0"/>
              </a:spcBef>
              <a:buFontTx/>
              <a:buNone/>
            </a:pPr>
            <a:endParaRPr lang="it-IT" altLang="it-IT" sz="800" b="0" dirty="0">
              <a:solidFill>
                <a:srgbClr val="404040"/>
              </a:solidFill>
              <a:latin typeface="Calibri" panose="020F0502020204030204" pitchFamily="34" charset="0"/>
            </a:endParaRPr>
          </a:p>
        </p:txBody>
      </p:sp>
      <p:pic>
        <p:nvPicPr>
          <p:cNvPr id="6" name="Immagine 5"/>
          <p:cNvPicPr>
            <a:picLocks noChangeAspect="1"/>
          </p:cNvPicPr>
          <p:nvPr/>
        </p:nvPicPr>
        <p:blipFill>
          <a:blip r:embed="rId3"/>
          <a:stretch>
            <a:fillRect/>
          </a:stretch>
        </p:blipFill>
        <p:spPr>
          <a:xfrm>
            <a:off x="373508" y="5108696"/>
            <a:ext cx="2900712" cy="1220264"/>
          </a:xfrm>
          <a:prstGeom prst="rect">
            <a:avLst/>
          </a:prstGeom>
        </p:spPr>
      </p:pic>
      <p:sp>
        <p:nvSpPr>
          <p:cNvPr id="7" name="Text Box 3"/>
          <p:cNvSpPr txBox="1">
            <a:spLocks noChangeArrowheads="1"/>
          </p:cNvSpPr>
          <p:nvPr/>
        </p:nvSpPr>
        <p:spPr bwMode="auto">
          <a:xfrm>
            <a:off x="3760889" y="3111000"/>
            <a:ext cx="2111779" cy="161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0000" tIns="46800" rIns="90000" bIns="46800">
            <a:spAutoFit/>
          </a:bodyPr>
          <a:lstStyle>
            <a:defPPr>
              <a:defRPr lang="it-IT"/>
            </a:defPPr>
            <a:lvl1pPr eaLnBrk="1" hangingPunct="1">
              <a:spcBef>
                <a:spcPct val="50000"/>
              </a:spcBef>
              <a:buFontTx/>
              <a:buNone/>
              <a:defRPr sz="1000" b="0">
                <a:solidFill>
                  <a:srgbClr val="003366"/>
                </a:solidFill>
                <a:latin typeface="Calibri" panose="020F0502020204030204" pitchFamily="34" charset="0"/>
                <a:ea typeface="ＭＳ Ｐゴシック" panose="020B0600070205080204" pitchFamily="34" charset="-128"/>
              </a:defRPr>
            </a:lvl1pPr>
            <a:lvl2pPr marL="742950" indent="-285750">
              <a:spcBef>
                <a:spcPct val="20000"/>
              </a:spcBef>
              <a:buChar char="–"/>
              <a:defRPr>
                <a:latin typeface="Arial" panose="020B0604020202020204" pitchFamily="34" charset="0"/>
                <a:ea typeface="ＭＳ Ｐゴシック" panose="020B0600070205080204" pitchFamily="34" charset="-128"/>
              </a:defRPr>
            </a:lvl2pPr>
            <a:lvl3pPr marL="1143000" indent="-228600">
              <a:spcBef>
                <a:spcPct val="20000"/>
              </a:spcBef>
              <a:buChar char="•"/>
              <a:defRPr>
                <a:latin typeface="Arial" panose="020B0604020202020204" pitchFamily="34" charset="0"/>
                <a:ea typeface="ＭＳ Ｐゴシック" panose="020B0600070205080204" pitchFamily="34" charset="-128"/>
              </a:defRPr>
            </a:lvl3pPr>
            <a:lvl4pPr marL="1600200" indent="-228600">
              <a:spcBef>
                <a:spcPct val="20000"/>
              </a:spcBef>
              <a:buChar char="–"/>
              <a:defRPr sz="1600">
                <a:latin typeface="Arial" panose="020B0604020202020204" pitchFamily="34" charset="0"/>
                <a:ea typeface="ＭＳ Ｐゴシック" panose="020B0600070205080204" pitchFamily="34" charset="-128"/>
              </a:defRPr>
            </a:lvl4pPr>
            <a:lvl5pPr marL="2057400" indent="-228600">
              <a:spcBef>
                <a:spcPct val="20000"/>
              </a:spcBef>
              <a:buChar char="»"/>
              <a:defRPr sz="1400">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400">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400">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400">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400">
                <a:latin typeface="Arial" panose="020B0604020202020204" pitchFamily="34" charset="0"/>
                <a:ea typeface="ＭＳ Ｐゴシック" panose="020B0600070205080204" pitchFamily="34" charset="-128"/>
              </a:defRPr>
            </a:lvl9pPr>
          </a:lstStyle>
          <a:p>
            <a:pPr algn="just"/>
            <a:r>
              <a:rPr lang="it-IT" altLang="it-IT" sz="900" dirty="0"/>
              <a:t>Questo documento è la base per una presentazione orale, senza la quale ha limitata significatività e può dare luogo a fraintendimenti. </a:t>
            </a:r>
          </a:p>
          <a:p>
            <a:r>
              <a:rPr lang="it-IT" altLang="it-IT" sz="900" dirty="0"/>
              <a:t>Sono proibite riproduzioni, anche parziali, del contenuto di questo documento, senza la previa autorizzazione scritta di Format Research.</a:t>
            </a:r>
          </a:p>
          <a:p>
            <a:r>
              <a:rPr lang="it-IT" altLang="it-IT" sz="900" dirty="0"/>
              <a:t>2017 © Copyright Format Research Srl</a:t>
            </a:r>
          </a:p>
        </p:txBody>
      </p:sp>
      <p:sp>
        <p:nvSpPr>
          <p:cNvPr id="11" name="Rettangolo 10"/>
          <p:cNvSpPr/>
          <p:nvPr/>
        </p:nvSpPr>
        <p:spPr>
          <a:xfrm>
            <a:off x="1450816" y="6328960"/>
            <a:ext cx="1609016" cy="649793"/>
          </a:xfrm>
          <a:prstGeom prst="rect">
            <a:avLst/>
          </a:prstGeom>
        </p:spPr>
        <p:txBody>
          <a:bodyPr wrap="square">
            <a:spAutoFit/>
          </a:bodyPr>
          <a:lstStyle/>
          <a:p>
            <a:pPr algn="ctr">
              <a:lnSpc>
                <a:spcPct val="115000"/>
              </a:lnSpc>
              <a:spcAft>
                <a:spcPts val="0"/>
              </a:spcAft>
              <a:tabLst>
                <a:tab pos="3060065" algn="ctr"/>
                <a:tab pos="6120130" algn="r"/>
              </a:tabLst>
            </a:pPr>
            <a:r>
              <a:rPr lang="x-none" sz="700" dirty="0">
                <a:solidFill>
                  <a:srgbClr val="1F497D"/>
                </a:solidFill>
                <a:latin typeface="Verdana" panose="020B0604030504040204" pitchFamily="34" charset="0"/>
                <a:ea typeface="Times New Roman" panose="02020603050405020304" pitchFamily="18" charset="0"/>
                <a:cs typeface="Times New Roman" panose="02020603050405020304" pitchFamily="18" charset="0"/>
              </a:rPr>
              <a:t>UNI EN ISO 9001:2015</a:t>
            </a:r>
            <a:endParaRPr lang="it-IT" sz="700" dirty="0">
              <a:solidFill>
                <a:srgbClr val="1F497D"/>
              </a:solidFill>
              <a:latin typeface="Verdana" panose="020B0604030504040204" pitchFamily="34" charset="0"/>
              <a:ea typeface="Times New Roman" panose="02020603050405020304" pitchFamily="18" charset="0"/>
              <a:cs typeface="Times New Roman" panose="02020603050405020304" pitchFamily="18" charset="0"/>
            </a:endParaRPr>
          </a:p>
          <a:p>
            <a:pPr algn="ctr">
              <a:lnSpc>
                <a:spcPct val="115000"/>
              </a:lnSpc>
              <a:spcAft>
                <a:spcPts val="0"/>
              </a:spcAft>
              <a:tabLst>
                <a:tab pos="3060065" algn="ctr"/>
                <a:tab pos="6120130" algn="r"/>
              </a:tabLst>
            </a:pPr>
            <a:r>
              <a:rPr lang="it-IT" sz="700" dirty="0">
                <a:solidFill>
                  <a:srgbClr val="1F497D"/>
                </a:solidFill>
                <a:latin typeface="Verdana" panose="020B0604030504040204" pitchFamily="34" charset="0"/>
                <a:ea typeface="Times New Roman" panose="02020603050405020304" pitchFamily="18" charset="0"/>
                <a:cs typeface="Times New Roman" panose="02020603050405020304" pitchFamily="18" charset="0"/>
              </a:rPr>
              <a:t>CERT. N° 1049</a:t>
            </a:r>
          </a:p>
          <a:p>
            <a:pPr algn="ctr">
              <a:lnSpc>
                <a:spcPct val="115000"/>
              </a:lnSpc>
              <a:spcAft>
                <a:spcPts val="0"/>
              </a:spcAft>
              <a:tabLst>
                <a:tab pos="3060065" algn="ctr"/>
                <a:tab pos="6120130" algn="r"/>
              </a:tabLst>
            </a:pPr>
            <a:endParaRPr lang="en-US" sz="1050" dirty="0">
              <a:latin typeface="Verdana" panose="020B0604030504040204" pitchFamily="34" charset="0"/>
              <a:ea typeface="Times New Roman" panose="02020603050405020304" pitchFamily="18" charset="0"/>
              <a:cs typeface="Times New Roman" panose="02020603050405020304" pitchFamily="18" charset="0"/>
            </a:endParaRPr>
          </a:p>
          <a:p>
            <a:pPr algn="ctr">
              <a:lnSpc>
                <a:spcPct val="115000"/>
              </a:lnSpc>
              <a:spcAft>
                <a:spcPts val="0"/>
              </a:spcAft>
              <a:tabLst>
                <a:tab pos="3060065" algn="ctr"/>
                <a:tab pos="6120130" algn="r"/>
              </a:tabLst>
            </a:pPr>
            <a:r>
              <a:rPr lang="it-IT" sz="700" dirty="0">
                <a:solidFill>
                  <a:srgbClr val="1F497D"/>
                </a:solidFill>
                <a:latin typeface="Verdana" panose="020B0604030504040204" pitchFamily="34" charset="0"/>
                <a:ea typeface="Times New Roman" panose="02020603050405020304" pitchFamily="18" charset="0"/>
                <a:cs typeface="Times New Roman" panose="02020603050405020304" pitchFamily="18" charset="0"/>
              </a:rPr>
              <a:t>                                                                                                                                                                   </a:t>
            </a:r>
            <a:endParaRPr lang="en-US" sz="105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54400" y="2113200"/>
            <a:ext cx="6847812" cy="3351600"/>
          </a:xfrm>
          <a:prstGeom prst="rect">
            <a:avLst/>
          </a:prstGeom>
        </p:spPr>
      </p:pic>
      <p:sp>
        <p:nvSpPr>
          <p:cNvPr id="12" name="Titolo 6"/>
          <p:cNvSpPr txBox="1">
            <a:spLocks/>
          </p:cNvSpPr>
          <p:nvPr/>
        </p:nvSpPr>
        <p:spPr bwMode="auto">
          <a:xfrm>
            <a:off x="395288" y="188913"/>
            <a:ext cx="8396906"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 b="1">
                <a:solidFill>
                  <a:schemeClr val="tx1"/>
                </a:solidFill>
                <a:latin typeface="Arial" charset="0"/>
                <a:ea typeface="ＭＳ Ｐゴシック" charset="0"/>
                <a:cs typeface="ＭＳ Ｐゴシック" charset="0"/>
              </a:defRPr>
            </a:lvl1pPr>
            <a:lvl2pPr marL="742950" indent="-285750" eaLnBrk="0" hangingPunct="0">
              <a:defRPr sz="800" b="1">
                <a:solidFill>
                  <a:schemeClr val="tx1"/>
                </a:solidFill>
                <a:latin typeface="Arial" charset="0"/>
                <a:ea typeface="ＭＳ Ｐゴシック" charset="0"/>
              </a:defRPr>
            </a:lvl2pPr>
            <a:lvl3pPr marL="1143000" indent="-228600" eaLnBrk="0" hangingPunct="0">
              <a:defRPr sz="800" b="1">
                <a:solidFill>
                  <a:schemeClr val="tx1"/>
                </a:solidFill>
                <a:latin typeface="Arial" charset="0"/>
                <a:ea typeface="ＭＳ Ｐゴシック" charset="0"/>
              </a:defRPr>
            </a:lvl3pPr>
            <a:lvl4pPr marL="1600200" indent="-228600" eaLnBrk="0" hangingPunct="0">
              <a:defRPr sz="800" b="1">
                <a:solidFill>
                  <a:schemeClr val="tx1"/>
                </a:solidFill>
                <a:latin typeface="Arial" charset="0"/>
                <a:ea typeface="ＭＳ Ｐゴシック" charset="0"/>
              </a:defRPr>
            </a:lvl4pPr>
            <a:lvl5pPr marL="2057400" indent="-228600" eaLnBrk="0" hangingPunct="0">
              <a:defRPr sz="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800" b="1">
                <a:solidFill>
                  <a:schemeClr val="tx1"/>
                </a:solidFill>
                <a:latin typeface="Arial" charset="0"/>
                <a:ea typeface="ＭＳ Ｐゴシック" charset="0"/>
              </a:defRPr>
            </a:lvl9pPr>
          </a:lstStyle>
          <a:p>
            <a:r>
              <a:rPr lang="it-IT" sz="2000" dirty="0">
                <a:solidFill>
                  <a:srgbClr val="364E88"/>
                </a:solidFill>
                <a:latin typeface="Calibri" panose="020F0502020204030204" pitchFamily="34" charset="0"/>
              </a:rPr>
              <a:t>iscrizioni FVG 2016 </a:t>
            </a:r>
            <a:r>
              <a:rPr lang="it-IT" sz="2000" dirty="0">
                <a:solidFill>
                  <a:srgbClr val="0C4B92"/>
                </a:solidFill>
                <a:latin typeface="Calibri" panose="020F0502020204030204" pitchFamily="34" charset="0"/>
              </a:rPr>
              <a:t>| </a:t>
            </a:r>
            <a:r>
              <a:rPr lang="it-IT" sz="2000" dirty="0">
                <a:latin typeface="Calibri" panose="020F0502020204030204" pitchFamily="34" charset="0"/>
              </a:rPr>
              <a:t>in </a:t>
            </a:r>
            <a:r>
              <a:rPr lang="it-IT" sz="2000" dirty="0" err="1">
                <a:latin typeface="Calibri" panose="020F0502020204030204" pitchFamily="34" charset="0"/>
              </a:rPr>
              <a:t>friuli</a:t>
            </a:r>
            <a:r>
              <a:rPr lang="it-IT" sz="2000" dirty="0">
                <a:latin typeface="Calibri" panose="020F0502020204030204" pitchFamily="34" charset="0"/>
              </a:rPr>
              <a:t> </a:t>
            </a:r>
            <a:r>
              <a:rPr lang="it-IT" sz="2000" dirty="0" err="1">
                <a:latin typeface="Calibri" panose="020F0502020204030204" pitchFamily="34" charset="0"/>
              </a:rPr>
              <a:t>venezia</a:t>
            </a:r>
            <a:r>
              <a:rPr lang="it-IT" sz="2000" dirty="0">
                <a:latin typeface="Calibri" panose="020F0502020204030204" pitchFamily="34" charset="0"/>
              </a:rPr>
              <a:t> giulia nell’arco del 2016 sono nate 5.264 nuove imprese: 3.952 imprese del terziario, 1.312 imprese degli altri settori di attività economica…</a:t>
            </a:r>
          </a:p>
        </p:txBody>
      </p:sp>
      <p:sp>
        <p:nvSpPr>
          <p:cNvPr id="24" name="CasellaDiTesto 23"/>
          <p:cNvSpPr txBox="1"/>
          <p:nvPr/>
        </p:nvSpPr>
        <p:spPr>
          <a:xfrm>
            <a:off x="4279564" y="3429000"/>
            <a:ext cx="895502" cy="338554"/>
          </a:xfrm>
          <a:prstGeom prst="rect">
            <a:avLst/>
          </a:prstGeom>
          <a:noFill/>
        </p:spPr>
        <p:txBody>
          <a:bodyPr wrap="none" rtlCol="0">
            <a:spAutoFit/>
          </a:bodyPr>
          <a:lstStyle>
            <a:defPPr>
              <a:defRPr lang="it-IT"/>
            </a:defPPr>
            <a:lvl1pPr>
              <a:defRPr b="1">
                <a:solidFill>
                  <a:srgbClr val="1F4E79"/>
                </a:solidFill>
                <a:latin typeface="Calibri" panose="020F0502020204030204" pitchFamily="34" charset="0"/>
              </a:defRPr>
            </a:lvl1pPr>
          </a:lstStyle>
          <a:p>
            <a:r>
              <a:rPr lang="it-IT" sz="1600" dirty="0"/>
              <a:t>terziario</a:t>
            </a:r>
          </a:p>
        </p:txBody>
      </p:sp>
      <p:sp>
        <p:nvSpPr>
          <p:cNvPr id="27" name="CasellaDiTesto 26"/>
          <p:cNvSpPr txBox="1"/>
          <p:nvPr/>
        </p:nvSpPr>
        <p:spPr>
          <a:xfrm>
            <a:off x="1962535" y="4467427"/>
            <a:ext cx="1700012" cy="584775"/>
          </a:xfrm>
          <a:prstGeom prst="rect">
            <a:avLst/>
          </a:prstGeom>
          <a:noFill/>
        </p:spPr>
        <p:txBody>
          <a:bodyPr wrap="square" rtlCol="0">
            <a:spAutoFit/>
          </a:bodyPr>
          <a:lstStyle/>
          <a:p>
            <a:pPr algn="r"/>
            <a:r>
              <a:rPr lang="it-IT" sz="1600" b="1" dirty="0">
                <a:latin typeface="Calibri" panose="020F0502020204030204" pitchFamily="34" charset="0"/>
              </a:rPr>
              <a:t>altri settori di attività</a:t>
            </a:r>
          </a:p>
        </p:txBody>
      </p:sp>
      <p:sp>
        <p:nvSpPr>
          <p:cNvPr id="29" name="CasellaDiTesto 28"/>
          <p:cNvSpPr txBox="1"/>
          <p:nvPr/>
        </p:nvSpPr>
        <p:spPr>
          <a:xfrm>
            <a:off x="6671907" y="3114794"/>
            <a:ext cx="713657" cy="369332"/>
          </a:xfrm>
          <a:prstGeom prst="rect">
            <a:avLst/>
          </a:prstGeom>
          <a:noFill/>
        </p:spPr>
        <p:txBody>
          <a:bodyPr wrap="none" rtlCol="0">
            <a:spAutoFit/>
          </a:bodyPr>
          <a:lstStyle>
            <a:defPPr>
              <a:defRPr lang="it-IT"/>
            </a:defPPr>
            <a:lvl1pPr>
              <a:defRPr sz="1600" b="1">
                <a:solidFill>
                  <a:srgbClr val="1F4E79"/>
                </a:solidFill>
                <a:latin typeface="Calibri" panose="020F0502020204030204" pitchFamily="34" charset="0"/>
              </a:defRPr>
            </a:lvl1pPr>
          </a:lstStyle>
          <a:p>
            <a:r>
              <a:rPr lang="it-IT" sz="1800" dirty="0"/>
              <a:t>3.952</a:t>
            </a:r>
          </a:p>
        </p:txBody>
      </p:sp>
      <p:sp>
        <p:nvSpPr>
          <p:cNvPr id="30" name="CasellaDiTesto 29"/>
          <p:cNvSpPr txBox="1"/>
          <p:nvPr/>
        </p:nvSpPr>
        <p:spPr>
          <a:xfrm>
            <a:off x="6661271" y="4366750"/>
            <a:ext cx="713658" cy="369332"/>
          </a:xfrm>
          <a:prstGeom prst="rect">
            <a:avLst/>
          </a:prstGeom>
          <a:noFill/>
        </p:spPr>
        <p:txBody>
          <a:bodyPr wrap="none" rtlCol="0">
            <a:spAutoFit/>
          </a:bodyPr>
          <a:lstStyle/>
          <a:p>
            <a:pPr algn="ctr"/>
            <a:r>
              <a:rPr lang="it-IT" sz="1800" b="1" dirty="0">
                <a:latin typeface="Calibri" panose="020F0502020204030204" pitchFamily="34" charset="0"/>
              </a:rPr>
              <a:t>1.312</a:t>
            </a:r>
          </a:p>
        </p:txBody>
      </p:sp>
      <p:sp>
        <p:nvSpPr>
          <p:cNvPr id="32" name="CasellaDiTesto 31"/>
          <p:cNvSpPr txBox="1"/>
          <p:nvPr/>
        </p:nvSpPr>
        <p:spPr>
          <a:xfrm>
            <a:off x="1038514" y="4798268"/>
            <a:ext cx="971741" cy="261610"/>
          </a:xfrm>
          <a:prstGeom prst="rect">
            <a:avLst/>
          </a:prstGeom>
          <a:noFill/>
        </p:spPr>
        <p:txBody>
          <a:bodyPr wrap="none" rtlCol="0">
            <a:spAutoFit/>
          </a:bodyPr>
          <a:lstStyle/>
          <a:p>
            <a:r>
              <a:rPr lang="it-IT" sz="1100" i="1" dirty="0">
                <a:latin typeface="Calibri" panose="020F0502020204030204" pitchFamily="34" charset="0"/>
              </a:rPr>
              <a:t>valori assoluti</a:t>
            </a:r>
          </a:p>
        </p:txBody>
      </p:sp>
      <p:sp>
        <p:nvSpPr>
          <p:cNvPr id="33" name="CasellaDiTesto 32"/>
          <p:cNvSpPr txBox="1"/>
          <p:nvPr/>
        </p:nvSpPr>
        <p:spPr>
          <a:xfrm>
            <a:off x="1038514" y="3600744"/>
            <a:ext cx="713657" cy="369332"/>
          </a:xfrm>
          <a:prstGeom prst="rect">
            <a:avLst/>
          </a:prstGeom>
          <a:noFill/>
        </p:spPr>
        <p:txBody>
          <a:bodyPr wrap="none" rtlCol="0">
            <a:spAutoFit/>
          </a:bodyPr>
          <a:lstStyle/>
          <a:p>
            <a:r>
              <a:rPr lang="it-IT" sz="1800" b="1" dirty="0">
                <a:solidFill>
                  <a:srgbClr val="1F4E79"/>
                </a:solidFill>
                <a:latin typeface="Calibri" panose="020F0502020204030204" pitchFamily="34" charset="0"/>
              </a:rPr>
              <a:t>2.503</a:t>
            </a:r>
          </a:p>
        </p:txBody>
      </p:sp>
      <p:sp>
        <p:nvSpPr>
          <p:cNvPr id="34" name="CasellaDiTesto 33"/>
          <p:cNvSpPr txBox="1"/>
          <p:nvPr/>
        </p:nvSpPr>
        <p:spPr>
          <a:xfrm>
            <a:off x="1016913" y="4187596"/>
            <a:ext cx="713657" cy="369332"/>
          </a:xfrm>
          <a:prstGeom prst="rect">
            <a:avLst/>
          </a:prstGeom>
          <a:noFill/>
        </p:spPr>
        <p:txBody>
          <a:bodyPr wrap="none" rtlCol="0">
            <a:spAutoFit/>
          </a:bodyPr>
          <a:lstStyle/>
          <a:p>
            <a:r>
              <a:rPr lang="it-IT" sz="1800" b="1" dirty="0">
                <a:latin typeface="Calibri" panose="020F0502020204030204" pitchFamily="34" charset="0"/>
              </a:rPr>
              <a:t>2.358</a:t>
            </a:r>
          </a:p>
        </p:txBody>
      </p:sp>
      <p:sp>
        <p:nvSpPr>
          <p:cNvPr id="38" name="Ovale 37"/>
          <p:cNvSpPr/>
          <p:nvPr/>
        </p:nvSpPr>
        <p:spPr bwMode="auto">
          <a:xfrm>
            <a:off x="6512057" y="3082536"/>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39" name="Ovale 38"/>
          <p:cNvSpPr/>
          <p:nvPr/>
        </p:nvSpPr>
        <p:spPr bwMode="auto">
          <a:xfrm>
            <a:off x="6501421" y="4334492"/>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40" name="Rettangolo 93"/>
          <p:cNvSpPr>
            <a:spLocks noChangeArrowheads="1"/>
          </p:cNvSpPr>
          <p:nvPr/>
        </p:nvSpPr>
        <p:spPr bwMode="auto">
          <a:xfrm>
            <a:off x="395288" y="6153961"/>
            <a:ext cx="840302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spcBef>
                <a:spcPts val="600"/>
              </a:spcBef>
            </a:pPr>
            <a:r>
              <a:rPr lang="it-IT" sz="1000" b="0" dirty="0">
                <a:latin typeface="Calibri" panose="020F0502020204030204" pitchFamily="34" charset="0"/>
              </a:rPr>
              <a:t>Valori assoluti (numerosità di unità locali). Fonte: elaborazione Format Research su dati Infocamere (Movimprese). Altri settori di attività economica: manifattura, costruzioni, agricoltura.</a:t>
            </a:r>
          </a:p>
        </p:txBody>
      </p:sp>
      <p:sp>
        <p:nvSpPr>
          <p:cNvPr id="17" name="CasellaDiTesto 16"/>
          <p:cNvSpPr txBox="1"/>
          <p:nvPr/>
        </p:nvSpPr>
        <p:spPr>
          <a:xfrm>
            <a:off x="554783" y="1614360"/>
            <a:ext cx="4670323" cy="369332"/>
          </a:xfrm>
          <a:prstGeom prst="rect">
            <a:avLst/>
          </a:prstGeom>
          <a:noFill/>
        </p:spPr>
        <p:txBody>
          <a:bodyPr wrap="square" rtlCol="0">
            <a:spAutoFit/>
          </a:bodyPr>
          <a:lstStyle/>
          <a:p>
            <a:r>
              <a:rPr lang="it-IT" sz="1800" b="1" dirty="0">
                <a:solidFill>
                  <a:srgbClr val="1F4E79"/>
                </a:solidFill>
                <a:latin typeface="Calibri" panose="020F0502020204030204" pitchFamily="34" charset="0"/>
              </a:rPr>
              <a:t>Nuove Imprese nate in </a:t>
            </a:r>
            <a:r>
              <a:rPr lang="it-IT" sz="1800" b="1" u="sng" dirty="0">
                <a:solidFill>
                  <a:srgbClr val="1F4E79"/>
                </a:solidFill>
                <a:latin typeface="Calibri" panose="020F0502020204030204" pitchFamily="34" charset="0"/>
              </a:rPr>
              <a:t>Friuli Venezia Giulia</a:t>
            </a:r>
          </a:p>
        </p:txBody>
      </p:sp>
      <p:sp>
        <p:nvSpPr>
          <p:cNvPr id="18" name="Rettangolo 17"/>
          <p:cNvSpPr/>
          <p:nvPr/>
        </p:nvSpPr>
        <p:spPr bwMode="auto">
          <a:xfrm>
            <a:off x="395288" y="1529296"/>
            <a:ext cx="7238889" cy="4148490"/>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1312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54400" y="2113200"/>
            <a:ext cx="6847812" cy="3351600"/>
          </a:xfrm>
          <a:prstGeom prst="rect">
            <a:avLst/>
          </a:prstGeom>
        </p:spPr>
      </p:pic>
      <p:sp>
        <p:nvSpPr>
          <p:cNvPr id="12" name="Titolo 6"/>
          <p:cNvSpPr txBox="1">
            <a:spLocks/>
          </p:cNvSpPr>
          <p:nvPr/>
        </p:nvSpPr>
        <p:spPr bwMode="auto">
          <a:xfrm>
            <a:off x="395288" y="188913"/>
            <a:ext cx="8403022"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 b="1">
                <a:solidFill>
                  <a:schemeClr val="tx1"/>
                </a:solidFill>
                <a:latin typeface="Arial" charset="0"/>
                <a:ea typeface="ＭＳ Ｐゴシック" charset="0"/>
                <a:cs typeface="ＭＳ Ｐゴシック" charset="0"/>
              </a:defRPr>
            </a:lvl1pPr>
            <a:lvl2pPr marL="742950" indent="-285750" eaLnBrk="0" hangingPunct="0">
              <a:defRPr sz="800" b="1">
                <a:solidFill>
                  <a:schemeClr val="tx1"/>
                </a:solidFill>
                <a:latin typeface="Arial" charset="0"/>
                <a:ea typeface="ＭＳ Ｐゴシック" charset="0"/>
              </a:defRPr>
            </a:lvl2pPr>
            <a:lvl3pPr marL="1143000" indent="-228600" eaLnBrk="0" hangingPunct="0">
              <a:defRPr sz="800" b="1">
                <a:solidFill>
                  <a:schemeClr val="tx1"/>
                </a:solidFill>
                <a:latin typeface="Arial" charset="0"/>
                <a:ea typeface="ＭＳ Ｐゴシック" charset="0"/>
              </a:defRPr>
            </a:lvl3pPr>
            <a:lvl4pPr marL="1600200" indent="-228600" eaLnBrk="0" hangingPunct="0">
              <a:defRPr sz="800" b="1">
                <a:solidFill>
                  <a:schemeClr val="tx1"/>
                </a:solidFill>
                <a:latin typeface="Arial" charset="0"/>
                <a:ea typeface="ＭＳ Ｐゴシック" charset="0"/>
              </a:defRPr>
            </a:lvl4pPr>
            <a:lvl5pPr marL="2057400" indent="-228600" eaLnBrk="0" hangingPunct="0">
              <a:defRPr sz="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800" b="1">
                <a:solidFill>
                  <a:schemeClr val="tx1"/>
                </a:solidFill>
                <a:latin typeface="Arial" charset="0"/>
                <a:ea typeface="ＭＳ Ｐゴシック" charset="0"/>
              </a:defRPr>
            </a:lvl9pPr>
          </a:lstStyle>
          <a:p>
            <a:r>
              <a:rPr lang="it-IT" sz="2000" dirty="0">
                <a:solidFill>
                  <a:srgbClr val="364E88"/>
                </a:solidFill>
                <a:latin typeface="Calibri" panose="020F0502020204030204" pitchFamily="34" charset="0"/>
              </a:rPr>
              <a:t>cessazioni FVG 2016 | </a:t>
            </a:r>
            <a:r>
              <a:rPr lang="it-IT" sz="2000" dirty="0">
                <a:latin typeface="Calibri" panose="020F0502020204030204" pitchFamily="34" charset="0"/>
              </a:rPr>
              <a:t>in </a:t>
            </a:r>
            <a:r>
              <a:rPr lang="it-IT" sz="2000" dirty="0" err="1">
                <a:latin typeface="Calibri" panose="020F0502020204030204" pitchFamily="34" charset="0"/>
              </a:rPr>
              <a:t>friuli</a:t>
            </a:r>
            <a:r>
              <a:rPr lang="it-IT" sz="2000" dirty="0">
                <a:latin typeface="Calibri" panose="020F0502020204030204" pitchFamily="34" charset="0"/>
              </a:rPr>
              <a:t> </a:t>
            </a:r>
            <a:r>
              <a:rPr lang="it-IT" sz="2000" dirty="0" err="1">
                <a:latin typeface="Calibri" panose="020F0502020204030204" pitchFamily="34" charset="0"/>
              </a:rPr>
              <a:t>venezia</a:t>
            </a:r>
            <a:r>
              <a:rPr lang="it-IT" sz="2000" dirty="0">
                <a:latin typeface="Calibri" panose="020F0502020204030204" pitchFamily="34" charset="0"/>
              </a:rPr>
              <a:t> giulia nell’arco del 2016, sono cessate 6.073 imprese: 3.797 imprese del terziario, 2.276 imprese degli altri settori di attività economica…</a:t>
            </a:r>
          </a:p>
          <a:p>
            <a:endParaRPr lang="it-IT" sz="2000" dirty="0">
              <a:latin typeface="Calibri" panose="020F0502020204030204" pitchFamily="34" charset="0"/>
            </a:endParaRPr>
          </a:p>
        </p:txBody>
      </p:sp>
      <p:sp>
        <p:nvSpPr>
          <p:cNvPr id="20" name="CasellaDiTesto 19"/>
          <p:cNvSpPr txBox="1"/>
          <p:nvPr/>
        </p:nvSpPr>
        <p:spPr>
          <a:xfrm>
            <a:off x="6687816" y="3024412"/>
            <a:ext cx="713657" cy="369332"/>
          </a:xfrm>
          <a:prstGeom prst="rect">
            <a:avLst/>
          </a:prstGeom>
          <a:noFill/>
        </p:spPr>
        <p:txBody>
          <a:bodyPr wrap="none" rtlCol="0">
            <a:spAutoFit/>
          </a:bodyPr>
          <a:lstStyle>
            <a:defPPr>
              <a:defRPr lang="it-IT"/>
            </a:defPPr>
            <a:lvl1pPr>
              <a:defRPr b="1">
                <a:solidFill>
                  <a:srgbClr val="1F4E79"/>
                </a:solidFill>
                <a:latin typeface="Calibri" panose="020F0502020204030204" pitchFamily="34" charset="0"/>
              </a:defRPr>
            </a:lvl1pPr>
          </a:lstStyle>
          <a:p>
            <a:r>
              <a:rPr lang="it-IT" sz="1800" dirty="0"/>
              <a:t>3.797</a:t>
            </a:r>
          </a:p>
        </p:txBody>
      </p:sp>
      <p:sp>
        <p:nvSpPr>
          <p:cNvPr id="24" name="CasellaDiTesto 23"/>
          <p:cNvSpPr txBox="1"/>
          <p:nvPr/>
        </p:nvSpPr>
        <p:spPr>
          <a:xfrm>
            <a:off x="6644686" y="4455600"/>
            <a:ext cx="713657" cy="369332"/>
          </a:xfrm>
          <a:prstGeom prst="rect">
            <a:avLst/>
          </a:prstGeom>
          <a:noFill/>
        </p:spPr>
        <p:txBody>
          <a:bodyPr wrap="none" rtlCol="0">
            <a:spAutoFit/>
          </a:bodyPr>
          <a:lstStyle/>
          <a:p>
            <a:r>
              <a:rPr lang="it-IT" sz="1800" b="1" dirty="0">
                <a:latin typeface="Calibri" panose="020F0502020204030204" pitchFamily="34" charset="0"/>
              </a:rPr>
              <a:t>2.276</a:t>
            </a:r>
          </a:p>
        </p:txBody>
      </p:sp>
      <p:sp>
        <p:nvSpPr>
          <p:cNvPr id="21" name="CasellaDiTesto 20"/>
          <p:cNvSpPr txBox="1"/>
          <p:nvPr/>
        </p:nvSpPr>
        <p:spPr>
          <a:xfrm>
            <a:off x="1094572" y="3411902"/>
            <a:ext cx="713657" cy="369332"/>
          </a:xfrm>
          <a:prstGeom prst="rect">
            <a:avLst/>
          </a:prstGeom>
          <a:noFill/>
        </p:spPr>
        <p:txBody>
          <a:bodyPr wrap="none" rtlCol="0">
            <a:spAutoFit/>
          </a:bodyPr>
          <a:lstStyle/>
          <a:p>
            <a:r>
              <a:rPr lang="it-IT" sz="1800" b="1" dirty="0">
                <a:solidFill>
                  <a:srgbClr val="1F4E79"/>
                </a:solidFill>
                <a:latin typeface="Calibri" panose="020F0502020204030204" pitchFamily="34" charset="0"/>
              </a:rPr>
              <a:t>3.258</a:t>
            </a:r>
          </a:p>
        </p:txBody>
      </p:sp>
      <p:sp>
        <p:nvSpPr>
          <p:cNvPr id="22" name="CasellaDiTesto 21"/>
          <p:cNvSpPr txBox="1"/>
          <p:nvPr/>
        </p:nvSpPr>
        <p:spPr>
          <a:xfrm>
            <a:off x="1094573" y="4020020"/>
            <a:ext cx="713657" cy="369332"/>
          </a:xfrm>
          <a:prstGeom prst="rect">
            <a:avLst/>
          </a:prstGeom>
          <a:noFill/>
        </p:spPr>
        <p:txBody>
          <a:bodyPr wrap="none" rtlCol="0">
            <a:spAutoFit/>
          </a:bodyPr>
          <a:lstStyle/>
          <a:p>
            <a:r>
              <a:rPr lang="it-IT" sz="1800" b="1" dirty="0">
                <a:latin typeface="Calibri" panose="020F0502020204030204" pitchFamily="34" charset="0"/>
              </a:rPr>
              <a:t>2.916</a:t>
            </a:r>
          </a:p>
        </p:txBody>
      </p:sp>
      <p:sp>
        <p:nvSpPr>
          <p:cNvPr id="23" name="Ovale 22"/>
          <p:cNvSpPr/>
          <p:nvPr/>
        </p:nvSpPr>
        <p:spPr bwMode="auto">
          <a:xfrm>
            <a:off x="6527965" y="2992154"/>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26" name="Ovale 25"/>
          <p:cNvSpPr/>
          <p:nvPr/>
        </p:nvSpPr>
        <p:spPr bwMode="auto">
          <a:xfrm>
            <a:off x="6484835" y="4423342"/>
            <a:ext cx="1033359"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Arial" charset="0"/>
            </a:endParaRPr>
          </a:p>
        </p:txBody>
      </p:sp>
      <p:sp>
        <p:nvSpPr>
          <p:cNvPr id="25" name="Rettangolo 93"/>
          <p:cNvSpPr>
            <a:spLocks noChangeArrowheads="1"/>
          </p:cNvSpPr>
          <p:nvPr/>
        </p:nvSpPr>
        <p:spPr bwMode="auto">
          <a:xfrm>
            <a:off x="395288" y="6153961"/>
            <a:ext cx="840302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spcBef>
                <a:spcPts val="600"/>
              </a:spcBef>
            </a:pPr>
            <a:r>
              <a:rPr lang="it-IT" sz="1000" b="0" dirty="0">
                <a:latin typeface="Calibri" panose="020F0502020204030204" pitchFamily="34" charset="0"/>
              </a:rPr>
              <a:t>Valori assoluti (numerosità di unità locali). Fonte: elaborazione Format Research su dati Infocamere (Movimprese). Altri settori di attività economica: manifattura, costruzioni, agricoltura.</a:t>
            </a:r>
          </a:p>
        </p:txBody>
      </p:sp>
      <p:sp>
        <p:nvSpPr>
          <p:cNvPr id="29" name="CasellaDiTesto 28"/>
          <p:cNvSpPr txBox="1"/>
          <p:nvPr/>
        </p:nvSpPr>
        <p:spPr>
          <a:xfrm>
            <a:off x="3701297" y="3045319"/>
            <a:ext cx="895502" cy="338554"/>
          </a:xfrm>
          <a:prstGeom prst="rect">
            <a:avLst/>
          </a:prstGeom>
          <a:noFill/>
        </p:spPr>
        <p:txBody>
          <a:bodyPr wrap="none" rtlCol="0">
            <a:spAutoFit/>
          </a:bodyPr>
          <a:lstStyle>
            <a:defPPr>
              <a:defRPr lang="it-IT"/>
            </a:defPPr>
            <a:lvl1pPr>
              <a:defRPr b="1">
                <a:solidFill>
                  <a:srgbClr val="1F4E79"/>
                </a:solidFill>
                <a:latin typeface="Calibri" panose="020F0502020204030204" pitchFamily="34" charset="0"/>
              </a:defRPr>
            </a:lvl1pPr>
          </a:lstStyle>
          <a:p>
            <a:r>
              <a:rPr lang="it-IT" sz="1600" dirty="0"/>
              <a:t>terziario</a:t>
            </a:r>
          </a:p>
        </p:txBody>
      </p:sp>
      <p:sp>
        <p:nvSpPr>
          <p:cNvPr id="31" name="CasellaDiTesto 30"/>
          <p:cNvSpPr txBox="1"/>
          <p:nvPr/>
        </p:nvSpPr>
        <p:spPr>
          <a:xfrm>
            <a:off x="1919633" y="4267794"/>
            <a:ext cx="1700012" cy="584775"/>
          </a:xfrm>
          <a:prstGeom prst="rect">
            <a:avLst/>
          </a:prstGeom>
          <a:noFill/>
        </p:spPr>
        <p:txBody>
          <a:bodyPr wrap="square" rtlCol="0">
            <a:spAutoFit/>
          </a:bodyPr>
          <a:lstStyle/>
          <a:p>
            <a:pPr algn="r"/>
            <a:r>
              <a:rPr lang="it-IT" sz="1600" b="1" dirty="0">
                <a:latin typeface="Calibri" panose="020F0502020204030204" pitchFamily="34" charset="0"/>
              </a:rPr>
              <a:t>altri settori di attività</a:t>
            </a:r>
          </a:p>
        </p:txBody>
      </p:sp>
      <p:sp>
        <p:nvSpPr>
          <p:cNvPr id="32" name="CasellaDiTesto 31"/>
          <p:cNvSpPr txBox="1"/>
          <p:nvPr/>
        </p:nvSpPr>
        <p:spPr>
          <a:xfrm>
            <a:off x="1038512" y="4798269"/>
            <a:ext cx="971741" cy="261610"/>
          </a:xfrm>
          <a:prstGeom prst="rect">
            <a:avLst/>
          </a:prstGeom>
          <a:noFill/>
        </p:spPr>
        <p:txBody>
          <a:bodyPr wrap="none" rtlCol="0">
            <a:spAutoFit/>
          </a:bodyPr>
          <a:lstStyle/>
          <a:p>
            <a:r>
              <a:rPr lang="it-IT" sz="1100" i="1" dirty="0">
                <a:latin typeface="Calibri" panose="020F0502020204030204" pitchFamily="34" charset="0"/>
              </a:rPr>
              <a:t>valori assoluti</a:t>
            </a:r>
          </a:p>
        </p:txBody>
      </p:sp>
      <p:sp>
        <p:nvSpPr>
          <p:cNvPr id="18" name="CasellaDiTesto 17"/>
          <p:cNvSpPr txBox="1"/>
          <p:nvPr/>
        </p:nvSpPr>
        <p:spPr>
          <a:xfrm>
            <a:off x="554783" y="1614360"/>
            <a:ext cx="4670323" cy="369332"/>
          </a:xfrm>
          <a:prstGeom prst="rect">
            <a:avLst/>
          </a:prstGeom>
          <a:noFill/>
        </p:spPr>
        <p:txBody>
          <a:bodyPr wrap="square" rtlCol="0">
            <a:spAutoFit/>
          </a:bodyPr>
          <a:lstStyle/>
          <a:p>
            <a:r>
              <a:rPr lang="it-IT" sz="1800" b="1" dirty="0">
                <a:solidFill>
                  <a:srgbClr val="1F4E79"/>
                </a:solidFill>
                <a:latin typeface="Calibri" panose="020F0502020204030204" pitchFamily="34" charset="0"/>
              </a:rPr>
              <a:t>Imprese cessate in </a:t>
            </a:r>
            <a:r>
              <a:rPr lang="it-IT" sz="1800" b="1" u="sng" dirty="0">
                <a:solidFill>
                  <a:srgbClr val="1F4E79"/>
                </a:solidFill>
                <a:latin typeface="Calibri" panose="020F0502020204030204" pitchFamily="34" charset="0"/>
              </a:rPr>
              <a:t>Friuli Venezia Giulia</a:t>
            </a:r>
          </a:p>
        </p:txBody>
      </p:sp>
      <p:sp>
        <p:nvSpPr>
          <p:cNvPr id="19" name="Rettangolo 18"/>
          <p:cNvSpPr/>
          <p:nvPr/>
        </p:nvSpPr>
        <p:spPr bwMode="auto">
          <a:xfrm>
            <a:off x="395288" y="1529296"/>
            <a:ext cx="7238889" cy="4148490"/>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7219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54400" y="2313231"/>
            <a:ext cx="6847812" cy="3351600"/>
          </a:xfrm>
          <a:prstGeom prst="rect">
            <a:avLst/>
          </a:prstGeom>
        </p:spPr>
      </p:pic>
      <p:sp>
        <p:nvSpPr>
          <p:cNvPr id="12" name="Titolo 6"/>
          <p:cNvSpPr txBox="1">
            <a:spLocks/>
          </p:cNvSpPr>
          <p:nvPr/>
        </p:nvSpPr>
        <p:spPr bwMode="auto">
          <a:xfrm>
            <a:off x="395288" y="188913"/>
            <a:ext cx="8403022"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 b="1">
                <a:solidFill>
                  <a:schemeClr val="tx1"/>
                </a:solidFill>
                <a:latin typeface="Arial" charset="0"/>
                <a:ea typeface="ＭＳ Ｐゴシック" charset="0"/>
                <a:cs typeface="ＭＳ Ｐゴシック" charset="0"/>
              </a:defRPr>
            </a:lvl1pPr>
            <a:lvl2pPr marL="742950" indent="-285750" eaLnBrk="0" hangingPunct="0">
              <a:defRPr sz="800" b="1">
                <a:solidFill>
                  <a:schemeClr val="tx1"/>
                </a:solidFill>
                <a:latin typeface="Arial" charset="0"/>
                <a:ea typeface="ＭＳ Ｐゴシック" charset="0"/>
              </a:defRPr>
            </a:lvl2pPr>
            <a:lvl3pPr marL="1143000" indent="-228600" eaLnBrk="0" hangingPunct="0">
              <a:defRPr sz="800" b="1">
                <a:solidFill>
                  <a:schemeClr val="tx1"/>
                </a:solidFill>
                <a:latin typeface="Arial" charset="0"/>
                <a:ea typeface="ＭＳ Ｐゴシック" charset="0"/>
              </a:defRPr>
            </a:lvl3pPr>
            <a:lvl4pPr marL="1600200" indent="-228600" eaLnBrk="0" hangingPunct="0">
              <a:defRPr sz="800" b="1">
                <a:solidFill>
                  <a:schemeClr val="tx1"/>
                </a:solidFill>
                <a:latin typeface="Arial" charset="0"/>
                <a:ea typeface="ＭＳ Ｐゴシック" charset="0"/>
              </a:defRPr>
            </a:lvl4pPr>
            <a:lvl5pPr marL="2057400" indent="-228600" eaLnBrk="0" hangingPunct="0">
              <a:defRPr sz="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800" b="1">
                <a:solidFill>
                  <a:schemeClr val="tx1"/>
                </a:solidFill>
                <a:latin typeface="Arial" charset="0"/>
                <a:ea typeface="ＭＳ Ｐゴシック" charset="0"/>
              </a:defRPr>
            </a:lvl9pPr>
          </a:lstStyle>
          <a:p>
            <a:r>
              <a:rPr lang="it-IT" sz="2000" dirty="0">
                <a:solidFill>
                  <a:srgbClr val="364E88"/>
                </a:solidFill>
                <a:latin typeface="Calibri" panose="020F0502020204030204" pitchFamily="34" charset="0"/>
              </a:rPr>
              <a:t>saldo tra iscritte e cessate FVG 2016 | </a:t>
            </a:r>
            <a:r>
              <a:rPr lang="it-IT" sz="2000" dirty="0">
                <a:latin typeface="Calibri" panose="020F0502020204030204" pitchFamily="34" charset="0"/>
              </a:rPr>
              <a:t>in </a:t>
            </a:r>
            <a:r>
              <a:rPr lang="it-IT" sz="2000" dirty="0" err="1">
                <a:latin typeface="Calibri" panose="020F0502020204030204" pitchFamily="34" charset="0"/>
              </a:rPr>
              <a:t>friuli</a:t>
            </a:r>
            <a:r>
              <a:rPr lang="it-IT" sz="2000" dirty="0">
                <a:latin typeface="Calibri" panose="020F0502020204030204" pitchFamily="34" charset="0"/>
              </a:rPr>
              <a:t> </a:t>
            </a:r>
            <a:r>
              <a:rPr lang="it-IT" sz="2000" dirty="0" err="1">
                <a:latin typeface="Calibri" panose="020F0502020204030204" pitchFamily="34" charset="0"/>
              </a:rPr>
              <a:t>venezia</a:t>
            </a:r>
            <a:r>
              <a:rPr lang="it-IT" sz="2000" dirty="0">
                <a:latin typeface="Calibri" panose="020F0502020204030204" pitchFamily="34" charset="0"/>
              </a:rPr>
              <a:t> giulia, nel 2016, si è registrato un saldo negativo tra nuove iscrizioni e cessazioni: -809 imprese (+155 del terziario, -964 degli altri settori)… </a:t>
            </a:r>
            <a:r>
              <a:rPr lang="it-IT" sz="2000" u="sng" dirty="0">
                <a:solidFill>
                  <a:srgbClr val="C00000"/>
                </a:solidFill>
                <a:latin typeface="Calibri" panose="020F0502020204030204" pitchFamily="34" charset="0"/>
              </a:rPr>
              <a:t>LA VARIAZIONE NEGATIVA È DOVUTA SOLO ALLE IMPRESE DELLA MANIFATTURA E DELLE COSTRUZIONI</a:t>
            </a:r>
            <a:r>
              <a:rPr lang="it-IT" sz="2000" dirty="0">
                <a:latin typeface="Calibri" panose="020F0502020204030204" pitchFamily="34" charset="0"/>
              </a:rPr>
              <a:t>…</a:t>
            </a:r>
          </a:p>
          <a:p>
            <a:endParaRPr lang="it-IT" sz="2000" dirty="0">
              <a:latin typeface="Calibri" panose="020F0502020204030204" pitchFamily="34" charset="0"/>
            </a:endParaRPr>
          </a:p>
          <a:p>
            <a:endParaRPr lang="it-IT" sz="2000" dirty="0">
              <a:latin typeface="Calibri" panose="020F0502020204030204" pitchFamily="34" charset="0"/>
            </a:endParaRPr>
          </a:p>
        </p:txBody>
      </p:sp>
      <p:sp>
        <p:nvSpPr>
          <p:cNvPr id="25" name="CasellaDiTesto 24"/>
          <p:cNvSpPr txBox="1"/>
          <p:nvPr/>
        </p:nvSpPr>
        <p:spPr>
          <a:xfrm>
            <a:off x="1143106" y="3583311"/>
            <a:ext cx="606256" cy="369332"/>
          </a:xfrm>
          <a:prstGeom prst="rect">
            <a:avLst/>
          </a:prstGeom>
          <a:noFill/>
        </p:spPr>
        <p:txBody>
          <a:bodyPr wrap="none" rtlCol="0">
            <a:spAutoFit/>
          </a:bodyPr>
          <a:lstStyle/>
          <a:p>
            <a:r>
              <a:rPr lang="it-IT" sz="1800" b="1" dirty="0">
                <a:solidFill>
                  <a:srgbClr val="0C4B92"/>
                </a:solidFill>
                <a:latin typeface="Calibri" panose="020F0502020204030204" pitchFamily="34" charset="0"/>
              </a:rPr>
              <a:t>-755</a:t>
            </a:r>
          </a:p>
        </p:txBody>
      </p:sp>
      <p:sp>
        <p:nvSpPr>
          <p:cNvPr id="26" name="CasellaDiTesto 25"/>
          <p:cNvSpPr txBox="1"/>
          <p:nvPr/>
        </p:nvSpPr>
        <p:spPr>
          <a:xfrm>
            <a:off x="744434" y="3059668"/>
            <a:ext cx="606256" cy="369332"/>
          </a:xfrm>
          <a:prstGeom prst="rect">
            <a:avLst/>
          </a:prstGeom>
          <a:noFill/>
        </p:spPr>
        <p:txBody>
          <a:bodyPr wrap="none" rtlCol="0">
            <a:spAutoFit/>
          </a:bodyPr>
          <a:lstStyle/>
          <a:p>
            <a:r>
              <a:rPr lang="it-IT" sz="1800" b="1" dirty="0">
                <a:latin typeface="Calibri" panose="020F0502020204030204" pitchFamily="34" charset="0"/>
              </a:rPr>
              <a:t>-558</a:t>
            </a:r>
          </a:p>
        </p:txBody>
      </p:sp>
      <p:sp>
        <p:nvSpPr>
          <p:cNvPr id="17" name="CasellaDiTesto 16"/>
          <p:cNvSpPr txBox="1"/>
          <p:nvPr/>
        </p:nvSpPr>
        <p:spPr>
          <a:xfrm>
            <a:off x="6782304" y="2170180"/>
            <a:ext cx="651140" cy="369332"/>
          </a:xfrm>
          <a:prstGeom prst="rect">
            <a:avLst/>
          </a:prstGeom>
          <a:noFill/>
        </p:spPr>
        <p:txBody>
          <a:bodyPr wrap="none" rtlCol="0">
            <a:spAutoFit/>
          </a:bodyPr>
          <a:lstStyle/>
          <a:p>
            <a:r>
              <a:rPr lang="it-IT" sz="1800" b="1" dirty="0">
                <a:solidFill>
                  <a:srgbClr val="0C4B92"/>
                </a:solidFill>
                <a:latin typeface="Calibri" panose="020F0502020204030204" pitchFamily="34" charset="0"/>
              </a:rPr>
              <a:t>+155</a:t>
            </a:r>
          </a:p>
        </p:txBody>
      </p:sp>
      <p:sp>
        <p:nvSpPr>
          <p:cNvPr id="20" name="CasellaDiTesto 19"/>
          <p:cNvSpPr txBox="1"/>
          <p:nvPr/>
        </p:nvSpPr>
        <p:spPr>
          <a:xfrm>
            <a:off x="6740842" y="3816314"/>
            <a:ext cx="606256" cy="369332"/>
          </a:xfrm>
          <a:prstGeom prst="rect">
            <a:avLst/>
          </a:prstGeom>
          <a:noFill/>
        </p:spPr>
        <p:txBody>
          <a:bodyPr wrap="none" rtlCol="0">
            <a:spAutoFit/>
          </a:bodyPr>
          <a:lstStyle/>
          <a:p>
            <a:r>
              <a:rPr lang="it-IT" sz="1800" b="1" dirty="0">
                <a:latin typeface="Calibri" panose="020F0502020204030204" pitchFamily="34" charset="0"/>
              </a:rPr>
              <a:t>-964</a:t>
            </a:r>
          </a:p>
        </p:txBody>
      </p:sp>
      <p:sp>
        <p:nvSpPr>
          <p:cNvPr id="24" name="Ovale 23"/>
          <p:cNvSpPr/>
          <p:nvPr/>
        </p:nvSpPr>
        <p:spPr bwMode="auto">
          <a:xfrm>
            <a:off x="6680867" y="2137922"/>
            <a:ext cx="854015"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27" name="Ovale 26"/>
          <p:cNvSpPr/>
          <p:nvPr/>
        </p:nvSpPr>
        <p:spPr bwMode="auto">
          <a:xfrm>
            <a:off x="6616963" y="3784056"/>
            <a:ext cx="854015" cy="43384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dirty="0">
              <a:ln>
                <a:noFill/>
              </a:ln>
              <a:solidFill>
                <a:schemeClr val="tx1"/>
              </a:solidFill>
              <a:effectLst/>
              <a:latin typeface="Calibri" panose="020F0502020204030204" pitchFamily="34" charset="0"/>
            </a:endParaRPr>
          </a:p>
        </p:txBody>
      </p:sp>
      <p:sp>
        <p:nvSpPr>
          <p:cNvPr id="30" name="Rettangolo 93"/>
          <p:cNvSpPr>
            <a:spLocks noChangeArrowheads="1"/>
          </p:cNvSpPr>
          <p:nvPr/>
        </p:nvSpPr>
        <p:spPr bwMode="auto">
          <a:xfrm>
            <a:off x="395288" y="6153961"/>
            <a:ext cx="840302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72000" tIns="46800" rIns="72000" bIns="46800">
            <a:spAutoFit/>
          </a:bodyPr>
          <a:lstStyle/>
          <a:p>
            <a:pPr algn="l">
              <a:spcBef>
                <a:spcPts val="600"/>
              </a:spcBef>
            </a:pPr>
            <a:r>
              <a:rPr lang="it-IT" sz="1000" b="0" dirty="0">
                <a:latin typeface="Calibri" panose="020F0502020204030204" pitchFamily="34" charset="0"/>
              </a:rPr>
              <a:t>Valori assoluti (numerosità di unità locali). Fonte: elaborazione Format Research su dati Infocamere (Movimprese). Altri settori di attività economica: manifattura, costruzioni, agricoltura.</a:t>
            </a:r>
          </a:p>
        </p:txBody>
      </p:sp>
      <p:sp>
        <p:nvSpPr>
          <p:cNvPr id="15" name="CasellaDiTesto 14"/>
          <p:cNvSpPr txBox="1"/>
          <p:nvPr/>
        </p:nvSpPr>
        <p:spPr>
          <a:xfrm>
            <a:off x="554783" y="1814391"/>
            <a:ext cx="6792315" cy="369332"/>
          </a:xfrm>
          <a:prstGeom prst="rect">
            <a:avLst/>
          </a:prstGeom>
          <a:noFill/>
        </p:spPr>
        <p:txBody>
          <a:bodyPr wrap="square" rtlCol="0">
            <a:spAutoFit/>
          </a:bodyPr>
          <a:lstStyle/>
          <a:p>
            <a:r>
              <a:rPr lang="it-IT" sz="1800" b="1" dirty="0">
                <a:solidFill>
                  <a:srgbClr val="1F4E79"/>
                </a:solidFill>
                <a:latin typeface="Calibri" panose="020F0502020204030204" pitchFamily="34" charset="0"/>
              </a:rPr>
              <a:t>Saldo tra imprese iscritte e imprese cessate in </a:t>
            </a:r>
            <a:r>
              <a:rPr lang="it-IT" sz="1800" b="1" u="sng" dirty="0">
                <a:solidFill>
                  <a:srgbClr val="1F4E79"/>
                </a:solidFill>
                <a:latin typeface="Calibri" panose="020F0502020204030204" pitchFamily="34" charset="0"/>
              </a:rPr>
              <a:t>Friuli Venezia Giulia</a:t>
            </a:r>
          </a:p>
        </p:txBody>
      </p:sp>
      <p:sp>
        <p:nvSpPr>
          <p:cNvPr id="16" name="Rettangolo 15"/>
          <p:cNvSpPr/>
          <p:nvPr/>
        </p:nvSpPr>
        <p:spPr bwMode="auto">
          <a:xfrm>
            <a:off x="395288" y="1729327"/>
            <a:ext cx="7238889" cy="4148490"/>
          </a:xfrm>
          <a:prstGeom prst="rect">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charset="0"/>
            </a:endParaRPr>
          </a:p>
        </p:txBody>
      </p:sp>
      <p:sp>
        <p:nvSpPr>
          <p:cNvPr id="18" name="CasellaDiTesto 17"/>
          <p:cNvSpPr txBox="1"/>
          <p:nvPr/>
        </p:nvSpPr>
        <p:spPr>
          <a:xfrm>
            <a:off x="5303872" y="3342359"/>
            <a:ext cx="895502" cy="338554"/>
          </a:xfrm>
          <a:prstGeom prst="rect">
            <a:avLst/>
          </a:prstGeom>
          <a:noFill/>
        </p:spPr>
        <p:txBody>
          <a:bodyPr wrap="none" rtlCol="0">
            <a:spAutoFit/>
          </a:bodyPr>
          <a:lstStyle/>
          <a:p>
            <a:pPr algn="r"/>
            <a:r>
              <a:rPr lang="it-IT" sz="1600" b="1" dirty="0">
                <a:solidFill>
                  <a:srgbClr val="1F4E79"/>
                </a:solidFill>
                <a:latin typeface="Calibri" panose="020F0502020204030204" pitchFamily="34" charset="0"/>
              </a:rPr>
              <a:t>terziario</a:t>
            </a:r>
          </a:p>
        </p:txBody>
      </p:sp>
      <p:sp>
        <p:nvSpPr>
          <p:cNvPr id="19" name="CasellaDiTesto 18"/>
          <p:cNvSpPr txBox="1"/>
          <p:nvPr/>
        </p:nvSpPr>
        <p:spPr>
          <a:xfrm>
            <a:off x="4264480" y="4653641"/>
            <a:ext cx="2078784" cy="584775"/>
          </a:xfrm>
          <a:prstGeom prst="rect">
            <a:avLst/>
          </a:prstGeom>
          <a:noFill/>
        </p:spPr>
        <p:txBody>
          <a:bodyPr wrap="square" rtlCol="0">
            <a:spAutoFit/>
          </a:bodyPr>
          <a:lstStyle/>
          <a:p>
            <a:pPr algn="r"/>
            <a:r>
              <a:rPr lang="it-IT" sz="1600" b="1" dirty="0">
                <a:latin typeface="Calibri" panose="020F0502020204030204" pitchFamily="34" charset="0"/>
              </a:rPr>
              <a:t>altri settori di attività economica</a:t>
            </a:r>
          </a:p>
        </p:txBody>
      </p:sp>
      <p:sp>
        <p:nvSpPr>
          <p:cNvPr id="21" name="CasellaDiTesto 1"/>
          <p:cNvSpPr txBox="1">
            <a:spLocks noChangeArrowheads="1"/>
          </p:cNvSpPr>
          <p:nvPr/>
        </p:nvSpPr>
        <p:spPr bwMode="auto">
          <a:xfrm>
            <a:off x="7347098" y="4365954"/>
            <a:ext cx="1525647" cy="1744923"/>
          </a:xfrm>
          <a:prstGeom prst="rect">
            <a:avLst/>
          </a:prstGeom>
          <a:solidFill>
            <a:srgbClr val="FF0000"/>
          </a:solidFill>
          <a:ln w="9525">
            <a:noFill/>
            <a:miter lim="800000"/>
            <a:headEnd/>
            <a:tailEnd/>
          </a:ln>
        </p:spPr>
        <p:txBody>
          <a:bodyPr wrap="square" anchor="ctr" anchorCtr="1">
            <a:noAutofit/>
          </a:bodyPr>
          <a:lstStyle/>
          <a:p>
            <a:pPr algn="ctr">
              <a:spcBef>
                <a:spcPts val="600"/>
              </a:spcBef>
            </a:pPr>
            <a:r>
              <a:rPr lang="it-IT" sz="2000" b="1" dirty="0">
                <a:solidFill>
                  <a:schemeClr val="bg1"/>
                </a:solidFill>
                <a:latin typeface="Calibri" panose="020F0502020204030204" pitchFamily="34" charset="0"/>
              </a:rPr>
              <a:t>VARIAZIONE ‘16 su ‘15</a:t>
            </a:r>
          </a:p>
          <a:p>
            <a:pPr algn="ctr">
              <a:spcBef>
                <a:spcPts val="600"/>
              </a:spcBef>
            </a:pPr>
            <a:r>
              <a:rPr lang="it-IT" sz="2000" b="1" dirty="0">
                <a:solidFill>
                  <a:schemeClr val="bg1"/>
                </a:solidFill>
                <a:latin typeface="Calibri" panose="020F0502020204030204" pitchFamily="34" charset="0"/>
              </a:rPr>
              <a:t>Imprese FVG: </a:t>
            </a:r>
            <a:br>
              <a:rPr lang="it-IT" sz="2000" b="1" dirty="0">
                <a:solidFill>
                  <a:schemeClr val="bg1"/>
                </a:solidFill>
                <a:latin typeface="Calibri" panose="020F0502020204030204" pitchFamily="34" charset="0"/>
              </a:rPr>
            </a:br>
            <a:r>
              <a:rPr lang="it-IT" sz="2000" b="1" dirty="0">
                <a:solidFill>
                  <a:schemeClr val="bg1"/>
                </a:solidFill>
                <a:latin typeface="Calibri" panose="020F0502020204030204" pitchFamily="34" charset="0"/>
              </a:rPr>
              <a:t>-0,3%</a:t>
            </a:r>
          </a:p>
        </p:txBody>
      </p:sp>
      <p:sp>
        <p:nvSpPr>
          <p:cNvPr id="22" name="CasellaDiTesto 1"/>
          <p:cNvSpPr txBox="1">
            <a:spLocks noChangeArrowheads="1"/>
          </p:cNvSpPr>
          <p:nvPr/>
        </p:nvSpPr>
        <p:spPr bwMode="auto">
          <a:xfrm>
            <a:off x="7579512" y="1976207"/>
            <a:ext cx="1347898" cy="1452793"/>
          </a:xfrm>
          <a:prstGeom prst="rect">
            <a:avLst/>
          </a:prstGeom>
          <a:solidFill>
            <a:srgbClr val="FF0000"/>
          </a:solidFill>
          <a:ln w="9525">
            <a:noFill/>
            <a:miter lim="800000"/>
            <a:headEnd/>
            <a:tailEnd/>
          </a:ln>
        </p:spPr>
        <p:txBody>
          <a:bodyPr wrap="square" anchor="ctr" anchorCtr="1">
            <a:noAutofit/>
          </a:bodyPr>
          <a:lstStyle/>
          <a:p>
            <a:pPr algn="ctr">
              <a:spcBef>
                <a:spcPts val="600"/>
              </a:spcBef>
            </a:pPr>
            <a:r>
              <a:rPr lang="it-IT" sz="1600" b="1" dirty="0">
                <a:solidFill>
                  <a:schemeClr val="bg1"/>
                </a:solidFill>
                <a:latin typeface="Calibri" panose="020F0502020204030204" pitchFamily="34" charset="0"/>
              </a:rPr>
              <a:t>La variazione delle sole </a:t>
            </a:r>
            <a:r>
              <a:rPr lang="it-IT" sz="1600" b="1" u="sng" dirty="0">
                <a:solidFill>
                  <a:schemeClr val="bg1"/>
                </a:solidFill>
                <a:latin typeface="Calibri" panose="020F0502020204030204" pitchFamily="34" charset="0"/>
              </a:rPr>
              <a:t>imprese del terziario è POSITIVA</a:t>
            </a:r>
          </a:p>
        </p:txBody>
      </p:sp>
    </p:spTree>
    <p:extLst>
      <p:ext uri="{BB962C8B-B14F-4D97-AF65-F5344CB8AC3E}">
        <p14:creationId xmlns:p14="http://schemas.microsoft.com/office/powerpoint/2010/main" val="2484627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mMO.HZ5Mj0q16LTstkPT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F92su7Pkx0uC1sB7wmJa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mMO.HZ5Mj0q16LTstkPTd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92su7Pkx0uC1sB7wmJaj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mMO.HZ5Mj0q16LTstkPTd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F92su7Pkx0uC1sB7wmJajg"/>
</p:tagLst>
</file>

<file path=ppt/theme/theme1.xml><?xml version="1.0" encoding="utf-8"?>
<a:theme xmlns:a="http://schemas.openxmlformats.org/drawingml/2006/main" name="R01">
  <a:themeElements>
    <a:clrScheme name="R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33339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rgbClr val="333399"/>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defRPr>
        </a:defPPr>
      </a:lstStyle>
    </a:lnDef>
  </a:objectDefaults>
  <a:extraClrSchemeLst>
    <a:extraClrScheme>
      <a:clrScheme name="R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R01</Template>
  <TotalTime>34341</TotalTime>
  <Words>7277</Words>
  <Application>Microsoft Office PowerPoint</Application>
  <PresentationFormat>Presentazione su schermo (4:3)</PresentationFormat>
  <Paragraphs>810</Paragraphs>
  <Slides>66</Slides>
  <Notes>2</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66</vt:i4>
      </vt:variant>
    </vt:vector>
  </HeadingPairs>
  <TitlesOfParts>
    <vt:vector size="74" baseType="lpstr">
      <vt:lpstr>ＭＳ Ｐゴシック</vt:lpstr>
      <vt:lpstr>ＭＳ Ｐゴシック</vt:lpstr>
      <vt:lpstr>Arial</vt:lpstr>
      <vt:lpstr>Calibri</vt:lpstr>
      <vt:lpstr>Geneva</vt:lpstr>
      <vt:lpstr>Times New Roman</vt:lpstr>
      <vt:lpstr>Verdana</vt:lpstr>
      <vt:lpstr>R01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clima di fiducia | la situazione economica a livello nazionale… (analisi per provincia, settore, dimensione) </vt:lpstr>
      <vt:lpstr>Presentazione standard di PowerPoint</vt:lpstr>
      <vt:lpstr>clima di fiducia | la situazione economica della propria impresa... (analisi per provincia, settore, dimensione)  </vt:lpstr>
      <vt:lpstr>Presentazione standard di PowerPoint</vt:lpstr>
      <vt:lpstr>Presentazione standard di PowerPoint</vt:lpstr>
      <vt:lpstr>andamento congiunturale | andamento dei ricavi… (analisi per provincia, settore, dimensione) </vt:lpstr>
      <vt:lpstr>consumi | la spesa delle famiglie sul territorio economico risulta cresciuta del +0,2% a seguito dell’andamento particolarmente vivace della componente di beni durevoli… è aumentata in termini tendenziali dell’1,2%...</vt:lpstr>
      <vt:lpstr>consumi natalizi | RISULTATI IN CHIAROSCURO per gli esercizi commerciali nelle FESTIVITÀ NATALIZIE 2016… il 48% degli operatori denuncia un calo dei ricavi rispetto allo scorso anno… il 52% un aumento o comunque una stabilità…</vt:lpstr>
      <vt:lpstr>consumi natalizi | in media, la PRESENZA DEI MERCATINI NATALIZI ha contribuito ad un incremento di circa il +2% DEGLI ACCESSI IN NEGOZIO…</vt:lpstr>
      <vt:lpstr>consumi natalizi | prevalentemente ITALIANA E STORICA LA CLIENTELA che ha effettuato acquisti presso gli esercizi commerciali del FVG durante il periodo natalizio…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osservatorio sul credito | stazionaria la quota di imprese del FVG che fa domanda di credito… STABILE ANCHE LA SITUAZIONE SUL LATO DELL’OFFERTA…</vt:lpstr>
      <vt:lpstr>osservatorio sul credito | …domanda e offerta di credito (imprese di gorizia)</vt:lpstr>
      <vt:lpstr>osservatorio sul credito | …domanda e offerta di credito (imprese di pordenone)</vt:lpstr>
      <vt:lpstr>osservatorio sul credito | …domanda e offerta di credito (imprese di trieste)</vt:lpstr>
      <vt:lpstr>osservatorio sul credito | …domanda e offerta di credito (imprese di udine)</vt:lpstr>
      <vt:lpstr>Presentazione standard di PowerPoint</vt:lpstr>
      <vt:lpstr>formazione | le COMPETENZE PROFESSIONALI sono un fattore decisivo in sede di assunzione di nuovo personale per oltre la metà degli imprenditori…</vt:lpstr>
      <vt:lpstr>formazione | il 77% delle imprese non ha incrementato l’organico negli ultimi 12 mesi… di queste, IL 17% NE AVREBBE AVUTO BISOGNO, ma ha rinunciato anche per la SCARSA PRESENZA DI PERSONALE QUALIFICATO sul mercato…</vt:lpstr>
      <vt:lpstr>formazione | il 57% degli imprenditori considera la «FORMAZIONE» un ASPETTO CHIAVE nell’ottica di disporre di personale qualificato…</vt:lpstr>
      <vt:lpstr>formazione | oltre il 70% delle imprese del terziario del FVG considera la FORMAZIONE SVOLTA IN AZIENDA un’attività di PRIMARIA IMPORTANZA, prevalentemente in termini di crescita professionale per il personale…</vt:lpstr>
      <vt:lpstr>formazione | FORMAZIONE per le autorizzazioni amministrative, per la sicurezza sul lavoro e corsi per lo sviluppo delle competenze personali sono i PRINCIPALI BISOGNI che confcommercio potrebbe intercettare…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e.commerce | …negli ultimi tre mesi nel FVG, UN UTENTE SU DUE HA UTILIZZATO SERVIZI BANCARI ONLINE… quasi similmente sono stati utilizzati servizi a pagamento per effettuare acquisti…</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subject>.</dc:subject>
  <dc:creator>.</dc:creator>
  <cp:keywords>.</cp:keywords>
  <cp:lastModifiedBy>Serio</cp:lastModifiedBy>
  <cp:revision>2793</cp:revision>
  <cp:lastPrinted>2016-07-07T13:38:51Z</cp:lastPrinted>
  <dcterms:created xsi:type="dcterms:W3CDTF">2009-02-16T05:35:06Z</dcterms:created>
  <dcterms:modified xsi:type="dcterms:W3CDTF">2017-02-14T16:43:34Z</dcterms:modified>
  <cp:category>.</cp:category>
</cp:coreProperties>
</file>