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463" r:id="rId2"/>
    <p:sldId id="547" r:id="rId3"/>
    <p:sldId id="710" r:id="rId4"/>
    <p:sldId id="886" r:id="rId5"/>
    <p:sldId id="923" r:id="rId6"/>
    <p:sldId id="924" r:id="rId7"/>
    <p:sldId id="939" r:id="rId8"/>
    <p:sldId id="864" r:id="rId9"/>
    <p:sldId id="925" r:id="rId10"/>
    <p:sldId id="940" r:id="rId11"/>
    <p:sldId id="556" r:id="rId12"/>
    <p:sldId id="749" r:id="rId13"/>
    <p:sldId id="941" r:id="rId14"/>
    <p:sldId id="557" r:id="rId15"/>
    <p:sldId id="558" r:id="rId16"/>
    <p:sldId id="750" r:id="rId17"/>
    <p:sldId id="874" r:id="rId18"/>
    <p:sldId id="875" r:id="rId19"/>
    <p:sldId id="906" r:id="rId20"/>
    <p:sldId id="948" r:id="rId21"/>
    <p:sldId id="907" r:id="rId22"/>
    <p:sldId id="561" r:id="rId23"/>
    <p:sldId id="754" r:id="rId24"/>
    <p:sldId id="949" r:id="rId25"/>
    <p:sldId id="908" r:id="rId26"/>
    <p:sldId id="909" r:id="rId27"/>
    <p:sldId id="910" r:id="rId28"/>
    <p:sldId id="911" r:id="rId29"/>
    <p:sldId id="913" r:id="rId30"/>
    <p:sldId id="914" r:id="rId31"/>
    <p:sldId id="915" r:id="rId32"/>
    <p:sldId id="951" r:id="rId33"/>
    <p:sldId id="953" r:id="rId34"/>
    <p:sldId id="927" r:id="rId35"/>
    <p:sldId id="928" r:id="rId36"/>
    <p:sldId id="954" r:id="rId37"/>
    <p:sldId id="955" r:id="rId38"/>
    <p:sldId id="942" r:id="rId39"/>
    <p:sldId id="545" r:id="rId40"/>
    <p:sldId id="943" r:id="rId41"/>
    <p:sldId id="944" r:id="rId42"/>
    <p:sldId id="945" r:id="rId43"/>
    <p:sldId id="946" r:id="rId44"/>
    <p:sldId id="947" r:id="rId45"/>
    <p:sldId id="950" r:id="rId46"/>
    <p:sldId id="952" r:id="rId47"/>
    <p:sldId id="544" r:id="rId48"/>
  </p:sldIdLst>
  <p:sldSz cx="9144000" cy="6858000" type="screen4x3"/>
  <p:notesSz cx="6797675" cy="9926638"/>
  <p:defaultTextStyle>
    <a:defPPr>
      <a:defRPr lang="it-IT"/>
    </a:defPPr>
    <a:lvl1pPr algn="l" rtl="0" eaLnBrk="0" fontAlgn="base" hangingPunct="0">
      <a:spcBef>
        <a:spcPct val="0"/>
      </a:spcBef>
      <a:spcAft>
        <a:spcPct val="0"/>
      </a:spcAft>
      <a:defRPr sz="800" b="1"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800" b="1" kern="1200">
        <a:solidFill>
          <a:schemeClr val="tx1"/>
        </a:solidFill>
        <a:latin typeface="Arial" charset="0"/>
        <a:ea typeface="MS PGothic" charset="0"/>
        <a:cs typeface="MS PGothic" charset="0"/>
      </a:defRPr>
    </a:lvl5pPr>
    <a:lvl6pPr marL="2286000" algn="l" defTabSz="457200" rtl="0" eaLnBrk="1" latinLnBrk="0" hangingPunct="1">
      <a:defRPr sz="800" b="1" kern="1200">
        <a:solidFill>
          <a:schemeClr val="tx1"/>
        </a:solidFill>
        <a:latin typeface="Arial" charset="0"/>
        <a:ea typeface="MS PGothic" charset="0"/>
        <a:cs typeface="MS PGothic" charset="0"/>
      </a:defRPr>
    </a:lvl6pPr>
    <a:lvl7pPr marL="2743200" algn="l" defTabSz="457200" rtl="0" eaLnBrk="1" latinLnBrk="0" hangingPunct="1">
      <a:defRPr sz="800" b="1" kern="1200">
        <a:solidFill>
          <a:schemeClr val="tx1"/>
        </a:solidFill>
        <a:latin typeface="Arial" charset="0"/>
        <a:ea typeface="MS PGothic" charset="0"/>
        <a:cs typeface="MS PGothic" charset="0"/>
      </a:defRPr>
    </a:lvl7pPr>
    <a:lvl8pPr marL="3200400" algn="l" defTabSz="457200" rtl="0" eaLnBrk="1" latinLnBrk="0" hangingPunct="1">
      <a:defRPr sz="800" b="1" kern="1200">
        <a:solidFill>
          <a:schemeClr val="tx1"/>
        </a:solidFill>
        <a:latin typeface="Arial" charset="0"/>
        <a:ea typeface="MS PGothic" charset="0"/>
        <a:cs typeface="MS PGothic" charset="0"/>
      </a:defRPr>
    </a:lvl8pPr>
    <a:lvl9pPr marL="3657600" algn="l" defTabSz="457200" rtl="0" eaLnBrk="1" latinLnBrk="0" hangingPunct="1">
      <a:defRPr sz="800" b="1"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776"/>
    <a:srgbClr val="008000"/>
    <a:srgbClr val="364E88"/>
    <a:srgbClr val="33CCCC"/>
    <a:srgbClr val="FF0000"/>
    <a:srgbClr val="1F497D"/>
    <a:srgbClr val="FF8000"/>
    <a:srgbClr val="66FF66"/>
    <a:srgbClr val="80FF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1" autoAdjust="0"/>
    <p:restoredTop sz="89716" autoAdjust="0"/>
  </p:normalViewPr>
  <p:slideViewPr>
    <p:cSldViewPr snapToObjects="1">
      <p:cViewPr>
        <p:scale>
          <a:sx n="125" d="100"/>
          <a:sy n="125" d="100"/>
        </p:scale>
        <p:origin x="-1338" y="-24"/>
      </p:cViewPr>
      <p:guideLst>
        <p:guide orient="horz" pos="2160"/>
        <p:guide pos="2880"/>
      </p:guideLst>
    </p:cSldViewPr>
  </p:slideViewPr>
  <p:outlineViewPr>
    <p:cViewPr>
      <p:scale>
        <a:sx n="33" d="100"/>
        <a:sy n="33" d="100"/>
      </p:scale>
      <p:origin x="0" y="-107160"/>
    </p:cViewPr>
  </p:outlineViewPr>
  <p:notesTextViewPr>
    <p:cViewPr>
      <p:scale>
        <a:sx n="100" d="100"/>
        <a:sy n="100" d="100"/>
      </p:scale>
      <p:origin x="0" y="0"/>
    </p:cViewPr>
  </p:notesTextViewPr>
  <p:sorterViewPr>
    <p:cViewPr>
      <p:scale>
        <a:sx n="75" d="100"/>
        <a:sy n="75" d="100"/>
      </p:scale>
      <p:origin x="0" y="-6255"/>
    </p:cViewPr>
  </p:sorterViewPr>
  <p:notesViewPr>
    <p:cSldViewPr snapToObjects="1">
      <p:cViewPr varScale="1">
        <p:scale>
          <a:sx n="54" d="100"/>
          <a:sy n="54" d="100"/>
        </p:scale>
        <p:origin x="-249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5862" cy="495793"/>
          </a:xfrm>
          <a:prstGeom prst="rect">
            <a:avLst/>
          </a:prstGeom>
          <a:noFill/>
          <a:ln>
            <a:noFill/>
          </a:ln>
          <a:effectLst/>
          <a:extLst/>
        </p:spPr>
        <p:txBody>
          <a:bodyPr vert="horz" wrap="square" lIns="88221" tIns="44111" rIns="88221" bIns="44111" numCol="1" anchor="t" anchorCtr="0" compatLnSpc="1">
            <a:prstTxWarp prst="textNoShape">
              <a:avLst/>
            </a:prstTxWarp>
          </a:bodyPr>
          <a:lstStyle>
            <a:lvl1pPr algn="l" eaLnBrk="0" hangingPunct="0">
              <a:defRPr sz="1200">
                <a:latin typeface="Arial" charset="0"/>
                <a:ea typeface="ＭＳ Ｐゴシック" charset="0"/>
                <a:cs typeface="ＭＳ Ｐゴシック" charset="0"/>
              </a:defRPr>
            </a:lvl1pPr>
          </a:lstStyle>
          <a:p>
            <a:pPr>
              <a:defRPr/>
            </a:pPr>
            <a:endParaRPr lang="it-IT" dirty="0"/>
          </a:p>
        </p:txBody>
      </p:sp>
      <p:sp>
        <p:nvSpPr>
          <p:cNvPr id="37891" name="Rectangle 3"/>
          <p:cNvSpPr>
            <a:spLocks noGrp="1" noChangeArrowheads="1"/>
          </p:cNvSpPr>
          <p:nvPr>
            <p:ph type="dt" sz="quarter" idx="1"/>
          </p:nvPr>
        </p:nvSpPr>
        <p:spPr bwMode="auto">
          <a:xfrm>
            <a:off x="3850294" y="0"/>
            <a:ext cx="2945862" cy="495793"/>
          </a:xfrm>
          <a:prstGeom prst="rect">
            <a:avLst/>
          </a:prstGeom>
          <a:noFill/>
          <a:ln>
            <a:noFill/>
          </a:ln>
          <a:effectLst/>
          <a:extLst/>
        </p:spPr>
        <p:txBody>
          <a:bodyPr vert="horz" wrap="square" lIns="88221" tIns="44111" rIns="88221" bIns="44111" numCol="1" anchor="t" anchorCtr="0" compatLnSpc="1">
            <a:prstTxWarp prst="textNoShape">
              <a:avLst/>
            </a:prstTxWarp>
          </a:bodyPr>
          <a:lstStyle>
            <a:lvl1pPr algn="r">
              <a:defRPr sz="1200"/>
            </a:lvl1pPr>
          </a:lstStyle>
          <a:p>
            <a:pPr>
              <a:defRPr/>
            </a:pPr>
            <a:fld id="{52E6DDC4-3148-4240-ABF4-191455DA54EC}" type="datetime1">
              <a:rPr lang="it-IT"/>
              <a:pPr>
                <a:defRPr/>
              </a:pPr>
              <a:t>20/01/2016</a:t>
            </a:fld>
            <a:endParaRPr lang="it-IT" dirty="0"/>
          </a:p>
        </p:txBody>
      </p:sp>
      <p:sp>
        <p:nvSpPr>
          <p:cNvPr id="37892" name="Rectangle 4"/>
          <p:cNvSpPr>
            <a:spLocks noGrp="1" noChangeArrowheads="1"/>
          </p:cNvSpPr>
          <p:nvPr>
            <p:ph type="ftr" sz="quarter" idx="2"/>
          </p:nvPr>
        </p:nvSpPr>
        <p:spPr bwMode="auto">
          <a:xfrm>
            <a:off x="0" y="9429305"/>
            <a:ext cx="2945862" cy="495793"/>
          </a:xfrm>
          <a:prstGeom prst="rect">
            <a:avLst/>
          </a:prstGeom>
          <a:noFill/>
          <a:ln>
            <a:noFill/>
          </a:ln>
          <a:effectLst/>
          <a:extLst/>
        </p:spPr>
        <p:txBody>
          <a:bodyPr vert="horz" wrap="square" lIns="88221" tIns="44111" rIns="88221" bIns="44111" numCol="1" anchor="b" anchorCtr="0" compatLnSpc="1">
            <a:prstTxWarp prst="textNoShape">
              <a:avLst/>
            </a:prstTxWarp>
          </a:bodyPr>
          <a:lstStyle>
            <a:lvl1pPr algn="l" eaLnBrk="0" hangingPunct="0">
              <a:defRPr sz="1200">
                <a:latin typeface="Arial" charset="0"/>
                <a:ea typeface="ＭＳ Ｐゴシック" charset="0"/>
                <a:cs typeface="ＭＳ Ｐゴシック" charset="0"/>
              </a:defRPr>
            </a:lvl1pPr>
          </a:lstStyle>
          <a:p>
            <a:pPr>
              <a:defRPr/>
            </a:pPr>
            <a:endParaRPr lang="it-IT" dirty="0"/>
          </a:p>
        </p:txBody>
      </p:sp>
      <p:sp>
        <p:nvSpPr>
          <p:cNvPr id="37893" name="Rectangle 5"/>
          <p:cNvSpPr>
            <a:spLocks noGrp="1" noChangeArrowheads="1"/>
          </p:cNvSpPr>
          <p:nvPr>
            <p:ph type="sldNum" sz="quarter" idx="3"/>
          </p:nvPr>
        </p:nvSpPr>
        <p:spPr bwMode="auto">
          <a:xfrm>
            <a:off x="3850294" y="9429305"/>
            <a:ext cx="2945862" cy="495793"/>
          </a:xfrm>
          <a:prstGeom prst="rect">
            <a:avLst/>
          </a:prstGeom>
          <a:noFill/>
          <a:ln>
            <a:noFill/>
          </a:ln>
          <a:effectLst/>
          <a:extLst/>
        </p:spPr>
        <p:txBody>
          <a:bodyPr vert="horz" wrap="square" lIns="88221" tIns="44111" rIns="88221" bIns="44111" numCol="1" anchor="b" anchorCtr="0" compatLnSpc="1">
            <a:prstTxWarp prst="textNoShape">
              <a:avLst/>
            </a:prstTxWarp>
          </a:bodyPr>
          <a:lstStyle>
            <a:lvl1pPr algn="r">
              <a:defRPr sz="1200"/>
            </a:lvl1pPr>
          </a:lstStyle>
          <a:p>
            <a:pPr>
              <a:defRPr/>
            </a:pPr>
            <a:fld id="{1E83AD9E-EE7D-DD45-B6C1-2B172681C757}" type="slidenum">
              <a:rPr lang="it-IT"/>
              <a:pPr>
                <a:defRPr/>
              </a:pPr>
              <a:t>‹N›</a:t>
            </a:fld>
            <a:endParaRPr lang="it-IT" dirty="0"/>
          </a:p>
        </p:txBody>
      </p:sp>
    </p:spTree>
    <p:extLst>
      <p:ext uri="{BB962C8B-B14F-4D97-AF65-F5344CB8AC3E}">
        <p14:creationId xmlns:p14="http://schemas.microsoft.com/office/powerpoint/2010/main" val="2044306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2944342" cy="495793"/>
          </a:xfrm>
          <a:prstGeom prst="rect">
            <a:avLst/>
          </a:prstGeom>
          <a:noFill/>
          <a:ln>
            <a:noFill/>
          </a:ln>
          <a:extLst/>
        </p:spPr>
        <p:txBody>
          <a:bodyPr vert="horz" wrap="square" lIns="91553" tIns="45777" rIns="91553" bIns="45777" numCol="1" anchor="t" anchorCtr="0" compatLnSpc="1">
            <a:prstTxWarp prst="textNoShape">
              <a:avLst/>
            </a:prstTxWarp>
          </a:bodyPr>
          <a:lstStyle>
            <a:lvl1pPr algn="l" defTabSz="915909" eaLnBrk="1" hangingPunct="1">
              <a:defRPr sz="1200" b="0">
                <a:latin typeface="Arial" charset="0"/>
                <a:ea typeface="ＭＳ Ｐゴシック" pitchFamily="34" charset="-128"/>
                <a:cs typeface="+mn-cs"/>
              </a:defRPr>
            </a:lvl1pPr>
          </a:lstStyle>
          <a:p>
            <a:pPr>
              <a:defRPr/>
            </a:pPr>
            <a:endParaRPr lang="it-IT" dirty="0"/>
          </a:p>
        </p:txBody>
      </p:sp>
      <p:sp>
        <p:nvSpPr>
          <p:cNvPr id="312323" name="Rectangle 3"/>
          <p:cNvSpPr>
            <a:spLocks noGrp="1" noChangeArrowheads="1"/>
          </p:cNvSpPr>
          <p:nvPr>
            <p:ph type="dt" idx="1"/>
          </p:nvPr>
        </p:nvSpPr>
        <p:spPr bwMode="auto">
          <a:xfrm>
            <a:off x="3851813" y="0"/>
            <a:ext cx="2944342" cy="495793"/>
          </a:xfrm>
          <a:prstGeom prst="rect">
            <a:avLst/>
          </a:prstGeom>
          <a:noFill/>
          <a:ln>
            <a:noFill/>
          </a:ln>
          <a:extLst/>
        </p:spPr>
        <p:txBody>
          <a:bodyPr vert="horz" wrap="square" lIns="91553" tIns="45777" rIns="91553" bIns="45777" numCol="1" anchor="t" anchorCtr="0" compatLnSpc="1">
            <a:prstTxWarp prst="textNoShape">
              <a:avLst/>
            </a:prstTxWarp>
          </a:bodyPr>
          <a:lstStyle>
            <a:lvl1pPr algn="r" defTabSz="915909" eaLnBrk="1" hangingPunct="1">
              <a:defRPr sz="1200" b="0">
                <a:latin typeface="Arial" charset="0"/>
                <a:ea typeface="ＭＳ Ｐゴシック" pitchFamily="34" charset="-128"/>
                <a:cs typeface="+mn-cs"/>
              </a:defRPr>
            </a:lvl1pPr>
          </a:lstStyle>
          <a:p>
            <a:pPr>
              <a:defRPr/>
            </a:pPr>
            <a:endParaRPr lang="it-IT" dirty="0"/>
          </a:p>
        </p:txBody>
      </p:sp>
      <p:sp>
        <p:nvSpPr>
          <p:cNvPr id="4100"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2325" name="Rectangle 5"/>
          <p:cNvSpPr>
            <a:spLocks noGrp="1" noChangeArrowheads="1"/>
          </p:cNvSpPr>
          <p:nvPr>
            <p:ph type="body" sz="quarter" idx="3"/>
          </p:nvPr>
        </p:nvSpPr>
        <p:spPr bwMode="auto">
          <a:xfrm>
            <a:off x="679464" y="4714653"/>
            <a:ext cx="5438748" cy="4466756"/>
          </a:xfrm>
          <a:prstGeom prst="rect">
            <a:avLst/>
          </a:prstGeom>
          <a:noFill/>
          <a:ln>
            <a:noFill/>
          </a:ln>
          <a:extLst/>
        </p:spPr>
        <p:txBody>
          <a:bodyPr vert="horz" wrap="square" lIns="91553" tIns="45777" rIns="91553" bIns="45777"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12326" name="Rectangle 6"/>
          <p:cNvSpPr>
            <a:spLocks noGrp="1" noChangeArrowheads="1"/>
          </p:cNvSpPr>
          <p:nvPr>
            <p:ph type="ftr" sz="quarter" idx="4"/>
          </p:nvPr>
        </p:nvSpPr>
        <p:spPr bwMode="auto">
          <a:xfrm>
            <a:off x="0" y="9429305"/>
            <a:ext cx="2944342" cy="495793"/>
          </a:xfrm>
          <a:prstGeom prst="rect">
            <a:avLst/>
          </a:prstGeom>
          <a:noFill/>
          <a:ln>
            <a:noFill/>
          </a:ln>
          <a:extLst/>
        </p:spPr>
        <p:txBody>
          <a:bodyPr vert="horz" wrap="square" lIns="91553" tIns="45777" rIns="91553" bIns="45777" numCol="1" anchor="b" anchorCtr="0" compatLnSpc="1">
            <a:prstTxWarp prst="textNoShape">
              <a:avLst/>
            </a:prstTxWarp>
          </a:bodyPr>
          <a:lstStyle>
            <a:lvl1pPr algn="l" defTabSz="915909" eaLnBrk="1" hangingPunct="1">
              <a:defRPr sz="1200" b="0">
                <a:latin typeface="Arial" charset="0"/>
                <a:ea typeface="ＭＳ Ｐゴシック" pitchFamily="34" charset="-128"/>
                <a:cs typeface="+mn-cs"/>
              </a:defRPr>
            </a:lvl1pPr>
          </a:lstStyle>
          <a:p>
            <a:pPr>
              <a:defRPr/>
            </a:pPr>
            <a:endParaRPr lang="it-IT" dirty="0"/>
          </a:p>
        </p:txBody>
      </p:sp>
      <p:sp>
        <p:nvSpPr>
          <p:cNvPr id="312327" name="Rectangle 7"/>
          <p:cNvSpPr>
            <a:spLocks noGrp="1" noChangeArrowheads="1"/>
          </p:cNvSpPr>
          <p:nvPr>
            <p:ph type="sldNum" sz="quarter" idx="5"/>
          </p:nvPr>
        </p:nvSpPr>
        <p:spPr bwMode="auto">
          <a:xfrm>
            <a:off x="3851813" y="9429305"/>
            <a:ext cx="2944342" cy="495793"/>
          </a:xfrm>
          <a:prstGeom prst="rect">
            <a:avLst/>
          </a:prstGeom>
          <a:noFill/>
          <a:ln>
            <a:noFill/>
          </a:ln>
          <a:extLst/>
        </p:spPr>
        <p:txBody>
          <a:bodyPr vert="horz" wrap="square" lIns="91553" tIns="45777" rIns="91553" bIns="45777" numCol="1" anchor="b" anchorCtr="0" compatLnSpc="1">
            <a:prstTxWarp prst="textNoShape">
              <a:avLst/>
            </a:prstTxWarp>
          </a:bodyPr>
          <a:lstStyle>
            <a:lvl1pPr algn="r" defTabSz="915909" eaLnBrk="1" hangingPunct="1">
              <a:defRPr sz="1200" b="0"/>
            </a:lvl1pPr>
          </a:lstStyle>
          <a:p>
            <a:pPr>
              <a:defRPr/>
            </a:pPr>
            <a:fld id="{C9FA3096-9284-534C-B960-66056E7E608B}" type="slidenum">
              <a:rPr lang="it-IT"/>
              <a:pPr>
                <a:defRPr/>
              </a:pPr>
              <a:t>‹N›</a:t>
            </a:fld>
            <a:endParaRPr lang="it-IT" dirty="0"/>
          </a:p>
        </p:txBody>
      </p:sp>
    </p:spTree>
    <p:extLst>
      <p:ext uri="{BB962C8B-B14F-4D97-AF65-F5344CB8AC3E}">
        <p14:creationId xmlns:p14="http://schemas.microsoft.com/office/powerpoint/2010/main" val="1269693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egnaposto immagine diapositiva 1"/>
          <p:cNvSpPr>
            <a:spLocks noGrp="1" noRot="1" noChangeAspect="1" noTextEdit="1"/>
          </p:cNvSpPr>
          <p:nvPr>
            <p:ph type="sldImg"/>
          </p:nvPr>
        </p:nvSpPr>
        <p:spPr>
          <a:ln/>
        </p:spPr>
      </p:sp>
      <p:sp>
        <p:nvSpPr>
          <p:cNvPr id="614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it-IT" dirty="0">
              <a:ea typeface="MS PGothic" charset="0"/>
            </a:endParaRPr>
          </a:p>
        </p:txBody>
      </p:sp>
      <p:sp>
        <p:nvSpPr>
          <p:cNvPr id="614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charset="0"/>
                <a:ea typeface="MS PGothic" charset="0"/>
                <a:cs typeface="MS PGothic" charset="0"/>
              </a:defRPr>
            </a:lvl1pPr>
            <a:lvl2pPr marL="716798" indent="-275692" defTabSz="915909">
              <a:defRPr sz="800" b="1">
                <a:solidFill>
                  <a:schemeClr val="tx1"/>
                </a:solidFill>
                <a:latin typeface="Arial" charset="0"/>
                <a:ea typeface="MS PGothic" charset="0"/>
                <a:cs typeface="MS PGothic" charset="0"/>
              </a:defRPr>
            </a:lvl2pPr>
            <a:lvl3pPr marL="1102766" indent="-220553" defTabSz="915909">
              <a:defRPr sz="800" b="1">
                <a:solidFill>
                  <a:schemeClr val="tx1"/>
                </a:solidFill>
                <a:latin typeface="Arial" charset="0"/>
                <a:ea typeface="MS PGothic" charset="0"/>
                <a:cs typeface="MS PGothic" charset="0"/>
              </a:defRPr>
            </a:lvl3pPr>
            <a:lvl4pPr marL="1543873" indent="-220553" defTabSz="915909">
              <a:defRPr sz="800" b="1">
                <a:solidFill>
                  <a:schemeClr val="tx1"/>
                </a:solidFill>
                <a:latin typeface="Arial" charset="0"/>
                <a:ea typeface="MS PGothic" charset="0"/>
                <a:cs typeface="MS PGothic" charset="0"/>
              </a:defRPr>
            </a:lvl4pPr>
            <a:lvl5pPr marL="1984980" indent="-220553" defTabSz="915909">
              <a:defRPr sz="800" b="1">
                <a:solidFill>
                  <a:schemeClr val="tx1"/>
                </a:solidFill>
                <a:latin typeface="Arial" charset="0"/>
                <a:ea typeface="MS PGothic" charset="0"/>
                <a:cs typeface="MS PGothic" charset="0"/>
              </a:defRPr>
            </a:lvl5pPr>
            <a:lvl6pPr marL="242608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6pPr>
            <a:lvl7pPr marL="2867193"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7pPr>
            <a:lvl8pPr marL="3308299"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8pPr>
            <a:lvl9pPr marL="374940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2CB81AE7-9E4D-864D-AD5D-F8099E352B7B}" type="slidenum">
              <a:rPr lang="it-IT" sz="1200" b="0"/>
              <a:pPr/>
              <a:t>1</a:t>
            </a:fld>
            <a:endParaRPr lang="it-IT" sz="1200" b="0" dirty="0"/>
          </a:p>
        </p:txBody>
      </p:sp>
    </p:spTree>
    <p:extLst>
      <p:ext uri="{BB962C8B-B14F-4D97-AF65-F5344CB8AC3E}">
        <p14:creationId xmlns:p14="http://schemas.microsoft.com/office/powerpoint/2010/main" val="77433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B8EB2DA6-3DC4-434A-B96D-107DF316205C}" type="slidenum">
              <a:rPr lang="it-IT" smtClean="0"/>
              <a:pPr>
                <a:defRPr/>
              </a:pPr>
              <a:t>45</a:t>
            </a:fld>
            <a:endParaRPr lang="it-IT" dirty="0"/>
          </a:p>
        </p:txBody>
      </p:sp>
    </p:spTree>
    <p:extLst>
      <p:ext uri="{BB962C8B-B14F-4D97-AF65-F5344CB8AC3E}">
        <p14:creationId xmlns:p14="http://schemas.microsoft.com/office/powerpoint/2010/main" val="333078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B8EB2DA6-3DC4-434A-B96D-107DF316205C}" type="slidenum">
              <a:rPr lang="it-IT" smtClean="0"/>
              <a:pPr>
                <a:defRPr/>
              </a:pPr>
              <a:t>46</a:t>
            </a:fld>
            <a:endParaRPr lang="it-IT" dirty="0"/>
          </a:p>
        </p:txBody>
      </p:sp>
    </p:spTree>
    <p:extLst>
      <p:ext uri="{BB962C8B-B14F-4D97-AF65-F5344CB8AC3E}">
        <p14:creationId xmlns:p14="http://schemas.microsoft.com/office/powerpoint/2010/main" val="322440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noTextEdit="1"/>
          </p:cNvSpPr>
          <p:nvPr>
            <p:ph type="sldImg"/>
          </p:nvPr>
        </p:nvSpPr>
        <p:spPr>
          <a:ln/>
        </p:spPr>
      </p:sp>
      <p:sp>
        <p:nvSpPr>
          <p:cNvPr id="1126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it-IT" dirty="0">
              <a:ea typeface="MS PGothic" charset="0"/>
            </a:endParaRPr>
          </a:p>
        </p:txBody>
      </p:sp>
      <p:sp>
        <p:nvSpPr>
          <p:cNvPr id="1126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charset="0"/>
                <a:ea typeface="MS PGothic" charset="0"/>
                <a:cs typeface="MS PGothic" charset="0"/>
              </a:defRPr>
            </a:lvl1pPr>
            <a:lvl2pPr marL="716798" indent="-275692" defTabSz="915909">
              <a:defRPr sz="800" b="1">
                <a:solidFill>
                  <a:schemeClr val="tx1"/>
                </a:solidFill>
                <a:latin typeface="Arial" charset="0"/>
                <a:ea typeface="MS PGothic" charset="0"/>
                <a:cs typeface="MS PGothic" charset="0"/>
              </a:defRPr>
            </a:lvl2pPr>
            <a:lvl3pPr marL="1102766" indent="-220553" defTabSz="915909">
              <a:defRPr sz="800" b="1">
                <a:solidFill>
                  <a:schemeClr val="tx1"/>
                </a:solidFill>
                <a:latin typeface="Arial" charset="0"/>
                <a:ea typeface="MS PGothic" charset="0"/>
                <a:cs typeface="MS PGothic" charset="0"/>
              </a:defRPr>
            </a:lvl3pPr>
            <a:lvl4pPr marL="1543873" indent="-220553" defTabSz="915909">
              <a:defRPr sz="800" b="1">
                <a:solidFill>
                  <a:schemeClr val="tx1"/>
                </a:solidFill>
                <a:latin typeface="Arial" charset="0"/>
                <a:ea typeface="MS PGothic" charset="0"/>
                <a:cs typeface="MS PGothic" charset="0"/>
              </a:defRPr>
            </a:lvl4pPr>
            <a:lvl5pPr marL="1984980" indent="-220553" defTabSz="915909">
              <a:defRPr sz="800" b="1">
                <a:solidFill>
                  <a:schemeClr val="tx1"/>
                </a:solidFill>
                <a:latin typeface="Arial" charset="0"/>
                <a:ea typeface="MS PGothic" charset="0"/>
                <a:cs typeface="MS PGothic" charset="0"/>
              </a:defRPr>
            </a:lvl5pPr>
            <a:lvl6pPr marL="242608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6pPr>
            <a:lvl7pPr marL="2867193"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7pPr>
            <a:lvl8pPr marL="3308299"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8pPr>
            <a:lvl9pPr marL="374940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87A7F61-1D4E-144F-94D1-48E0EEBB9059}" type="slidenum">
              <a:rPr lang="it-IT" sz="1200" b="0"/>
              <a:pPr/>
              <a:t>8</a:t>
            </a:fld>
            <a:endParaRPr lang="it-IT" sz="1200" b="0" dirty="0"/>
          </a:p>
        </p:txBody>
      </p:sp>
    </p:spTree>
    <p:extLst>
      <p:ext uri="{BB962C8B-B14F-4D97-AF65-F5344CB8AC3E}">
        <p14:creationId xmlns:p14="http://schemas.microsoft.com/office/powerpoint/2010/main" val="2450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noTextEdit="1"/>
          </p:cNvSpPr>
          <p:nvPr>
            <p:ph type="sldImg"/>
          </p:nvPr>
        </p:nvSpPr>
        <p:spPr>
          <a:ln/>
        </p:spPr>
      </p:sp>
      <p:sp>
        <p:nvSpPr>
          <p:cNvPr id="2662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anose="020B0604020202020204" pitchFamily="34" charset="0"/>
            </a:endParaRPr>
          </a:p>
        </p:txBody>
      </p:sp>
      <p:sp>
        <p:nvSpPr>
          <p:cNvPr id="2662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800" b="1">
                <a:solidFill>
                  <a:schemeClr val="tx1"/>
                </a:solidFill>
                <a:latin typeface="Arial" panose="020B0604020202020204" pitchFamily="34" charset="0"/>
                <a:ea typeface="MS PGothic" panose="020B0600070205080204" pitchFamily="34" charset="-128"/>
              </a:defRPr>
            </a:lvl1pPr>
            <a:lvl2pPr marL="742950" indent="-285750" defTabSz="949325" eaLnBrk="0" hangingPunct="0">
              <a:defRPr sz="800" b="1">
                <a:solidFill>
                  <a:schemeClr val="tx1"/>
                </a:solidFill>
                <a:latin typeface="Arial" panose="020B0604020202020204" pitchFamily="34" charset="0"/>
                <a:ea typeface="MS PGothic" panose="020B0600070205080204" pitchFamily="34" charset="-128"/>
              </a:defRPr>
            </a:lvl2pPr>
            <a:lvl3pPr marL="1143000" indent="-228600" defTabSz="949325" eaLnBrk="0" hangingPunct="0">
              <a:defRPr sz="800" b="1">
                <a:solidFill>
                  <a:schemeClr val="tx1"/>
                </a:solidFill>
                <a:latin typeface="Arial" panose="020B0604020202020204" pitchFamily="34" charset="0"/>
                <a:ea typeface="MS PGothic" panose="020B0600070205080204" pitchFamily="34" charset="-128"/>
              </a:defRPr>
            </a:lvl3pPr>
            <a:lvl4pPr marL="1600200" indent="-228600" defTabSz="949325" eaLnBrk="0" hangingPunct="0">
              <a:defRPr sz="800" b="1">
                <a:solidFill>
                  <a:schemeClr val="tx1"/>
                </a:solidFill>
                <a:latin typeface="Arial" panose="020B0604020202020204" pitchFamily="34" charset="0"/>
                <a:ea typeface="MS PGothic" panose="020B0600070205080204" pitchFamily="34" charset="-128"/>
              </a:defRPr>
            </a:lvl4pPr>
            <a:lvl5pPr marL="2057400" indent="-228600" defTabSz="949325"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fld id="{5556B3DE-DD84-488F-A21F-E9AE63891ED8}" type="slidenum">
              <a:rPr lang="it-IT" altLang="it-IT" sz="1200" b="0"/>
              <a:pPr eaLnBrk="1" hangingPunct="1"/>
              <a:t>21</a:t>
            </a:fld>
            <a:endParaRPr lang="it-IT" altLang="it-IT" sz="1200" b="0" dirty="0"/>
          </a:p>
        </p:txBody>
      </p:sp>
    </p:spTree>
    <p:extLst>
      <p:ext uri="{BB962C8B-B14F-4D97-AF65-F5344CB8AC3E}">
        <p14:creationId xmlns:p14="http://schemas.microsoft.com/office/powerpoint/2010/main" val="404630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immagine diapositiva 1"/>
          <p:cNvSpPr>
            <a:spLocks noGrp="1" noRot="1" noChangeAspect="1" noTextEdit="1"/>
          </p:cNvSpPr>
          <p:nvPr>
            <p:ph type="sldImg"/>
          </p:nvPr>
        </p:nvSpPr>
        <p:spPr>
          <a:ln/>
        </p:spPr>
      </p:sp>
      <p:sp>
        <p:nvSpPr>
          <p:cNvPr id="3174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anose="020B0604020202020204" pitchFamily="34" charset="0"/>
            </a:endParaRPr>
          </a:p>
        </p:txBody>
      </p:sp>
      <p:sp>
        <p:nvSpPr>
          <p:cNvPr id="3174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800" b="1">
                <a:solidFill>
                  <a:schemeClr val="tx1"/>
                </a:solidFill>
                <a:latin typeface="Arial" panose="020B0604020202020204" pitchFamily="34" charset="0"/>
                <a:ea typeface="MS PGothic" panose="020B0600070205080204" pitchFamily="34" charset="-128"/>
              </a:defRPr>
            </a:lvl1pPr>
            <a:lvl2pPr marL="742950" indent="-285750" defTabSz="949325" eaLnBrk="0" hangingPunct="0">
              <a:defRPr sz="800" b="1">
                <a:solidFill>
                  <a:schemeClr val="tx1"/>
                </a:solidFill>
                <a:latin typeface="Arial" panose="020B0604020202020204" pitchFamily="34" charset="0"/>
                <a:ea typeface="MS PGothic" panose="020B0600070205080204" pitchFamily="34" charset="-128"/>
              </a:defRPr>
            </a:lvl2pPr>
            <a:lvl3pPr marL="1143000" indent="-228600" defTabSz="949325" eaLnBrk="0" hangingPunct="0">
              <a:defRPr sz="800" b="1">
                <a:solidFill>
                  <a:schemeClr val="tx1"/>
                </a:solidFill>
                <a:latin typeface="Arial" panose="020B0604020202020204" pitchFamily="34" charset="0"/>
                <a:ea typeface="MS PGothic" panose="020B0600070205080204" pitchFamily="34" charset="-128"/>
              </a:defRPr>
            </a:lvl3pPr>
            <a:lvl4pPr marL="1600200" indent="-228600" defTabSz="949325" eaLnBrk="0" hangingPunct="0">
              <a:defRPr sz="800" b="1">
                <a:solidFill>
                  <a:schemeClr val="tx1"/>
                </a:solidFill>
                <a:latin typeface="Arial" panose="020B0604020202020204" pitchFamily="34" charset="0"/>
                <a:ea typeface="MS PGothic" panose="020B0600070205080204" pitchFamily="34" charset="-128"/>
              </a:defRPr>
            </a:lvl4pPr>
            <a:lvl5pPr marL="2057400" indent="-228600" defTabSz="949325"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fld id="{C597EF82-4A73-4ABC-A345-BB8B765B8BD7}" type="slidenum">
              <a:rPr lang="it-IT" altLang="it-IT" sz="1200" b="0"/>
              <a:pPr eaLnBrk="1" hangingPunct="1"/>
              <a:t>25</a:t>
            </a:fld>
            <a:endParaRPr lang="it-IT" altLang="it-IT" sz="1200" b="0" dirty="0"/>
          </a:p>
        </p:txBody>
      </p:sp>
    </p:spTree>
    <p:extLst>
      <p:ext uri="{BB962C8B-B14F-4D97-AF65-F5344CB8AC3E}">
        <p14:creationId xmlns:p14="http://schemas.microsoft.com/office/powerpoint/2010/main" val="379431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noTextEdit="1"/>
          </p:cNvSpPr>
          <p:nvPr>
            <p:ph type="sldImg"/>
          </p:nvPr>
        </p:nvSpPr>
        <p:spPr>
          <a:ln/>
        </p:spPr>
      </p:sp>
      <p:sp>
        <p:nvSpPr>
          <p:cNvPr id="35842"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anose="020B0604020202020204" pitchFamily="34" charset="0"/>
            </a:endParaRPr>
          </a:p>
        </p:txBody>
      </p:sp>
      <p:sp>
        <p:nvSpPr>
          <p:cNvPr id="35843"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800" b="1">
                <a:solidFill>
                  <a:schemeClr val="tx1"/>
                </a:solidFill>
                <a:latin typeface="Arial" panose="020B0604020202020204" pitchFamily="34" charset="0"/>
                <a:ea typeface="MS PGothic" panose="020B0600070205080204" pitchFamily="34" charset="-128"/>
              </a:defRPr>
            </a:lvl1pPr>
            <a:lvl2pPr marL="742950" indent="-285750" defTabSz="949325" eaLnBrk="0" hangingPunct="0">
              <a:defRPr sz="800" b="1">
                <a:solidFill>
                  <a:schemeClr val="tx1"/>
                </a:solidFill>
                <a:latin typeface="Arial" panose="020B0604020202020204" pitchFamily="34" charset="0"/>
                <a:ea typeface="MS PGothic" panose="020B0600070205080204" pitchFamily="34" charset="-128"/>
              </a:defRPr>
            </a:lvl2pPr>
            <a:lvl3pPr marL="1143000" indent="-228600" defTabSz="949325" eaLnBrk="0" hangingPunct="0">
              <a:defRPr sz="800" b="1">
                <a:solidFill>
                  <a:schemeClr val="tx1"/>
                </a:solidFill>
                <a:latin typeface="Arial" panose="020B0604020202020204" pitchFamily="34" charset="0"/>
                <a:ea typeface="MS PGothic" panose="020B0600070205080204" pitchFamily="34" charset="-128"/>
              </a:defRPr>
            </a:lvl3pPr>
            <a:lvl4pPr marL="1600200" indent="-228600" defTabSz="949325" eaLnBrk="0" hangingPunct="0">
              <a:defRPr sz="800" b="1">
                <a:solidFill>
                  <a:schemeClr val="tx1"/>
                </a:solidFill>
                <a:latin typeface="Arial" panose="020B0604020202020204" pitchFamily="34" charset="0"/>
                <a:ea typeface="MS PGothic" panose="020B0600070205080204" pitchFamily="34" charset="-128"/>
              </a:defRPr>
            </a:lvl4pPr>
            <a:lvl5pPr marL="2057400" indent="-228600" defTabSz="949325"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fld id="{679A4507-BC58-4632-B759-DE71B8A7DD07}" type="slidenum">
              <a:rPr lang="it-IT" altLang="it-IT" sz="1200" b="0"/>
              <a:pPr eaLnBrk="1" hangingPunct="1"/>
              <a:t>26</a:t>
            </a:fld>
            <a:endParaRPr lang="it-IT" altLang="it-IT" sz="1200" b="0" dirty="0"/>
          </a:p>
        </p:txBody>
      </p:sp>
    </p:spTree>
    <p:extLst>
      <p:ext uri="{BB962C8B-B14F-4D97-AF65-F5344CB8AC3E}">
        <p14:creationId xmlns:p14="http://schemas.microsoft.com/office/powerpoint/2010/main" val="295493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a:ln/>
        </p:spPr>
      </p:sp>
      <p:sp>
        <p:nvSpPr>
          <p:cNvPr id="40962"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anose="020B0604020202020204" pitchFamily="34" charset="0"/>
            </a:endParaRPr>
          </a:p>
        </p:txBody>
      </p:sp>
      <p:sp>
        <p:nvSpPr>
          <p:cNvPr id="40963"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800" b="1">
                <a:solidFill>
                  <a:schemeClr val="tx1"/>
                </a:solidFill>
                <a:latin typeface="Arial" panose="020B0604020202020204" pitchFamily="34" charset="0"/>
                <a:ea typeface="MS PGothic" panose="020B0600070205080204" pitchFamily="34" charset="-128"/>
              </a:defRPr>
            </a:lvl1pPr>
            <a:lvl2pPr marL="742950" indent="-285750" defTabSz="949325" eaLnBrk="0" hangingPunct="0">
              <a:defRPr sz="800" b="1">
                <a:solidFill>
                  <a:schemeClr val="tx1"/>
                </a:solidFill>
                <a:latin typeface="Arial" panose="020B0604020202020204" pitchFamily="34" charset="0"/>
                <a:ea typeface="MS PGothic" panose="020B0600070205080204" pitchFamily="34" charset="-128"/>
              </a:defRPr>
            </a:lvl2pPr>
            <a:lvl3pPr marL="1143000" indent="-228600" defTabSz="949325" eaLnBrk="0" hangingPunct="0">
              <a:defRPr sz="800" b="1">
                <a:solidFill>
                  <a:schemeClr val="tx1"/>
                </a:solidFill>
                <a:latin typeface="Arial" panose="020B0604020202020204" pitchFamily="34" charset="0"/>
                <a:ea typeface="MS PGothic" panose="020B0600070205080204" pitchFamily="34" charset="-128"/>
              </a:defRPr>
            </a:lvl3pPr>
            <a:lvl4pPr marL="1600200" indent="-228600" defTabSz="949325" eaLnBrk="0" hangingPunct="0">
              <a:defRPr sz="800" b="1">
                <a:solidFill>
                  <a:schemeClr val="tx1"/>
                </a:solidFill>
                <a:latin typeface="Arial" panose="020B0604020202020204" pitchFamily="34" charset="0"/>
                <a:ea typeface="MS PGothic" panose="020B0600070205080204" pitchFamily="34" charset="-128"/>
              </a:defRPr>
            </a:lvl4pPr>
            <a:lvl5pPr marL="2057400" indent="-228600" defTabSz="949325"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fld id="{4D39F7E1-FFFE-442D-9B42-60D817314BA7}" type="slidenum">
              <a:rPr lang="it-IT" altLang="it-IT" sz="1200" b="0"/>
              <a:pPr eaLnBrk="1" hangingPunct="1"/>
              <a:t>30</a:t>
            </a:fld>
            <a:endParaRPr lang="it-IT" altLang="it-IT" sz="1200" b="0" dirty="0"/>
          </a:p>
        </p:txBody>
      </p:sp>
    </p:spTree>
    <p:extLst>
      <p:ext uri="{BB962C8B-B14F-4D97-AF65-F5344CB8AC3E}">
        <p14:creationId xmlns:p14="http://schemas.microsoft.com/office/powerpoint/2010/main" val="1993071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egnaposto immagine diapositiva 1"/>
          <p:cNvSpPr>
            <a:spLocks noGrp="1" noRot="1" noChangeAspect="1" noTextEdit="1"/>
          </p:cNvSpPr>
          <p:nvPr>
            <p:ph type="sldImg"/>
          </p:nvPr>
        </p:nvSpPr>
        <p:spPr>
          <a:ln/>
        </p:spPr>
      </p:sp>
      <p:sp>
        <p:nvSpPr>
          <p:cNvPr id="45058"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latin typeface="Arial" panose="020B0604020202020204" pitchFamily="34" charset="0"/>
            </a:endParaRPr>
          </a:p>
        </p:txBody>
      </p:sp>
      <p:sp>
        <p:nvSpPr>
          <p:cNvPr id="45059"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800" b="1">
                <a:solidFill>
                  <a:schemeClr val="tx1"/>
                </a:solidFill>
                <a:latin typeface="Arial" panose="020B0604020202020204" pitchFamily="34" charset="0"/>
                <a:ea typeface="MS PGothic" panose="020B0600070205080204" pitchFamily="34" charset="-128"/>
              </a:defRPr>
            </a:lvl1pPr>
            <a:lvl2pPr marL="742950" indent="-285750" defTabSz="949325" eaLnBrk="0" hangingPunct="0">
              <a:defRPr sz="800" b="1">
                <a:solidFill>
                  <a:schemeClr val="tx1"/>
                </a:solidFill>
                <a:latin typeface="Arial" panose="020B0604020202020204" pitchFamily="34" charset="0"/>
                <a:ea typeface="MS PGothic" panose="020B0600070205080204" pitchFamily="34" charset="-128"/>
              </a:defRPr>
            </a:lvl2pPr>
            <a:lvl3pPr marL="1143000" indent="-228600" defTabSz="949325" eaLnBrk="0" hangingPunct="0">
              <a:defRPr sz="800" b="1">
                <a:solidFill>
                  <a:schemeClr val="tx1"/>
                </a:solidFill>
                <a:latin typeface="Arial" panose="020B0604020202020204" pitchFamily="34" charset="0"/>
                <a:ea typeface="MS PGothic" panose="020B0600070205080204" pitchFamily="34" charset="-128"/>
              </a:defRPr>
            </a:lvl3pPr>
            <a:lvl4pPr marL="1600200" indent="-228600" defTabSz="949325" eaLnBrk="0" hangingPunct="0">
              <a:defRPr sz="800" b="1">
                <a:solidFill>
                  <a:schemeClr val="tx1"/>
                </a:solidFill>
                <a:latin typeface="Arial" panose="020B0604020202020204" pitchFamily="34" charset="0"/>
                <a:ea typeface="MS PGothic" panose="020B0600070205080204" pitchFamily="34" charset="-128"/>
              </a:defRPr>
            </a:lvl4pPr>
            <a:lvl5pPr marL="2057400" indent="-228600" defTabSz="949325"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defTabSz="949325"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fld id="{A65EAC57-9A21-4019-ADF8-99D0C23E2FD2}" type="slidenum">
              <a:rPr lang="it-IT" altLang="it-IT" sz="1200" b="0"/>
              <a:pPr eaLnBrk="1" hangingPunct="1"/>
              <a:t>31</a:t>
            </a:fld>
            <a:endParaRPr lang="it-IT" altLang="it-IT" sz="1200" b="0" dirty="0"/>
          </a:p>
        </p:txBody>
      </p:sp>
    </p:spTree>
    <p:extLst>
      <p:ext uri="{BB962C8B-B14F-4D97-AF65-F5344CB8AC3E}">
        <p14:creationId xmlns:p14="http://schemas.microsoft.com/office/powerpoint/2010/main" val="305535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noTextEdit="1"/>
          </p:cNvSpPr>
          <p:nvPr>
            <p:ph type="sldImg"/>
          </p:nvPr>
        </p:nvSpPr>
        <p:spPr>
          <a:ln/>
        </p:spPr>
      </p:sp>
      <p:sp>
        <p:nvSpPr>
          <p:cNvPr id="1126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1126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charset="0"/>
                <a:ea typeface="MS PGothic" charset="0"/>
                <a:cs typeface="MS PGothic" charset="0"/>
              </a:defRPr>
            </a:lvl1pPr>
            <a:lvl2pPr marL="716798" indent="-275692" defTabSz="915909">
              <a:defRPr sz="800" b="1">
                <a:solidFill>
                  <a:schemeClr val="tx1"/>
                </a:solidFill>
                <a:latin typeface="Arial" charset="0"/>
                <a:ea typeface="MS PGothic" charset="0"/>
                <a:cs typeface="MS PGothic" charset="0"/>
              </a:defRPr>
            </a:lvl2pPr>
            <a:lvl3pPr marL="1102766" indent="-220553" defTabSz="915909">
              <a:defRPr sz="800" b="1">
                <a:solidFill>
                  <a:schemeClr val="tx1"/>
                </a:solidFill>
                <a:latin typeface="Arial" charset="0"/>
                <a:ea typeface="MS PGothic" charset="0"/>
                <a:cs typeface="MS PGothic" charset="0"/>
              </a:defRPr>
            </a:lvl3pPr>
            <a:lvl4pPr marL="1543873" indent="-220553" defTabSz="915909">
              <a:defRPr sz="800" b="1">
                <a:solidFill>
                  <a:schemeClr val="tx1"/>
                </a:solidFill>
                <a:latin typeface="Arial" charset="0"/>
                <a:ea typeface="MS PGothic" charset="0"/>
                <a:cs typeface="MS PGothic" charset="0"/>
              </a:defRPr>
            </a:lvl4pPr>
            <a:lvl5pPr marL="1984980" indent="-220553" defTabSz="915909">
              <a:defRPr sz="800" b="1">
                <a:solidFill>
                  <a:schemeClr val="tx1"/>
                </a:solidFill>
                <a:latin typeface="Arial" charset="0"/>
                <a:ea typeface="MS PGothic" charset="0"/>
                <a:cs typeface="MS PGothic" charset="0"/>
              </a:defRPr>
            </a:lvl5pPr>
            <a:lvl6pPr marL="242608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6pPr>
            <a:lvl7pPr marL="2867193"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7pPr>
            <a:lvl8pPr marL="3308299"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8pPr>
            <a:lvl9pPr marL="374940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87A7F61-1D4E-144F-94D1-48E0EEBB9059}" type="slidenum">
              <a:rPr lang="it-IT" sz="1200" b="0"/>
              <a:pPr/>
              <a:t>41</a:t>
            </a:fld>
            <a:endParaRPr lang="it-IT" sz="1200" b="0" dirty="0"/>
          </a:p>
        </p:txBody>
      </p:sp>
    </p:spTree>
    <p:extLst>
      <p:ext uri="{BB962C8B-B14F-4D97-AF65-F5344CB8AC3E}">
        <p14:creationId xmlns:p14="http://schemas.microsoft.com/office/powerpoint/2010/main" val="416889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noTextEdit="1"/>
          </p:cNvSpPr>
          <p:nvPr>
            <p:ph type="sldImg"/>
          </p:nvPr>
        </p:nvSpPr>
        <p:spPr>
          <a:ln/>
        </p:spPr>
      </p:sp>
      <p:sp>
        <p:nvSpPr>
          <p:cNvPr id="11266"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ea typeface="MS PGothic" charset="0"/>
            </a:endParaRPr>
          </a:p>
        </p:txBody>
      </p:sp>
      <p:sp>
        <p:nvSpPr>
          <p:cNvPr id="11267"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09">
              <a:defRPr sz="800" b="1">
                <a:solidFill>
                  <a:schemeClr val="tx1"/>
                </a:solidFill>
                <a:latin typeface="Arial" charset="0"/>
                <a:ea typeface="MS PGothic" charset="0"/>
                <a:cs typeface="MS PGothic" charset="0"/>
              </a:defRPr>
            </a:lvl1pPr>
            <a:lvl2pPr marL="716798" indent="-275692" defTabSz="915909">
              <a:defRPr sz="800" b="1">
                <a:solidFill>
                  <a:schemeClr val="tx1"/>
                </a:solidFill>
                <a:latin typeface="Arial" charset="0"/>
                <a:ea typeface="MS PGothic" charset="0"/>
                <a:cs typeface="MS PGothic" charset="0"/>
              </a:defRPr>
            </a:lvl2pPr>
            <a:lvl3pPr marL="1102766" indent="-220553" defTabSz="915909">
              <a:defRPr sz="800" b="1">
                <a:solidFill>
                  <a:schemeClr val="tx1"/>
                </a:solidFill>
                <a:latin typeface="Arial" charset="0"/>
                <a:ea typeface="MS PGothic" charset="0"/>
                <a:cs typeface="MS PGothic" charset="0"/>
              </a:defRPr>
            </a:lvl3pPr>
            <a:lvl4pPr marL="1543873" indent="-220553" defTabSz="915909">
              <a:defRPr sz="800" b="1">
                <a:solidFill>
                  <a:schemeClr val="tx1"/>
                </a:solidFill>
                <a:latin typeface="Arial" charset="0"/>
                <a:ea typeface="MS PGothic" charset="0"/>
                <a:cs typeface="MS PGothic" charset="0"/>
              </a:defRPr>
            </a:lvl4pPr>
            <a:lvl5pPr marL="1984980" indent="-220553" defTabSz="915909">
              <a:defRPr sz="800" b="1">
                <a:solidFill>
                  <a:schemeClr val="tx1"/>
                </a:solidFill>
                <a:latin typeface="Arial" charset="0"/>
                <a:ea typeface="MS PGothic" charset="0"/>
                <a:cs typeface="MS PGothic" charset="0"/>
              </a:defRPr>
            </a:lvl5pPr>
            <a:lvl6pPr marL="242608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6pPr>
            <a:lvl7pPr marL="2867193"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7pPr>
            <a:lvl8pPr marL="3308299"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8pPr>
            <a:lvl9pPr marL="3749406" indent="-220553" defTabSz="915909" eaLnBrk="0" fontAlgn="base" hangingPunct="0">
              <a:spcBef>
                <a:spcPct val="0"/>
              </a:spcBef>
              <a:spcAft>
                <a:spcPct val="0"/>
              </a:spcAft>
              <a:defRPr sz="800" b="1">
                <a:solidFill>
                  <a:schemeClr val="tx1"/>
                </a:solidFill>
                <a:latin typeface="Arial" charset="0"/>
                <a:ea typeface="MS PGothic" charset="0"/>
                <a:cs typeface="MS PGothic" charset="0"/>
              </a:defRPr>
            </a:lvl9pPr>
          </a:lstStyle>
          <a:p>
            <a:fld id="{B87A7F61-1D4E-144F-94D1-48E0EEBB9059}" type="slidenum">
              <a:rPr lang="it-IT" sz="1200" b="0"/>
              <a:pPr/>
              <a:t>42</a:t>
            </a:fld>
            <a:endParaRPr lang="it-IT" sz="1200" b="0" dirty="0"/>
          </a:p>
        </p:txBody>
      </p:sp>
    </p:spTree>
    <p:extLst>
      <p:ext uri="{BB962C8B-B14F-4D97-AF65-F5344CB8AC3E}">
        <p14:creationId xmlns:p14="http://schemas.microsoft.com/office/powerpoint/2010/main" val="1012639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Immagine 6" descr="format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65125" y="376238"/>
            <a:ext cx="247808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3276600" y="2130425"/>
            <a:ext cx="5181600" cy="1470025"/>
          </a:xfrm>
        </p:spPr>
        <p:txBody>
          <a:bodyPr/>
          <a:lstStyle>
            <a:lvl1pPr>
              <a:defRPr>
                <a:solidFill>
                  <a:srgbClr val="333399"/>
                </a:solidFill>
              </a:defRPr>
            </a:lvl1pPr>
          </a:lstStyle>
          <a:p>
            <a:r>
              <a:rPr lang="it-IT"/>
              <a:t>Fare clic per modificare lo stile del titolo</a:t>
            </a:r>
          </a:p>
        </p:txBody>
      </p:sp>
      <p:sp>
        <p:nvSpPr>
          <p:cNvPr id="8195" name="Rectangle 3"/>
          <p:cNvSpPr>
            <a:spLocks noGrp="1" noChangeArrowheads="1"/>
          </p:cNvSpPr>
          <p:nvPr>
            <p:ph type="subTitle" idx="1"/>
          </p:nvPr>
        </p:nvSpPr>
        <p:spPr>
          <a:xfrm>
            <a:off x="1371600" y="2133600"/>
            <a:ext cx="1905000" cy="1752600"/>
          </a:xfrm>
        </p:spPr>
        <p:txBody>
          <a:bodyPr/>
          <a:lstStyle>
            <a:lvl1pPr marL="0" indent="0">
              <a:buFontTx/>
              <a:buNone/>
              <a:defRPr sz="1000"/>
            </a:lvl1pPr>
          </a:lstStyle>
          <a:p>
            <a:r>
              <a:rPr lang="it-IT"/>
              <a:t>Fare clic per modificare lo stile del sottotitolo dello schema</a:t>
            </a:r>
          </a:p>
        </p:txBody>
      </p:sp>
    </p:spTree>
    <p:extLst>
      <p:ext uri="{BB962C8B-B14F-4D97-AF65-F5344CB8AC3E}">
        <p14:creationId xmlns:p14="http://schemas.microsoft.com/office/powerpoint/2010/main" val="155349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38068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05588" y="188913"/>
            <a:ext cx="2070100" cy="59039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95288" y="188913"/>
            <a:ext cx="6057900" cy="59039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64962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395288" y="188913"/>
            <a:ext cx="8280400" cy="765175"/>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95288" y="1125538"/>
            <a:ext cx="4038600" cy="49672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586288" y="1125538"/>
            <a:ext cx="4038600" cy="240665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586288" y="3684588"/>
            <a:ext cx="4038600" cy="240823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61874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395288" y="188913"/>
            <a:ext cx="8280400" cy="765175"/>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395288" y="1125538"/>
            <a:ext cx="4038600" cy="240665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586288" y="1125538"/>
            <a:ext cx="4038600" cy="240665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395288" y="3684588"/>
            <a:ext cx="4038600" cy="240823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586288" y="3684588"/>
            <a:ext cx="4038600" cy="240823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17375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24385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125112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95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86288" y="1125538"/>
            <a:ext cx="40386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79799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6604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28162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8191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4288954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66981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395288" y="1125538"/>
            <a:ext cx="82296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1028" name="Immagine 6" descr="format2"/>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22225" y="6324600"/>
            <a:ext cx="10779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8"/>
          <p:cNvSpPr txBox="1">
            <a:spLocks noChangeArrowheads="1"/>
          </p:cNvSpPr>
          <p:nvPr userDrawn="1"/>
        </p:nvSpPr>
        <p:spPr bwMode="auto">
          <a:xfrm>
            <a:off x="2814638" y="6589713"/>
            <a:ext cx="6337300" cy="304800"/>
          </a:xfrm>
          <a:prstGeom prst="rect">
            <a:avLst/>
          </a:prstGeom>
          <a:noFill/>
          <a:ln w="9525">
            <a:noFill/>
            <a:miter lim="800000"/>
            <a:headEnd/>
            <a:tailEnd/>
          </a:ln>
          <a:effectLst/>
        </p:spPr>
        <p:txBody>
          <a:bodyPr>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r" eaLnBrk="1" hangingPunct="1">
              <a:spcBef>
                <a:spcPct val="50000"/>
              </a:spcBef>
              <a:defRPr/>
            </a:pPr>
            <a:r>
              <a:rPr lang="it-IT" sz="900" b="0" dirty="0" err="1" smtClean="0">
                <a:solidFill>
                  <a:srgbClr val="1F497D"/>
                </a:solidFill>
                <a:cs typeface="Arial" charset="0"/>
              </a:rPr>
              <a:t>trieste</a:t>
            </a:r>
            <a:r>
              <a:rPr lang="it-IT" sz="900" b="0" dirty="0" smtClean="0">
                <a:solidFill>
                  <a:srgbClr val="1F497D"/>
                </a:solidFill>
                <a:cs typeface="Arial" charset="0"/>
              </a:rPr>
              <a:t>, 21 gennaio 2016  </a:t>
            </a:r>
            <a:r>
              <a:rPr lang="it-IT" sz="1400" b="0" dirty="0" smtClean="0">
                <a:cs typeface="Arial" charset="0"/>
              </a:rPr>
              <a:t>| </a:t>
            </a:r>
            <a:fld id="{0A379F7C-6AC6-7746-82E5-57ABC1E28327}" type="slidenum">
              <a:rPr lang="it-IT" sz="1400" smtClean="0">
                <a:cs typeface="Arial" charset="0"/>
              </a:rPr>
              <a:pPr algn="r" eaLnBrk="1" hangingPunct="1">
                <a:spcBef>
                  <a:spcPct val="50000"/>
                </a:spcBef>
                <a:defRPr/>
              </a:pPr>
              <a:t>‹N›</a:t>
            </a:fld>
            <a:endParaRPr lang="it-IT" sz="1400" dirty="0" smtClean="0">
              <a:cs typeface="Arial" charset="0"/>
            </a:endParaRPr>
          </a:p>
        </p:txBody>
      </p:sp>
    </p:spTree>
  </p:cSld>
  <p:clrMap bg1="lt1" tx1="dk1" bg2="lt2" tx2="dk2" accent1="accent1" accent2="accent2" accent3="accent3" accent4="accent4" accent5="accent5" accent6="accent6" hlink="hlink" folHlink="folHlink"/>
  <p:sldLayoutIdLst>
    <p:sldLayoutId id="2147486293" r:id="rId1"/>
    <p:sldLayoutId id="2147486281" r:id="rId2"/>
    <p:sldLayoutId id="2147486282" r:id="rId3"/>
    <p:sldLayoutId id="2147486283" r:id="rId4"/>
    <p:sldLayoutId id="2147486284" r:id="rId5"/>
    <p:sldLayoutId id="2147486285" r:id="rId6"/>
    <p:sldLayoutId id="2147486286" r:id="rId7"/>
    <p:sldLayoutId id="2147486287" r:id="rId8"/>
    <p:sldLayoutId id="2147486288" r:id="rId9"/>
    <p:sldLayoutId id="2147486289" r:id="rId10"/>
    <p:sldLayoutId id="2147486290" r:id="rId11"/>
    <p:sldLayoutId id="2147486291" r:id="rId12"/>
    <p:sldLayoutId id="2147486292" r:id="rId13"/>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emf"/><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2.emf"/><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 Id="rId4" Type="http://schemas.openxmlformats.org/officeDocument/2006/relationships/image" Target="../media/image5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www.formatresearch.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4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mailto:info@formatresearch.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Immagin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3875" y="692150"/>
            <a:ext cx="20193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CasellaDiTesto 18"/>
          <p:cNvSpPr txBox="1">
            <a:spLocks noChangeArrowheads="1"/>
          </p:cNvSpPr>
          <p:nvPr/>
        </p:nvSpPr>
        <p:spPr bwMode="auto">
          <a:xfrm>
            <a:off x="1214367" y="3475068"/>
            <a:ext cx="7826375" cy="18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eaLnBrk="1" hangingPunct="1">
              <a:lnSpc>
                <a:spcPct val="114000"/>
              </a:lnSpc>
              <a:spcBef>
                <a:spcPts val="600"/>
              </a:spcBef>
            </a:pPr>
            <a:r>
              <a:rPr lang="it-IT" sz="2800" b="0" dirty="0" smtClean="0">
                <a:solidFill>
                  <a:srgbClr val="1F497D"/>
                </a:solidFill>
              </a:rPr>
              <a:t>imprese </a:t>
            </a:r>
            <a:r>
              <a:rPr lang="it-IT" sz="2800" b="0" dirty="0" err="1" smtClean="0">
                <a:solidFill>
                  <a:srgbClr val="1F497D"/>
                </a:solidFill>
              </a:rPr>
              <a:t>friuli</a:t>
            </a:r>
            <a:r>
              <a:rPr lang="it-IT" sz="2800" b="0" dirty="0" smtClean="0">
                <a:solidFill>
                  <a:srgbClr val="1F497D"/>
                </a:solidFill>
              </a:rPr>
              <a:t> </a:t>
            </a:r>
            <a:r>
              <a:rPr lang="it-IT" sz="2800" b="0" dirty="0">
                <a:solidFill>
                  <a:srgbClr val="1F497D"/>
                </a:solidFill>
              </a:rPr>
              <a:t>venezia giulia | </a:t>
            </a:r>
            <a:r>
              <a:rPr lang="it-IT" sz="2800" b="0" dirty="0" smtClean="0">
                <a:solidFill>
                  <a:srgbClr val="000000"/>
                </a:solidFill>
              </a:rPr>
              <a:t>gennaio 2016</a:t>
            </a:r>
            <a:endParaRPr lang="it-IT" sz="2800" b="0" dirty="0">
              <a:solidFill>
                <a:srgbClr val="000000"/>
              </a:solidFill>
            </a:endParaRPr>
          </a:p>
          <a:p>
            <a:pPr eaLnBrk="1" hangingPunct="1">
              <a:lnSpc>
                <a:spcPct val="114000"/>
              </a:lnSpc>
              <a:spcBef>
                <a:spcPts val="600"/>
              </a:spcBef>
            </a:pPr>
            <a:r>
              <a:rPr lang="it-IT" sz="2000" b="0" dirty="0"/>
              <a:t>osservatorio </a:t>
            </a:r>
            <a:r>
              <a:rPr lang="it-IT" sz="2000" b="0" dirty="0" smtClean="0"/>
              <a:t>sull’andamento </a:t>
            </a:r>
            <a:r>
              <a:rPr lang="it-IT" sz="2000" b="0" dirty="0"/>
              <a:t>delle imprese </a:t>
            </a:r>
            <a:r>
              <a:rPr lang="it-IT" sz="2000" b="0" dirty="0" smtClean="0"/>
              <a:t>del </a:t>
            </a:r>
            <a:r>
              <a:rPr lang="it-IT" sz="2000" b="0" dirty="0"/>
              <a:t>friuli venezia giulia</a:t>
            </a:r>
          </a:p>
          <a:p>
            <a:pPr eaLnBrk="1" hangingPunct="1">
              <a:lnSpc>
                <a:spcPct val="114000"/>
              </a:lnSpc>
              <a:spcBef>
                <a:spcPts val="600"/>
              </a:spcBef>
            </a:pPr>
            <a:endParaRPr lang="it-IT" sz="300" b="0" dirty="0">
              <a:solidFill>
                <a:srgbClr val="7F7F7F"/>
              </a:solidFill>
            </a:endParaRPr>
          </a:p>
          <a:p>
            <a:pPr eaLnBrk="1" hangingPunct="1">
              <a:lnSpc>
                <a:spcPct val="114000"/>
              </a:lnSpc>
              <a:spcBef>
                <a:spcPts val="600"/>
              </a:spcBef>
            </a:pPr>
            <a:endParaRPr lang="it-IT" sz="300" b="0" dirty="0">
              <a:solidFill>
                <a:srgbClr val="7F7F7F"/>
              </a:solidFill>
            </a:endParaRPr>
          </a:p>
          <a:p>
            <a:pPr eaLnBrk="1" hangingPunct="1">
              <a:lnSpc>
                <a:spcPct val="114000"/>
              </a:lnSpc>
              <a:spcBef>
                <a:spcPts val="600"/>
              </a:spcBef>
            </a:pPr>
            <a:r>
              <a:rPr lang="it-IT" sz="1600" b="0" dirty="0">
                <a:solidFill>
                  <a:srgbClr val="7F7F7F"/>
                </a:solidFill>
              </a:rPr>
              <a:t>p</a:t>
            </a:r>
            <a:r>
              <a:rPr lang="it-IT" sz="1600" b="0" dirty="0" smtClean="0">
                <a:solidFill>
                  <a:srgbClr val="7F7F7F"/>
                </a:solidFill>
              </a:rPr>
              <a:t>resentazione di ricerca</a:t>
            </a:r>
          </a:p>
          <a:p>
            <a:pPr eaLnBrk="1" hangingPunct="1">
              <a:lnSpc>
                <a:spcPct val="114000"/>
              </a:lnSpc>
              <a:spcBef>
                <a:spcPts val="600"/>
              </a:spcBef>
            </a:pPr>
            <a:r>
              <a:rPr lang="it-IT" sz="1100" b="0" dirty="0" err="1" smtClean="0"/>
              <a:t>trieste</a:t>
            </a:r>
            <a:r>
              <a:rPr lang="it-IT" sz="1100" b="0" dirty="0" smtClean="0"/>
              <a:t>, 21 gennaio</a:t>
            </a:r>
            <a:r>
              <a:rPr lang="it-IT" sz="1100" b="0" dirty="0" smtClean="0">
                <a:solidFill>
                  <a:srgbClr val="FF0000"/>
                </a:solidFill>
              </a:rPr>
              <a:t> </a:t>
            </a:r>
            <a:r>
              <a:rPr lang="it-IT" sz="1100" b="0" dirty="0" smtClean="0"/>
              <a:t>2016 </a:t>
            </a:r>
            <a:r>
              <a:rPr lang="it-IT" sz="1100" b="0" smtClean="0"/>
              <a:t>(14233fv-P03)</a:t>
            </a:r>
            <a:endParaRPr lang="it-IT" sz="1100" b="0" dirty="0"/>
          </a:p>
        </p:txBody>
      </p:sp>
      <p:pic>
        <p:nvPicPr>
          <p:cNvPr id="5123" name="Immagin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51663" y="1989138"/>
            <a:ext cx="18637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magin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5167" y="5716087"/>
            <a:ext cx="1496579" cy="59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Immagine 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95475" y="5743724"/>
            <a:ext cx="22733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magine 6"/>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257675" y="5673080"/>
            <a:ext cx="17954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mmagine 3"/>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167438" y="5569099"/>
            <a:ext cx="11398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Immagine 2"/>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396163" y="5817542"/>
            <a:ext cx="16652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magine 1"/>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315694" y="2101340"/>
            <a:ext cx="3696811" cy="134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800" dirty="0" smtClean="0">
                <a:solidFill>
                  <a:srgbClr val="008000"/>
                </a:solidFill>
              </a:rPr>
              <a:t>L’andamento delle imprese</a:t>
            </a:r>
            <a:endParaRPr lang="it-IT" sz="4800" dirty="0">
              <a:solidFill>
                <a:srgbClr val="008000"/>
              </a:solidFill>
            </a:endParaRPr>
          </a:p>
        </p:txBody>
      </p:sp>
      <p:sp>
        <p:nvSpPr>
          <p:cNvPr id="3" name="Segnaposto testo 2"/>
          <p:cNvSpPr>
            <a:spLocks noGrp="1"/>
          </p:cNvSpPr>
          <p:nvPr>
            <p:ph type="body" idx="1"/>
          </p:nvPr>
        </p:nvSpPr>
        <p:spPr/>
        <p:txBody>
          <a:bodyPr/>
          <a:lstStyle/>
          <a:p>
            <a:r>
              <a:rPr lang="it-IT" sz="2800" dirty="0" smtClean="0"/>
              <a:t>L’andamento delle imprese alla fine del 2015 secondo il giudizio delle imprese stesse</a:t>
            </a:r>
            <a:endParaRPr lang="it-IT" sz="2800" dirty="0"/>
          </a:p>
        </p:txBody>
      </p:sp>
    </p:spTree>
    <p:extLst>
      <p:ext uri="{BB962C8B-B14F-4D97-AF65-F5344CB8AC3E}">
        <p14:creationId xmlns:p14="http://schemas.microsoft.com/office/powerpoint/2010/main" val="1078925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tangolo 34"/>
          <p:cNvSpPr/>
          <p:nvPr/>
        </p:nvSpPr>
        <p:spPr bwMode="auto">
          <a:xfrm>
            <a:off x="194213" y="1052736"/>
            <a:ext cx="4310871" cy="2590291"/>
          </a:xfrm>
          <a:prstGeom prst="rect">
            <a:avLst/>
          </a:prstGeom>
          <a:solidFill>
            <a:schemeClr val="bg1"/>
          </a:solidFill>
          <a:ln w="12700"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pic>
        <p:nvPicPr>
          <p:cNvPr id="2" name="Immagine 1"/>
          <p:cNvPicPr>
            <a:picLocks noChangeAspect="1"/>
          </p:cNvPicPr>
          <p:nvPr/>
        </p:nvPicPr>
        <p:blipFill>
          <a:blip r:embed="rId2"/>
          <a:stretch>
            <a:fillRect/>
          </a:stretch>
        </p:blipFill>
        <p:spPr>
          <a:xfrm>
            <a:off x="255600" y="1302497"/>
            <a:ext cx="4159855" cy="2347200"/>
          </a:xfrm>
          <a:prstGeom prst="rect">
            <a:avLst/>
          </a:prstGeom>
        </p:spPr>
      </p:pic>
      <p:pic>
        <p:nvPicPr>
          <p:cNvPr id="3" name="Immagine 2"/>
          <p:cNvPicPr>
            <a:picLocks noChangeAspect="1"/>
          </p:cNvPicPr>
          <p:nvPr/>
        </p:nvPicPr>
        <p:blipFill>
          <a:blip r:embed="rId3"/>
          <a:stretch>
            <a:fillRect/>
          </a:stretch>
        </p:blipFill>
        <p:spPr>
          <a:xfrm>
            <a:off x="4755600" y="1302497"/>
            <a:ext cx="4153757" cy="2347200"/>
          </a:xfrm>
          <a:prstGeom prst="rect">
            <a:avLst/>
          </a:prstGeom>
        </p:spPr>
      </p:pic>
      <p:pic>
        <p:nvPicPr>
          <p:cNvPr id="4" name="Immagine 3"/>
          <p:cNvPicPr>
            <a:picLocks noChangeAspect="1"/>
          </p:cNvPicPr>
          <p:nvPr/>
        </p:nvPicPr>
        <p:blipFill>
          <a:blip r:embed="rId4"/>
          <a:stretch>
            <a:fillRect/>
          </a:stretch>
        </p:blipFill>
        <p:spPr>
          <a:xfrm>
            <a:off x="255600" y="4127025"/>
            <a:ext cx="4146091" cy="2347200"/>
          </a:xfrm>
          <a:prstGeom prst="rect">
            <a:avLst/>
          </a:prstGeom>
        </p:spPr>
      </p:pic>
      <p:pic>
        <p:nvPicPr>
          <p:cNvPr id="5" name="Immagine 4"/>
          <p:cNvPicPr>
            <a:picLocks noChangeAspect="1"/>
          </p:cNvPicPr>
          <p:nvPr/>
        </p:nvPicPr>
        <p:blipFill>
          <a:blip r:embed="rId5"/>
          <a:stretch>
            <a:fillRect/>
          </a:stretch>
        </p:blipFill>
        <p:spPr>
          <a:xfrm>
            <a:off x="4755600" y="4127025"/>
            <a:ext cx="4158868" cy="2347200"/>
          </a:xfrm>
          <a:prstGeom prst="rect">
            <a:avLst/>
          </a:prstGeom>
        </p:spPr>
      </p:pic>
      <p:sp>
        <p:nvSpPr>
          <p:cNvPr id="34" name="Rectangle 4"/>
          <p:cNvSpPr txBox="1">
            <a:spLocks noChangeArrowheads="1"/>
          </p:cNvSpPr>
          <p:nvPr/>
        </p:nvSpPr>
        <p:spPr bwMode="auto">
          <a:xfrm>
            <a:off x="194213" y="152337"/>
            <a:ext cx="86982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dirty="0" smtClean="0"/>
              <a:t>L’</a:t>
            </a:r>
            <a:r>
              <a:rPr lang="it-IT" altLang="ja-JP" sz="2400" u="sng" dirty="0" smtClean="0"/>
              <a:t>andamento economico generale dell’impresa</a:t>
            </a:r>
            <a:r>
              <a:rPr lang="it-IT" altLang="ja-JP" sz="2400" dirty="0" smtClean="0"/>
              <a:t> secondo il giudizio delle imprese</a:t>
            </a:r>
            <a:endParaRPr lang="it-IT" altLang="it-IT" sz="2400" dirty="0"/>
          </a:p>
        </p:txBody>
      </p:sp>
      <p:sp>
        <p:nvSpPr>
          <p:cNvPr id="37" name="CasellaDiTesto 36"/>
          <p:cNvSpPr txBox="1"/>
          <p:nvPr/>
        </p:nvSpPr>
        <p:spPr>
          <a:xfrm>
            <a:off x="212501" y="1061880"/>
            <a:ext cx="1983235" cy="307777"/>
          </a:xfrm>
          <a:prstGeom prst="rect">
            <a:avLst/>
          </a:prstGeom>
          <a:noFill/>
        </p:spPr>
        <p:txBody>
          <a:bodyPr wrap="none" rtlCol="0">
            <a:spAutoFit/>
          </a:bodyPr>
          <a:lstStyle/>
          <a:p>
            <a:r>
              <a:rPr lang="it-IT" sz="1400" dirty="0" smtClean="0">
                <a:solidFill>
                  <a:srgbClr val="364E88"/>
                </a:solidFill>
              </a:rPr>
              <a:t>Italia </a:t>
            </a:r>
            <a:r>
              <a:rPr lang="it-IT" sz="1400" b="0" i="1" dirty="0" smtClean="0">
                <a:solidFill>
                  <a:srgbClr val="364E88"/>
                </a:solidFill>
              </a:rPr>
              <a:t>(tutte le imprese)</a:t>
            </a:r>
            <a:endParaRPr lang="it-IT" sz="1400" b="0" i="1" dirty="0">
              <a:solidFill>
                <a:srgbClr val="364E88"/>
              </a:solidFill>
            </a:endParaRPr>
          </a:p>
        </p:txBody>
      </p:sp>
      <p:sp>
        <p:nvSpPr>
          <p:cNvPr id="38" name="CasellaDiTesto 37"/>
          <p:cNvSpPr txBox="1"/>
          <p:nvPr/>
        </p:nvSpPr>
        <p:spPr>
          <a:xfrm>
            <a:off x="4716016" y="1061880"/>
            <a:ext cx="3266985" cy="307777"/>
          </a:xfrm>
          <a:prstGeom prst="rect">
            <a:avLst/>
          </a:prstGeom>
          <a:noFill/>
        </p:spPr>
        <p:txBody>
          <a:bodyPr wrap="none" rtlCol="0">
            <a:spAutoFit/>
          </a:bodyPr>
          <a:lstStyle/>
          <a:p>
            <a:r>
              <a:rPr lang="it-IT" sz="1400" dirty="0" smtClean="0">
                <a:solidFill>
                  <a:srgbClr val="008000"/>
                </a:solidFill>
              </a:rPr>
              <a:t>Friuli Venezia Giulia </a:t>
            </a:r>
            <a:r>
              <a:rPr lang="it-IT" sz="1400" b="0" i="1" dirty="0" smtClean="0">
                <a:solidFill>
                  <a:srgbClr val="008000"/>
                </a:solidFill>
              </a:rPr>
              <a:t>(tutte le imprese)</a:t>
            </a:r>
            <a:endParaRPr lang="it-IT" sz="1400" b="0" i="1" dirty="0">
              <a:solidFill>
                <a:srgbClr val="008000"/>
              </a:solidFill>
            </a:endParaRPr>
          </a:p>
        </p:txBody>
      </p:sp>
      <p:sp>
        <p:nvSpPr>
          <p:cNvPr id="39" name="CasellaDiTesto 38"/>
          <p:cNvSpPr txBox="1"/>
          <p:nvPr/>
        </p:nvSpPr>
        <p:spPr>
          <a:xfrm>
            <a:off x="212501" y="3892024"/>
            <a:ext cx="2720360" cy="307777"/>
          </a:xfrm>
          <a:prstGeom prst="rect">
            <a:avLst/>
          </a:prstGeom>
          <a:noFill/>
        </p:spPr>
        <p:txBody>
          <a:bodyPr wrap="none" rtlCol="0">
            <a:spAutoFit/>
          </a:bodyPr>
          <a:lstStyle/>
          <a:p>
            <a:r>
              <a:rPr lang="it-IT" sz="1400" dirty="0">
                <a:solidFill>
                  <a:srgbClr val="008000"/>
                </a:solidFill>
              </a:rPr>
              <a:t>Friuli Venezia Giulia </a:t>
            </a:r>
            <a:r>
              <a:rPr lang="it-IT" sz="1400" b="0" i="1" dirty="0" smtClean="0">
                <a:solidFill>
                  <a:srgbClr val="008000"/>
                </a:solidFill>
              </a:rPr>
              <a:t>(industria)</a:t>
            </a:r>
            <a:endParaRPr lang="it-IT" sz="1400" b="0" i="1" dirty="0">
              <a:solidFill>
                <a:srgbClr val="008000"/>
              </a:solidFill>
            </a:endParaRPr>
          </a:p>
        </p:txBody>
      </p:sp>
      <p:sp>
        <p:nvSpPr>
          <p:cNvPr id="41" name="CasellaDiTesto 40"/>
          <p:cNvSpPr txBox="1"/>
          <p:nvPr/>
        </p:nvSpPr>
        <p:spPr>
          <a:xfrm>
            <a:off x="4716016" y="3892024"/>
            <a:ext cx="2680286" cy="307777"/>
          </a:xfrm>
          <a:prstGeom prst="rect">
            <a:avLst/>
          </a:prstGeom>
          <a:noFill/>
        </p:spPr>
        <p:txBody>
          <a:bodyPr wrap="none" rtlCol="0">
            <a:spAutoFit/>
          </a:bodyPr>
          <a:lstStyle/>
          <a:p>
            <a:r>
              <a:rPr lang="it-IT" sz="1400" dirty="0" smtClean="0">
                <a:solidFill>
                  <a:srgbClr val="008000"/>
                </a:solidFill>
              </a:rPr>
              <a:t>Friuli Venezia Giulia </a:t>
            </a:r>
            <a:r>
              <a:rPr lang="it-IT" sz="1400" b="0" i="1" dirty="0" smtClean="0">
                <a:solidFill>
                  <a:srgbClr val="008000"/>
                </a:solidFill>
              </a:rPr>
              <a:t>(terziario)</a:t>
            </a:r>
            <a:endParaRPr lang="it-IT" sz="1400" b="0" i="1" dirty="0">
              <a:solidFill>
                <a:srgbClr val="008000"/>
              </a:solidFill>
            </a:endParaRPr>
          </a:p>
        </p:txBody>
      </p:sp>
      <p:cxnSp>
        <p:nvCxnSpPr>
          <p:cNvPr id="43" name="Connettore 1 42"/>
          <p:cNvCxnSpPr/>
          <p:nvPr/>
        </p:nvCxnSpPr>
        <p:spPr bwMode="auto">
          <a:xfrm flipV="1">
            <a:off x="3607580" y="1407329"/>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44" name="CasellaDiTesto 10"/>
          <p:cNvSpPr txBox="1">
            <a:spLocks noChangeArrowheads="1"/>
          </p:cNvSpPr>
          <p:nvPr/>
        </p:nvSpPr>
        <p:spPr bwMode="auto">
          <a:xfrm>
            <a:off x="3577984" y="1424753"/>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45" name="CasellaDiTesto 20"/>
          <p:cNvSpPr txBox="1">
            <a:spLocks noChangeArrowheads="1"/>
          </p:cNvSpPr>
          <p:nvPr/>
        </p:nvSpPr>
        <p:spPr bwMode="auto">
          <a:xfrm>
            <a:off x="2422048" y="1424753"/>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46" name="Connettore 2 45"/>
          <p:cNvCxnSpPr/>
          <p:nvPr/>
        </p:nvCxnSpPr>
        <p:spPr bwMode="auto">
          <a:xfrm>
            <a:off x="2573684" y="2488368"/>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47" name="Connettore 2 46"/>
          <p:cNvCxnSpPr/>
          <p:nvPr/>
        </p:nvCxnSpPr>
        <p:spPr bwMode="auto">
          <a:xfrm rot="10800000">
            <a:off x="2817068" y="2166487"/>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48" name="CasellaDiTesto 47"/>
          <p:cNvSpPr txBox="1"/>
          <p:nvPr/>
        </p:nvSpPr>
        <p:spPr>
          <a:xfrm>
            <a:off x="2553307" y="2415869"/>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49" name="CasellaDiTesto 48"/>
          <p:cNvSpPr txBox="1"/>
          <p:nvPr/>
        </p:nvSpPr>
        <p:spPr>
          <a:xfrm>
            <a:off x="2793833" y="2182307"/>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cxnSp>
        <p:nvCxnSpPr>
          <p:cNvPr id="53" name="Connettore 1 52"/>
          <p:cNvCxnSpPr/>
          <p:nvPr/>
        </p:nvCxnSpPr>
        <p:spPr bwMode="auto">
          <a:xfrm flipV="1">
            <a:off x="8129848" y="1406233"/>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54" name="CasellaDiTesto 10"/>
          <p:cNvSpPr txBox="1">
            <a:spLocks noChangeArrowheads="1"/>
          </p:cNvSpPr>
          <p:nvPr/>
        </p:nvSpPr>
        <p:spPr bwMode="auto">
          <a:xfrm>
            <a:off x="8100252" y="1423657"/>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55" name="CasellaDiTesto 20"/>
          <p:cNvSpPr txBox="1">
            <a:spLocks noChangeArrowheads="1"/>
          </p:cNvSpPr>
          <p:nvPr/>
        </p:nvSpPr>
        <p:spPr bwMode="auto">
          <a:xfrm>
            <a:off x="6944316" y="1423657"/>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56" name="Connettore 2 55"/>
          <p:cNvCxnSpPr/>
          <p:nvPr/>
        </p:nvCxnSpPr>
        <p:spPr bwMode="auto">
          <a:xfrm>
            <a:off x="7095952" y="2487272"/>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57" name="Connettore 2 56"/>
          <p:cNvCxnSpPr/>
          <p:nvPr/>
        </p:nvCxnSpPr>
        <p:spPr bwMode="auto">
          <a:xfrm rot="10800000">
            <a:off x="7339336" y="2165391"/>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58" name="CasellaDiTesto 57"/>
          <p:cNvSpPr txBox="1"/>
          <p:nvPr/>
        </p:nvSpPr>
        <p:spPr>
          <a:xfrm>
            <a:off x="7075575" y="2414773"/>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59" name="CasellaDiTesto 58"/>
          <p:cNvSpPr txBox="1"/>
          <p:nvPr/>
        </p:nvSpPr>
        <p:spPr>
          <a:xfrm>
            <a:off x="7316101" y="2181211"/>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cxnSp>
        <p:nvCxnSpPr>
          <p:cNvPr id="60" name="Connettore 1 59"/>
          <p:cNvCxnSpPr/>
          <p:nvPr/>
        </p:nvCxnSpPr>
        <p:spPr bwMode="auto">
          <a:xfrm flipV="1">
            <a:off x="3607580" y="4226313"/>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61" name="CasellaDiTesto 10"/>
          <p:cNvSpPr txBox="1">
            <a:spLocks noChangeArrowheads="1"/>
          </p:cNvSpPr>
          <p:nvPr/>
        </p:nvSpPr>
        <p:spPr bwMode="auto">
          <a:xfrm>
            <a:off x="3577984" y="4243737"/>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62" name="CasellaDiTesto 20"/>
          <p:cNvSpPr txBox="1">
            <a:spLocks noChangeArrowheads="1"/>
          </p:cNvSpPr>
          <p:nvPr/>
        </p:nvSpPr>
        <p:spPr bwMode="auto">
          <a:xfrm>
            <a:off x="2422048" y="4243737"/>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63" name="Connettore 2 62"/>
          <p:cNvCxnSpPr/>
          <p:nvPr/>
        </p:nvCxnSpPr>
        <p:spPr bwMode="auto">
          <a:xfrm>
            <a:off x="2573684" y="5307352"/>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4" name="Connettore 2 63"/>
          <p:cNvCxnSpPr/>
          <p:nvPr/>
        </p:nvCxnSpPr>
        <p:spPr bwMode="auto">
          <a:xfrm rot="10800000">
            <a:off x="2817068" y="4985471"/>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65" name="CasellaDiTesto 64"/>
          <p:cNvSpPr txBox="1"/>
          <p:nvPr/>
        </p:nvSpPr>
        <p:spPr>
          <a:xfrm>
            <a:off x="2553307" y="5234853"/>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66" name="CasellaDiTesto 65"/>
          <p:cNvSpPr txBox="1"/>
          <p:nvPr/>
        </p:nvSpPr>
        <p:spPr>
          <a:xfrm>
            <a:off x="2793833" y="5001291"/>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cxnSp>
        <p:nvCxnSpPr>
          <p:cNvPr id="67" name="Connettore 1 66"/>
          <p:cNvCxnSpPr/>
          <p:nvPr/>
        </p:nvCxnSpPr>
        <p:spPr bwMode="auto">
          <a:xfrm flipV="1">
            <a:off x="8129848" y="4225217"/>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68" name="CasellaDiTesto 10"/>
          <p:cNvSpPr txBox="1">
            <a:spLocks noChangeArrowheads="1"/>
          </p:cNvSpPr>
          <p:nvPr/>
        </p:nvSpPr>
        <p:spPr bwMode="auto">
          <a:xfrm>
            <a:off x="8100252" y="4242641"/>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69" name="CasellaDiTesto 20"/>
          <p:cNvSpPr txBox="1">
            <a:spLocks noChangeArrowheads="1"/>
          </p:cNvSpPr>
          <p:nvPr/>
        </p:nvSpPr>
        <p:spPr bwMode="auto">
          <a:xfrm>
            <a:off x="6944316" y="4242641"/>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70" name="Connettore 2 69"/>
          <p:cNvCxnSpPr/>
          <p:nvPr/>
        </p:nvCxnSpPr>
        <p:spPr bwMode="auto">
          <a:xfrm>
            <a:off x="7095952" y="5306256"/>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71" name="Connettore 2 70"/>
          <p:cNvCxnSpPr/>
          <p:nvPr/>
        </p:nvCxnSpPr>
        <p:spPr bwMode="auto">
          <a:xfrm rot="10800000">
            <a:off x="7339336" y="4984375"/>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72" name="CasellaDiTesto 71"/>
          <p:cNvSpPr txBox="1"/>
          <p:nvPr/>
        </p:nvSpPr>
        <p:spPr>
          <a:xfrm>
            <a:off x="7075575" y="5233757"/>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73" name="CasellaDiTesto 72"/>
          <p:cNvSpPr txBox="1"/>
          <p:nvPr/>
        </p:nvSpPr>
        <p:spPr>
          <a:xfrm>
            <a:off x="7316101" y="5000195"/>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sp>
        <p:nvSpPr>
          <p:cNvPr id="74" name="CasellaDiTesto 73"/>
          <p:cNvSpPr txBox="1"/>
          <p:nvPr/>
        </p:nvSpPr>
        <p:spPr>
          <a:xfrm>
            <a:off x="3178564" y="2787789"/>
            <a:ext cx="386644" cy="215444"/>
          </a:xfrm>
          <a:prstGeom prst="rect">
            <a:avLst/>
          </a:prstGeom>
          <a:noFill/>
        </p:spPr>
        <p:txBody>
          <a:bodyPr wrap="none" rtlCol="0">
            <a:spAutoFit/>
          </a:bodyPr>
          <a:lstStyle/>
          <a:p>
            <a:r>
              <a:rPr lang="it-IT" b="0" dirty="0" smtClean="0"/>
              <a:t>33,3</a:t>
            </a:r>
            <a:endParaRPr lang="it-IT" b="0" dirty="0"/>
          </a:p>
        </p:txBody>
      </p:sp>
      <p:sp>
        <p:nvSpPr>
          <p:cNvPr id="75" name="CasellaDiTesto 74"/>
          <p:cNvSpPr txBox="1"/>
          <p:nvPr/>
        </p:nvSpPr>
        <p:spPr>
          <a:xfrm>
            <a:off x="3419351" y="2685968"/>
            <a:ext cx="386644" cy="215444"/>
          </a:xfrm>
          <a:prstGeom prst="rect">
            <a:avLst/>
          </a:prstGeom>
          <a:noFill/>
        </p:spPr>
        <p:txBody>
          <a:bodyPr wrap="none" rtlCol="0">
            <a:spAutoFit/>
          </a:bodyPr>
          <a:lstStyle/>
          <a:p>
            <a:r>
              <a:rPr lang="it-IT" b="0" dirty="0" smtClean="0"/>
              <a:t>36,0</a:t>
            </a:r>
            <a:endParaRPr lang="it-IT" b="0" dirty="0"/>
          </a:p>
        </p:txBody>
      </p:sp>
      <p:sp>
        <p:nvSpPr>
          <p:cNvPr id="76" name="CasellaDiTesto 75"/>
          <p:cNvSpPr txBox="1"/>
          <p:nvPr/>
        </p:nvSpPr>
        <p:spPr>
          <a:xfrm>
            <a:off x="3715446" y="2513785"/>
            <a:ext cx="386644" cy="215444"/>
          </a:xfrm>
          <a:prstGeom prst="rect">
            <a:avLst/>
          </a:prstGeom>
          <a:noFill/>
        </p:spPr>
        <p:txBody>
          <a:bodyPr wrap="none" rtlCol="0">
            <a:spAutoFit/>
          </a:bodyPr>
          <a:lstStyle/>
          <a:p>
            <a:r>
              <a:rPr lang="it-IT" b="0" dirty="0" smtClean="0">
                <a:solidFill>
                  <a:srgbClr val="FF0000"/>
                </a:solidFill>
              </a:rPr>
              <a:t>44,0</a:t>
            </a:r>
            <a:endParaRPr lang="it-IT" b="0" dirty="0">
              <a:solidFill>
                <a:srgbClr val="FF0000"/>
              </a:solidFill>
            </a:endParaRPr>
          </a:p>
        </p:txBody>
      </p:sp>
      <p:sp>
        <p:nvSpPr>
          <p:cNvPr id="77" name="CasellaDiTesto 76"/>
          <p:cNvSpPr txBox="1"/>
          <p:nvPr/>
        </p:nvSpPr>
        <p:spPr>
          <a:xfrm>
            <a:off x="7695689" y="2586373"/>
            <a:ext cx="386644" cy="215444"/>
          </a:xfrm>
          <a:prstGeom prst="rect">
            <a:avLst/>
          </a:prstGeom>
          <a:noFill/>
        </p:spPr>
        <p:txBody>
          <a:bodyPr wrap="none" rtlCol="0">
            <a:spAutoFit/>
          </a:bodyPr>
          <a:lstStyle/>
          <a:p>
            <a:r>
              <a:rPr lang="it-IT" b="0" dirty="0" smtClean="0"/>
              <a:t>41,9</a:t>
            </a:r>
            <a:endParaRPr lang="it-IT" b="0" dirty="0"/>
          </a:p>
        </p:txBody>
      </p:sp>
      <p:sp>
        <p:nvSpPr>
          <p:cNvPr id="78" name="CasellaDiTesto 77"/>
          <p:cNvSpPr txBox="1"/>
          <p:nvPr/>
        </p:nvSpPr>
        <p:spPr>
          <a:xfrm>
            <a:off x="7936476" y="2484552"/>
            <a:ext cx="386644" cy="215444"/>
          </a:xfrm>
          <a:prstGeom prst="rect">
            <a:avLst/>
          </a:prstGeom>
          <a:noFill/>
        </p:spPr>
        <p:txBody>
          <a:bodyPr wrap="none" rtlCol="0">
            <a:spAutoFit/>
          </a:bodyPr>
          <a:lstStyle/>
          <a:p>
            <a:r>
              <a:rPr lang="it-IT" b="0" dirty="0" smtClean="0"/>
              <a:t>45,8</a:t>
            </a:r>
            <a:endParaRPr lang="it-IT" b="0" dirty="0"/>
          </a:p>
        </p:txBody>
      </p:sp>
      <p:sp>
        <p:nvSpPr>
          <p:cNvPr id="79" name="CasellaDiTesto 78"/>
          <p:cNvSpPr txBox="1"/>
          <p:nvPr/>
        </p:nvSpPr>
        <p:spPr>
          <a:xfrm>
            <a:off x="8232571" y="2419322"/>
            <a:ext cx="386644" cy="215444"/>
          </a:xfrm>
          <a:prstGeom prst="rect">
            <a:avLst/>
          </a:prstGeom>
          <a:noFill/>
        </p:spPr>
        <p:txBody>
          <a:bodyPr wrap="none" rtlCol="0">
            <a:spAutoFit/>
          </a:bodyPr>
          <a:lstStyle/>
          <a:p>
            <a:r>
              <a:rPr lang="it-IT" b="0" dirty="0" smtClean="0">
                <a:solidFill>
                  <a:srgbClr val="FF0000"/>
                </a:solidFill>
              </a:rPr>
              <a:t>46,9</a:t>
            </a:r>
            <a:endParaRPr lang="it-IT" b="0" dirty="0">
              <a:solidFill>
                <a:srgbClr val="FF0000"/>
              </a:solidFill>
            </a:endParaRPr>
          </a:p>
        </p:txBody>
      </p:sp>
      <p:sp>
        <p:nvSpPr>
          <p:cNvPr id="80" name="CasellaDiTesto 79"/>
          <p:cNvSpPr txBox="1"/>
          <p:nvPr/>
        </p:nvSpPr>
        <p:spPr>
          <a:xfrm>
            <a:off x="7710754" y="5451990"/>
            <a:ext cx="386644" cy="215444"/>
          </a:xfrm>
          <a:prstGeom prst="rect">
            <a:avLst/>
          </a:prstGeom>
          <a:noFill/>
        </p:spPr>
        <p:txBody>
          <a:bodyPr wrap="none" rtlCol="0">
            <a:spAutoFit/>
          </a:bodyPr>
          <a:lstStyle/>
          <a:p>
            <a:r>
              <a:rPr lang="it-IT" b="0" dirty="0" smtClean="0"/>
              <a:t>40,7</a:t>
            </a:r>
            <a:endParaRPr lang="it-IT" b="0" dirty="0"/>
          </a:p>
        </p:txBody>
      </p:sp>
      <p:sp>
        <p:nvSpPr>
          <p:cNvPr id="81" name="CasellaDiTesto 80"/>
          <p:cNvSpPr txBox="1"/>
          <p:nvPr/>
        </p:nvSpPr>
        <p:spPr>
          <a:xfrm>
            <a:off x="7951541" y="5399029"/>
            <a:ext cx="386644" cy="215444"/>
          </a:xfrm>
          <a:prstGeom prst="rect">
            <a:avLst/>
          </a:prstGeom>
          <a:noFill/>
        </p:spPr>
        <p:txBody>
          <a:bodyPr wrap="none" rtlCol="0">
            <a:spAutoFit/>
          </a:bodyPr>
          <a:lstStyle/>
          <a:p>
            <a:r>
              <a:rPr lang="it-IT" b="0" dirty="0" smtClean="0"/>
              <a:t>42,4</a:t>
            </a:r>
            <a:endParaRPr lang="it-IT" b="0" dirty="0"/>
          </a:p>
        </p:txBody>
      </p:sp>
      <p:sp>
        <p:nvSpPr>
          <p:cNvPr id="82" name="CasellaDiTesto 81"/>
          <p:cNvSpPr txBox="1"/>
          <p:nvPr/>
        </p:nvSpPr>
        <p:spPr>
          <a:xfrm>
            <a:off x="8217804" y="5326262"/>
            <a:ext cx="386644" cy="215444"/>
          </a:xfrm>
          <a:prstGeom prst="rect">
            <a:avLst/>
          </a:prstGeom>
          <a:noFill/>
        </p:spPr>
        <p:txBody>
          <a:bodyPr wrap="none" rtlCol="0">
            <a:spAutoFit/>
          </a:bodyPr>
          <a:lstStyle/>
          <a:p>
            <a:r>
              <a:rPr lang="it-IT" b="0" dirty="0" smtClean="0">
                <a:solidFill>
                  <a:srgbClr val="FF0000"/>
                </a:solidFill>
              </a:rPr>
              <a:t>43,9</a:t>
            </a:r>
            <a:endParaRPr lang="it-IT" b="0" dirty="0">
              <a:solidFill>
                <a:srgbClr val="FF0000"/>
              </a:solidFill>
            </a:endParaRPr>
          </a:p>
        </p:txBody>
      </p:sp>
      <p:sp>
        <p:nvSpPr>
          <p:cNvPr id="83" name="CasellaDiTesto 82"/>
          <p:cNvSpPr txBox="1"/>
          <p:nvPr/>
        </p:nvSpPr>
        <p:spPr>
          <a:xfrm>
            <a:off x="3191710" y="5411404"/>
            <a:ext cx="386644" cy="215444"/>
          </a:xfrm>
          <a:prstGeom prst="rect">
            <a:avLst/>
          </a:prstGeom>
          <a:noFill/>
        </p:spPr>
        <p:txBody>
          <a:bodyPr wrap="none" rtlCol="0">
            <a:spAutoFit/>
          </a:bodyPr>
          <a:lstStyle/>
          <a:p>
            <a:r>
              <a:rPr lang="it-IT" b="0" dirty="0" smtClean="0"/>
              <a:t>42,0</a:t>
            </a:r>
            <a:endParaRPr lang="it-IT" b="0" dirty="0"/>
          </a:p>
        </p:txBody>
      </p:sp>
      <p:sp>
        <p:nvSpPr>
          <p:cNvPr id="84" name="CasellaDiTesto 83"/>
          <p:cNvSpPr txBox="1"/>
          <p:nvPr/>
        </p:nvSpPr>
        <p:spPr>
          <a:xfrm>
            <a:off x="3419872" y="5337015"/>
            <a:ext cx="386644" cy="215444"/>
          </a:xfrm>
          <a:prstGeom prst="rect">
            <a:avLst/>
          </a:prstGeom>
          <a:noFill/>
        </p:spPr>
        <p:txBody>
          <a:bodyPr wrap="none" rtlCol="0">
            <a:spAutoFit/>
          </a:bodyPr>
          <a:lstStyle/>
          <a:p>
            <a:r>
              <a:rPr lang="it-IT" b="0" dirty="0" smtClean="0"/>
              <a:t>47,0</a:t>
            </a:r>
            <a:endParaRPr lang="it-IT" b="0" dirty="0"/>
          </a:p>
        </p:txBody>
      </p:sp>
      <p:sp>
        <p:nvSpPr>
          <p:cNvPr id="85" name="CasellaDiTesto 84"/>
          <p:cNvSpPr txBox="1"/>
          <p:nvPr/>
        </p:nvSpPr>
        <p:spPr>
          <a:xfrm>
            <a:off x="3707904" y="5234201"/>
            <a:ext cx="386644" cy="215444"/>
          </a:xfrm>
          <a:prstGeom prst="rect">
            <a:avLst/>
          </a:prstGeom>
          <a:noFill/>
        </p:spPr>
        <p:txBody>
          <a:bodyPr wrap="square" rtlCol="0">
            <a:spAutoFit/>
          </a:bodyPr>
          <a:lstStyle/>
          <a:p>
            <a:r>
              <a:rPr lang="it-IT" b="0" dirty="0" smtClean="0">
                <a:solidFill>
                  <a:srgbClr val="FF0000"/>
                </a:solidFill>
              </a:rPr>
              <a:t>49,0</a:t>
            </a:r>
            <a:endParaRPr lang="it-IT" b="0" dirty="0">
              <a:solidFill>
                <a:srgbClr val="FF0000"/>
              </a:solidFill>
            </a:endParaRPr>
          </a:p>
        </p:txBody>
      </p:sp>
      <p:sp>
        <p:nvSpPr>
          <p:cNvPr id="86" name="CasellaDiTesto 85"/>
          <p:cNvSpPr txBox="1"/>
          <p:nvPr/>
        </p:nvSpPr>
        <p:spPr>
          <a:xfrm>
            <a:off x="611560" y="6033788"/>
            <a:ext cx="2547492" cy="215444"/>
          </a:xfrm>
          <a:prstGeom prst="rect">
            <a:avLst/>
          </a:prstGeom>
          <a:noFill/>
        </p:spPr>
        <p:txBody>
          <a:bodyPr wrap="none">
            <a:spAutoFit/>
          </a:bodyPr>
          <a:lstStyle/>
          <a:p>
            <a:pPr>
              <a:defRPr/>
            </a:pPr>
            <a:r>
              <a:rPr lang="it-IT" b="0" i="1" dirty="0" smtClean="0">
                <a:latin typeface="Arial" charset="0"/>
                <a:ea typeface="MS PGothic" charset="0"/>
                <a:cs typeface="MS PGothic" charset="0"/>
              </a:rPr>
              <a:t>L’industria comprende la manifattura e le costruzioni</a:t>
            </a:r>
            <a:endParaRPr lang="it-IT" b="0" i="1" dirty="0">
              <a:latin typeface="Arial" charset="0"/>
              <a:ea typeface="MS PGothic" charset="0"/>
              <a:cs typeface="MS PGothic" charset="0"/>
            </a:endParaRPr>
          </a:p>
        </p:txBody>
      </p:sp>
      <p:sp>
        <p:nvSpPr>
          <p:cNvPr id="87" name="CasellaDiTesto 86"/>
          <p:cNvSpPr txBox="1"/>
          <p:nvPr/>
        </p:nvSpPr>
        <p:spPr>
          <a:xfrm>
            <a:off x="5120852" y="6035433"/>
            <a:ext cx="2624436" cy="215444"/>
          </a:xfrm>
          <a:prstGeom prst="rect">
            <a:avLst/>
          </a:prstGeom>
          <a:noFill/>
        </p:spPr>
        <p:txBody>
          <a:bodyPr wrap="none">
            <a:spAutoFit/>
          </a:bodyPr>
          <a:lstStyle/>
          <a:p>
            <a:pPr>
              <a:defRPr/>
            </a:pPr>
            <a:r>
              <a:rPr lang="it-IT" b="0" i="1" dirty="0" smtClean="0"/>
              <a:t>Il terziario comprende il commercio, il turismo, i servizi</a:t>
            </a:r>
            <a:endParaRPr lang="it-IT" b="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4"/>
          <p:cNvSpPr txBox="1">
            <a:spLocks noChangeArrowheads="1"/>
          </p:cNvSpPr>
          <p:nvPr/>
        </p:nvSpPr>
        <p:spPr bwMode="auto">
          <a:xfrm>
            <a:off x="194213" y="152337"/>
            <a:ext cx="86982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dirty="0"/>
              <a:t>L’</a:t>
            </a:r>
            <a:r>
              <a:rPr lang="it-IT" altLang="ja-JP" sz="2400" u="sng" dirty="0"/>
              <a:t>andamento economico generale dell’impresa</a:t>
            </a:r>
            <a:r>
              <a:rPr lang="it-IT" altLang="ja-JP" sz="2400" dirty="0"/>
              <a:t> secondo il giudizio delle imprese</a:t>
            </a:r>
            <a:endParaRPr lang="it-IT" altLang="it-IT" sz="2400" dirty="0"/>
          </a:p>
        </p:txBody>
      </p:sp>
      <p:sp>
        <p:nvSpPr>
          <p:cNvPr id="3" name="Segnaposto contenuto 2"/>
          <p:cNvSpPr>
            <a:spLocks noGrp="1"/>
          </p:cNvSpPr>
          <p:nvPr>
            <p:ph idx="1"/>
          </p:nvPr>
        </p:nvSpPr>
        <p:spPr/>
        <p:txBody>
          <a:bodyPr/>
          <a:lstStyle/>
          <a:p>
            <a:r>
              <a:rPr lang="it-IT" dirty="0" smtClean="0"/>
              <a:t>L'andamento </a:t>
            </a:r>
            <a:r>
              <a:rPr lang="it-IT" dirty="0"/>
              <a:t>economico delle imprese migliora costantemente sia a livello </a:t>
            </a:r>
            <a:r>
              <a:rPr lang="it-IT" dirty="0" smtClean="0"/>
              <a:t>nazionale (44,0) sia </a:t>
            </a:r>
            <a:r>
              <a:rPr lang="it-IT" dirty="0"/>
              <a:t>nel Friuli Venezia </a:t>
            </a:r>
            <a:r>
              <a:rPr lang="it-IT" dirty="0" smtClean="0"/>
              <a:t>Giulia (46,9). </a:t>
            </a:r>
          </a:p>
          <a:p>
            <a:r>
              <a:rPr lang="it-IT" dirty="0" smtClean="0"/>
              <a:t>Anche </a:t>
            </a:r>
            <a:r>
              <a:rPr lang="it-IT" dirty="0"/>
              <a:t>in questo caso il fenomeno </a:t>
            </a:r>
            <a:r>
              <a:rPr lang="it-IT" dirty="0" smtClean="0"/>
              <a:t>è più accentuato </a:t>
            </a:r>
            <a:r>
              <a:rPr lang="it-IT" dirty="0"/>
              <a:t>presso le imprese del Friuli Venezia Giulia che non nel resto d'Italia.</a:t>
            </a:r>
          </a:p>
          <a:p>
            <a:r>
              <a:rPr lang="it-IT" dirty="0" smtClean="0"/>
              <a:t>Il </a:t>
            </a:r>
            <a:r>
              <a:rPr lang="it-IT" dirty="0"/>
              <a:t>miglioramento dell'andamento economico delle industrie della regione è significativamente superiore rispetto alla media nazionale delle imprese dell'industria e rispetto alla media delle imprese del terziario del Friuli Venezia Giulia. </a:t>
            </a:r>
          </a:p>
          <a:p>
            <a:r>
              <a:rPr lang="it-IT" dirty="0" smtClean="0"/>
              <a:t>Le </a:t>
            </a:r>
            <a:r>
              <a:rPr lang="it-IT" dirty="0"/>
              <a:t>imprese del terziario della regione fanno registrare significativi miglioramenti nell'andamento della propria attività, ma comunque in linea con la media nazionale. Le microimprese, in particolare quelle del commercio, sono più in difficoltà.</a:t>
            </a:r>
          </a:p>
          <a:p>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800" dirty="0" smtClean="0">
                <a:solidFill>
                  <a:srgbClr val="008000"/>
                </a:solidFill>
              </a:rPr>
              <a:t>ANALISI DI DETTAGLIO: ricavi e occupazione</a:t>
            </a:r>
            <a:endParaRPr lang="it-IT" sz="4800" dirty="0">
              <a:solidFill>
                <a:srgbClr val="008000"/>
              </a:solidFill>
            </a:endParaRPr>
          </a:p>
        </p:txBody>
      </p:sp>
      <p:sp>
        <p:nvSpPr>
          <p:cNvPr id="3" name="Segnaposto testo 2"/>
          <p:cNvSpPr>
            <a:spLocks noGrp="1"/>
          </p:cNvSpPr>
          <p:nvPr>
            <p:ph type="body" idx="1"/>
          </p:nvPr>
        </p:nvSpPr>
        <p:spPr/>
        <p:txBody>
          <a:bodyPr/>
          <a:lstStyle/>
          <a:p>
            <a:r>
              <a:rPr lang="it-IT" sz="2800" dirty="0" smtClean="0"/>
              <a:t>L’andamento dei ricavi e dell’occupazione rilevato alla fine del 2015 presso le imprese</a:t>
            </a:r>
            <a:endParaRPr lang="it-IT" sz="2800" dirty="0"/>
          </a:p>
        </p:txBody>
      </p:sp>
    </p:spTree>
    <p:extLst>
      <p:ext uri="{BB962C8B-B14F-4D97-AF65-F5344CB8AC3E}">
        <p14:creationId xmlns:p14="http://schemas.microsoft.com/office/powerpoint/2010/main" val="4280094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bwMode="auto">
          <a:xfrm>
            <a:off x="194213" y="887831"/>
            <a:ext cx="4310871" cy="2590291"/>
          </a:xfrm>
          <a:prstGeom prst="rect">
            <a:avLst/>
          </a:prstGeom>
          <a:solidFill>
            <a:schemeClr val="bg1"/>
          </a:solidFill>
          <a:ln w="12700"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pic>
        <p:nvPicPr>
          <p:cNvPr id="2" name="Immagine 1"/>
          <p:cNvPicPr>
            <a:picLocks noChangeAspect="1"/>
          </p:cNvPicPr>
          <p:nvPr/>
        </p:nvPicPr>
        <p:blipFill>
          <a:blip r:embed="rId2"/>
          <a:stretch>
            <a:fillRect/>
          </a:stretch>
        </p:blipFill>
        <p:spPr>
          <a:xfrm>
            <a:off x="255600" y="1137592"/>
            <a:ext cx="4159855" cy="2347200"/>
          </a:xfrm>
          <a:prstGeom prst="rect">
            <a:avLst/>
          </a:prstGeom>
        </p:spPr>
      </p:pic>
      <p:pic>
        <p:nvPicPr>
          <p:cNvPr id="3" name="Immagine 2"/>
          <p:cNvPicPr>
            <a:picLocks noChangeAspect="1"/>
          </p:cNvPicPr>
          <p:nvPr/>
        </p:nvPicPr>
        <p:blipFill>
          <a:blip r:embed="rId3"/>
          <a:stretch>
            <a:fillRect/>
          </a:stretch>
        </p:blipFill>
        <p:spPr>
          <a:xfrm>
            <a:off x="4755600" y="1137592"/>
            <a:ext cx="4153757" cy="2347200"/>
          </a:xfrm>
          <a:prstGeom prst="rect">
            <a:avLst/>
          </a:prstGeom>
        </p:spPr>
      </p:pic>
      <p:pic>
        <p:nvPicPr>
          <p:cNvPr id="4" name="Immagine 3"/>
          <p:cNvPicPr>
            <a:picLocks noChangeAspect="1"/>
          </p:cNvPicPr>
          <p:nvPr/>
        </p:nvPicPr>
        <p:blipFill>
          <a:blip r:embed="rId4"/>
          <a:stretch>
            <a:fillRect/>
          </a:stretch>
        </p:blipFill>
        <p:spPr>
          <a:xfrm>
            <a:off x="255600" y="3962120"/>
            <a:ext cx="4146091" cy="2347200"/>
          </a:xfrm>
          <a:prstGeom prst="rect">
            <a:avLst/>
          </a:prstGeom>
        </p:spPr>
      </p:pic>
      <p:pic>
        <p:nvPicPr>
          <p:cNvPr id="5" name="Immagine 4"/>
          <p:cNvPicPr>
            <a:picLocks noChangeAspect="1"/>
          </p:cNvPicPr>
          <p:nvPr/>
        </p:nvPicPr>
        <p:blipFill>
          <a:blip r:embed="rId5"/>
          <a:stretch>
            <a:fillRect/>
          </a:stretch>
        </p:blipFill>
        <p:spPr>
          <a:xfrm>
            <a:off x="4755600" y="3962120"/>
            <a:ext cx="4158868" cy="2347200"/>
          </a:xfrm>
          <a:prstGeom prst="rect">
            <a:avLst/>
          </a:prstGeom>
        </p:spPr>
      </p:pic>
      <p:sp>
        <p:nvSpPr>
          <p:cNvPr id="32" name="Rectangle 4"/>
          <p:cNvSpPr txBox="1">
            <a:spLocks noChangeArrowheads="1"/>
          </p:cNvSpPr>
          <p:nvPr/>
        </p:nvSpPr>
        <p:spPr bwMode="auto">
          <a:xfrm>
            <a:off x="194213" y="152337"/>
            <a:ext cx="86982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dirty="0" smtClean="0"/>
              <a:t>L’andamento dei </a:t>
            </a:r>
            <a:r>
              <a:rPr lang="it-IT" altLang="ja-JP" sz="2400" u="sng" dirty="0" smtClean="0"/>
              <a:t>ricavi</a:t>
            </a:r>
            <a:r>
              <a:rPr lang="it-IT" altLang="ja-JP" sz="2400" dirty="0"/>
              <a:t> secondo il giudizio delle </a:t>
            </a:r>
            <a:r>
              <a:rPr lang="it-IT" altLang="ja-JP" sz="2400" dirty="0" smtClean="0"/>
              <a:t>imprese</a:t>
            </a:r>
            <a:endParaRPr lang="it-IT" altLang="it-IT" sz="2400" dirty="0"/>
          </a:p>
        </p:txBody>
      </p:sp>
      <p:sp>
        <p:nvSpPr>
          <p:cNvPr id="37" name="CasellaDiTesto 36"/>
          <p:cNvSpPr txBox="1"/>
          <p:nvPr/>
        </p:nvSpPr>
        <p:spPr>
          <a:xfrm>
            <a:off x="212501" y="896975"/>
            <a:ext cx="1983235" cy="307777"/>
          </a:xfrm>
          <a:prstGeom prst="rect">
            <a:avLst/>
          </a:prstGeom>
          <a:noFill/>
        </p:spPr>
        <p:txBody>
          <a:bodyPr wrap="none" rtlCol="0">
            <a:spAutoFit/>
          </a:bodyPr>
          <a:lstStyle/>
          <a:p>
            <a:r>
              <a:rPr lang="it-IT" sz="1400" dirty="0" smtClean="0">
                <a:solidFill>
                  <a:srgbClr val="364E88"/>
                </a:solidFill>
              </a:rPr>
              <a:t>Italia </a:t>
            </a:r>
            <a:r>
              <a:rPr lang="it-IT" sz="1400" b="0" i="1" dirty="0" smtClean="0">
                <a:solidFill>
                  <a:srgbClr val="364E88"/>
                </a:solidFill>
              </a:rPr>
              <a:t>(tutte le imprese)</a:t>
            </a:r>
            <a:endParaRPr lang="it-IT" sz="1400" b="0" i="1" dirty="0">
              <a:solidFill>
                <a:srgbClr val="364E88"/>
              </a:solidFill>
            </a:endParaRPr>
          </a:p>
        </p:txBody>
      </p:sp>
      <p:sp>
        <p:nvSpPr>
          <p:cNvPr id="38" name="CasellaDiTesto 37"/>
          <p:cNvSpPr txBox="1"/>
          <p:nvPr/>
        </p:nvSpPr>
        <p:spPr>
          <a:xfrm>
            <a:off x="4716016" y="896975"/>
            <a:ext cx="3266985" cy="307777"/>
          </a:xfrm>
          <a:prstGeom prst="rect">
            <a:avLst/>
          </a:prstGeom>
          <a:noFill/>
        </p:spPr>
        <p:txBody>
          <a:bodyPr wrap="none" rtlCol="0">
            <a:spAutoFit/>
          </a:bodyPr>
          <a:lstStyle/>
          <a:p>
            <a:r>
              <a:rPr lang="it-IT" sz="1400" dirty="0" smtClean="0">
                <a:solidFill>
                  <a:srgbClr val="008000"/>
                </a:solidFill>
              </a:rPr>
              <a:t>Friuli Venezia Giulia </a:t>
            </a:r>
            <a:r>
              <a:rPr lang="it-IT" sz="1400" b="0" i="1" dirty="0" smtClean="0">
                <a:solidFill>
                  <a:srgbClr val="008000"/>
                </a:solidFill>
              </a:rPr>
              <a:t>(tutte le imprese)</a:t>
            </a:r>
            <a:endParaRPr lang="it-IT" sz="1400" b="0" i="1" dirty="0">
              <a:solidFill>
                <a:srgbClr val="008000"/>
              </a:solidFill>
            </a:endParaRPr>
          </a:p>
        </p:txBody>
      </p:sp>
      <p:sp>
        <p:nvSpPr>
          <p:cNvPr id="39" name="CasellaDiTesto 38"/>
          <p:cNvSpPr txBox="1"/>
          <p:nvPr/>
        </p:nvSpPr>
        <p:spPr>
          <a:xfrm>
            <a:off x="212501" y="3727119"/>
            <a:ext cx="2720360" cy="307777"/>
          </a:xfrm>
          <a:prstGeom prst="rect">
            <a:avLst/>
          </a:prstGeom>
          <a:noFill/>
        </p:spPr>
        <p:txBody>
          <a:bodyPr wrap="none" rtlCol="0">
            <a:spAutoFit/>
          </a:bodyPr>
          <a:lstStyle/>
          <a:p>
            <a:r>
              <a:rPr lang="it-IT" sz="1400" dirty="0">
                <a:solidFill>
                  <a:srgbClr val="008000"/>
                </a:solidFill>
              </a:rPr>
              <a:t>Friuli Venezia Giulia </a:t>
            </a:r>
            <a:r>
              <a:rPr lang="it-IT" sz="1400" b="0" i="1" dirty="0" smtClean="0">
                <a:solidFill>
                  <a:srgbClr val="008000"/>
                </a:solidFill>
              </a:rPr>
              <a:t>(industria)</a:t>
            </a:r>
            <a:endParaRPr lang="it-IT" sz="1400" b="0" i="1" dirty="0">
              <a:solidFill>
                <a:srgbClr val="008000"/>
              </a:solidFill>
            </a:endParaRPr>
          </a:p>
        </p:txBody>
      </p:sp>
      <p:sp>
        <p:nvSpPr>
          <p:cNvPr id="40" name="CasellaDiTesto 39"/>
          <p:cNvSpPr txBox="1"/>
          <p:nvPr/>
        </p:nvSpPr>
        <p:spPr>
          <a:xfrm>
            <a:off x="4716016" y="3727119"/>
            <a:ext cx="2680286" cy="307777"/>
          </a:xfrm>
          <a:prstGeom prst="rect">
            <a:avLst/>
          </a:prstGeom>
          <a:noFill/>
        </p:spPr>
        <p:txBody>
          <a:bodyPr wrap="none" rtlCol="0">
            <a:spAutoFit/>
          </a:bodyPr>
          <a:lstStyle/>
          <a:p>
            <a:r>
              <a:rPr lang="it-IT" sz="1400" dirty="0" smtClean="0">
                <a:solidFill>
                  <a:srgbClr val="008000"/>
                </a:solidFill>
              </a:rPr>
              <a:t>Friuli Venezia Giulia </a:t>
            </a:r>
            <a:r>
              <a:rPr lang="it-IT" sz="1400" b="0" i="1" dirty="0" smtClean="0">
                <a:solidFill>
                  <a:srgbClr val="008000"/>
                </a:solidFill>
              </a:rPr>
              <a:t>(terziario)</a:t>
            </a:r>
            <a:endParaRPr lang="it-IT" sz="1400" b="0" i="1" dirty="0">
              <a:solidFill>
                <a:srgbClr val="008000"/>
              </a:solidFill>
            </a:endParaRPr>
          </a:p>
        </p:txBody>
      </p:sp>
      <p:cxnSp>
        <p:nvCxnSpPr>
          <p:cNvPr id="42" name="Connettore 1 41"/>
          <p:cNvCxnSpPr/>
          <p:nvPr/>
        </p:nvCxnSpPr>
        <p:spPr bwMode="auto">
          <a:xfrm flipV="1">
            <a:off x="3607580" y="1242424"/>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43" name="CasellaDiTesto 10"/>
          <p:cNvSpPr txBox="1">
            <a:spLocks noChangeArrowheads="1"/>
          </p:cNvSpPr>
          <p:nvPr/>
        </p:nvSpPr>
        <p:spPr bwMode="auto">
          <a:xfrm>
            <a:off x="3577984" y="1259848"/>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44" name="CasellaDiTesto 20"/>
          <p:cNvSpPr txBox="1">
            <a:spLocks noChangeArrowheads="1"/>
          </p:cNvSpPr>
          <p:nvPr/>
        </p:nvSpPr>
        <p:spPr bwMode="auto">
          <a:xfrm>
            <a:off x="2422048" y="1259848"/>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45" name="Connettore 2 44"/>
          <p:cNvCxnSpPr/>
          <p:nvPr/>
        </p:nvCxnSpPr>
        <p:spPr bwMode="auto">
          <a:xfrm>
            <a:off x="2573684" y="2323463"/>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46" name="Connettore 2 45"/>
          <p:cNvCxnSpPr/>
          <p:nvPr/>
        </p:nvCxnSpPr>
        <p:spPr bwMode="auto">
          <a:xfrm rot="10800000">
            <a:off x="2817068" y="2001582"/>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47" name="CasellaDiTesto 46"/>
          <p:cNvSpPr txBox="1"/>
          <p:nvPr/>
        </p:nvSpPr>
        <p:spPr>
          <a:xfrm>
            <a:off x="2553307" y="2250964"/>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48" name="CasellaDiTesto 47"/>
          <p:cNvSpPr txBox="1"/>
          <p:nvPr/>
        </p:nvSpPr>
        <p:spPr>
          <a:xfrm>
            <a:off x="2793833" y="2017402"/>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cxnSp>
        <p:nvCxnSpPr>
          <p:cNvPr id="49" name="Connettore 1 48"/>
          <p:cNvCxnSpPr/>
          <p:nvPr/>
        </p:nvCxnSpPr>
        <p:spPr bwMode="auto">
          <a:xfrm flipV="1">
            <a:off x="8129848" y="1241328"/>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50" name="CasellaDiTesto 10"/>
          <p:cNvSpPr txBox="1">
            <a:spLocks noChangeArrowheads="1"/>
          </p:cNvSpPr>
          <p:nvPr/>
        </p:nvSpPr>
        <p:spPr bwMode="auto">
          <a:xfrm>
            <a:off x="8100252" y="1258752"/>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51" name="CasellaDiTesto 20"/>
          <p:cNvSpPr txBox="1">
            <a:spLocks noChangeArrowheads="1"/>
          </p:cNvSpPr>
          <p:nvPr/>
        </p:nvSpPr>
        <p:spPr bwMode="auto">
          <a:xfrm>
            <a:off x="6944316" y="1258752"/>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52" name="Connettore 2 51"/>
          <p:cNvCxnSpPr/>
          <p:nvPr/>
        </p:nvCxnSpPr>
        <p:spPr bwMode="auto">
          <a:xfrm>
            <a:off x="7095952" y="2322367"/>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53" name="Connettore 2 52"/>
          <p:cNvCxnSpPr/>
          <p:nvPr/>
        </p:nvCxnSpPr>
        <p:spPr bwMode="auto">
          <a:xfrm rot="10800000">
            <a:off x="7339336" y="2000486"/>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54" name="CasellaDiTesto 53"/>
          <p:cNvSpPr txBox="1"/>
          <p:nvPr/>
        </p:nvSpPr>
        <p:spPr>
          <a:xfrm>
            <a:off x="7075575" y="2249868"/>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55" name="CasellaDiTesto 54"/>
          <p:cNvSpPr txBox="1"/>
          <p:nvPr/>
        </p:nvSpPr>
        <p:spPr>
          <a:xfrm>
            <a:off x="7316101" y="2016306"/>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cxnSp>
        <p:nvCxnSpPr>
          <p:cNvPr id="56" name="Connettore 1 55"/>
          <p:cNvCxnSpPr/>
          <p:nvPr/>
        </p:nvCxnSpPr>
        <p:spPr bwMode="auto">
          <a:xfrm flipV="1">
            <a:off x="3607580" y="4061408"/>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57" name="CasellaDiTesto 10"/>
          <p:cNvSpPr txBox="1">
            <a:spLocks noChangeArrowheads="1"/>
          </p:cNvSpPr>
          <p:nvPr/>
        </p:nvSpPr>
        <p:spPr bwMode="auto">
          <a:xfrm>
            <a:off x="3577984" y="4078832"/>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58" name="CasellaDiTesto 20"/>
          <p:cNvSpPr txBox="1">
            <a:spLocks noChangeArrowheads="1"/>
          </p:cNvSpPr>
          <p:nvPr/>
        </p:nvSpPr>
        <p:spPr bwMode="auto">
          <a:xfrm>
            <a:off x="2422048" y="4078832"/>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59" name="Connettore 2 58"/>
          <p:cNvCxnSpPr/>
          <p:nvPr/>
        </p:nvCxnSpPr>
        <p:spPr bwMode="auto">
          <a:xfrm>
            <a:off x="2573684" y="5142447"/>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0" name="Connettore 2 59"/>
          <p:cNvCxnSpPr/>
          <p:nvPr/>
        </p:nvCxnSpPr>
        <p:spPr bwMode="auto">
          <a:xfrm rot="10800000">
            <a:off x="2817068" y="4820566"/>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61" name="CasellaDiTesto 60"/>
          <p:cNvSpPr txBox="1"/>
          <p:nvPr/>
        </p:nvSpPr>
        <p:spPr>
          <a:xfrm>
            <a:off x="2553307" y="5069948"/>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62" name="CasellaDiTesto 61"/>
          <p:cNvSpPr txBox="1"/>
          <p:nvPr/>
        </p:nvSpPr>
        <p:spPr>
          <a:xfrm>
            <a:off x="2793833" y="4836386"/>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cxnSp>
        <p:nvCxnSpPr>
          <p:cNvPr id="63" name="Connettore 1 62"/>
          <p:cNvCxnSpPr/>
          <p:nvPr/>
        </p:nvCxnSpPr>
        <p:spPr bwMode="auto">
          <a:xfrm flipV="1">
            <a:off x="8129848" y="4060312"/>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64" name="CasellaDiTesto 10"/>
          <p:cNvSpPr txBox="1">
            <a:spLocks noChangeArrowheads="1"/>
          </p:cNvSpPr>
          <p:nvPr/>
        </p:nvSpPr>
        <p:spPr bwMode="auto">
          <a:xfrm>
            <a:off x="8100252" y="4077736"/>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65" name="CasellaDiTesto 20"/>
          <p:cNvSpPr txBox="1">
            <a:spLocks noChangeArrowheads="1"/>
          </p:cNvSpPr>
          <p:nvPr/>
        </p:nvSpPr>
        <p:spPr bwMode="auto">
          <a:xfrm>
            <a:off x="6944316" y="4077736"/>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66" name="Connettore 2 65"/>
          <p:cNvCxnSpPr/>
          <p:nvPr/>
        </p:nvCxnSpPr>
        <p:spPr bwMode="auto">
          <a:xfrm>
            <a:off x="7095952" y="5141351"/>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7" name="Connettore 2 66"/>
          <p:cNvCxnSpPr/>
          <p:nvPr/>
        </p:nvCxnSpPr>
        <p:spPr bwMode="auto">
          <a:xfrm rot="10800000">
            <a:off x="7339336" y="4819470"/>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68" name="CasellaDiTesto 67"/>
          <p:cNvSpPr txBox="1"/>
          <p:nvPr/>
        </p:nvSpPr>
        <p:spPr>
          <a:xfrm>
            <a:off x="7075575" y="5068852"/>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69" name="CasellaDiTesto 68"/>
          <p:cNvSpPr txBox="1"/>
          <p:nvPr/>
        </p:nvSpPr>
        <p:spPr>
          <a:xfrm>
            <a:off x="7316101" y="4835290"/>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sp>
        <p:nvSpPr>
          <p:cNvPr id="70" name="CasellaDiTesto 69"/>
          <p:cNvSpPr txBox="1"/>
          <p:nvPr/>
        </p:nvSpPr>
        <p:spPr>
          <a:xfrm>
            <a:off x="3178564" y="2709500"/>
            <a:ext cx="386644" cy="215444"/>
          </a:xfrm>
          <a:prstGeom prst="rect">
            <a:avLst/>
          </a:prstGeom>
          <a:noFill/>
        </p:spPr>
        <p:txBody>
          <a:bodyPr wrap="none" rtlCol="0">
            <a:spAutoFit/>
          </a:bodyPr>
          <a:lstStyle/>
          <a:p>
            <a:r>
              <a:rPr lang="it-IT" b="0" dirty="0" smtClean="0"/>
              <a:t>27,0</a:t>
            </a:r>
            <a:endParaRPr lang="it-IT" b="0" dirty="0"/>
          </a:p>
        </p:txBody>
      </p:sp>
      <p:sp>
        <p:nvSpPr>
          <p:cNvPr id="71" name="CasellaDiTesto 70"/>
          <p:cNvSpPr txBox="1"/>
          <p:nvPr/>
        </p:nvSpPr>
        <p:spPr>
          <a:xfrm>
            <a:off x="3419351" y="2607679"/>
            <a:ext cx="386644" cy="215444"/>
          </a:xfrm>
          <a:prstGeom prst="rect">
            <a:avLst/>
          </a:prstGeom>
          <a:noFill/>
        </p:spPr>
        <p:txBody>
          <a:bodyPr wrap="none" rtlCol="0">
            <a:spAutoFit/>
          </a:bodyPr>
          <a:lstStyle/>
          <a:p>
            <a:r>
              <a:rPr lang="it-IT" b="0" dirty="0" smtClean="0"/>
              <a:t>32,0</a:t>
            </a:r>
            <a:endParaRPr lang="it-IT" b="0" dirty="0"/>
          </a:p>
        </p:txBody>
      </p:sp>
      <p:sp>
        <p:nvSpPr>
          <p:cNvPr id="72" name="CasellaDiTesto 71"/>
          <p:cNvSpPr txBox="1"/>
          <p:nvPr/>
        </p:nvSpPr>
        <p:spPr>
          <a:xfrm>
            <a:off x="3715446" y="2524161"/>
            <a:ext cx="386644" cy="215444"/>
          </a:xfrm>
          <a:prstGeom prst="rect">
            <a:avLst/>
          </a:prstGeom>
          <a:noFill/>
        </p:spPr>
        <p:txBody>
          <a:bodyPr wrap="none" rtlCol="0">
            <a:spAutoFit/>
          </a:bodyPr>
          <a:lstStyle/>
          <a:p>
            <a:r>
              <a:rPr lang="it-IT" b="0" dirty="0" smtClean="0">
                <a:solidFill>
                  <a:srgbClr val="FF0000"/>
                </a:solidFill>
              </a:rPr>
              <a:t>34,0</a:t>
            </a:r>
            <a:endParaRPr lang="it-IT" b="0" dirty="0">
              <a:solidFill>
                <a:srgbClr val="FF0000"/>
              </a:solidFill>
            </a:endParaRPr>
          </a:p>
        </p:txBody>
      </p:sp>
      <p:sp>
        <p:nvSpPr>
          <p:cNvPr id="73" name="CasellaDiTesto 72"/>
          <p:cNvSpPr txBox="1"/>
          <p:nvPr/>
        </p:nvSpPr>
        <p:spPr>
          <a:xfrm>
            <a:off x="7695689" y="2522709"/>
            <a:ext cx="386644" cy="215444"/>
          </a:xfrm>
          <a:prstGeom prst="rect">
            <a:avLst/>
          </a:prstGeom>
          <a:noFill/>
        </p:spPr>
        <p:txBody>
          <a:bodyPr wrap="none" rtlCol="0">
            <a:spAutoFit/>
          </a:bodyPr>
          <a:lstStyle/>
          <a:p>
            <a:r>
              <a:rPr lang="it-IT" b="0" dirty="0" smtClean="0"/>
              <a:t>35,4</a:t>
            </a:r>
            <a:endParaRPr lang="it-IT" b="0" dirty="0"/>
          </a:p>
        </p:txBody>
      </p:sp>
      <p:sp>
        <p:nvSpPr>
          <p:cNvPr id="74" name="CasellaDiTesto 73"/>
          <p:cNvSpPr txBox="1"/>
          <p:nvPr/>
        </p:nvSpPr>
        <p:spPr>
          <a:xfrm>
            <a:off x="7936476" y="2420888"/>
            <a:ext cx="386644" cy="215444"/>
          </a:xfrm>
          <a:prstGeom prst="rect">
            <a:avLst/>
          </a:prstGeom>
          <a:noFill/>
        </p:spPr>
        <p:txBody>
          <a:bodyPr wrap="none" rtlCol="0">
            <a:spAutoFit/>
          </a:bodyPr>
          <a:lstStyle/>
          <a:p>
            <a:r>
              <a:rPr lang="it-IT" b="0" dirty="0" smtClean="0"/>
              <a:t>40,2</a:t>
            </a:r>
            <a:endParaRPr lang="it-IT" b="0" dirty="0"/>
          </a:p>
        </p:txBody>
      </p:sp>
      <p:sp>
        <p:nvSpPr>
          <p:cNvPr id="75" name="CasellaDiTesto 74"/>
          <p:cNvSpPr txBox="1"/>
          <p:nvPr/>
        </p:nvSpPr>
        <p:spPr>
          <a:xfrm>
            <a:off x="8232571" y="2399933"/>
            <a:ext cx="386644" cy="215444"/>
          </a:xfrm>
          <a:prstGeom prst="rect">
            <a:avLst/>
          </a:prstGeom>
          <a:noFill/>
        </p:spPr>
        <p:txBody>
          <a:bodyPr wrap="none" rtlCol="0">
            <a:spAutoFit/>
          </a:bodyPr>
          <a:lstStyle/>
          <a:p>
            <a:r>
              <a:rPr lang="it-IT" b="0" dirty="0" smtClean="0">
                <a:solidFill>
                  <a:srgbClr val="FF0000"/>
                </a:solidFill>
              </a:rPr>
              <a:t>39,0</a:t>
            </a:r>
            <a:endParaRPr lang="it-IT" b="0" dirty="0">
              <a:solidFill>
                <a:srgbClr val="FF0000"/>
              </a:solidFill>
            </a:endParaRPr>
          </a:p>
        </p:txBody>
      </p:sp>
      <p:sp>
        <p:nvSpPr>
          <p:cNvPr id="76" name="CasellaDiTesto 75"/>
          <p:cNvSpPr txBox="1"/>
          <p:nvPr/>
        </p:nvSpPr>
        <p:spPr>
          <a:xfrm>
            <a:off x="7710754" y="5387772"/>
            <a:ext cx="386644" cy="215444"/>
          </a:xfrm>
          <a:prstGeom prst="rect">
            <a:avLst/>
          </a:prstGeom>
          <a:noFill/>
        </p:spPr>
        <p:txBody>
          <a:bodyPr wrap="none" rtlCol="0">
            <a:spAutoFit/>
          </a:bodyPr>
          <a:lstStyle/>
          <a:p>
            <a:r>
              <a:rPr lang="it-IT" b="0" dirty="0" smtClean="0"/>
              <a:t>32,8</a:t>
            </a:r>
            <a:endParaRPr lang="it-IT" b="0" dirty="0"/>
          </a:p>
        </p:txBody>
      </p:sp>
      <p:sp>
        <p:nvSpPr>
          <p:cNvPr id="77" name="CasellaDiTesto 76"/>
          <p:cNvSpPr txBox="1"/>
          <p:nvPr/>
        </p:nvSpPr>
        <p:spPr>
          <a:xfrm>
            <a:off x="7951541" y="5334811"/>
            <a:ext cx="386644" cy="215444"/>
          </a:xfrm>
          <a:prstGeom prst="rect">
            <a:avLst/>
          </a:prstGeom>
          <a:noFill/>
        </p:spPr>
        <p:txBody>
          <a:bodyPr wrap="none" rtlCol="0">
            <a:spAutoFit/>
          </a:bodyPr>
          <a:lstStyle/>
          <a:p>
            <a:r>
              <a:rPr lang="it-IT" b="0" dirty="0" smtClean="0"/>
              <a:t>36,0</a:t>
            </a:r>
            <a:endParaRPr lang="it-IT" b="0" dirty="0"/>
          </a:p>
        </p:txBody>
      </p:sp>
      <p:sp>
        <p:nvSpPr>
          <p:cNvPr id="78" name="CasellaDiTesto 77"/>
          <p:cNvSpPr txBox="1"/>
          <p:nvPr/>
        </p:nvSpPr>
        <p:spPr>
          <a:xfrm>
            <a:off x="8217804" y="5285900"/>
            <a:ext cx="386644" cy="215444"/>
          </a:xfrm>
          <a:prstGeom prst="rect">
            <a:avLst/>
          </a:prstGeom>
          <a:noFill/>
        </p:spPr>
        <p:txBody>
          <a:bodyPr wrap="none" rtlCol="0">
            <a:spAutoFit/>
          </a:bodyPr>
          <a:lstStyle/>
          <a:p>
            <a:r>
              <a:rPr lang="it-IT" b="0" dirty="0" smtClean="0">
                <a:solidFill>
                  <a:srgbClr val="FF0000"/>
                </a:solidFill>
              </a:rPr>
              <a:t>36,9</a:t>
            </a:r>
            <a:endParaRPr lang="it-IT" b="0" dirty="0">
              <a:solidFill>
                <a:srgbClr val="FF0000"/>
              </a:solidFill>
            </a:endParaRPr>
          </a:p>
        </p:txBody>
      </p:sp>
      <p:sp>
        <p:nvSpPr>
          <p:cNvPr id="79" name="CasellaDiTesto 78"/>
          <p:cNvSpPr txBox="1"/>
          <p:nvPr/>
        </p:nvSpPr>
        <p:spPr>
          <a:xfrm>
            <a:off x="3191710" y="5345939"/>
            <a:ext cx="386644" cy="215444"/>
          </a:xfrm>
          <a:prstGeom prst="rect">
            <a:avLst/>
          </a:prstGeom>
          <a:noFill/>
        </p:spPr>
        <p:txBody>
          <a:bodyPr wrap="none" rtlCol="0">
            <a:spAutoFit/>
          </a:bodyPr>
          <a:lstStyle/>
          <a:p>
            <a:r>
              <a:rPr lang="it-IT" b="0" dirty="0" smtClean="0"/>
              <a:t>35,3</a:t>
            </a:r>
            <a:endParaRPr lang="it-IT" b="0" dirty="0"/>
          </a:p>
        </p:txBody>
      </p:sp>
      <p:sp>
        <p:nvSpPr>
          <p:cNvPr id="80" name="CasellaDiTesto 79"/>
          <p:cNvSpPr txBox="1"/>
          <p:nvPr/>
        </p:nvSpPr>
        <p:spPr>
          <a:xfrm>
            <a:off x="3440654" y="5213312"/>
            <a:ext cx="386644" cy="215444"/>
          </a:xfrm>
          <a:prstGeom prst="rect">
            <a:avLst/>
          </a:prstGeom>
          <a:noFill/>
        </p:spPr>
        <p:txBody>
          <a:bodyPr wrap="none" rtlCol="0">
            <a:spAutoFit/>
          </a:bodyPr>
          <a:lstStyle/>
          <a:p>
            <a:r>
              <a:rPr lang="it-IT" b="0" dirty="0" smtClean="0"/>
              <a:t>42,0</a:t>
            </a:r>
            <a:endParaRPr lang="it-IT" b="0" dirty="0"/>
          </a:p>
        </p:txBody>
      </p:sp>
      <p:sp>
        <p:nvSpPr>
          <p:cNvPr id="81" name="CasellaDiTesto 80"/>
          <p:cNvSpPr txBox="1"/>
          <p:nvPr/>
        </p:nvSpPr>
        <p:spPr>
          <a:xfrm>
            <a:off x="3707904" y="5213312"/>
            <a:ext cx="386644" cy="215444"/>
          </a:xfrm>
          <a:prstGeom prst="rect">
            <a:avLst/>
          </a:prstGeom>
          <a:noFill/>
        </p:spPr>
        <p:txBody>
          <a:bodyPr wrap="square" rtlCol="0">
            <a:spAutoFit/>
          </a:bodyPr>
          <a:lstStyle/>
          <a:p>
            <a:r>
              <a:rPr lang="it-IT" b="0" dirty="0" smtClean="0">
                <a:solidFill>
                  <a:srgbClr val="FF0000"/>
                </a:solidFill>
              </a:rPr>
              <a:t>40,0</a:t>
            </a:r>
            <a:endParaRPr lang="it-IT" b="0" dirty="0">
              <a:solidFill>
                <a:srgbClr val="FF0000"/>
              </a:solidFill>
            </a:endParaRPr>
          </a:p>
        </p:txBody>
      </p:sp>
      <p:sp>
        <p:nvSpPr>
          <p:cNvPr id="82" name="CasellaDiTesto 81"/>
          <p:cNvSpPr txBox="1"/>
          <p:nvPr/>
        </p:nvSpPr>
        <p:spPr>
          <a:xfrm>
            <a:off x="611560" y="5868883"/>
            <a:ext cx="2547492" cy="215444"/>
          </a:xfrm>
          <a:prstGeom prst="rect">
            <a:avLst/>
          </a:prstGeom>
          <a:noFill/>
        </p:spPr>
        <p:txBody>
          <a:bodyPr wrap="none">
            <a:spAutoFit/>
          </a:bodyPr>
          <a:lstStyle/>
          <a:p>
            <a:pPr>
              <a:defRPr/>
            </a:pPr>
            <a:r>
              <a:rPr lang="it-IT" b="0" i="1" dirty="0" smtClean="0">
                <a:latin typeface="Arial" charset="0"/>
                <a:ea typeface="MS PGothic" charset="0"/>
                <a:cs typeface="MS PGothic" charset="0"/>
              </a:rPr>
              <a:t>L’industria comprende la manifattura e le costruzioni</a:t>
            </a:r>
            <a:endParaRPr lang="it-IT" b="0" i="1" dirty="0">
              <a:latin typeface="Arial" charset="0"/>
              <a:ea typeface="MS PGothic" charset="0"/>
              <a:cs typeface="MS PGothic" charset="0"/>
            </a:endParaRPr>
          </a:p>
        </p:txBody>
      </p:sp>
      <p:sp>
        <p:nvSpPr>
          <p:cNvPr id="83" name="CasellaDiTesto 82"/>
          <p:cNvSpPr txBox="1"/>
          <p:nvPr/>
        </p:nvSpPr>
        <p:spPr>
          <a:xfrm>
            <a:off x="5120852" y="5870528"/>
            <a:ext cx="2624436" cy="215444"/>
          </a:xfrm>
          <a:prstGeom prst="rect">
            <a:avLst/>
          </a:prstGeom>
          <a:noFill/>
        </p:spPr>
        <p:txBody>
          <a:bodyPr wrap="none">
            <a:spAutoFit/>
          </a:bodyPr>
          <a:lstStyle/>
          <a:p>
            <a:pPr>
              <a:defRPr/>
            </a:pPr>
            <a:r>
              <a:rPr lang="it-IT" b="0" i="1" dirty="0" smtClean="0"/>
              <a:t>Il terziario comprende il commercio, il turismo, i servizi</a:t>
            </a:r>
            <a:endParaRPr lang="it-IT" b="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bwMode="auto">
          <a:xfrm>
            <a:off x="194213" y="1103855"/>
            <a:ext cx="4310871" cy="2590291"/>
          </a:xfrm>
          <a:prstGeom prst="rect">
            <a:avLst/>
          </a:prstGeom>
          <a:solidFill>
            <a:schemeClr val="bg1"/>
          </a:solidFill>
          <a:ln w="12700"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pic>
        <p:nvPicPr>
          <p:cNvPr id="2" name="Immagine 1"/>
          <p:cNvPicPr>
            <a:picLocks noChangeAspect="1"/>
          </p:cNvPicPr>
          <p:nvPr/>
        </p:nvPicPr>
        <p:blipFill>
          <a:blip r:embed="rId2"/>
          <a:stretch>
            <a:fillRect/>
          </a:stretch>
        </p:blipFill>
        <p:spPr>
          <a:xfrm>
            <a:off x="255600" y="1353616"/>
            <a:ext cx="4159855" cy="2347200"/>
          </a:xfrm>
          <a:prstGeom prst="rect">
            <a:avLst/>
          </a:prstGeom>
        </p:spPr>
      </p:pic>
      <p:pic>
        <p:nvPicPr>
          <p:cNvPr id="3" name="Immagine 2"/>
          <p:cNvPicPr>
            <a:picLocks noChangeAspect="1"/>
          </p:cNvPicPr>
          <p:nvPr/>
        </p:nvPicPr>
        <p:blipFill>
          <a:blip r:embed="rId3"/>
          <a:stretch>
            <a:fillRect/>
          </a:stretch>
        </p:blipFill>
        <p:spPr>
          <a:xfrm>
            <a:off x="4755600" y="1353616"/>
            <a:ext cx="4153757" cy="2347200"/>
          </a:xfrm>
          <a:prstGeom prst="rect">
            <a:avLst/>
          </a:prstGeom>
        </p:spPr>
      </p:pic>
      <p:pic>
        <p:nvPicPr>
          <p:cNvPr id="4" name="Immagine 3"/>
          <p:cNvPicPr>
            <a:picLocks noChangeAspect="1"/>
          </p:cNvPicPr>
          <p:nvPr/>
        </p:nvPicPr>
        <p:blipFill>
          <a:blip r:embed="rId4"/>
          <a:stretch>
            <a:fillRect/>
          </a:stretch>
        </p:blipFill>
        <p:spPr>
          <a:xfrm>
            <a:off x="255600" y="4178144"/>
            <a:ext cx="4146091" cy="2347200"/>
          </a:xfrm>
          <a:prstGeom prst="rect">
            <a:avLst/>
          </a:prstGeom>
        </p:spPr>
      </p:pic>
      <p:pic>
        <p:nvPicPr>
          <p:cNvPr id="5" name="Immagine 4"/>
          <p:cNvPicPr>
            <a:picLocks noChangeAspect="1"/>
          </p:cNvPicPr>
          <p:nvPr/>
        </p:nvPicPr>
        <p:blipFill>
          <a:blip r:embed="rId5"/>
          <a:stretch>
            <a:fillRect/>
          </a:stretch>
        </p:blipFill>
        <p:spPr>
          <a:xfrm>
            <a:off x="4755600" y="4178144"/>
            <a:ext cx="4158868" cy="2347200"/>
          </a:xfrm>
          <a:prstGeom prst="rect">
            <a:avLst/>
          </a:prstGeom>
        </p:spPr>
      </p:pic>
      <p:sp>
        <p:nvSpPr>
          <p:cNvPr id="37" name="CasellaDiTesto 36"/>
          <p:cNvSpPr txBox="1"/>
          <p:nvPr/>
        </p:nvSpPr>
        <p:spPr>
          <a:xfrm>
            <a:off x="212501" y="1112999"/>
            <a:ext cx="1983235" cy="307777"/>
          </a:xfrm>
          <a:prstGeom prst="rect">
            <a:avLst/>
          </a:prstGeom>
          <a:noFill/>
        </p:spPr>
        <p:txBody>
          <a:bodyPr wrap="none" rtlCol="0">
            <a:spAutoFit/>
          </a:bodyPr>
          <a:lstStyle/>
          <a:p>
            <a:r>
              <a:rPr lang="it-IT" sz="1400" dirty="0" smtClean="0">
                <a:solidFill>
                  <a:srgbClr val="364E88"/>
                </a:solidFill>
              </a:rPr>
              <a:t>Italia </a:t>
            </a:r>
            <a:r>
              <a:rPr lang="it-IT" sz="1400" b="0" i="1" dirty="0" smtClean="0">
                <a:solidFill>
                  <a:srgbClr val="364E88"/>
                </a:solidFill>
              </a:rPr>
              <a:t>(tutte le imprese)</a:t>
            </a:r>
            <a:endParaRPr lang="it-IT" sz="1400" b="0" i="1" dirty="0">
              <a:solidFill>
                <a:srgbClr val="364E88"/>
              </a:solidFill>
            </a:endParaRPr>
          </a:p>
        </p:txBody>
      </p:sp>
      <p:sp>
        <p:nvSpPr>
          <p:cNvPr id="38" name="CasellaDiTesto 37"/>
          <p:cNvSpPr txBox="1"/>
          <p:nvPr/>
        </p:nvSpPr>
        <p:spPr>
          <a:xfrm>
            <a:off x="4716016" y="1112999"/>
            <a:ext cx="3266985" cy="307777"/>
          </a:xfrm>
          <a:prstGeom prst="rect">
            <a:avLst/>
          </a:prstGeom>
          <a:noFill/>
        </p:spPr>
        <p:txBody>
          <a:bodyPr wrap="none" rtlCol="0">
            <a:spAutoFit/>
          </a:bodyPr>
          <a:lstStyle/>
          <a:p>
            <a:r>
              <a:rPr lang="it-IT" sz="1400" dirty="0" smtClean="0">
                <a:solidFill>
                  <a:srgbClr val="008000"/>
                </a:solidFill>
              </a:rPr>
              <a:t>Friuli Venezia Giulia </a:t>
            </a:r>
            <a:r>
              <a:rPr lang="it-IT" sz="1400" b="0" i="1" dirty="0" smtClean="0">
                <a:solidFill>
                  <a:srgbClr val="008000"/>
                </a:solidFill>
              </a:rPr>
              <a:t>(tutte le imprese)</a:t>
            </a:r>
            <a:endParaRPr lang="it-IT" sz="1400" b="0" i="1" dirty="0">
              <a:solidFill>
                <a:srgbClr val="008000"/>
              </a:solidFill>
            </a:endParaRPr>
          </a:p>
        </p:txBody>
      </p:sp>
      <p:sp>
        <p:nvSpPr>
          <p:cNvPr id="39" name="CasellaDiTesto 38"/>
          <p:cNvSpPr txBox="1"/>
          <p:nvPr/>
        </p:nvSpPr>
        <p:spPr>
          <a:xfrm>
            <a:off x="212501" y="3943143"/>
            <a:ext cx="2720360" cy="307777"/>
          </a:xfrm>
          <a:prstGeom prst="rect">
            <a:avLst/>
          </a:prstGeom>
          <a:noFill/>
        </p:spPr>
        <p:txBody>
          <a:bodyPr wrap="none" rtlCol="0">
            <a:spAutoFit/>
          </a:bodyPr>
          <a:lstStyle/>
          <a:p>
            <a:r>
              <a:rPr lang="it-IT" sz="1400" dirty="0">
                <a:solidFill>
                  <a:srgbClr val="008000"/>
                </a:solidFill>
              </a:rPr>
              <a:t>Friuli Venezia Giulia </a:t>
            </a:r>
            <a:r>
              <a:rPr lang="it-IT" sz="1400" b="0" i="1" dirty="0" smtClean="0">
                <a:solidFill>
                  <a:srgbClr val="008000"/>
                </a:solidFill>
              </a:rPr>
              <a:t>(industria)</a:t>
            </a:r>
            <a:endParaRPr lang="it-IT" sz="1400" b="0" i="1" dirty="0">
              <a:solidFill>
                <a:srgbClr val="008000"/>
              </a:solidFill>
            </a:endParaRPr>
          </a:p>
        </p:txBody>
      </p:sp>
      <p:sp>
        <p:nvSpPr>
          <p:cNvPr id="40" name="CasellaDiTesto 39"/>
          <p:cNvSpPr txBox="1"/>
          <p:nvPr/>
        </p:nvSpPr>
        <p:spPr>
          <a:xfrm>
            <a:off x="4716016" y="3943143"/>
            <a:ext cx="2680286" cy="307777"/>
          </a:xfrm>
          <a:prstGeom prst="rect">
            <a:avLst/>
          </a:prstGeom>
          <a:noFill/>
        </p:spPr>
        <p:txBody>
          <a:bodyPr wrap="none" rtlCol="0">
            <a:spAutoFit/>
          </a:bodyPr>
          <a:lstStyle/>
          <a:p>
            <a:r>
              <a:rPr lang="it-IT" sz="1400" dirty="0" smtClean="0">
                <a:solidFill>
                  <a:srgbClr val="008000"/>
                </a:solidFill>
              </a:rPr>
              <a:t>Friuli Venezia Giulia </a:t>
            </a:r>
            <a:r>
              <a:rPr lang="it-IT" sz="1400" b="0" i="1" dirty="0" smtClean="0">
                <a:solidFill>
                  <a:srgbClr val="008000"/>
                </a:solidFill>
              </a:rPr>
              <a:t>(terziario)</a:t>
            </a:r>
            <a:endParaRPr lang="it-IT" sz="1400" b="0" i="1" dirty="0">
              <a:solidFill>
                <a:srgbClr val="008000"/>
              </a:solidFill>
            </a:endParaRPr>
          </a:p>
        </p:txBody>
      </p:sp>
      <p:cxnSp>
        <p:nvCxnSpPr>
          <p:cNvPr id="42" name="Connettore 1 41"/>
          <p:cNvCxnSpPr/>
          <p:nvPr/>
        </p:nvCxnSpPr>
        <p:spPr bwMode="auto">
          <a:xfrm flipV="1">
            <a:off x="3607580" y="1458448"/>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43" name="CasellaDiTesto 10"/>
          <p:cNvSpPr txBox="1">
            <a:spLocks noChangeArrowheads="1"/>
          </p:cNvSpPr>
          <p:nvPr/>
        </p:nvSpPr>
        <p:spPr bwMode="auto">
          <a:xfrm>
            <a:off x="3577984" y="1475872"/>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44" name="CasellaDiTesto 20"/>
          <p:cNvSpPr txBox="1">
            <a:spLocks noChangeArrowheads="1"/>
          </p:cNvSpPr>
          <p:nvPr/>
        </p:nvSpPr>
        <p:spPr bwMode="auto">
          <a:xfrm>
            <a:off x="2422048" y="1475872"/>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45" name="Connettore 2 44"/>
          <p:cNvCxnSpPr/>
          <p:nvPr/>
        </p:nvCxnSpPr>
        <p:spPr bwMode="auto">
          <a:xfrm>
            <a:off x="2573684" y="2539487"/>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46" name="Connettore 2 45"/>
          <p:cNvCxnSpPr/>
          <p:nvPr/>
        </p:nvCxnSpPr>
        <p:spPr bwMode="auto">
          <a:xfrm rot="10800000">
            <a:off x="2817068" y="2217606"/>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47" name="CasellaDiTesto 46"/>
          <p:cNvSpPr txBox="1"/>
          <p:nvPr/>
        </p:nvSpPr>
        <p:spPr>
          <a:xfrm>
            <a:off x="2553307" y="2466988"/>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48" name="CasellaDiTesto 47"/>
          <p:cNvSpPr txBox="1"/>
          <p:nvPr/>
        </p:nvSpPr>
        <p:spPr>
          <a:xfrm>
            <a:off x="2793833" y="2233426"/>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cxnSp>
        <p:nvCxnSpPr>
          <p:cNvPr id="49" name="Connettore 1 48"/>
          <p:cNvCxnSpPr/>
          <p:nvPr/>
        </p:nvCxnSpPr>
        <p:spPr bwMode="auto">
          <a:xfrm flipV="1">
            <a:off x="8129848" y="1457352"/>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50" name="CasellaDiTesto 10"/>
          <p:cNvSpPr txBox="1">
            <a:spLocks noChangeArrowheads="1"/>
          </p:cNvSpPr>
          <p:nvPr/>
        </p:nvSpPr>
        <p:spPr bwMode="auto">
          <a:xfrm>
            <a:off x="8100252" y="1474776"/>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51" name="CasellaDiTesto 20"/>
          <p:cNvSpPr txBox="1">
            <a:spLocks noChangeArrowheads="1"/>
          </p:cNvSpPr>
          <p:nvPr/>
        </p:nvSpPr>
        <p:spPr bwMode="auto">
          <a:xfrm>
            <a:off x="6944316" y="1474776"/>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52" name="Connettore 2 51"/>
          <p:cNvCxnSpPr/>
          <p:nvPr/>
        </p:nvCxnSpPr>
        <p:spPr bwMode="auto">
          <a:xfrm>
            <a:off x="7095952" y="2538391"/>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53" name="Connettore 2 52"/>
          <p:cNvCxnSpPr/>
          <p:nvPr/>
        </p:nvCxnSpPr>
        <p:spPr bwMode="auto">
          <a:xfrm rot="10800000">
            <a:off x="7339336" y="2216510"/>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54" name="CasellaDiTesto 53"/>
          <p:cNvSpPr txBox="1"/>
          <p:nvPr/>
        </p:nvSpPr>
        <p:spPr>
          <a:xfrm>
            <a:off x="7075575" y="2465892"/>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55" name="CasellaDiTesto 54"/>
          <p:cNvSpPr txBox="1"/>
          <p:nvPr/>
        </p:nvSpPr>
        <p:spPr>
          <a:xfrm>
            <a:off x="7316101" y="2232330"/>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cxnSp>
        <p:nvCxnSpPr>
          <p:cNvPr id="56" name="Connettore 1 55"/>
          <p:cNvCxnSpPr/>
          <p:nvPr/>
        </p:nvCxnSpPr>
        <p:spPr bwMode="auto">
          <a:xfrm flipV="1">
            <a:off x="3607580" y="4277432"/>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57" name="CasellaDiTesto 10"/>
          <p:cNvSpPr txBox="1">
            <a:spLocks noChangeArrowheads="1"/>
          </p:cNvSpPr>
          <p:nvPr/>
        </p:nvSpPr>
        <p:spPr bwMode="auto">
          <a:xfrm>
            <a:off x="3577984" y="4294856"/>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58" name="CasellaDiTesto 20"/>
          <p:cNvSpPr txBox="1">
            <a:spLocks noChangeArrowheads="1"/>
          </p:cNvSpPr>
          <p:nvPr/>
        </p:nvSpPr>
        <p:spPr bwMode="auto">
          <a:xfrm>
            <a:off x="2422048" y="4294856"/>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59" name="Connettore 2 58"/>
          <p:cNvCxnSpPr/>
          <p:nvPr/>
        </p:nvCxnSpPr>
        <p:spPr bwMode="auto">
          <a:xfrm>
            <a:off x="2573684" y="5358471"/>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0" name="Connettore 2 59"/>
          <p:cNvCxnSpPr/>
          <p:nvPr/>
        </p:nvCxnSpPr>
        <p:spPr bwMode="auto">
          <a:xfrm rot="10800000">
            <a:off x="2817068" y="5036590"/>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61" name="CasellaDiTesto 60"/>
          <p:cNvSpPr txBox="1"/>
          <p:nvPr/>
        </p:nvSpPr>
        <p:spPr>
          <a:xfrm>
            <a:off x="2553307" y="5285972"/>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62" name="CasellaDiTesto 61"/>
          <p:cNvSpPr txBox="1"/>
          <p:nvPr/>
        </p:nvSpPr>
        <p:spPr>
          <a:xfrm>
            <a:off x="2793833" y="5052410"/>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cxnSp>
        <p:nvCxnSpPr>
          <p:cNvPr id="63" name="Connettore 1 62"/>
          <p:cNvCxnSpPr/>
          <p:nvPr/>
        </p:nvCxnSpPr>
        <p:spPr bwMode="auto">
          <a:xfrm flipV="1">
            <a:off x="8129848" y="4276336"/>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64" name="CasellaDiTesto 10"/>
          <p:cNvSpPr txBox="1">
            <a:spLocks noChangeArrowheads="1"/>
          </p:cNvSpPr>
          <p:nvPr/>
        </p:nvSpPr>
        <p:spPr bwMode="auto">
          <a:xfrm>
            <a:off x="8100252" y="4293760"/>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65" name="CasellaDiTesto 20"/>
          <p:cNvSpPr txBox="1">
            <a:spLocks noChangeArrowheads="1"/>
          </p:cNvSpPr>
          <p:nvPr/>
        </p:nvSpPr>
        <p:spPr bwMode="auto">
          <a:xfrm>
            <a:off x="6944316" y="4293760"/>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66" name="Connettore 2 65"/>
          <p:cNvCxnSpPr/>
          <p:nvPr/>
        </p:nvCxnSpPr>
        <p:spPr bwMode="auto">
          <a:xfrm>
            <a:off x="7095952" y="5357375"/>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7" name="Connettore 2 66"/>
          <p:cNvCxnSpPr/>
          <p:nvPr/>
        </p:nvCxnSpPr>
        <p:spPr bwMode="auto">
          <a:xfrm rot="10800000">
            <a:off x="7339336" y="5035494"/>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68" name="CasellaDiTesto 67"/>
          <p:cNvSpPr txBox="1"/>
          <p:nvPr/>
        </p:nvSpPr>
        <p:spPr>
          <a:xfrm>
            <a:off x="7075575" y="5284876"/>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69" name="CasellaDiTesto 68"/>
          <p:cNvSpPr txBox="1"/>
          <p:nvPr/>
        </p:nvSpPr>
        <p:spPr>
          <a:xfrm>
            <a:off x="7316101" y="5051314"/>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sp>
        <p:nvSpPr>
          <p:cNvPr id="70" name="CasellaDiTesto 69"/>
          <p:cNvSpPr txBox="1"/>
          <p:nvPr/>
        </p:nvSpPr>
        <p:spPr>
          <a:xfrm>
            <a:off x="3178564" y="2924944"/>
            <a:ext cx="386644" cy="215444"/>
          </a:xfrm>
          <a:prstGeom prst="rect">
            <a:avLst/>
          </a:prstGeom>
          <a:noFill/>
        </p:spPr>
        <p:txBody>
          <a:bodyPr wrap="none" rtlCol="0">
            <a:spAutoFit/>
          </a:bodyPr>
          <a:lstStyle/>
          <a:p>
            <a:r>
              <a:rPr lang="it-IT" b="0" dirty="0" smtClean="0"/>
              <a:t>26,8</a:t>
            </a:r>
            <a:endParaRPr lang="it-IT" b="0" dirty="0"/>
          </a:p>
        </p:txBody>
      </p:sp>
      <p:sp>
        <p:nvSpPr>
          <p:cNvPr id="71" name="CasellaDiTesto 70"/>
          <p:cNvSpPr txBox="1"/>
          <p:nvPr/>
        </p:nvSpPr>
        <p:spPr>
          <a:xfrm>
            <a:off x="3419351" y="2895711"/>
            <a:ext cx="386644" cy="215444"/>
          </a:xfrm>
          <a:prstGeom prst="rect">
            <a:avLst/>
          </a:prstGeom>
          <a:noFill/>
        </p:spPr>
        <p:txBody>
          <a:bodyPr wrap="none" rtlCol="0">
            <a:spAutoFit/>
          </a:bodyPr>
          <a:lstStyle/>
          <a:p>
            <a:r>
              <a:rPr lang="it-IT" b="0" dirty="0" smtClean="0"/>
              <a:t>29,0</a:t>
            </a:r>
            <a:endParaRPr lang="it-IT" b="0" dirty="0"/>
          </a:p>
        </p:txBody>
      </p:sp>
      <p:sp>
        <p:nvSpPr>
          <p:cNvPr id="72" name="CasellaDiTesto 71"/>
          <p:cNvSpPr txBox="1"/>
          <p:nvPr/>
        </p:nvSpPr>
        <p:spPr>
          <a:xfrm>
            <a:off x="3715446" y="2812193"/>
            <a:ext cx="386644" cy="215444"/>
          </a:xfrm>
          <a:prstGeom prst="rect">
            <a:avLst/>
          </a:prstGeom>
          <a:noFill/>
        </p:spPr>
        <p:txBody>
          <a:bodyPr wrap="none" rtlCol="0">
            <a:spAutoFit/>
          </a:bodyPr>
          <a:lstStyle/>
          <a:p>
            <a:r>
              <a:rPr lang="it-IT" b="0" dirty="0" smtClean="0">
                <a:solidFill>
                  <a:srgbClr val="FF0000"/>
                </a:solidFill>
              </a:rPr>
              <a:t>31,0</a:t>
            </a:r>
            <a:endParaRPr lang="it-IT" b="0" dirty="0">
              <a:solidFill>
                <a:srgbClr val="FF0000"/>
              </a:solidFill>
            </a:endParaRPr>
          </a:p>
        </p:txBody>
      </p:sp>
      <p:sp>
        <p:nvSpPr>
          <p:cNvPr id="73" name="CasellaDiTesto 72"/>
          <p:cNvSpPr txBox="1"/>
          <p:nvPr/>
        </p:nvSpPr>
        <p:spPr>
          <a:xfrm>
            <a:off x="7695689" y="2853516"/>
            <a:ext cx="386644" cy="215444"/>
          </a:xfrm>
          <a:prstGeom prst="rect">
            <a:avLst/>
          </a:prstGeom>
          <a:noFill/>
        </p:spPr>
        <p:txBody>
          <a:bodyPr wrap="none" rtlCol="0">
            <a:spAutoFit/>
          </a:bodyPr>
          <a:lstStyle/>
          <a:p>
            <a:r>
              <a:rPr lang="it-IT" b="0" dirty="0" smtClean="0"/>
              <a:t>33,4</a:t>
            </a:r>
            <a:endParaRPr lang="it-IT" b="0" dirty="0"/>
          </a:p>
        </p:txBody>
      </p:sp>
      <p:sp>
        <p:nvSpPr>
          <p:cNvPr id="74" name="CasellaDiTesto 73"/>
          <p:cNvSpPr txBox="1"/>
          <p:nvPr/>
        </p:nvSpPr>
        <p:spPr>
          <a:xfrm>
            <a:off x="7936476" y="2751695"/>
            <a:ext cx="386644" cy="215444"/>
          </a:xfrm>
          <a:prstGeom prst="rect">
            <a:avLst/>
          </a:prstGeom>
          <a:noFill/>
        </p:spPr>
        <p:txBody>
          <a:bodyPr wrap="none" rtlCol="0">
            <a:spAutoFit/>
          </a:bodyPr>
          <a:lstStyle/>
          <a:p>
            <a:r>
              <a:rPr lang="it-IT" b="0" dirty="0" smtClean="0"/>
              <a:t>35,6</a:t>
            </a:r>
            <a:endParaRPr lang="it-IT" b="0" dirty="0"/>
          </a:p>
        </p:txBody>
      </p:sp>
      <p:sp>
        <p:nvSpPr>
          <p:cNvPr id="75" name="CasellaDiTesto 74"/>
          <p:cNvSpPr txBox="1"/>
          <p:nvPr/>
        </p:nvSpPr>
        <p:spPr>
          <a:xfrm>
            <a:off x="8232571" y="2686465"/>
            <a:ext cx="386644" cy="215444"/>
          </a:xfrm>
          <a:prstGeom prst="rect">
            <a:avLst/>
          </a:prstGeom>
          <a:noFill/>
        </p:spPr>
        <p:txBody>
          <a:bodyPr wrap="none" rtlCol="0">
            <a:spAutoFit/>
          </a:bodyPr>
          <a:lstStyle/>
          <a:p>
            <a:r>
              <a:rPr lang="it-IT" b="0" dirty="0" smtClean="0">
                <a:solidFill>
                  <a:srgbClr val="FF0000"/>
                </a:solidFill>
              </a:rPr>
              <a:t>37,8</a:t>
            </a:r>
            <a:endParaRPr lang="it-IT" b="0" dirty="0">
              <a:solidFill>
                <a:srgbClr val="FF0000"/>
              </a:solidFill>
            </a:endParaRPr>
          </a:p>
        </p:txBody>
      </p:sp>
      <p:sp>
        <p:nvSpPr>
          <p:cNvPr id="76" name="CasellaDiTesto 75"/>
          <p:cNvSpPr txBox="1"/>
          <p:nvPr/>
        </p:nvSpPr>
        <p:spPr>
          <a:xfrm>
            <a:off x="7710754" y="5645360"/>
            <a:ext cx="386644" cy="215444"/>
          </a:xfrm>
          <a:prstGeom prst="rect">
            <a:avLst/>
          </a:prstGeom>
          <a:noFill/>
        </p:spPr>
        <p:txBody>
          <a:bodyPr wrap="none" rtlCol="0">
            <a:spAutoFit/>
          </a:bodyPr>
          <a:lstStyle/>
          <a:p>
            <a:r>
              <a:rPr lang="it-IT" b="0" dirty="0" smtClean="0"/>
              <a:t>32,0</a:t>
            </a:r>
            <a:endParaRPr lang="it-IT" b="0" dirty="0"/>
          </a:p>
        </p:txBody>
      </p:sp>
      <p:sp>
        <p:nvSpPr>
          <p:cNvPr id="77" name="CasellaDiTesto 76"/>
          <p:cNvSpPr txBox="1"/>
          <p:nvPr/>
        </p:nvSpPr>
        <p:spPr>
          <a:xfrm>
            <a:off x="7951541" y="5592399"/>
            <a:ext cx="386644" cy="215444"/>
          </a:xfrm>
          <a:prstGeom prst="rect">
            <a:avLst/>
          </a:prstGeom>
          <a:noFill/>
        </p:spPr>
        <p:txBody>
          <a:bodyPr wrap="none" rtlCol="0">
            <a:spAutoFit/>
          </a:bodyPr>
          <a:lstStyle/>
          <a:p>
            <a:r>
              <a:rPr lang="it-IT" b="0" dirty="0" smtClean="0"/>
              <a:t>34,3</a:t>
            </a:r>
            <a:endParaRPr lang="it-IT" b="0" dirty="0"/>
          </a:p>
        </p:txBody>
      </p:sp>
      <p:sp>
        <p:nvSpPr>
          <p:cNvPr id="78" name="CasellaDiTesto 77"/>
          <p:cNvSpPr txBox="1"/>
          <p:nvPr/>
        </p:nvSpPr>
        <p:spPr>
          <a:xfrm>
            <a:off x="8217804" y="5540414"/>
            <a:ext cx="386644" cy="215444"/>
          </a:xfrm>
          <a:prstGeom prst="rect">
            <a:avLst/>
          </a:prstGeom>
          <a:noFill/>
        </p:spPr>
        <p:txBody>
          <a:bodyPr wrap="none" rtlCol="0">
            <a:spAutoFit/>
          </a:bodyPr>
          <a:lstStyle/>
          <a:p>
            <a:r>
              <a:rPr lang="it-IT" b="0" dirty="0" smtClean="0">
                <a:solidFill>
                  <a:srgbClr val="FF0000"/>
                </a:solidFill>
              </a:rPr>
              <a:t>35,6</a:t>
            </a:r>
            <a:endParaRPr lang="it-IT" b="0" dirty="0">
              <a:solidFill>
                <a:srgbClr val="FF0000"/>
              </a:solidFill>
            </a:endParaRPr>
          </a:p>
        </p:txBody>
      </p:sp>
      <p:sp>
        <p:nvSpPr>
          <p:cNvPr id="79" name="CasellaDiTesto 78"/>
          <p:cNvSpPr txBox="1"/>
          <p:nvPr/>
        </p:nvSpPr>
        <p:spPr>
          <a:xfrm>
            <a:off x="3191710" y="5604525"/>
            <a:ext cx="386644" cy="215444"/>
          </a:xfrm>
          <a:prstGeom prst="rect">
            <a:avLst/>
          </a:prstGeom>
          <a:noFill/>
        </p:spPr>
        <p:txBody>
          <a:bodyPr wrap="none" rtlCol="0">
            <a:spAutoFit/>
          </a:bodyPr>
          <a:lstStyle/>
          <a:p>
            <a:r>
              <a:rPr lang="it-IT" b="0" dirty="0" smtClean="0"/>
              <a:t>34,0</a:t>
            </a:r>
            <a:endParaRPr lang="it-IT" b="0" dirty="0"/>
          </a:p>
        </p:txBody>
      </p:sp>
      <p:sp>
        <p:nvSpPr>
          <p:cNvPr id="80" name="CasellaDiTesto 79"/>
          <p:cNvSpPr txBox="1"/>
          <p:nvPr/>
        </p:nvSpPr>
        <p:spPr>
          <a:xfrm>
            <a:off x="3419872" y="5571551"/>
            <a:ext cx="386644" cy="215444"/>
          </a:xfrm>
          <a:prstGeom prst="rect">
            <a:avLst/>
          </a:prstGeom>
          <a:noFill/>
        </p:spPr>
        <p:txBody>
          <a:bodyPr wrap="none" rtlCol="0">
            <a:spAutoFit/>
          </a:bodyPr>
          <a:lstStyle/>
          <a:p>
            <a:r>
              <a:rPr lang="it-IT" b="0" dirty="0" smtClean="0"/>
              <a:t>35,4</a:t>
            </a:r>
            <a:endParaRPr lang="it-IT" b="0" dirty="0"/>
          </a:p>
        </p:txBody>
      </p:sp>
      <p:sp>
        <p:nvSpPr>
          <p:cNvPr id="81" name="CasellaDiTesto 80"/>
          <p:cNvSpPr txBox="1"/>
          <p:nvPr/>
        </p:nvSpPr>
        <p:spPr>
          <a:xfrm>
            <a:off x="3707904" y="5468737"/>
            <a:ext cx="386644" cy="215444"/>
          </a:xfrm>
          <a:prstGeom prst="rect">
            <a:avLst/>
          </a:prstGeom>
          <a:noFill/>
        </p:spPr>
        <p:txBody>
          <a:bodyPr wrap="square" rtlCol="0">
            <a:spAutoFit/>
          </a:bodyPr>
          <a:lstStyle/>
          <a:p>
            <a:r>
              <a:rPr lang="it-IT" b="0" dirty="0" smtClean="0">
                <a:solidFill>
                  <a:srgbClr val="FF0000"/>
                </a:solidFill>
              </a:rPr>
              <a:t>39,0</a:t>
            </a:r>
            <a:endParaRPr lang="it-IT" b="0" dirty="0">
              <a:solidFill>
                <a:srgbClr val="FF0000"/>
              </a:solidFill>
            </a:endParaRPr>
          </a:p>
        </p:txBody>
      </p:sp>
      <p:sp>
        <p:nvSpPr>
          <p:cNvPr id="82" name="CasellaDiTesto 81"/>
          <p:cNvSpPr txBox="1"/>
          <p:nvPr/>
        </p:nvSpPr>
        <p:spPr>
          <a:xfrm>
            <a:off x="611560" y="6084907"/>
            <a:ext cx="2547492" cy="215444"/>
          </a:xfrm>
          <a:prstGeom prst="rect">
            <a:avLst/>
          </a:prstGeom>
          <a:noFill/>
        </p:spPr>
        <p:txBody>
          <a:bodyPr wrap="none">
            <a:spAutoFit/>
          </a:bodyPr>
          <a:lstStyle/>
          <a:p>
            <a:pPr>
              <a:defRPr/>
            </a:pPr>
            <a:r>
              <a:rPr lang="it-IT" b="0" i="1" dirty="0" smtClean="0">
                <a:latin typeface="Arial" charset="0"/>
                <a:ea typeface="MS PGothic" charset="0"/>
                <a:cs typeface="MS PGothic" charset="0"/>
              </a:rPr>
              <a:t>L’industria comprende la manifattura e le costruzioni</a:t>
            </a:r>
            <a:endParaRPr lang="it-IT" b="0" i="1" dirty="0">
              <a:latin typeface="Arial" charset="0"/>
              <a:ea typeface="MS PGothic" charset="0"/>
              <a:cs typeface="MS PGothic" charset="0"/>
            </a:endParaRPr>
          </a:p>
        </p:txBody>
      </p:sp>
      <p:sp>
        <p:nvSpPr>
          <p:cNvPr id="83" name="CasellaDiTesto 82"/>
          <p:cNvSpPr txBox="1"/>
          <p:nvPr/>
        </p:nvSpPr>
        <p:spPr>
          <a:xfrm>
            <a:off x="5120852" y="6086552"/>
            <a:ext cx="2624436" cy="215444"/>
          </a:xfrm>
          <a:prstGeom prst="rect">
            <a:avLst/>
          </a:prstGeom>
          <a:noFill/>
        </p:spPr>
        <p:txBody>
          <a:bodyPr wrap="none">
            <a:spAutoFit/>
          </a:bodyPr>
          <a:lstStyle/>
          <a:p>
            <a:pPr>
              <a:defRPr/>
            </a:pPr>
            <a:r>
              <a:rPr lang="it-IT" b="0" i="1" dirty="0" smtClean="0"/>
              <a:t>Il terziario comprende il commercio, il turismo, i servizi</a:t>
            </a:r>
            <a:endParaRPr lang="it-IT" b="0" i="1" dirty="0"/>
          </a:p>
        </p:txBody>
      </p:sp>
      <p:sp>
        <p:nvSpPr>
          <p:cNvPr id="84" name="Rectangle 4"/>
          <p:cNvSpPr txBox="1">
            <a:spLocks noChangeArrowheads="1"/>
          </p:cNvSpPr>
          <p:nvPr/>
        </p:nvSpPr>
        <p:spPr bwMode="auto">
          <a:xfrm>
            <a:off x="194213" y="152337"/>
            <a:ext cx="86982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dirty="0" smtClean="0"/>
              <a:t>L’andamento dell’</a:t>
            </a:r>
            <a:r>
              <a:rPr lang="it-IT" altLang="ja-JP" sz="2400" u="sng" dirty="0" smtClean="0"/>
              <a:t>occupazione</a:t>
            </a:r>
            <a:r>
              <a:rPr lang="it-IT" altLang="ja-JP" sz="2400" dirty="0" smtClean="0"/>
              <a:t> secondo </a:t>
            </a:r>
            <a:r>
              <a:rPr lang="it-IT" altLang="ja-JP" sz="2400" dirty="0"/>
              <a:t>il giudizio delle </a:t>
            </a:r>
            <a:r>
              <a:rPr lang="it-IT" altLang="ja-JP" sz="2400" dirty="0" smtClean="0"/>
              <a:t>imprese</a:t>
            </a:r>
            <a:endParaRPr lang="it-IT" altLang="it-IT"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4"/>
          <p:cNvSpPr txBox="1">
            <a:spLocks noChangeArrowheads="1"/>
          </p:cNvSpPr>
          <p:nvPr/>
        </p:nvSpPr>
        <p:spPr bwMode="auto">
          <a:xfrm>
            <a:off x="194213" y="152337"/>
            <a:ext cx="86982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dirty="0" smtClean="0"/>
              <a:t>L’andamento dei </a:t>
            </a:r>
            <a:r>
              <a:rPr lang="it-IT" altLang="ja-JP" sz="2400" u="sng" dirty="0" smtClean="0"/>
              <a:t>ricavi</a:t>
            </a:r>
            <a:r>
              <a:rPr lang="it-IT" altLang="ja-JP" sz="2400" dirty="0"/>
              <a:t> </a:t>
            </a:r>
            <a:r>
              <a:rPr lang="it-IT" altLang="ja-JP" sz="2400" dirty="0" smtClean="0"/>
              <a:t>e dell’</a:t>
            </a:r>
            <a:r>
              <a:rPr lang="it-IT" altLang="ja-JP" sz="2400" u="sng" dirty="0" smtClean="0"/>
              <a:t>occupazione</a:t>
            </a:r>
            <a:r>
              <a:rPr lang="it-IT" altLang="ja-JP" sz="2400" dirty="0" smtClean="0"/>
              <a:t> secondo </a:t>
            </a:r>
            <a:r>
              <a:rPr lang="it-IT" altLang="ja-JP" sz="2400" dirty="0"/>
              <a:t>il giudizio delle </a:t>
            </a:r>
            <a:r>
              <a:rPr lang="it-IT" altLang="ja-JP" sz="2400" dirty="0" smtClean="0"/>
              <a:t>imprese</a:t>
            </a:r>
            <a:endParaRPr lang="it-IT" altLang="it-IT" sz="2400" dirty="0"/>
          </a:p>
        </p:txBody>
      </p:sp>
      <p:sp>
        <p:nvSpPr>
          <p:cNvPr id="3" name="Segnaposto contenuto 2"/>
          <p:cNvSpPr>
            <a:spLocks noGrp="1"/>
          </p:cNvSpPr>
          <p:nvPr>
            <p:ph idx="1"/>
          </p:nvPr>
        </p:nvSpPr>
        <p:spPr/>
        <p:txBody>
          <a:bodyPr/>
          <a:lstStyle/>
          <a:p>
            <a:r>
              <a:rPr lang="it-IT" dirty="0"/>
              <a:t>L'andamento dei ricavi delle imprese della regione, sia dell'industria, sia del terziario, è sostanzialmente stabile, pur essendo comunque migliore - in entrambe i casi - rispetto al dato medio nazionale</a:t>
            </a:r>
            <a:r>
              <a:rPr lang="it-IT" dirty="0" smtClean="0"/>
              <a:t>.</a:t>
            </a:r>
          </a:p>
          <a:p>
            <a:r>
              <a:rPr lang="it-IT" dirty="0"/>
              <a:t>L'andamento dell'occupazione migliora alla fine dell'anno che si è appena concluso in Friuli Venezia Giulia assai più velocemente rispetto a quanto non accada nel resto del paese.</a:t>
            </a:r>
          </a:p>
          <a:p>
            <a:r>
              <a:rPr lang="it-IT" dirty="0" smtClean="0"/>
              <a:t>L'occupazione </a:t>
            </a:r>
            <a:r>
              <a:rPr lang="it-IT" dirty="0"/>
              <a:t>aumenta in prevalenza presso le industrie, che fanno registrare un dato superiore rispetto a quello medio nazionale, </a:t>
            </a:r>
            <a:endParaRPr lang="it-IT" dirty="0" smtClean="0"/>
          </a:p>
          <a:p>
            <a:r>
              <a:rPr lang="it-IT" dirty="0" smtClean="0"/>
              <a:t>…ed </a:t>
            </a:r>
            <a:r>
              <a:rPr lang="it-IT" dirty="0"/>
              <a:t>aumenta anche presso le imprese del commercio, dei servizi e del turismo, presso le quali anche l'indicatore del Friuli Venezia Giulia fa registrare una performance migliore rispetto a quella del resto del paese.</a:t>
            </a:r>
          </a:p>
          <a:p>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3690000" y="3348000"/>
            <a:ext cx="5032064" cy="3142800"/>
          </a:xfrm>
          <a:prstGeom prst="rect">
            <a:avLst/>
          </a:prstGeom>
        </p:spPr>
      </p:pic>
      <p:sp>
        <p:nvSpPr>
          <p:cNvPr id="12" name="Rettangolo 11"/>
          <p:cNvSpPr/>
          <p:nvPr/>
        </p:nvSpPr>
        <p:spPr>
          <a:xfrm>
            <a:off x="1442434" y="3318437"/>
            <a:ext cx="1604024" cy="498598"/>
          </a:xfrm>
          <a:prstGeom prst="rect">
            <a:avLst/>
          </a:prstGeom>
        </p:spPr>
        <p:txBody>
          <a:bodyPr wrap="square">
            <a:spAutoFit/>
          </a:bodyPr>
          <a:lstStyle/>
          <a:p>
            <a:pPr algn="r">
              <a:lnSpc>
                <a:spcPct val="110000"/>
              </a:lnSpc>
              <a:spcBef>
                <a:spcPts val="600"/>
              </a:spcBef>
            </a:pPr>
            <a:r>
              <a:rPr lang="it-IT" sz="1200" dirty="0" smtClean="0"/>
              <a:t>Hanno utilizzato il Jobs Act</a:t>
            </a:r>
            <a:endParaRPr lang="it-IT" sz="1200" dirty="0"/>
          </a:p>
        </p:txBody>
      </p:sp>
      <p:sp>
        <p:nvSpPr>
          <p:cNvPr id="7" name="Rettangolo 6"/>
          <p:cNvSpPr/>
          <p:nvPr/>
        </p:nvSpPr>
        <p:spPr bwMode="auto">
          <a:xfrm>
            <a:off x="3490171" y="3309871"/>
            <a:ext cx="5447766" cy="3181081"/>
          </a:xfrm>
          <a:prstGeom prst="rect">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4" name="Rettangolo 13"/>
          <p:cNvSpPr/>
          <p:nvPr/>
        </p:nvSpPr>
        <p:spPr>
          <a:xfrm>
            <a:off x="3425776" y="2794652"/>
            <a:ext cx="5447766" cy="498598"/>
          </a:xfrm>
          <a:prstGeom prst="rect">
            <a:avLst/>
          </a:prstGeom>
        </p:spPr>
        <p:txBody>
          <a:bodyPr wrap="square">
            <a:spAutoFit/>
          </a:bodyPr>
          <a:lstStyle/>
          <a:p>
            <a:pPr>
              <a:lnSpc>
                <a:spcPct val="110000"/>
              </a:lnSpc>
              <a:spcBef>
                <a:spcPts val="600"/>
              </a:spcBef>
            </a:pPr>
            <a:r>
              <a:rPr lang="it-IT" sz="1200" b="1" dirty="0" smtClean="0"/>
              <a:t>Finalità di utilizzo del Jobs Act </a:t>
            </a:r>
            <a:r>
              <a:rPr lang="it-IT" sz="1200" dirty="0" smtClean="0"/>
              <a:t/>
            </a:r>
            <a:br>
              <a:rPr lang="it-IT" sz="1200" dirty="0" smtClean="0"/>
            </a:br>
            <a:r>
              <a:rPr lang="it-IT" sz="1200" i="1" dirty="0" smtClean="0"/>
              <a:t>(analisi effettuata esclusivamente presso l’ 8,9% del campione)</a:t>
            </a:r>
            <a:endParaRPr lang="it-IT" sz="1200" i="1" dirty="0"/>
          </a:p>
        </p:txBody>
      </p:sp>
      <p:sp>
        <p:nvSpPr>
          <p:cNvPr id="15" name="Text Box 49"/>
          <p:cNvSpPr txBox="1">
            <a:spLocks noChangeArrowheads="1"/>
          </p:cNvSpPr>
          <p:nvPr/>
        </p:nvSpPr>
        <p:spPr bwMode="auto">
          <a:xfrm>
            <a:off x="228600" y="5722873"/>
            <a:ext cx="3136111" cy="77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smtClean="0"/>
              <a:t>1.536 </a:t>
            </a:r>
            <a:r>
              <a:rPr lang="it-IT" altLang="it-IT" sz="900" b="0" dirty="0"/>
              <a:t>casi. </a:t>
            </a:r>
            <a:endParaRPr lang="it-IT" altLang="it-IT" sz="900" b="0" dirty="0" smtClean="0"/>
          </a:p>
          <a:p>
            <a:pPr algn="just" eaLnBrk="1" hangingPunct="1">
              <a:lnSpc>
                <a:spcPct val="110000"/>
              </a:lnSpc>
              <a:spcBef>
                <a:spcPts val="600"/>
              </a:spcBef>
            </a:pPr>
            <a:r>
              <a:rPr lang="it-IT" altLang="ja-JP" sz="900" b="0" dirty="0" smtClean="0">
                <a:solidFill>
                  <a:srgbClr val="000000"/>
                </a:solidFill>
              </a:rPr>
              <a:t>La somma delle percentuali è diversa da 100,0 perché erano ammesse risposte multiple.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sp>
        <p:nvSpPr>
          <p:cNvPr id="2" name="Ovale 1"/>
          <p:cNvSpPr/>
          <p:nvPr/>
        </p:nvSpPr>
        <p:spPr bwMode="auto">
          <a:xfrm>
            <a:off x="3923928" y="5722873"/>
            <a:ext cx="4966072" cy="76703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3" name="Freccia in giù 2"/>
          <p:cNvSpPr/>
          <p:nvPr/>
        </p:nvSpPr>
        <p:spPr bwMode="auto">
          <a:xfrm rot="1562302">
            <a:off x="8007070" y="4851475"/>
            <a:ext cx="792088" cy="936403"/>
          </a:xfrm>
          <a:prstGeom prst="downArrow">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3" name="Rettangolo 12"/>
          <p:cNvSpPr/>
          <p:nvPr/>
        </p:nvSpPr>
        <p:spPr>
          <a:xfrm>
            <a:off x="395288" y="3869323"/>
            <a:ext cx="2808560" cy="279757"/>
          </a:xfrm>
          <a:prstGeom prst="rect">
            <a:avLst/>
          </a:prstGeom>
          <a:solidFill>
            <a:srgbClr val="FFFF00"/>
          </a:solidFill>
        </p:spPr>
        <p:txBody>
          <a:bodyPr wrap="square">
            <a:spAutoFit/>
          </a:bodyPr>
          <a:lstStyle/>
          <a:p>
            <a:pPr algn="ctr">
              <a:lnSpc>
                <a:spcPct val="110000"/>
              </a:lnSpc>
              <a:spcBef>
                <a:spcPts val="600"/>
              </a:spcBef>
            </a:pPr>
            <a:r>
              <a:rPr lang="it-IT" sz="1200" i="1" dirty="0" smtClean="0"/>
              <a:t>Era il 6,7% a luglio 2015</a:t>
            </a:r>
            <a:endParaRPr lang="it-IT" sz="1200" i="1" dirty="0"/>
          </a:p>
        </p:txBody>
      </p:sp>
      <p:pic>
        <p:nvPicPr>
          <p:cNvPr id="5" name="Immagine 4"/>
          <p:cNvPicPr>
            <a:picLocks noChangeAspect="1"/>
          </p:cNvPicPr>
          <p:nvPr/>
        </p:nvPicPr>
        <p:blipFill>
          <a:blip r:embed="rId3"/>
          <a:stretch>
            <a:fillRect/>
          </a:stretch>
        </p:blipFill>
        <p:spPr>
          <a:xfrm>
            <a:off x="226800" y="1569568"/>
            <a:ext cx="3239875" cy="1944000"/>
          </a:xfrm>
          <a:prstGeom prst="rect">
            <a:avLst/>
          </a:prstGeom>
        </p:spPr>
      </p:pic>
      <p:sp>
        <p:nvSpPr>
          <p:cNvPr id="17"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nSpc>
                <a:spcPct val="110000"/>
              </a:lnSpc>
              <a:spcBef>
                <a:spcPts val="600"/>
              </a:spcBef>
            </a:pPr>
            <a:r>
              <a:rPr lang="it-IT" sz="2000" dirty="0"/>
              <a:t>La Sua impresa </a:t>
            </a:r>
            <a:r>
              <a:rPr lang="it-IT" sz="2000" u="sng" dirty="0"/>
              <a:t>ha già utilizzato il Jobs </a:t>
            </a:r>
            <a:r>
              <a:rPr lang="it-IT" sz="2000" u="sng" dirty="0" err="1"/>
              <a:t>Act</a:t>
            </a:r>
            <a:r>
              <a:rPr lang="it-IT" sz="2000" dirty="0"/>
              <a:t> per assumere personale a tempo indeterminato in questo trimestre?</a:t>
            </a:r>
          </a:p>
        </p:txBody>
      </p:sp>
      <p:sp>
        <p:nvSpPr>
          <p:cNvPr id="16" name="CasellaDiTesto 15"/>
          <p:cNvSpPr txBox="1"/>
          <p:nvPr/>
        </p:nvSpPr>
        <p:spPr>
          <a:xfrm>
            <a:off x="251520" y="1104999"/>
            <a:ext cx="2680286" cy="307777"/>
          </a:xfrm>
          <a:prstGeom prst="rect">
            <a:avLst/>
          </a:prstGeom>
          <a:noFill/>
        </p:spPr>
        <p:txBody>
          <a:bodyPr wrap="none" rtlCol="0">
            <a:spAutoFit/>
          </a:bodyPr>
          <a:lstStyle/>
          <a:p>
            <a:r>
              <a:rPr lang="it-IT" sz="1400" dirty="0" smtClean="0">
                <a:solidFill>
                  <a:srgbClr val="008000"/>
                </a:solidFill>
              </a:rPr>
              <a:t>Friuli Venezia Giulia </a:t>
            </a:r>
            <a:r>
              <a:rPr lang="it-IT" sz="1400" b="0" i="1" dirty="0" smtClean="0">
                <a:solidFill>
                  <a:srgbClr val="008000"/>
                </a:solidFill>
              </a:rPr>
              <a:t>(terziario)</a:t>
            </a:r>
            <a:endParaRPr lang="it-IT" sz="1400" b="0" i="1" dirty="0">
              <a:solidFill>
                <a:srgbClr val="008000"/>
              </a:solidFill>
            </a:endParaRPr>
          </a:p>
        </p:txBody>
      </p:sp>
    </p:spTree>
    <p:extLst>
      <p:ext uri="{BB962C8B-B14F-4D97-AF65-F5344CB8AC3E}">
        <p14:creationId xmlns:p14="http://schemas.microsoft.com/office/powerpoint/2010/main" val="4200474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3690000" y="3348000"/>
            <a:ext cx="5032064" cy="3142800"/>
          </a:xfrm>
          <a:prstGeom prst="rect">
            <a:avLst/>
          </a:prstGeom>
        </p:spPr>
      </p:pic>
      <p:sp>
        <p:nvSpPr>
          <p:cNvPr id="10" name="Rettangolo 9"/>
          <p:cNvSpPr/>
          <p:nvPr/>
        </p:nvSpPr>
        <p:spPr bwMode="auto">
          <a:xfrm>
            <a:off x="3490171" y="3309871"/>
            <a:ext cx="5447766" cy="3181081"/>
          </a:xfrm>
          <a:prstGeom prst="rect">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1" name="Rettangolo 10"/>
          <p:cNvSpPr/>
          <p:nvPr/>
        </p:nvSpPr>
        <p:spPr>
          <a:xfrm>
            <a:off x="3425776" y="2794652"/>
            <a:ext cx="5447766" cy="498598"/>
          </a:xfrm>
          <a:prstGeom prst="rect">
            <a:avLst/>
          </a:prstGeom>
        </p:spPr>
        <p:txBody>
          <a:bodyPr wrap="square">
            <a:spAutoFit/>
          </a:bodyPr>
          <a:lstStyle/>
          <a:p>
            <a:pPr>
              <a:lnSpc>
                <a:spcPct val="110000"/>
              </a:lnSpc>
              <a:spcBef>
                <a:spcPts val="600"/>
              </a:spcBef>
            </a:pPr>
            <a:r>
              <a:rPr lang="it-IT" sz="1200" b="1" dirty="0" smtClean="0"/>
              <a:t>Finalità di utilizzo del Jobs Act </a:t>
            </a:r>
            <a:r>
              <a:rPr lang="it-IT" sz="1200" dirty="0" smtClean="0"/>
              <a:t/>
            </a:r>
            <a:br>
              <a:rPr lang="it-IT" sz="1200" dirty="0" smtClean="0"/>
            </a:br>
            <a:r>
              <a:rPr lang="it-IT" sz="1200" i="1" dirty="0" smtClean="0"/>
              <a:t>(analisi effettuata esclusivamente presso il 10,3% del campione)</a:t>
            </a:r>
            <a:endParaRPr lang="it-IT" sz="1200" i="1" dirty="0"/>
          </a:p>
        </p:txBody>
      </p:sp>
      <p:sp>
        <p:nvSpPr>
          <p:cNvPr id="13" name="Rettangolo 12"/>
          <p:cNvSpPr/>
          <p:nvPr/>
        </p:nvSpPr>
        <p:spPr>
          <a:xfrm>
            <a:off x="1442434" y="3318437"/>
            <a:ext cx="1604024" cy="482889"/>
          </a:xfrm>
          <a:prstGeom prst="rect">
            <a:avLst/>
          </a:prstGeom>
        </p:spPr>
        <p:txBody>
          <a:bodyPr wrap="square">
            <a:spAutoFit/>
          </a:bodyPr>
          <a:lstStyle/>
          <a:p>
            <a:pPr algn="r">
              <a:lnSpc>
                <a:spcPct val="110000"/>
              </a:lnSpc>
              <a:spcBef>
                <a:spcPts val="600"/>
              </a:spcBef>
            </a:pPr>
            <a:r>
              <a:rPr lang="it-IT" sz="1200" dirty="0" smtClean="0"/>
              <a:t>Utilizzeranno il Jobs Act</a:t>
            </a:r>
            <a:endParaRPr lang="it-IT" sz="1200" dirty="0"/>
          </a:p>
        </p:txBody>
      </p:sp>
      <p:sp>
        <p:nvSpPr>
          <p:cNvPr id="14" name="Ovale 13"/>
          <p:cNvSpPr/>
          <p:nvPr/>
        </p:nvSpPr>
        <p:spPr bwMode="auto">
          <a:xfrm>
            <a:off x="3566368" y="5722873"/>
            <a:ext cx="4966072" cy="76703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5" name="Freccia in giù 14"/>
          <p:cNvSpPr/>
          <p:nvPr/>
        </p:nvSpPr>
        <p:spPr bwMode="auto">
          <a:xfrm rot="1562302">
            <a:off x="8079078" y="4958554"/>
            <a:ext cx="792088" cy="936403"/>
          </a:xfrm>
          <a:prstGeom prst="downArrow">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16" name="Rettangolo 15"/>
          <p:cNvSpPr/>
          <p:nvPr/>
        </p:nvSpPr>
        <p:spPr>
          <a:xfrm>
            <a:off x="395288" y="3869323"/>
            <a:ext cx="2808560" cy="279757"/>
          </a:xfrm>
          <a:prstGeom prst="rect">
            <a:avLst/>
          </a:prstGeom>
          <a:solidFill>
            <a:srgbClr val="FFFF00"/>
          </a:solidFill>
        </p:spPr>
        <p:txBody>
          <a:bodyPr wrap="square">
            <a:spAutoFit/>
          </a:bodyPr>
          <a:lstStyle/>
          <a:p>
            <a:pPr algn="ctr">
              <a:lnSpc>
                <a:spcPct val="110000"/>
              </a:lnSpc>
              <a:spcBef>
                <a:spcPts val="600"/>
              </a:spcBef>
            </a:pPr>
            <a:r>
              <a:rPr lang="it-IT" sz="1200" i="1" dirty="0" smtClean="0"/>
              <a:t>Era l’ 8,9% a luglio 2015</a:t>
            </a:r>
            <a:endParaRPr lang="it-IT" sz="1200" i="1" dirty="0"/>
          </a:p>
        </p:txBody>
      </p:sp>
      <p:sp>
        <p:nvSpPr>
          <p:cNvPr id="17" name="Text Box 49"/>
          <p:cNvSpPr txBox="1">
            <a:spLocks noChangeArrowheads="1"/>
          </p:cNvSpPr>
          <p:nvPr/>
        </p:nvSpPr>
        <p:spPr bwMode="auto">
          <a:xfrm>
            <a:off x="228600" y="5722873"/>
            <a:ext cx="3136111" cy="77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sz="900" dirty="0"/>
              <a:t>Base campione: </a:t>
            </a:r>
            <a:r>
              <a:rPr lang="it-IT" altLang="it-IT" sz="900" b="0" dirty="0" smtClean="0"/>
              <a:t>1.536 </a:t>
            </a:r>
            <a:r>
              <a:rPr lang="it-IT" altLang="it-IT" sz="900" b="0" dirty="0"/>
              <a:t>casi. </a:t>
            </a:r>
            <a:endParaRPr lang="it-IT" altLang="it-IT" sz="900" b="0" dirty="0" smtClean="0"/>
          </a:p>
          <a:p>
            <a:pPr algn="just" eaLnBrk="1" hangingPunct="1">
              <a:lnSpc>
                <a:spcPct val="110000"/>
              </a:lnSpc>
              <a:spcBef>
                <a:spcPts val="600"/>
              </a:spcBef>
            </a:pPr>
            <a:r>
              <a:rPr lang="it-IT" altLang="ja-JP" sz="900" b="0" dirty="0" smtClean="0">
                <a:solidFill>
                  <a:srgbClr val="000000"/>
                </a:solidFill>
              </a:rPr>
              <a:t>La somma delle percentuali è diversa da 100,0 perché erano ammesse risposte multiple. </a:t>
            </a:r>
            <a:r>
              <a:rPr lang="it-IT" altLang="ja-JP" sz="900" dirty="0" smtClean="0">
                <a:solidFill>
                  <a:srgbClr val="000000"/>
                </a:solidFill>
              </a:rPr>
              <a:t>I </a:t>
            </a:r>
            <a:r>
              <a:rPr lang="it-IT" altLang="ja-JP" sz="900" dirty="0">
                <a:solidFill>
                  <a:srgbClr val="000000"/>
                </a:solidFill>
              </a:rPr>
              <a:t>dati sono riportati all’universo.</a:t>
            </a:r>
            <a:r>
              <a:rPr lang="it-IT" altLang="ja-JP" sz="900" dirty="0"/>
              <a:t>	</a:t>
            </a:r>
            <a:endParaRPr lang="it-IT" altLang="it-IT" sz="900" dirty="0"/>
          </a:p>
        </p:txBody>
      </p:sp>
      <p:pic>
        <p:nvPicPr>
          <p:cNvPr id="2" name="Immagine 1"/>
          <p:cNvPicPr>
            <a:picLocks noChangeAspect="1"/>
          </p:cNvPicPr>
          <p:nvPr/>
        </p:nvPicPr>
        <p:blipFill>
          <a:blip r:embed="rId3"/>
          <a:stretch>
            <a:fillRect/>
          </a:stretch>
        </p:blipFill>
        <p:spPr>
          <a:xfrm>
            <a:off x="226800" y="1569568"/>
            <a:ext cx="3239875" cy="1944000"/>
          </a:xfrm>
          <a:prstGeom prst="rect">
            <a:avLst/>
          </a:prstGeom>
        </p:spPr>
      </p:pic>
      <p:sp>
        <p:nvSpPr>
          <p:cNvPr id="20"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nSpc>
                <a:spcPct val="110000"/>
              </a:lnSpc>
              <a:spcBef>
                <a:spcPts val="600"/>
              </a:spcBef>
            </a:pPr>
            <a:r>
              <a:rPr lang="it-IT" sz="2000" dirty="0"/>
              <a:t>La Sua impresa </a:t>
            </a:r>
            <a:r>
              <a:rPr lang="it-IT" sz="2000" u="sng" dirty="0"/>
              <a:t>è intenzionata ad utilizzare il Jobs </a:t>
            </a:r>
            <a:r>
              <a:rPr lang="it-IT" sz="2000" u="sng" dirty="0" err="1"/>
              <a:t>Act</a:t>
            </a:r>
            <a:r>
              <a:rPr lang="it-IT" sz="2000" dirty="0"/>
              <a:t> per assumere personale a tempo indeterminato nel prossimo trimestre?</a:t>
            </a:r>
          </a:p>
        </p:txBody>
      </p:sp>
      <p:sp>
        <p:nvSpPr>
          <p:cNvPr id="12" name="CasellaDiTesto 11"/>
          <p:cNvSpPr txBox="1"/>
          <p:nvPr/>
        </p:nvSpPr>
        <p:spPr>
          <a:xfrm>
            <a:off x="251520" y="1104999"/>
            <a:ext cx="2680286" cy="307777"/>
          </a:xfrm>
          <a:prstGeom prst="rect">
            <a:avLst/>
          </a:prstGeom>
          <a:noFill/>
        </p:spPr>
        <p:txBody>
          <a:bodyPr wrap="none" rtlCol="0">
            <a:spAutoFit/>
          </a:bodyPr>
          <a:lstStyle/>
          <a:p>
            <a:r>
              <a:rPr lang="it-IT" sz="1400" dirty="0" smtClean="0">
                <a:solidFill>
                  <a:srgbClr val="008000"/>
                </a:solidFill>
              </a:rPr>
              <a:t>Friuli Venezia Giulia </a:t>
            </a:r>
            <a:r>
              <a:rPr lang="it-IT" sz="1400" b="0" i="1" dirty="0" smtClean="0">
                <a:solidFill>
                  <a:srgbClr val="008000"/>
                </a:solidFill>
              </a:rPr>
              <a:t>(terziario)</a:t>
            </a:r>
            <a:endParaRPr lang="it-IT" sz="1400" b="0" i="1" dirty="0">
              <a:solidFill>
                <a:srgbClr val="008000"/>
              </a:solidFill>
            </a:endParaRPr>
          </a:p>
        </p:txBody>
      </p:sp>
    </p:spTree>
    <p:extLst>
      <p:ext uri="{BB962C8B-B14F-4D97-AF65-F5344CB8AC3E}">
        <p14:creationId xmlns:p14="http://schemas.microsoft.com/office/powerpoint/2010/main" val="2440462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4727846" y="4718103"/>
            <a:ext cx="4176000" cy="909774"/>
          </a:xfrm>
          <a:prstGeom prst="rect">
            <a:avLst/>
          </a:prstGeom>
          <a:solidFill>
            <a:srgbClr val="FFC000">
              <a:alpha val="3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36" name="Rettangolo 9"/>
          <p:cNvSpPr>
            <a:spLocks noChangeArrowheads="1"/>
          </p:cNvSpPr>
          <p:nvPr/>
        </p:nvSpPr>
        <p:spPr bwMode="auto">
          <a:xfrm>
            <a:off x="392113" y="6213920"/>
            <a:ext cx="8370887" cy="345417"/>
          </a:xfrm>
          <a:prstGeom prst="rect">
            <a:avLst/>
          </a:prstGeom>
          <a:noFill/>
          <a:ln w="9525" algn="ctr">
            <a:noFill/>
            <a:round/>
            <a:headEnd/>
            <a:tailEnd/>
          </a:ln>
        </p:spPr>
        <p:txBody>
          <a:bodyPr lIns="72000" tIns="46800" rIns="72000" bIns="46800">
            <a:spAutoFit/>
          </a:bodyPr>
          <a:lstStyle/>
          <a:p>
            <a:pPr>
              <a:lnSpc>
                <a:spcPct val="130000"/>
              </a:lnSpc>
              <a:spcBef>
                <a:spcPts val="600"/>
              </a:spcBef>
            </a:pPr>
            <a:r>
              <a:rPr lang="it-IT" sz="1400" b="1" dirty="0" smtClean="0"/>
              <a:t>Fonte: </a:t>
            </a:r>
            <a:r>
              <a:rPr lang="it-IT" sz="1400" dirty="0" smtClean="0"/>
              <a:t>dati </a:t>
            </a:r>
            <a:r>
              <a:rPr lang="it-IT" sz="1400" b="1" dirty="0" smtClean="0"/>
              <a:t>Inps e Istat</a:t>
            </a:r>
            <a:endParaRPr lang="it-IT" sz="1400" b="1" dirty="0"/>
          </a:p>
        </p:txBody>
      </p:sp>
      <p:sp>
        <p:nvSpPr>
          <p:cNvPr id="19"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r>
              <a:rPr lang="it-IT" sz="2000" dirty="0">
                <a:cs typeface="Arial" charset="0"/>
              </a:rPr>
              <a:t>…il miglioramento del quadro occupazionale è «spiegato» dagli effetti del </a:t>
            </a:r>
            <a:r>
              <a:rPr lang="it-IT" sz="2000" dirty="0" err="1">
                <a:cs typeface="Arial" charset="0"/>
              </a:rPr>
              <a:t>jobs</a:t>
            </a:r>
            <a:r>
              <a:rPr lang="it-IT" sz="2000" dirty="0">
                <a:cs typeface="Arial" charset="0"/>
              </a:rPr>
              <a:t> </a:t>
            </a:r>
            <a:r>
              <a:rPr lang="it-IT" sz="2000" dirty="0" err="1">
                <a:cs typeface="Arial" charset="0"/>
              </a:rPr>
              <a:t>act</a:t>
            </a:r>
            <a:r>
              <a:rPr lang="it-IT" sz="2000" dirty="0">
                <a:cs typeface="Arial" charset="0"/>
              </a:rPr>
              <a:t> che, </a:t>
            </a:r>
            <a:r>
              <a:rPr lang="it-IT" sz="2000" dirty="0" smtClean="0">
                <a:cs typeface="Arial" charset="0"/>
              </a:rPr>
              <a:t>nei primi undici mesi del 2015, </a:t>
            </a:r>
            <a:r>
              <a:rPr lang="it-IT" sz="2000" dirty="0">
                <a:cs typeface="Arial" charset="0"/>
              </a:rPr>
              <a:t>ha prodotto in </a:t>
            </a:r>
            <a:r>
              <a:rPr lang="it-IT" sz="2000" dirty="0" smtClean="0">
                <a:cs typeface="Arial" charset="0"/>
              </a:rPr>
              <a:t>regione oltre 11mila </a:t>
            </a:r>
            <a:r>
              <a:rPr lang="it-IT" sz="2000" dirty="0">
                <a:cs typeface="Arial" charset="0"/>
              </a:rPr>
              <a:t>contratti a tempo indeterminato in </a:t>
            </a:r>
            <a:r>
              <a:rPr lang="it-IT" sz="2000" dirty="0" smtClean="0">
                <a:cs typeface="Arial" charset="0"/>
              </a:rPr>
              <a:t>più rispetto allo stesso periodo dell’anno precedente…</a:t>
            </a:r>
            <a:endParaRPr lang="it-IT" sz="2000" dirty="0">
              <a:cs typeface="Arial" charset="0"/>
            </a:endParaRPr>
          </a:p>
        </p:txBody>
      </p:sp>
      <p:pic>
        <p:nvPicPr>
          <p:cNvPr id="25" name="Immagine 24"/>
          <p:cNvPicPr>
            <a:picLocks noChangeAspect="1"/>
          </p:cNvPicPr>
          <p:nvPr/>
        </p:nvPicPr>
        <p:blipFill>
          <a:blip r:embed="rId2"/>
          <a:stretch>
            <a:fillRect/>
          </a:stretch>
        </p:blipFill>
        <p:spPr>
          <a:xfrm>
            <a:off x="668291" y="2211459"/>
            <a:ext cx="3327567" cy="4241877"/>
          </a:xfrm>
          <a:prstGeom prst="rect">
            <a:avLst/>
          </a:prstGeom>
        </p:spPr>
      </p:pic>
      <p:sp>
        <p:nvSpPr>
          <p:cNvPr id="26" name="CasellaDiTesto 87"/>
          <p:cNvSpPr txBox="1">
            <a:spLocks noChangeArrowheads="1"/>
          </p:cNvSpPr>
          <p:nvPr/>
        </p:nvSpPr>
        <p:spPr bwMode="auto">
          <a:xfrm>
            <a:off x="4943811" y="1787215"/>
            <a:ext cx="19912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6000" b="0" dirty="0" smtClean="0">
                <a:solidFill>
                  <a:srgbClr val="008000"/>
                </a:solidFill>
              </a:rPr>
              <a:t>+87</a:t>
            </a:r>
            <a:r>
              <a:rPr lang="it-IT" altLang="it-IT" sz="4400" b="0" dirty="0" smtClean="0">
                <a:solidFill>
                  <a:srgbClr val="008000"/>
                </a:solidFill>
              </a:rPr>
              <a:t>%</a:t>
            </a:r>
            <a:endParaRPr lang="it-IT" altLang="it-IT" sz="6000" b="0" dirty="0">
              <a:solidFill>
                <a:srgbClr val="008000"/>
              </a:solidFill>
            </a:endParaRPr>
          </a:p>
        </p:txBody>
      </p:sp>
      <p:sp>
        <p:nvSpPr>
          <p:cNvPr id="27" name="CasellaDiTesto 26"/>
          <p:cNvSpPr txBox="1"/>
          <p:nvPr/>
        </p:nvSpPr>
        <p:spPr>
          <a:xfrm>
            <a:off x="338578" y="3229813"/>
            <a:ext cx="3975596" cy="2431435"/>
          </a:xfrm>
          <a:prstGeom prst="rect">
            <a:avLst/>
          </a:prstGeom>
          <a:solidFill>
            <a:schemeClr val="bg1">
              <a:lumMod val="85000"/>
              <a:alpha val="50000"/>
            </a:schemeClr>
          </a:solidFill>
        </p:spPr>
        <p:txBody>
          <a:bodyPr wrap="square" rtlCol="0">
            <a:spAutoFit/>
          </a:bodyPr>
          <a:lstStyle/>
          <a:p>
            <a:pPr algn="ctr"/>
            <a:r>
              <a:rPr lang="it-IT" sz="4400" b="0" dirty="0" smtClean="0">
                <a:solidFill>
                  <a:srgbClr val="113776"/>
                </a:solidFill>
              </a:rPr>
              <a:t>+442.875</a:t>
            </a:r>
          </a:p>
          <a:p>
            <a:pPr algn="ctr"/>
            <a:r>
              <a:rPr lang="it-IT" sz="2800" b="0" i="1" dirty="0" smtClean="0"/>
              <a:t>Contratti a tempo indeterminato nei primi undici mesi del 2015</a:t>
            </a:r>
          </a:p>
          <a:p>
            <a:pPr algn="ctr"/>
            <a:r>
              <a:rPr lang="it-IT" sz="2400" i="1" dirty="0" smtClean="0"/>
              <a:t>(+37% rispetto al 2014)</a:t>
            </a:r>
            <a:endParaRPr lang="it-IT" sz="2400" i="1" dirty="0"/>
          </a:p>
        </p:txBody>
      </p:sp>
      <p:cxnSp>
        <p:nvCxnSpPr>
          <p:cNvPr id="28" name="Connettore diritto 6"/>
          <p:cNvCxnSpPr/>
          <p:nvPr/>
        </p:nvCxnSpPr>
        <p:spPr bwMode="auto">
          <a:xfrm flipV="1">
            <a:off x="2326376" y="2295046"/>
            <a:ext cx="2533656" cy="301285"/>
          </a:xfrm>
          <a:prstGeom prst="line">
            <a:avLst/>
          </a:prstGeom>
          <a:noFill/>
          <a:ln w="28575" cap="flat" cmpd="sng" algn="ctr">
            <a:solidFill>
              <a:srgbClr val="008000"/>
            </a:solidFill>
            <a:prstDash val="solid"/>
            <a:round/>
            <a:headEnd type="oval" w="med" len="med"/>
            <a:tailEnd type="none" w="med" len="med"/>
          </a:ln>
          <a:effectLst/>
        </p:spPr>
      </p:cxnSp>
      <p:cxnSp>
        <p:nvCxnSpPr>
          <p:cNvPr id="29" name="Connettore diritto 9"/>
          <p:cNvCxnSpPr/>
          <p:nvPr/>
        </p:nvCxnSpPr>
        <p:spPr bwMode="auto">
          <a:xfrm>
            <a:off x="4860032" y="1822845"/>
            <a:ext cx="0" cy="962196"/>
          </a:xfrm>
          <a:prstGeom prst="line">
            <a:avLst/>
          </a:prstGeom>
          <a:noFill/>
          <a:ln w="28575" cap="flat" cmpd="sng" algn="ctr">
            <a:solidFill>
              <a:srgbClr val="008000"/>
            </a:solidFill>
            <a:prstDash val="solid"/>
            <a:round/>
            <a:headEnd type="none" w="med" len="med"/>
            <a:tailEnd type="none" w="med" len="med"/>
          </a:ln>
          <a:effectLst/>
        </p:spPr>
      </p:cxnSp>
      <p:sp>
        <p:nvSpPr>
          <p:cNvPr id="31" name="CasellaDiTesto 87"/>
          <p:cNvSpPr txBox="1">
            <a:spLocks noChangeArrowheads="1"/>
          </p:cNvSpPr>
          <p:nvPr/>
        </p:nvSpPr>
        <p:spPr bwMode="auto">
          <a:xfrm>
            <a:off x="4860033" y="2897420"/>
            <a:ext cx="403244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2400" b="0" dirty="0" smtClean="0">
                <a:solidFill>
                  <a:srgbClr val="008000"/>
                </a:solidFill>
              </a:rPr>
              <a:t>In Friuli Venezia Giulia sono stati attivati 11.366 contratti a tempo indeterminato in più rispetto al 2014 (+87%). </a:t>
            </a:r>
          </a:p>
          <a:p>
            <a:pPr eaLnBrk="1" hangingPunct="1">
              <a:spcBef>
                <a:spcPct val="0"/>
              </a:spcBef>
              <a:buNone/>
            </a:pPr>
            <a:endParaRPr lang="it-IT" altLang="it-IT" sz="2400" b="0" i="1" dirty="0">
              <a:solidFill>
                <a:srgbClr val="008000"/>
              </a:solidFill>
            </a:endParaRPr>
          </a:p>
          <a:p>
            <a:pPr eaLnBrk="1" hangingPunct="1">
              <a:spcBef>
                <a:spcPct val="0"/>
              </a:spcBef>
              <a:buNone/>
            </a:pPr>
            <a:r>
              <a:rPr lang="it-IT" altLang="it-IT" sz="2400" b="0" i="1" dirty="0" smtClean="0"/>
              <a:t>Si tratta del miglior risultato a livello nazionale</a:t>
            </a:r>
          </a:p>
        </p:txBody>
      </p:sp>
    </p:spTree>
    <p:extLst>
      <p:ext uri="{BB962C8B-B14F-4D97-AF65-F5344CB8AC3E}">
        <p14:creationId xmlns:p14="http://schemas.microsoft.com/office/powerpoint/2010/main" val="2425379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95288" y="706730"/>
            <a:ext cx="2881312" cy="765175"/>
          </a:xfrm>
          <a:prstGeom prst="rect">
            <a:avLst/>
          </a:prstGeom>
          <a:noFill/>
          <a:ln>
            <a:noFill/>
          </a:ln>
          <a:extLst/>
        </p:spPr>
        <p:txBody>
          <a:bodyPr/>
          <a:lstStyle>
            <a:lvl1pPr algn="l" rtl="0" eaLnBrk="0" fontAlgn="base" hangingPunct="0">
              <a:spcBef>
                <a:spcPct val="0"/>
              </a:spcBef>
              <a:spcAft>
                <a:spcPct val="0"/>
              </a:spcAft>
              <a:defRPr sz="2000" b="1">
                <a:solidFill>
                  <a:schemeClr val="accent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000" b="1">
                <a:solidFill>
                  <a:schemeClr val="accent2"/>
                </a:solidFill>
                <a:latin typeface="Arial" charset="0"/>
                <a:ea typeface="MS PGothic" panose="020B0600070205080204" pitchFamily="34" charset="-128"/>
                <a:cs typeface="MS PGothic"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a:lstStyle>
          <a:p>
            <a:pPr eaLnBrk="1" hangingPunct="1">
              <a:defRPr/>
            </a:pPr>
            <a:r>
              <a:rPr lang="it-IT" altLang="it-IT" sz="4000" b="0" kern="0" dirty="0" smtClean="0">
                <a:solidFill>
                  <a:srgbClr val="364E88"/>
                </a:solidFill>
                <a:cs typeface="Arial" pitchFamily="34" charset="0"/>
              </a:rPr>
              <a:t>agenda</a:t>
            </a:r>
          </a:p>
        </p:txBody>
      </p:sp>
      <p:sp>
        <p:nvSpPr>
          <p:cNvPr id="8" name="Rectangle 3"/>
          <p:cNvSpPr>
            <a:spLocks noChangeArrowheads="1"/>
          </p:cNvSpPr>
          <p:nvPr/>
        </p:nvSpPr>
        <p:spPr bwMode="auto">
          <a:xfrm>
            <a:off x="3600450" y="1269132"/>
            <a:ext cx="5543550" cy="5256212"/>
          </a:xfrm>
          <a:prstGeom prst="rect">
            <a:avLst/>
          </a:prstGeom>
          <a:noFill/>
          <a:ln>
            <a:noFill/>
          </a:ln>
          <a:extLst/>
        </p:spPr>
        <p:txBody>
          <a:bodyPr/>
          <a:lstStyle/>
          <a:p>
            <a:pPr>
              <a:lnSpc>
                <a:spcPct val="90000"/>
              </a:lnSpc>
              <a:spcBef>
                <a:spcPts val="300"/>
              </a:spcBef>
              <a:defRPr/>
            </a:pPr>
            <a:r>
              <a:rPr lang="it-IT" sz="2200" b="0" dirty="0" smtClean="0">
                <a:solidFill>
                  <a:srgbClr val="113776"/>
                </a:solidFill>
                <a:ea typeface="ＭＳ Ｐゴシック" charset="0"/>
                <a:cs typeface="Arial" charset="0"/>
              </a:rPr>
              <a:t>premessa</a:t>
            </a:r>
            <a:endParaRPr lang="it-IT" sz="2200" b="0" dirty="0">
              <a:solidFill>
                <a:srgbClr val="113776"/>
              </a:solidFill>
              <a:ea typeface="ＭＳ Ｐゴシック" charset="0"/>
              <a:cs typeface="Arial" charset="0"/>
            </a:endParaRPr>
          </a:p>
          <a:p>
            <a:pPr>
              <a:lnSpc>
                <a:spcPct val="90000"/>
              </a:lnSpc>
              <a:spcBef>
                <a:spcPts val="300"/>
              </a:spcBef>
              <a:defRPr/>
            </a:pPr>
            <a:endParaRPr lang="it-IT" sz="2200" b="0" dirty="0">
              <a:solidFill>
                <a:srgbClr val="113776"/>
              </a:solidFill>
              <a:ea typeface="ＭＳ Ｐゴシック" charset="0"/>
              <a:cs typeface="Arial" charset="0"/>
            </a:endParaRPr>
          </a:p>
          <a:p>
            <a:pPr>
              <a:lnSpc>
                <a:spcPct val="90000"/>
              </a:lnSpc>
              <a:spcBef>
                <a:spcPts val="300"/>
              </a:spcBef>
              <a:defRPr/>
            </a:pPr>
            <a:r>
              <a:rPr lang="it-IT" sz="2200" b="0" dirty="0">
                <a:solidFill>
                  <a:srgbClr val="113776"/>
                </a:solidFill>
                <a:ea typeface="ＭＳ Ｐゴシック" charset="0"/>
                <a:cs typeface="Arial" charset="0"/>
              </a:rPr>
              <a:t>i</a:t>
            </a:r>
            <a:r>
              <a:rPr lang="it-IT" sz="2200" b="0" dirty="0" smtClean="0">
                <a:solidFill>
                  <a:srgbClr val="113776"/>
                </a:solidFill>
                <a:ea typeface="ＭＳ Ｐゴシック" charset="0"/>
                <a:cs typeface="Arial" charset="0"/>
              </a:rPr>
              <a:t>l </a:t>
            </a:r>
            <a:r>
              <a:rPr lang="it-IT" sz="2200" b="0" dirty="0">
                <a:solidFill>
                  <a:srgbClr val="113776"/>
                </a:solidFill>
                <a:ea typeface="ＭＳ Ｐゴシック" charset="0"/>
                <a:cs typeface="Arial" charset="0"/>
              </a:rPr>
              <a:t>c</a:t>
            </a:r>
            <a:r>
              <a:rPr lang="it-IT" sz="2200" b="0" dirty="0" smtClean="0">
                <a:solidFill>
                  <a:srgbClr val="113776"/>
                </a:solidFill>
                <a:ea typeface="ＭＳ Ｐゴシック" charset="0"/>
                <a:cs typeface="Arial" charset="0"/>
              </a:rPr>
              <a:t>lima </a:t>
            </a:r>
            <a:r>
              <a:rPr lang="it-IT" sz="2200" b="0" dirty="0">
                <a:solidFill>
                  <a:srgbClr val="113776"/>
                </a:solidFill>
                <a:ea typeface="ＭＳ Ｐゴシック" charset="0"/>
                <a:cs typeface="Arial" charset="0"/>
              </a:rPr>
              <a:t>di fiducia</a:t>
            </a:r>
          </a:p>
          <a:p>
            <a:pPr>
              <a:lnSpc>
                <a:spcPct val="90000"/>
              </a:lnSpc>
              <a:spcBef>
                <a:spcPts val="300"/>
              </a:spcBef>
              <a:defRPr/>
            </a:pPr>
            <a:endParaRPr lang="it-IT" sz="2200" b="0" dirty="0">
              <a:solidFill>
                <a:srgbClr val="113776"/>
              </a:solidFill>
              <a:ea typeface="ＭＳ Ｐゴシック" charset="0"/>
              <a:cs typeface="Arial" charset="0"/>
            </a:endParaRPr>
          </a:p>
          <a:p>
            <a:pPr>
              <a:lnSpc>
                <a:spcPct val="90000"/>
              </a:lnSpc>
              <a:spcBef>
                <a:spcPts val="300"/>
              </a:spcBef>
              <a:defRPr/>
            </a:pPr>
            <a:r>
              <a:rPr lang="it-IT" sz="2200" b="0" dirty="0" smtClean="0">
                <a:solidFill>
                  <a:srgbClr val="113776"/>
                </a:solidFill>
                <a:ea typeface="ＭＳ Ｐゴシック" charset="0"/>
                <a:cs typeface="Arial" charset="0"/>
              </a:rPr>
              <a:t>l’andamento delle imprese</a:t>
            </a:r>
            <a:endParaRPr lang="it-IT" sz="2200" b="0" dirty="0">
              <a:solidFill>
                <a:srgbClr val="113776"/>
              </a:solidFill>
              <a:ea typeface="ＭＳ Ｐゴシック" charset="0"/>
              <a:cs typeface="Arial" charset="0"/>
            </a:endParaRPr>
          </a:p>
          <a:p>
            <a:pPr>
              <a:lnSpc>
                <a:spcPct val="90000"/>
              </a:lnSpc>
              <a:spcBef>
                <a:spcPts val="300"/>
              </a:spcBef>
              <a:defRPr/>
            </a:pPr>
            <a:endParaRPr lang="it-IT" sz="2200" b="0" dirty="0">
              <a:solidFill>
                <a:srgbClr val="113776"/>
              </a:solidFill>
              <a:ea typeface="ＭＳ Ｐゴシック" charset="0"/>
              <a:cs typeface="Arial" charset="0"/>
            </a:endParaRPr>
          </a:p>
          <a:p>
            <a:pPr>
              <a:lnSpc>
                <a:spcPct val="90000"/>
              </a:lnSpc>
              <a:spcBef>
                <a:spcPts val="300"/>
              </a:spcBef>
              <a:defRPr/>
            </a:pPr>
            <a:r>
              <a:rPr lang="it-IT" sz="2200" b="0" dirty="0" smtClean="0">
                <a:solidFill>
                  <a:srgbClr val="113776"/>
                </a:solidFill>
                <a:ea typeface="ＭＳ Ｐゴシック" charset="0"/>
                <a:cs typeface="Arial" charset="0"/>
              </a:rPr>
              <a:t>analisi di dettaglio: ricavi e occupazione</a:t>
            </a:r>
          </a:p>
          <a:p>
            <a:pPr>
              <a:lnSpc>
                <a:spcPct val="90000"/>
              </a:lnSpc>
              <a:spcBef>
                <a:spcPts val="300"/>
              </a:spcBef>
              <a:defRPr/>
            </a:pPr>
            <a:endParaRPr lang="it-IT" sz="2200" b="0" dirty="0">
              <a:solidFill>
                <a:srgbClr val="113776"/>
              </a:solidFill>
              <a:ea typeface="ＭＳ Ｐゴシック" charset="0"/>
              <a:cs typeface="Arial" charset="0"/>
            </a:endParaRPr>
          </a:p>
          <a:p>
            <a:pPr>
              <a:lnSpc>
                <a:spcPct val="90000"/>
              </a:lnSpc>
              <a:spcBef>
                <a:spcPts val="300"/>
              </a:spcBef>
              <a:defRPr/>
            </a:pPr>
            <a:r>
              <a:rPr lang="it-IT" sz="2200" b="0" dirty="0" smtClean="0">
                <a:solidFill>
                  <a:srgbClr val="113776"/>
                </a:solidFill>
                <a:ea typeface="ＭＳ Ｐゴシック" charset="0"/>
                <a:cs typeface="Arial" charset="0"/>
              </a:rPr>
              <a:t>fabbisogno </a:t>
            </a:r>
            <a:r>
              <a:rPr lang="it-IT" sz="2200" b="0" dirty="0">
                <a:solidFill>
                  <a:srgbClr val="113776"/>
                </a:solidFill>
                <a:ea typeface="ＭＳ Ｐゴシック" charset="0"/>
                <a:cs typeface="Arial" charset="0"/>
              </a:rPr>
              <a:t>finanziario</a:t>
            </a:r>
          </a:p>
          <a:p>
            <a:pPr>
              <a:lnSpc>
                <a:spcPct val="90000"/>
              </a:lnSpc>
              <a:spcBef>
                <a:spcPts val="300"/>
              </a:spcBef>
              <a:defRPr/>
            </a:pPr>
            <a:endParaRPr lang="it-IT" sz="2200" b="0" dirty="0">
              <a:solidFill>
                <a:srgbClr val="113776"/>
              </a:solidFill>
              <a:ea typeface="ＭＳ Ｐゴシック" charset="0"/>
              <a:cs typeface="Arial" charset="0"/>
            </a:endParaRPr>
          </a:p>
          <a:p>
            <a:pPr>
              <a:lnSpc>
                <a:spcPct val="90000"/>
              </a:lnSpc>
              <a:spcBef>
                <a:spcPts val="300"/>
              </a:spcBef>
              <a:defRPr/>
            </a:pPr>
            <a:r>
              <a:rPr lang="it-IT" sz="2200" b="0" dirty="0" smtClean="0">
                <a:solidFill>
                  <a:srgbClr val="113776"/>
                </a:solidFill>
                <a:ea typeface="ＭＳ Ｐゴシック" charset="0"/>
                <a:cs typeface="Arial" charset="0"/>
              </a:rPr>
              <a:t>domanda e offerta di credito</a:t>
            </a:r>
          </a:p>
          <a:p>
            <a:pPr>
              <a:lnSpc>
                <a:spcPct val="90000"/>
              </a:lnSpc>
              <a:spcBef>
                <a:spcPts val="300"/>
              </a:spcBef>
              <a:defRPr/>
            </a:pPr>
            <a:endParaRPr lang="it-IT" sz="2200" b="0" dirty="0">
              <a:solidFill>
                <a:srgbClr val="113776"/>
              </a:solidFill>
              <a:ea typeface="ＭＳ Ｐゴシック" charset="0"/>
              <a:cs typeface="Arial" charset="0"/>
            </a:endParaRPr>
          </a:p>
          <a:p>
            <a:pPr>
              <a:lnSpc>
                <a:spcPct val="90000"/>
              </a:lnSpc>
              <a:spcBef>
                <a:spcPts val="300"/>
              </a:spcBef>
              <a:defRPr/>
            </a:pPr>
            <a:r>
              <a:rPr lang="it-IT" sz="2200" b="0" dirty="0" smtClean="0">
                <a:solidFill>
                  <a:srgbClr val="113776"/>
                </a:solidFill>
                <a:ea typeface="ＭＳ Ｐゴシック" charset="0"/>
                <a:cs typeface="Arial" charset="0"/>
              </a:rPr>
              <a:t>l’orizzonte </a:t>
            </a:r>
            <a:r>
              <a:rPr lang="it-IT" sz="2200" b="0" dirty="0">
                <a:solidFill>
                  <a:srgbClr val="113776"/>
                </a:solidFill>
                <a:ea typeface="ＭＳ Ｐゴシック" charset="0"/>
                <a:cs typeface="Arial" charset="0"/>
              </a:rPr>
              <a:t>nuovo del </a:t>
            </a:r>
            <a:r>
              <a:rPr lang="it-IT" sz="2200" b="0" dirty="0" smtClean="0">
                <a:solidFill>
                  <a:srgbClr val="113776"/>
                </a:solidFill>
                <a:ea typeface="ＭＳ Ｐゴシック" charset="0"/>
                <a:cs typeface="Arial" charset="0"/>
              </a:rPr>
              <a:t>2016</a:t>
            </a:r>
          </a:p>
          <a:p>
            <a:pPr>
              <a:lnSpc>
                <a:spcPct val="90000"/>
              </a:lnSpc>
              <a:spcBef>
                <a:spcPts val="300"/>
              </a:spcBef>
              <a:defRPr/>
            </a:pPr>
            <a:endParaRPr lang="it-IT" sz="2200" b="0" dirty="0">
              <a:solidFill>
                <a:srgbClr val="113776"/>
              </a:solidFill>
              <a:ea typeface="ＭＳ Ｐゴシック" charset="0"/>
              <a:cs typeface="Arial" charset="0"/>
            </a:endParaRPr>
          </a:p>
          <a:p>
            <a:pPr>
              <a:lnSpc>
                <a:spcPct val="90000"/>
              </a:lnSpc>
              <a:spcBef>
                <a:spcPts val="300"/>
              </a:spcBef>
              <a:defRPr/>
            </a:pPr>
            <a:r>
              <a:rPr lang="it-IT" sz="2200" b="0" dirty="0" smtClean="0">
                <a:solidFill>
                  <a:srgbClr val="113776"/>
                </a:solidFill>
                <a:ea typeface="ＭＳ Ｐゴシック" charset="0"/>
                <a:cs typeface="Arial" charset="0"/>
              </a:rPr>
              <a:t>backup</a:t>
            </a:r>
            <a:endParaRPr lang="it-IT" sz="2200" b="0" dirty="0">
              <a:solidFill>
                <a:srgbClr val="113776"/>
              </a:solidFill>
              <a:ea typeface="ＭＳ Ｐゴシック" charset="0"/>
              <a:cs typeface="Arial" charset="0"/>
            </a:endParaRPr>
          </a:p>
          <a:p>
            <a:pPr>
              <a:lnSpc>
                <a:spcPct val="90000"/>
              </a:lnSpc>
              <a:spcBef>
                <a:spcPts val="300"/>
              </a:spcBef>
              <a:defRPr/>
            </a:pPr>
            <a:endParaRPr lang="it-IT" sz="2200" b="0" dirty="0">
              <a:solidFill>
                <a:srgbClr val="113776"/>
              </a:solidFill>
              <a:ea typeface="ＭＳ Ｐゴシック"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smtClean="0">
                <a:solidFill>
                  <a:srgbClr val="008000"/>
                </a:solidFill>
              </a:rPr>
              <a:t>Fabbisogno finanziario</a:t>
            </a:r>
            <a:endParaRPr lang="it-IT" sz="4400" dirty="0">
              <a:solidFill>
                <a:srgbClr val="008000"/>
              </a:solidFill>
            </a:endParaRPr>
          </a:p>
        </p:txBody>
      </p:sp>
      <p:sp>
        <p:nvSpPr>
          <p:cNvPr id="3" name="Segnaposto testo 2"/>
          <p:cNvSpPr>
            <a:spLocks noGrp="1"/>
          </p:cNvSpPr>
          <p:nvPr>
            <p:ph type="body" idx="1"/>
          </p:nvPr>
        </p:nvSpPr>
        <p:spPr/>
        <p:txBody>
          <a:bodyPr/>
          <a:lstStyle/>
          <a:p>
            <a:r>
              <a:rPr lang="it-IT" sz="2800" dirty="0" smtClean="0"/>
              <a:t>Analisi della capacità delle imprese nel riuscire a fare fronte al proprio fabbisogno finanziario alla fine del 2015</a:t>
            </a:r>
            <a:endParaRPr lang="it-IT" sz="2800" dirty="0"/>
          </a:p>
        </p:txBody>
      </p:sp>
    </p:spTree>
    <p:extLst>
      <p:ext uri="{BB962C8B-B14F-4D97-AF65-F5344CB8AC3E}">
        <p14:creationId xmlns:p14="http://schemas.microsoft.com/office/powerpoint/2010/main" val="377923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a:spLocks noChangeArrowheads="1"/>
          </p:cNvSpPr>
          <p:nvPr/>
        </p:nvSpPr>
        <p:spPr bwMode="auto">
          <a:xfrm>
            <a:off x="395536" y="5053261"/>
            <a:ext cx="3249985" cy="1314084"/>
          </a:xfrm>
          <a:prstGeom prst="rect">
            <a:avLst/>
          </a:prstGeom>
          <a:solidFill>
            <a:schemeClr val="bg1"/>
          </a:solidFill>
          <a:ln>
            <a:noFill/>
          </a:ln>
          <a:effectLst>
            <a:outerShdw blurRad="50800" dist="38100" dir="2700000" algn="tl" rotWithShape="0">
              <a:srgbClr val="808080">
                <a:alpha val="42998"/>
              </a:srgbClr>
            </a:outerShdw>
          </a:effectLst>
          <a:extLst>
            <a:ext uri="{91240B29-F687-4F45-9708-019B960494DF}">
              <a14:hiddenLine xmlns:a14="http://schemas.microsoft.com/office/drawing/2010/main" w="12700">
                <a:solidFill>
                  <a:srgbClr val="000000"/>
                </a:solidFill>
                <a:round/>
                <a:headEnd/>
                <a:tailEnd/>
              </a14:hiddenLine>
            </a:ext>
          </a:extLst>
        </p:spPr>
        <p:txBody>
          <a:bodyPr/>
          <a:lstStyle/>
          <a:p>
            <a:pPr algn="l">
              <a:defRPr/>
            </a:pPr>
            <a:endParaRPr lang="it-IT" dirty="0">
              <a:latin typeface="Arial" charset="0"/>
              <a:ea typeface="ＭＳ Ｐゴシック" charset="0"/>
              <a:cs typeface="ＭＳ Ｐゴシック" charset="0"/>
            </a:endParaRPr>
          </a:p>
        </p:txBody>
      </p:sp>
      <p:sp>
        <p:nvSpPr>
          <p:cNvPr id="19" name="Rettangolo 18"/>
          <p:cNvSpPr>
            <a:spLocks noChangeArrowheads="1"/>
          </p:cNvSpPr>
          <p:nvPr/>
        </p:nvSpPr>
        <p:spPr bwMode="auto">
          <a:xfrm>
            <a:off x="4768360" y="5053261"/>
            <a:ext cx="3541444" cy="1314084"/>
          </a:xfrm>
          <a:prstGeom prst="rect">
            <a:avLst/>
          </a:prstGeom>
          <a:solidFill>
            <a:schemeClr val="bg1"/>
          </a:solidFill>
          <a:ln>
            <a:noFill/>
          </a:ln>
          <a:effectLst>
            <a:outerShdw blurRad="50800" dist="38100" dir="2700000" algn="tl" rotWithShape="0">
              <a:srgbClr val="808080">
                <a:alpha val="42998"/>
              </a:srgbClr>
            </a:outerShdw>
          </a:effectLst>
          <a:extLst>
            <a:ext uri="{91240B29-F687-4F45-9708-019B960494DF}">
              <a14:hiddenLine xmlns:a14="http://schemas.microsoft.com/office/drawing/2010/main" w="12700">
                <a:solidFill>
                  <a:srgbClr val="000000"/>
                </a:solidFill>
                <a:round/>
                <a:headEnd/>
                <a:tailEnd/>
              </a14:hiddenLine>
            </a:ext>
          </a:extLst>
        </p:spPr>
        <p:txBody>
          <a:bodyPr/>
          <a:lstStyle/>
          <a:p>
            <a:pPr algn="l">
              <a:defRPr/>
            </a:pPr>
            <a:endParaRPr lang="it-IT" dirty="0">
              <a:latin typeface="Arial" charset="0"/>
              <a:ea typeface="ＭＳ Ｐゴシック" charset="0"/>
              <a:cs typeface="ＭＳ Ｐゴシック" charset="0"/>
            </a:endParaRPr>
          </a:p>
        </p:txBody>
      </p:sp>
      <p:pic>
        <p:nvPicPr>
          <p:cNvPr id="2" name="Immagine 1"/>
          <p:cNvPicPr>
            <a:picLocks noChangeAspect="1"/>
          </p:cNvPicPr>
          <p:nvPr/>
        </p:nvPicPr>
        <p:blipFill>
          <a:blip r:embed="rId3"/>
          <a:stretch>
            <a:fillRect/>
          </a:stretch>
        </p:blipFill>
        <p:spPr>
          <a:xfrm>
            <a:off x="478154" y="1252901"/>
            <a:ext cx="3140676" cy="3384000"/>
          </a:xfrm>
          <a:prstGeom prst="rect">
            <a:avLst/>
          </a:prstGeom>
        </p:spPr>
      </p:pic>
      <p:pic>
        <p:nvPicPr>
          <p:cNvPr id="25605"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053" y="5201868"/>
            <a:ext cx="381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CasellaDiTesto 9"/>
          <p:cNvSpPr txBox="1">
            <a:spLocks noChangeArrowheads="1"/>
          </p:cNvSpPr>
          <p:nvPr/>
        </p:nvSpPr>
        <p:spPr bwMode="auto">
          <a:xfrm>
            <a:off x="816428" y="5052591"/>
            <a:ext cx="273320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r>
              <a:rPr lang="it-IT" altLang="it-IT" sz="1000" dirty="0"/>
              <a:t>LEGENDA</a:t>
            </a:r>
          </a:p>
          <a:p>
            <a:pPr algn="just" eaLnBrk="1" hangingPunct="1"/>
            <a:r>
              <a:rPr lang="it-IT" altLang="it-IT" sz="1000" b="0" dirty="0"/>
              <a:t>Utilizzo di una scala di colore rosso. A tonalità di rosso più scuro corrisponde uno scostamento dalla media nazionale più ampio in senso negativo. A tonalità di rosso più chiaro corrisponde uno scostamento dalla media nazionale più ampio in senso positivo.</a:t>
            </a:r>
          </a:p>
        </p:txBody>
      </p:sp>
      <p:sp>
        <p:nvSpPr>
          <p:cNvPr id="25607" name="CasellaDiTesto 24"/>
          <p:cNvSpPr txBox="1">
            <a:spLocks noChangeArrowheads="1"/>
          </p:cNvSpPr>
          <p:nvPr/>
        </p:nvSpPr>
        <p:spPr bwMode="auto">
          <a:xfrm>
            <a:off x="4833131" y="5052591"/>
            <a:ext cx="3309809"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l" eaLnBrk="1" hangingPunct="1">
              <a:lnSpc>
                <a:spcPct val="110000"/>
              </a:lnSpc>
              <a:spcBef>
                <a:spcPts val="600"/>
              </a:spcBef>
            </a:pPr>
            <a:r>
              <a:rPr lang="it-IT" altLang="it-IT" sz="1000" dirty="0"/>
              <a:t>ESEMPIO DI LETTURA</a:t>
            </a:r>
            <a:br>
              <a:rPr lang="it-IT" altLang="it-IT" sz="1000" dirty="0"/>
            </a:br>
            <a:r>
              <a:rPr lang="it-IT" altLang="it-IT" sz="1000" b="0" dirty="0"/>
              <a:t>La rappresentazione cartografica riporta gli SCOSTAMENTI dalla MEDIA ITALIA </a:t>
            </a:r>
            <a:r>
              <a:rPr lang="it-IT" altLang="it-IT" sz="1000" b="0" u="sng" dirty="0"/>
              <a:t>dell’anno di riferimento</a:t>
            </a:r>
            <a:r>
              <a:rPr lang="it-IT" altLang="it-IT" sz="1000" b="0" dirty="0"/>
              <a:t>. Gli SCOSTAMENTI indicano la distanza tra il valore dell’indicatore fatto registrare dalle imprese in ciascuna regione ed il valore dell’indicatore registrato a livello nazionale</a:t>
            </a:r>
            <a:r>
              <a:rPr lang="it-IT" altLang="it-IT" sz="1000" b="0" dirty="0" smtClean="0"/>
              <a:t>.</a:t>
            </a:r>
            <a:endParaRPr lang="it-IT" altLang="it-IT" sz="1000" dirty="0"/>
          </a:p>
        </p:txBody>
      </p:sp>
      <p:sp>
        <p:nvSpPr>
          <p:cNvPr id="10268" name="Freeform 28"/>
          <p:cNvSpPr>
            <a:spLocks/>
          </p:cNvSpPr>
          <p:nvPr/>
        </p:nvSpPr>
        <p:spPr bwMode="auto">
          <a:xfrm>
            <a:off x="2614613" y="452438"/>
            <a:ext cx="373062" cy="455612"/>
          </a:xfrm>
          <a:custGeom>
            <a:avLst/>
            <a:gdLst>
              <a:gd name="T0" fmla="*/ 2147483647 w 235"/>
              <a:gd name="T1" fmla="*/ 2147483647 h 287"/>
              <a:gd name="T2" fmla="*/ 2147483647 w 235"/>
              <a:gd name="T3" fmla="*/ 2147483647 h 287"/>
              <a:gd name="T4" fmla="*/ 2147483647 w 235"/>
              <a:gd name="T5" fmla="*/ 2147483647 h 287"/>
              <a:gd name="T6" fmla="*/ 2147483647 w 235"/>
              <a:gd name="T7" fmla="*/ 2147483647 h 287"/>
              <a:gd name="T8" fmla="*/ 2147483647 w 235"/>
              <a:gd name="T9" fmla="*/ 2147483647 h 287"/>
              <a:gd name="T10" fmla="*/ 2147483647 w 235"/>
              <a:gd name="T11" fmla="*/ 2147483647 h 287"/>
              <a:gd name="T12" fmla="*/ 2147483647 w 235"/>
              <a:gd name="T13" fmla="*/ 2147483647 h 287"/>
              <a:gd name="T14" fmla="*/ 2147483647 w 235"/>
              <a:gd name="T15" fmla="*/ 2147483647 h 287"/>
              <a:gd name="T16" fmla="*/ 2147483647 w 235"/>
              <a:gd name="T17" fmla="*/ 2147483647 h 287"/>
              <a:gd name="T18" fmla="*/ 2147483647 w 235"/>
              <a:gd name="T19" fmla="*/ 2147483647 h 287"/>
              <a:gd name="T20" fmla="*/ 2147483647 w 235"/>
              <a:gd name="T21" fmla="*/ 2147483647 h 287"/>
              <a:gd name="T22" fmla="*/ 2147483647 w 235"/>
              <a:gd name="T23" fmla="*/ 2147483647 h 287"/>
              <a:gd name="T24" fmla="*/ 2147483647 w 235"/>
              <a:gd name="T25" fmla="*/ 2147483647 h 287"/>
              <a:gd name="T26" fmla="*/ 2147483647 w 235"/>
              <a:gd name="T27" fmla="*/ 2147483647 h 287"/>
              <a:gd name="T28" fmla="*/ 2147483647 w 235"/>
              <a:gd name="T29" fmla="*/ 2147483647 h 2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5" h="287">
                <a:moveTo>
                  <a:pt x="54" y="287"/>
                </a:moveTo>
                <a:cubicBezTo>
                  <a:pt x="58" y="268"/>
                  <a:pt x="62" y="249"/>
                  <a:pt x="54" y="242"/>
                </a:cubicBezTo>
                <a:cubicBezTo>
                  <a:pt x="46" y="235"/>
                  <a:pt x="16" y="249"/>
                  <a:pt x="8" y="242"/>
                </a:cubicBezTo>
                <a:cubicBezTo>
                  <a:pt x="0" y="235"/>
                  <a:pt x="0" y="204"/>
                  <a:pt x="8" y="197"/>
                </a:cubicBezTo>
                <a:cubicBezTo>
                  <a:pt x="16" y="190"/>
                  <a:pt x="39" y="197"/>
                  <a:pt x="54" y="197"/>
                </a:cubicBezTo>
                <a:cubicBezTo>
                  <a:pt x="69" y="197"/>
                  <a:pt x="92" y="205"/>
                  <a:pt x="99" y="197"/>
                </a:cubicBezTo>
                <a:cubicBezTo>
                  <a:pt x="106" y="189"/>
                  <a:pt x="92" y="159"/>
                  <a:pt x="99" y="151"/>
                </a:cubicBezTo>
                <a:cubicBezTo>
                  <a:pt x="106" y="143"/>
                  <a:pt x="129" y="151"/>
                  <a:pt x="144" y="151"/>
                </a:cubicBezTo>
                <a:cubicBezTo>
                  <a:pt x="159" y="151"/>
                  <a:pt x="182" y="143"/>
                  <a:pt x="190" y="151"/>
                </a:cubicBezTo>
                <a:cubicBezTo>
                  <a:pt x="198" y="159"/>
                  <a:pt x="183" y="189"/>
                  <a:pt x="190" y="197"/>
                </a:cubicBezTo>
                <a:cubicBezTo>
                  <a:pt x="197" y="205"/>
                  <a:pt x="235" y="190"/>
                  <a:pt x="235" y="197"/>
                </a:cubicBezTo>
                <a:cubicBezTo>
                  <a:pt x="235" y="204"/>
                  <a:pt x="197" y="242"/>
                  <a:pt x="190" y="242"/>
                </a:cubicBezTo>
                <a:cubicBezTo>
                  <a:pt x="183" y="242"/>
                  <a:pt x="190" y="235"/>
                  <a:pt x="190" y="197"/>
                </a:cubicBezTo>
                <a:cubicBezTo>
                  <a:pt x="190" y="159"/>
                  <a:pt x="183" y="30"/>
                  <a:pt x="190" y="15"/>
                </a:cubicBezTo>
                <a:cubicBezTo>
                  <a:pt x="197" y="0"/>
                  <a:pt x="216" y="53"/>
                  <a:pt x="235" y="106"/>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rgbClr val="333399"/>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it-IT" dirty="0"/>
          </a:p>
        </p:txBody>
      </p:sp>
      <p:grpSp>
        <p:nvGrpSpPr>
          <p:cNvPr id="25616" name="Gruppo 2"/>
          <p:cNvGrpSpPr>
            <a:grpSpLocks/>
          </p:cNvGrpSpPr>
          <p:nvPr/>
        </p:nvGrpSpPr>
        <p:grpSpPr bwMode="auto">
          <a:xfrm>
            <a:off x="395536" y="964770"/>
            <a:ext cx="1960562" cy="1069975"/>
            <a:chOff x="3437050" y="836712"/>
            <a:chExt cx="1960562" cy="1069975"/>
          </a:xfrm>
        </p:grpSpPr>
        <p:cxnSp>
          <p:nvCxnSpPr>
            <p:cNvPr id="25617" name="Connettore 1 4"/>
            <p:cNvCxnSpPr>
              <a:cxnSpLocks noChangeShapeType="1"/>
            </p:cNvCxnSpPr>
            <p:nvPr/>
          </p:nvCxnSpPr>
          <p:spPr bwMode="auto">
            <a:xfrm>
              <a:off x="3494200" y="979587"/>
              <a:ext cx="0" cy="927100"/>
            </a:xfrm>
            <a:prstGeom prst="line">
              <a:avLst/>
            </a:prstGeom>
            <a:noFill/>
            <a:ln w="38100">
              <a:solidFill>
                <a:srgbClr val="1F497D">
                  <a:alpha val="50195"/>
                </a:srgbClr>
              </a:solidFill>
              <a:round/>
              <a:headEnd/>
              <a:tailEnd/>
            </a:ln>
            <a:extLst>
              <a:ext uri="{909E8E84-426E-40DD-AFC4-6F175D3DCCD1}">
                <a14:hiddenFill xmlns:a14="http://schemas.microsoft.com/office/drawing/2010/main">
                  <a:noFill/>
                </a14:hiddenFill>
              </a:ext>
            </a:extLst>
          </p:spPr>
        </p:cxnSp>
        <p:cxnSp>
          <p:nvCxnSpPr>
            <p:cNvPr id="25618" name="Connettore 1 25"/>
            <p:cNvCxnSpPr>
              <a:cxnSpLocks noChangeShapeType="1"/>
            </p:cNvCxnSpPr>
            <p:nvPr/>
          </p:nvCxnSpPr>
          <p:spPr bwMode="auto">
            <a:xfrm flipV="1">
              <a:off x="3494200" y="979587"/>
              <a:ext cx="1903412" cy="0"/>
            </a:xfrm>
            <a:prstGeom prst="line">
              <a:avLst/>
            </a:prstGeom>
            <a:noFill/>
            <a:ln w="38100">
              <a:solidFill>
                <a:srgbClr val="1F497D">
                  <a:alpha val="50195"/>
                </a:srgbClr>
              </a:solidFill>
              <a:round/>
              <a:headEnd/>
              <a:tailEnd/>
            </a:ln>
            <a:extLst>
              <a:ext uri="{909E8E84-426E-40DD-AFC4-6F175D3DCCD1}">
                <a14:hiddenFill xmlns:a14="http://schemas.microsoft.com/office/drawing/2010/main">
                  <a:noFill/>
                </a14:hiddenFill>
              </a:ext>
            </a:extLst>
          </p:spPr>
        </p:cxnSp>
        <p:sp>
          <p:nvSpPr>
            <p:cNvPr id="25619" name="CasellaDiTesto 1"/>
            <p:cNvSpPr txBox="1">
              <a:spLocks noChangeArrowheads="1"/>
            </p:cNvSpPr>
            <p:nvPr/>
          </p:nvSpPr>
          <p:spPr bwMode="auto">
            <a:xfrm>
              <a:off x="3437050" y="836712"/>
              <a:ext cx="582211"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l" eaLnBrk="1" hangingPunct="1"/>
              <a:r>
                <a:rPr lang="it-IT" altLang="it-IT" sz="1400" dirty="0" smtClean="0">
                  <a:solidFill>
                    <a:srgbClr val="1F497D"/>
                  </a:solidFill>
                </a:rPr>
                <a:t>2015</a:t>
              </a:r>
              <a:endParaRPr lang="it-IT" altLang="it-IT" sz="1400" dirty="0">
                <a:solidFill>
                  <a:srgbClr val="1F497D"/>
                </a:solidFill>
              </a:endParaRPr>
            </a:p>
          </p:txBody>
        </p:sp>
      </p:grpSp>
      <p:sp>
        <p:nvSpPr>
          <p:cNvPr id="29" name="Fumetto 3 28"/>
          <p:cNvSpPr/>
          <p:nvPr/>
        </p:nvSpPr>
        <p:spPr bwMode="auto">
          <a:xfrm>
            <a:off x="2735844" y="1670129"/>
            <a:ext cx="1891097" cy="900124"/>
          </a:xfrm>
          <a:prstGeom prst="wedgeEllipseCallout">
            <a:avLst>
              <a:gd name="adj1" fmla="val -72499"/>
              <a:gd name="adj2" fmla="val -54899"/>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endParaRPr>
          </a:p>
        </p:txBody>
      </p:sp>
      <p:sp>
        <p:nvSpPr>
          <p:cNvPr id="5" name="CasellaDiTesto 4"/>
          <p:cNvSpPr txBox="1"/>
          <p:nvPr/>
        </p:nvSpPr>
        <p:spPr>
          <a:xfrm>
            <a:off x="2986323" y="1786554"/>
            <a:ext cx="1568611" cy="646331"/>
          </a:xfrm>
          <a:prstGeom prst="rect">
            <a:avLst/>
          </a:prstGeom>
          <a:noFill/>
        </p:spPr>
        <p:txBody>
          <a:bodyPr wrap="square" rtlCol="0">
            <a:spAutoFit/>
          </a:bodyPr>
          <a:lstStyle/>
          <a:p>
            <a:r>
              <a:rPr lang="it-IT" sz="1200" b="0" dirty="0">
                <a:solidFill>
                  <a:schemeClr val="bg1"/>
                </a:solidFill>
              </a:rPr>
              <a:t>Il FVG si posiziona al </a:t>
            </a:r>
            <a:r>
              <a:rPr lang="it-IT" sz="1200" dirty="0" smtClean="0">
                <a:solidFill>
                  <a:schemeClr val="bg1"/>
                </a:solidFill>
              </a:rPr>
              <a:t>PRIMO </a:t>
            </a:r>
            <a:r>
              <a:rPr lang="it-IT" sz="1200" dirty="0">
                <a:solidFill>
                  <a:schemeClr val="bg1"/>
                </a:solidFill>
              </a:rPr>
              <a:t>posto </a:t>
            </a:r>
            <a:r>
              <a:rPr lang="it-IT" sz="1200" b="0" dirty="0" smtClean="0">
                <a:solidFill>
                  <a:schemeClr val="bg1"/>
                </a:solidFill>
              </a:rPr>
              <a:t>tra le regioni italiane</a:t>
            </a:r>
            <a:endParaRPr lang="it-IT" sz="1200" b="0" dirty="0">
              <a:solidFill>
                <a:schemeClr val="bg1"/>
              </a:solidFill>
            </a:endParaRPr>
          </a:p>
        </p:txBody>
      </p:sp>
      <p:sp>
        <p:nvSpPr>
          <p:cNvPr id="24" name="Rectangle 4"/>
          <p:cNvSpPr txBox="1">
            <a:spLocks noChangeArrowheads="1"/>
          </p:cNvSpPr>
          <p:nvPr/>
        </p:nvSpPr>
        <p:spPr bwMode="auto">
          <a:xfrm>
            <a:off x="194213" y="152337"/>
            <a:ext cx="87702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000" dirty="0"/>
              <a:t>La capacità di fare fronte al </a:t>
            </a:r>
            <a:r>
              <a:rPr lang="it-IT" altLang="ja-JP" sz="2000" u="sng" dirty="0"/>
              <a:t>fabbisogno </a:t>
            </a:r>
            <a:r>
              <a:rPr lang="it-IT" altLang="ja-JP" sz="2000" u="sng" dirty="0" smtClean="0"/>
              <a:t>finanziario</a:t>
            </a:r>
            <a:r>
              <a:rPr lang="it-IT" altLang="ja-JP" sz="2000" dirty="0" smtClean="0"/>
              <a:t> nel corso del 2015…</a:t>
            </a:r>
            <a:endParaRPr lang="it-IT" altLang="it-IT" sz="2000" dirty="0"/>
          </a:p>
        </p:txBody>
      </p:sp>
      <p:pic>
        <p:nvPicPr>
          <p:cNvPr id="8" name="Immagine 7"/>
          <p:cNvPicPr>
            <a:picLocks noChangeAspect="1"/>
          </p:cNvPicPr>
          <p:nvPr/>
        </p:nvPicPr>
        <p:blipFill>
          <a:blip r:embed="rId5"/>
          <a:stretch>
            <a:fillRect/>
          </a:stretch>
        </p:blipFill>
        <p:spPr>
          <a:xfrm>
            <a:off x="4912375" y="1111728"/>
            <a:ext cx="2016409" cy="3768243"/>
          </a:xfrm>
          <a:prstGeom prst="rect">
            <a:avLst/>
          </a:prstGeom>
        </p:spPr>
      </p:pic>
      <p:sp>
        <p:nvSpPr>
          <p:cNvPr id="21" name="CasellaDiTesto 20"/>
          <p:cNvSpPr txBox="1"/>
          <p:nvPr/>
        </p:nvSpPr>
        <p:spPr>
          <a:xfrm>
            <a:off x="7201726" y="1098432"/>
            <a:ext cx="1568611" cy="646331"/>
          </a:xfrm>
          <a:prstGeom prst="rect">
            <a:avLst/>
          </a:prstGeom>
          <a:solidFill>
            <a:srgbClr val="FFC000"/>
          </a:solidFill>
        </p:spPr>
        <p:txBody>
          <a:bodyPr wrap="square" rtlCol="0">
            <a:spAutoFit/>
          </a:bodyPr>
          <a:lstStyle/>
          <a:p>
            <a:pPr algn="ctr"/>
            <a:r>
              <a:rPr lang="it-IT" sz="1800" dirty="0" smtClean="0"/>
              <a:t>Media Italia</a:t>
            </a:r>
          </a:p>
          <a:p>
            <a:pPr algn="ctr"/>
            <a:r>
              <a:rPr lang="it-IT" sz="1800" dirty="0" smtClean="0"/>
              <a:t>34,5</a:t>
            </a:r>
            <a:endParaRPr lang="it-IT" sz="1800" dirty="0"/>
          </a:p>
        </p:txBody>
      </p:sp>
      <p:sp>
        <p:nvSpPr>
          <p:cNvPr id="3" name="Rettangolo 2"/>
          <p:cNvSpPr/>
          <p:nvPr/>
        </p:nvSpPr>
        <p:spPr bwMode="auto">
          <a:xfrm>
            <a:off x="4842462" y="1285816"/>
            <a:ext cx="2187141" cy="169677"/>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78383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ttangolo 35"/>
          <p:cNvSpPr/>
          <p:nvPr/>
        </p:nvSpPr>
        <p:spPr bwMode="auto">
          <a:xfrm>
            <a:off x="194213" y="1103855"/>
            <a:ext cx="4310871" cy="2590291"/>
          </a:xfrm>
          <a:prstGeom prst="rect">
            <a:avLst/>
          </a:prstGeom>
          <a:solidFill>
            <a:schemeClr val="bg1"/>
          </a:solidFill>
          <a:ln w="12700"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pic>
        <p:nvPicPr>
          <p:cNvPr id="2" name="Immagine 1"/>
          <p:cNvPicPr>
            <a:picLocks noChangeAspect="1"/>
          </p:cNvPicPr>
          <p:nvPr/>
        </p:nvPicPr>
        <p:blipFill>
          <a:blip r:embed="rId2"/>
          <a:stretch>
            <a:fillRect/>
          </a:stretch>
        </p:blipFill>
        <p:spPr>
          <a:xfrm>
            <a:off x="255600" y="1353616"/>
            <a:ext cx="4159855" cy="2347200"/>
          </a:xfrm>
          <a:prstGeom prst="rect">
            <a:avLst/>
          </a:prstGeom>
        </p:spPr>
      </p:pic>
      <p:pic>
        <p:nvPicPr>
          <p:cNvPr id="3" name="Immagine 2"/>
          <p:cNvPicPr>
            <a:picLocks noChangeAspect="1"/>
          </p:cNvPicPr>
          <p:nvPr/>
        </p:nvPicPr>
        <p:blipFill>
          <a:blip r:embed="rId3"/>
          <a:stretch>
            <a:fillRect/>
          </a:stretch>
        </p:blipFill>
        <p:spPr>
          <a:xfrm>
            <a:off x="4755600" y="1353616"/>
            <a:ext cx="4153757" cy="2347200"/>
          </a:xfrm>
          <a:prstGeom prst="rect">
            <a:avLst/>
          </a:prstGeom>
        </p:spPr>
      </p:pic>
      <p:pic>
        <p:nvPicPr>
          <p:cNvPr id="4" name="Immagine 3"/>
          <p:cNvPicPr>
            <a:picLocks noChangeAspect="1"/>
          </p:cNvPicPr>
          <p:nvPr/>
        </p:nvPicPr>
        <p:blipFill>
          <a:blip r:embed="rId4"/>
          <a:stretch>
            <a:fillRect/>
          </a:stretch>
        </p:blipFill>
        <p:spPr>
          <a:xfrm>
            <a:off x="255600" y="4178144"/>
            <a:ext cx="4146091" cy="2347200"/>
          </a:xfrm>
          <a:prstGeom prst="rect">
            <a:avLst/>
          </a:prstGeom>
        </p:spPr>
      </p:pic>
      <p:pic>
        <p:nvPicPr>
          <p:cNvPr id="5" name="Immagine 4"/>
          <p:cNvPicPr>
            <a:picLocks noChangeAspect="1"/>
          </p:cNvPicPr>
          <p:nvPr/>
        </p:nvPicPr>
        <p:blipFill>
          <a:blip r:embed="rId5"/>
          <a:stretch>
            <a:fillRect/>
          </a:stretch>
        </p:blipFill>
        <p:spPr>
          <a:xfrm>
            <a:off x="4755600" y="4178144"/>
            <a:ext cx="4158868" cy="2347200"/>
          </a:xfrm>
          <a:prstGeom prst="rect">
            <a:avLst/>
          </a:prstGeom>
        </p:spPr>
      </p:pic>
      <p:sp>
        <p:nvSpPr>
          <p:cNvPr id="33"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dirty="0"/>
              <a:t>La capacità di fare fronte al </a:t>
            </a:r>
            <a:r>
              <a:rPr lang="it-IT" altLang="ja-JP" sz="2400" u="sng" dirty="0"/>
              <a:t>fabbisogno finanziario</a:t>
            </a:r>
            <a:r>
              <a:rPr lang="it-IT" altLang="ja-JP" sz="2400" dirty="0"/>
              <a:t> </a:t>
            </a:r>
            <a:r>
              <a:rPr lang="it-IT" altLang="ja-JP" sz="2400" dirty="0" smtClean="0"/>
              <a:t>da parte delle imprese</a:t>
            </a:r>
            <a:endParaRPr lang="it-IT" altLang="it-IT" sz="2400" dirty="0"/>
          </a:p>
        </p:txBody>
      </p:sp>
      <p:sp>
        <p:nvSpPr>
          <p:cNvPr id="38" name="CasellaDiTesto 37"/>
          <p:cNvSpPr txBox="1"/>
          <p:nvPr/>
        </p:nvSpPr>
        <p:spPr>
          <a:xfrm>
            <a:off x="212501" y="1112999"/>
            <a:ext cx="1983235" cy="307777"/>
          </a:xfrm>
          <a:prstGeom prst="rect">
            <a:avLst/>
          </a:prstGeom>
          <a:noFill/>
        </p:spPr>
        <p:txBody>
          <a:bodyPr wrap="none" rtlCol="0">
            <a:spAutoFit/>
          </a:bodyPr>
          <a:lstStyle/>
          <a:p>
            <a:r>
              <a:rPr lang="it-IT" sz="1400" dirty="0" smtClean="0">
                <a:solidFill>
                  <a:srgbClr val="364E88"/>
                </a:solidFill>
              </a:rPr>
              <a:t>Italia </a:t>
            </a:r>
            <a:r>
              <a:rPr lang="it-IT" sz="1400" b="0" i="1" dirty="0" smtClean="0">
                <a:solidFill>
                  <a:srgbClr val="364E88"/>
                </a:solidFill>
              </a:rPr>
              <a:t>(tutte le imprese)</a:t>
            </a:r>
            <a:endParaRPr lang="it-IT" sz="1400" b="0" i="1" dirty="0">
              <a:solidFill>
                <a:srgbClr val="364E88"/>
              </a:solidFill>
            </a:endParaRPr>
          </a:p>
        </p:txBody>
      </p:sp>
      <p:sp>
        <p:nvSpPr>
          <p:cNvPr id="39" name="CasellaDiTesto 38"/>
          <p:cNvSpPr txBox="1"/>
          <p:nvPr/>
        </p:nvSpPr>
        <p:spPr>
          <a:xfrm>
            <a:off x="4716016" y="1112999"/>
            <a:ext cx="3266985" cy="307777"/>
          </a:xfrm>
          <a:prstGeom prst="rect">
            <a:avLst/>
          </a:prstGeom>
          <a:noFill/>
        </p:spPr>
        <p:txBody>
          <a:bodyPr wrap="none" rtlCol="0">
            <a:spAutoFit/>
          </a:bodyPr>
          <a:lstStyle/>
          <a:p>
            <a:r>
              <a:rPr lang="it-IT" sz="1400" dirty="0" smtClean="0">
                <a:solidFill>
                  <a:srgbClr val="008000"/>
                </a:solidFill>
              </a:rPr>
              <a:t>Friuli Venezia Giulia </a:t>
            </a:r>
            <a:r>
              <a:rPr lang="it-IT" sz="1400" b="0" i="1" dirty="0" smtClean="0">
                <a:solidFill>
                  <a:srgbClr val="008000"/>
                </a:solidFill>
              </a:rPr>
              <a:t>(tutte le imprese)</a:t>
            </a:r>
            <a:endParaRPr lang="it-IT" sz="1400" b="0" i="1" dirty="0">
              <a:solidFill>
                <a:srgbClr val="008000"/>
              </a:solidFill>
            </a:endParaRPr>
          </a:p>
        </p:txBody>
      </p:sp>
      <p:sp>
        <p:nvSpPr>
          <p:cNvPr id="40" name="CasellaDiTesto 39"/>
          <p:cNvSpPr txBox="1"/>
          <p:nvPr/>
        </p:nvSpPr>
        <p:spPr>
          <a:xfrm>
            <a:off x="212501" y="3943143"/>
            <a:ext cx="2720360" cy="307777"/>
          </a:xfrm>
          <a:prstGeom prst="rect">
            <a:avLst/>
          </a:prstGeom>
          <a:noFill/>
        </p:spPr>
        <p:txBody>
          <a:bodyPr wrap="none" rtlCol="0">
            <a:spAutoFit/>
          </a:bodyPr>
          <a:lstStyle/>
          <a:p>
            <a:r>
              <a:rPr lang="it-IT" sz="1400" dirty="0">
                <a:solidFill>
                  <a:srgbClr val="008000"/>
                </a:solidFill>
              </a:rPr>
              <a:t>Friuli Venezia Giulia </a:t>
            </a:r>
            <a:r>
              <a:rPr lang="it-IT" sz="1400" b="0" i="1" dirty="0" smtClean="0">
                <a:solidFill>
                  <a:srgbClr val="008000"/>
                </a:solidFill>
              </a:rPr>
              <a:t>(industria)</a:t>
            </a:r>
            <a:endParaRPr lang="it-IT" sz="1400" b="0" i="1" dirty="0">
              <a:solidFill>
                <a:srgbClr val="008000"/>
              </a:solidFill>
            </a:endParaRPr>
          </a:p>
        </p:txBody>
      </p:sp>
      <p:sp>
        <p:nvSpPr>
          <p:cNvPr id="42" name="CasellaDiTesto 41"/>
          <p:cNvSpPr txBox="1"/>
          <p:nvPr/>
        </p:nvSpPr>
        <p:spPr>
          <a:xfrm>
            <a:off x="4716016" y="3943143"/>
            <a:ext cx="2680286" cy="307777"/>
          </a:xfrm>
          <a:prstGeom prst="rect">
            <a:avLst/>
          </a:prstGeom>
          <a:noFill/>
        </p:spPr>
        <p:txBody>
          <a:bodyPr wrap="none" rtlCol="0">
            <a:spAutoFit/>
          </a:bodyPr>
          <a:lstStyle/>
          <a:p>
            <a:r>
              <a:rPr lang="it-IT" sz="1400" dirty="0" smtClean="0">
                <a:solidFill>
                  <a:srgbClr val="008000"/>
                </a:solidFill>
              </a:rPr>
              <a:t>Friuli Venezia Giulia </a:t>
            </a:r>
            <a:r>
              <a:rPr lang="it-IT" sz="1400" b="0" i="1" dirty="0" smtClean="0">
                <a:solidFill>
                  <a:srgbClr val="008000"/>
                </a:solidFill>
              </a:rPr>
              <a:t>(terziario)</a:t>
            </a:r>
            <a:endParaRPr lang="it-IT" sz="1400" b="0" i="1" dirty="0">
              <a:solidFill>
                <a:srgbClr val="008000"/>
              </a:solidFill>
            </a:endParaRPr>
          </a:p>
        </p:txBody>
      </p:sp>
      <p:cxnSp>
        <p:nvCxnSpPr>
          <p:cNvPr id="43" name="Connettore 1 42"/>
          <p:cNvCxnSpPr/>
          <p:nvPr/>
        </p:nvCxnSpPr>
        <p:spPr bwMode="auto">
          <a:xfrm flipV="1">
            <a:off x="3607580" y="1458448"/>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44" name="CasellaDiTesto 10"/>
          <p:cNvSpPr txBox="1">
            <a:spLocks noChangeArrowheads="1"/>
          </p:cNvSpPr>
          <p:nvPr/>
        </p:nvSpPr>
        <p:spPr bwMode="auto">
          <a:xfrm>
            <a:off x="3577984" y="1475872"/>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45" name="CasellaDiTesto 20"/>
          <p:cNvSpPr txBox="1">
            <a:spLocks noChangeArrowheads="1"/>
          </p:cNvSpPr>
          <p:nvPr/>
        </p:nvSpPr>
        <p:spPr bwMode="auto">
          <a:xfrm>
            <a:off x="2422048" y="1475872"/>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46" name="Connettore 2 45"/>
          <p:cNvCxnSpPr/>
          <p:nvPr/>
        </p:nvCxnSpPr>
        <p:spPr bwMode="auto">
          <a:xfrm>
            <a:off x="2865799" y="2539487"/>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47" name="Connettore 2 46"/>
          <p:cNvCxnSpPr/>
          <p:nvPr/>
        </p:nvCxnSpPr>
        <p:spPr bwMode="auto">
          <a:xfrm rot="10800000">
            <a:off x="2817068" y="2217606"/>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48" name="CasellaDiTesto 47"/>
          <p:cNvSpPr txBox="1"/>
          <p:nvPr/>
        </p:nvSpPr>
        <p:spPr>
          <a:xfrm>
            <a:off x="2845422" y="2466988"/>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49" name="CasellaDiTesto 48"/>
          <p:cNvSpPr txBox="1"/>
          <p:nvPr/>
        </p:nvSpPr>
        <p:spPr>
          <a:xfrm>
            <a:off x="2793833" y="2233426"/>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cxnSp>
        <p:nvCxnSpPr>
          <p:cNvPr id="50" name="Connettore 1 49"/>
          <p:cNvCxnSpPr/>
          <p:nvPr/>
        </p:nvCxnSpPr>
        <p:spPr bwMode="auto">
          <a:xfrm flipV="1">
            <a:off x="8129848" y="1457352"/>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51" name="CasellaDiTesto 10"/>
          <p:cNvSpPr txBox="1">
            <a:spLocks noChangeArrowheads="1"/>
          </p:cNvSpPr>
          <p:nvPr/>
        </p:nvSpPr>
        <p:spPr bwMode="auto">
          <a:xfrm>
            <a:off x="8100252" y="1474776"/>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52" name="CasellaDiTesto 20"/>
          <p:cNvSpPr txBox="1">
            <a:spLocks noChangeArrowheads="1"/>
          </p:cNvSpPr>
          <p:nvPr/>
        </p:nvSpPr>
        <p:spPr bwMode="auto">
          <a:xfrm>
            <a:off x="6944316" y="1474776"/>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53" name="Connettore 2 52"/>
          <p:cNvCxnSpPr/>
          <p:nvPr/>
        </p:nvCxnSpPr>
        <p:spPr bwMode="auto">
          <a:xfrm>
            <a:off x="7095952" y="2538391"/>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54" name="Connettore 2 53"/>
          <p:cNvCxnSpPr/>
          <p:nvPr/>
        </p:nvCxnSpPr>
        <p:spPr bwMode="auto">
          <a:xfrm rot="10800000">
            <a:off x="5819371" y="2216510"/>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55" name="CasellaDiTesto 54"/>
          <p:cNvSpPr txBox="1"/>
          <p:nvPr/>
        </p:nvSpPr>
        <p:spPr>
          <a:xfrm>
            <a:off x="7075575" y="2465892"/>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56" name="CasellaDiTesto 55"/>
          <p:cNvSpPr txBox="1"/>
          <p:nvPr/>
        </p:nvSpPr>
        <p:spPr>
          <a:xfrm>
            <a:off x="5796136" y="2232330"/>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cxnSp>
        <p:nvCxnSpPr>
          <p:cNvPr id="57" name="Connettore 1 56"/>
          <p:cNvCxnSpPr/>
          <p:nvPr/>
        </p:nvCxnSpPr>
        <p:spPr bwMode="auto">
          <a:xfrm flipV="1">
            <a:off x="3607580" y="4277432"/>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58" name="CasellaDiTesto 10"/>
          <p:cNvSpPr txBox="1">
            <a:spLocks noChangeArrowheads="1"/>
          </p:cNvSpPr>
          <p:nvPr/>
        </p:nvSpPr>
        <p:spPr bwMode="auto">
          <a:xfrm>
            <a:off x="3577984" y="4294856"/>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59" name="CasellaDiTesto 20"/>
          <p:cNvSpPr txBox="1">
            <a:spLocks noChangeArrowheads="1"/>
          </p:cNvSpPr>
          <p:nvPr/>
        </p:nvSpPr>
        <p:spPr bwMode="auto">
          <a:xfrm>
            <a:off x="2422048" y="4294856"/>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60" name="Connettore 2 59"/>
          <p:cNvCxnSpPr/>
          <p:nvPr/>
        </p:nvCxnSpPr>
        <p:spPr bwMode="auto">
          <a:xfrm>
            <a:off x="2573684" y="5358471"/>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1" name="Connettore 2 60"/>
          <p:cNvCxnSpPr/>
          <p:nvPr/>
        </p:nvCxnSpPr>
        <p:spPr bwMode="auto">
          <a:xfrm rot="10800000">
            <a:off x="1210859" y="5036590"/>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62" name="CasellaDiTesto 61"/>
          <p:cNvSpPr txBox="1"/>
          <p:nvPr/>
        </p:nvSpPr>
        <p:spPr>
          <a:xfrm>
            <a:off x="2553307" y="5285972"/>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63" name="CasellaDiTesto 62"/>
          <p:cNvSpPr txBox="1"/>
          <p:nvPr/>
        </p:nvSpPr>
        <p:spPr>
          <a:xfrm>
            <a:off x="1187624" y="5052410"/>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cxnSp>
        <p:nvCxnSpPr>
          <p:cNvPr id="64" name="Connettore 1 63"/>
          <p:cNvCxnSpPr/>
          <p:nvPr/>
        </p:nvCxnSpPr>
        <p:spPr bwMode="auto">
          <a:xfrm flipV="1">
            <a:off x="8129848" y="4276336"/>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65" name="CasellaDiTesto 10"/>
          <p:cNvSpPr txBox="1">
            <a:spLocks noChangeArrowheads="1"/>
          </p:cNvSpPr>
          <p:nvPr/>
        </p:nvSpPr>
        <p:spPr bwMode="auto">
          <a:xfrm>
            <a:off x="8100252" y="4293760"/>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66" name="CasellaDiTesto 20"/>
          <p:cNvSpPr txBox="1">
            <a:spLocks noChangeArrowheads="1"/>
          </p:cNvSpPr>
          <p:nvPr/>
        </p:nvSpPr>
        <p:spPr bwMode="auto">
          <a:xfrm>
            <a:off x="6944316" y="4293760"/>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67" name="Connettore 2 66"/>
          <p:cNvCxnSpPr/>
          <p:nvPr/>
        </p:nvCxnSpPr>
        <p:spPr bwMode="auto">
          <a:xfrm>
            <a:off x="7095952" y="5357375"/>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8" name="Connettore 2 67"/>
          <p:cNvCxnSpPr/>
          <p:nvPr/>
        </p:nvCxnSpPr>
        <p:spPr bwMode="auto">
          <a:xfrm rot="10800000">
            <a:off x="7339336" y="5035494"/>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69" name="CasellaDiTesto 68"/>
          <p:cNvSpPr txBox="1"/>
          <p:nvPr/>
        </p:nvSpPr>
        <p:spPr>
          <a:xfrm>
            <a:off x="7075575" y="5284876"/>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70" name="CasellaDiTesto 69"/>
          <p:cNvSpPr txBox="1"/>
          <p:nvPr/>
        </p:nvSpPr>
        <p:spPr>
          <a:xfrm>
            <a:off x="7316101" y="5051314"/>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sp>
        <p:nvSpPr>
          <p:cNvPr id="71" name="CasellaDiTesto 70"/>
          <p:cNvSpPr txBox="1"/>
          <p:nvPr/>
        </p:nvSpPr>
        <p:spPr>
          <a:xfrm>
            <a:off x="3178564" y="2708920"/>
            <a:ext cx="386644" cy="215444"/>
          </a:xfrm>
          <a:prstGeom prst="rect">
            <a:avLst/>
          </a:prstGeom>
          <a:noFill/>
        </p:spPr>
        <p:txBody>
          <a:bodyPr wrap="none" rtlCol="0">
            <a:spAutoFit/>
          </a:bodyPr>
          <a:lstStyle/>
          <a:p>
            <a:r>
              <a:rPr lang="it-IT" b="0" dirty="0" smtClean="0"/>
              <a:t>36,8</a:t>
            </a:r>
            <a:endParaRPr lang="it-IT" b="0" dirty="0"/>
          </a:p>
        </p:txBody>
      </p:sp>
      <p:sp>
        <p:nvSpPr>
          <p:cNvPr id="72" name="CasellaDiTesto 71"/>
          <p:cNvSpPr txBox="1"/>
          <p:nvPr/>
        </p:nvSpPr>
        <p:spPr>
          <a:xfrm>
            <a:off x="3419351" y="2688867"/>
            <a:ext cx="386644" cy="215444"/>
          </a:xfrm>
          <a:prstGeom prst="rect">
            <a:avLst/>
          </a:prstGeom>
          <a:noFill/>
        </p:spPr>
        <p:txBody>
          <a:bodyPr wrap="none" rtlCol="0">
            <a:spAutoFit/>
          </a:bodyPr>
          <a:lstStyle/>
          <a:p>
            <a:r>
              <a:rPr lang="it-IT" b="0" dirty="0" smtClean="0"/>
              <a:t>37,9</a:t>
            </a:r>
            <a:endParaRPr lang="it-IT" b="0" dirty="0"/>
          </a:p>
        </p:txBody>
      </p:sp>
      <p:sp>
        <p:nvSpPr>
          <p:cNvPr id="73" name="CasellaDiTesto 72"/>
          <p:cNvSpPr txBox="1"/>
          <p:nvPr/>
        </p:nvSpPr>
        <p:spPr>
          <a:xfrm>
            <a:off x="3715446" y="2653569"/>
            <a:ext cx="386644" cy="215444"/>
          </a:xfrm>
          <a:prstGeom prst="rect">
            <a:avLst/>
          </a:prstGeom>
          <a:noFill/>
        </p:spPr>
        <p:txBody>
          <a:bodyPr wrap="none" rtlCol="0">
            <a:spAutoFit/>
          </a:bodyPr>
          <a:lstStyle/>
          <a:p>
            <a:r>
              <a:rPr lang="it-IT" b="0" dirty="0" smtClean="0">
                <a:solidFill>
                  <a:srgbClr val="FF0000"/>
                </a:solidFill>
              </a:rPr>
              <a:t>38,0</a:t>
            </a:r>
            <a:endParaRPr lang="it-IT" b="0" dirty="0">
              <a:solidFill>
                <a:srgbClr val="FF0000"/>
              </a:solidFill>
            </a:endParaRPr>
          </a:p>
        </p:txBody>
      </p:sp>
      <p:sp>
        <p:nvSpPr>
          <p:cNvPr id="74" name="CasellaDiTesto 73"/>
          <p:cNvSpPr txBox="1"/>
          <p:nvPr/>
        </p:nvSpPr>
        <p:spPr>
          <a:xfrm>
            <a:off x="7695689" y="2338489"/>
            <a:ext cx="386644" cy="215444"/>
          </a:xfrm>
          <a:prstGeom prst="rect">
            <a:avLst/>
          </a:prstGeom>
          <a:noFill/>
        </p:spPr>
        <p:txBody>
          <a:bodyPr wrap="none" rtlCol="0">
            <a:spAutoFit/>
          </a:bodyPr>
          <a:lstStyle/>
          <a:p>
            <a:r>
              <a:rPr lang="it-IT" b="0" dirty="0" smtClean="0"/>
              <a:t>54,7</a:t>
            </a:r>
            <a:endParaRPr lang="it-IT" b="0" dirty="0"/>
          </a:p>
        </p:txBody>
      </p:sp>
      <p:sp>
        <p:nvSpPr>
          <p:cNvPr id="75" name="CasellaDiTesto 74"/>
          <p:cNvSpPr txBox="1"/>
          <p:nvPr/>
        </p:nvSpPr>
        <p:spPr>
          <a:xfrm>
            <a:off x="7936476" y="2296925"/>
            <a:ext cx="386644" cy="215444"/>
          </a:xfrm>
          <a:prstGeom prst="rect">
            <a:avLst/>
          </a:prstGeom>
          <a:noFill/>
        </p:spPr>
        <p:txBody>
          <a:bodyPr wrap="none" rtlCol="0">
            <a:spAutoFit/>
          </a:bodyPr>
          <a:lstStyle/>
          <a:p>
            <a:r>
              <a:rPr lang="it-IT" b="0" dirty="0" smtClean="0"/>
              <a:t>56,4</a:t>
            </a:r>
            <a:endParaRPr lang="it-IT" b="0" dirty="0"/>
          </a:p>
        </p:txBody>
      </p:sp>
      <p:sp>
        <p:nvSpPr>
          <p:cNvPr id="76" name="CasellaDiTesto 75"/>
          <p:cNvSpPr txBox="1"/>
          <p:nvPr/>
        </p:nvSpPr>
        <p:spPr>
          <a:xfrm>
            <a:off x="8232571" y="2276872"/>
            <a:ext cx="386644" cy="215444"/>
          </a:xfrm>
          <a:prstGeom prst="rect">
            <a:avLst/>
          </a:prstGeom>
          <a:noFill/>
        </p:spPr>
        <p:txBody>
          <a:bodyPr wrap="none" rtlCol="0">
            <a:spAutoFit/>
          </a:bodyPr>
          <a:lstStyle/>
          <a:p>
            <a:r>
              <a:rPr lang="it-IT" b="0" dirty="0" smtClean="0">
                <a:solidFill>
                  <a:srgbClr val="FF0000"/>
                </a:solidFill>
              </a:rPr>
              <a:t>56,1</a:t>
            </a:r>
            <a:endParaRPr lang="it-IT" b="0" dirty="0">
              <a:solidFill>
                <a:srgbClr val="FF0000"/>
              </a:solidFill>
            </a:endParaRPr>
          </a:p>
        </p:txBody>
      </p:sp>
      <p:sp>
        <p:nvSpPr>
          <p:cNvPr id="77" name="CasellaDiTesto 76"/>
          <p:cNvSpPr txBox="1"/>
          <p:nvPr/>
        </p:nvSpPr>
        <p:spPr>
          <a:xfrm>
            <a:off x="7710754" y="5213312"/>
            <a:ext cx="386644" cy="215444"/>
          </a:xfrm>
          <a:prstGeom prst="rect">
            <a:avLst/>
          </a:prstGeom>
          <a:noFill/>
        </p:spPr>
        <p:txBody>
          <a:bodyPr wrap="none" rtlCol="0">
            <a:spAutoFit/>
          </a:bodyPr>
          <a:lstStyle/>
          <a:p>
            <a:r>
              <a:rPr lang="it-IT" b="0" dirty="0" smtClean="0"/>
              <a:t>52,4</a:t>
            </a:r>
            <a:endParaRPr lang="it-IT" b="0" dirty="0"/>
          </a:p>
        </p:txBody>
      </p:sp>
      <p:sp>
        <p:nvSpPr>
          <p:cNvPr id="78" name="CasellaDiTesto 77"/>
          <p:cNvSpPr txBox="1"/>
          <p:nvPr/>
        </p:nvSpPr>
        <p:spPr>
          <a:xfrm>
            <a:off x="7951541" y="5172477"/>
            <a:ext cx="386644" cy="215444"/>
          </a:xfrm>
          <a:prstGeom prst="rect">
            <a:avLst/>
          </a:prstGeom>
          <a:noFill/>
        </p:spPr>
        <p:txBody>
          <a:bodyPr wrap="none" rtlCol="0">
            <a:spAutoFit/>
          </a:bodyPr>
          <a:lstStyle/>
          <a:p>
            <a:r>
              <a:rPr lang="it-IT" b="0" dirty="0" smtClean="0"/>
              <a:t>53,2</a:t>
            </a:r>
            <a:endParaRPr lang="it-IT" b="0" dirty="0"/>
          </a:p>
        </p:txBody>
      </p:sp>
      <p:sp>
        <p:nvSpPr>
          <p:cNvPr id="79" name="CasellaDiTesto 78"/>
          <p:cNvSpPr txBox="1"/>
          <p:nvPr/>
        </p:nvSpPr>
        <p:spPr>
          <a:xfrm>
            <a:off x="8217804" y="5141304"/>
            <a:ext cx="386644" cy="215444"/>
          </a:xfrm>
          <a:prstGeom prst="rect">
            <a:avLst/>
          </a:prstGeom>
          <a:noFill/>
        </p:spPr>
        <p:txBody>
          <a:bodyPr wrap="none" rtlCol="0">
            <a:spAutoFit/>
          </a:bodyPr>
          <a:lstStyle/>
          <a:p>
            <a:r>
              <a:rPr lang="it-IT" b="0" dirty="0" smtClean="0">
                <a:solidFill>
                  <a:srgbClr val="FF0000"/>
                </a:solidFill>
              </a:rPr>
              <a:t>54,6</a:t>
            </a:r>
            <a:endParaRPr lang="it-IT" b="0" dirty="0">
              <a:solidFill>
                <a:srgbClr val="FF0000"/>
              </a:solidFill>
            </a:endParaRPr>
          </a:p>
        </p:txBody>
      </p:sp>
      <p:sp>
        <p:nvSpPr>
          <p:cNvPr id="80" name="CasellaDiTesto 79"/>
          <p:cNvSpPr txBox="1"/>
          <p:nvPr/>
        </p:nvSpPr>
        <p:spPr>
          <a:xfrm>
            <a:off x="3191710" y="5161937"/>
            <a:ext cx="386644" cy="215444"/>
          </a:xfrm>
          <a:prstGeom prst="rect">
            <a:avLst/>
          </a:prstGeom>
          <a:noFill/>
        </p:spPr>
        <p:txBody>
          <a:bodyPr wrap="none" rtlCol="0">
            <a:spAutoFit/>
          </a:bodyPr>
          <a:lstStyle/>
          <a:p>
            <a:r>
              <a:rPr lang="it-IT" b="0" dirty="0" smtClean="0"/>
              <a:t>55,5</a:t>
            </a:r>
            <a:endParaRPr lang="it-IT" b="0" dirty="0"/>
          </a:p>
        </p:txBody>
      </p:sp>
      <p:sp>
        <p:nvSpPr>
          <p:cNvPr id="81" name="CasellaDiTesto 80"/>
          <p:cNvSpPr txBox="1"/>
          <p:nvPr/>
        </p:nvSpPr>
        <p:spPr>
          <a:xfrm>
            <a:off x="3419872" y="5100469"/>
            <a:ext cx="386644" cy="215444"/>
          </a:xfrm>
          <a:prstGeom prst="rect">
            <a:avLst/>
          </a:prstGeom>
          <a:noFill/>
        </p:spPr>
        <p:txBody>
          <a:bodyPr wrap="none" rtlCol="0">
            <a:spAutoFit/>
          </a:bodyPr>
          <a:lstStyle/>
          <a:p>
            <a:r>
              <a:rPr lang="it-IT" b="0" dirty="0" smtClean="0"/>
              <a:t>58,0</a:t>
            </a:r>
            <a:endParaRPr lang="it-IT" b="0" dirty="0"/>
          </a:p>
        </p:txBody>
      </p:sp>
      <p:sp>
        <p:nvSpPr>
          <p:cNvPr id="82" name="CasellaDiTesto 81"/>
          <p:cNvSpPr txBox="1"/>
          <p:nvPr/>
        </p:nvSpPr>
        <p:spPr>
          <a:xfrm>
            <a:off x="3707904" y="5110131"/>
            <a:ext cx="386644" cy="215444"/>
          </a:xfrm>
          <a:prstGeom prst="rect">
            <a:avLst/>
          </a:prstGeom>
          <a:noFill/>
        </p:spPr>
        <p:txBody>
          <a:bodyPr wrap="square" rtlCol="0">
            <a:spAutoFit/>
          </a:bodyPr>
          <a:lstStyle/>
          <a:p>
            <a:r>
              <a:rPr lang="it-IT" b="0" dirty="0" smtClean="0">
                <a:solidFill>
                  <a:srgbClr val="FF0000"/>
                </a:solidFill>
              </a:rPr>
              <a:t>57,0</a:t>
            </a:r>
            <a:endParaRPr lang="it-IT" b="0" dirty="0">
              <a:solidFill>
                <a:srgbClr val="FF0000"/>
              </a:solidFill>
            </a:endParaRPr>
          </a:p>
        </p:txBody>
      </p:sp>
      <p:sp>
        <p:nvSpPr>
          <p:cNvPr id="83" name="CasellaDiTesto 82"/>
          <p:cNvSpPr txBox="1"/>
          <p:nvPr/>
        </p:nvSpPr>
        <p:spPr>
          <a:xfrm>
            <a:off x="611560" y="6084907"/>
            <a:ext cx="2547492" cy="215444"/>
          </a:xfrm>
          <a:prstGeom prst="rect">
            <a:avLst/>
          </a:prstGeom>
          <a:noFill/>
        </p:spPr>
        <p:txBody>
          <a:bodyPr wrap="none">
            <a:spAutoFit/>
          </a:bodyPr>
          <a:lstStyle/>
          <a:p>
            <a:pPr>
              <a:defRPr/>
            </a:pPr>
            <a:r>
              <a:rPr lang="it-IT" b="0" i="1" dirty="0" smtClean="0">
                <a:latin typeface="Arial" charset="0"/>
                <a:ea typeface="MS PGothic" charset="0"/>
                <a:cs typeface="MS PGothic" charset="0"/>
              </a:rPr>
              <a:t>L’industria comprende la manifattura e le costruzioni</a:t>
            </a:r>
            <a:endParaRPr lang="it-IT" b="0" i="1" dirty="0">
              <a:latin typeface="Arial" charset="0"/>
              <a:ea typeface="MS PGothic" charset="0"/>
              <a:cs typeface="MS PGothic" charset="0"/>
            </a:endParaRPr>
          </a:p>
        </p:txBody>
      </p:sp>
      <p:sp>
        <p:nvSpPr>
          <p:cNvPr id="84" name="CasellaDiTesto 83"/>
          <p:cNvSpPr txBox="1"/>
          <p:nvPr/>
        </p:nvSpPr>
        <p:spPr>
          <a:xfrm>
            <a:off x="5120852" y="6086552"/>
            <a:ext cx="2624436" cy="215444"/>
          </a:xfrm>
          <a:prstGeom prst="rect">
            <a:avLst/>
          </a:prstGeom>
          <a:noFill/>
        </p:spPr>
        <p:txBody>
          <a:bodyPr wrap="none">
            <a:spAutoFit/>
          </a:bodyPr>
          <a:lstStyle/>
          <a:p>
            <a:pPr>
              <a:defRPr/>
            </a:pPr>
            <a:r>
              <a:rPr lang="it-IT" b="0" i="1" dirty="0" smtClean="0"/>
              <a:t>Il terziario comprende il commercio, il turismo, i servizi</a:t>
            </a:r>
            <a:endParaRPr lang="it-IT" b="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dirty="0"/>
              <a:t>La capacità di fare fronte al </a:t>
            </a:r>
            <a:r>
              <a:rPr lang="it-IT" altLang="ja-JP" sz="2400" u="sng" dirty="0"/>
              <a:t>fabbisogno finanziario</a:t>
            </a:r>
            <a:r>
              <a:rPr lang="it-IT" altLang="ja-JP" sz="2400" dirty="0"/>
              <a:t> da parte delle imprese</a:t>
            </a:r>
            <a:endParaRPr lang="it-IT" altLang="it-IT" sz="2400" dirty="0"/>
          </a:p>
        </p:txBody>
      </p:sp>
      <p:sp>
        <p:nvSpPr>
          <p:cNvPr id="54" name="Segnaposto contenuto 2"/>
          <p:cNvSpPr txBox="1">
            <a:spLocks/>
          </p:cNvSpPr>
          <p:nvPr/>
        </p:nvSpPr>
        <p:spPr>
          <a:xfrm>
            <a:off x="395288" y="1125538"/>
            <a:ext cx="8229600" cy="4967287"/>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it-IT" b="0" kern="0" dirty="0"/>
              <a:t>Il Friuli Venezia Giulia si colloca al primo posto tra le regioni italiane </a:t>
            </a:r>
            <a:r>
              <a:rPr lang="it-IT" b="0" kern="0" dirty="0" smtClean="0"/>
              <a:t>per la </a:t>
            </a:r>
            <a:r>
              <a:rPr lang="it-IT" b="0" kern="0" dirty="0"/>
              <a:t>capacità delle imprese nel fare fronte al proprio fabbisogno finanziario.</a:t>
            </a:r>
          </a:p>
          <a:p>
            <a:r>
              <a:rPr lang="it-IT" b="0" kern="0" dirty="0"/>
              <a:t>L'indicatore relativo alla capacità delle imprese di fare fronte al proprio fabbisogno finanziario era pari a 38,0 a livello nazionale e a 56,1 nel Friuli Venezia Giulia, che almeno sotto questo aspetto può dirsi ormai posizionata in un'area di espansione.</a:t>
            </a:r>
          </a:p>
          <a:p>
            <a:r>
              <a:rPr lang="it-IT" b="0" kern="0" dirty="0" smtClean="0"/>
              <a:t>Sia </a:t>
            </a:r>
            <a:r>
              <a:rPr lang="it-IT" b="0" kern="0" dirty="0"/>
              <a:t>le imprese dell'industria, sia quelle del terziario fanno registrare una performance migliore rispetto a quella media nazionale (industria FVG: 57,0 su industria Italia: 39,3; terziario FVG: 54,6 su terziario italia: 37,2). </a:t>
            </a:r>
          </a:p>
          <a:p>
            <a:r>
              <a:rPr lang="it-IT" b="0" kern="0" dirty="0" smtClean="0"/>
              <a:t>Il </a:t>
            </a:r>
            <a:r>
              <a:rPr lang="it-IT" b="0" kern="0" dirty="0"/>
              <a:t>dato relativo alle imprese di dimensione più piccole della regione (40,7) è migliore rispetto a quello medio registrato a livello nazionale (34,6). Il dato delle imprese di dimensione più grande del Friuli Venezia Giulia (61,0) è pressoché in linea con il dato nazionale (60,0).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smtClean="0">
                <a:solidFill>
                  <a:srgbClr val="008000"/>
                </a:solidFill>
              </a:rPr>
              <a:t>Domanda e offerta di credito</a:t>
            </a:r>
            <a:endParaRPr lang="it-IT" sz="4400" dirty="0">
              <a:solidFill>
                <a:srgbClr val="008000"/>
              </a:solidFill>
            </a:endParaRPr>
          </a:p>
        </p:txBody>
      </p:sp>
      <p:sp>
        <p:nvSpPr>
          <p:cNvPr id="3" name="Segnaposto testo 2"/>
          <p:cNvSpPr>
            <a:spLocks noGrp="1"/>
          </p:cNvSpPr>
          <p:nvPr>
            <p:ph type="body" idx="1"/>
          </p:nvPr>
        </p:nvSpPr>
        <p:spPr/>
        <p:txBody>
          <a:bodyPr/>
          <a:lstStyle/>
          <a:p>
            <a:r>
              <a:rPr lang="it-IT" sz="2800" dirty="0" smtClean="0"/>
              <a:t>Analisi delle imprese che si sono rivolte al sistema bancario per ottenere il credito del quale avevano bisogno ed analisi dell’offerta di credito da parte delle banche (2015)</a:t>
            </a:r>
            <a:endParaRPr lang="it-IT" sz="2800" dirty="0"/>
          </a:p>
        </p:txBody>
      </p:sp>
    </p:spTree>
    <p:extLst>
      <p:ext uri="{BB962C8B-B14F-4D97-AF65-F5344CB8AC3E}">
        <p14:creationId xmlns:p14="http://schemas.microsoft.com/office/powerpoint/2010/main" val="1985472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magine 43"/>
          <p:cNvPicPr>
            <a:picLocks noChangeAspect="1"/>
          </p:cNvPicPr>
          <p:nvPr/>
        </p:nvPicPr>
        <p:blipFill>
          <a:blip r:embed="rId3"/>
          <a:stretch>
            <a:fillRect/>
          </a:stretch>
        </p:blipFill>
        <p:spPr>
          <a:xfrm>
            <a:off x="517758" y="1517840"/>
            <a:ext cx="3008497" cy="3384000"/>
          </a:xfrm>
          <a:prstGeom prst="rect">
            <a:avLst/>
          </a:prstGeom>
        </p:spPr>
      </p:pic>
      <p:sp>
        <p:nvSpPr>
          <p:cNvPr id="41" name="Fumetto 3 40"/>
          <p:cNvSpPr/>
          <p:nvPr/>
        </p:nvSpPr>
        <p:spPr bwMode="auto">
          <a:xfrm>
            <a:off x="2590006" y="2013172"/>
            <a:ext cx="1765970" cy="1016756"/>
          </a:xfrm>
          <a:prstGeom prst="wedgeEllipseCallout">
            <a:avLst>
              <a:gd name="adj1" fmla="val -72499"/>
              <a:gd name="adj2" fmla="val -54899"/>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endParaRPr>
          </a:p>
        </p:txBody>
      </p:sp>
      <p:sp>
        <p:nvSpPr>
          <p:cNvPr id="42" name="CasellaDiTesto 41"/>
          <p:cNvSpPr txBox="1"/>
          <p:nvPr/>
        </p:nvSpPr>
        <p:spPr>
          <a:xfrm>
            <a:off x="2804820" y="2113727"/>
            <a:ext cx="1472985" cy="830997"/>
          </a:xfrm>
          <a:prstGeom prst="rect">
            <a:avLst/>
          </a:prstGeom>
          <a:noFill/>
        </p:spPr>
        <p:txBody>
          <a:bodyPr wrap="square" rtlCol="0">
            <a:spAutoFit/>
          </a:bodyPr>
          <a:lstStyle/>
          <a:p>
            <a:r>
              <a:rPr lang="it-IT" sz="1200" b="0" dirty="0">
                <a:solidFill>
                  <a:schemeClr val="bg1"/>
                </a:solidFill>
              </a:rPr>
              <a:t>Il FVG si posiziona al </a:t>
            </a:r>
            <a:r>
              <a:rPr lang="it-IT" sz="1200" dirty="0" smtClean="0">
                <a:solidFill>
                  <a:schemeClr val="bg1"/>
                </a:solidFill>
              </a:rPr>
              <a:t>SECONDO </a:t>
            </a:r>
            <a:r>
              <a:rPr lang="it-IT" sz="1200" dirty="0">
                <a:solidFill>
                  <a:schemeClr val="bg1"/>
                </a:solidFill>
              </a:rPr>
              <a:t>posto </a:t>
            </a:r>
            <a:r>
              <a:rPr lang="it-IT" sz="1200" b="0" dirty="0" smtClean="0">
                <a:solidFill>
                  <a:schemeClr val="bg1"/>
                </a:solidFill>
              </a:rPr>
              <a:t>dopo la Lombardia</a:t>
            </a:r>
            <a:endParaRPr lang="it-IT" sz="1200" b="0" dirty="0">
              <a:solidFill>
                <a:schemeClr val="bg1"/>
              </a:solidFill>
            </a:endParaRPr>
          </a:p>
        </p:txBody>
      </p:sp>
      <p:sp>
        <p:nvSpPr>
          <p:cNvPr id="43"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000" dirty="0" smtClean="0"/>
              <a:t>Le imprese che </a:t>
            </a:r>
            <a:r>
              <a:rPr lang="it-IT" altLang="ja-JP" sz="2000" u="sng" dirty="0" smtClean="0"/>
              <a:t>hanno chiesto </a:t>
            </a:r>
            <a:r>
              <a:rPr lang="it-IT" altLang="ja-JP" sz="2000" u="sng" dirty="0"/>
              <a:t>un fido o un finanziamento</a:t>
            </a:r>
            <a:r>
              <a:rPr lang="it-IT" altLang="ja-JP" sz="2000" dirty="0"/>
              <a:t>, o </a:t>
            </a:r>
            <a:r>
              <a:rPr lang="it-IT" altLang="ja-JP" sz="2000" u="sng" dirty="0" smtClean="0"/>
              <a:t>hanno </a:t>
            </a:r>
            <a:r>
              <a:rPr lang="it-IT" altLang="ja-JP" sz="2000" u="sng" dirty="0"/>
              <a:t>chiesto di rinegoziare un fido o un finanziamento </a:t>
            </a:r>
            <a:r>
              <a:rPr lang="it-IT" altLang="ja-JP" sz="2000" u="sng" dirty="0" smtClean="0"/>
              <a:t>esistente</a:t>
            </a:r>
            <a:r>
              <a:rPr lang="it-IT" altLang="ja-JP" sz="2000" dirty="0"/>
              <a:t> </a:t>
            </a:r>
            <a:r>
              <a:rPr lang="it-IT" altLang="ja-JP" sz="2000" dirty="0" smtClean="0"/>
              <a:t>nel corso del 2015… (DOMANDA)</a:t>
            </a:r>
            <a:endParaRPr lang="it-IT" altLang="ja-JP" sz="2000" b="0" i="1" dirty="0"/>
          </a:p>
        </p:txBody>
      </p:sp>
      <p:sp>
        <p:nvSpPr>
          <p:cNvPr id="39" name="Rettangolo 38"/>
          <p:cNvSpPr>
            <a:spLocks noChangeArrowheads="1"/>
          </p:cNvSpPr>
          <p:nvPr/>
        </p:nvSpPr>
        <p:spPr bwMode="auto">
          <a:xfrm>
            <a:off x="395536" y="5227740"/>
            <a:ext cx="3249985" cy="1314084"/>
          </a:xfrm>
          <a:prstGeom prst="rect">
            <a:avLst/>
          </a:prstGeom>
          <a:solidFill>
            <a:schemeClr val="bg1"/>
          </a:solidFill>
          <a:ln>
            <a:noFill/>
          </a:ln>
          <a:effectLst>
            <a:outerShdw blurRad="50800" dist="38100" dir="2700000" algn="tl" rotWithShape="0">
              <a:srgbClr val="808080">
                <a:alpha val="42998"/>
              </a:srgbClr>
            </a:outerShdw>
          </a:effectLst>
          <a:extLst>
            <a:ext uri="{91240B29-F687-4F45-9708-019B960494DF}">
              <a14:hiddenLine xmlns:a14="http://schemas.microsoft.com/office/drawing/2010/main" w="12700">
                <a:solidFill>
                  <a:srgbClr val="000000"/>
                </a:solidFill>
                <a:round/>
                <a:headEnd/>
                <a:tailEnd/>
              </a14:hiddenLine>
            </a:ext>
          </a:extLst>
        </p:spPr>
        <p:txBody>
          <a:bodyPr/>
          <a:lstStyle/>
          <a:p>
            <a:pPr algn="l">
              <a:defRPr/>
            </a:pPr>
            <a:endParaRPr lang="it-IT" dirty="0">
              <a:latin typeface="Arial" charset="0"/>
              <a:ea typeface="ＭＳ Ｐゴシック" charset="0"/>
              <a:cs typeface="ＭＳ Ｐゴシック" charset="0"/>
            </a:endParaRPr>
          </a:p>
        </p:txBody>
      </p:sp>
      <p:sp>
        <p:nvSpPr>
          <p:cNvPr id="40" name="Rettangolo 39"/>
          <p:cNvSpPr>
            <a:spLocks noChangeArrowheads="1"/>
          </p:cNvSpPr>
          <p:nvPr/>
        </p:nvSpPr>
        <p:spPr bwMode="auto">
          <a:xfrm>
            <a:off x="4768360" y="5227740"/>
            <a:ext cx="3541444" cy="1314084"/>
          </a:xfrm>
          <a:prstGeom prst="rect">
            <a:avLst/>
          </a:prstGeom>
          <a:solidFill>
            <a:schemeClr val="bg1"/>
          </a:solidFill>
          <a:ln>
            <a:noFill/>
          </a:ln>
          <a:effectLst>
            <a:outerShdw blurRad="50800" dist="38100" dir="2700000" algn="tl" rotWithShape="0">
              <a:srgbClr val="808080">
                <a:alpha val="42998"/>
              </a:srgbClr>
            </a:outerShdw>
          </a:effectLst>
          <a:extLst>
            <a:ext uri="{91240B29-F687-4F45-9708-019B960494DF}">
              <a14:hiddenLine xmlns:a14="http://schemas.microsoft.com/office/drawing/2010/main" w="12700">
                <a:solidFill>
                  <a:srgbClr val="000000"/>
                </a:solidFill>
                <a:round/>
                <a:headEnd/>
                <a:tailEnd/>
              </a14:hiddenLine>
            </a:ext>
          </a:extLst>
        </p:spPr>
        <p:txBody>
          <a:bodyPr/>
          <a:lstStyle/>
          <a:p>
            <a:pPr algn="l">
              <a:defRPr/>
            </a:pPr>
            <a:endParaRPr lang="it-IT" dirty="0">
              <a:latin typeface="Arial" charset="0"/>
              <a:ea typeface="ＭＳ Ｐゴシック" charset="0"/>
              <a:cs typeface="ＭＳ Ｐゴシック" charset="0"/>
            </a:endParaRPr>
          </a:p>
        </p:txBody>
      </p:sp>
      <p:pic>
        <p:nvPicPr>
          <p:cNvPr id="45"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053" y="5376347"/>
            <a:ext cx="381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CasellaDiTesto 9"/>
          <p:cNvSpPr txBox="1">
            <a:spLocks noChangeArrowheads="1"/>
          </p:cNvSpPr>
          <p:nvPr/>
        </p:nvSpPr>
        <p:spPr bwMode="auto">
          <a:xfrm>
            <a:off x="816428" y="5227070"/>
            <a:ext cx="273320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r>
              <a:rPr lang="it-IT" altLang="it-IT" sz="1000" dirty="0"/>
              <a:t>LEGENDA</a:t>
            </a:r>
          </a:p>
          <a:p>
            <a:pPr algn="just" eaLnBrk="1" hangingPunct="1"/>
            <a:r>
              <a:rPr lang="it-IT" altLang="it-IT" sz="1000" b="0" dirty="0"/>
              <a:t>Utilizzo di una scala di colore rosso. A tonalità di rosso più scuro corrisponde uno scostamento dalla media nazionale più ampio in senso negativo. A tonalità di rosso più chiaro corrisponde uno scostamento dalla media nazionale più ampio in senso positivo.</a:t>
            </a:r>
          </a:p>
        </p:txBody>
      </p:sp>
      <p:sp>
        <p:nvSpPr>
          <p:cNvPr id="47" name="CasellaDiTesto 24"/>
          <p:cNvSpPr txBox="1">
            <a:spLocks noChangeArrowheads="1"/>
          </p:cNvSpPr>
          <p:nvPr/>
        </p:nvSpPr>
        <p:spPr bwMode="auto">
          <a:xfrm>
            <a:off x="4833131" y="5227070"/>
            <a:ext cx="3309809"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l" eaLnBrk="1" hangingPunct="1">
              <a:lnSpc>
                <a:spcPct val="110000"/>
              </a:lnSpc>
              <a:spcBef>
                <a:spcPts val="600"/>
              </a:spcBef>
            </a:pPr>
            <a:r>
              <a:rPr lang="it-IT" altLang="it-IT" sz="1000" dirty="0"/>
              <a:t>ESEMPIO DI LETTURA</a:t>
            </a:r>
            <a:br>
              <a:rPr lang="it-IT" altLang="it-IT" sz="1000" dirty="0"/>
            </a:br>
            <a:r>
              <a:rPr lang="it-IT" altLang="it-IT" sz="1000" b="0" dirty="0"/>
              <a:t>La rappresentazione cartografica riporta gli SCOSTAMENTI dalla MEDIA ITALIA </a:t>
            </a:r>
            <a:r>
              <a:rPr lang="it-IT" altLang="it-IT" sz="1000" b="0" u="sng" dirty="0"/>
              <a:t>dell’anno di riferimento</a:t>
            </a:r>
            <a:r>
              <a:rPr lang="it-IT" altLang="it-IT" sz="1000" b="0" dirty="0"/>
              <a:t>. Gli SCOSTAMENTI indicano la distanza tra il valore dell’indicatore fatto registrare dalle imprese in ciascuna regione ed il valore dell’indicatore registrato a livello nazionale</a:t>
            </a:r>
            <a:r>
              <a:rPr lang="it-IT" altLang="it-IT" sz="1000" b="0" dirty="0" smtClean="0"/>
              <a:t>.</a:t>
            </a:r>
            <a:endParaRPr lang="it-IT" altLang="it-IT" sz="1000" dirty="0"/>
          </a:p>
        </p:txBody>
      </p:sp>
      <p:grpSp>
        <p:nvGrpSpPr>
          <p:cNvPr id="48" name="Gruppo 2"/>
          <p:cNvGrpSpPr>
            <a:grpSpLocks/>
          </p:cNvGrpSpPr>
          <p:nvPr/>
        </p:nvGrpSpPr>
        <p:grpSpPr bwMode="auto">
          <a:xfrm>
            <a:off x="395536" y="1239577"/>
            <a:ext cx="1960562" cy="1069975"/>
            <a:chOff x="3437050" y="836712"/>
            <a:chExt cx="1960562" cy="1069975"/>
          </a:xfrm>
        </p:grpSpPr>
        <p:cxnSp>
          <p:nvCxnSpPr>
            <p:cNvPr id="49" name="Connettore 1 4"/>
            <p:cNvCxnSpPr>
              <a:cxnSpLocks noChangeShapeType="1"/>
            </p:cNvCxnSpPr>
            <p:nvPr/>
          </p:nvCxnSpPr>
          <p:spPr bwMode="auto">
            <a:xfrm>
              <a:off x="3494200" y="979587"/>
              <a:ext cx="0" cy="927100"/>
            </a:xfrm>
            <a:prstGeom prst="line">
              <a:avLst/>
            </a:prstGeom>
            <a:noFill/>
            <a:ln w="38100">
              <a:solidFill>
                <a:srgbClr val="1F497D">
                  <a:alpha val="50195"/>
                </a:srgbClr>
              </a:solidFill>
              <a:round/>
              <a:headEnd/>
              <a:tailEnd/>
            </a:ln>
            <a:extLst>
              <a:ext uri="{909E8E84-426E-40DD-AFC4-6F175D3DCCD1}">
                <a14:hiddenFill xmlns:a14="http://schemas.microsoft.com/office/drawing/2010/main">
                  <a:noFill/>
                </a14:hiddenFill>
              </a:ext>
            </a:extLst>
          </p:spPr>
        </p:cxnSp>
        <p:cxnSp>
          <p:nvCxnSpPr>
            <p:cNvPr id="50" name="Connettore 1 25"/>
            <p:cNvCxnSpPr>
              <a:cxnSpLocks noChangeShapeType="1"/>
            </p:cNvCxnSpPr>
            <p:nvPr/>
          </p:nvCxnSpPr>
          <p:spPr bwMode="auto">
            <a:xfrm flipV="1">
              <a:off x="3494200" y="979587"/>
              <a:ext cx="1903412" cy="0"/>
            </a:xfrm>
            <a:prstGeom prst="line">
              <a:avLst/>
            </a:prstGeom>
            <a:noFill/>
            <a:ln w="38100">
              <a:solidFill>
                <a:srgbClr val="1F497D">
                  <a:alpha val="50195"/>
                </a:srgbClr>
              </a:solidFill>
              <a:round/>
              <a:headEnd/>
              <a:tailEnd/>
            </a:ln>
            <a:extLst>
              <a:ext uri="{909E8E84-426E-40DD-AFC4-6F175D3DCCD1}">
                <a14:hiddenFill xmlns:a14="http://schemas.microsoft.com/office/drawing/2010/main">
                  <a:noFill/>
                </a14:hiddenFill>
              </a:ext>
            </a:extLst>
          </p:spPr>
        </p:cxnSp>
        <p:sp>
          <p:nvSpPr>
            <p:cNvPr id="51" name="CasellaDiTesto 1"/>
            <p:cNvSpPr txBox="1">
              <a:spLocks noChangeArrowheads="1"/>
            </p:cNvSpPr>
            <p:nvPr/>
          </p:nvSpPr>
          <p:spPr bwMode="auto">
            <a:xfrm>
              <a:off x="3437050" y="836712"/>
              <a:ext cx="582211"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l" eaLnBrk="1" hangingPunct="1"/>
              <a:r>
                <a:rPr lang="it-IT" altLang="it-IT" sz="1400" dirty="0" smtClean="0">
                  <a:solidFill>
                    <a:srgbClr val="1F497D"/>
                  </a:solidFill>
                </a:rPr>
                <a:t>2015</a:t>
              </a:r>
              <a:endParaRPr lang="it-IT" altLang="it-IT" sz="1400" dirty="0">
                <a:solidFill>
                  <a:srgbClr val="1F497D"/>
                </a:solidFill>
              </a:endParaRPr>
            </a:p>
          </p:txBody>
        </p:sp>
      </p:grpSp>
      <p:sp>
        <p:nvSpPr>
          <p:cNvPr id="52" name="CasellaDiTesto 51"/>
          <p:cNvSpPr txBox="1"/>
          <p:nvPr/>
        </p:nvSpPr>
        <p:spPr>
          <a:xfrm>
            <a:off x="7201726" y="1373239"/>
            <a:ext cx="1568611" cy="646331"/>
          </a:xfrm>
          <a:prstGeom prst="rect">
            <a:avLst/>
          </a:prstGeom>
          <a:solidFill>
            <a:srgbClr val="FFC000"/>
          </a:solidFill>
        </p:spPr>
        <p:txBody>
          <a:bodyPr wrap="square" rtlCol="0">
            <a:spAutoFit/>
          </a:bodyPr>
          <a:lstStyle/>
          <a:p>
            <a:pPr algn="ctr"/>
            <a:r>
              <a:rPr lang="it-IT" sz="1800" dirty="0" smtClean="0"/>
              <a:t>Media Italia</a:t>
            </a:r>
          </a:p>
          <a:p>
            <a:pPr algn="ctr"/>
            <a:r>
              <a:rPr lang="it-IT" sz="1800" dirty="0" smtClean="0"/>
              <a:t>18,8</a:t>
            </a:r>
            <a:endParaRPr lang="it-IT" sz="1800" dirty="0"/>
          </a:p>
        </p:txBody>
      </p:sp>
      <p:pic>
        <p:nvPicPr>
          <p:cNvPr id="2" name="Immagine 1"/>
          <p:cNvPicPr>
            <a:picLocks noChangeAspect="1"/>
          </p:cNvPicPr>
          <p:nvPr/>
        </p:nvPicPr>
        <p:blipFill>
          <a:blip r:embed="rId5"/>
          <a:stretch>
            <a:fillRect/>
          </a:stretch>
        </p:blipFill>
        <p:spPr>
          <a:xfrm>
            <a:off x="4902544" y="1367393"/>
            <a:ext cx="2016409" cy="3768243"/>
          </a:xfrm>
          <a:prstGeom prst="rect">
            <a:avLst/>
          </a:prstGeom>
        </p:spPr>
      </p:pic>
      <p:sp>
        <p:nvSpPr>
          <p:cNvPr id="17" name="Rettangolo 16"/>
          <p:cNvSpPr/>
          <p:nvPr/>
        </p:nvSpPr>
        <p:spPr bwMode="auto">
          <a:xfrm>
            <a:off x="4842462" y="1719162"/>
            <a:ext cx="2187141" cy="169677"/>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03875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438048" y="1311272"/>
            <a:ext cx="3032761" cy="3631013"/>
            <a:chOff x="3428863" y="1117094"/>
            <a:chExt cx="3032761" cy="3631013"/>
          </a:xfrm>
        </p:grpSpPr>
        <p:pic>
          <p:nvPicPr>
            <p:cNvPr id="4" name="Immagine 3"/>
            <p:cNvPicPr>
              <a:picLocks noChangeAspect="1"/>
            </p:cNvPicPr>
            <p:nvPr/>
          </p:nvPicPr>
          <p:blipFill>
            <a:blip r:embed="rId3"/>
            <a:stretch>
              <a:fillRect/>
            </a:stretch>
          </p:blipFill>
          <p:spPr>
            <a:xfrm>
              <a:off x="3428863" y="1364107"/>
              <a:ext cx="3032761" cy="3384000"/>
            </a:xfrm>
            <a:prstGeom prst="rect">
              <a:avLst/>
            </a:prstGeom>
          </p:spPr>
        </p:pic>
        <p:sp>
          <p:nvSpPr>
            <p:cNvPr id="3" name="Rettangolo 2"/>
            <p:cNvSpPr/>
            <p:nvPr/>
          </p:nvSpPr>
          <p:spPr bwMode="auto">
            <a:xfrm>
              <a:off x="5896208" y="1117094"/>
              <a:ext cx="205376" cy="34039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grpSp>
      <p:sp>
        <p:nvSpPr>
          <p:cNvPr id="37"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000" dirty="0"/>
              <a:t>Le imprese che </a:t>
            </a:r>
            <a:r>
              <a:rPr lang="it-IT" altLang="ja-JP" sz="2000" u="sng" dirty="0"/>
              <a:t>hanno </a:t>
            </a:r>
            <a:r>
              <a:rPr lang="it-IT" altLang="ja-JP" sz="2000" u="sng" dirty="0" smtClean="0"/>
              <a:t>visto accolta la propria domanda di credito</a:t>
            </a:r>
            <a:r>
              <a:rPr lang="it-IT" altLang="ja-JP" sz="2000" dirty="0" smtClean="0"/>
              <a:t> con un ammontare pari o superiore alla richiesta nel </a:t>
            </a:r>
            <a:r>
              <a:rPr lang="it-IT" altLang="ja-JP" sz="2000" dirty="0"/>
              <a:t>corso del 2015</a:t>
            </a:r>
            <a:r>
              <a:rPr lang="it-IT" altLang="ja-JP" sz="2000" dirty="0" smtClean="0"/>
              <a:t>… (OFFERTA)</a:t>
            </a:r>
            <a:endParaRPr lang="it-IT" altLang="ja-JP" sz="2000" b="0" i="1" dirty="0"/>
          </a:p>
        </p:txBody>
      </p:sp>
      <p:sp>
        <p:nvSpPr>
          <p:cNvPr id="55" name="Fumetto 3 54"/>
          <p:cNvSpPr/>
          <p:nvPr/>
        </p:nvSpPr>
        <p:spPr bwMode="auto">
          <a:xfrm>
            <a:off x="2585443" y="2006112"/>
            <a:ext cx="1765970" cy="1016756"/>
          </a:xfrm>
          <a:prstGeom prst="wedgeEllipseCallout">
            <a:avLst>
              <a:gd name="adj1" fmla="val -72499"/>
              <a:gd name="adj2" fmla="val -54899"/>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endParaRPr>
          </a:p>
        </p:txBody>
      </p:sp>
      <p:sp>
        <p:nvSpPr>
          <p:cNvPr id="56" name="CasellaDiTesto 55"/>
          <p:cNvSpPr txBox="1"/>
          <p:nvPr/>
        </p:nvSpPr>
        <p:spPr>
          <a:xfrm>
            <a:off x="2800257" y="2106667"/>
            <a:ext cx="1472985" cy="830997"/>
          </a:xfrm>
          <a:prstGeom prst="rect">
            <a:avLst/>
          </a:prstGeom>
          <a:noFill/>
        </p:spPr>
        <p:txBody>
          <a:bodyPr wrap="square" rtlCol="0">
            <a:spAutoFit/>
          </a:bodyPr>
          <a:lstStyle/>
          <a:p>
            <a:r>
              <a:rPr lang="it-IT" sz="1200" b="0" dirty="0">
                <a:solidFill>
                  <a:schemeClr val="bg1"/>
                </a:solidFill>
              </a:rPr>
              <a:t>Il FVG si posiziona al </a:t>
            </a:r>
            <a:r>
              <a:rPr lang="it-IT" sz="1200" dirty="0" smtClean="0">
                <a:solidFill>
                  <a:schemeClr val="bg1"/>
                </a:solidFill>
              </a:rPr>
              <a:t>SECONDO </a:t>
            </a:r>
            <a:r>
              <a:rPr lang="it-IT" sz="1200" dirty="0">
                <a:solidFill>
                  <a:schemeClr val="bg1"/>
                </a:solidFill>
              </a:rPr>
              <a:t>posto </a:t>
            </a:r>
            <a:r>
              <a:rPr lang="it-IT" sz="1200" b="0" dirty="0" smtClean="0">
                <a:solidFill>
                  <a:schemeClr val="bg1"/>
                </a:solidFill>
              </a:rPr>
              <a:t>dopo la Lombardia</a:t>
            </a:r>
            <a:endParaRPr lang="it-IT" sz="1200" b="0" dirty="0">
              <a:solidFill>
                <a:schemeClr val="bg1"/>
              </a:solidFill>
            </a:endParaRPr>
          </a:p>
        </p:txBody>
      </p:sp>
      <p:sp>
        <p:nvSpPr>
          <p:cNvPr id="16" name="Rettangolo 15"/>
          <p:cNvSpPr>
            <a:spLocks noChangeArrowheads="1"/>
          </p:cNvSpPr>
          <p:nvPr/>
        </p:nvSpPr>
        <p:spPr bwMode="auto">
          <a:xfrm>
            <a:off x="395536" y="5227740"/>
            <a:ext cx="3249985" cy="1314084"/>
          </a:xfrm>
          <a:prstGeom prst="rect">
            <a:avLst/>
          </a:prstGeom>
          <a:solidFill>
            <a:schemeClr val="bg1"/>
          </a:solidFill>
          <a:ln>
            <a:noFill/>
          </a:ln>
          <a:effectLst>
            <a:outerShdw blurRad="50800" dist="38100" dir="2700000" algn="tl" rotWithShape="0">
              <a:srgbClr val="808080">
                <a:alpha val="42998"/>
              </a:srgbClr>
            </a:outerShdw>
          </a:effectLst>
          <a:extLst>
            <a:ext uri="{91240B29-F687-4F45-9708-019B960494DF}">
              <a14:hiddenLine xmlns:a14="http://schemas.microsoft.com/office/drawing/2010/main" w="12700">
                <a:solidFill>
                  <a:srgbClr val="000000"/>
                </a:solidFill>
                <a:round/>
                <a:headEnd/>
                <a:tailEnd/>
              </a14:hiddenLine>
            </a:ext>
          </a:extLst>
        </p:spPr>
        <p:txBody>
          <a:bodyPr/>
          <a:lstStyle/>
          <a:p>
            <a:pPr algn="l">
              <a:defRPr/>
            </a:pPr>
            <a:endParaRPr lang="it-IT" dirty="0">
              <a:latin typeface="Arial" charset="0"/>
              <a:ea typeface="ＭＳ Ｐゴシック" charset="0"/>
              <a:cs typeface="ＭＳ Ｐゴシック" charset="0"/>
            </a:endParaRPr>
          </a:p>
        </p:txBody>
      </p:sp>
      <p:sp>
        <p:nvSpPr>
          <p:cNvPr id="17" name="Rettangolo 16"/>
          <p:cNvSpPr>
            <a:spLocks noChangeArrowheads="1"/>
          </p:cNvSpPr>
          <p:nvPr/>
        </p:nvSpPr>
        <p:spPr bwMode="auto">
          <a:xfrm>
            <a:off x="4768360" y="5227740"/>
            <a:ext cx="3541444" cy="1314084"/>
          </a:xfrm>
          <a:prstGeom prst="rect">
            <a:avLst/>
          </a:prstGeom>
          <a:solidFill>
            <a:schemeClr val="bg1"/>
          </a:solidFill>
          <a:ln>
            <a:noFill/>
          </a:ln>
          <a:effectLst>
            <a:outerShdw blurRad="50800" dist="38100" dir="2700000" algn="tl" rotWithShape="0">
              <a:srgbClr val="808080">
                <a:alpha val="42998"/>
              </a:srgbClr>
            </a:outerShdw>
          </a:effectLst>
          <a:extLst>
            <a:ext uri="{91240B29-F687-4F45-9708-019B960494DF}">
              <a14:hiddenLine xmlns:a14="http://schemas.microsoft.com/office/drawing/2010/main" w="12700">
                <a:solidFill>
                  <a:srgbClr val="000000"/>
                </a:solidFill>
                <a:round/>
                <a:headEnd/>
                <a:tailEnd/>
              </a14:hiddenLine>
            </a:ext>
          </a:extLst>
        </p:spPr>
        <p:txBody>
          <a:bodyPr/>
          <a:lstStyle/>
          <a:p>
            <a:pPr algn="l">
              <a:defRPr/>
            </a:pPr>
            <a:endParaRPr lang="it-IT" dirty="0">
              <a:latin typeface="Arial" charset="0"/>
              <a:ea typeface="ＭＳ Ｐゴシック" charset="0"/>
              <a:cs typeface="ＭＳ Ｐゴシック" charset="0"/>
            </a:endParaRPr>
          </a:p>
        </p:txBody>
      </p:sp>
      <p:pic>
        <p:nvPicPr>
          <p:cNvPr id="18"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053" y="5376347"/>
            <a:ext cx="381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asellaDiTesto 9"/>
          <p:cNvSpPr txBox="1">
            <a:spLocks noChangeArrowheads="1"/>
          </p:cNvSpPr>
          <p:nvPr/>
        </p:nvSpPr>
        <p:spPr bwMode="auto">
          <a:xfrm>
            <a:off x="816428" y="5227070"/>
            <a:ext cx="273320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r>
              <a:rPr lang="it-IT" altLang="it-IT" sz="1000" dirty="0"/>
              <a:t>LEGENDA</a:t>
            </a:r>
          </a:p>
          <a:p>
            <a:pPr algn="just" eaLnBrk="1" hangingPunct="1"/>
            <a:r>
              <a:rPr lang="it-IT" altLang="it-IT" sz="1000" b="0" dirty="0"/>
              <a:t>Utilizzo di una scala di colore rosso. A tonalità di rosso più scuro corrisponde uno scostamento dalla media nazionale più ampio in senso negativo. A tonalità di rosso più chiaro corrisponde uno scostamento dalla media nazionale più ampio in senso positivo.</a:t>
            </a:r>
          </a:p>
        </p:txBody>
      </p:sp>
      <p:sp>
        <p:nvSpPr>
          <p:cNvPr id="20" name="CasellaDiTesto 24"/>
          <p:cNvSpPr txBox="1">
            <a:spLocks noChangeArrowheads="1"/>
          </p:cNvSpPr>
          <p:nvPr/>
        </p:nvSpPr>
        <p:spPr bwMode="auto">
          <a:xfrm>
            <a:off x="4833131" y="5227070"/>
            <a:ext cx="3309809"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l" eaLnBrk="1" hangingPunct="1">
              <a:lnSpc>
                <a:spcPct val="110000"/>
              </a:lnSpc>
              <a:spcBef>
                <a:spcPts val="600"/>
              </a:spcBef>
            </a:pPr>
            <a:r>
              <a:rPr lang="it-IT" altLang="it-IT" sz="1000" dirty="0"/>
              <a:t>ESEMPIO DI LETTURA</a:t>
            </a:r>
            <a:br>
              <a:rPr lang="it-IT" altLang="it-IT" sz="1000" dirty="0"/>
            </a:br>
            <a:r>
              <a:rPr lang="it-IT" altLang="it-IT" sz="1000" b="0" dirty="0"/>
              <a:t>La rappresentazione cartografica riporta gli SCOSTAMENTI dalla MEDIA ITALIA </a:t>
            </a:r>
            <a:r>
              <a:rPr lang="it-IT" altLang="it-IT" sz="1000" b="0" u="sng" dirty="0"/>
              <a:t>dell’anno di riferimento</a:t>
            </a:r>
            <a:r>
              <a:rPr lang="it-IT" altLang="it-IT" sz="1000" b="0" dirty="0"/>
              <a:t>. Gli SCOSTAMENTI indicano la distanza tra il valore dell’indicatore fatto registrare dalle imprese in ciascuna regione ed il valore dell’indicatore registrato a livello nazionale</a:t>
            </a:r>
            <a:r>
              <a:rPr lang="it-IT" altLang="it-IT" sz="1000" b="0" dirty="0" smtClean="0"/>
              <a:t>.</a:t>
            </a:r>
            <a:endParaRPr lang="it-IT" altLang="it-IT" sz="1000" dirty="0"/>
          </a:p>
        </p:txBody>
      </p:sp>
      <p:grpSp>
        <p:nvGrpSpPr>
          <p:cNvPr id="21" name="Gruppo 2"/>
          <p:cNvGrpSpPr>
            <a:grpSpLocks/>
          </p:cNvGrpSpPr>
          <p:nvPr/>
        </p:nvGrpSpPr>
        <p:grpSpPr bwMode="auto">
          <a:xfrm>
            <a:off x="395536" y="1239577"/>
            <a:ext cx="1960562" cy="1069975"/>
            <a:chOff x="3437050" y="836712"/>
            <a:chExt cx="1960562" cy="1069975"/>
          </a:xfrm>
        </p:grpSpPr>
        <p:cxnSp>
          <p:nvCxnSpPr>
            <p:cNvPr id="22" name="Connettore 1 4"/>
            <p:cNvCxnSpPr>
              <a:cxnSpLocks noChangeShapeType="1"/>
            </p:cNvCxnSpPr>
            <p:nvPr/>
          </p:nvCxnSpPr>
          <p:spPr bwMode="auto">
            <a:xfrm>
              <a:off x="3494200" y="979587"/>
              <a:ext cx="0" cy="927100"/>
            </a:xfrm>
            <a:prstGeom prst="line">
              <a:avLst/>
            </a:prstGeom>
            <a:noFill/>
            <a:ln w="38100">
              <a:solidFill>
                <a:srgbClr val="1F497D">
                  <a:alpha val="50195"/>
                </a:srgbClr>
              </a:solidFill>
              <a:round/>
              <a:headEnd/>
              <a:tailEnd/>
            </a:ln>
            <a:extLst>
              <a:ext uri="{909E8E84-426E-40DD-AFC4-6F175D3DCCD1}">
                <a14:hiddenFill xmlns:a14="http://schemas.microsoft.com/office/drawing/2010/main">
                  <a:noFill/>
                </a14:hiddenFill>
              </a:ext>
            </a:extLst>
          </p:spPr>
        </p:cxnSp>
        <p:cxnSp>
          <p:nvCxnSpPr>
            <p:cNvPr id="23" name="Connettore 1 25"/>
            <p:cNvCxnSpPr>
              <a:cxnSpLocks noChangeShapeType="1"/>
            </p:cNvCxnSpPr>
            <p:nvPr/>
          </p:nvCxnSpPr>
          <p:spPr bwMode="auto">
            <a:xfrm flipV="1">
              <a:off x="3494200" y="979587"/>
              <a:ext cx="1903412" cy="0"/>
            </a:xfrm>
            <a:prstGeom prst="line">
              <a:avLst/>
            </a:prstGeom>
            <a:noFill/>
            <a:ln w="38100">
              <a:solidFill>
                <a:srgbClr val="1F497D">
                  <a:alpha val="50195"/>
                </a:srgbClr>
              </a:solidFill>
              <a:round/>
              <a:headEnd/>
              <a:tailEnd/>
            </a:ln>
            <a:extLst>
              <a:ext uri="{909E8E84-426E-40DD-AFC4-6F175D3DCCD1}">
                <a14:hiddenFill xmlns:a14="http://schemas.microsoft.com/office/drawing/2010/main">
                  <a:noFill/>
                </a14:hiddenFill>
              </a:ext>
            </a:extLst>
          </p:spPr>
        </p:cxnSp>
        <p:sp>
          <p:nvSpPr>
            <p:cNvPr id="24" name="CasellaDiTesto 1"/>
            <p:cNvSpPr txBox="1">
              <a:spLocks noChangeArrowheads="1"/>
            </p:cNvSpPr>
            <p:nvPr/>
          </p:nvSpPr>
          <p:spPr bwMode="auto">
            <a:xfrm>
              <a:off x="3437050" y="836712"/>
              <a:ext cx="582211"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l" eaLnBrk="1" hangingPunct="1"/>
              <a:r>
                <a:rPr lang="it-IT" altLang="it-IT" sz="1400" dirty="0" smtClean="0">
                  <a:solidFill>
                    <a:srgbClr val="1F497D"/>
                  </a:solidFill>
                </a:rPr>
                <a:t>2015</a:t>
              </a:r>
              <a:endParaRPr lang="it-IT" altLang="it-IT" sz="1400" dirty="0">
                <a:solidFill>
                  <a:srgbClr val="1F497D"/>
                </a:solidFill>
              </a:endParaRPr>
            </a:p>
          </p:txBody>
        </p:sp>
      </p:grpSp>
      <p:sp>
        <p:nvSpPr>
          <p:cNvPr id="25" name="CasellaDiTesto 24"/>
          <p:cNvSpPr txBox="1"/>
          <p:nvPr/>
        </p:nvSpPr>
        <p:spPr>
          <a:xfrm>
            <a:off x="7201726" y="1373239"/>
            <a:ext cx="1568611" cy="646331"/>
          </a:xfrm>
          <a:prstGeom prst="rect">
            <a:avLst/>
          </a:prstGeom>
          <a:solidFill>
            <a:srgbClr val="FFC000"/>
          </a:solidFill>
        </p:spPr>
        <p:txBody>
          <a:bodyPr wrap="square" rtlCol="0">
            <a:spAutoFit/>
          </a:bodyPr>
          <a:lstStyle/>
          <a:p>
            <a:pPr algn="ctr"/>
            <a:r>
              <a:rPr lang="it-IT" sz="1800" dirty="0" smtClean="0"/>
              <a:t>Media Italia</a:t>
            </a:r>
          </a:p>
          <a:p>
            <a:pPr algn="ctr"/>
            <a:r>
              <a:rPr lang="it-IT" sz="1800" dirty="0" smtClean="0"/>
              <a:t>31,4</a:t>
            </a:r>
            <a:endParaRPr lang="it-IT" sz="1800" dirty="0"/>
          </a:p>
        </p:txBody>
      </p:sp>
      <p:pic>
        <p:nvPicPr>
          <p:cNvPr id="2" name="Immagine 1"/>
          <p:cNvPicPr>
            <a:picLocks noChangeAspect="1"/>
          </p:cNvPicPr>
          <p:nvPr/>
        </p:nvPicPr>
        <p:blipFill>
          <a:blip r:embed="rId5"/>
          <a:stretch>
            <a:fillRect/>
          </a:stretch>
        </p:blipFill>
        <p:spPr>
          <a:xfrm>
            <a:off x="4903200" y="1368000"/>
            <a:ext cx="2016409" cy="3768243"/>
          </a:xfrm>
          <a:prstGeom prst="rect">
            <a:avLst/>
          </a:prstGeom>
        </p:spPr>
      </p:pic>
      <p:sp>
        <p:nvSpPr>
          <p:cNvPr id="26" name="Rettangolo 25"/>
          <p:cNvSpPr/>
          <p:nvPr/>
        </p:nvSpPr>
        <p:spPr bwMode="auto">
          <a:xfrm>
            <a:off x="4842462" y="1719162"/>
            <a:ext cx="2187141" cy="169677"/>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03727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10"/>
          <p:cNvSpPr>
            <a:spLocks noChangeArrowheads="1"/>
          </p:cNvSpPr>
          <p:nvPr/>
        </p:nvSpPr>
        <p:spPr bwMode="auto">
          <a:xfrm>
            <a:off x="4701025" y="1700808"/>
            <a:ext cx="4244213" cy="3629189"/>
          </a:xfrm>
          <a:prstGeom prst="rect">
            <a:avLst/>
          </a:prstGeom>
          <a:noFill/>
          <a:ln w="28575">
            <a:solidFill>
              <a:srgbClr val="008000">
                <a:alpha val="39999"/>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sp>
        <p:nvSpPr>
          <p:cNvPr id="35843" name="Text Box 49"/>
          <p:cNvSpPr txBox="1">
            <a:spLocks noChangeArrowheads="1"/>
          </p:cNvSpPr>
          <p:nvPr/>
        </p:nvSpPr>
        <p:spPr bwMode="auto">
          <a:xfrm>
            <a:off x="228600" y="5578475"/>
            <a:ext cx="88392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buFontTx/>
              <a:buNone/>
            </a:pPr>
            <a:r>
              <a:rPr lang="it-IT" altLang="it-IT" sz="900" dirty="0">
                <a:cs typeface="Arial" panose="020B0604020202020204" pitchFamily="34" charset="0"/>
              </a:rPr>
              <a:t>Base campione</a:t>
            </a:r>
            <a:r>
              <a:rPr lang="it-IT" altLang="it-IT" sz="900" b="0" dirty="0">
                <a:cs typeface="Arial" panose="020B0604020202020204" pitchFamily="34" charset="0"/>
              </a:rPr>
              <a:t>: </a:t>
            </a:r>
            <a:r>
              <a:rPr lang="it-IT" altLang="it-IT" sz="900" b="0" dirty="0" smtClean="0">
                <a:cs typeface="Arial" panose="020B0604020202020204" pitchFamily="34" charset="0"/>
              </a:rPr>
              <a:t>Percentuali </a:t>
            </a:r>
            <a:r>
              <a:rPr lang="it-IT" altLang="it-IT" sz="900" b="0" dirty="0">
                <a:cs typeface="Arial" panose="020B0604020202020204" pitchFamily="34" charset="0"/>
              </a:rPr>
              <a:t>ricalcolate facendo =100,0 le imprese che nei trimestri considerati hanno chiesto un fido o un finanziamento, o hanno chiesto di rinegoziare un fido o un finanziamento esistente. (</a:t>
            </a:r>
            <a:r>
              <a:rPr lang="it-IT" altLang="it-IT" sz="900" dirty="0">
                <a:cs typeface="Arial" panose="020B0604020202020204" pitchFamily="34" charset="0"/>
              </a:rPr>
              <a:t>Irrigidimento</a:t>
            </a:r>
            <a:r>
              <a:rPr lang="it-IT" altLang="it-IT" sz="900" b="0" dirty="0">
                <a:cs typeface="Arial" panose="020B0604020202020204" pitchFamily="34" charset="0"/>
              </a:rPr>
              <a:t> = richiesta accolta con ammontare inferiore + richiesta non accolta). </a:t>
            </a:r>
            <a:r>
              <a:rPr lang="it-IT" altLang="it-IT" sz="900" dirty="0">
                <a:cs typeface="Arial" panose="020B0604020202020204" pitchFamily="34" charset="0"/>
              </a:rPr>
              <a:t>Testo originale della domanda</a:t>
            </a:r>
            <a:r>
              <a:rPr lang="it-IT" altLang="it-IT" sz="900" b="0" dirty="0">
                <a:cs typeface="Arial" panose="020B0604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sz="900" b="0" dirty="0">
                <a:cs typeface="Arial" panose="020B0604020202020204" pitchFamily="34" charset="0"/>
              </a:rPr>
              <a:t>. </a:t>
            </a:r>
            <a:r>
              <a:rPr lang="it-IT" altLang="ja-JP" sz="900" dirty="0">
                <a:cs typeface="Arial" panose="020B0604020202020204" pitchFamily="34" charset="0"/>
              </a:rPr>
              <a:t>I dati sono riportati all’universo.</a:t>
            </a:r>
            <a:endParaRPr lang="it-IT" altLang="it-IT" sz="900" dirty="0">
              <a:cs typeface="Arial" panose="020B0604020202020204" pitchFamily="34" charset="0"/>
            </a:endParaRPr>
          </a:p>
        </p:txBody>
      </p:sp>
      <p:sp>
        <p:nvSpPr>
          <p:cNvPr id="35851" name="Text Box 22"/>
          <p:cNvSpPr txBox="1">
            <a:spLocks noChangeArrowheads="1"/>
          </p:cNvSpPr>
          <p:nvPr/>
        </p:nvSpPr>
        <p:spPr bwMode="auto">
          <a:xfrm>
            <a:off x="416399" y="1815950"/>
            <a:ext cx="4056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it-IT" altLang="it-IT" sz="1400" b="0" dirty="0" smtClean="0">
                <a:solidFill>
                  <a:srgbClr val="364E88"/>
                </a:solidFill>
              </a:rPr>
              <a:t>Esito della domanda di credito nel III trimestre 2015 </a:t>
            </a:r>
            <a:r>
              <a:rPr lang="it-IT" altLang="it-IT" sz="1400" dirty="0" smtClean="0">
                <a:solidFill>
                  <a:srgbClr val="364E88"/>
                </a:solidFill>
              </a:rPr>
              <a:t>(ITALIA – </a:t>
            </a:r>
            <a:r>
              <a:rPr lang="it-IT" altLang="it-IT" sz="1400" b="0" i="1" dirty="0" smtClean="0">
                <a:solidFill>
                  <a:srgbClr val="364E88"/>
                </a:solidFill>
              </a:rPr>
              <a:t>tutte le imprese</a:t>
            </a:r>
            <a:r>
              <a:rPr lang="it-IT" altLang="it-IT" sz="1400" dirty="0" smtClean="0">
                <a:solidFill>
                  <a:srgbClr val="364E88"/>
                </a:solidFill>
              </a:rPr>
              <a:t>)</a:t>
            </a:r>
            <a:endParaRPr lang="it-IT" altLang="it-IT" sz="1400" dirty="0">
              <a:solidFill>
                <a:srgbClr val="364E88"/>
              </a:solidFill>
            </a:endParaRPr>
          </a:p>
        </p:txBody>
      </p:sp>
      <p:sp>
        <p:nvSpPr>
          <p:cNvPr id="20"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000" dirty="0"/>
              <a:t>L</a:t>
            </a:r>
            <a:r>
              <a:rPr lang="it-IT" altLang="ja-JP" sz="2000" dirty="0" smtClean="0"/>
              <a:t>a </a:t>
            </a:r>
            <a:r>
              <a:rPr lang="it-IT" altLang="ja-JP" sz="2000" dirty="0"/>
              <a:t>Sua impresa </a:t>
            </a:r>
            <a:r>
              <a:rPr lang="it-IT" altLang="ja-JP" sz="2000" u="sng" dirty="0"/>
              <a:t>ha chiesto un fido o un finanziamento</a:t>
            </a:r>
            <a:r>
              <a:rPr lang="it-IT" altLang="ja-JP" sz="2000" dirty="0"/>
              <a:t>, o </a:t>
            </a:r>
            <a:r>
              <a:rPr lang="it-IT" altLang="ja-JP" sz="2000" u="sng" dirty="0"/>
              <a:t>ha chiesto di rinegoziare un fido o un finanziamento esistente</a:t>
            </a:r>
            <a:r>
              <a:rPr lang="it-IT" altLang="ja-JP" sz="2000" dirty="0"/>
              <a:t>, ad una delle banche con la quale intrattiene rapporti negli ultimi tre mesi</a:t>
            </a:r>
            <a:r>
              <a:rPr lang="it-IT" altLang="ja-JP" sz="2000" dirty="0" smtClean="0"/>
              <a:t>? (OFFERTA)</a:t>
            </a:r>
            <a:endParaRPr lang="it-IT" altLang="ja-JP" sz="2000" b="0" i="1" dirty="0"/>
          </a:p>
        </p:txBody>
      </p:sp>
      <p:sp>
        <p:nvSpPr>
          <p:cNvPr id="21" name="Text Box 22"/>
          <p:cNvSpPr txBox="1">
            <a:spLocks noChangeArrowheads="1"/>
          </p:cNvSpPr>
          <p:nvPr/>
        </p:nvSpPr>
        <p:spPr bwMode="auto">
          <a:xfrm>
            <a:off x="4795100" y="1815950"/>
            <a:ext cx="4056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it-IT" altLang="it-IT" sz="1400" b="0" dirty="0" smtClean="0">
                <a:solidFill>
                  <a:srgbClr val="008000"/>
                </a:solidFill>
              </a:rPr>
              <a:t>Esito della domanda di credito nel III trimestre 2015 </a:t>
            </a:r>
            <a:r>
              <a:rPr lang="it-IT" altLang="it-IT" sz="1400" dirty="0" smtClean="0">
                <a:solidFill>
                  <a:srgbClr val="008000"/>
                </a:solidFill>
              </a:rPr>
              <a:t>(FVG – </a:t>
            </a:r>
            <a:r>
              <a:rPr lang="it-IT" altLang="it-IT" sz="1400" b="0" i="1" dirty="0" smtClean="0">
                <a:solidFill>
                  <a:srgbClr val="008000"/>
                </a:solidFill>
              </a:rPr>
              <a:t>tutte le imprese</a:t>
            </a:r>
            <a:r>
              <a:rPr lang="it-IT" altLang="it-IT" sz="1400" dirty="0" smtClean="0">
                <a:solidFill>
                  <a:srgbClr val="008000"/>
                </a:solidFill>
              </a:rPr>
              <a:t>)</a:t>
            </a:r>
            <a:endParaRPr lang="it-IT" altLang="it-IT" sz="1400" dirty="0">
              <a:solidFill>
                <a:srgbClr val="008000"/>
              </a:solidFill>
            </a:endParaRPr>
          </a:p>
        </p:txBody>
      </p:sp>
      <p:pic>
        <p:nvPicPr>
          <p:cNvPr id="2" name="Immagine 1"/>
          <p:cNvPicPr>
            <a:picLocks noChangeAspect="1"/>
          </p:cNvPicPr>
          <p:nvPr/>
        </p:nvPicPr>
        <p:blipFill>
          <a:blip r:embed="rId2"/>
          <a:stretch>
            <a:fillRect/>
          </a:stretch>
        </p:blipFill>
        <p:spPr>
          <a:xfrm>
            <a:off x="4701025" y="2910476"/>
            <a:ext cx="4244213" cy="2265881"/>
          </a:xfrm>
          <a:prstGeom prst="rect">
            <a:avLst/>
          </a:prstGeom>
        </p:spPr>
      </p:pic>
      <p:pic>
        <p:nvPicPr>
          <p:cNvPr id="3" name="Immagine 2"/>
          <p:cNvPicPr>
            <a:picLocks noChangeAspect="1"/>
          </p:cNvPicPr>
          <p:nvPr/>
        </p:nvPicPr>
        <p:blipFill>
          <a:blip r:embed="rId3"/>
          <a:stretch>
            <a:fillRect/>
          </a:stretch>
        </p:blipFill>
        <p:spPr>
          <a:xfrm>
            <a:off x="322324" y="2910476"/>
            <a:ext cx="4244213" cy="2265881"/>
          </a:xfrm>
          <a:prstGeom prst="rect">
            <a:avLst/>
          </a:prstGeom>
        </p:spPr>
      </p:pic>
      <p:sp>
        <p:nvSpPr>
          <p:cNvPr id="25" name="Rettangolo 10"/>
          <p:cNvSpPr>
            <a:spLocks noChangeArrowheads="1"/>
          </p:cNvSpPr>
          <p:nvPr/>
        </p:nvSpPr>
        <p:spPr bwMode="auto">
          <a:xfrm>
            <a:off x="322324" y="1700808"/>
            <a:ext cx="4244213" cy="3629189"/>
          </a:xfrm>
          <a:prstGeom prst="rect">
            <a:avLst/>
          </a:prstGeom>
          <a:noFill/>
          <a:ln w="28575">
            <a:solidFill>
              <a:srgbClr val="1F497D">
                <a:alpha val="39999"/>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spTree>
    <p:extLst>
      <p:ext uri="{BB962C8B-B14F-4D97-AF65-F5344CB8AC3E}">
        <p14:creationId xmlns:p14="http://schemas.microsoft.com/office/powerpoint/2010/main" val="931342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10"/>
          <p:cNvSpPr>
            <a:spLocks noChangeArrowheads="1"/>
          </p:cNvSpPr>
          <p:nvPr/>
        </p:nvSpPr>
        <p:spPr bwMode="auto">
          <a:xfrm>
            <a:off x="4701025" y="1412776"/>
            <a:ext cx="4244213" cy="3994221"/>
          </a:xfrm>
          <a:prstGeom prst="rect">
            <a:avLst/>
          </a:prstGeom>
          <a:noFill/>
          <a:ln w="28575">
            <a:solidFill>
              <a:srgbClr val="008000">
                <a:alpha val="39999"/>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sp>
        <p:nvSpPr>
          <p:cNvPr id="35843" name="Text Box 49"/>
          <p:cNvSpPr txBox="1">
            <a:spLocks noChangeArrowheads="1"/>
          </p:cNvSpPr>
          <p:nvPr/>
        </p:nvSpPr>
        <p:spPr bwMode="auto">
          <a:xfrm>
            <a:off x="228600" y="5578475"/>
            <a:ext cx="88392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buFontTx/>
              <a:buNone/>
            </a:pPr>
            <a:r>
              <a:rPr lang="it-IT" altLang="it-IT" sz="900" dirty="0">
                <a:cs typeface="Arial" panose="020B0604020202020204" pitchFamily="34" charset="0"/>
              </a:rPr>
              <a:t>Base campione</a:t>
            </a:r>
            <a:r>
              <a:rPr lang="it-IT" altLang="it-IT" sz="900" b="0" dirty="0">
                <a:cs typeface="Arial" panose="020B0604020202020204" pitchFamily="34" charset="0"/>
              </a:rPr>
              <a:t>: </a:t>
            </a:r>
            <a:r>
              <a:rPr lang="it-IT" altLang="it-IT" sz="900" b="0" dirty="0" smtClean="0">
                <a:cs typeface="Arial" panose="020B0604020202020204" pitchFamily="34" charset="0"/>
              </a:rPr>
              <a:t>Percentuali </a:t>
            </a:r>
            <a:r>
              <a:rPr lang="it-IT" altLang="it-IT" sz="900" b="0" dirty="0">
                <a:cs typeface="Arial" panose="020B0604020202020204" pitchFamily="34" charset="0"/>
              </a:rPr>
              <a:t>ricalcolate facendo =100,0 le imprese che nei trimestri considerati hanno chiesto un fido o un finanziamento, o hanno chiesto di rinegoziare un fido o un finanziamento esistente. (</a:t>
            </a:r>
            <a:r>
              <a:rPr lang="it-IT" altLang="it-IT" sz="900" dirty="0">
                <a:cs typeface="Arial" panose="020B0604020202020204" pitchFamily="34" charset="0"/>
              </a:rPr>
              <a:t>Irrigidimento</a:t>
            </a:r>
            <a:r>
              <a:rPr lang="it-IT" altLang="it-IT" sz="900" b="0" dirty="0">
                <a:cs typeface="Arial" panose="020B0604020202020204" pitchFamily="34" charset="0"/>
              </a:rPr>
              <a:t> = richiesta accolta con ammontare inferiore + richiesta non accolta). </a:t>
            </a:r>
            <a:r>
              <a:rPr lang="it-IT" altLang="it-IT" sz="900" dirty="0">
                <a:cs typeface="Arial" panose="020B0604020202020204" pitchFamily="34" charset="0"/>
              </a:rPr>
              <a:t>Testo originale della domanda</a:t>
            </a:r>
            <a:r>
              <a:rPr lang="it-IT" altLang="it-IT" sz="900" b="0" dirty="0">
                <a:cs typeface="Arial" panose="020B0604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sz="900" b="0" dirty="0">
                <a:cs typeface="Arial" panose="020B0604020202020204" pitchFamily="34" charset="0"/>
              </a:rPr>
              <a:t>. </a:t>
            </a:r>
            <a:r>
              <a:rPr lang="it-IT" altLang="ja-JP" sz="900" dirty="0">
                <a:cs typeface="Arial" panose="020B0604020202020204" pitchFamily="34" charset="0"/>
              </a:rPr>
              <a:t>I dati sono riportati all’universo.</a:t>
            </a:r>
            <a:endParaRPr lang="it-IT" altLang="it-IT" sz="900" dirty="0">
              <a:cs typeface="Arial" panose="020B0604020202020204" pitchFamily="34" charset="0"/>
            </a:endParaRPr>
          </a:p>
        </p:txBody>
      </p:sp>
      <p:sp>
        <p:nvSpPr>
          <p:cNvPr id="20"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000" dirty="0"/>
              <a:t>L</a:t>
            </a:r>
            <a:r>
              <a:rPr lang="it-IT" altLang="ja-JP" sz="2000" dirty="0" smtClean="0"/>
              <a:t>a </a:t>
            </a:r>
            <a:r>
              <a:rPr lang="it-IT" altLang="ja-JP" sz="2000" dirty="0"/>
              <a:t>Sua impresa </a:t>
            </a:r>
            <a:r>
              <a:rPr lang="it-IT" altLang="ja-JP" sz="2000" u="sng" dirty="0"/>
              <a:t>ha chiesto un fido o un finanziamento</a:t>
            </a:r>
            <a:r>
              <a:rPr lang="it-IT" altLang="ja-JP" sz="2000" dirty="0"/>
              <a:t>, o </a:t>
            </a:r>
            <a:r>
              <a:rPr lang="it-IT" altLang="ja-JP" sz="2000" u="sng" dirty="0"/>
              <a:t>ha chiesto di rinegoziare un fido o un finanziamento esistente</a:t>
            </a:r>
            <a:r>
              <a:rPr lang="it-IT" altLang="ja-JP" sz="2000" dirty="0"/>
              <a:t>, ad una delle banche con la quale intrattiene rapporti negli ultimi tre mesi</a:t>
            </a:r>
            <a:r>
              <a:rPr lang="it-IT" altLang="ja-JP" sz="2000" dirty="0" smtClean="0"/>
              <a:t>? (OFFERTA)</a:t>
            </a:r>
            <a:endParaRPr lang="it-IT" altLang="ja-JP" sz="2000" b="0" i="1" dirty="0"/>
          </a:p>
        </p:txBody>
      </p:sp>
      <p:sp>
        <p:nvSpPr>
          <p:cNvPr id="25" name="Rettangolo 10"/>
          <p:cNvSpPr>
            <a:spLocks noChangeArrowheads="1"/>
          </p:cNvSpPr>
          <p:nvPr/>
        </p:nvSpPr>
        <p:spPr bwMode="auto">
          <a:xfrm>
            <a:off x="322324" y="1412776"/>
            <a:ext cx="4244213" cy="3994221"/>
          </a:xfrm>
          <a:prstGeom prst="rect">
            <a:avLst/>
          </a:prstGeom>
          <a:noFill/>
          <a:ln w="28575">
            <a:solidFill>
              <a:srgbClr val="1F497D">
                <a:alpha val="39999"/>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pic>
        <p:nvPicPr>
          <p:cNvPr id="10" name="Immagine 9"/>
          <p:cNvPicPr>
            <a:picLocks noChangeAspect="1"/>
          </p:cNvPicPr>
          <p:nvPr/>
        </p:nvPicPr>
        <p:blipFill>
          <a:blip r:embed="rId2"/>
          <a:stretch>
            <a:fillRect/>
          </a:stretch>
        </p:blipFill>
        <p:spPr>
          <a:xfrm>
            <a:off x="436993" y="2016560"/>
            <a:ext cx="3952030" cy="3568047"/>
          </a:xfrm>
          <a:prstGeom prst="rect">
            <a:avLst/>
          </a:prstGeom>
        </p:spPr>
      </p:pic>
      <p:sp>
        <p:nvSpPr>
          <p:cNvPr id="11" name="Text Box 39"/>
          <p:cNvSpPr txBox="1">
            <a:spLocks noChangeArrowheads="1"/>
          </p:cNvSpPr>
          <p:nvPr/>
        </p:nvSpPr>
        <p:spPr bwMode="auto">
          <a:xfrm>
            <a:off x="2164639" y="3294416"/>
            <a:ext cx="16557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buFontTx/>
              <a:buNone/>
            </a:pPr>
            <a:r>
              <a:rPr lang="it-IT" altLang="it-IT" sz="1200" b="0">
                <a:solidFill>
                  <a:srgbClr val="FF3300"/>
                </a:solidFill>
                <a:cs typeface="Arial" panose="020B0604020202020204" pitchFamily="34" charset="0"/>
              </a:rPr>
              <a:t>Irrigidimento</a:t>
            </a:r>
          </a:p>
        </p:txBody>
      </p:sp>
      <p:sp>
        <p:nvSpPr>
          <p:cNvPr id="12" name="Text Box 40"/>
          <p:cNvSpPr txBox="1">
            <a:spLocks noChangeArrowheads="1"/>
          </p:cNvSpPr>
          <p:nvPr/>
        </p:nvSpPr>
        <p:spPr bwMode="auto">
          <a:xfrm>
            <a:off x="2451977" y="4518552"/>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buFontTx/>
              <a:buNone/>
            </a:pPr>
            <a:r>
              <a:rPr lang="it-IT" altLang="it-IT" sz="1200" b="0" dirty="0">
                <a:solidFill>
                  <a:srgbClr val="1F497D"/>
                </a:solidFill>
                <a:cs typeface="Arial" panose="020B0604020202020204" pitchFamily="34" charset="0"/>
              </a:rPr>
              <a:t>Stabilità e/o allentamento</a:t>
            </a:r>
          </a:p>
        </p:txBody>
      </p:sp>
      <p:sp>
        <p:nvSpPr>
          <p:cNvPr id="13" name="CasellaDiTesto 2"/>
          <p:cNvSpPr txBox="1">
            <a:spLocks noChangeArrowheads="1"/>
          </p:cNvSpPr>
          <p:nvPr/>
        </p:nvSpPr>
        <p:spPr bwMode="auto">
          <a:xfrm>
            <a:off x="3705294" y="4247443"/>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1200" b="0" dirty="0" smtClean="0"/>
              <a:t>36,5</a:t>
            </a:r>
            <a:endParaRPr lang="it-IT" altLang="it-IT" sz="1200" b="0" dirty="0"/>
          </a:p>
        </p:txBody>
      </p:sp>
      <p:sp>
        <p:nvSpPr>
          <p:cNvPr id="14" name="CasellaDiTesto 3"/>
          <p:cNvSpPr txBox="1">
            <a:spLocks noChangeArrowheads="1"/>
          </p:cNvSpPr>
          <p:nvPr/>
        </p:nvSpPr>
        <p:spPr bwMode="auto">
          <a:xfrm>
            <a:off x="3649565" y="3438432"/>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1200" b="0" dirty="0" smtClean="0"/>
              <a:t>52,5</a:t>
            </a:r>
            <a:endParaRPr lang="it-IT" altLang="it-IT" sz="1200" b="0" dirty="0"/>
          </a:p>
        </p:txBody>
      </p:sp>
      <p:sp>
        <p:nvSpPr>
          <p:cNvPr id="15" name="CasellaDiTesto 15"/>
          <p:cNvSpPr txBox="1">
            <a:spLocks noChangeArrowheads="1"/>
          </p:cNvSpPr>
          <p:nvPr/>
        </p:nvSpPr>
        <p:spPr bwMode="auto">
          <a:xfrm>
            <a:off x="4109402" y="4078786"/>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1200" b="0" dirty="0" smtClean="0">
                <a:solidFill>
                  <a:srgbClr val="1F497D"/>
                </a:solidFill>
              </a:rPr>
              <a:t>37,6</a:t>
            </a:r>
            <a:endParaRPr lang="it-IT" altLang="it-IT" sz="1200" b="0" dirty="0">
              <a:solidFill>
                <a:srgbClr val="1F497D"/>
              </a:solidFill>
            </a:endParaRPr>
          </a:p>
        </p:txBody>
      </p:sp>
      <p:sp>
        <p:nvSpPr>
          <p:cNvPr id="16" name="CasellaDiTesto 16"/>
          <p:cNvSpPr txBox="1">
            <a:spLocks noChangeArrowheads="1"/>
          </p:cNvSpPr>
          <p:nvPr/>
        </p:nvSpPr>
        <p:spPr bwMode="auto">
          <a:xfrm>
            <a:off x="4058623" y="3654456"/>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it-IT" altLang="it-IT" sz="1200" b="0" dirty="0" smtClean="0">
                <a:solidFill>
                  <a:srgbClr val="FF0000"/>
                </a:solidFill>
              </a:rPr>
              <a:t>50,3</a:t>
            </a:r>
            <a:endParaRPr lang="it-IT" altLang="it-IT" sz="1200" b="0" dirty="0">
              <a:solidFill>
                <a:srgbClr val="FF0000"/>
              </a:solidFill>
            </a:endParaRPr>
          </a:p>
        </p:txBody>
      </p:sp>
      <p:sp>
        <p:nvSpPr>
          <p:cNvPr id="35851" name="Text Box 22"/>
          <p:cNvSpPr txBox="1">
            <a:spLocks noChangeArrowheads="1"/>
          </p:cNvSpPr>
          <p:nvPr/>
        </p:nvSpPr>
        <p:spPr bwMode="auto">
          <a:xfrm>
            <a:off x="416399" y="1484784"/>
            <a:ext cx="4056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it-IT" altLang="it-IT" sz="1400" b="0" dirty="0">
                <a:solidFill>
                  <a:srgbClr val="364E88"/>
                </a:solidFill>
              </a:rPr>
              <a:t>Esito della domanda di credito nel corso dei trimestri </a:t>
            </a:r>
            <a:r>
              <a:rPr lang="it-IT" altLang="it-IT" sz="1400" dirty="0">
                <a:solidFill>
                  <a:srgbClr val="364E88"/>
                </a:solidFill>
              </a:rPr>
              <a:t>(ITALIA – </a:t>
            </a:r>
            <a:r>
              <a:rPr lang="it-IT" altLang="it-IT" sz="1400" b="0" i="1" dirty="0">
                <a:solidFill>
                  <a:srgbClr val="364E88"/>
                </a:solidFill>
              </a:rPr>
              <a:t>tutte le imprese</a:t>
            </a:r>
            <a:r>
              <a:rPr lang="it-IT" altLang="it-IT" sz="1400" dirty="0">
                <a:solidFill>
                  <a:srgbClr val="364E88"/>
                </a:solidFill>
              </a:rPr>
              <a:t>)</a:t>
            </a:r>
          </a:p>
        </p:txBody>
      </p:sp>
      <p:sp>
        <p:nvSpPr>
          <p:cNvPr id="21" name="Text Box 22"/>
          <p:cNvSpPr txBox="1">
            <a:spLocks noChangeArrowheads="1"/>
          </p:cNvSpPr>
          <p:nvPr/>
        </p:nvSpPr>
        <p:spPr bwMode="auto">
          <a:xfrm>
            <a:off x="4795100" y="1484784"/>
            <a:ext cx="4056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None/>
            </a:pPr>
            <a:r>
              <a:rPr lang="it-IT" altLang="it-IT" sz="1400" b="0" dirty="0">
                <a:solidFill>
                  <a:srgbClr val="008000"/>
                </a:solidFill>
              </a:rPr>
              <a:t>Esito della domanda di credito nel corso dei trimestri </a:t>
            </a:r>
            <a:r>
              <a:rPr lang="it-IT" altLang="it-IT" sz="1400" dirty="0">
                <a:solidFill>
                  <a:srgbClr val="008000"/>
                </a:solidFill>
              </a:rPr>
              <a:t>(FVG – </a:t>
            </a:r>
            <a:r>
              <a:rPr lang="it-IT" altLang="it-IT" sz="1400" b="0" i="1" dirty="0">
                <a:solidFill>
                  <a:srgbClr val="008000"/>
                </a:solidFill>
              </a:rPr>
              <a:t>tutte le imprese</a:t>
            </a:r>
            <a:r>
              <a:rPr lang="it-IT" altLang="it-IT" sz="1400" dirty="0">
                <a:solidFill>
                  <a:srgbClr val="008000"/>
                </a:solidFill>
              </a:rPr>
              <a:t>)</a:t>
            </a:r>
          </a:p>
        </p:txBody>
      </p:sp>
      <p:pic>
        <p:nvPicPr>
          <p:cNvPr id="17" name="Immagine 16"/>
          <p:cNvPicPr>
            <a:picLocks noChangeAspect="1"/>
          </p:cNvPicPr>
          <p:nvPr/>
        </p:nvPicPr>
        <p:blipFill>
          <a:blip r:embed="rId3"/>
          <a:stretch>
            <a:fillRect/>
          </a:stretch>
        </p:blipFill>
        <p:spPr>
          <a:xfrm>
            <a:off x="4809680" y="2021640"/>
            <a:ext cx="3951535" cy="3567600"/>
          </a:xfrm>
          <a:prstGeom prst="rect">
            <a:avLst/>
          </a:prstGeom>
        </p:spPr>
      </p:pic>
      <p:sp>
        <p:nvSpPr>
          <p:cNvPr id="18" name="Text Box 39"/>
          <p:cNvSpPr txBox="1">
            <a:spLocks noChangeArrowheads="1"/>
          </p:cNvSpPr>
          <p:nvPr/>
        </p:nvSpPr>
        <p:spPr bwMode="auto">
          <a:xfrm>
            <a:off x="6681392" y="4449936"/>
            <a:ext cx="16557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FF8000"/>
                </a:solidFill>
                <a:cs typeface="Arial" charset="0"/>
              </a:rPr>
              <a:t>Irrigidimento</a:t>
            </a:r>
          </a:p>
        </p:txBody>
      </p:sp>
      <p:sp>
        <p:nvSpPr>
          <p:cNvPr id="19" name="Text Box 40"/>
          <p:cNvSpPr txBox="1">
            <a:spLocks noChangeArrowheads="1"/>
          </p:cNvSpPr>
          <p:nvPr/>
        </p:nvSpPr>
        <p:spPr bwMode="auto">
          <a:xfrm>
            <a:off x="6393360" y="3411909"/>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1F497D"/>
                </a:solidFill>
                <a:cs typeface="Arial" charset="0"/>
              </a:rPr>
              <a:t>Stabilità e/o allentamento</a:t>
            </a:r>
          </a:p>
        </p:txBody>
      </p:sp>
      <p:sp>
        <p:nvSpPr>
          <p:cNvPr id="22" name="CasellaDiTesto 2"/>
          <p:cNvSpPr txBox="1">
            <a:spLocks noChangeArrowheads="1"/>
          </p:cNvSpPr>
          <p:nvPr/>
        </p:nvSpPr>
        <p:spPr bwMode="auto">
          <a:xfrm>
            <a:off x="7808236" y="4198342"/>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35,0</a:t>
            </a:r>
            <a:endParaRPr lang="it-IT" altLang="it-IT" sz="1200" b="0" dirty="0"/>
          </a:p>
        </p:txBody>
      </p:sp>
      <p:sp>
        <p:nvSpPr>
          <p:cNvPr id="24" name="CasellaDiTesto 3"/>
          <p:cNvSpPr txBox="1">
            <a:spLocks noChangeArrowheads="1"/>
          </p:cNvSpPr>
          <p:nvPr/>
        </p:nvSpPr>
        <p:spPr bwMode="auto">
          <a:xfrm>
            <a:off x="7850377" y="3585840"/>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49,1</a:t>
            </a:r>
            <a:endParaRPr lang="it-IT" altLang="it-IT" sz="1200" b="0" dirty="0"/>
          </a:p>
        </p:txBody>
      </p:sp>
      <p:sp>
        <p:nvSpPr>
          <p:cNvPr id="26" name="CasellaDiTesto 15"/>
          <p:cNvSpPr txBox="1">
            <a:spLocks noChangeArrowheads="1"/>
          </p:cNvSpPr>
          <p:nvPr/>
        </p:nvSpPr>
        <p:spPr bwMode="auto">
          <a:xfrm>
            <a:off x="8333202" y="3513832"/>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solidFill>
                  <a:srgbClr val="1F497D"/>
                </a:solidFill>
              </a:rPr>
              <a:t>49,7</a:t>
            </a:r>
            <a:endParaRPr lang="it-IT" altLang="it-IT" sz="1200" b="0" dirty="0">
              <a:solidFill>
                <a:srgbClr val="1F497D"/>
              </a:solidFill>
            </a:endParaRPr>
          </a:p>
        </p:txBody>
      </p:sp>
      <p:sp>
        <p:nvSpPr>
          <p:cNvPr id="27" name="CasellaDiTesto 16"/>
          <p:cNvSpPr txBox="1">
            <a:spLocks noChangeArrowheads="1"/>
          </p:cNvSpPr>
          <p:nvPr/>
        </p:nvSpPr>
        <p:spPr bwMode="auto">
          <a:xfrm>
            <a:off x="8409655" y="4244945"/>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solidFill>
                  <a:srgbClr val="FF8000"/>
                </a:solidFill>
              </a:rPr>
              <a:t>34,4</a:t>
            </a:r>
            <a:endParaRPr lang="it-IT" altLang="it-IT" sz="1200" b="0" dirty="0">
              <a:solidFill>
                <a:srgbClr val="FF8000"/>
              </a:solidFill>
            </a:endParaRPr>
          </a:p>
        </p:txBody>
      </p:sp>
    </p:spTree>
    <p:extLst>
      <p:ext uri="{BB962C8B-B14F-4D97-AF65-F5344CB8AC3E}">
        <p14:creationId xmlns:p14="http://schemas.microsoft.com/office/powerpoint/2010/main" val="1869645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10"/>
          <p:cNvSpPr>
            <a:spLocks noChangeArrowheads="1"/>
          </p:cNvSpPr>
          <p:nvPr/>
        </p:nvSpPr>
        <p:spPr bwMode="auto">
          <a:xfrm>
            <a:off x="4701025" y="1412776"/>
            <a:ext cx="4244213" cy="3994221"/>
          </a:xfrm>
          <a:prstGeom prst="rect">
            <a:avLst/>
          </a:prstGeom>
          <a:noFill/>
          <a:ln w="28575">
            <a:solidFill>
              <a:srgbClr val="008000">
                <a:alpha val="39999"/>
              </a:srgbClr>
            </a:solidFill>
            <a:round/>
            <a:headEnd/>
            <a:tailEnd/>
          </a:ln>
          <a:extLst>
            <a:ext uri="{909E8E84-426E-40DD-AFC4-6F175D3DCCD1}">
              <a14:hiddenFill xmlns:a14="http://schemas.microsoft.com/office/drawing/2010/main">
                <a:solidFill>
                  <a:srgbClr val="FFFFFF"/>
                </a:solidFill>
              </a14:hiddenFill>
            </a:ext>
          </a:extLst>
        </p:spPr>
        <p:txBody>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endParaRPr lang="it-IT" altLang="it-IT" sz="1800" dirty="0"/>
          </a:p>
        </p:txBody>
      </p:sp>
      <p:sp>
        <p:nvSpPr>
          <p:cNvPr id="35843" name="Text Box 49"/>
          <p:cNvSpPr txBox="1">
            <a:spLocks noChangeArrowheads="1"/>
          </p:cNvSpPr>
          <p:nvPr/>
        </p:nvSpPr>
        <p:spPr bwMode="auto">
          <a:xfrm>
            <a:off x="228600" y="5578475"/>
            <a:ext cx="88392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buFontTx/>
              <a:buNone/>
            </a:pPr>
            <a:r>
              <a:rPr lang="it-IT" altLang="it-IT" sz="900" dirty="0">
                <a:cs typeface="Arial" panose="020B0604020202020204" pitchFamily="34" charset="0"/>
              </a:rPr>
              <a:t>Base campione</a:t>
            </a:r>
            <a:r>
              <a:rPr lang="it-IT" altLang="it-IT" sz="900" b="0" dirty="0">
                <a:cs typeface="Arial" panose="020B0604020202020204" pitchFamily="34" charset="0"/>
              </a:rPr>
              <a:t>: </a:t>
            </a:r>
            <a:r>
              <a:rPr lang="it-IT" altLang="it-IT" sz="900" b="0" dirty="0" smtClean="0">
                <a:cs typeface="Arial" panose="020B0604020202020204" pitchFamily="34" charset="0"/>
              </a:rPr>
              <a:t>Percentuali </a:t>
            </a:r>
            <a:r>
              <a:rPr lang="it-IT" altLang="it-IT" sz="900" b="0" dirty="0">
                <a:cs typeface="Arial" panose="020B0604020202020204" pitchFamily="34" charset="0"/>
              </a:rPr>
              <a:t>ricalcolate facendo =100,0 le imprese che nei trimestri considerati hanno chiesto un fido o un finanziamento, o hanno chiesto di rinegoziare un fido o un finanziamento esistente. (</a:t>
            </a:r>
            <a:r>
              <a:rPr lang="it-IT" altLang="it-IT" sz="900" dirty="0">
                <a:cs typeface="Arial" panose="020B0604020202020204" pitchFamily="34" charset="0"/>
              </a:rPr>
              <a:t>Irrigidimento</a:t>
            </a:r>
            <a:r>
              <a:rPr lang="it-IT" altLang="it-IT" sz="900" b="0" dirty="0">
                <a:cs typeface="Arial" panose="020B0604020202020204" pitchFamily="34" charset="0"/>
              </a:rPr>
              <a:t> = richiesta accolta con ammontare inferiore + richiesta non accolta). </a:t>
            </a:r>
            <a:r>
              <a:rPr lang="it-IT" altLang="it-IT" sz="900" dirty="0">
                <a:cs typeface="Arial" panose="020B0604020202020204" pitchFamily="34" charset="0"/>
              </a:rPr>
              <a:t>Testo originale della domanda</a:t>
            </a:r>
            <a:r>
              <a:rPr lang="it-IT" altLang="it-IT" sz="900" b="0" dirty="0">
                <a:cs typeface="Arial" panose="020B0604020202020204" pitchFamily="34" charset="0"/>
              </a:rPr>
              <a:t>: A prescindere dalle motivazioni e dalla  forma tecnica, la Sua impresa ha chiesto un fido  o un finanziamento, o ha chiesto di rinegoziare un fido o un finanziamento esistente, ad una delle banche con la quale intrattiene rapporti negli ultimi tre mesi?  Sì ha fatto richiesta ed è stata accolta con un ammontare pari o superiore a quello richiesto; Sì ha fatto richiesta ed è stata accolta con un ammontare inferiore a quello richiesto; Sì ha fatto richiesta ma non è stata accolta; Sì ha fatto richiesta, è in attesa di conoscere l’esito e non è intenzionata a rifarla nel prossimo trimestre; Sì, ha fatto richiesta, è in attesa di conoscere l’esito ed è intenzionata a formalizzarla nel prossimo trimestre; No non ha fatto richiesta</a:t>
            </a:r>
            <a:r>
              <a:rPr lang="it-IT" altLang="ja-JP" sz="900" b="0" dirty="0">
                <a:cs typeface="Arial" panose="020B0604020202020204" pitchFamily="34" charset="0"/>
              </a:rPr>
              <a:t>. </a:t>
            </a:r>
            <a:r>
              <a:rPr lang="it-IT" altLang="ja-JP" sz="900" dirty="0">
                <a:cs typeface="Arial" panose="020B0604020202020204" pitchFamily="34" charset="0"/>
              </a:rPr>
              <a:t>I dati sono riportati all’universo.</a:t>
            </a:r>
            <a:endParaRPr lang="it-IT" altLang="it-IT" sz="900" dirty="0">
              <a:cs typeface="Arial" panose="020B0604020202020204" pitchFamily="34" charset="0"/>
            </a:endParaRPr>
          </a:p>
        </p:txBody>
      </p:sp>
      <p:sp>
        <p:nvSpPr>
          <p:cNvPr id="20"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000" dirty="0"/>
              <a:t>L</a:t>
            </a:r>
            <a:r>
              <a:rPr lang="it-IT" altLang="ja-JP" sz="2000" dirty="0" smtClean="0"/>
              <a:t>a </a:t>
            </a:r>
            <a:r>
              <a:rPr lang="it-IT" altLang="ja-JP" sz="2000" dirty="0"/>
              <a:t>Sua impresa </a:t>
            </a:r>
            <a:r>
              <a:rPr lang="it-IT" altLang="ja-JP" sz="2000" u="sng" dirty="0"/>
              <a:t>ha chiesto un fido o un finanziamento</a:t>
            </a:r>
            <a:r>
              <a:rPr lang="it-IT" altLang="ja-JP" sz="2000" dirty="0"/>
              <a:t>, o </a:t>
            </a:r>
            <a:r>
              <a:rPr lang="it-IT" altLang="ja-JP" sz="2000" u="sng" dirty="0"/>
              <a:t>ha chiesto di rinegoziare un fido o un finanziamento esistente</a:t>
            </a:r>
            <a:r>
              <a:rPr lang="it-IT" altLang="ja-JP" sz="2000" dirty="0"/>
              <a:t>, ad una delle banche con la quale intrattiene rapporti negli ultimi tre mesi</a:t>
            </a:r>
            <a:r>
              <a:rPr lang="it-IT" altLang="ja-JP" sz="2000" dirty="0" smtClean="0"/>
              <a:t>? (OFFERTA)</a:t>
            </a:r>
            <a:endParaRPr lang="it-IT" altLang="ja-JP" sz="2000" b="0" i="1" dirty="0"/>
          </a:p>
        </p:txBody>
      </p:sp>
      <p:sp>
        <p:nvSpPr>
          <p:cNvPr id="25" name="Rettangolo 10"/>
          <p:cNvSpPr>
            <a:spLocks noChangeArrowheads="1"/>
          </p:cNvSpPr>
          <p:nvPr/>
        </p:nvSpPr>
        <p:spPr bwMode="auto">
          <a:xfrm>
            <a:off x="322324" y="1412776"/>
            <a:ext cx="4244213" cy="3994221"/>
          </a:xfrm>
          <a:prstGeom prst="rect">
            <a:avLst/>
          </a:prstGeom>
          <a:noFill/>
          <a:ln w="28575">
            <a:solidFill>
              <a:srgbClr val="008000">
                <a:alpha val="39999"/>
              </a:srgbClr>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1" hangingPunct="1"/>
            <a:endParaRPr lang="it-IT" altLang="it-IT" sz="1800" dirty="0">
              <a:ea typeface="MS PGothic" pitchFamily="34" charset="-128"/>
            </a:endParaRPr>
          </a:p>
        </p:txBody>
      </p:sp>
      <p:sp>
        <p:nvSpPr>
          <p:cNvPr id="35851" name="Text Box 22"/>
          <p:cNvSpPr txBox="1">
            <a:spLocks noChangeArrowheads="1"/>
          </p:cNvSpPr>
          <p:nvPr/>
        </p:nvSpPr>
        <p:spPr bwMode="auto">
          <a:xfrm>
            <a:off x="416399" y="1484784"/>
            <a:ext cx="4056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None/>
            </a:pPr>
            <a:r>
              <a:rPr lang="it-IT" altLang="it-IT" sz="1400" b="0" dirty="0">
                <a:solidFill>
                  <a:srgbClr val="008000"/>
                </a:solidFill>
              </a:rPr>
              <a:t>Esito della domanda di credito nel corso dei trimestri </a:t>
            </a:r>
            <a:r>
              <a:rPr lang="it-IT" altLang="it-IT" sz="1400" dirty="0">
                <a:solidFill>
                  <a:srgbClr val="008000"/>
                </a:solidFill>
              </a:rPr>
              <a:t>(FVG – </a:t>
            </a:r>
            <a:r>
              <a:rPr lang="it-IT" altLang="it-IT" sz="1400" b="0" i="1" dirty="0">
                <a:solidFill>
                  <a:srgbClr val="008000"/>
                </a:solidFill>
              </a:rPr>
              <a:t>industria</a:t>
            </a:r>
            <a:r>
              <a:rPr lang="it-IT" altLang="it-IT" sz="1400" dirty="0">
                <a:solidFill>
                  <a:srgbClr val="008000"/>
                </a:solidFill>
              </a:rPr>
              <a:t>)</a:t>
            </a:r>
          </a:p>
        </p:txBody>
      </p:sp>
      <p:sp>
        <p:nvSpPr>
          <p:cNvPr id="21" name="Text Box 22"/>
          <p:cNvSpPr txBox="1">
            <a:spLocks noChangeArrowheads="1"/>
          </p:cNvSpPr>
          <p:nvPr/>
        </p:nvSpPr>
        <p:spPr bwMode="auto">
          <a:xfrm>
            <a:off x="4795100" y="1484784"/>
            <a:ext cx="4056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None/>
            </a:pPr>
            <a:r>
              <a:rPr lang="it-IT" altLang="it-IT" sz="1400" b="0" dirty="0">
                <a:solidFill>
                  <a:srgbClr val="008000"/>
                </a:solidFill>
              </a:rPr>
              <a:t>Esito della domanda di credito nel corso dei trimestri </a:t>
            </a:r>
            <a:r>
              <a:rPr lang="it-IT" altLang="it-IT" sz="1400" dirty="0">
                <a:solidFill>
                  <a:srgbClr val="008000"/>
                </a:solidFill>
              </a:rPr>
              <a:t>(FVG – </a:t>
            </a:r>
            <a:r>
              <a:rPr lang="it-IT" altLang="it-IT" sz="1400" b="0" i="1" dirty="0">
                <a:solidFill>
                  <a:srgbClr val="008000"/>
                </a:solidFill>
              </a:rPr>
              <a:t>terziario</a:t>
            </a:r>
            <a:r>
              <a:rPr lang="it-IT" altLang="it-IT" sz="1400" dirty="0">
                <a:solidFill>
                  <a:srgbClr val="008000"/>
                </a:solidFill>
              </a:rPr>
              <a:t>)</a:t>
            </a:r>
          </a:p>
        </p:txBody>
      </p:sp>
      <p:pic>
        <p:nvPicPr>
          <p:cNvPr id="28" name="Immagine 27"/>
          <p:cNvPicPr>
            <a:picLocks noChangeAspect="1"/>
          </p:cNvPicPr>
          <p:nvPr/>
        </p:nvPicPr>
        <p:blipFill>
          <a:blip r:embed="rId2"/>
          <a:stretch>
            <a:fillRect/>
          </a:stretch>
        </p:blipFill>
        <p:spPr>
          <a:xfrm>
            <a:off x="436442" y="2017007"/>
            <a:ext cx="3951535" cy="3567600"/>
          </a:xfrm>
          <a:prstGeom prst="rect">
            <a:avLst/>
          </a:prstGeom>
        </p:spPr>
      </p:pic>
      <p:sp>
        <p:nvSpPr>
          <p:cNvPr id="29" name="Text Box 39"/>
          <p:cNvSpPr txBox="1">
            <a:spLocks noChangeArrowheads="1"/>
          </p:cNvSpPr>
          <p:nvPr/>
        </p:nvSpPr>
        <p:spPr bwMode="auto">
          <a:xfrm>
            <a:off x="2308154" y="4445303"/>
            <a:ext cx="16557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FF8000"/>
                </a:solidFill>
                <a:cs typeface="Arial" charset="0"/>
              </a:rPr>
              <a:t>Irrigidimento</a:t>
            </a:r>
          </a:p>
        </p:txBody>
      </p:sp>
      <p:sp>
        <p:nvSpPr>
          <p:cNvPr id="30" name="Text Box 40"/>
          <p:cNvSpPr txBox="1">
            <a:spLocks noChangeArrowheads="1"/>
          </p:cNvSpPr>
          <p:nvPr/>
        </p:nvSpPr>
        <p:spPr bwMode="auto">
          <a:xfrm>
            <a:off x="2020122" y="3407276"/>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1F497D"/>
                </a:solidFill>
                <a:cs typeface="Arial" charset="0"/>
              </a:rPr>
              <a:t>Stabilità e/o allentamento</a:t>
            </a:r>
          </a:p>
        </p:txBody>
      </p:sp>
      <p:sp>
        <p:nvSpPr>
          <p:cNvPr id="31" name="CasellaDiTesto 2"/>
          <p:cNvSpPr txBox="1">
            <a:spLocks noChangeArrowheads="1"/>
          </p:cNvSpPr>
          <p:nvPr/>
        </p:nvSpPr>
        <p:spPr bwMode="auto">
          <a:xfrm>
            <a:off x="3481513" y="4240312"/>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33,0</a:t>
            </a:r>
            <a:endParaRPr lang="it-IT" altLang="it-IT" sz="1200" b="0" dirty="0"/>
          </a:p>
        </p:txBody>
      </p:sp>
      <p:sp>
        <p:nvSpPr>
          <p:cNvPr id="32" name="CasellaDiTesto 3"/>
          <p:cNvSpPr txBox="1">
            <a:spLocks noChangeArrowheads="1"/>
          </p:cNvSpPr>
          <p:nvPr/>
        </p:nvSpPr>
        <p:spPr bwMode="auto">
          <a:xfrm>
            <a:off x="3477139" y="3509199"/>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51,1</a:t>
            </a:r>
            <a:endParaRPr lang="it-IT" altLang="it-IT" sz="1200" b="0" dirty="0"/>
          </a:p>
        </p:txBody>
      </p:sp>
      <p:sp>
        <p:nvSpPr>
          <p:cNvPr id="33" name="CasellaDiTesto 15"/>
          <p:cNvSpPr txBox="1">
            <a:spLocks noChangeArrowheads="1"/>
          </p:cNvSpPr>
          <p:nvPr/>
        </p:nvSpPr>
        <p:spPr bwMode="auto">
          <a:xfrm>
            <a:off x="3959965" y="3437191"/>
            <a:ext cx="4828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solidFill>
                  <a:srgbClr val="1F497D"/>
                </a:solidFill>
              </a:rPr>
              <a:t>52,0</a:t>
            </a:r>
            <a:endParaRPr lang="it-IT" altLang="it-IT" sz="1200" b="0" dirty="0">
              <a:solidFill>
                <a:srgbClr val="1F497D"/>
              </a:solidFill>
            </a:endParaRPr>
          </a:p>
        </p:txBody>
      </p:sp>
      <p:sp>
        <p:nvSpPr>
          <p:cNvPr id="34" name="CasellaDiTesto 16"/>
          <p:cNvSpPr txBox="1">
            <a:spLocks noChangeArrowheads="1"/>
          </p:cNvSpPr>
          <p:nvPr/>
        </p:nvSpPr>
        <p:spPr bwMode="auto">
          <a:xfrm>
            <a:off x="4036417" y="4301287"/>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solidFill>
                  <a:srgbClr val="FF8000"/>
                </a:solidFill>
              </a:rPr>
              <a:t>32,0</a:t>
            </a:r>
            <a:endParaRPr lang="it-IT" altLang="it-IT" sz="1200" b="0" dirty="0">
              <a:solidFill>
                <a:srgbClr val="FF8000"/>
              </a:solidFill>
            </a:endParaRPr>
          </a:p>
        </p:txBody>
      </p:sp>
      <p:pic>
        <p:nvPicPr>
          <p:cNvPr id="42" name="Immagine 41"/>
          <p:cNvPicPr>
            <a:picLocks noChangeAspect="1"/>
          </p:cNvPicPr>
          <p:nvPr/>
        </p:nvPicPr>
        <p:blipFill>
          <a:blip r:embed="rId3"/>
          <a:stretch>
            <a:fillRect/>
          </a:stretch>
        </p:blipFill>
        <p:spPr>
          <a:xfrm>
            <a:off x="4816899" y="2021640"/>
            <a:ext cx="3951535" cy="3567600"/>
          </a:xfrm>
          <a:prstGeom prst="rect">
            <a:avLst/>
          </a:prstGeom>
        </p:spPr>
      </p:pic>
      <p:sp>
        <p:nvSpPr>
          <p:cNvPr id="43" name="Text Box 39"/>
          <p:cNvSpPr txBox="1">
            <a:spLocks noChangeArrowheads="1"/>
          </p:cNvSpPr>
          <p:nvPr/>
        </p:nvSpPr>
        <p:spPr bwMode="auto">
          <a:xfrm>
            <a:off x="6688611" y="4449936"/>
            <a:ext cx="16557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FF8000"/>
                </a:solidFill>
                <a:cs typeface="Arial" charset="0"/>
              </a:rPr>
              <a:t>Irrigidimento</a:t>
            </a:r>
          </a:p>
        </p:txBody>
      </p:sp>
      <p:sp>
        <p:nvSpPr>
          <p:cNvPr id="44" name="Text Box 40"/>
          <p:cNvSpPr txBox="1">
            <a:spLocks noChangeArrowheads="1"/>
          </p:cNvSpPr>
          <p:nvPr/>
        </p:nvSpPr>
        <p:spPr bwMode="auto">
          <a:xfrm>
            <a:off x="6400579" y="3411909"/>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r" eaLnBrk="1" hangingPunct="1">
              <a:spcBef>
                <a:spcPct val="50000"/>
              </a:spcBef>
            </a:pPr>
            <a:r>
              <a:rPr lang="it-IT" altLang="it-IT" sz="1200" b="0" dirty="0">
                <a:solidFill>
                  <a:srgbClr val="1F497D"/>
                </a:solidFill>
                <a:cs typeface="Arial" charset="0"/>
              </a:rPr>
              <a:t>Stabilità e/o allentamento</a:t>
            </a:r>
          </a:p>
        </p:txBody>
      </p:sp>
      <p:sp>
        <p:nvSpPr>
          <p:cNvPr id="45" name="CasellaDiTesto 2"/>
          <p:cNvSpPr txBox="1">
            <a:spLocks noChangeArrowheads="1"/>
          </p:cNvSpPr>
          <p:nvPr/>
        </p:nvSpPr>
        <p:spPr bwMode="auto">
          <a:xfrm>
            <a:off x="7815455" y="4198342"/>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35,4</a:t>
            </a:r>
            <a:endParaRPr lang="it-IT" altLang="it-IT" sz="1200" b="0" dirty="0"/>
          </a:p>
        </p:txBody>
      </p:sp>
      <p:sp>
        <p:nvSpPr>
          <p:cNvPr id="46" name="CasellaDiTesto 3"/>
          <p:cNvSpPr txBox="1">
            <a:spLocks noChangeArrowheads="1"/>
          </p:cNvSpPr>
          <p:nvPr/>
        </p:nvSpPr>
        <p:spPr bwMode="auto">
          <a:xfrm>
            <a:off x="7857596" y="3657848"/>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t>46,6</a:t>
            </a:r>
            <a:endParaRPr lang="it-IT" altLang="it-IT" sz="1200" b="0" dirty="0"/>
          </a:p>
        </p:txBody>
      </p:sp>
      <p:sp>
        <p:nvSpPr>
          <p:cNvPr id="47" name="CasellaDiTesto 15"/>
          <p:cNvSpPr txBox="1">
            <a:spLocks noChangeArrowheads="1"/>
          </p:cNvSpPr>
          <p:nvPr/>
        </p:nvSpPr>
        <p:spPr bwMode="auto">
          <a:xfrm>
            <a:off x="8340421" y="3625294"/>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solidFill>
                  <a:srgbClr val="1F497D"/>
                </a:solidFill>
              </a:rPr>
              <a:t>47,0</a:t>
            </a:r>
            <a:endParaRPr lang="it-IT" altLang="it-IT" sz="1200" b="0" dirty="0">
              <a:solidFill>
                <a:srgbClr val="1F497D"/>
              </a:solidFill>
            </a:endParaRPr>
          </a:p>
        </p:txBody>
      </p:sp>
      <p:sp>
        <p:nvSpPr>
          <p:cNvPr id="48" name="CasellaDiTesto 16"/>
          <p:cNvSpPr txBox="1">
            <a:spLocks noChangeArrowheads="1"/>
          </p:cNvSpPr>
          <p:nvPr/>
        </p:nvSpPr>
        <p:spPr bwMode="auto">
          <a:xfrm>
            <a:off x="8416874" y="4244945"/>
            <a:ext cx="482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a:solidFill>
                  <a:schemeClr val="tx1"/>
                </a:solidFill>
                <a:latin typeface="Arial" charset="0"/>
                <a:ea typeface="MS PGothic" pitchFamily="34" charset="-128"/>
              </a:defRPr>
            </a:lvl1pPr>
            <a:lvl2pPr marL="742950" indent="-285750">
              <a:defRPr sz="800" b="1">
                <a:solidFill>
                  <a:schemeClr val="tx1"/>
                </a:solidFill>
                <a:latin typeface="Arial" charset="0"/>
                <a:ea typeface="MS PGothic" pitchFamily="34" charset="-128"/>
              </a:defRPr>
            </a:lvl2pPr>
            <a:lvl3pPr marL="1143000" indent="-228600">
              <a:defRPr sz="800" b="1">
                <a:solidFill>
                  <a:schemeClr val="tx1"/>
                </a:solidFill>
                <a:latin typeface="Arial" charset="0"/>
                <a:ea typeface="MS PGothic" pitchFamily="34" charset="-128"/>
              </a:defRPr>
            </a:lvl3pPr>
            <a:lvl4pPr marL="1600200" indent="-228600">
              <a:defRPr sz="800" b="1">
                <a:solidFill>
                  <a:schemeClr val="tx1"/>
                </a:solidFill>
                <a:latin typeface="Arial" charset="0"/>
                <a:ea typeface="MS PGothic" pitchFamily="34" charset="-128"/>
              </a:defRPr>
            </a:lvl4pPr>
            <a:lvl5pPr marL="2057400" indent="-228600">
              <a:defRPr sz="800" b="1">
                <a:solidFill>
                  <a:schemeClr val="tx1"/>
                </a:solidFill>
                <a:latin typeface="Arial" charset="0"/>
                <a:ea typeface="MS PGothic" pitchFamily="34" charset="-128"/>
              </a:defRPr>
            </a:lvl5pPr>
            <a:lvl6pPr marL="2514600" indent="-228600" eaLnBrk="0" fontAlgn="base" hangingPunct="0">
              <a:spcBef>
                <a:spcPct val="0"/>
              </a:spcBef>
              <a:spcAft>
                <a:spcPct val="0"/>
              </a:spcAft>
              <a:defRPr sz="800" b="1">
                <a:solidFill>
                  <a:schemeClr val="tx1"/>
                </a:solidFill>
                <a:latin typeface="Arial" charset="0"/>
                <a:ea typeface="MS PGothic" pitchFamily="34" charset="-128"/>
              </a:defRPr>
            </a:lvl6pPr>
            <a:lvl7pPr marL="2971800" indent="-228600" eaLnBrk="0" fontAlgn="base" hangingPunct="0">
              <a:spcBef>
                <a:spcPct val="0"/>
              </a:spcBef>
              <a:spcAft>
                <a:spcPct val="0"/>
              </a:spcAft>
              <a:defRPr sz="800" b="1">
                <a:solidFill>
                  <a:schemeClr val="tx1"/>
                </a:solidFill>
                <a:latin typeface="Arial" charset="0"/>
                <a:ea typeface="MS PGothic" pitchFamily="34" charset="-128"/>
              </a:defRPr>
            </a:lvl7pPr>
            <a:lvl8pPr marL="3429000" indent="-228600" eaLnBrk="0" fontAlgn="base" hangingPunct="0">
              <a:spcBef>
                <a:spcPct val="0"/>
              </a:spcBef>
              <a:spcAft>
                <a:spcPct val="0"/>
              </a:spcAft>
              <a:defRPr sz="800" b="1">
                <a:solidFill>
                  <a:schemeClr val="tx1"/>
                </a:solidFill>
                <a:latin typeface="Arial" charset="0"/>
                <a:ea typeface="MS PGothic" pitchFamily="34" charset="-128"/>
              </a:defRPr>
            </a:lvl8pPr>
            <a:lvl9pPr marL="3886200" indent="-228600" eaLnBrk="0" fontAlgn="base" hangingPunct="0">
              <a:spcBef>
                <a:spcPct val="0"/>
              </a:spcBef>
              <a:spcAft>
                <a:spcPct val="0"/>
              </a:spcAft>
              <a:defRPr sz="800" b="1">
                <a:solidFill>
                  <a:schemeClr val="tx1"/>
                </a:solidFill>
                <a:latin typeface="Arial" charset="0"/>
                <a:ea typeface="MS PGothic" pitchFamily="34" charset="-128"/>
              </a:defRPr>
            </a:lvl9pPr>
          </a:lstStyle>
          <a:p>
            <a:pPr algn="ctr" eaLnBrk="1" hangingPunct="1"/>
            <a:r>
              <a:rPr lang="it-IT" altLang="it-IT" sz="1200" b="0" dirty="0" smtClean="0">
                <a:solidFill>
                  <a:srgbClr val="FF8000"/>
                </a:solidFill>
              </a:rPr>
              <a:t>34,5</a:t>
            </a:r>
            <a:endParaRPr lang="it-IT" altLang="it-IT" sz="1200" b="0" dirty="0">
              <a:solidFill>
                <a:srgbClr val="FF8000"/>
              </a:solidFill>
            </a:endParaRPr>
          </a:p>
        </p:txBody>
      </p:sp>
    </p:spTree>
    <p:extLst>
      <p:ext uri="{BB962C8B-B14F-4D97-AF65-F5344CB8AC3E}">
        <p14:creationId xmlns:p14="http://schemas.microsoft.com/office/powerpoint/2010/main" val="16210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450489" y="5689241"/>
            <a:ext cx="8288644" cy="792088"/>
          </a:xfrm>
          <a:prstGeom prst="rect">
            <a:avLst/>
          </a:prstGeom>
          <a:solidFill>
            <a:srgbClr val="113776">
              <a:alpha val="20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8193" name="Titolo 1"/>
          <p:cNvSpPr>
            <a:spLocks noGrp="1"/>
          </p:cNvSpPr>
          <p:nvPr>
            <p:ph type="title"/>
          </p:nvPr>
        </p:nvSpPr>
        <p:spPr/>
        <p:txBody>
          <a:bodyPr/>
          <a:lstStyle/>
          <a:p>
            <a:r>
              <a:rPr lang="it-IT" dirty="0" smtClean="0">
                <a:solidFill>
                  <a:srgbClr val="1F497D"/>
                </a:solidFill>
                <a:latin typeface="Arial" charset="0"/>
                <a:ea typeface="MS PGothic" charset="0"/>
                <a:cs typeface="Arial" charset="0"/>
              </a:rPr>
              <a:t>premessa |</a:t>
            </a:r>
            <a:endParaRPr lang="it-IT" dirty="0">
              <a:solidFill>
                <a:srgbClr val="1F497D"/>
              </a:solidFill>
              <a:latin typeface="Arial" charset="0"/>
              <a:ea typeface="MS PGothic" charset="0"/>
            </a:endParaRPr>
          </a:p>
        </p:txBody>
      </p:sp>
      <p:sp>
        <p:nvSpPr>
          <p:cNvPr id="6" name="Segnaposto contenuto 2"/>
          <p:cNvSpPr>
            <a:spLocks noGrp="1"/>
          </p:cNvSpPr>
          <p:nvPr>
            <p:ph idx="1"/>
          </p:nvPr>
        </p:nvSpPr>
        <p:spPr>
          <a:xfrm>
            <a:off x="459820" y="736711"/>
            <a:ext cx="8229600" cy="3902607"/>
          </a:xfrm>
        </p:spPr>
        <p:txBody>
          <a:bodyPr>
            <a:spAutoFit/>
          </a:bodyPr>
          <a:lstStyle/>
          <a:p>
            <a:pPr marL="0" indent="0" algn="just">
              <a:lnSpc>
                <a:spcPct val="120000"/>
              </a:lnSpc>
              <a:spcBef>
                <a:spcPts val="600"/>
              </a:spcBef>
              <a:buNone/>
            </a:pPr>
            <a:r>
              <a:rPr lang="it-IT" sz="1600" dirty="0" smtClean="0"/>
              <a:t>Questo documento presenta un’analisi dell’andamento congiunturale delle imprese operative in Friuli Venezia Giulia. I dati sono aggiornati con le previsioni preliminari al quarto trimestre 2015. Lo studio mira ad approfondire tematiche quali:</a:t>
            </a:r>
          </a:p>
          <a:p>
            <a:pPr algn="just">
              <a:spcBef>
                <a:spcPts val="600"/>
              </a:spcBef>
            </a:pPr>
            <a:r>
              <a:rPr lang="it-IT" sz="1600" i="1" dirty="0"/>
              <a:t>i</a:t>
            </a:r>
            <a:r>
              <a:rPr lang="it-IT" sz="1600" i="1" dirty="0" smtClean="0"/>
              <a:t>l clima di fiducia</a:t>
            </a:r>
          </a:p>
          <a:p>
            <a:pPr algn="just">
              <a:spcBef>
                <a:spcPts val="600"/>
              </a:spcBef>
            </a:pPr>
            <a:r>
              <a:rPr lang="it-IT" sz="1600" i="1" dirty="0" smtClean="0"/>
              <a:t>l’andamento dei ricavi</a:t>
            </a:r>
            <a:endParaRPr lang="it-IT" sz="1600" i="1" dirty="0"/>
          </a:p>
          <a:p>
            <a:pPr algn="just">
              <a:spcBef>
                <a:spcPts val="600"/>
              </a:spcBef>
            </a:pPr>
            <a:r>
              <a:rPr lang="it-IT" sz="1600" i="1" dirty="0" smtClean="0"/>
              <a:t>l’andamento dell’occupazione</a:t>
            </a:r>
          </a:p>
          <a:p>
            <a:pPr algn="just">
              <a:spcBef>
                <a:spcPts val="600"/>
              </a:spcBef>
            </a:pPr>
            <a:r>
              <a:rPr lang="it-IT" sz="1600" i="1" dirty="0" smtClean="0"/>
              <a:t>il fabbisogno finanziario delle imprese</a:t>
            </a:r>
          </a:p>
          <a:p>
            <a:pPr algn="just">
              <a:spcBef>
                <a:spcPts val="600"/>
              </a:spcBef>
            </a:pPr>
            <a:r>
              <a:rPr lang="it-IT" sz="1600" i="1" dirty="0" smtClean="0"/>
              <a:t>la domanda e offerta di credito</a:t>
            </a:r>
          </a:p>
          <a:p>
            <a:pPr marL="0" indent="0" algn="just">
              <a:spcBef>
                <a:spcPts val="600"/>
              </a:spcBef>
              <a:buNone/>
            </a:pPr>
            <a:r>
              <a:rPr lang="it-IT" sz="1600" dirty="0" smtClean="0"/>
              <a:t/>
            </a:r>
            <a:br>
              <a:rPr lang="it-IT" sz="1600" dirty="0" smtClean="0"/>
            </a:br>
            <a:r>
              <a:rPr lang="it-IT" sz="1600" dirty="0" smtClean="0"/>
              <a:t>L’analisi è differenziata in funzione del </a:t>
            </a:r>
            <a:r>
              <a:rPr lang="it-IT" sz="1600" b="1" dirty="0" smtClean="0"/>
              <a:t>settore di attività economica </a:t>
            </a:r>
            <a:r>
              <a:rPr lang="it-IT" sz="1600" dirty="0" smtClean="0"/>
              <a:t>delle imprese («Industria», comprendente </a:t>
            </a:r>
            <a:r>
              <a:rPr lang="it-IT" sz="1600" i="1" dirty="0" smtClean="0"/>
              <a:t>manifattura</a:t>
            </a:r>
            <a:r>
              <a:rPr lang="it-IT" sz="1600" dirty="0"/>
              <a:t> </a:t>
            </a:r>
            <a:r>
              <a:rPr lang="it-IT" sz="1600" dirty="0" smtClean="0"/>
              <a:t>e </a:t>
            </a:r>
            <a:r>
              <a:rPr lang="it-IT" sz="1600" i="1" dirty="0" smtClean="0"/>
              <a:t>costruzioni</a:t>
            </a:r>
            <a:r>
              <a:rPr lang="it-IT" sz="1600" dirty="0"/>
              <a:t> </a:t>
            </a:r>
            <a:r>
              <a:rPr lang="it-IT" sz="1600" dirty="0" smtClean="0"/>
              <a:t>e «Terziario», comprendente </a:t>
            </a:r>
            <a:r>
              <a:rPr lang="it-IT" sz="1600" i="1" dirty="0" smtClean="0"/>
              <a:t>commercio, turismo, servizi) </a:t>
            </a:r>
            <a:r>
              <a:rPr lang="it-IT" sz="1600" dirty="0" smtClean="0"/>
              <a:t>e della </a:t>
            </a:r>
            <a:r>
              <a:rPr lang="it-IT" sz="1600" b="1" dirty="0" smtClean="0"/>
              <a:t>classe di addetti </a:t>
            </a:r>
            <a:r>
              <a:rPr lang="it-IT" sz="1600" dirty="0" smtClean="0"/>
              <a:t>(micro imprese, piccole imprese, medie e grandi imprese).</a:t>
            </a:r>
            <a:endParaRPr lang="it-IT" sz="1600" b="1" i="1" dirty="0" smtClean="0"/>
          </a:p>
        </p:txBody>
      </p:sp>
      <p:sp>
        <p:nvSpPr>
          <p:cNvPr id="7" name="Segnaposto contenuto 2"/>
          <p:cNvSpPr txBox="1">
            <a:spLocks/>
          </p:cNvSpPr>
          <p:nvPr/>
        </p:nvSpPr>
        <p:spPr bwMode="auto">
          <a:xfrm>
            <a:off x="459820" y="5718526"/>
            <a:ext cx="8229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just">
              <a:spcBef>
                <a:spcPts val="600"/>
              </a:spcBef>
              <a:buNone/>
            </a:pPr>
            <a:r>
              <a:rPr lang="it-IT" sz="1400" b="0" dirty="0"/>
              <a:t>Il lavoro costituisce di fatto un’estensione del già consolidato «</a:t>
            </a:r>
            <a:r>
              <a:rPr lang="it-IT" sz="1400" dirty="0"/>
              <a:t>Osservatorio </a:t>
            </a:r>
            <a:r>
              <a:rPr lang="it-IT" sz="1400" dirty="0" smtClean="0"/>
              <a:t>Congiunturale Confcommercio </a:t>
            </a:r>
            <a:r>
              <a:rPr lang="it-IT" sz="1400" dirty="0"/>
              <a:t>Friuli Venezia Giulia</a:t>
            </a:r>
            <a:r>
              <a:rPr lang="it-IT" sz="1400" b="0" dirty="0"/>
              <a:t>», realizzato da Format Research sulle imprese del terziario della regione in favore di Confcommercio Friuli Venezia Giulia.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450155" y="1282319"/>
            <a:ext cx="3099476" cy="3384000"/>
          </a:xfrm>
          <a:prstGeom prst="rect">
            <a:avLst/>
          </a:prstGeom>
        </p:spPr>
      </p:pic>
      <p:sp>
        <p:nvSpPr>
          <p:cNvPr id="26"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000" dirty="0"/>
              <a:t>La situazione dei </a:t>
            </a:r>
            <a:r>
              <a:rPr lang="it-IT" altLang="ja-JP" sz="2000" u="sng" dirty="0"/>
              <a:t>tassi di interesse</a:t>
            </a:r>
            <a:r>
              <a:rPr lang="it-IT" altLang="ja-JP" sz="2000" dirty="0"/>
              <a:t> </a:t>
            </a:r>
            <a:r>
              <a:rPr lang="it-IT" altLang="ja-JP" sz="2000" dirty="0" smtClean="0"/>
              <a:t>nel corso del 2015…</a:t>
            </a:r>
            <a:endParaRPr lang="it-IT" altLang="it-IT" sz="2000" dirty="0"/>
          </a:p>
        </p:txBody>
      </p:sp>
      <p:sp>
        <p:nvSpPr>
          <p:cNvPr id="58" name="Fumetto 3 57"/>
          <p:cNvSpPr/>
          <p:nvPr/>
        </p:nvSpPr>
        <p:spPr bwMode="auto">
          <a:xfrm>
            <a:off x="2738653" y="1771555"/>
            <a:ext cx="1891097" cy="900124"/>
          </a:xfrm>
          <a:prstGeom prst="wedgeEllipseCallout">
            <a:avLst>
              <a:gd name="adj1" fmla="val -72499"/>
              <a:gd name="adj2" fmla="val -54899"/>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endParaRPr>
          </a:p>
        </p:txBody>
      </p:sp>
      <p:sp>
        <p:nvSpPr>
          <p:cNvPr id="59" name="CasellaDiTesto 58"/>
          <p:cNvSpPr txBox="1"/>
          <p:nvPr/>
        </p:nvSpPr>
        <p:spPr>
          <a:xfrm>
            <a:off x="2863058" y="1897605"/>
            <a:ext cx="1843999" cy="646331"/>
          </a:xfrm>
          <a:prstGeom prst="rect">
            <a:avLst/>
          </a:prstGeom>
          <a:noFill/>
        </p:spPr>
        <p:txBody>
          <a:bodyPr wrap="square" rtlCol="0">
            <a:spAutoFit/>
          </a:bodyPr>
          <a:lstStyle/>
          <a:p>
            <a:r>
              <a:rPr lang="it-IT" sz="1200" b="0" dirty="0">
                <a:solidFill>
                  <a:schemeClr val="bg1"/>
                </a:solidFill>
              </a:rPr>
              <a:t>Il FVG si posiziona </a:t>
            </a:r>
            <a:r>
              <a:rPr lang="it-IT" sz="1200" b="0" dirty="0" smtClean="0">
                <a:solidFill>
                  <a:schemeClr val="bg1"/>
                </a:solidFill>
              </a:rPr>
              <a:t>all’</a:t>
            </a:r>
            <a:r>
              <a:rPr lang="it-IT" sz="1200" dirty="0" smtClean="0">
                <a:solidFill>
                  <a:schemeClr val="bg1"/>
                </a:solidFill>
              </a:rPr>
              <a:t>UNDICESIMO posto </a:t>
            </a:r>
            <a:r>
              <a:rPr lang="it-IT" sz="1200" b="0" dirty="0" smtClean="0">
                <a:solidFill>
                  <a:schemeClr val="bg1"/>
                </a:solidFill>
              </a:rPr>
              <a:t>tra le regioni italiane</a:t>
            </a:r>
            <a:endParaRPr lang="it-IT" sz="1200" b="0" dirty="0">
              <a:solidFill>
                <a:schemeClr val="bg1"/>
              </a:solidFill>
            </a:endParaRPr>
          </a:p>
        </p:txBody>
      </p:sp>
      <p:sp>
        <p:nvSpPr>
          <p:cNvPr id="14" name="Rettangolo 13"/>
          <p:cNvSpPr>
            <a:spLocks noChangeArrowheads="1"/>
          </p:cNvSpPr>
          <p:nvPr/>
        </p:nvSpPr>
        <p:spPr bwMode="auto">
          <a:xfrm>
            <a:off x="395536" y="5053261"/>
            <a:ext cx="3249985" cy="1314084"/>
          </a:xfrm>
          <a:prstGeom prst="rect">
            <a:avLst/>
          </a:prstGeom>
          <a:solidFill>
            <a:schemeClr val="bg1"/>
          </a:solidFill>
          <a:ln>
            <a:noFill/>
          </a:ln>
          <a:effectLst>
            <a:outerShdw blurRad="50800" dist="38100" dir="2700000" algn="tl" rotWithShape="0">
              <a:srgbClr val="808080">
                <a:alpha val="42998"/>
              </a:srgbClr>
            </a:outerShdw>
          </a:effectLst>
          <a:extLst>
            <a:ext uri="{91240B29-F687-4F45-9708-019B960494DF}">
              <a14:hiddenLine xmlns:a14="http://schemas.microsoft.com/office/drawing/2010/main" w="12700">
                <a:solidFill>
                  <a:srgbClr val="000000"/>
                </a:solidFill>
                <a:round/>
                <a:headEnd/>
                <a:tailEnd/>
              </a14:hiddenLine>
            </a:ext>
          </a:extLst>
        </p:spPr>
        <p:txBody>
          <a:bodyPr/>
          <a:lstStyle/>
          <a:p>
            <a:pPr algn="l">
              <a:defRPr/>
            </a:pPr>
            <a:endParaRPr lang="it-IT" dirty="0">
              <a:latin typeface="Arial" charset="0"/>
              <a:ea typeface="ＭＳ Ｐゴシック" charset="0"/>
              <a:cs typeface="ＭＳ Ｐゴシック" charset="0"/>
            </a:endParaRPr>
          </a:p>
        </p:txBody>
      </p:sp>
      <p:sp>
        <p:nvSpPr>
          <p:cNvPr id="15" name="Rettangolo 14"/>
          <p:cNvSpPr>
            <a:spLocks noChangeArrowheads="1"/>
          </p:cNvSpPr>
          <p:nvPr/>
        </p:nvSpPr>
        <p:spPr bwMode="auto">
          <a:xfrm>
            <a:off x="4768360" y="5053261"/>
            <a:ext cx="3541444" cy="1314084"/>
          </a:xfrm>
          <a:prstGeom prst="rect">
            <a:avLst/>
          </a:prstGeom>
          <a:solidFill>
            <a:schemeClr val="bg1"/>
          </a:solidFill>
          <a:ln>
            <a:noFill/>
          </a:ln>
          <a:effectLst>
            <a:outerShdw blurRad="50800" dist="38100" dir="2700000" algn="tl" rotWithShape="0">
              <a:srgbClr val="808080">
                <a:alpha val="42998"/>
              </a:srgbClr>
            </a:outerShdw>
          </a:effectLst>
          <a:extLst>
            <a:ext uri="{91240B29-F687-4F45-9708-019B960494DF}">
              <a14:hiddenLine xmlns:a14="http://schemas.microsoft.com/office/drawing/2010/main" w="12700">
                <a:solidFill>
                  <a:srgbClr val="000000"/>
                </a:solidFill>
                <a:round/>
                <a:headEnd/>
                <a:tailEnd/>
              </a14:hiddenLine>
            </a:ext>
          </a:extLst>
        </p:spPr>
        <p:txBody>
          <a:bodyPr/>
          <a:lstStyle/>
          <a:p>
            <a:pPr algn="l">
              <a:defRPr/>
            </a:pPr>
            <a:endParaRPr lang="it-IT" dirty="0">
              <a:latin typeface="Arial" charset="0"/>
              <a:ea typeface="ＭＳ Ｐゴシック" charset="0"/>
              <a:cs typeface="ＭＳ Ｐゴシック" charset="0"/>
            </a:endParaRPr>
          </a:p>
        </p:txBody>
      </p:sp>
      <p:pic>
        <p:nvPicPr>
          <p:cNvPr id="16"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053" y="5201868"/>
            <a:ext cx="381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sellaDiTesto 9"/>
          <p:cNvSpPr txBox="1">
            <a:spLocks noChangeArrowheads="1"/>
          </p:cNvSpPr>
          <p:nvPr/>
        </p:nvSpPr>
        <p:spPr bwMode="auto">
          <a:xfrm>
            <a:off x="816428" y="5052591"/>
            <a:ext cx="273320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r>
              <a:rPr lang="it-IT" altLang="it-IT" sz="1000" dirty="0"/>
              <a:t>LEGENDA</a:t>
            </a:r>
          </a:p>
          <a:p>
            <a:pPr algn="just" eaLnBrk="1" hangingPunct="1"/>
            <a:r>
              <a:rPr lang="it-IT" altLang="it-IT" sz="1000" b="0" dirty="0"/>
              <a:t>Utilizzo di una scala di colore rosso. A tonalità di rosso più scuro corrisponde uno scostamento dalla media nazionale più ampio in senso negativo. A tonalità di rosso più chiaro corrisponde uno scostamento dalla media nazionale più ampio in senso positivo.</a:t>
            </a:r>
          </a:p>
        </p:txBody>
      </p:sp>
      <p:sp>
        <p:nvSpPr>
          <p:cNvPr id="18" name="CasellaDiTesto 24"/>
          <p:cNvSpPr txBox="1">
            <a:spLocks noChangeArrowheads="1"/>
          </p:cNvSpPr>
          <p:nvPr/>
        </p:nvSpPr>
        <p:spPr bwMode="auto">
          <a:xfrm>
            <a:off x="4833131" y="5052591"/>
            <a:ext cx="3309809"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l" eaLnBrk="1" hangingPunct="1">
              <a:lnSpc>
                <a:spcPct val="110000"/>
              </a:lnSpc>
              <a:spcBef>
                <a:spcPts val="600"/>
              </a:spcBef>
            </a:pPr>
            <a:r>
              <a:rPr lang="it-IT" altLang="it-IT" sz="1000" dirty="0"/>
              <a:t>ESEMPIO DI LETTURA</a:t>
            </a:r>
            <a:br>
              <a:rPr lang="it-IT" altLang="it-IT" sz="1000" dirty="0"/>
            </a:br>
            <a:r>
              <a:rPr lang="it-IT" altLang="it-IT" sz="1000" b="0" dirty="0"/>
              <a:t>La rappresentazione cartografica riporta gli SCOSTAMENTI dalla MEDIA ITALIA </a:t>
            </a:r>
            <a:r>
              <a:rPr lang="it-IT" altLang="it-IT" sz="1000" b="0" u="sng" dirty="0"/>
              <a:t>dell’anno di riferimento</a:t>
            </a:r>
            <a:r>
              <a:rPr lang="it-IT" altLang="it-IT" sz="1000" b="0" dirty="0"/>
              <a:t>. Gli SCOSTAMENTI indicano la distanza tra il valore dell’indicatore fatto registrare dalle imprese in ciascuna regione ed il valore dell’indicatore registrato a livello nazionale</a:t>
            </a:r>
            <a:r>
              <a:rPr lang="it-IT" altLang="it-IT" sz="1000" b="0" dirty="0" smtClean="0"/>
              <a:t>.</a:t>
            </a:r>
            <a:endParaRPr lang="it-IT" altLang="it-IT" sz="1000" dirty="0"/>
          </a:p>
        </p:txBody>
      </p:sp>
      <p:grpSp>
        <p:nvGrpSpPr>
          <p:cNvPr id="19" name="Gruppo 2"/>
          <p:cNvGrpSpPr>
            <a:grpSpLocks/>
          </p:cNvGrpSpPr>
          <p:nvPr/>
        </p:nvGrpSpPr>
        <p:grpSpPr bwMode="auto">
          <a:xfrm>
            <a:off x="395536" y="964770"/>
            <a:ext cx="1960562" cy="1069975"/>
            <a:chOff x="3437050" y="836712"/>
            <a:chExt cx="1960562" cy="1069975"/>
          </a:xfrm>
        </p:grpSpPr>
        <p:cxnSp>
          <p:nvCxnSpPr>
            <p:cNvPr id="20" name="Connettore 1 4"/>
            <p:cNvCxnSpPr>
              <a:cxnSpLocks noChangeShapeType="1"/>
            </p:cNvCxnSpPr>
            <p:nvPr/>
          </p:nvCxnSpPr>
          <p:spPr bwMode="auto">
            <a:xfrm>
              <a:off x="3494200" y="979587"/>
              <a:ext cx="0" cy="927100"/>
            </a:xfrm>
            <a:prstGeom prst="line">
              <a:avLst/>
            </a:prstGeom>
            <a:noFill/>
            <a:ln w="38100">
              <a:solidFill>
                <a:srgbClr val="1F497D">
                  <a:alpha val="50195"/>
                </a:srgbClr>
              </a:solidFill>
              <a:round/>
              <a:headEnd/>
              <a:tailEnd/>
            </a:ln>
            <a:extLst>
              <a:ext uri="{909E8E84-426E-40DD-AFC4-6F175D3DCCD1}">
                <a14:hiddenFill xmlns:a14="http://schemas.microsoft.com/office/drawing/2010/main">
                  <a:noFill/>
                </a14:hiddenFill>
              </a:ext>
            </a:extLst>
          </p:spPr>
        </p:cxnSp>
        <p:cxnSp>
          <p:nvCxnSpPr>
            <p:cNvPr id="21" name="Connettore 1 25"/>
            <p:cNvCxnSpPr>
              <a:cxnSpLocks noChangeShapeType="1"/>
            </p:cNvCxnSpPr>
            <p:nvPr/>
          </p:nvCxnSpPr>
          <p:spPr bwMode="auto">
            <a:xfrm flipV="1">
              <a:off x="3494200" y="979587"/>
              <a:ext cx="1903412" cy="0"/>
            </a:xfrm>
            <a:prstGeom prst="line">
              <a:avLst/>
            </a:prstGeom>
            <a:noFill/>
            <a:ln w="38100">
              <a:solidFill>
                <a:srgbClr val="1F497D">
                  <a:alpha val="50195"/>
                </a:srgbClr>
              </a:solidFill>
              <a:round/>
              <a:headEnd/>
              <a:tailEnd/>
            </a:ln>
            <a:extLst>
              <a:ext uri="{909E8E84-426E-40DD-AFC4-6F175D3DCCD1}">
                <a14:hiddenFill xmlns:a14="http://schemas.microsoft.com/office/drawing/2010/main">
                  <a:noFill/>
                </a14:hiddenFill>
              </a:ext>
            </a:extLst>
          </p:spPr>
        </p:cxnSp>
        <p:sp>
          <p:nvSpPr>
            <p:cNvPr id="22" name="CasellaDiTesto 1"/>
            <p:cNvSpPr txBox="1">
              <a:spLocks noChangeArrowheads="1"/>
            </p:cNvSpPr>
            <p:nvPr/>
          </p:nvSpPr>
          <p:spPr bwMode="auto">
            <a:xfrm>
              <a:off x="3437050" y="836712"/>
              <a:ext cx="582211"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l" eaLnBrk="1" hangingPunct="1"/>
              <a:r>
                <a:rPr lang="it-IT" altLang="it-IT" sz="1400" dirty="0" smtClean="0">
                  <a:solidFill>
                    <a:srgbClr val="1F497D"/>
                  </a:solidFill>
                </a:rPr>
                <a:t>2015</a:t>
              </a:r>
              <a:endParaRPr lang="it-IT" altLang="it-IT" sz="1400" dirty="0">
                <a:solidFill>
                  <a:srgbClr val="1F497D"/>
                </a:solidFill>
              </a:endParaRPr>
            </a:p>
          </p:txBody>
        </p:sp>
      </p:grpSp>
      <p:sp>
        <p:nvSpPr>
          <p:cNvPr id="23" name="CasellaDiTesto 22"/>
          <p:cNvSpPr txBox="1"/>
          <p:nvPr/>
        </p:nvSpPr>
        <p:spPr>
          <a:xfrm>
            <a:off x="7201726" y="1098432"/>
            <a:ext cx="1568611" cy="646331"/>
          </a:xfrm>
          <a:prstGeom prst="rect">
            <a:avLst/>
          </a:prstGeom>
          <a:solidFill>
            <a:srgbClr val="FFC000"/>
          </a:solidFill>
        </p:spPr>
        <p:txBody>
          <a:bodyPr wrap="square" rtlCol="0">
            <a:spAutoFit/>
          </a:bodyPr>
          <a:lstStyle/>
          <a:p>
            <a:pPr algn="ctr"/>
            <a:r>
              <a:rPr lang="it-IT" sz="1800" dirty="0" smtClean="0"/>
              <a:t>Media Italia</a:t>
            </a:r>
          </a:p>
          <a:p>
            <a:pPr algn="ctr"/>
            <a:r>
              <a:rPr lang="it-IT" sz="1800" dirty="0" smtClean="0"/>
              <a:t>41,9</a:t>
            </a:r>
            <a:endParaRPr lang="it-IT" sz="1800" dirty="0"/>
          </a:p>
        </p:txBody>
      </p:sp>
      <p:pic>
        <p:nvPicPr>
          <p:cNvPr id="2" name="Immagine 1"/>
          <p:cNvPicPr>
            <a:picLocks noChangeAspect="1"/>
          </p:cNvPicPr>
          <p:nvPr/>
        </p:nvPicPr>
        <p:blipFill>
          <a:blip r:embed="rId5"/>
          <a:stretch>
            <a:fillRect/>
          </a:stretch>
        </p:blipFill>
        <p:spPr>
          <a:xfrm>
            <a:off x="4914000" y="1112400"/>
            <a:ext cx="2016409" cy="3768243"/>
          </a:xfrm>
          <a:prstGeom prst="rect">
            <a:avLst/>
          </a:prstGeom>
        </p:spPr>
      </p:pic>
      <p:sp>
        <p:nvSpPr>
          <p:cNvPr id="24" name="Rettangolo 23"/>
          <p:cNvSpPr/>
          <p:nvPr/>
        </p:nvSpPr>
        <p:spPr bwMode="auto">
          <a:xfrm>
            <a:off x="4842462" y="2989953"/>
            <a:ext cx="2187141" cy="169677"/>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98807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467544" y="1285985"/>
            <a:ext cx="2905695" cy="3384000"/>
          </a:xfrm>
          <a:prstGeom prst="rect">
            <a:avLst/>
          </a:prstGeom>
        </p:spPr>
      </p:pic>
      <p:sp>
        <p:nvSpPr>
          <p:cNvPr id="40" name="Fumetto 3 39"/>
          <p:cNvSpPr/>
          <p:nvPr/>
        </p:nvSpPr>
        <p:spPr bwMode="auto">
          <a:xfrm>
            <a:off x="2706277" y="1775221"/>
            <a:ext cx="1891097" cy="900124"/>
          </a:xfrm>
          <a:prstGeom prst="wedgeEllipseCallout">
            <a:avLst>
              <a:gd name="adj1" fmla="val -72499"/>
              <a:gd name="adj2" fmla="val -54899"/>
            </a:avLst>
          </a:prstGeom>
          <a:solidFill>
            <a:srgbClr val="00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chemeClr val="tx1"/>
              </a:solidFill>
              <a:effectLst/>
            </a:endParaRPr>
          </a:p>
        </p:txBody>
      </p:sp>
      <p:sp>
        <p:nvSpPr>
          <p:cNvPr id="41" name="CasellaDiTesto 40"/>
          <p:cNvSpPr txBox="1"/>
          <p:nvPr/>
        </p:nvSpPr>
        <p:spPr>
          <a:xfrm>
            <a:off x="2956756" y="1891646"/>
            <a:ext cx="1568611" cy="646331"/>
          </a:xfrm>
          <a:prstGeom prst="rect">
            <a:avLst/>
          </a:prstGeom>
          <a:noFill/>
        </p:spPr>
        <p:txBody>
          <a:bodyPr wrap="square" rtlCol="0">
            <a:spAutoFit/>
          </a:bodyPr>
          <a:lstStyle/>
          <a:p>
            <a:r>
              <a:rPr lang="it-IT" sz="1200" b="0" dirty="0">
                <a:solidFill>
                  <a:schemeClr val="bg1"/>
                </a:solidFill>
              </a:rPr>
              <a:t>Il FVG si posiziona al </a:t>
            </a:r>
            <a:r>
              <a:rPr lang="it-IT" sz="1200" dirty="0" smtClean="0">
                <a:solidFill>
                  <a:schemeClr val="bg1"/>
                </a:solidFill>
              </a:rPr>
              <a:t>QUINTO posto </a:t>
            </a:r>
            <a:r>
              <a:rPr lang="it-IT" sz="1200" b="0" dirty="0" smtClean="0">
                <a:solidFill>
                  <a:schemeClr val="bg1"/>
                </a:solidFill>
              </a:rPr>
              <a:t>tra le regioni italiane</a:t>
            </a:r>
            <a:endParaRPr lang="it-IT" sz="1200" b="0" dirty="0">
              <a:solidFill>
                <a:schemeClr val="bg1"/>
              </a:solidFill>
            </a:endParaRPr>
          </a:p>
        </p:txBody>
      </p:sp>
      <p:sp>
        <p:nvSpPr>
          <p:cNvPr id="43"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000" dirty="0"/>
              <a:t>La situazione delle </a:t>
            </a:r>
            <a:r>
              <a:rPr lang="it-IT" altLang="ja-JP" sz="2000" u="sng" dirty="0"/>
              <a:t>garanzie</a:t>
            </a:r>
            <a:r>
              <a:rPr lang="it-IT" altLang="ja-JP" sz="2000" dirty="0"/>
              <a:t> richieste da parte delle </a:t>
            </a:r>
            <a:r>
              <a:rPr lang="it-IT" altLang="ja-JP" sz="2000" dirty="0" smtClean="0"/>
              <a:t>banche nel corso del 2015…</a:t>
            </a:r>
            <a:endParaRPr lang="it-IT" altLang="ja-JP" sz="2000" dirty="0"/>
          </a:p>
        </p:txBody>
      </p:sp>
      <p:sp>
        <p:nvSpPr>
          <p:cNvPr id="14" name="Rettangolo 13"/>
          <p:cNvSpPr>
            <a:spLocks noChangeArrowheads="1"/>
          </p:cNvSpPr>
          <p:nvPr/>
        </p:nvSpPr>
        <p:spPr bwMode="auto">
          <a:xfrm>
            <a:off x="395536" y="5053261"/>
            <a:ext cx="3249985" cy="1314084"/>
          </a:xfrm>
          <a:prstGeom prst="rect">
            <a:avLst/>
          </a:prstGeom>
          <a:solidFill>
            <a:schemeClr val="bg1"/>
          </a:solidFill>
          <a:ln>
            <a:noFill/>
          </a:ln>
          <a:effectLst>
            <a:outerShdw blurRad="50800" dist="38100" dir="2700000" algn="tl" rotWithShape="0">
              <a:srgbClr val="808080">
                <a:alpha val="42998"/>
              </a:srgbClr>
            </a:outerShdw>
          </a:effectLst>
          <a:extLst>
            <a:ext uri="{91240B29-F687-4F45-9708-019B960494DF}">
              <a14:hiddenLine xmlns:a14="http://schemas.microsoft.com/office/drawing/2010/main" w="12700">
                <a:solidFill>
                  <a:srgbClr val="000000"/>
                </a:solidFill>
                <a:round/>
                <a:headEnd/>
                <a:tailEnd/>
              </a14:hiddenLine>
            </a:ext>
          </a:extLst>
        </p:spPr>
        <p:txBody>
          <a:bodyPr/>
          <a:lstStyle/>
          <a:p>
            <a:pPr algn="l">
              <a:defRPr/>
            </a:pPr>
            <a:endParaRPr lang="it-IT" dirty="0">
              <a:latin typeface="Arial" charset="0"/>
              <a:ea typeface="ＭＳ Ｐゴシック" charset="0"/>
              <a:cs typeface="ＭＳ Ｐゴシック" charset="0"/>
            </a:endParaRPr>
          </a:p>
        </p:txBody>
      </p:sp>
      <p:sp>
        <p:nvSpPr>
          <p:cNvPr id="15" name="Rettangolo 14"/>
          <p:cNvSpPr>
            <a:spLocks noChangeArrowheads="1"/>
          </p:cNvSpPr>
          <p:nvPr/>
        </p:nvSpPr>
        <p:spPr bwMode="auto">
          <a:xfrm>
            <a:off x="4768360" y="5053261"/>
            <a:ext cx="3541444" cy="1314084"/>
          </a:xfrm>
          <a:prstGeom prst="rect">
            <a:avLst/>
          </a:prstGeom>
          <a:solidFill>
            <a:schemeClr val="bg1"/>
          </a:solidFill>
          <a:ln>
            <a:noFill/>
          </a:ln>
          <a:effectLst>
            <a:outerShdw blurRad="50800" dist="38100" dir="2700000" algn="tl" rotWithShape="0">
              <a:srgbClr val="808080">
                <a:alpha val="42998"/>
              </a:srgbClr>
            </a:outerShdw>
          </a:effectLst>
          <a:extLst>
            <a:ext uri="{91240B29-F687-4F45-9708-019B960494DF}">
              <a14:hiddenLine xmlns:a14="http://schemas.microsoft.com/office/drawing/2010/main" w="12700">
                <a:solidFill>
                  <a:srgbClr val="000000"/>
                </a:solidFill>
                <a:round/>
                <a:headEnd/>
                <a:tailEnd/>
              </a14:hiddenLine>
            </a:ext>
          </a:extLst>
        </p:spPr>
        <p:txBody>
          <a:bodyPr/>
          <a:lstStyle/>
          <a:p>
            <a:pPr algn="l">
              <a:defRPr/>
            </a:pPr>
            <a:endParaRPr lang="it-IT" dirty="0">
              <a:latin typeface="Arial" charset="0"/>
              <a:ea typeface="ＭＳ Ｐゴシック" charset="0"/>
              <a:cs typeface="ＭＳ Ｐゴシック" charset="0"/>
            </a:endParaRPr>
          </a:p>
        </p:txBody>
      </p:sp>
      <p:pic>
        <p:nvPicPr>
          <p:cNvPr id="16"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053" y="5201868"/>
            <a:ext cx="381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sellaDiTesto 9"/>
          <p:cNvSpPr txBox="1">
            <a:spLocks noChangeArrowheads="1"/>
          </p:cNvSpPr>
          <p:nvPr/>
        </p:nvSpPr>
        <p:spPr bwMode="auto">
          <a:xfrm>
            <a:off x="816428" y="5052591"/>
            <a:ext cx="273320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r>
              <a:rPr lang="it-IT" altLang="it-IT" sz="1000" dirty="0"/>
              <a:t>LEGENDA</a:t>
            </a:r>
          </a:p>
          <a:p>
            <a:pPr algn="just" eaLnBrk="1" hangingPunct="1"/>
            <a:r>
              <a:rPr lang="it-IT" altLang="it-IT" sz="1000" b="0" dirty="0"/>
              <a:t>Utilizzo di una scala di colore rosso. A tonalità di rosso più scuro corrisponde uno scostamento dalla media nazionale più ampio in senso negativo. A tonalità di rosso più chiaro corrisponde uno scostamento dalla media nazionale più ampio in senso positivo.</a:t>
            </a:r>
          </a:p>
        </p:txBody>
      </p:sp>
      <p:sp>
        <p:nvSpPr>
          <p:cNvPr id="18" name="CasellaDiTesto 24"/>
          <p:cNvSpPr txBox="1">
            <a:spLocks noChangeArrowheads="1"/>
          </p:cNvSpPr>
          <p:nvPr/>
        </p:nvSpPr>
        <p:spPr bwMode="auto">
          <a:xfrm>
            <a:off x="4833131" y="5052591"/>
            <a:ext cx="3309809"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l" eaLnBrk="1" hangingPunct="1">
              <a:lnSpc>
                <a:spcPct val="110000"/>
              </a:lnSpc>
              <a:spcBef>
                <a:spcPts val="600"/>
              </a:spcBef>
            </a:pPr>
            <a:r>
              <a:rPr lang="it-IT" altLang="it-IT" sz="1000" dirty="0"/>
              <a:t>ESEMPIO DI LETTURA</a:t>
            </a:r>
            <a:br>
              <a:rPr lang="it-IT" altLang="it-IT" sz="1000" dirty="0"/>
            </a:br>
            <a:r>
              <a:rPr lang="it-IT" altLang="it-IT" sz="1000" b="0" dirty="0"/>
              <a:t>La rappresentazione cartografica riporta gli SCOSTAMENTI dalla MEDIA ITALIA </a:t>
            </a:r>
            <a:r>
              <a:rPr lang="it-IT" altLang="it-IT" sz="1000" b="0" u="sng" dirty="0"/>
              <a:t>dell’anno di riferimento</a:t>
            </a:r>
            <a:r>
              <a:rPr lang="it-IT" altLang="it-IT" sz="1000" b="0" dirty="0"/>
              <a:t>. Gli SCOSTAMENTI indicano la distanza tra il valore dell’indicatore fatto registrare dalle imprese in ciascuna regione ed il valore dell’indicatore registrato a livello nazionale</a:t>
            </a:r>
            <a:r>
              <a:rPr lang="it-IT" altLang="it-IT" sz="1000" b="0" dirty="0" smtClean="0"/>
              <a:t>.</a:t>
            </a:r>
            <a:endParaRPr lang="it-IT" altLang="it-IT" sz="1000" dirty="0"/>
          </a:p>
        </p:txBody>
      </p:sp>
      <p:grpSp>
        <p:nvGrpSpPr>
          <p:cNvPr id="19" name="Gruppo 2"/>
          <p:cNvGrpSpPr>
            <a:grpSpLocks/>
          </p:cNvGrpSpPr>
          <p:nvPr/>
        </p:nvGrpSpPr>
        <p:grpSpPr bwMode="auto">
          <a:xfrm>
            <a:off x="395536" y="964770"/>
            <a:ext cx="1960562" cy="1069975"/>
            <a:chOff x="3437050" y="836712"/>
            <a:chExt cx="1960562" cy="1069975"/>
          </a:xfrm>
        </p:grpSpPr>
        <p:cxnSp>
          <p:nvCxnSpPr>
            <p:cNvPr id="20" name="Connettore 1 4"/>
            <p:cNvCxnSpPr>
              <a:cxnSpLocks noChangeShapeType="1"/>
            </p:cNvCxnSpPr>
            <p:nvPr/>
          </p:nvCxnSpPr>
          <p:spPr bwMode="auto">
            <a:xfrm>
              <a:off x="3494200" y="979587"/>
              <a:ext cx="0" cy="927100"/>
            </a:xfrm>
            <a:prstGeom prst="line">
              <a:avLst/>
            </a:prstGeom>
            <a:noFill/>
            <a:ln w="38100">
              <a:solidFill>
                <a:srgbClr val="1F497D">
                  <a:alpha val="50195"/>
                </a:srgbClr>
              </a:solidFill>
              <a:round/>
              <a:headEnd/>
              <a:tailEnd/>
            </a:ln>
            <a:extLst>
              <a:ext uri="{909E8E84-426E-40DD-AFC4-6F175D3DCCD1}">
                <a14:hiddenFill xmlns:a14="http://schemas.microsoft.com/office/drawing/2010/main">
                  <a:noFill/>
                </a14:hiddenFill>
              </a:ext>
            </a:extLst>
          </p:spPr>
        </p:cxnSp>
        <p:cxnSp>
          <p:nvCxnSpPr>
            <p:cNvPr id="21" name="Connettore 1 25"/>
            <p:cNvCxnSpPr>
              <a:cxnSpLocks noChangeShapeType="1"/>
            </p:cNvCxnSpPr>
            <p:nvPr/>
          </p:nvCxnSpPr>
          <p:spPr bwMode="auto">
            <a:xfrm flipV="1">
              <a:off x="3494200" y="979587"/>
              <a:ext cx="1903412" cy="0"/>
            </a:xfrm>
            <a:prstGeom prst="line">
              <a:avLst/>
            </a:prstGeom>
            <a:noFill/>
            <a:ln w="38100">
              <a:solidFill>
                <a:srgbClr val="1F497D">
                  <a:alpha val="50195"/>
                </a:srgbClr>
              </a:solidFill>
              <a:round/>
              <a:headEnd/>
              <a:tailEnd/>
            </a:ln>
            <a:extLst>
              <a:ext uri="{909E8E84-426E-40DD-AFC4-6F175D3DCCD1}">
                <a14:hiddenFill xmlns:a14="http://schemas.microsoft.com/office/drawing/2010/main">
                  <a:noFill/>
                </a14:hiddenFill>
              </a:ext>
            </a:extLst>
          </p:spPr>
        </p:cxnSp>
        <p:sp>
          <p:nvSpPr>
            <p:cNvPr id="22" name="CasellaDiTesto 1"/>
            <p:cNvSpPr txBox="1">
              <a:spLocks noChangeArrowheads="1"/>
            </p:cNvSpPr>
            <p:nvPr/>
          </p:nvSpPr>
          <p:spPr bwMode="auto">
            <a:xfrm>
              <a:off x="3437050" y="836712"/>
              <a:ext cx="582211"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b="1">
                  <a:solidFill>
                    <a:schemeClr val="tx1"/>
                  </a:solidFill>
                  <a:latin typeface="Arial" panose="020B0604020202020204" pitchFamily="34" charset="0"/>
                  <a:ea typeface="MS PGothic" panose="020B0600070205080204" pitchFamily="34" charset="-128"/>
                </a:defRPr>
              </a:lvl1pPr>
              <a:lvl2pPr marL="742950" indent="-285750" eaLnBrk="0" hangingPunct="0">
                <a:defRPr sz="800" b="1">
                  <a:solidFill>
                    <a:schemeClr val="tx1"/>
                  </a:solidFill>
                  <a:latin typeface="Arial" panose="020B0604020202020204" pitchFamily="34" charset="0"/>
                  <a:ea typeface="MS PGothic" panose="020B0600070205080204" pitchFamily="34" charset="-128"/>
                </a:defRPr>
              </a:lvl2pPr>
              <a:lvl3pPr marL="1143000" indent="-228600" eaLnBrk="0" hangingPunct="0">
                <a:defRPr sz="800" b="1">
                  <a:solidFill>
                    <a:schemeClr val="tx1"/>
                  </a:solidFill>
                  <a:latin typeface="Arial" panose="020B0604020202020204" pitchFamily="34" charset="0"/>
                  <a:ea typeface="MS PGothic" panose="020B0600070205080204" pitchFamily="34" charset="-128"/>
                </a:defRPr>
              </a:lvl3pPr>
              <a:lvl4pPr marL="1600200" indent="-228600" eaLnBrk="0" hangingPunct="0">
                <a:defRPr sz="800" b="1">
                  <a:solidFill>
                    <a:schemeClr val="tx1"/>
                  </a:solidFill>
                  <a:latin typeface="Arial" panose="020B0604020202020204" pitchFamily="34" charset="0"/>
                  <a:ea typeface="MS PGothic" panose="020B0600070205080204" pitchFamily="34" charset="-128"/>
                </a:defRPr>
              </a:lvl4pPr>
              <a:lvl5pPr marL="2057400" indent="-228600" eaLnBrk="0" hangingPunct="0">
                <a:defRPr sz="800" b="1">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l" eaLnBrk="1" hangingPunct="1"/>
              <a:r>
                <a:rPr lang="it-IT" altLang="it-IT" sz="1400" dirty="0" smtClean="0">
                  <a:solidFill>
                    <a:srgbClr val="1F497D"/>
                  </a:solidFill>
                </a:rPr>
                <a:t>2015</a:t>
              </a:r>
              <a:endParaRPr lang="it-IT" altLang="it-IT" sz="1400" dirty="0">
                <a:solidFill>
                  <a:srgbClr val="1F497D"/>
                </a:solidFill>
              </a:endParaRPr>
            </a:p>
          </p:txBody>
        </p:sp>
      </p:grpSp>
      <p:sp>
        <p:nvSpPr>
          <p:cNvPr id="23" name="CasellaDiTesto 22"/>
          <p:cNvSpPr txBox="1"/>
          <p:nvPr/>
        </p:nvSpPr>
        <p:spPr>
          <a:xfrm>
            <a:off x="7201726" y="1098432"/>
            <a:ext cx="1568611" cy="646331"/>
          </a:xfrm>
          <a:prstGeom prst="rect">
            <a:avLst/>
          </a:prstGeom>
          <a:solidFill>
            <a:srgbClr val="FFC000"/>
          </a:solidFill>
        </p:spPr>
        <p:txBody>
          <a:bodyPr wrap="square" rtlCol="0">
            <a:spAutoFit/>
          </a:bodyPr>
          <a:lstStyle/>
          <a:p>
            <a:pPr algn="ctr"/>
            <a:r>
              <a:rPr lang="it-IT" sz="1800" dirty="0" smtClean="0"/>
              <a:t>Media Italia</a:t>
            </a:r>
          </a:p>
          <a:p>
            <a:pPr algn="ctr"/>
            <a:r>
              <a:rPr lang="it-IT" sz="1800" dirty="0" smtClean="0"/>
              <a:t>25,2</a:t>
            </a:r>
            <a:endParaRPr lang="it-IT" sz="1800" dirty="0"/>
          </a:p>
        </p:txBody>
      </p:sp>
      <p:pic>
        <p:nvPicPr>
          <p:cNvPr id="2" name="Immagine 1"/>
          <p:cNvPicPr>
            <a:picLocks noChangeAspect="1"/>
          </p:cNvPicPr>
          <p:nvPr/>
        </p:nvPicPr>
        <p:blipFill>
          <a:blip r:embed="rId5"/>
          <a:stretch>
            <a:fillRect/>
          </a:stretch>
        </p:blipFill>
        <p:spPr>
          <a:xfrm>
            <a:off x="4914000" y="1112400"/>
            <a:ext cx="2016409" cy="3768243"/>
          </a:xfrm>
          <a:prstGeom prst="rect">
            <a:avLst/>
          </a:prstGeom>
        </p:spPr>
      </p:pic>
      <p:sp>
        <p:nvSpPr>
          <p:cNvPr id="24" name="Rettangolo 23"/>
          <p:cNvSpPr/>
          <p:nvPr/>
        </p:nvSpPr>
        <p:spPr bwMode="auto">
          <a:xfrm>
            <a:off x="4842462" y="1972510"/>
            <a:ext cx="2187141" cy="169677"/>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41621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dirty="0" smtClean="0"/>
              <a:t>L’andamento della domanda e offerta di credito</a:t>
            </a:r>
            <a:endParaRPr lang="it-IT" altLang="it-IT" sz="2400" dirty="0"/>
          </a:p>
        </p:txBody>
      </p:sp>
      <p:sp>
        <p:nvSpPr>
          <p:cNvPr id="54" name="Segnaposto contenuto 2"/>
          <p:cNvSpPr txBox="1">
            <a:spLocks/>
          </p:cNvSpPr>
          <p:nvPr/>
        </p:nvSpPr>
        <p:spPr>
          <a:xfrm>
            <a:off x="395288" y="1125538"/>
            <a:ext cx="8229600" cy="4967287"/>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it-IT" sz="1600" b="0" kern="0" dirty="0"/>
              <a:t>Il Friuli Venezia Giulia si colloca al secondo posto in Italia con riferimento alla percentuale delle imprese che si sono rivolte al sistema bancario nel corso del 2015 per ottenere un finanziamento, un affidamento, o la rinegoziazione di un finanziamento o di un affidamento esistente (FVG: 27,9% su una media Italia pari al 18,8</a:t>
            </a:r>
            <a:r>
              <a:rPr lang="it-IT" sz="1600" b="0" kern="0" dirty="0" smtClean="0"/>
              <a:t>%).</a:t>
            </a:r>
            <a:endParaRPr lang="it-IT" sz="1600" b="0" kern="0" dirty="0"/>
          </a:p>
          <a:p>
            <a:r>
              <a:rPr lang="it-IT" sz="1600" b="0" kern="0" dirty="0"/>
              <a:t>La regione si colloca al secondo posto in Italia con riferimento alla percentuale di imprese (sul totale di quelle che hanno fatto richiesta di credito) che hanno visto accogliere la propria domanda da parte del sistema bancario nel corso del 2015 (FVG: 46,7% su una media Italia pari al 31,4</a:t>
            </a:r>
            <a:r>
              <a:rPr lang="it-IT" sz="1600" b="0" kern="0" dirty="0" smtClean="0"/>
              <a:t>%).</a:t>
            </a:r>
            <a:endParaRPr lang="it-IT" sz="1600" b="0" kern="0" dirty="0"/>
          </a:p>
          <a:p>
            <a:r>
              <a:rPr lang="it-IT" sz="1600" b="0" kern="0" dirty="0"/>
              <a:t>Nel terzo trimestre dell'anno la percentuale delle imprese del Friuli Venezia Giulia che hanno ricevuto il credito da parte delle banche senza alcun problema sono state il 49,7% di quelle che ne avevano fatto richiesta.  La stessa percentuale a livello nazionale è risultata pari al 37,6</a:t>
            </a:r>
            <a:r>
              <a:rPr lang="it-IT" sz="1600" b="0" kern="0" dirty="0" smtClean="0"/>
              <a:t>%.</a:t>
            </a:r>
            <a:endParaRPr lang="it-IT" sz="1600" b="0" kern="0" dirty="0"/>
          </a:p>
          <a:p>
            <a:r>
              <a:rPr lang="it-IT" sz="1600" b="0" kern="0" dirty="0"/>
              <a:t>Il Friuli Venezia Giulia si posizione all'undicesimo posto tra le regioni italiane per quanto concerne il costo del credito, ovvero i tassi di interesse al quale il denaro viene prestato dalle banche alle imprese, e al quinto posto per quanto concerne le garanzie richieste dalle banche agli imprenditori a copertura dei finanziamenti concessi. (La scala di misura fa sì che la situazione sia migliore per le imprese nelle regioni ai primi posti e peggiore per le imprese nelle regioni agli ultimi posti della classifica).</a:t>
            </a:r>
          </a:p>
        </p:txBody>
      </p:sp>
    </p:spTree>
    <p:extLst>
      <p:ext uri="{BB962C8B-B14F-4D97-AF65-F5344CB8AC3E}">
        <p14:creationId xmlns:p14="http://schemas.microsoft.com/office/powerpoint/2010/main" val="2219584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smtClean="0">
                <a:solidFill>
                  <a:srgbClr val="008000"/>
                </a:solidFill>
              </a:rPr>
              <a:t>L’orizzonte nuovo del 2016: un tentativo di sintesi</a:t>
            </a:r>
            <a:endParaRPr lang="it-IT" sz="3600" dirty="0">
              <a:solidFill>
                <a:srgbClr val="008000"/>
              </a:solidFill>
            </a:endParaRPr>
          </a:p>
        </p:txBody>
      </p:sp>
      <p:sp>
        <p:nvSpPr>
          <p:cNvPr id="3" name="Segnaposto testo 2"/>
          <p:cNvSpPr>
            <a:spLocks noGrp="1"/>
          </p:cNvSpPr>
          <p:nvPr>
            <p:ph type="body" idx="1"/>
          </p:nvPr>
        </p:nvSpPr>
        <p:spPr/>
        <p:txBody>
          <a:bodyPr/>
          <a:lstStyle/>
          <a:p>
            <a:r>
              <a:rPr lang="it-IT" sz="2800" dirty="0" smtClean="0"/>
              <a:t>Il Friuli Venezia Giulia: un sistema che funziona.</a:t>
            </a:r>
            <a:endParaRPr lang="it-IT" sz="2800" dirty="0"/>
          </a:p>
        </p:txBody>
      </p:sp>
    </p:spTree>
    <p:extLst>
      <p:ext uri="{BB962C8B-B14F-4D97-AF65-F5344CB8AC3E}">
        <p14:creationId xmlns:p14="http://schemas.microsoft.com/office/powerpoint/2010/main" val="1417948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194213" y="152337"/>
            <a:ext cx="86982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spcBef>
                <a:spcPts val="600"/>
              </a:spcBef>
            </a:pPr>
            <a:r>
              <a:rPr lang="it-IT" altLang="ja-JP" sz="2000" dirty="0" smtClean="0"/>
              <a:t>Il valore dell’attività economica in Friuli Venezia Giulia: da una visione di insieme si evince l’importanza delle imprese del terziario in termini di valore aggiunto in regione…</a:t>
            </a:r>
            <a:endParaRPr lang="it-IT" altLang="it-IT" sz="2000" b="0" i="1" dirty="0">
              <a:solidFill>
                <a:schemeClr val="accent2"/>
              </a:solidFill>
            </a:endParaRPr>
          </a:p>
        </p:txBody>
      </p:sp>
      <p:sp>
        <p:nvSpPr>
          <p:cNvPr id="14" name="CasellaDiTesto 8"/>
          <p:cNvSpPr txBox="1">
            <a:spLocks noChangeArrowheads="1"/>
          </p:cNvSpPr>
          <p:nvPr/>
        </p:nvSpPr>
        <p:spPr bwMode="auto">
          <a:xfrm>
            <a:off x="179512" y="1556490"/>
            <a:ext cx="1548658" cy="400110"/>
          </a:xfrm>
          <a:prstGeom prst="rect">
            <a:avLst/>
          </a:prstGeom>
          <a:noFill/>
          <a:ln>
            <a:noFill/>
          </a:ln>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000" dirty="0" smtClean="0"/>
              <a:t>Imprese</a:t>
            </a:r>
            <a:endParaRPr lang="it-IT" sz="2000" dirty="0"/>
          </a:p>
        </p:txBody>
      </p:sp>
      <p:sp>
        <p:nvSpPr>
          <p:cNvPr id="15" name="CasellaDiTesto 8"/>
          <p:cNvSpPr txBox="1">
            <a:spLocks noChangeArrowheads="1"/>
          </p:cNvSpPr>
          <p:nvPr/>
        </p:nvSpPr>
        <p:spPr bwMode="auto">
          <a:xfrm>
            <a:off x="3180320" y="1556490"/>
            <a:ext cx="1548658" cy="400110"/>
          </a:xfrm>
          <a:prstGeom prst="rect">
            <a:avLst/>
          </a:prstGeom>
          <a:noFill/>
          <a:ln>
            <a:noFill/>
          </a:ln>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000" dirty="0" smtClean="0"/>
              <a:t>Occupati</a:t>
            </a:r>
            <a:endParaRPr lang="it-IT" sz="2000" dirty="0"/>
          </a:p>
        </p:txBody>
      </p:sp>
      <p:sp>
        <p:nvSpPr>
          <p:cNvPr id="16" name="CasellaDiTesto 15"/>
          <p:cNvSpPr txBox="1">
            <a:spLocks noChangeArrowheads="1"/>
          </p:cNvSpPr>
          <p:nvPr/>
        </p:nvSpPr>
        <p:spPr bwMode="auto">
          <a:xfrm>
            <a:off x="6206324" y="1556490"/>
            <a:ext cx="2808331" cy="400110"/>
          </a:xfrm>
          <a:prstGeom prst="rect">
            <a:avLst/>
          </a:prstGeom>
          <a:noFill/>
          <a:ln>
            <a:noFill/>
          </a:ln>
          <a:extLst/>
        </p:spPr>
        <p:txBody>
          <a:bodyPr wrap="square">
            <a:spAutoFit/>
          </a:bodyPr>
          <a:lstStyle>
            <a:lvl1pPr eaLnBrk="0" hangingPunct="0">
              <a:defRPr sz="800" b="1">
                <a:solidFill>
                  <a:schemeClr val="tx1"/>
                </a:solidFill>
                <a:latin typeface="Arial" charset="0"/>
                <a:ea typeface="ＭＳ Ｐゴシック" charset="0"/>
                <a:cs typeface="ＭＳ Ｐゴシック" charset="0"/>
              </a:defRPr>
            </a:lvl1pPr>
            <a:lvl2pPr marL="742950" indent="-285750" eaLnBrk="0" hangingPunct="0">
              <a:defRPr sz="800" b="1">
                <a:solidFill>
                  <a:schemeClr val="tx1"/>
                </a:solidFill>
                <a:latin typeface="Arial" charset="0"/>
                <a:ea typeface="ＭＳ Ｐゴシック" charset="0"/>
              </a:defRPr>
            </a:lvl2pPr>
            <a:lvl3pPr marL="1143000" indent="-228600" eaLnBrk="0" hangingPunct="0">
              <a:defRPr sz="800" b="1">
                <a:solidFill>
                  <a:schemeClr val="tx1"/>
                </a:solidFill>
                <a:latin typeface="Arial" charset="0"/>
                <a:ea typeface="ＭＳ Ｐゴシック" charset="0"/>
              </a:defRPr>
            </a:lvl3pPr>
            <a:lvl4pPr marL="1600200" indent="-228600" eaLnBrk="0" hangingPunct="0">
              <a:defRPr sz="800" b="1">
                <a:solidFill>
                  <a:schemeClr val="tx1"/>
                </a:solidFill>
                <a:latin typeface="Arial" charset="0"/>
                <a:ea typeface="ＭＳ Ｐゴシック" charset="0"/>
              </a:defRPr>
            </a:lvl4pPr>
            <a:lvl5pPr marL="2057400" indent="-228600" eaLnBrk="0" hangingPunct="0">
              <a:defRPr sz="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800" b="1">
                <a:solidFill>
                  <a:schemeClr val="tx1"/>
                </a:solidFill>
                <a:latin typeface="Arial" charset="0"/>
                <a:ea typeface="ＭＳ Ｐゴシック" charset="0"/>
              </a:defRPr>
            </a:lvl9pPr>
          </a:lstStyle>
          <a:p>
            <a:pPr eaLnBrk="1" hangingPunct="1"/>
            <a:r>
              <a:rPr lang="it-IT" sz="2000" dirty="0" smtClean="0"/>
              <a:t>Valore aggiunto</a:t>
            </a:r>
            <a:endParaRPr lang="it-IT" sz="2000" dirty="0"/>
          </a:p>
        </p:txBody>
      </p:sp>
      <p:sp>
        <p:nvSpPr>
          <p:cNvPr id="23" name="Rettangolo 22"/>
          <p:cNvSpPr/>
          <p:nvPr/>
        </p:nvSpPr>
        <p:spPr bwMode="auto">
          <a:xfrm>
            <a:off x="6187240" y="1521130"/>
            <a:ext cx="2819202" cy="4428150"/>
          </a:xfrm>
          <a:prstGeom prst="rect">
            <a:avLst/>
          </a:prstGeom>
          <a:noFill/>
          <a:ln w="34925" cap="flat" cmpd="sng" algn="ctr">
            <a:solidFill>
              <a:srgbClr val="0C4B92">
                <a:alpha val="3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24" name="Rettangolo 23"/>
          <p:cNvSpPr/>
          <p:nvPr/>
        </p:nvSpPr>
        <p:spPr bwMode="auto">
          <a:xfrm>
            <a:off x="169561" y="1521130"/>
            <a:ext cx="2819202" cy="4428150"/>
          </a:xfrm>
          <a:prstGeom prst="rect">
            <a:avLst/>
          </a:prstGeom>
          <a:noFill/>
          <a:ln w="34925" cap="flat" cmpd="sng" algn="ctr">
            <a:solidFill>
              <a:srgbClr val="0C4B92">
                <a:alpha val="3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25" name="Rettangolo 24"/>
          <p:cNvSpPr/>
          <p:nvPr/>
        </p:nvSpPr>
        <p:spPr bwMode="auto">
          <a:xfrm>
            <a:off x="3172914" y="1521130"/>
            <a:ext cx="2819202" cy="4428150"/>
          </a:xfrm>
          <a:prstGeom prst="rect">
            <a:avLst/>
          </a:prstGeom>
          <a:noFill/>
          <a:ln w="34925" cap="flat" cmpd="sng" algn="ctr">
            <a:solidFill>
              <a:srgbClr val="0C4B92">
                <a:alpha val="3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34" name="CasellaDiTesto 33"/>
          <p:cNvSpPr txBox="1"/>
          <p:nvPr/>
        </p:nvSpPr>
        <p:spPr>
          <a:xfrm>
            <a:off x="221729" y="4761331"/>
            <a:ext cx="1296298" cy="461665"/>
          </a:xfrm>
          <a:prstGeom prst="rect">
            <a:avLst/>
          </a:prstGeom>
          <a:noFill/>
        </p:spPr>
        <p:txBody>
          <a:bodyPr wrap="none" rtlCol="0">
            <a:spAutoFit/>
          </a:bodyPr>
          <a:lstStyle/>
          <a:p>
            <a:r>
              <a:rPr lang="it-IT" sz="2400" b="0" dirty="0" smtClean="0">
                <a:solidFill>
                  <a:srgbClr val="0C4B92"/>
                </a:solidFill>
              </a:rPr>
              <a:t>terziario</a:t>
            </a:r>
            <a:endParaRPr lang="it-IT" sz="2400" b="0" dirty="0">
              <a:solidFill>
                <a:srgbClr val="0C4B92"/>
              </a:solidFill>
            </a:endParaRPr>
          </a:p>
        </p:txBody>
      </p:sp>
      <p:sp>
        <p:nvSpPr>
          <p:cNvPr id="35" name="CasellaDiTesto 34"/>
          <p:cNvSpPr txBox="1"/>
          <p:nvPr/>
        </p:nvSpPr>
        <p:spPr>
          <a:xfrm>
            <a:off x="767202" y="5357247"/>
            <a:ext cx="1365127" cy="461665"/>
          </a:xfrm>
          <a:prstGeom prst="rect">
            <a:avLst/>
          </a:prstGeom>
          <a:noFill/>
        </p:spPr>
        <p:txBody>
          <a:bodyPr wrap="none" rtlCol="0">
            <a:spAutoFit/>
          </a:bodyPr>
          <a:lstStyle/>
          <a:p>
            <a:r>
              <a:rPr lang="it-IT" sz="2400" b="0" dirty="0" smtClean="0">
                <a:solidFill>
                  <a:schemeClr val="bg1">
                    <a:lumMod val="50000"/>
                  </a:schemeClr>
                </a:solidFill>
              </a:rPr>
              <a:t>industria</a:t>
            </a:r>
            <a:endParaRPr lang="it-IT" sz="2400" b="0" dirty="0">
              <a:solidFill>
                <a:schemeClr val="bg1">
                  <a:lumMod val="50000"/>
                </a:schemeClr>
              </a:solidFill>
            </a:endParaRPr>
          </a:p>
        </p:txBody>
      </p:sp>
      <p:sp>
        <p:nvSpPr>
          <p:cNvPr id="36" name="CasellaDiTesto 35"/>
          <p:cNvSpPr txBox="1"/>
          <p:nvPr/>
        </p:nvSpPr>
        <p:spPr>
          <a:xfrm>
            <a:off x="3235889" y="4761331"/>
            <a:ext cx="1296298" cy="461665"/>
          </a:xfrm>
          <a:prstGeom prst="rect">
            <a:avLst/>
          </a:prstGeom>
          <a:noFill/>
        </p:spPr>
        <p:txBody>
          <a:bodyPr wrap="none" rtlCol="0">
            <a:spAutoFit/>
          </a:bodyPr>
          <a:lstStyle/>
          <a:p>
            <a:r>
              <a:rPr lang="it-IT" sz="2400" b="0" dirty="0" smtClean="0">
                <a:solidFill>
                  <a:srgbClr val="0C4B92"/>
                </a:solidFill>
              </a:rPr>
              <a:t>terziario</a:t>
            </a:r>
            <a:endParaRPr lang="it-IT" sz="2400" b="0" dirty="0">
              <a:solidFill>
                <a:srgbClr val="0C4B92"/>
              </a:solidFill>
            </a:endParaRPr>
          </a:p>
        </p:txBody>
      </p:sp>
      <p:sp>
        <p:nvSpPr>
          <p:cNvPr id="37" name="CasellaDiTesto 36"/>
          <p:cNvSpPr txBox="1"/>
          <p:nvPr/>
        </p:nvSpPr>
        <p:spPr>
          <a:xfrm>
            <a:off x="3781362" y="5357247"/>
            <a:ext cx="1365127" cy="461665"/>
          </a:xfrm>
          <a:prstGeom prst="rect">
            <a:avLst/>
          </a:prstGeom>
          <a:noFill/>
        </p:spPr>
        <p:txBody>
          <a:bodyPr wrap="none" rtlCol="0">
            <a:spAutoFit/>
          </a:bodyPr>
          <a:lstStyle/>
          <a:p>
            <a:r>
              <a:rPr lang="it-IT" sz="2400" b="0" dirty="0" smtClean="0">
                <a:solidFill>
                  <a:schemeClr val="bg1">
                    <a:lumMod val="50000"/>
                  </a:schemeClr>
                </a:solidFill>
              </a:rPr>
              <a:t>industria</a:t>
            </a:r>
            <a:endParaRPr lang="it-IT" sz="2400" b="0" dirty="0">
              <a:solidFill>
                <a:schemeClr val="bg1">
                  <a:lumMod val="50000"/>
                </a:schemeClr>
              </a:solidFill>
            </a:endParaRPr>
          </a:p>
        </p:txBody>
      </p:sp>
      <p:sp>
        <p:nvSpPr>
          <p:cNvPr id="38" name="CasellaDiTesto 37"/>
          <p:cNvSpPr txBox="1"/>
          <p:nvPr/>
        </p:nvSpPr>
        <p:spPr>
          <a:xfrm>
            <a:off x="6234274" y="4761331"/>
            <a:ext cx="1296298" cy="461665"/>
          </a:xfrm>
          <a:prstGeom prst="rect">
            <a:avLst/>
          </a:prstGeom>
          <a:noFill/>
        </p:spPr>
        <p:txBody>
          <a:bodyPr wrap="none" rtlCol="0">
            <a:spAutoFit/>
          </a:bodyPr>
          <a:lstStyle/>
          <a:p>
            <a:r>
              <a:rPr lang="it-IT" sz="2400" b="0" dirty="0" smtClean="0">
                <a:solidFill>
                  <a:srgbClr val="0C4B92"/>
                </a:solidFill>
              </a:rPr>
              <a:t>terziario</a:t>
            </a:r>
            <a:endParaRPr lang="it-IT" sz="2400" b="0" dirty="0">
              <a:solidFill>
                <a:srgbClr val="0C4B92"/>
              </a:solidFill>
            </a:endParaRPr>
          </a:p>
        </p:txBody>
      </p:sp>
      <p:sp>
        <p:nvSpPr>
          <p:cNvPr id="39" name="CasellaDiTesto 38"/>
          <p:cNvSpPr txBox="1"/>
          <p:nvPr/>
        </p:nvSpPr>
        <p:spPr>
          <a:xfrm>
            <a:off x="6779747" y="5357247"/>
            <a:ext cx="1365127" cy="461665"/>
          </a:xfrm>
          <a:prstGeom prst="rect">
            <a:avLst/>
          </a:prstGeom>
          <a:noFill/>
        </p:spPr>
        <p:txBody>
          <a:bodyPr wrap="none" rtlCol="0">
            <a:spAutoFit/>
          </a:bodyPr>
          <a:lstStyle/>
          <a:p>
            <a:r>
              <a:rPr lang="it-IT" sz="2400" b="0" dirty="0" smtClean="0">
                <a:solidFill>
                  <a:schemeClr val="bg1">
                    <a:lumMod val="50000"/>
                  </a:schemeClr>
                </a:solidFill>
              </a:rPr>
              <a:t>industria</a:t>
            </a:r>
            <a:endParaRPr lang="it-IT" sz="2400" b="0" dirty="0">
              <a:solidFill>
                <a:schemeClr val="bg1">
                  <a:lumMod val="50000"/>
                </a:schemeClr>
              </a:solidFill>
            </a:endParaRPr>
          </a:p>
        </p:txBody>
      </p:sp>
      <p:sp>
        <p:nvSpPr>
          <p:cNvPr id="40" name="CasellaDiTesto 39"/>
          <p:cNvSpPr txBox="1"/>
          <p:nvPr/>
        </p:nvSpPr>
        <p:spPr>
          <a:xfrm>
            <a:off x="1527217" y="4761331"/>
            <a:ext cx="784189" cy="461665"/>
          </a:xfrm>
          <a:prstGeom prst="rect">
            <a:avLst/>
          </a:prstGeom>
          <a:noFill/>
        </p:spPr>
        <p:txBody>
          <a:bodyPr wrap="none" rtlCol="0">
            <a:spAutoFit/>
          </a:bodyPr>
          <a:lstStyle/>
          <a:p>
            <a:pPr algn="ctr"/>
            <a:r>
              <a:rPr lang="it-IT" sz="2400" b="0" dirty="0" smtClean="0">
                <a:solidFill>
                  <a:srgbClr val="0C4B92"/>
                </a:solidFill>
              </a:rPr>
              <a:t>70,5</a:t>
            </a:r>
            <a:endParaRPr lang="it-IT" sz="2400" b="0" dirty="0">
              <a:solidFill>
                <a:srgbClr val="0C4B92"/>
              </a:solidFill>
            </a:endParaRPr>
          </a:p>
        </p:txBody>
      </p:sp>
      <p:sp>
        <p:nvSpPr>
          <p:cNvPr id="41" name="CasellaDiTesto 40"/>
          <p:cNvSpPr txBox="1"/>
          <p:nvPr/>
        </p:nvSpPr>
        <p:spPr>
          <a:xfrm>
            <a:off x="2107103" y="5357247"/>
            <a:ext cx="784189" cy="461665"/>
          </a:xfrm>
          <a:prstGeom prst="rect">
            <a:avLst/>
          </a:prstGeom>
          <a:noFill/>
        </p:spPr>
        <p:txBody>
          <a:bodyPr wrap="none" rtlCol="0">
            <a:spAutoFit/>
          </a:bodyPr>
          <a:lstStyle/>
          <a:p>
            <a:pPr algn="ctr"/>
            <a:r>
              <a:rPr lang="it-IT" sz="2400" b="0" dirty="0" smtClean="0">
                <a:solidFill>
                  <a:schemeClr val="bg1">
                    <a:lumMod val="50000"/>
                  </a:schemeClr>
                </a:solidFill>
              </a:rPr>
              <a:t>29,5</a:t>
            </a:r>
            <a:endParaRPr lang="it-IT" sz="2400" b="0" dirty="0">
              <a:solidFill>
                <a:schemeClr val="bg1">
                  <a:lumMod val="50000"/>
                </a:schemeClr>
              </a:solidFill>
            </a:endParaRPr>
          </a:p>
        </p:txBody>
      </p:sp>
      <p:sp>
        <p:nvSpPr>
          <p:cNvPr id="42" name="CasellaDiTesto 41"/>
          <p:cNvSpPr txBox="1"/>
          <p:nvPr/>
        </p:nvSpPr>
        <p:spPr>
          <a:xfrm>
            <a:off x="4541376" y="4761331"/>
            <a:ext cx="784189" cy="461665"/>
          </a:xfrm>
          <a:prstGeom prst="rect">
            <a:avLst/>
          </a:prstGeom>
          <a:noFill/>
        </p:spPr>
        <p:txBody>
          <a:bodyPr wrap="none" rtlCol="0">
            <a:spAutoFit/>
          </a:bodyPr>
          <a:lstStyle/>
          <a:p>
            <a:pPr algn="ctr"/>
            <a:r>
              <a:rPr lang="it-IT" sz="2400" b="0" dirty="0" smtClean="0">
                <a:solidFill>
                  <a:srgbClr val="0C4B92"/>
                </a:solidFill>
              </a:rPr>
              <a:t>51,2</a:t>
            </a:r>
            <a:endParaRPr lang="it-IT" sz="2400" b="0" dirty="0">
              <a:solidFill>
                <a:srgbClr val="0C4B92"/>
              </a:solidFill>
            </a:endParaRPr>
          </a:p>
        </p:txBody>
      </p:sp>
      <p:sp>
        <p:nvSpPr>
          <p:cNvPr id="43" name="CasellaDiTesto 42"/>
          <p:cNvSpPr txBox="1"/>
          <p:nvPr/>
        </p:nvSpPr>
        <p:spPr>
          <a:xfrm>
            <a:off x="5121262" y="5357247"/>
            <a:ext cx="784189" cy="461665"/>
          </a:xfrm>
          <a:prstGeom prst="rect">
            <a:avLst/>
          </a:prstGeom>
          <a:noFill/>
        </p:spPr>
        <p:txBody>
          <a:bodyPr wrap="none" rtlCol="0">
            <a:spAutoFit/>
          </a:bodyPr>
          <a:lstStyle/>
          <a:p>
            <a:pPr algn="ctr"/>
            <a:r>
              <a:rPr lang="it-IT" sz="2400" b="0" dirty="0" smtClean="0">
                <a:solidFill>
                  <a:schemeClr val="bg1">
                    <a:lumMod val="50000"/>
                  </a:schemeClr>
                </a:solidFill>
              </a:rPr>
              <a:t>48,8</a:t>
            </a:r>
            <a:endParaRPr lang="it-IT" sz="2400" b="0" dirty="0">
              <a:solidFill>
                <a:schemeClr val="bg1">
                  <a:lumMod val="50000"/>
                </a:schemeClr>
              </a:solidFill>
            </a:endParaRPr>
          </a:p>
        </p:txBody>
      </p:sp>
      <p:sp>
        <p:nvSpPr>
          <p:cNvPr id="44" name="CasellaDiTesto 43"/>
          <p:cNvSpPr txBox="1"/>
          <p:nvPr/>
        </p:nvSpPr>
        <p:spPr>
          <a:xfrm>
            <a:off x="7539760" y="4761331"/>
            <a:ext cx="784189" cy="461665"/>
          </a:xfrm>
          <a:prstGeom prst="rect">
            <a:avLst/>
          </a:prstGeom>
          <a:noFill/>
        </p:spPr>
        <p:txBody>
          <a:bodyPr wrap="none" rtlCol="0">
            <a:spAutoFit/>
          </a:bodyPr>
          <a:lstStyle/>
          <a:p>
            <a:pPr algn="ctr"/>
            <a:r>
              <a:rPr lang="it-IT" sz="2400" b="0" dirty="0" smtClean="0">
                <a:solidFill>
                  <a:srgbClr val="0C4B92"/>
                </a:solidFill>
              </a:rPr>
              <a:t>74,1</a:t>
            </a:r>
            <a:endParaRPr lang="it-IT" sz="2400" b="0" dirty="0">
              <a:solidFill>
                <a:srgbClr val="0C4B92"/>
              </a:solidFill>
            </a:endParaRPr>
          </a:p>
        </p:txBody>
      </p:sp>
      <p:sp>
        <p:nvSpPr>
          <p:cNvPr id="45" name="CasellaDiTesto 44"/>
          <p:cNvSpPr txBox="1"/>
          <p:nvPr/>
        </p:nvSpPr>
        <p:spPr>
          <a:xfrm>
            <a:off x="8119647" y="5357247"/>
            <a:ext cx="784189" cy="461665"/>
          </a:xfrm>
          <a:prstGeom prst="rect">
            <a:avLst/>
          </a:prstGeom>
          <a:noFill/>
        </p:spPr>
        <p:txBody>
          <a:bodyPr wrap="none" rtlCol="0">
            <a:spAutoFit/>
          </a:bodyPr>
          <a:lstStyle/>
          <a:p>
            <a:pPr algn="ctr"/>
            <a:r>
              <a:rPr lang="it-IT" sz="2400" b="0" dirty="0" smtClean="0">
                <a:solidFill>
                  <a:schemeClr val="bg1">
                    <a:lumMod val="50000"/>
                  </a:schemeClr>
                </a:solidFill>
              </a:rPr>
              <a:t>25,9</a:t>
            </a:r>
            <a:endParaRPr lang="it-IT" sz="2400" b="0" dirty="0">
              <a:solidFill>
                <a:schemeClr val="bg1">
                  <a:lumMod val="50000"/>
                </a:schemeClr>
              </a:solidFill>
            </a:endParaRPr>
          </a:p>
        </p:txBody>
      </p:sp>
      <p:pic>
        <p:nvPicPr>
          <p:cNvPr id="2" name="Immagine 1"/>
          <p:cNvPicPr>
            <a:picLocks noChangeAspect="1"/>
          </p:cNvPicPr>
          <p:nvPr/>
        </p:nvPicPr>
        <p:blipFill>
          <a:blip r:embed="rId2"/>
          <a:stretch>
            <a:fillRect/>
          </a:stretch>
        </p:blipFill>
        <p:spPr>
          <a:xfrm>
            <a:off x="238520" y="2359194"/>
            <a:ext cx="2681285" cy="2221686"/>
          </a:xfrm>
          <a:prstGeom prst="rect">
            <a:avLst/>
          </a:prstGeom>
        </p:spPr>
      </p:pic>
      <p:pic>
        <p:nvPicPr>
          <p:cNvPr id="5" name="Immagine 4"/>
          <p:cNvPicPr>
            <a:picLocks noChangeAspect="1"/>
          </p:cNvPicPr>
          <p:nvPr/>
        </p:nvPicPr>
        <p:blipFill>
          <a:blip r:embed="rId3"/>
          <a:stretch>
            <a:fillRect/>
          </a:stretch>
        </p:blipFill>
        <p:spPr>
          <a:xfrm>
            <a:off x="3241574" y="2358946"/>
            <a:ext cx="2681883" cy="2222182"/>
          </a:xfrm>
          <a:prstGeom prst="rect">
            <a:avLst/>
          </a:prstGeom>
        </p:spPr>
      </p:pic>
      <p:pic>
        <p:nvPicPr>
          <p:cNvPr id="6" name="Immagine 5"/>
          <p:cNvPicPr>
            <a:picLocks noChangeAspect="1"/>
          </p:cNvPicPr>
          <p:nvPr/>
        </p:nvPicPr>
        <p:blipFill>
          <a:blip r:embed="rId4"/>
          <a:stretch>
            <a:fillRect/>
          </a:stretch>
        </p:blipFill>
        <p:spPr>
          <a:xfrm>
            <a:off x="6255900" y="2358946"/>
            <a:ext cx="2681883" cy="2222182"/>
          </a:xfrm>
          <a:prstGeom prst="rect">
            <a:avLst/>
          </a:prstGeom>
        </p:spPr>
      </p:pic>
      <p:sp>
        <p:nvSpPr>
          <p:cNvPr id="50" name="Rectangle 5"/>
          <p:cNvSpPr>
            <a:spLocks noChangeArrowheads="1"/>
          </p:cNvSpPr>
          <p:nvPr/>
        </p:nvSpPr>
        <p:spPr bwMode="auto">
          <a:xfrm>
            <a:off x="338578" y="6281347"/>
            <a:ext cx="2879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it-IT" sz="1400" dirty="0"/>
              <a:t>Fonte: I.Stat </a:t>
            </a:r>
            <a:r>
              <a:rPr lang="it-IT" sz="1400" dirty="0" smtClean="0"/>
              <a:t>2015</a:t>
            </a:r>
            <a:endParaRPr lang="it-IT" sz="1400" dirty="0"/>
          </a:p>
        </p:txBody>
      </p:sp>
    </p:spTree>
    <p:extLst>
      <p:ext uri="{BB962C8B-B14F-4D97-AF65-F5344CB8AC3E}">
        <p14:creationId xmlns:p14="http://schemas.microsoft.com/office/powerpoint/2010/main" val="716866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194213" y="152337"/>
            <a:ext cx="86982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000" dirty="0" smtClean="0"/>
              <a:t>Facendo uguale a 100 il valore aggiunto in regione, il 28,3% è dovuto a lavoratori presso micro imprese… fondamentale il contributo degli operatori con uno e due addetti (è pari al 13,4% del v.a. totale)… </a:t>
            </a:r>
            <a:endParaRPr lang="it-IT" altLang="it-IT" sz="2000" b="0" i="1" dirty="0">
              <a:solidFill>
                <a:schemeClr val="accent2"/>
              </a:solidFill>
            </a:endParaRPr>
          </a:p>
        </p:txBody>
      </p:sp>
      <p:sp>
        <p:nvSpPr>
          <p:cNvPr id="33" name="Rettangolo 32"/>
          <p:cNvSpPr/>
          <p:nvPr/>
        </p:nvSpPr>
        <p:spPr bwMode="auto">
          <a:xfrm>
            <a:off x="430486" y="1605209"/>
            <a:ext cx="3626262" cy="1882325"/>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37" name="CasellaDiTesto 87"/>
          <p:cNvSpPr txBox="1">
            <a:spLocks noChangeArrowheads="1"/>
          </p:cNvSpPr>
          <p:nvPr/>
        </p:nvSpPr>
        <p:spPr bwMode="auto">
          <a:xfrm rot="16200000">
            <a:off x="3635824" y="2415567"/>
            <a:ext cx="1195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1100" dirty="0" smtClean="0"/>
              <a:t>MICRO</a:t>
            </a:r>
            <a:endParaRPr lang="it-IT" altLang="it-IT" sz="1100" dirty="0"/>
          </a:p>
        </p:txBody>
      </p:sp>
      <p:sp>
        <p:nvSpPr>
          <p:cNvPr id="38" name="CasellaDiTesto 87"/>
          <p:cNvSpPr txBox="1">
            <a:spLocks noChangeArrowheads="1"/>
          </p:cNvSpPr>
          <p:nvPr/>
        </p:nvSpPr>
        <p:spPr bwMode="auto">
          <a:xfrm rot="16200000">
            <a:off x="3635824" y="4173468"/>
            <a:ext cx="1195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1100" dirty="0" smtClean="0"/>
              <a:t>PICCOLE</a:t>
            </a:r>
            <a:endParaRPr lang="it-IT" altLang="it-IT" sz="1100" dirty="0"/>
          </a:p>
        </p:txBody>
      </p:sp>
      <p:sp>
        <p:nvSpPr>
          <p:cNvPr id="39" name="CasellaDiTesto 87"/>
          <p:cNvSpPr txBox="1">
            <a:spLocks noChangeArrowheads="1"/>
          </p:cNvSpPr>
          <p:nvPr/>
        </p:nvSpPr>
        <p:spPr bwMode="auto">
          <a:xfrm rot="16200000">
            <a:off x="3635824" y="5246377"/>
            <a:ext cx="1195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1100" dirty="0" smtClean="0"/>
              <a:t>MEDIE</a:t>
            </a:r>
            <a:endParaRPr lang="it-IT" altLang="it-IT" sz="1100" dirty="0"/>
          </a:p>
        </p:txBody>
      </p:sp>
      <p:sp>
        <p:nvSpPr>
          <p:cNvPr id="40" name="CasellaDiTesto 87"/>
          <p:cNvSpPr txBox="1">
            <a:spLocks noChangeArrowheads="1"/>
          </p:cNvSpPr>
          <p:nvPr/>
        </p:nvSpPr>
        <p:spPr bwMode="auto">
          <a:xfrm rot="16200000">
            <a:off x="3635824" y="5866727"/>
            <a:ext cx="1195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1100" dirty="0" smtClean="0"/>
              <a:t>GRANDI</a:t>
            </a:r>
            <a:endParaRPr lang="it-IT" altLang="it-IT" sz="1100" dirty="0"/>
          </a:p>
        </p:txBody>
      </p:sp>
      <p:sp>
        <p:nvSpPr>
          <p:cNvPr id="11" name="CasellaDiTesto 87"/>
          <p:cNvSpPr txBox="1">
            <a:spLocks noChangeArrowheads="1"/>
          </p:cNvSpPr>
          <p:nvPr/>
        </p:nvSpPr>
        <p:spPr bwMode="auto">
          <a:xfrm>
            <a:off x="3083815" y="1651387"/>
            <a:ext cx="72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113776"/>
                </a:solidFill>
              </a:rPr>
              <a:t>9,7</a:t>
            </a:r>
            <a:r>
              <a:rPr lang="it-IT" altLang="it-IT" sz="1400" b="0" dirty="0" smtClean="0">
                <a:solidFill>
                  <a:srgbClr val="113776"/>
                </a:solidFill>
              </a:rPr>
              <a:t>%</a:t>
            </a:r>
            <a:endParaRPr lang="it-IT" altLang="it-IT" sz="3200" b="0" dirty="0">
              <a:solidFill>
                <a:srgbClr val="113776"/>
              </a:solidFill>
            </a:endParaRPr>
          </a:p>
        </p:txBody>
      </p:sp>
      <p:sp>
        <p:nvSpPr>
          <p:cNvPr id="13" name="CasellaDiTesto 87"/>
          <p:cNvSpPr txBox="1">
            <a:spLocks noChangeArrowheads="1"/>
          </p:cNvSpPr>
          <p:nvPr/>
        </p:nvSpPr>
        <p:spPr bwMode="auto">
          <a:xfrm>
            <a:off x="582865" y="1682164"/>
            <a:ext cx="217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1800" b="0" dirty="0" smtClean="0"/>
              <a:t>1 addetto</a:t>
            </a:r>
            <a:endParaRPr lang="it-IT" altLang="it-IT" sz="1800" b="0" dirty="0"/>
          </a:p>
        </p:txBody>
      </p:sp>
      <p:sp>
        <p:nvSpPr>
          <p:cNvPr id="51" name="CasellaDiTesto 87"/>
          <p:cNvSpPr txBox="1">
            <a:spLocks noChangeArrowheads="1"/>
          </p:cNvSpPr>
          <p:nvPr/>
        </p:nvSpPr>
        <p:spPr bwMode="auto">
          <a:xfrm>
            <a:off x="6332434" y="1651387"/>
            <a:ext cx="72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008000"/>
                </a:solidFill>
              </a:rPr>
              <a:t>8,4</a:t>
            </a:r>
            <a:r>
              <a:rPr lang="it-IT" altLang="it-IT" sz="1400" b="0" dirty="0" smtClean="0">
                <a:solidFill>
                  <a:srgbClr val="008000"/>
                </a:solidFill>
              </a:rPr>
              <a:t>%</a:t>
            </a:r>
            <a:endParaRPr lang="it-IT" altLang="it-IT" sz="3200" b="0" dirty="0">
              <a:solidFill>
                <a:srgbClr val="008000"/>
              </a:solidFill>
            </a:endParaRPr>
          </a:p>
        </p:txBody>
      </p:sp>
      <p:sp>
        <p:nvSpPr>
          <p:cNvPr id="14" name="CasellaDiTesto 87"/>
          <p:cNvSpPr txBox="1">
            <a:spLocks noChangeArrowheads="1"/>
          </p:cNvSpPr>
          <p:nvPr/>
        </p:nvSpPr>
        <p:spPr bwMode="auto">
          <a:xfrm>
            <a:off x="3083815" y="2111891"/>
            <a:ext cx="72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113776"/>
                </a:solidFill>
              </a:rPr>
              <a:t>5,4</a:t>
            </a:r>
            <a:r>
              <a:rPr lang="it-IT" altLang="it-IT" sz="1400" b="0" dirty="0" smtClean="0">
                <a:solidFill>
                  <a:srgbClr val="113776"/>
                </a:solidFill>
              </a:rPr>
              <a:t>%</a:t>
            </a:r>
            <a:endParaRPr lang="it-IT" altLang="it-IT" sz="3200" b="0" dirty="0">
              <a:solidFill>
                <a:srgbClr val="113776"/>
              </a:solidFill>
            </a:endParaRPr>
          </a:p>
        </p:txBody>
      </p:sp>
      <p:sp>
        <p:nvSpPr>
          <p:cNvPr id="16" name="CasellaDiTesto 87"/>
          <p:cNvSpPr txBox="1">
            <a:spLocks noChangeArrowheads="1"/>
          </p:cNvSpPr>
          <p:nvPr/>
        </p:nvSpPr>
        <p:spPr bwMode="auto">
          <a:xfrm>
            <a:off x="582865" y="2142668"/>
            <a:ext cx="217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1800" b="0" dirty="0" smtClean="0"/>
              <a:t>2 addetti</a:t>
            </a:r>
            <a:endParaRPr lang="it-IT" altLang="it-IT" sz="1800" b="0" dirty="0"/>
          </a:p>
        </p:txBody>
      </p:sp>
      <p:sp>
        <p:nvSpPr>
          <p:cNvPr id="52" name="CasellaDiTesto 87"/>
          <p:cNvSpPr txBox="1">
            <a:spLocks noChangeArrowheads="1"/>
          </p:cNvSpPr>
          <p:nvPr/>
        </p:nvSpPr>
        <p:spPr bwMode="auto">
          <a:xfrm>
            <a:off x="6332434" y="2111891"/>
            <a:ext cx="72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008000"/>
                </a:solidFill>
              </a:rPr>
              <a:t>5,0</a:t>
            </a:r>
            <a:r>
              <a:rPr lang="it-IT" altLang="it-IT" sz="1400" b="0" dirty="0" smtClean="0">
                <a:solidFill>
                  <a:srgbClr val="008000"/>
                </a:solidFill>
              </a:rPr>
              <a:t>%</a:t>
            </a:r>
            <a:endParaRPr lang="it-IT" altLang="it-IT" sz="3200" b="0" dirty="0">
              <a:solidFill>
                <a:srgbClr val="008000"/>
              </a:solidFill>
            </a:endParaRPr>
          </a:p>
        </p:txBody>
      </p:sp>
      <p:sp>
        <p:nvSpPr>
          <p:cNvPr id="17" name="CasellaDiTesto 87"/>
          <p:cNvSpPr txBox="1">
            <a:spLocks noChangeArrowheads="1"/>
          </p:cNvSpPr>
          <p:nvPr/>
        </p:nvSpPr>
        <p:spPr bwMode="auto">
          <a:xfrm>
            <a:off x="3083815" y="2566602"/>
            <a:ext cx="72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113776"/>
                </a:solidFill>
              </a:rPr>
              <a:t>9,0</a:t>
            </a:r>
            <a:r>
              <a:rPr lang="it-IT" altLang="it-IT" sz="1400" b="0" dirty="0" smtClean="0">
                <a:solidFill>
                  <a:srgbClr val="113776"/>
                </a:solidFill>
              </a:rPr>
              <a:t>%</a:t>
            </a:r>
            <a:endParaRPr lang="it-IT" altLang="it-IT" sz="3200" b="0" dirty="0">
              <a:solidFill>
                <a:srgbClr val="113776"/>
              </a:solidFill>
            </a:endParaRPr>
          </a:p>
        </p:txBody>
      </p:sp>
      <p:sp>
        <p:nvSpPr>
          <p:cNvPr id="19" name="CasellaDiTesto 87"/>
          <p:cNvSpPr txBox="1">
            <a:spLocks noChangeArrowheads="1"/>
          </p:cNvSpPr>
          <p:nvPr/>
        </p:nvSpPr>
        <p:spPr bwMode="auto">
          <a:xfrm>
            <a:off x="582865" y="2597379"/>
            <a:ext cx="217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1800" b="0" dirty="0" smtClean="0"/>
              <a:t>3-5 addetti</a:t>
            </a:r>
            <a:endParaRPr lang="it-IT" altLang="it-IT" sz="1800" b="0" dirty="0"/>
          </a:p>
        </p:txBody>
      </p:sp>
      <p:sp>
        <p:nvSpPr>
          <p:cNvPr id="53" name="CasellaDiTesto 87"/>
          <p:cNvSpPr txBox="1">
            <a:spLocks noChangeArrowheads="1"/>
          </p:cNvSpPr>
          <p:nvPr/>
        </p:nvSpPr>
        <p:spPr bwMode="auto">
          <a:xfrm>
            <a:off x="6332434" y="2566602"/>
            <a:ext cx="72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008000"/>
                </a:solidFill>
              </a:rPr>
              <a:t>8,7</a:t>
            </a:r>
            <a:r>
              <a:rPr lang="it-IT" altLang="it-IT" sz="1400" b="0" dirty="0" smtClean="0">
                <a:solidFill>
                  <a:srgbClr val="008000"/>
                </a:solidFill>
              </a:rPr>
              <a:t>%</a:t>
            </a:r>
            <a:endParaRPr lang="it-IT" altLang="it-IT" sz="3200" b="0" dirty="0">
              <a:solidFill>
                <a:srgbClr val="008000"/>
              </a:solidFill>
            </a:endParaRPr>
          </a:p>
        </p:txBody>
      </p:sp>
      <p:sp>
        <p:nvSpPr>
          <p:cNvPr id="20" name="CasellaDiTesto 87"/>
          <p:cNvSpPr txBox="1">
            <a:spLocks noChangeArrowheads="1"/>
          </p:cNvSpPr>
          <p:nvPr/>
        </p:nvSpPr>
        <p:spPr bwMode="auto">
          <a:xfrm>
            <a:off x="3083815" y="3008442"/>
            <a:ext cx="72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113776"/>
                </a:solidFill>
              </a:rPr>
              <a:t>6,0</a:t>
            </a:r>
            <a:r>
              <a:rPr lang="it-IT" altLang="it-IT" sz="1400" b="0" dirty="0" smtClean="0">
                <a:solidFill>
                  <a:srgbClr val="113776"/>
                </a:solidFill>
              </a:rPr>
              <a:t>%</a:t>
            </a:r>
            <a:endParaRPr lang="it-IT" altLang="it-IT" sz="3200" b="0" dirty="0">
              <a:solidFill>
                <a:srgbClr val="113776"/>
              </a:solidFill>
            </a:endParaRPr>
          </a:p>
        </p:txBody>
      </p:sp>
      <p:sp>
        <p:nvSpPr>
          <p:cNvPr id="22" name="CasellaDiTesto 87"/>
          <p:cNvSpPr txBox="1">
            <a:spLocks noChangeArrowheads="1"/>
          </p:cNvSpPr>
          <p:nvPr/>
        </p:nvSpPr>
        <p:spPr bwMode="auto">
          <a:xfrm>
            <a:off x="582865" y="3039219"/>
            <a:ext cx="217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1800" b="0" dirty="0" smtClean="0"/>
              <a:t>6-9 addetti</a:t>
            </a:r>
            <a:endParaRPr lang="it-IT" altLang="it-IT" sz="1800" b="0" dirty="0"/>
          </a:p>
        </p:txBody>
      </p:sp>
      <p:sp>
        <p:nvSpPr>
          <p:cNvPr id="54" name="CasellaDiTesto 87"/>
          <p:cNvSpPr txBox="1">
            <a:spLocks noChangeArrowheads="1"/>
          </p:cNvSpPr>
          <p:nvPr/>
        </p:nvSpPr>
        <p:spPr bwMode="auto">
          <a:xfrm>
            <a:off x="6332434" y="3008442"/>
            <a:ext cx="72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008000"/>
                </a:solidFill>
              </a:rPr>
              <a:t>6,2</a:t>
            </a:r>
            <a:r>
              <a:rPr lang="it-IT" altLang="it-IT" sz="1400" b="0" dirty="0" smtClean="0">
                <a:solidFill>
                  <a:srgbClr val="008000"/>
                </a:solidFill>
              </a:rPr>
              <a:t>%</a:t>
            </a:r>
            <a:endParaRPr lang="it-IT" altLang="it-IT" sz="3200" b="0" dirty="0">
              <a:solidFill>
                <a:srgbClr val="008000"/>
              </a:solidFill>
            </a:endParaRPr>
          </a:p>
        </p:txBody>
      </p:sp>
      <p:sp>
        <p:nvSpPr>
          <p:cNvPr id="23" name="CasellaDiTesto 87"/>
          <p:cNvSpPr txBox="1">
            <a:spLocks noChangeArrowheads="1"/>
          </p:cNvSpPr>
          <p:nvPr/>
        </p:nvSpPr>
        <p:spPr bwMode="auto">
          <a:xfrm>
            <a:off x="3083815" y="3652637"/>
            <a:ext cx="72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113776"/>
                </a:solidFill>
              </a:rPr>
              <a:t>7,4</a:t>
            </a:r>
            <a:r>
              <a:rPr lang="it-IT" altLang="it-IT" sz="1400" b="0" dirty="0" smtClean="0">
                <a:solidFill>
                  <a:srgbClr val="113776"/>
                </a:solidFill>
              </a:rPr>
              <a:t>%</a:t>
            </a:r>
            <a:endParaRPr lang="it-IT" altLang="it-IT" sz="3200" b="0" dirty="0">
              <a:solidFill>
                <a:srgbClr val="113776"/>
              </a:solidFill>
            </a:endParaRPr>
          </a:p>
        </p:txBody>
      </p:sp>
      <p:sp>
        <p:nvSpPr>
          <p:cNvPr id="25" name="CasellaDiTesto 87"/>
          <p:cNvSpPr txBox="1">
            <a:spLocks noChangeArrowheads="1"/>
          </p:cNvSpPr>
          <p:nvPr/>
        </p:nvSpPr>
        <p:spPr bwMode="auto">
          <a:xfrm>
            <a:off x="582865" y="3683414"/>
            <a:ext cx="217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1800" b="0" dirty="0" smtClean="0"/>
              <a:t>10-15 addetti</a:t>
            </a:r>
            <a:endParaRPr lang="it-IT" altLang="it-IT" sz="1800" b="0" dirty="0"/>
          </a:p>
        </p:txBody>
      </p:sp>
      <p:sp>
        <p:nvSpPr>
          <p:cNvPr id="55" name="CasellaDiTesto 87"/>
          <p:cNvSpPr txBox="1">
            <a:spLocks noChangeArrowheads="1"/>
          </p:cNvSpPr>
          <p:nvPr/>
        </p:nvSpPr>
        <p:spPr bwMode="auto">
          <a:xfrm>
            <a:off x="6332434" y="3652637"/>
            <a:ext cx="72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008000"/>
                </a:solidFill>
              </a:rPr>
              <a:t>7,4</a:t>
            </a:r>
            <a:r>
              <a:rPr lang="it-IT" altLang="it-IT" sz="1400" b="0" dirty="0" smtClean="0">
                <a:solidFill>
                  <a:srgbClr val="008000"/>
                </a:solidFill>
              </a:rPr>
              <a:t>%</a:t>
            </a:r>
            <a:endParaRPr lang="it-IT" altLang="it-IT" sz="3200" b="0" dirty="0">
              <a:solidFill>
                <a:srgbClr val="008000"/>
              </a:solidFill>
            </a:endParaRPr>
          </a:p>
        </p:txBody>
      </p:sp>
      <p:sp>
        <p:nvSpPr>
          <p:cNvPr id="26" name="CasellaDiTesto 87"/>
          <p:cNvSpPr txBox="1">
            <a:spLocks noChangeArrowheads="1"/>
          </p:cNvSpPr>
          <p:nvPr/>
        </p:nvSpPr>
        <p:spPr bwMode="auto">
          <a:xfrm>
            <a:off x="3083815" y="4113168"/>
            <a:ext cx="72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113776"/>
                </a:solidFill>
              </a:rPr>
              <a:t>2,9</a:t>
            </a:r>
            <a:r>
              <a:rPr lang="it-IT" altLang="it-IT" sz="1400" b="0" dirty="0" smtClean="0">
                <a:solidFill>
                  <a:srgbClr val="113776"/>
                </a:solidFill>
              </a:rPr>
              <a:t>%</a:t>
            </a:r>
            <a:endParaRPr lang="it-IT" altLang="it-IT" sz="3200" b="0" dirty="0">
              <a:solidFill>
                <a:srgbClr val="113776"/>
              </a:solidFill>
            </a:endParaRPr>
          </a:p>
        </p:txBody>
      </p:sp>
      <p:sp>
        <p:nvSpPr>
          <p:cNvPr id="28" name="CasellaDiTesto 87"/>
          <p:cNvSpPr txBox="1">
            <a:spLocks noChangeArrowheads="1"/>
          </p:cNvSpPr>
          <p:nvPr/>
        </p:nvSpPr>
        <p:spPr bwMode="auto">
          <a:xfrm>
            <a:off x="582865" y="4143945"/>
            <a:ext cx="217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1800" b="0" dirty="0" smtClean="0"/>
              <a:t>16-19 addetti</a:t>
            </a:r>
            <a:endParaRPr lang="it-IT" altLang="it-IT" sz="1800" b="0" dirty="0"/>
          </a:p>
        </p:txBody>
      </p:sp>
      <p:sp>
        <p:nvSpPr>
          <p:cNvPr id="56" name="CasellaDiTesto 87"/>
          <p:cNvSpPr txBox="1">
            <a:spLocks noChangeArrowheads="1"/>
          </p:cNvSpPr>
          <p:nvPr/>
        </p:nvSpPr>
        <p:spPr bwMode="auto">
          <a:xfrm>
            <a:off x="6332434" y="4113168"/>
            <a:ext cx="72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008000"/>
                </a:solidFill>
              </a:rPr>
              <a:t>3,2</a:t>
            </a:r>
            <a:r>
              <a:rPr lang="it-IT" altLang="it-IT" sz="1400" b="0" dirty="0" smtClean="0">
                <a:solidFill>
                  <a:srgbClr val="008000"/>
                </a:solidFill>
              </a:rPr>
              <a:t>%</a:t>
            </a:r>
            <a:endParaRPr lang="it-IT" altLang="it-IT" sz="3200" b="0" dirty="0">
              <a:solidFill>
                <a:srgbClr val="008000"/>
              </a:solidFill>
            </a:endParaRPr>
          </a:p>
        </p:txBody>
      </p:sp>
      <p:sp>
        <p:nvSpPr>
          <p:cNvPr id="29" name="CasellaDiTesto 87"/>
          <p:cNvSpPr txBox="1">
            <a:spLocks noChangeArrowheads="1"/>
          </p:cNvSpPr>
          <p:nvPr/>
        </p:nvSpPr>
        <p:spPr bwMode="auto">
          <a:xfrm>
            <a:off x="3012481" y="4558467"/>
            <a:ext cx="865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113776"/>
                </a:solidFill>
              </a:rPr>
              <a:t>10,9</a:t>
            </a:r>
            <a:r>
              <a:rPr lang="it-IT" altLang="it-IT" sz="1400" b="0" dirty="0" smtClean="0">
                <a:solidFill>
                  <a:srgbClr val="113776"/>
                </a:solidFill>
              </a:rPr>
              <a:t>%</a:t>
            </a:r>
            <a:endParaRPr lang="it-IT" altLang="it-IT" sz="3200" b="0" dirty="0">
              <a:solidFill>
                <a:srgbClr val="113776"/>
              </a:solidFill>
            </a:endParaRPr>
          </a:p>
        </p:txBody>
      </p:sp>
      <p:sp>
        <p:nvSpPr>
          <p:cNvPr id="31" name="CasellaDiTesto 87"/>
          <p:cNvSpPr txBox="1">
            <a:spLocks noChangeArrowheads="1"/>
          </p:cNvSpPr>
          <p:nvPr/>
        </p:nvSpPr>
        <p:spPr bwMode="auto">
          <a:xfrm>
            <a:off x="582865" y="4589244"/>
            <a:ext cx="217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1800" b="0" dirty="0" smtClean="0"/>
              <a:t>20-49 addetti</a:t>
            </a:r>
            <a:endParaRPr lang="it-IT" altLang="it-IT" sz="1800" b="0" dirty="0"/>
          </a:p>
        </p:txBody>
      </p:sp>
      <p:sp>
        <p:nvSpPr>
          <p:cNvPr id="57" name="CasellaDiTesto 87"/>
          <p:cNvSpPr txBox="1">
            <a:spLocks noChangeArrowheads="1"/>
          </p:cNvSpPr>
          <p:nvPr/>
        </p:nvSpPr>
        <p:spPr bwMode="auto">
          <a:xfrm>
            <a:off x="6270622" y="4558467"/>
            <a:ext cx="8468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008000"/>
                </a:solidFill>
              </a:rPr>
              <a:t>11,8</a:t>
            </a:r>
            <a:r>
              <a:rPr lang="it-IT" altLang="it-IT" sz="1400" b="0" dirty="0" smtClean="0">
                <a:solidFill>
                  <a:srgbClr val="008000"/>
                </a:solidFill>
              </a:rPr>
              <a:t>%</a:t>
            </a:r>
            <a:endParaRPr lang="it-IT" altLang="it-IT" sz="3200" b="0" dirty="0">
              <a:solidFill>
                <a:srgbClr val="008000"/>
              </a:solidFill>
            </a:endParaRPr>
          </a:p>
        </p:txBody>
      </p:sp>
      <p:sp>
        <p:nvSpPr>
          <p:cNvPr id="41" name="CasellaDiTesto 87"/>
          <p:cNvSpPr txBox="1">
            <a:spLocks noChangeArrowheads="1"/>
          </p:cNvSpPr>
          <p:nvPr/>
        </p:nvSpPr>
        <p:spPr bwMode="auto">
          <a:xfrm>
            <a:off x="3012481" y="5177126"/>
            <a:ext cx="865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113776"/>
                </a:solidFill>
              </a:rPr>
              <a:t>16,4</a:t>
            </a:r>
            <a:r>
              <a:rPr lang="it-IT" altLang="it-IT" sz="1400" b="0" dirty="0" smtClean="0">
                <a:solidFill>
                  <a:srgbClr val="113776"/>
                </a:solidFill>
              </a:rPr>
              <a:t>%</a:t>
            </a:r>
            <a:endParaRPr lang="it-IT" altLang="it-IT" sz="3200" b="0" dirty="0">
              <a:solidFill>
                <a:srgbClr val="113776"/>
              </a:solidFill>
            </a:endParaRPr>
          </a:p>
        </p:txBody>
      </p:sp>
      <p:sp>
        <p:nvSpPr>
          <p:cNvPr id="44" name="CasellaDiTesto 87"/>
          <p:cNvSpPr txBox="1">
            <a:spLocks noChangeArrowheads="1"/>
          </p:cNvSpPr>
          <p:nvPr/>
        </p:nvSpPr>
        <p:spPr bwMode="auto">
          <a:xfrm>
            <a:off x="592892" y="5192515"/>
            <a:ext cx="217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1800" b="0" dirty="0" smtClean="0"/>
              <a:t>50-249 addetti</a:t>
            </a:r>
            <a:endParaRPr lang="it-IT" altLang="it-IT" sz="1800" b="0" dirty="0"/>
          </a:p>
        </p:txBody>
      </p:sp>
      <p:sp>
        <p:nvSpPr>
          <p:cNvPr id="58" name="CasellaDiTesto 87"/>
          <p:cNvSpPr txBox="1">
            <a:spLocks noChangeArrowheads="1"/>
          </p:cNvSpPr>
          <p:nvPr/>
        </p:nvSpPr>
        <p:spPr bwMode="auto">
          <a:xfrm>
            <a:off x="6261100" y="5177126"/>
            <a:ext cx="865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008000"/>
                </a:solidFill>
              </a:rPr>
              <a:t>19,0</a:t>
            </a:r>
            <a:r>
              <a:rPr lang="it-IT" altLang="it-IT" sz="1400" b="0" dirty="0" smtClean="0">
                <a:solidFill>
                  <a:srgbClr val="008000"/>
                </a:solidFill>
              </a:rPr>
              <a:t>%</a:t>
            </a:r>
            <a:endParaRPr lang="it-IT" altLang="it-IT" sz="3200" b="0" dirty="0">
              <a:solidFill>
                <a:srgbClr val="008000"/>
              </a:solidFill>
            </a:endParaRPr>
          </a:p>
        </p:txBody>
      </p:sp>
      <p:sp>
        <p:nvSpPr>
          <p:cNvPr id="45" name="CasellaDiTesto 87"/>
          <p:cNvSpPr txBox="1">
            <a:spLocks noChangeArrowheads="1"/>
          </p:cNvSpPr>
          <p:nvPr/>
        </p:nvSpPr>
        <p:spPr bwMode="auto">
          <a:xfrm>
            <a:off x="3012481" y="5797476"/>
            <a:ext cx="865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113776"/>
                </a:solidFill>
              </a:rPr>
              <a:t>32,3</a:t>
            </a:r>
            <a:r>
              <a:rPr lang="it-IT" altLang="it-IT" sz="1400" b="0" dirty="0" smtClean="0">
                <a:solidFill>
                  <a:srgbClr val="113776"/>
                </a:solidFill>
              </a:rPr>
              <a:t>%</a:t>
            </a:r>
            <a:endParaRPr lang="it-IT" altLang="it-IT" sz="3200" b="0" dirty="0">
              <a:solidFill>
                <a:srgbClr val="113776"/>
              </a:solidFill>
            </a:endParaRPr>
          </a:p>
        </p:txBody>
      </p:sp>
      <p:sp>
        <p:nvSpPr>
          <p:cNvPr id="47" name="CasellaDiTesto 87"/>
          <p:cNvSpPr txBox="1">
            <a:spLocks noChangeArrowheads="1"/>
          </p:cNvSpPr>
          <p:nvPr/>
        </p:nvSpPr>
        <p:spPr bwMode="auto">
          <a:xfrm>
            <a:off x="592892" y="5812865"/>
            <a:ext cx="217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1800" b="0" dirty="0" smtClean="0"/>
              <a:t>Oltre 249 addetti</a:t>
            </a:r>
            <a:endParaRPr lang="it-IT" altLang="it-IT" sz="1800" b="0" dirty="0"/>
          </a:p>
        </p:txBody>
      </p:sp>
      <p:sp>
        <p:nvSpPr>
          <p:cNvPr id="59" name="CasellaDiTesto 87"/>
          <p:cNvSpPr txBox="1">
            <a:spLocks noChangeArrowheads="1"/>
          </p:cNvSpPr>
          <p:nvPr/>
        </p:nvSpPr>
        <p:spPr bwMode="auto">
          <a:xfrm>
            <a:off x="6261100" y="5797476"/>
            <a:ext cx="865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b="0" dirty="0" smtClean="0">
                <a:solidFill>
                  <a:srgbClr val="008000"/>
                </a:solidFill>
              </a:rPr>
              <a:t>30,4</a:t>
            </a:r>
            <a:r>
              <a:rPr lang="it-IT" altLang="it-IT" sz="1400" b="0" dirty="0" smtClean="0">
                <a:solidFill>
                  <a:srgbClr val="008000"/>
                </a:solidFill>
              </a:rPr>
              <a:t>%</a:t>
            </a:r>
            <a:endParaRPr lang="it-IT" altLang="it-IT" sz="3200" b="0" dirty="0">
              <a:solidFill>
                <a:srgbClr val="008000"/>
              </a:solidFill>
            </a:endParaRPr>
          </a:p>
        </p:txBody>
      </p:sp>
      <p:sp>
        <p:nvSpPr>
          <p:cNvPr id="67" name="Rettangolo 66"/>
          <p:cNvSpPr/>
          <p:nvPr/>
        </p:nvSpPr>
        <p:spPr bwMode="auto">
          <a:xfrm>
            <a:off x="430486" y="3577382"/>
            <a:ext cx="3626262" cy="1453780"/>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68" name="Rettangolo 67"/>
          <p:cNvSpPr/>
          <p:nvPr/>
        </p:nvSpPr>
        <p:spPr bwMode="auto">
          <a:xfrm>
            <a:off x="430486" y="5128852"/>
            <a:ext cx="3626262" cy="496658"/>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69" name="Rettangolo 68"/>
          <p:cNvSpPr/>
          <p:nvPr/>
        </p:nvSpPr>
        <p:spPr bwMode="auto">
          <a:xfrm>
            <a:off x="430486" y="5749202"/>
            <a:ext cx="3626262" cy="496658"/>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79" name="Rectangle 5"/>
          <p:cNvSpPr>
            <a:spLocks noChangeArrowheads="1"/>
          </p:cNvSpPr>
          <p:nvPr/>
        </p:nvSpPr>
        <p:spPr bwMode="auto">
          <a:xfrm>
            <a:off x="338578" y="6281347"/>
            <a:ext cx="2879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it-IT" sz="1400" dirty="0"/>
              <a:t>Fonte: I.Stat </a:t>
            </a:r>
            <a:r>
              <a:rPr lang="it-IT" sz="1400" dirty="0" smtClean="0"/>
              <a:t>2015</a:t>
            </a:r>
            <a:endParaRPr lang="it-IT" sz="1400" dirty="0"/>
          </a:p>
        </p:txBody>
      </p:sp>
      <p:sp>
        <p:nvSpPr>
          <p:cNvPr id="80" name="CasellaDiTesto 87"/>
          <p:cNvSpPr txBox="1">
            <a:spLocks noChangeArrowheads="1"/>
          </p:cNvSpPr>
          <p:nvPr/>
        </p:nvSpPr>
        <p:spPr bwMode="auto">
          <a:xfrm rot="16200000">
            <a:off x="7212600" y="2415566"/>
            <a:ext cx="1195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1100" dirty="0" smtClean="0"/>
              <a:t>MICRO</a:t>
            </a:r>
            <a:endParaRPr lang="it-IT" altLang="it-IT" sz="1100" dirty="0"/>
          </a:p>
        </p:txBody>
      </p:sp>
      <p:sp>
        <p:nvSpPr>
          <p:cNvPr id="81" name="CasellaDiTesto 87"/>
          <p:cNvSpPr txBox="1">
            <a:spLocks noChangeArrowheads="1"/>
          </p:cNvSpPr>
          <p:nvPr/>
        </p:nvSpPr>
        <p:spPr bwMode="auto">
          <a:xfrm rot="16200000">
            <a:off x="7212600" y="4173467"/>
            <a:ext cx="1195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1100" dirty="0" smtClean="0"/>
              <a:t>PICCOLE</a:t>
            </a:r>
            <a:endParaRPr lang="it-IT" altLang="it-IT" sz="1100" dirty="0"/>
          </a:p>
        </p:txBody>
      </p:sp>
      <p:sp>
        <p:nvSpPr>
          <p:cNvPr id="82" name="CasellaDiTesto 87"/>
          <p:cNvSpPr txBox="1">
            <a:spLocks noChangeArrowheads="1"/>
          </p:cNvSpPr>
          <p:nvPr/>
        </p:nvSpPr>
        <p:spPr bwMode="auto">
          <a:xfrm rot="16200000">
            <a:off x="7212600" y="5246377"/>
            <a:ext cx="1195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1100" dirty="0" smtClean="0"/>
              <a:t>MEDIE</a:t>
            </a:r>
            <a:endParaRPr lang="it-IT" altLang="it-IT" sz="1100" dirty="0"/>
          </a:p>
        </p:txBody>
      </p:sp>
      <p:sp>
        <p:nvSpPr>
          <p:cNvPr id="83" name="CasellaDiTesto 87"/>
          <p:cNvSpPr txBox="1">
            <a:spLocks noChangeArrowheads="1"/>
          </p:cNvSpPr>
          <p:nvPr/>
        </p:nvSpPr>
        <p:spPr bwMode="auto">
          <a:xfrm rot="16200000">
            <a:off x="7212600" y="5866727"/>
            <a:ext cx="1195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1100" dirty="0" smtClean="0"/>
              <a:t>GRANDI</a:t>
            </a:r>
            <a:endParaRPr lang="it-IT" altLang="it-IT" sz="1100" dirty="0"/>
          </a:p>
        </p:txBody>
      </p:sp>
      <p:sp>
        <p:nvSpPr>
          <p:cNvPr id="84" name="Rettangolo 83"/>
          <p:cNvSpPr/>
          <p:nvPr/>
        </p:nvSpPr>
        <p:spPr bwMode="auto">
          <a:xfrm>
            <a:off x="5849693" y="1605209"/>
            <a:ext cx="1688756" cy="1882325"/>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85" name="Rettangolo 84"/>
          <p:cNvSpPr/>
          <p:nvPr/>
        </p:nvSpPr>
        <p:spPr bwMode="auto">
          <a:xfrm>
            <a:off x="5849693" y="3577382"/>
            <a:ext cx="1688756" cy="1453780"/>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86" name="Rettangolo 85"/>
          <p:cNvSpPr/>
          <p:nvPr/>
        </p:nvSpPr>
        <p:spPr bwMode="auto">
          <a:xfrm>
            <a:off x="5849693" y="5128852"/>
            <a:ext cx="1688756" cy="496658"/>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87" name="Rettangolo 86"/>
          <p:cNvSpPr/>
          <p:nvPr/>
        </p:nvSpPr>
        <p:spPr bwMode="auto">
          <a:xfrm>
            <a:off x="5849693" y="5749202"/>
            <a:ext cx="1688756" cy="496658"/>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88" name="CasellaDiTesto 87"/>
          <p:cNvSpPr txBox="1"/>
          <p:nvPr/>
        </p:nvSpPr>
        <p:spPr>
          <a:xfrm>
            <a:off x="3109463" y="1224857"/>
            <a:ext cx="671979" cy="369332"/>
          </a:xfrm>
          <a:prstGeom prst="rect">
            <a:avLst/>
          </a:prstGeom>
          <a:noFill/>
        </p:spPr>
        <p:txBody>
          <a:bodyPr wrap="none" rtlCol="0">
            <a:spAutoFit/>
          </a:bodyPr>
          <a:lstStyle/>
          <a:p>
            <a:r>
              <a:rPr lang="it-IT" sz="1800" b="0" i="1" dirty="0" smtClean="0">
                <a:solidFill>
                  <a:srgbClr val="364E88"/>
                </a:solidFill>
              </a:rPr>
              <a:t>Italia</a:t>
            </a:r>
            <a:endParaRPr lang="it-IT" sz="1800" b="0" i="1" dirty="0">
              <a:solidFill>
                <a:srgbClr val="364E88"/>
              </a:solidFill>
            </a:endParaRPr>
          </a:p>
        </p:txBody>
      </p:sp>
      <p:sp>
        <p:nvSpPr>
          <p:cNvPr id="89" name="CasellaDiTesto 88"/>
          <p:cNvSpPr txBox="1"/>
          <p:nvPr/>
        </p:nvSpPr>
        <p:spPr>
          <a:xfrm>
            <a:off x="5580112" y="1224857"/>
            <a:ext cx="2227918" cy="369332"/>
          </a:xfrm>
          <a:prstGeom prst="rect">
            <a:avLst/>
          </a:prstGeom>
          <a:noFill/>
        </p:spPr>
        <p:txBody>
          <a:bodyPr wrap="none" rtlCol="0">
            <a:spAutoFit/>
          </a:bodyPr>
          <a:lstStyle/>
          <a:p>
            <a:r>
              <a:rPr lang="it-IT" sz="1800" b="0" i="1" dirty="0" smtClean="0">
                <a:solidFill>
                  <a:srgbClr val="008000"/>
                </a:solidFill>
              </a:rPr>
              <a:t>Friuli Venezia Giulia</a:t>
            </a:r>
            <a:endParaRPr lang="it-IT" sz="1800" b="0" i="1" dirty="0">
              <a:solidFill>
                <a:srgbClr val="008000"/>
              </a:solidFill>
            </a:endParaRPr>
          </a:p>
        </p:txBody>
      </p:sp>
      <p:sp>
        <p:nvSpPr>
          <p:cNvPr id="90" name="CasellaDiTesto 87"/>
          <p:cNvSpPr txBox="1">
            <a:spLocks noChangeArrowheads="1"/>
          </p:cNvSpPr>
          <p:nvPr/>
        </p:nvSpPr>
        <p:spPr bwMode="auto">
          <a:xfrm>
            <a:off x="4335129" y="5177126"/>
            <a:ext cx="865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i="1" dirty="0" smtClean="0">
                <a:solidFill>
                  <a:srgbClr val="113776"/>
                </a:solidFill>
              </a:rPr>
              <a:t>16,4</a:t>
            </a:r>
            <a:r>
              <a:rPr lang="it-IT" altLang="it-IT" sz="1400" i="1" dirty="0" smtClean="0">
                <a:solidFill>
                  <a:srgbClr val="113776"/>
                </a:solidFill>
              </a:rPr>
              <a:t>%</a:t>
            </a:r>
            <a:endParaRPr lang="it-IT" altLang="it-IT" sz="3200" i="1" dirty="0">
              <a:solidFill>
                <a:srgbClr val="113776"/>
              </a:solidFill>
            </a:endParaRPr>
          </a:p>
        </p:txBody>
      </p:sp>
      <p:sp>
        <p:nvSpPr>
          <p:cNvPr id="91" name="CasellaDiTesto 87"/>
          <p:cNvSpPr txBox="1">
            <a:spLocks noChangeArrowheads="1"/>
          </p:cNvSpPr>
          <p:nvPr/>
        </p:nvSpPr>
        <p:spPr bwMode="auto">
          <a:xfrm>
            <a:off x="7930726" y="5177126"/>
            <a:ext cx="865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i="1" dirty="0" smtClean="0">
                <a:solidFill>
                  <a:srgbClr val="008000"/>
                </a:solidFill>
              </a:rPr>
              <a:t>19,0</a:t>
            </a:r>
            <a:r>
              <a:rPr lang="it-IT" altLang="it-IT" sz="1400" i="1" dirty="0" smtClean="0">
                <a:solidFill>
                  <a:srgbClr val="008000"/>
                </a:solidFill>
              </a:rPr>
              <a:t>%</a:t>
            </a:r>
            <a:endParaRPr lang="it-IT" altLang="it-IT" sz="3200" i="1" dirty="0">
              <a:solidFill>
                <a:srgbClr val="008000"/>
              </a:solidFill>
            </a:endParaRPr>
          </a:p>
        </p:txBody>
      </p:sp>
      <p:sp>
        <p:nvSpPr>
          <p:cNvPr id="92" name="CasellaDiTesto 87"/>
          <p:cNvSpPr txBox="1">
            <a:spLocks noChangeArrowheads="1"/>
          </p:cNvSpPr>
          <p:nvPr/>
        </p:nvSpPr>
        <p:spPr bwMode="auto">
          <a:xfrm>
            <a:off x="4335129" y="5797476"/>
            <a:ext cx="865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i="1" dirty="0" smtClean="0">
                <a:solidFill>
                  <a:srgbClr val="113776"/>
                </a:solidFill>
              </a:rPr>
              <a:t>32,3</a:t>
            </a:r>
            <a:r>
              <a:rPr lang="it-IT" altLang="it-IT" sz="1400" i="1" dirty="0" smtClean="0">
                <a:solidFill>
                  <a:srgbClr val="113776"/>
                </a:solidFill>
              </a:rPr>
              <a:t>%</a:t>
            </a:r>
            <a:endParaRPr lang="it-IT" altLang="it-IT" sz="3200" i="1" dirty="0">
              <a:solidFill>
                <a:srgbClr val="113776"/>
              </a:solidFill>
            </a:endParaRPr>
          </a:p>
        </p:txBody>
      </p:sp>
      <p:sp>
        <p:nvSpPr>
          <p:cNvPr id="93" name="CasellaDiTesto 87"/>
          <p:cNvSpPr txBox="1">
            <a:spLocks noChangeArrowheads="1"/>
          </p:cNvSpPr>
          <p:nvPr/>
        </p:nvSpPr>
        <p:spPr bwMode="auto">
          <a:xfrm>
            <a:off x="7930726" y="5797476"/>
            <a:ext cx="865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i="1" dirty="0" smtClean="0">
                <a:solidFill>
                  <a:srgbClr val="008000"/>
                </a:solidFill>
              </a:rPr>
              <a:t>30,4</a:t>
            </a:r>
            <a:r>
              <a:rPr lang="it-IT" altLang="it-IT" sz="1400" i="1" dirty="0" smtClean="0">
                <a:solidFill>
                  <a:srgbClr val="008000"/>
                </a:solidFill>
              </a:rPr>
              <a:t>%</a:t>
            </a:r>
            <a:endParaRPr lang="it-IT" altLang="it-IT" sz="3200" i="1" dirty="0">
              <a:solidFill>
                <a:srgbClr val="008000"/>
              </a:solidFill>
            </a:endParaRPr>
          </a:p>
        </p:txBody>
      </p:sp>
      <p:sp>
        <p:nvSpPr>
          <p:cNvPr id="94" name="CasellaDiTesto 87"/>
          <p:cNvSpPr txBox="1">
            <a:spLocks noChangeArrowheads="1"/>
          </p:cNvSpPr>
          <p:nvPr/>
        </p:nvSpPr>
        <p:spPr bwMode="auto">
          <a:xfrm>
            <a:off x="4335129" y="2346316"/>
            <a:ext cx="86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i="1" dirty="0" smtClean="0">
                <a:solidFill>
                  <a:srgbClr val="113776"/>
                </a:solidFill>
              </a:rPr>
              <a:t>30,1</a:t>
            </a:r>
            <a:r>
              <a:rPr lang="it-IT" altLang="it-IT" sz="1400" i="1" dirty="0" smtClean="0">
                <a:solidFill>
                  <a:srgbClr val="113776"/>
                </a:solidFill>
              </a:rPr>
              <a:t>%</a:t>
            </a:r>
            <a:endParaRPr lang="it-IT" altLang="it-IT" sz="3200" i="1" dirty="0">
              <a:solidFill>
                <a:srgbClr val="113776"/>
              </a:solidFill>
            </a:endParaRPr>
          </a:p>
        </p:txBody>
      </p:sp>
      <p:sp>
        <p:nvSpPr>
          <p:cNvPr id="95" name="CasellaDiTesto 87"/>
          <p:cNvSpPr txBox="1">
            <a:spLocks noChangeArrowheads="1"/>
          </p:cNvSpPr>
          <p:nvPr/>
        </p:nvSpPr>
        <p:spPr bwMode="auto">
          <a:xfrm>
            <a:off x="7930726" y="2346316"/>
            <a:ext cx="86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i="1" dirty="0" smtClean="0">
                <a:solidFill>
                  <a:srgbClr val="008000"/>
                </a:solidFill>
              </a:rPr>
              <a:t>28,3</a:t>
            </a:r>
            <a:r>
              <a:rPr lang="it-IT" altLang="it-IT" sz="1400" i="1" dirty="0" smtClean="0">
                <a:solidFill>
                  <a:srgbClr val="008000"/>
                </a:solidFill>
              </a:rPr>
              <a:t>%</a:t>
            </a:r>
            <a:endParaRPr lang="it-IT" altLang="it-IT" sz="3200" i="1" dirty="0">
              <a:solidFill>
                <a:srgbClr val="008000"/>
              </a:solidFill>
            </a:endParaRPr>
          </a:p>
        </p:txBody>
      </p:sp>
      <p:sp>
        <p:nvSpPr>
          <p:cNvPr id="96" name="CasellaDiTesto 87"/>
          <p:cNvSpPr txBox="1">
            <a:spLocks noChangeArrowheads="1"/>
          </p:cNvSpPr>
          <p:nvPr/>
        </p:nvSpPr>
        <p:spPr bwMode="auto">
          <a:xfrm>
            <a:off x="4335129" y="4104217"/>
            <a:ext cx="86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i="1" dirty="0" smtClean="0">
                <a:solidFill>
                  <a:srgbClr val="113776"/>
                </a:solidFill>
              </a:rPr>
              <a:t>21,2</a:t>
            </a:r>
            <a:r>
              <a:rPr lang="it-IT" altLang="it-IT" sz="1400" i="1" dirty="0" smtClean="0">
                <a:solidFill>
                  <a:srgbClr val="113776"/>
                </a:solidFill>
              </a:rPr>
              <a:t>%</a:t>
            </a:r>
            <a:endParaRPr lang="it-IT" altLang="it-IT" sz="3200" i="1" dirty="0">
              <a:solidFill>
                <a:srgbClr val="113776"/>
              </a:solidFill>
            </a:endParaRPr>
          </a:p>
        </p:txBody>
      </p:sp>
      <p:sp>
        <p:nvSpPr>
          <p:cNvPr id="97" name="CasellaDiTesto 87"/>
          <p:cNvSpPr txBox="1">
            <a:spLocks noChangeArrowheads="1"/>
          </p:cNvSpPr>
          <p:nvPr/>
        </p:nvSpPr>
        <p:spPr bwMode="auto">
          <a:xfrm>
            <a:off x="7930725" y="4104217"/>
            <a:ext cx="865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i="1" dirty="0" smtClean="0">
                <a:solidFill>
                  <a:srgbClr val="008000"/>
                </a:solidFill>
              </a:rPr>
              <a:t>22,4</a:t>
            </a:r>
            <a:r>
              <a:rPr lang="it-IT" altLang="it-IT" sz="1400" i="1" dirty="0" smtClean="0">
                <a:solidFill>
                  <a:srgbClr val="008000"/>
                </a:solidFill>
              </a:rPr>
              <a:t>%</a:t>
            </a:r>
            <a:endParaRPr lang="it-IT" altLang="it-IT" sz="3200" i="1" dirty="0">
              <a:solidFill>
                <a:srgbClr val="008000"/>
              </a:solidFill>
            </a:endParaRPr>
          </a:p>
        </p:txBody>
      </p:sp>
      <p:sp>
        <p:nvSpPr>
          <p:cNvPr id="53260" name="Ovale 53259"/>
          <p:cNvSpPr/>
          <p:nvPr/>
        </p:nvSpPr>
        <p:spPr bwMode="auto">
          <a:xfrm>
            <a:off x="2950766" y="1607066"/>
            <a:ext cx="903613" cy="98454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cxnSp>
        <p:nvCxnSpPr>
          <p:cNvPr id="53262" name="Connettore 2 53261"/>
          <p:cNvCxnSpPr/>
          <p:nvPr/>
        </p:nvCxnSpPr>
        <p:spPr bwMode="auto">
          <a:xfrm flipV="1">
            <a:off x="3854379" y="1782151"/>
            <a:ext cx="427268" cy="397457"/>
          </a:xfrm>
          <a:prstGeom prst="straightConnector1">
            <a:avLst/>
          </a:prstGeom>
          <a:noFill/>
          <a:ln w="28575" cap="flat" cmpd="sng" algn="ctr">
            <a:solidFill>
              <a:srgbClr val="FF0000"/>
            </a:solidFill>
            <a:prstDash val="solid"/>
            <a:round/>
            <a:headEnd type="none" w="med" len="med"/>
            <a:tailEnd type="triangle"/>
          </a:ln>
          <a:effectLst/>
        </p:spPr>
      </p:cxnSp>
      <p:sp>
        <p:nvSpPr>
          <p:cNvPr id="101" name="Ovale 100"/>
          <p:cNvSpPr/>
          <p:nvPr/>
        </p:nvSpPr>
        <p:spPr bwMode="auto">
          <a:xfrm>
            <a:off x="6191603" y="1613532"/>
            <a:ext cx="903613" cy="98454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cxnSp>
        <p:nvCxnSpPr>
          <p:cNvPr id="102" name="Connettore 2 101"/>
          <p:cNvCxnSpPr>
            <a:endCxn id="104" idx="1"/>
          </p:cNvCxnSpPr>
          <p:nvPr/>
        </p:nvCxnSpPr>
        <p:spPr bwMode="auto">
          <a:xfrm flipV="1">
            <a:off x="7095216" y="1817472"/>
            <a:ext cx="559627" cy="368603"/>
          </a:xfrm>
          <a:prstGeom prst="straightConnector1">
            <a:avLst/>
          </a:prstGeom>
          <a:noFill/>
          <a:ln w="28575" cap="flat" cmpd="sng" algn="ctr">
            <a:solidFill>
              <a:srgbClr val="FF0000"/>
            </a:solidFill>
            <a:prstDash val="solid"/>
            <a:round/>
            <a:headEnd type="none" w="med" len="med"/>
            <a:tailEnd type="triangle"/>
          </a:ln>
          <a:effectLst/>
        </p:spPr>
      </p:cxnSp>
      <p:sp>
        <p:nvSpPr>
          <p:cNvPr id="103" name="CasellaDiTesto 87"/>
          <p:cNvSpPr txBox="1">
            <a:spLocks noChangeArrowheads="1"/>
          </p:cNvSpPr>
          <p:nvPr/>
        </p:nvSpPr>
        <p:spPr bwMode="auto">
          <a:xfrm>
            <a:off x="4219303" y="1617417"/>
            <a:ext cx="843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i="1" dirty="0" smtClean="0">
                <a:solidFill>
                  <a:srgbClr val="FF0000"/>
                </a:solidFill>
              </a:rPr>
              <a:t>15,1</a:t>
            </a:r>
            <a:r>
              <a:rPr lang="it-IT" altLang="it-IT" sz="1400" i="1" dirty="0" smtClean="0">
                <a:solidFill>
                  <a:srgbClr val="FF0000"/>
                </a:solidFill>
              </a:rPr>
              <a:t>%</a:t>
            </a:r>
            <a:endParaRPr lang="it-IT" altLang="it-IT" sz="3200" i="1" dirty="0">
              <a:solidFill>
                <a:srgbClr val="FF0000"/>
              </a:solidFill>
            </a:endParaRPr>
          </a:p>
        </p:txBody>
      </p:sp>
      <p:sp>
        <p:nvSpPr>
          <p:cNvPr id="104" name="CasellaDiTesto 87"/>
          <p:cNvSpPr txBox="1">
            <a:spLocks noChangeArrowheads="1"/>
          </p:cNvSpPr>
          <p:nvPr/>
        </p:nvSpPr>
        <p:spPr bwMode="auto">
          <a:xfrm>
            <a:off x="7654843" y="1617417"/>
            <a:ext cx="843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i="1" dirty="0" smtClean="0">
                <a:solidFill>
                  <a:srgbClr val="FF0000"/>
                </a:solidFill>
              </a:rPr>
              <a:t>13,4</a:t>
            </a:r>
            <a:r>
              <a:rPr lang="it-IT" altLang="it-IT" sz="1400" i="1" dirty="0" smtClean="0">
                <a:solidFill>
                  <a:srgbClr val="FF0000"/>
                </a:solidFill>
              </a:rPr>
              <a:t>%</a:t>
            </a:r>
            <a:endParaRPr lang="it-IT" altLang="it-IT" sz="3200" i="1" dirty="0">
              <a:solidFill>
                <a:srgbClr val="FF0000"/>
              </a:solidFill>
            </a:endParaRPr>
          </a:p>
        </p:txBody>
      </p:sp>
    </p:spTree>
    <p:extLst>
      <p:ext uri="{BB962C8B-B14F-4D97-AF65-F5344CB8AC3E}">
        <p14:creationId xmlns:p14="http://schemas.microsoft.com/office/powerpoint/2010/main" val="35052261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dirty="0" smtClean="0"/>
              <a:t>Considerazioni conclusive di sintesi</a:t>
            </a:r>
            <a:endParaRPr lang="it-IT" altLang="it-IT" sz="2400" dirty="0"/>
          </a:p>
        </p:txBody>
      </p:sp>
      <p:sp>
        <p:nvSpPr>
          <p:cNvPr id="54" name="Segnaposto contenuto 2"/>
          <p:cNvSpPr txBox="1">
            <a:spLocks/>
          </p:cNvSpPr>
          <p:nvPr/>
        </p:nvSpPr>
        <p:spPr>
          <a:xfrm>
            <a:off x="395288" y="908720"/>
            <a:ext cx="8353176" cy="4967287"/>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it-IT" b="0" kern="0" dirty="0" smtClean="0"/>
              <a:t>Il Friuli Venezia Giulia presenta un sistema delle imprese più performante rispetto alla media Italia.</a:t>
            </a:r>
          </a:p>
          <a:p>
            <a:r>
              <a:rPr lang="it-IT" b="0" kern="0" dirty="0" smtClean="0"/>
              <a:t>Le imprese dell’industria presentano dinamiche in termini di ripresa più accentuate rispetto a quelle presentate dalle imprese dell’industria di molte altre regioni italiane, anche del Nord Est.</a:t>
            </a:r>
          </a:p>
          <a:p>
            <a:r>
              <a:rPr lang="it-IT" b="0" kern="0" dirty="0" smtClean="0"/>
              <a:t>Le imprese del commercio, del turismo e dei servizi, in particolare le microimprese (meno di nove addetti) sono quelle che hanno risentito di più della crisi, che hanno tenuto duro e resistito, e che oggi spesso continuano ad essere in difficoltà.</a:t>
            </a:r>
          </a:p>
          <a:p>
            <a:r>
              <a:rPr lang="it-IT" b="0" kern="0" dirty="0" smtClean="0"/>
              <a:t>Il segno più evidente della «volontà di ripresa» della Regione è attestato dai dati sull’occupazione: il </a:t>
            </a:r>
            <a:r>
              <a:rPr lang="it-IT" b="0" kern="0" dirty="0" err="1" smtClean="0"/>
              <a:t>jobs</a:t>
            </a:r>
            <a:r>
              <a:rPr lang="it-IT" b="0" kern="0" dirty="0" smtClean="0"/>
              <a:t> act è stato utilizzato in Friuli Venezia Giulia più che nelle altre regioni e continuerà ad essere utilizzato dalle imprese anche nel 2016 nonostante la riduzione del bonus. Per altro le imprese lo hanno utilizzato, come del resto lo stanno utilizzando, per assumere personale a tempo indeterminato.</a:t>
            </a:r>
          </a:p>
          <a:p>
            <a:r>
              <a:rPr lang="it-IT" b="0" kern="0" dirty="0" smtClean="0"/>
              <a:t>Interessantissimo è l’utilizzo del </a:t>
            </a:r>
            <a:r>
              <a:rPr lang="it-IT" b="0" kern="0" dirty="0" err="1" smtClean="0"/>
              <a:t>jobs</a:t>
            </a:r>
            <a:r>
              <a:rPr lang="it-IT" b="0" kern="0" dirty="0" smtClean="0"/>
              <a:t> act anche da parte delle imprese di dimensioni minori del terziario.</a:t>
            </a:r>
          </a:p>
        </p:txBody>
      </p:sp>
    </p:spTree>
    <p:extLst>
      <p:ext uri="{BB962C8B-B14F-4D97-AF65-F5344CB8AC3E}">
        <p14:creationId xmlns:p14="http://schemas.microsoft.com/office/powerpoint/2010/main" val="543689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dirty="0" smtClean="0"/>
              <a:t>Considerazioni conclusive di sintesi</a:t>
            </a:r>
            <a:endParaRPr lang="it-IT" altLang="it-IT" sz="2400" dirty="0"/>
          </a:p>
        </p:txBody>
      </p:sp>
      <p:sp>
        <p:nvSpPr>
          <p:cNvPr id="54" name="Segnaposto contenuto 2"/>
          <p:cNvSpPr txBox="1">
            <a:spLocks/>
          </p:cNvSpPr>
          <p:nvPr/>
        </p:nvSpPr>
        <p:spPr>
          <a:xfrm>
            <a:off x="395288" y="1125538"/>
            <a:ext cx="8229600" cy="4967287"/>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it-IT" b="0" kern="0" dirty="0"/>
              <a:t>Il Sistema Friuli Venezia Giulia è </a:t>
            </a:r>
            <a:r>
              <a:rPr lang="it-IT" b="0" kern="0" dirty="0" smtClean="0"/>
              <a:t>un </a:t>
            </a:r>
            <a:r>
              <a:rPr lang="it-IT" b="0" kern="0" dirty="0"/>
              <a:t>«sistema che funziona», basato largamente sul ruolo delle micro e piccole imprese del </a:t>
            </a:r>
            <a:r>
              <a:rPr lang="it-IT" b="0" kern="0" dirty="0" smtClean="0"/>
              <a:t>terziario, </a:t>
            </a:r>
            <a:r>
              <a:rPr lang="it-IT" b="0" kern="0" dirty="0"/>
              <a:t>sia in termini di produzione della ricchezza che di occupazione</a:t>
            </a:r>
            <a:r>
              <a:rPr lang="it-IT" b="0" kern="0" dirty="0" smtClean="0"/>
              <a:t>.</a:t>
            </a:r>
          </a:p>
          <a:p>
            <a:r>
              <a:rPr lang="it-IT" b="0" kern="0" dirty="0" smtClean="0"/>
              <a:t>Negli anni della crisi il tessuto imprenditoriale ha tenuto, ha fatto muro contro difficoltà di ogni genere, il più delle volte estranee al territorio e provenienti dall’esterno della regione.</a:t>
            </a:r>
          </a:p>
          <a:p>
            <a:r>
              <a:rPr lang="it-IT" kern="0" dirty="0" smtClean="0"/>
              <a:t>L’impegno, il più delle volte «personale» degli imprenditori, soprattutto dei piccoli imprenditori, la capacità delle imprese del Friuli Venezia Giulia di fare innovazione, sono stati sostenuti dalla capacità della regione tutta di «fare sistema». Fatto questo senza il quale oggi il Friuli Venezia Giulia sarebbe caratterizzato da una situazione assai differente.</a:t>
            </a:r>
            <a:endParaRPr lang="it-IT" kern="0" dirty="0"/>
          </a:p>
        </p:txBody>
      </p:sp>
    </p:spTree>
    <p:extLst>
      <p:ext uri="{BB962C8B-B14F-4D97-AF65-F5344CB8AC3E}">
        <p14:creationId xmlns:p14="http://schemas.microsoft.com/office/powerpoint/2010/main" val="3065384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800" dirty="0" smtClean="0">
                <a:solidFill>
                  <a:srgbClr val="008000"/>
                </a:solidFill>
              </a:rPr>
              <a:t>BACK UP</a:t>
            </a:r>
            <a:endParaRPr lang="it-IT" sz="4800" dirty="0">
              <a:solidFill>
                <a:srgbClr val="008000"/>
              </a:solidFill>
            </a:endParaRPr>
          </a:p>
        </p:txBody>
      </p:sp>
    </p:spTree>
    <p:extLst>
      <p:ext uri="{BB962C8B-B14F-4D97-AF65-F5344CB8AC3E}">
        <p14:creationId xmlns:p14="http://schemas.microsoft.com/office/powerpoint/2010/main" val="1332472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p:cNvSpPr>
            <a:spLocks/>
          </p:cNvSpPr>
          <p:nvPr/>
        </p:nvSpPr>
        <p:spPr bwMode="auto">
          <a:xfrm>
            <a:off x="395288" y="188913"/>
            <a:ext cx="8280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sz="2000" dirty="0">
                <a:solidFill>
                  <a:srgbClr val="1F497D"/>
                </a:solidFill>
              </a:rPr>
              <a:t>metodo </a:t>
            </a:r>
            <a:r>
              <a:rPr lang="it-IT" sz="2000" dirty="0" smtClean="0">
                <a:solidFill>
                  <a:srgbClr val="1F497D"/>
                </a:solidFill>
              </a:rPr>
              <a:t>e appendice | </a:t>
            </a:r>
            <a:r>
              <a:rPr lang="it-IT" sz="2000" dirty="0"/>
              <a:t>scheda tecnica della ricerca</a:t>
            </a:r>
            <a:endParaRPr lang="it-IT" sz="2000" dirty="0">
              <a:solidFill>
                <a:schemeClr val="accent2"/>
              </a:solidFill>
            </a:endParaRPr>
          </a:p>
        </p:txBody>
      </p:sp>
      <p:sp>
        <p:nvSpPr>
          <p:cNvPr id="52226" name="Rectangle 5"/>
          <p:cNvSpPr>
            <a:spLocks noChangeArrowheads="1"/>
          </p:cNvSpPr>
          <p:nvPr/>
        </p:nvSpPr>
        <p:spPr bwMode="auto">
          <a:xfrm>
            <a:off x="395288" y="981075"/>
            <a:ext cx="844391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it-IT" sz="1000" dirty="0">
                <a:solidFill>
                  <a:srgbClr val="1F497D"/>
                </a:solidFill>
              </a:rPr>
              <a:t>COMMITTENTE</a:t>
            </a:r>
          </a:p>
          <a:p>
            <a:pPr algn="just" eaLnBrk="1" hangingPunct="1"/>
            <a:r>
              <a:rPr lang="it-IT" altLang="ja-JP" sz="1000" b="0" dirty="0"/>
              <a:t>Unione Regionale del Commercio del Turismo e dei Servizi del Friuli Venezia Giulia (Confcommercio Friuli Venezia Giulia)</a:t>
            </a:r>
          </a:p>
          <a:p>
            <a:pPr algn="just" eaLnBrk="1" hangingPunct="1"/>
            <a:endParaRPr lang="it-IT" sz="1000" b="0" dirty="0">
              <a:solidFill>
                <a:srgbClr val="333399"/>
              </a:solidFill>
            </a:endParaRPr>
          </a:p>
          <a:p>
            <a:pPr algn="just" eaLnBrk="1" hangingPunct="1"/>
            <a:r>
              <a:rPr lang="it-IT" sz="1000" dirty="0">
                <a:solidFill>
                  <a:srgbClr val="1F497D"/>
                </a:solidFill>
              </a:rPr>
              <a:t>AUTORE</a:t>
            </a:r>
          </a:p>
          <a:p>
            <a:pPr algn="just" eaLnBrk="1" hangingPunct="1"/>
            <a:r>
              <a:rPr lang="it-IT" sz="1000" b="0" dirty="0">
                <a:solidFill>
                  <a:srgbClr val="000000"/>
                </a:solidFill>
              </a:rPr>
              <a:t>Format </a:t>
            </a:r>
            <a:r>
              <a:rPr lang="it-IT" sz="1000" b="0" dirty="0" err="1" smtClean="0">
                <a:solidFill>
                  <a:srgbClr val="000000"/>
                </a:solidFill>
              </a:rPr>
              <a:t>Research</a:t>
            </a:r>
            <a:r>
              <a:rPr lang="it-IT" sz="1000" b="0" dirty="0" smtClean="0">
                <a:solidFill>
                  <a:srgbClr val="000000"/>
                </a:solidFill>
              </a:rPr>
              <a:t> </a:t>
            </a:r>
            <a:r>
              <a:rPr lang="it-IT" sz="1000" b="0" dirty="0" err="1" smtClean="0">
                <a:solidFill>
                  <a:srgbClr val="000000"/>
                </a:solidFill>
              </a:rPr>
              <a:t>Srl</a:t>
            </a:r>
            <a:r>
              <a:rPr lang="it-IT" sz="1000" b="0" dirty="0" smtClean="0">
                <a:solidFill>
                  <a:srgbClr val="000000"/>
                </a:solidFill>
              </a:rPr>
              <a:t> </a:t>
            </a:r>
            <a:r>
              <a:rPr lang="it-IT" sz="1000" b="0" dirty="0">
                <a:solidFill>
                  <a:srgbClr val="000000"/>
                </a:solidFill>
              </a:rPr>
              <a:t>(</a:t>
            </a:r>
            <a:r>
              <a:rPr lang="it-IT" sz="1000" b="0" dirty="0">
                <a:solidFill>
                  <a:srgbClr val="000000"/>
                </a:solidFill>
                <a:hlinkClick r:id="rId2"/>
              </a:rPr>
              <a:t>www.formatresearch.com</a:t>
            </a:r>
            <a:r>
              <a:rPr lang="it-IT" sz="1000" b="0" dirty="0">
                <a:solidFill>
                  <a:srgbClr val="000000"/>
                </a:solidFill>
              </a:rPr>
              <a:t>)</a:t>
            </a:r>
          </a:p>
          <a:p>
            <a:pPr algn="just" eaLnBrk="1" hangingPunct="1"/>
            <a:endParaRPr lang="it-IT" sz="1000" dirty="0">
              <a:solidFill>
                <a:srgbClr val="333399"/>
              </a:solidFill>
            </a:endParaRPr>
          </a:p>
          <a:p>
            <a:pPr algn="just" eaLnBrk="1" hangingPunct="1"/>
            <a:r>
              <a:rPr lang="it-IT" sz="1000" dirty="0">
                <a:solidFill>
                  <a:srgbClr val="1F497D"/>
                </a:solidFill>
              </a:rPr>
              <a:t>OBIETTIVI DEL LAVORO</a:t>
            </a:r>
          </a:p>
          <a:p>
            <a:pPr algn="just" eaLnBrk="1" hangingPunct="1"/>
            <a:r>
              <a:rPr lang="it-IT" sz="1000" b="0" dirty="0">
                <a:ea typeface="MS Mincho" charset="0"/>
                <a:cs typeface="MS Mincho" charset="0"/>
              </a:rPr>
              <a:t>Indagine sull</a:t>
            </a:r>
            <a:r>
              <a:rPr lang="it-IT" altLang="ja-JP" sz="1000" b="0" dirty="0">
                <a:ea typeface="MS Mincho" charset="0"/>
                <a:cs typeface="MS Mincho" charset="0"/>
              </a:rPr>
              <a:t>’andamento economico e sul fabbisogno del credito delle imprese </a:t>
            </a:r>
            <a:r>
              <a:rPr lang="it-IT" altLang="ja-JP" sz="1000" b="0" dirty="0" smtClean="0">
                <a:ea typeface="MS Mincho" charset="0"/>
                <a:cs typeface="MS Mincho" charset="0"/>
              </a:rPr>
              <a:t>del </a:t>
            </a:r>
            <a:r>
              <a:rPr lang="it-IT" altLang="ja-JP" sz="1000" b="0" dirty="0">
                <a:ea typeface="MS Mincho" charset="0"/>
                <a:cs typeface="MS Mincho" charset="0"/>
              </a:rPr>
              <a:t>Friuli Venezia Giulia.</a:t>
            </a:r>
          </a:p>
          <a:p>
            <a:pPr algn="just" eaLnBrk="1" hangingPunct="1"/>
            <a:endParaRPr lang="it-IT" sz="1000" dirty="0">
              <a:solidFill>
                <a:srgbClr val="1F497D"/>
              </a:solidFill>
              <a:ea typeface="MS Mincho" charset="0"/>
              <a:cs typeface="MS Mincho" charset="0"/>
            </a:endParaRPr>
          </a:p>
          <a:p>
            <a:pPr algn="just" eaLnBrk="1" hangingPunct="1"/>
            <a:r>
              <a:rPr lang="it-IT" sz="1000" dirty="0">
                <a:solidFill>
                  <a:srgbClr val="1F497D"/>
                </a:solidFill>
                <a:ea typeface="MS Mincho" charset="0"/>
                <a:cs typeface="MS Mincho" charset="0"/>
              </a:rPr>
              <a:t>DISEGNO DEL CAMPIONE</a:t>
            </a:r>
          </a:p>
          <a:p>
            <a:pPr algn="just" eaLnBrk="1" hangingPunct="1"/>
            <a:r>
              <a:rPr lang="it-IT" altLang="ja-JP" sz="1000" b="0" dirty="0">
                <a:ea typeface="MS Mincho" charset="0"/>
                <a:cs typeface="MS Mincho" charset="0"/>
              </a:rPr>
              <a:t>Campione rappresentativo dell’universo delle </a:t>
            </a:r>
            <a:r>
              <a:rPr lang="it-IT" altLang="ja-JP" sz="1000" b="0" dirty="0" smtClean="0">
                <a:ea typeface="MS Mincho" charset="0"/>
                <a:cs typeface="MS Mincho" charset="0"/>
              </a:rPr>
              <a:t>imprese </a:t>
            </a:r>
            <a:r>
              <a:rPr lang="it-IT" altLang="ja-JP" sz="1000" b="0" dirty="0">
                <a:ea typeface="MS Mincho" charset="0"/>
                <a:cs typeface="MS Mincho" charset="0"/>
              </a:rPr>
              <a:t>del Friuli Venezia Giulia. Domini di studio del campione: Territorio (Gorizia, Pordenone, Trieste, Udine), Settore di attività (commercio all’ingrosso, commercio al dettaglio, turismo, servizi), Dimensione (1-9 addetti, 10-49 addetti, </a:t>
            </a:r>
            <a:r>
              <a:rPr lang="it-IT" altLang="ja-JP" sz="1000" b="0" dirty="0" smtClean="0">
                <a:ea typeface="MS Mincho" charset="0"/>
                <a:cs typeface="MS Mincho" charset="0"/>
              </a:rPr>
              <a:t>50-249 addetti, oltre </a:t>
            </a:r>
            <a:r>
              <a:rPr lang="it-IT" altLang="ja-JP" sz="1000" b="0" dirty="0">
                <a:ea typeface="MS Mincho" charset="0"/>
                <a:cs typeface="MS Mincho" charset="0"/>
              </a:rPr>
              <a:t>49 addetti). </a:t>
            </a:r>
          </a:p>
          <a:p>
            <a:pPr algn="just" eaLnBrk="1" hangingPunct="1"/>
            <a:endParaRPr lang="it-IT" sz="1000" dirty="0">
              <a:solidFill>
                <a:srgbClr val="1F497D"/>
              </a:solidFill>
              <a:ea typeface="MS Mincho" charset="0"/>
              <a:cs typeface="MS Mincho" charset="0"/>
            </a:endParaRPr>
          </a:p>
          <a:p>
            <a:pPr algn="just" eaLnBrk="1" hangingPunct="1"/>
            <a:r>
              <a:rPr lang="it-IT" sz="1000" dirty="0">
                <a:solidFill>
                  <a:srgbClr val="1F497D"/>
                </a:solidFill>
                <a:ea typeface="MS Mincho" charset="0"/>
                <a:cs typeface="MS Mincho" charset="0"/>
              </a:rPr>
              <a:t>NUMEROSITA’ CAMPIONARIA</a:t>
            </a:r>
          </a:p>
          <a:p>
            <a:pPr algn="just" eaLnBrk="1" hangingPunct="1"/>
            <a:r>
              <a:rPr lang="it-IT" altLang="ja-JP" sz="1000" b="0" dirty="0">
                <a:ea typeface="MS Mincho" charset="0"/>
                <a:cs typeface="MS Mincho" charset="0"/>
              </a:rPr>
              <a:t>Numerosità campionaria complessiva: </a:t>
            </a:r>
            <a:r>
              <a:rPr lang="it-IT" altLang="ja-JP" sz="1000" b="0" dirty="0" smtClean="0">
                <a:ea typeface="MS Mincho" charset="0"/>
                <a:cs typeface="MS Mincho" charset="0"/>
              </a:rPr>
              <a:t>2.123 </a:t>
            </a:r>
            <a:r>
              <a:rPr lang="it-IT" altLang="ja-JP" sz="1000" b="0" dirty="0">
                <a:ea typeface="MS Mincho" charset="0"/>
                <a:cs typeface="MS Mincho" charset="0"/>
              </a:rPr>
              <a:t>casi </a:t>
            </a:r>
            <a:r>
              <a:rPr lang="it-IT" altLang="ja-JP" sz="1000" b="0" dirty="0" smtClean="0">
                <a:ea typeface="MS Mincho" charset="0"/>
                <a:cs typeface="MS Mincho" charset="0"/>
              </a:rPr>
              <a:t>(2.123 interviste </a:t>
            </a:r>
            <a:r>
              <a:rPr lang="it-IT" altLang="ja-JP" sz="1000" b="0" dirty="0">
                <a:ea typeface="MS Mincho" charset="0"/>
                <a:cs typeface="MS Mincho" charset="0"/>
              </a:rPr>
              <a:t>a buon fine). Anagrafiche “non reperibili”: </a:t>
            </a:r>
            <a:r>
              <a:rPr lang="it-IT" altLang="ja-JP" sz="1000" b="0" dirty="0" smtClean="0">
                <a:ea typeface="MS Mincho" charset="0"/>
                <a:cs typeface="MS Mincho" charset="0"/>
              </a:rPr>
              <a:t>543 (17,5%); </a:t>
            </a:r>
            <a:r>
              <a:rPr lang="ja-JP" altLang="it-IT" sz="1000" b="0" dirty="0">
                <a:ea typeface="MS Mincho" charset="0"/>
                <a:cs typeface="MS Mincho" charset="0"/>
              </a:rPr>
              <a:t>“</a:t>
            </a:r>
            <a:r>
              <a:rPr lang="it-IT" altLang="ja-JP" sz="1000" b="0" dirty="0">
                <a:ea typeface="MS Mincho" charset="0"/>
                <a:cs typeface="MS Mincho" charset="0"/>
              </a:rPr>
              <a:t>Rifiuti”: </a:t>
            </a:r>
            <a:r>
              <a:rPr lang="it-IT" altLang="ja-JP" sz="1000" b="0" dirty="0" smtClean="0">
                <a:ea typeface="MS Mincho" charset="0"/>
                <a:cs typeface="MS Mincho" charset="0"/>
              </a:rPr>
              <a:t>443 (14,2%); </a:t>
            </a:r>
            <a:r>
              <a:rPr lang="ja-JP" altLang="it-IT" sz="1000" b="0" dirty="0">
                <a:ea typeface="MS Mincho" charset="0"/>
                <a:cs typeface="MS Mincho" charset="0"/>
              </a:rPr>
              <a:t>“</a:t>
            </a:r>
            <a:r>
              <a:rPr lang="it-IT" altLang="ja-JP" sz="1000" b="0" dirty="0">
                <a:ea typeface="MS Mincho" charset="0"/>
                <a:cs typeface="MS Mincho" charset="0"/>
              </a:rPr>
              <a:t>Sostituzioni”: </a:t>
            </a:r>
            <a:r>
              <a:rPr lang="it-IT" altLang="ja-JP" sz="1000" b="0" dirty="0" smtClean="0">
                <a:ea typeface="MS Mincho" charset="0"/>
                <a:cs typeface="MS Mincho" charset="0"/>
              </a:rPr>
              <a:t>986 (31,7%). </a:t>
            </a:r>
            <a:r>
              <a:rPr lang="it-IT" altLang="ja-JP" sz="1000" b="0" dirty="0">
                <a:ea typeface="MS Mincho" charset="0"/>
                <a:cs typeface="MS Mincho" charset="0"/>
              </a:rPr>
              <a:t>Intervallo di confidenza 95% (Errore </a:t>
            </a:r>
            <a:r>
              <a:rPr lang="it-IT" altLang="ja-JP" sz="1000" b="0" u="sng" dirty="0">
                <a:ea typeface="MS Mincho" charset="0"/>
                <a:cs typeface="MS Mincho" charset="0"/>
              </a:rPr>
              <a:t>+</a:t>
            </a:r>
            <a:r>
              <a:rPr lang="it-IT" altLang="ja-JP" sz="1000" b="0" dirty="0" smtClean="0">
                <a:ea typeface="MS Mincho" charset="0"/>
                <a:cs typeface="MS Mincho" charset="0"/>
              </a:rPr>
              <a:t>2,0%). </a:t>
            </a:r>
            <a:r>
              <a:rPr lang="it-IT" altLang="ja-JP" sz="1000" b="0" dirty="0">
                <a:ea typeface="MS Mincho" charset="0"/>
                <a:cs typeface="MS Mincho" charset="0"/>
              </a:rPr>
              <a:t>Fonte delle anagrafiche delle imprese: Registro delle imprese.</a:t>
            </a:r>
          </a:p>
          <a:p>
            <a:pPr algn="just" eaLnBrk="1" hangingPunct="1"/>
            <a:endParaRPr lang="it-IT" sz="1000" b="0" dirty="0">
              <a:solidFill>
                <a:srgbClr val="FF0000"/>
              </a:solidFill>
              <a:ea typeface="MS Mincho" charset="0"/>
              <a:cs typeface="MS Mincho" charset="0"/>
            </a:endParaRPr>
          </a:p>
          <a:p>
            <a:pPr algn="just" eaLnBrk="1" hangingPunct="1"/>
            <a:r>
              <a:rPr lang="it-IT" sz="1000" dirty="0">
                <a:solidFill>
                  <a:srgbClr val="1F497D"/>
                </a:solidFill>
                <a:ea typeface="MS Mincho" charset="0"/>
                <a:cs typeface="MS Mincho" charset="0"/>
              </a:rPr>
              <a:t>METODO DI CONTATTO</a:t>
            </a:r>
          </a:p>
          <a:p>
            <a:pPr algn="just" eaLnBrk="1" hangingPunct="1"/>
            <a:r>
              <a:rPr lang="it-IT" sz="1000" b="0" dirty="0">
                <a:ea typeface="MS Mincho" charset="0"/>
                <a:cs typeface="MS Mincho" charset="0"/>
              </a:rPr>
              <a:t>Interviste telefoniche somministrate con il Sistema Cati (</a:t>
            </a:r>
            <a:r>
              <a:rPr lang="it-IT" sz="1000" b="0" i="1" dirty="0">
                <a:ea typeface="MS Mincho" charset="0"/>
                <a:cs typeface="MS Mincho" charset="0"/>
              </a:rPr>
              <a:t>Computer Assisted Telephone Interview</a:t>
            </a:r>
            <a:r>
              <a:rPr lang="it-IT" sz="1000" b="0" dirty="0">
                <a:ea typeface="MS Mincho" charset="0"/>
                <a:cs typeface="MS Mincho" charset="0"/>
              </a:rPr>
              <a:t>).</a:t>
            </a:r>
          </a:p>
          <a:p>
            <a:pPr algn="just" eaLnBrk="1" hangingPunct="1"/>
            <a:endParaRPr lang="it-IT" sz="1000" b="0" dirty="0">
              <a:solidFill>
                <a:srgbClr val="1F497D"/>
              </a:solidFill>
              <a:ea typeface="MS Mincho" charset="0"/>
              <a:cs typeface="MS Mincho" charset="0"/>
            </a:endParaRPr>
          </a:p>
          <a:p>
            <a:pPr algn="just" eaLnBrk="1" hangingPunct="1"/>
            <a:r>
              <a:rPr lang="it-IT" sz="1000" dirty="0">
                <a:solidFill>
                  <a:srgbClr val="1F497D"/>
                </a:solidFill>
                <a:ea typeface="MS Mincho" charset="0"/>
                <a:cs typeface="MS Mincho" charset="0"/>
              </a:rPr>
              <a:t>TECNICA DI RILEVAZIONE </a:t>
            </a:r>
          </a:p>
          <a:p>
            <a:pPr algn="just" eaLnBrk="1" hangingPunct="1"/>
            <a:r>
              <a:rPr lang="it-IT" sz="1000" b="0" dirty="0">
                <a:ea typeface="MS Mincho" charset="0"/>
                <a:cs typeface="MS Mincho" charset="0"/>
              </a:rPr>
              <a:t>Questionario strutturato. </a:t>
            </a:r>
          </a:p>
          <a:p>
            <a:pPr algn="just" eaLnBrk="1" hangingPunct="1"/>
            <a:endParaRPr lang="it-IT" sz="1000" b="0" dirty="0">
              <a:ea typeface="MS Mincho" charset="0"/>
              <a:cs typeface="MS Mincho" charset="0"/>
            </a:endParaRPr>
          </a:p>
          <a:p>
            <a:pPr algn="just" eaLnBrk="1" hangingPunct="1"/>
            <a:r>
              <a:rPr lang="it-IT" sz="1000" dirty="0">
                <a:solidFill>
                  <a:srgbClr val="1F497D"/>
                </a:solidFill>
                <a:ea typeface="MS Mincho" charset="0"/>
                <a:cs typeface="MS Mincho" charset="0"/>
              </a:rPr>
              <a:t>PERIODO </a:t>
            </a:r>
            <a:endParaRPr lang="it-IT" sz="1000" dirty="0" smtClean="0">
              <a:solidFill>
                <a:srgbClr val="1F497D"/>
              </a:solidFill>
              <a:ea typeface="MS Mincho" charset="0"/>
              <a:cs typeface="MS Mincho" charset="0"/>
            </a:endParaRPr>
          </a:p>
          <a:p>
            <a:pPr algn="just"/>
            <a:r>
              <a:rPr lang="it-IT" altLang="it-IT" sz="1000" b="0" dirty="0" smtClean="0">
                <a:ea typeface="MS Mincho" panose="02020609040205080304" pitchFamily="49" charset="-128"/>
              </a:rPr>
              <a:t>Dati disponibili al 31/12/2015</a:t>
            </a:r>
            <a:endParaRPr lang="it-IT" sz="1000" b="0" dirty="0">
              <a:solidFill>
                <a:srgbClr val="FF0000"/>
              </a:solidFill>
              <a:ea typeface="MS Mincho" pitchFamily="49" charset="-128"/>
            </a:endParaRPr>
          </a:p>
          <a:p>
            <a:pPr algn="just" eaLnBrk="1" hangingPunct="1"/>
            <a:endParaRPr lang="it-IT" sz="1000" b="0" dirty="0">
              <a:solidFill>
                <a:srgbClr val="FF0000"/>
              </a:solidFill>
              <a:ea typeface="MS Mincho" charset="0"/>
              <a:cs typeface="MS Mincho" charset="0"/>
            </a:endParaRPr>
          </a:p>
          <a:p>
            <a:pPr algn="just" eaLnBrk="1" hangingPunct="1"/>
            <a:r>
              <a:rPr lang="it-IT" sz="1000" dirty="0">
                <a:solidFill>
                  <a:srgbClr val="1F497D"/>
                </a:solidFill>
                <a:ea typeface="MS Mincho" charset="0"/>
                <a:cs typeface="MS Mincho" charset="0"/>
              </a:rPr>
              <a:t>CODICE DEONTOLOGICO  </a:t>
            </a:r>
          </a:p>
          <a:p>
            <a:pPr algn="just" eaLnBrk="1" hangingPunct="1"/>
            <a:r>
              <a:rPr lang="it-IT" sz="1000" b="0" dirty="0">
                <a:ea typeface="MS Mincho" charset="0"/>
                <a:cs typeface="MS Mincho" charset="0"/>
              </a:rPr>
              <a:t>La rilevazione è stata realizzata nel rispetto del Codice deontologico dei ricercatori europei Esomar, del Codice deontologico Assirm (Associazione istituti di ricerca e sondaggi di opinione Imprese italiani), e della </a:t>
            </a:r>
            <a:r>
              <a:rPr lang="ja-JP" altLang="it-IT" sz="1000" b="0" dirty="0">
                <a:ea typeface="MS Mincho" charset="0"/>
                <a:cs typeface="MS Mincho" charset="0"/>
              </a:rPr>
              <a:t>“</a:t>
            </a:r>
            <a:r>
              <a:rPr lang="it-IT" altLang="ja-JP" sz="1000" b="0" dirty="0">
                <a:ea typeface="MS Mincho" charset="0"/>
                <a:cs typeface="MS Mincho" charset="0"/>
              </a:rPr>
              <a:t>Legge sulla Privacy</a:t>
            </a:r>
            <a:r>
              <a:rPr lang="ja-JP" altLang="it-IT" sz="1000" b="0" dirty="0">
                <a:ea typeface="MS Mincho" charset="0"/>
                <a:cs typeface="MS Mincho" charset="0"/>
              </a:rPr>
              <a:t>”</a:t>
            </a:r>
            <a:r>
              <a:rPr lang="it-IT" altLang="ja-JP" sz="1000" b="0" dirty="0">
                <a:ea typeface="MS Mincho" charset="0"/>
                <a:cs typeface="MS Mincho" charset="0"/>
              </a:rPr>
              <a:t> (D.lgs n. 196/03).</a:t>
            </a:r>
          </a:p>
          <a:p>
            <a:pPr algn="just" eaLnBrk="1" hangingPunct="1"/>
            <a:endParaRPr lang="it-IT" sz="1000" b="0" dirty="0">
              <a:solidFill>
                <a:srgbClr val="1F497D"/>
              </a:solidFill>
              <a:ea typeface="MS Mincho" charset="0"/>
              <a:cs typeface="MS Mincho" charset="0"/>
            </a:endParaRPr>
          </a:p>
          <a:p>
            <a:pPr algn="just" eaLnBrk="1" hangingPunct="1"/>
            <a:r>
              <a:rPr lang="it-IT" sz="1000" dirty="0">
                <a:solidFill>
                  <a:srgbClr val="1F497D"/>
                </a:solidFill>
                <a:ea typeface="MS Mincho" charset="0"/>
                <a:cs typeface="MS Mincho" charset="0"/>
              </a:rPr>
              <a:t>DIRETTORE DELLA RICERCA</a:t>
            </a:r>
          </a:p>
          <a:p>
            <a:pPr algn="just" eaLnBrk="1" hangingPunct="1"/>
            <a:r>
              <a:rPr lang="it-IT" sz="1000" b="0" dirty="0">
                <a:ea typeface="MS Mincho" charset="0"/>
                <a:cs typeface="MS Mincho" charset="0"/>
              </a:rPr>
              <a:t>Dott. Pierluigi Ascani</a:t>
            </a:r>
          </a:p>
          <a:p>
            <a:pPr algn="just" eaLnBrk="1" hangingPunct="1"/>
            <a:r>
              <a:rPr lang="it-IT" sz="1000" b="0" dirty="0">
                <a:ea typeface="MS Mincho" charset="0"/>
                <a:cs typeface="MS Mincho" charset="0"/>
              </a:rPr>
              <a:t>Dott. Daniele Serio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68291" y="2211459"/>
            <a:ext cx="3327567" cy="4241877"/>
          </a:xfrm>
          <a:prstGeom prst="rect">
            <a:avLst/>
          </a:prstGeom>
        </p:spPr>
      </p:pic>
      <p:sp>
        <p:nvSpPr>
          <p:cNvPr id="53252" name="Rectangle 5"/>
          <p:cNvSpPr>
            <a:spLocks noChangeArrowheads="1"/>
          </p:cNvSpPr>
          <p:nvPr/>
        </p:nvSpPr>
        <p:spPr bwMode="auto">
          <a:xfrm>
            <a:off x="338578" y="6281347"/>
            <a:ext cx="2879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it-IT" sz="1400" dirty="0"/>
              <a:t>Fonte: I.Stat </a:t>
            </a:r>
            <a:r>
              <a:rPr lang="it-IT" sz="1400" dirty="0" smtClean="0"/>
              <a:t>2015</a:t>
            </a:r>
            <a:endParaRPr lang="it-IT" sz="1400" dirty="0"/>
          </a:p>
        </p:txBody>
      </p:sp>
      <p:sp>
        <p:nvSpPr>
          <p:cNvPr id="9" name="Rectangle 4"/>
          <p:cNvSpPr txBox="1">
            <a:spLocks noChangeArrowheads="1"/>
          </p:cNvSpPr>
          <p:nvPr/>
        </p:nvSpPr>
        <p:spPr bwMode="auto">
          <a:xfrm>
            <a:off x="194213" y="152337"/>
            <a:ext cx="86982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dirty="0" smtClean="0"/>
              <a:t>In Italia esistono 3,6 milioni di imprese al netto di quelle agricole, delle attività finanziarie e assicurative e delle attività professionali… in Friuli Venezia Giulia sono presenti poco più di 70mila imprese…</a:t>
            </a:r>
            <a:endParaRPr lang="it-IT" altLang="it-IT" sz="2400" b="0" i="1" dirty="0">
              <a:solidFill>
                <a:schemeClr val="accent2"/>
              </a:solidFill>
            </a:endParaRPr>
          </a:p>
        </p:txBody>
      </p:sp>
      <p:sp>
        <p:nvSpPr>
          <p:cNvPr id="32" name="CasellaDiTesto 87"/>
          <p:cNvSpPr txBox="1">
            <a:spLocks noChangeArrowheads="1"/>
          </p:cNvSpPr>
          <p:nvPr/>
        </p:nvSpPr>
        <p:spPr bwMode="auto">
          <a:xfrm>
            <a:off x="4943811" y="1787215"/>
            <a:ext cx="17556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6000" b="0" dirty="0" smtClean="0">
                <a:solidFill>
                  <a:srgbClr val="008000"/>
                </a:solidFill>
              </a:rPr>
              <a:t>2,0</a:t>
            </a:r>
            <a:r>
              <a:rPr lang="it-IT" altLang="it-IT" sz="4400" b="0" dirty="0" smtClean="0">
                <a:solidFill>
                  <a:srgbClr val="008000"/>
                </a:solidFill>
              </a:rPr>
              <a:t>%</a:t>
            </a:r>
            <a:endParaRPr lang="it-IT" altLang="it-IT" sz="6000" b="0" dirty="0">
              <a:solidFill>
                <a:srgbClr val="008000"/>
              </a:solidFill>
            </a:endParaRPr>
          </a:p>
        </p:txBody>
      </p:sp>
      <p:sp>
        <p:nvSpPr>
          <p:cNvPr id="3" name="CasellaDiTesto 2"/>
          <p:cNvSpPr txBox="1"/>
          <p:nvPr/>
        </p:nvSpPr>
        <p:spPr>
          <a:xfrm>
            <a:off x="338578" y="3391147"/>
            <a:ext cx="3975596" cy="2123658"/>
          </a:xfrm>
          <a:prstGeom prst="rect">
            <a:avLst/>
          </a:prstGeom>
          <a:solidFill>
            <a:schemeClr val="bg1">
              <a:lumMod val="85000"/>
              <a:alpha val="50000"/>
            </a:schemeClr>
          </a:solidFill>
        </p:spPr>
        <p:txBody>
          <a:bodyPr wrap="square" rtlCol="0">
            <a:spAutoFit/>
          </a:bodyPr>
          <a:lstStyle/>
          <a:p>
            <a:pPr algn="ctr"/>
            <a:r>
              <a:rPr lang="it-IT" sz="4400" b="0" dirty="0" smtClean="0">
                <a:solidFill>
                  <a:srgbClr val="113776"/>
                </a:solidFill>
              </a:rPr>
              <a:t>3.616.454</a:t>
            </a:r>
          </a:p>
          <a:p>
            <a:pPr algn="ctr"/>
            <a:r>
              <a:rPr lang="it-IT" sz="4400" b="0" dirty="0" smtClean="0">
                <a:solidFill>
                  <a:srgbClr val="113776"/>
                </a:solidFill>
              </a:rPr>
              <a:t>imprese in totale</a:t>
            </a:r>
            <a:endParaRPr lang="it-IT" sz="4400" b="0" dirty="0">
              <a:solidFill>
                <a:srgbClr val="113776"/>
              </a:solidFill>
            </a:endParaRPr>
          </a:p>
        </p:txBody>
      </p:sp>
      <p:cxnSp>
        <p:nvCxnSpPr>
          <p:cNvPr id="7" name="Connettore diritto 6"/>
          <p:cNvCxnSpPr/>
          <p:nvPr/>
        </p:nvCxnSpPr>
        <p:spPr bwMode="auto">
          <a:xfrm flipV="1">
            <a:off x="2326376" y="2295046"/>
            <a:ext cx="2533656" cy="301285"/>
          </a:xfrm>
          <a:prstGeom prst="line">
            <a:avLst/>
          </a:prstGeom>
          <a:noFill/>
          <a:ln w="28575" cap="flat" cmpd="sng" algn="ctr">
            <a:solidFill>
              <a:srgbClr val="008000"/>
            </a:solidFill>
            <a:prstDash val="solid"/>
            <a:round/>
            <a:headEnd type="oval" w="med" len="med"/>
            <a:tailEnd type="none" w="med" len="med"/>
          </a:ln>
          <a:effectLst/>
        </p:spPr>
      </p:cxnSp>
      <p:cxnSp>
        <p:nvCxnSpPr>
          <p:cNvPr id="10" name="Connettore diritto 9"/>
          <p:cNvCxnSpPr/>
          <p:nvPr/>
        </p:nvCxnSpPr>
        <p:spPr bwMode="auto">
          <a:xfrm>
            <a:off x="4860032" y="1822845"/>
            <a:ext cx="0" cy="962196"/>
          </a:xfrm>
          <a:prstGeom prst="line">
            <a:avLst/>
          </a:prstGeom>
          <a:noFill/>
          <a:ln w="28575" cap="flat" cmpd="sng" algn="ctr">
            <a:solidFill>
              <a:srgbClr val="008000"/>
            </a:solidFill>
            <a:prstDash val="solid"/>
            <a:round/>
            <a:headEnd type="none" w="med" len="med"/>
            <a:tailEnd type="none" w="med" len="med"/>
          </a:ln>
          <a:effectLst/>
        </p:spPr>
      </p:cxnSp>
      <p:sp>
        <p:nvSpPr>
          <p:cNvPr id="42" name="CasellaDiTesto 87"/>
          <p:cNvSpPr txBox="1">
            <a:spLocks noChangeArrowheads="1"/>
          </p:cNvSpPr>
          <p:nvPr/>
        </p:nvSpPr>
        <p:spPr bwMode="auto">
          <a:xfrm>
            <a:off x="4860033" y="2897420"/>
            <a:ext cx="403244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3200" b="0" dirty="0" smtClean="0">
                <a:solidFill>
                  <a:srgbClr val="008000"/>
                </a:solidFill>
              </a:rPr>
              <a:t>In Friuli Venezia Giulia operano </a:t>
            </a:r>
            <a:r>
              <a:rPr lang="it-IT" altLang="it-IT" sz="3200" dirty="0" smtClean="0">
                <a:solidFill>
                  <a:srgbClr val="008000"/>
                </a:solidFill>
              </a:rPr>
              <a:t>70.681</a:t>
            </a:r>
            <a:r>
              <a:rPr lang="it-IT" altLang="it-IT" sz="3200" b="0" dirty="0" smtClean="0">
                <a:solidFill>
                  <a:srgbClr val="008000"/>
                </a:solidFill>
              </a:rPr>
              <a:t> imprese, pari al 2% della totalità del tessuto imprenditoriale italiano…</a:t>
            </a:r>
            <a:endParaRPr lang="it-IT" altLang="it-IT" sz="3200" b="0" dirty="0">
              <a:solidFill>
                <a:srgbClr val="008000"/>
              </a:solidFill>
            </a:endParaRPr>
          </a:p>
        </p:txBody>
      </p:sp>
    </p:spTree>
    <p:extLst>
      <p:ext uri="{BB962C8B-B14F-4D97-AF65-F5344CB8AC3E}">
        <p14:creationId xmlns:p14="http://schemas.microsoft.com/office/powerpoint/2010/main" val="37750610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366085" y="1991350"/>
            <a:ext cx="939681" cy="307777"/>
          </a:xfrm>
          <a:prstGeom prst="rect">
            <a:avLst/>
          </a:prstGeom>
          <a:noFill/>
        </p:spPr>
        <p:txBody>
          <a:bodyPr wrap="none" rtlCol="0">
            <a:spAutoFit/>
          </a:bodyPr>
          <a:lstStyle/>
          <a:p>
            <a:r>
              <a:rPr lang="it-IT" sz="1400" dirty="0" smtClean="0"/>
              <a:t>Industria</a:t>
            </a:r>
            <a:endParaRPr lang="it-IT" sz="1400" b="0" i="1" dirty="0"/>
          </a:p>
        </p:txBody>
      </p:sp>
      <p:sp>
        <p:nvSpPr>
          <p:cNvPr id="49" name="Rettangolo 48"/>
          <p:cNvSpPr/>
          <p:nvPr/>
        </p:nvSpPr>
        <p:spPr bwMode="auto">
          <a:xfrm>
            <a:off x="351681" y="1913930"/>
            <a:ext cx="8469512" cy="1813527"/>
          </a:xfrm>
          <a:prstGeom prst="rect">
            <a:avLst/>
          </a:prstGeom>
          <a:noFill/>
          <a:ln w="127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50" name="CasellaDiTesto 49"/>
          <p:cNvSpPr txBox="1"/>
          <p:nvPr/>
        </p:nvSpPr>
        <p:spPr>
          <a:xfrm>
            <a:off x="422837" y="2390064"/>
            <a:ext cx="1178528" cy="338554"/>
          </a:xfrm>
          <a:prstGeom prst="rect">
            <a:avLst/>
          </a:prstGeom>
          <a:noFill/>
        </p:spPr>
        <p:txBody>
          <a:bodyPr wrap="none" rtlCol="0">
            <a:spAutoFit/>
          </a:bodyPr>
          <a:lstStyle/>
          <a:p>
            <a:r>
              <a:rPr lang="it-IT" sz="1600" b="0" dirty="0" smtClean="0"/>
              <a:t>Micro (1-9)</a:t>
            </a:r>
            <a:endParaRPr lang="it-IT" sz="1600" b="0" i="1" dirty="0"/>
          </a:p>
        </p:txBody>
      </p:sp>
      <p:sp>
        <p:nvSpPr>
          <p:cNvPr id="51" name="CasellaDiTesto 50"/>
          <p:cNvSpPr txBox="1"/>
          <p:nvPr/>
        </p:nvSpPr>
        <p:spPr>
          <a:xfrm>
            <a:off x="422837" y="2823509"/>
            <a:ext cx="1563248" cy="338554"/>
          </a:xfrm>
          <a:prstGeom prst="rect">
            <a:avLst/>
          </a:prstGeom>
          <a:noFill/>
        </p:spPr>
        <p:txBody>
          <a:bodyPr wrap="none" rtlCol="0">
            <a:spAutoFit/>
          </a:bodyPr>
          <a:lstStyle/>
          <a:p>
            <a:r>
              <a:rPr lang="it-IT" sz="1600" b="0" dirty="0" smtClean="0"/>
              <a:t>Piccole (10-49)</a:t>
            </a:r>
            <a:endParaRPr lang="it-IT" sz="1600" b="0" i="1" dirty="0"/>
          </a:p>
        </p:txBody>
      </p:sp>
      <p:sp>
        <p:nvSpPr>
          <p:cNvPr id="52" name="CasellaDiTesto 51"/>
          <p:cNvSpPr txBox="1"/>
          <p:nvPr/>
        </p:nvSpPr>
        <p:spPr>
          <a:xfrm>
            <a:off x="422837" y="3256954"/>
            <a:ext cx="2084225" cy="338554"/>
          </a:xfrm>
          <a:prstGeom prst="rect">
            <a:avLst/>
          </a:prstGeom>
          <a:noFill/>
        </p:spPr>
        <p:txBody>
          <a:bodyPr wrap="none" rtlCol="0">
            <a:spAutoFit/>
          </a:bodyPr>
          <a:lstStyle/>
          <a:p>
            <a:r>
              <a:rPr lang="it-IT" sz="1600" b="0" dirty="0" smtClean="0"/>
              <a:t>Medie e grandi (&gt;49)</a:t>
            </a:r>
            <a:endParaRPr lang="it-IT" sz="1600" b="0" i="1" dirty="0"/>
          </a:p>
        </p:txBody>
      </p:sp>
      <p:sp>
        <p:nvSpPr>
          <p:cNvPr id="61" name="CasellaDiTesto 60"/>
          <p:cNvSpPr txBox="1"/>
          <p:nvPr/>
        </p:nvSpPr>
        <p:spPr>
          <a:xfrm>
            <a:off x="3698628" y="1975961"/>
            <a:ext cx="654346" cy="338554"/>
          </a:xfrm>
          <a:prstGeom prst="rect">
            <a:avLst/>
          </a:prstGeom>
          <a:noFill/>
        </p:spPr>
        <p:txBody>
          <a:bodyPr wrap="none" rtlCol="0">
            <a:spAutoFit/>
          </a:bodyPr>
          <a:lstStyle/>
          <a:p>
            <a:pPr algn="ctr"/>
            <a:r>
              <a:rPr lang="it-IT" sz="1600" dirty="0" smtClean="0">
                <a:solidFill>
                  <a:srgbClr val="113776"/>
                </a:solidFill>
              </a:rPr>
              <a:t>Italia</a:t>
            </a:r>
            <a:endParaRPr lang="it-IT" sz="1600" b="0" i="1" dirty="0">
              <a:solidFill>
                <a:srgbClr val="113776"/>
              </a:solidFill>
            </a:endParaRPr>
          </a:p>
        </p:txBody>
      </p:sp>
      <p:sp>
        <p:nvSpPr>
          <p:cNvPr id="62" name="CasellaDiTesto 61"/>
          <p:cNvSpPr txBox="1"/>
          <p:nvPr/>
        </p:nvSpPr>
        <p:spPr>
          <a:xfrm>
            <a:off x="3733894" y="2390064"/>
            <a:ext cx="583814" cy="338554"/>
          </a:xfrm>
          <a:prstGeom prst="rect">
            <a:avLst/>
          </a:prstGeom>
          <a:noFill/>
        </p:spPr>
        <p:txBody>
          <a:bodyPr wrap="none" rtlCol="0">
            <a:spAutoFit/>
          </a:bodyPr>
          <a:lstStyle/>
          <a:p>
            <a:pPr algn="ctr"/>
            <a:r>
              <a:rPr lang="it-IT" sz="1600" b="0" dirty="0" smtClean="0"/>
              <a:t>33,3</a:t>
            </a:r>
            <a:endParaRPr lang="it-IT" sz="1600" b="0" dirty="0"/>
          </a:p>
        </p:txBody>
      </p:sp>
      <p:sp>
        <p:nvSpPr>
          <p:cNvPr id="64" name="CasellaDiTesto 63"/>
          <p:cNvSpPr txBox="1"/>
          <p:nvPr/>
        </p:nvSpPr>
        <p:spPr>
          <a:xfrm>
            <a:off x="3733894" y="2823509"/>
            <a:ext cx="583814" cy="338554"/>
          </a:xfrm>
          <a:prstGeom prst="rect">
            <a:avLst/>
          </a:prstGeom>
          <a:noFill/>
        </p:spPr>
        <p:txBody>
          <a:bodyPr wrap="none" rtlCol="0">
            <a:spAutoFit/>
          </a:bodyPr>
          <a:lstStyle/>
          <a:p>
            <a:pPr algn="ctr"/>
            <a:r>
              <a:rPr lang="it-IT" sz="1600" b="0" dirty="0" smtClean="0"/>
              <a:t>39,8</a:t>
            </a:r>
            <a:endParaRPr lang="it-IT" sz="1600" b="0" dirty="0"/>
          </a:p>
        </p:txBody>
      </p:sp>
      <p:sp>
        <p:nvSpPr>
          <p:cNvPr id="65" name="CasellaDiTesto 64"/>
          <p:cNvSpPr txBox="1"/>
          <p:nvPr/>
        </p:nvSpPr>
        <p:spPr>
          <a:xfrm>
            <a:off x="3733894" y="3256954"/>
            <a:ext cx="583814" cy="338554"/>
          </a:xfrm>
          <a:prstGeom prst="rect">
            <a:avLst/>
          </a:prstGeom>
          <a:noFill/>
        </p:spPr>
        <p:txBody>
          <a:bodyPr wrap="none" rtlCol="0">
            <a:spAutoFit/>
          </a:bodyPr>
          <a:lstStyle/>
          <a:p>
            <a:pPr algn="ctr"/>
            <a:r>
              <a:rPr lang="it-IT" sz="1600" b="0" dirty="0" smtClean="0"/>
              <a:t>52,2</a:t>
            </a:r>
            <a:endParaRPr lang="it-IT" sz="1600" b="0" dirty="0"/>
          </a:p>
        </p:txBody>
      </p:sp>
      <p:sp>
        <p:nvSpPr>
          <p:cNvPr id="45" name="CasellaDiTesto 44"/>
          <p:cNvSpPr txBox="1"/>
          <p:nvPr/>
        </p:nvSpPr>
        <p:spPr>
          <a:xfrm>
            <a:off x="5398703" y="1975961"/>
            <a:ext cx="1039067" cy="338554"/>
          </a:xfrm>
          <a:prstGeom prst="rect">
            <a:avLst/>
          </a:prstGeom>
          <a:noFill/>
        </p:spPr>
        <p:txBody>
          <a:bodyPr wrap="none" rtlCol="0">
            <a:spAutoFit/>
          </a:bodyPr>
          <a:lstStyle/>
          <a:p>
            <a:pPr algn="ctr"/>
            <a:r>
              <a:rPr lang="it-IT" sz="1600" dirty="0" smtClean="0"/>
              <a:t>Nord Est</a:t>
            </a:r>
            <a:endParaRPr lang="it-IT" sz="1600" b="0" i="1" dirty="0"/>
          </a:p>
        </p:txBody>
      </p:sp>
      <p:sp>
        <p:nvSpPr>
          <p:cNvPr id="46" name="CasellaDiTesto 45"/>
          <p:cNvSpPr txBox="1"/>
          <p:nvPr/>
        </p:nvSpPr>
        <p:spPr>
          <a:xfrm>
            <a:off x="5626329" y="2390064"/>
            <a:ext cx="583814" cy="338554"/>
          </a:xfrm>
          <a:prstGeom prst="rect">
            <a:avLst/>
          </a:prstGeom>
          <a:noFill/>
        </p:spPr>
        <p:txBody>
          <a:bodyPr wrap="none" rtlCol="0">
            <a:spAutoFit/>
          </a:bodyPr>
          <a:lstStyle/>
          <a:p>
            <a:pPr algn="ctr"/>
            <a:r>
              <a:rPr lang="it-IT" sz="1600" b="0" dirty="0" smtClean="0"/>
              <a:t>34,1</a:t>
            </a:r>
            <a:endParaRPr lang="it-IT" sz="1600" b="0" dirty="0"/>
          </a:p>
        </p:txBody>
      </p:sp>
      <p:sp>
        <p:nvSpPr>
          <p:cNvPr id="47" name="CasellaDiTesto 46"/>
          <p:cNvSpPr txBox="1"/>
          <p:nvPr/>
        </p:nvSpPr>
        <p:spPr>
          <a:xfrm>
            <a:off x="5626329" y="2823509"/>
            <a:ext cx="583814" cy="338554"/>
          </a:xfrm>
          <a:prstGeom prst="rect">
            <a:avLst/>
          </a:prstGeom>
          <a:noFill/>
        </p:spPr>
        <p:txBody>
          <a:bodyPr wrap="none" rtlCol="0">
            <a:spAutoFit/>
          </a:bodyPr>
          <a:lstStyle/>
          <a:p>
            <a:pPr algn="ctr"/>
            <a:r>
              <a:rPr lang="it-IT" sz="1600" b="0" dirty="0" smtClean="0"/>
              <a:t>39,1</a:t>
            </a:r>
            <a:endParaRPr lang="it-IT" sz="1600" b="0" dirty="0"/>
          </a:p>
        </p:txBody>
      </p:sp>
      <p:sp>
        <p:nvSpPr>
          <p:cNvPr id="48" name="CasellaDiTesto 47"/>
          <p:cNvSpPr txBox="1"/>
          <p:nvPr/>
        </p:nvSpPr>
        <p:spPr>
          <a:xfrm>
            <a:off x="5626329" y="3256954"/>
            <a:ext cx="583814" cy="338554"/>
          </a:xfrm>
          <a:prstGeom prst="rect">
            <a:avLst/>
          </a:prstGeom>
          <a:noFill/>
        </p:spPr>
        <p:txBody>
          <a:bodyPr wrap="none" rtlCol="0">
            <a:spAutoFit/>
          </a:bodyPr>
          <a:lstStyle/>
          <a:p>
            <a:pPr algn="ctr"/>
            <a:r>
              <a:rPr lang="it-IT" sz="1600" b="0" dirty="0" smtClean="0"/>
              <a:t>53,8</a:t>
            </a:r>
            <a:endParaRPr lang="it-IT" sz="1600" b="0" dirty="0"/>
          </a:p>
        </p:txBody>
      </p:sp>
      <p:sp>
        <p:nvSpPr>
          <p:cNvPr id="24" name="CasellaDiTesto 23"/>
          <p:cNvSpPr txBox="1"/>
          <p:nvPr/>
        </p:nvSpPr>
        <p:spPr>
          <a:xfrm>
            <a:off x="7501468" y="1975961"/>
            <a:ext cx="548548" cy="338554"/>
          </a:xfrm>
          <a:prstGeom prst="rect">
            <a:avLst/>
          </a:prstGeom>
          <a:noFill/>
        </p:spPr>
        <p:txBody>
          <a:bodyPr wrap="none" rtlCol="0">
            <a:spAutoFit/>
          </a:bodyPr>
          <a:lstStyle/>
          <a:p>
            <a:pPr algn="ctr"/>
            <a:r>
              <a:rPr lang="it-IT" sz="1600" dirty="0" err="1" smtClean="0">
                <a:solidFill>
                  <a:srgbClr val="008000"/>
                </a:solidFill>
              </a:rPr>
              <a:t>Fvg</a:t>
            </a:r>
            <a:endParaRPr lang="it-IT" sz="1600" b="0" i="1" dirty="0">
              <a:solidFill>
                <a:srgbClr val="008000"/>
              </a:solidFill>
            </a:endParaRPr>
          </a:p>
        </p:txBody>
      </p:sp>
      <p:sp>
        <p:nvSpPr>
          <p:cNvPr id="32" name="CasellaDiTesto 31"/>
          <p:cNvSpPr txBox="1"/>
          <p:nvPr/>
        </p:nvSpPr>
        <p:spPr>
          <a:xfrm>
            <a:off x="7483835" y="2390064"/>
            <a:ext cx="583814" cy="338554"/>
          </a:xfrm>
          <a:prstGeom prst="rect">
            <a:avLst/>
          </a:prstGeom>
          <a:noFill/>
        </p:spPr>
        <p:txBody>
          <a:bodyPr wrap="none" rtlCol="0">
            <a:spAutoFit/>
          </a:bodyPr>
          <a:lstStyle/>
          <a:p>
            <a:pPr algn="ctr"/>
            <a:r>
              <a:rPr lang="it-IT" sz="1600" b="0" dirty="0" smtClean="0"/>
              <a:t>34,3</a:t>
            </a:r>
            <a:endParaRPr lang="it-IT" sz="1600" b="0" dirty="0"/>
          </a:p>
        </p:txBody>
      </p:sp>
      <p:sp>
        <p:nvSpPr>
          <p:cNvPr id="33" name="CasellaDiTesto 32"/>
          <p:cNvSpPr txBox="1"/>
          <p:nvPr/>
        </p:nvSpPr>
        <p:spPr>
          <a:xfrm>
            <a:off x="7483835" y="2823509"/>
            <a:ext cx="583814" cy="338554"/>
          </a:xfrm>
          <a:prstGeom prst="rect">
            <a:avLst/>
          </a:prstGeom>
          <a:noFill/>
        </p:spPr>
        <p:txBody>
          <a:bodyPr wrap="none" rtlCol="0">
            <a:spAutoFit/>
          </a:bodyPr>
          <a:lstStyle/>
          <a:p>
            <a:pPr algn="ctr"/>
            <a:r>
              <a:rPr lang="it-IT" sz="1600" b="0" dirty="0" smtClean="0"/>
              <a:t>44,0</a:t>
            </a:r>
            <a:endParaRPr lang="it-IT" sz="1600" b="0" dirty="0"/>
          </a:p>
        </p:txBody>
      </p:sp>
      <p:sp>
        <p:nvSpPr>
          <p:cNvPr id="34" name="CasellaDiTesto 33"/>
          <p:cNvSpPr txBox="1"/>
          <p:nvPr/>
        </p:nvSpPr>
        <p:spPr>
          <a:xfrm>
            <a:off x="7483835" y="3256954"/>
            <a:ext cx="583814" cy="338554"/>
          </a:xfrm>
          <a:prstGeom prst="rect">
            <a:avLst/>
          </a:prstGeom>
          <a:noFill/>
        </p:spPr>
        <p:txBody>
          <a:bodyPr wrap="none" rtlCol="0">
            <a:spAutoFit/>
          </a:bodyPr>
          <a:lstStyle/>
          <a:p>
            <a:pPr algn="ctr"/>
            <a:r>
              <a:rPr lang="it-IT" sz="1600" b="0" dirty="0" smtClean="0"/>
              <a:t>54,4</a:t>
            </a:r>
            <a:endParaRPr lang="it-IT" sz="1600" b="0" dirty="0"/>
          </a:p>
        </p:txBody>
      </p:sp>
      <p:sp>
        <p:nvSpPr>
          <p:cNvPr id="68" name="Rectangle 4"/>
          <p:cNvSpPr txBox="1">
            <a:spLocks noChangeArrowheads="1"/>
          </p:cNvSpPr>
          <p:nvPr/>
        </p:nvSpPr>
        <p:spPr bwMode="auto">
          <a:xfrm>
            <a:off x="194213" y="152337"/>
            <a:ext cx="86982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000" dirty="0"/>
              <a:t>Ritiene che la </a:t>
            </a:r>
            <a:r>
              <a:rPr lang="it-IT" altLang="ja-JP" sz="2000" u="sng" dirty="0"/>
              <a:t>situazione economica generale dell’Italia</a:t>
            </a:r>
            <a:r>
              <a:rPr lang="it-IT" altLang="ja-JP" sz="2000" dirty="0"/>
              <a:t>, a prescindere dalla situazione della Sua impresa e del Suo settore, nei prossimi tre mesi, rispetto al trimestre attuale…? </a:t>
            </a:r>
            <a:r>
              <a:rPr lang="it-IT" altLang="ja-JP" sz="2000" dirty="0" smtClean="0"/>
              <a:t/>
            </a:r>
            <a:br>
              <a:rPr lang="it-IT" altLang="ja-JP" sz="2000" dirty="0" smtClean="0"/>
            </a:br>
            <a:r>
              <a:rPr lang="it-IT" altLang="ja-JP" sz="2000" b="0" i="1" dirty="0" smtClean="0"/>
              <a:t>(stima preliminare del quarto trimestre 2015)</a:t>
            </a:r>
            <a:endParaRPr lang="it-IT" altLang="it-IT" sz="2000" b="0" i="1" dirty="0">
              <a:solidFill>
                <a:schemeClr val="accent2"/>
              </a:solidFill>
            </a:endParaRPr>
          </a:p>
        </p:txBody>
      </p:sp>
      <p:sp>
        <p:nvSpPr>
          <p:cNvPr id="69" name="CasellaDiTesto 68"/>
          <p:cNvSpPr txBox="1"/>
          <p:nvPr/>
        </p:nvSpPr>
        <p:spPr>
          <a:xfrm>
            <a:off x="363690" y="4151590"/>
            <a:ext cx="918328" cy="307777"/>
          </a:xfrm>
          <a:prstGeom prst="rect">
            <a:avLst/>
          </a:prstGeom>
          <a:noFill/>
        </p:spPr>
        <p:txBody>
          <a:bodyPr wrap="none" rtlCol="0">
            <a:spAutoFit/>
          </a:bodyPr>
          <a:lstStyle/>
          <a:p>
            <a:r>
              <a:rPr lang="it-IT" sz="1400" dirty="0" smtClean="0"/>
              <a:t>Terziario</a:t>
            </a:r>
            <a:endParaRPr lang="it-IT" sz="1400" b="0" i="1" dirty="0"/>
          </a:p>
        </p:txBody>
      </p:sp>
      <p:sp>
        <p:nvSpPr>
          <p:cNvPr id="70" name="Rettangolo 69"/>
          <p:cNvSpPr/>
          <p:nvPr/>
        </p:nvSpPr>
        <p:spPr bwMode="auto">
          <a:xfrm>
            <a:off x="349286" y="4063745"/>
            <a:ext cx="8469512" cy="1813527"/>
          </a:xfrm>
          <a:prstGeom prst="rect">
            <a:avLst/>
          </a:prstGeom>
          <a:noFill/>
          <a:ln w="127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71" name="CasellaDiTesto 70"/>
          <p:cNvSpPr txBox="1"/>
          <p:nvPr/>
        </p:nvSpPr>
        <p:spPr>
          <a:xfrm>
            <a:off x="420442" y="4564147"/>
            <a:ext cx="1178528" cy="338554"/>
          </a:xfrm>
          <a:prstGeom prst="rect">
            <a:avLst/>
          </a:prstGeom>
          <a:noFill/>
        </p:spPr>
        <p:txBody>
          <a:bodyPr wrap="none" rtlCol="0">
            <a:spAutoFit/>
          </a:bodyPr>
          <a:lstStyle/>
          <a:p>
            <a:r>
              <a:rPr lang="it-IT" sz="1600" b="0" dirty="0" smtClean="0"/>
              <a:t>Micro (1-9)</a:t>
            </a:r>
            <a:endParaRPr lang="it-IT" sz="1600" b="0" i="1" dirty="0"/>
          </a:p>
        </p:txBody>
      </p:sp>
      <p:sp>
        <p:nvSpPr>
          <p:cNvPr id="72" name="CasellaDiTesto 71"/>
          <p:cNvSpPr txBox="1"/>
          <p:nvPr/>
        </p:nvSpPr>
        <p:spPr>
          <a:xfrm>
            <a:off x="420442" y="4997592"/>
            <a:ext cx="1563248" cy="338554"/>
          </a:xfrm>
          <a:prstGeom prst="rect">
            <a:avLst/>
          </a:prstGeom>
          <a:noFill/>
        </p:spPr>
        <p:txBody>
          <a:bodyPr wrap="none" rtlCol="0">
            <a:spAutoFit/>
          </a:bodyPr>
          <a:lstStyle/>
          <a:p>
            <a:r>
              <a:rPr lang="it-IT" sz="1600" b="0" dirty="0" smtClean="0"/>
              <a:t>Piccole (10-49)</a:t>
            </a:r>
            <a:endParaRPr lang="it-IT" sz="1600" b="0" i="1" dirty="0"/>
          </a:p>
        </p:txBody>
      </p:sp>
      <p:sp>
        <p:nvSpPr>
          <p:cNvPr id="73" name="CasellaDiTesto 72"/>
          <p:cNvSpPr txBox="1"/>
          <p:nvPr/>
        </p:nvSpPr>
        <p:spPr>
          <a:xfrm>
            <a:off x="420442" y="5431037"/>
            <a:ext cx="2084225" cy="338554"/>
          </a:xfrm>
          <a:prstGeom prst="rect">
            <a:avLst/>
          </a:prstGeom>
          <a:noFill/>
        </p:spPr>
        <p:txBody>
          <a:bodyPr wrap="none" rtlCol="0">
            <a:spAutoFit/>
          </a:bodyPr>
          <a:lstStyle/>
          <a:p>
            <a:r>
              <a:rPr lang="it-IT" sz="1600" b="0" dirty="0" smtClean="0"/>
              <a:t>Medie e grandi (&gt;49)</a:t>
            </a:r>
            <a:endParaRPr lang="it-IT" sz="1600" b="0" i="1" dirty="0"/>
          </a:p>
        </p:txBody>
      </p:sp>
      <p:sp>
        <p:nvSpPr>
          <p:cNvPr id="86" name="CasellaDiTesto 85"/>
          <p:cNvSpPr txBox="1"/>
          <p:nvPr/>
        </p:nvSpPr>
        <p:spPr>
          <a:xfrm>
            <a:off x="3698629" y="4136201"/>
            <a:ext cx="654345" cy="338554"/>
          </a:xfrm>
          <a:prstGeom prst="rect">
            <a:avLst/>
          </a:prstGeom>
          <a:noFill/>
        </p:spPr>
        <p:txBody>
          <a:bodyPr wrap="none" rtlCol="0">
            <a:spAutoFit/>
          </a:bodyPr>
          <a:lstStyle/>
          <a:p>
            <a:pPr algn="ctr"/>
            <a:r>
              <a:rPr lang="it-IT" sz="1600" dirty="0">
                <a:solidFill>
                  <a:srgbClr val="113776"/>
                </a:solidFill>
              </a:rPr>
              <a:t>Italia</a:t>
            </a:r>
            <a:endParaRPr lang="it-IT" sz="1600" b="0" i="1" dirty="0"/>
          </a:p>
        </p:txBody>
      </p:sp>
      <p:sp>
        <p:nvSpPr>
          <p:cNvPr id="87" name="CasellaDiTesto 86"/>
          <p:cNvSpPr txBox="1"/>
          <p:nvPr/>
        </p:nvSpPr>
        <p:spPr>
          <a:xfrm>
            <a:off x="3733894" y="4564147"/>
            <a:ext cx="583814" cy="338554"/>
          </a:xfrm>
          <a:prstGeom prst="rect">
            <a:avLst/>
          </a:prstGeom>
          <a:noFill/>
        </p:spPr>
        <p:txBody>
          <a:bodyPr wrap="none" rtlCol="0">
            <a:spAutoFit/>
          </a:bodyPr>
          <a:lstStyle/>
          <a:p>
            <a:pPr algn="ctr"/>
            <a:r>
              <a:rPr lang="it-IT" sz="1600" b="0" dirty="0" smtClean="0"/>
              <a:t>38,7</a:t>
            </a:r>
            <a:endParaRPr lang="it-IT" sz="1600" b="0" dirty="0"/>
          </a:p>
        </p:txBody>
      </p:sp>
      <p:sp>
        <p:nvSpPr>
          <p:cNvPr id="88" name="CasellaDiTesto 87"/>
          <p:cNvSpPr txBox="1"/>
          <p:nvPr/>
        </p:nvSpPr>
        <p:spPr>
          <a:xfrm>
            <a:off x="3733894" y="4997592"/>
            <a:ext cx="583814" cy="338554"/>
          </a:xfrm>
          <a:prstGeom prst="rect">
            <a:avLst/>
          </a:prstGeom>
          <a:noFill/>
        </p:spPr>
        <p:txBody>
          <a:bodyPr wrap="none" rtlCol="0">
            <a:spAutoFit/>
          </a:bodyPr>
          <a:lstStyle/>
          <a:p>
            <a:pPr algn="ctr"/>
            <a:r>
              <a:rPr lang="it-IT" sz="1600" b="0" dirty="0" smtClean="0"/>
              <a:t>44,0</a:t>
            </a:r>
            <a:endParaRPr lang="it-IT" sz="1600" b="0" dirty="0"/>
          </a:p>
        </p:txBody>
      </p:sp>
      <p:sp>
        <p:nvSpPr>
          <p:cNvPr id="89" name="CasellaDiTesto 88"/>
          <p:cNvSpPr txBox="1"/>
          <p:nvPr/>
        </p:nvSpPr>
        <p:spPr>
          <a:xfrm>
            <a:off x="3733894" y="5431037"/>
            <a:ext cx="583814" cy="338554"/>
          </a:xfrm>
          <a:prstGeom prst="rect">
            <a:avLst/>
          </a:prstGeom>
          <a:noFill/>
        </p:spPr>
        <p:txBody>
          <a:bodyPr wrap="none" rtlCol="0">
            <a:spAutoFit/>
          </a:bodyPr>
          <a:lstStyle/>
          <a:p>
            <a:pPr algn="ctr"/>
            <a:r>
              <a:rPr lang="it-IT" sz="1600" b="0" dirty="0" smtClean="0"/>
              <a:t>55,5</a:t>
            </a:r>
            <a:endParaRPr lang="it-IT" sz="1600" b="0" dirty="0"/>
          </a:p>
        </p:txBody>
      </p:sp>
      <p:sp>
        <p:nvSpPr>
          <p:cNvPr id="90" name="CasellaDiTesto 89"/>
          <p:cNvSpPr txBox="1"/>
          <p:nvPr/>
        </p:nvSpPr>
        <p:spPr>
          <a:xfrm>
            <a:off x="5398703" y="4136201"/>
            <a:ext cx="1039066" cy="338554"/>
          </a:xfrm>
          <a:prstGeom prst="rect">
            <a:avLst/>
          </a:prstGeom>
          <a:noFill/>
        </p:spPr>
        <p:txBody>
          <a:bodyPr wrap="none" rtlCol="0">
            <a:spAutoFit/>
          </a:bodyPr>
          <a:lstStyle/>
          <a:p>
            <a:pPr algn="ctr"/>
            <a:r>
              <a:rPr lang="it-IT" sz="1600" dirty="0"/>
              <a:t>Nord Est</a:t>
            </a:r>
            <a:endParaRPr lang="it-IT" sz="1600" b="0" i="1" dirty="0"/>
          </a:p>
        </p:txBody>
      </p:sp>
      <p:sp>
        <p:nvSpPr>
          <p:cNvPr id="91" name="CasellaDiTesto 90"/>
          <p:cNvSpPr txBox="1"/>
          <p:nvPr/>
        </p:nvSpPr>
        <p:spPr>
          <a:xfrm>
            <a:off x="5626329" y="4564147"/>
            <a:ext cx="583814" cy="338554"/>
          </a:xfrm>
          <a:prstGeom prst="rect">
            <a:avLst/>
          </a:prstGeom>
          <a:noFill/>
        </p:spPr>
        <p:txBody>
          <a:bodyPr wrap="none" rtlCol="0">
            <a:spAutoFit/>
          </a:bodyPr>
          <a:lstStyle/>
          <a:p>
            <a:pPr algn="ctr"/>
            <a:r>
              <a:rPr lang="it-IT" sz="1600" b="0" dirty="0" smtClean="0"/>
              <a:t>39,0</a:t>
            </a:r>
            <a:endParaRPr lang="it-IT" sz="1600" b="0" dirty="0"/>
          </a:p>
        </p:txBody>
      </p:sp>
      <p:sp>
        <p:nvSpPr>
          <p:cNvPr id="92" name="CasellaDiTesto 91"/>
          <p:cNvSpPr txBox="1"/>
          <p:nvPr/>
        </p:nvSpPr>
        <p:spPr>
          <a:xfrm>
            <a:off x="5626329" y="4997592"/>
            <a:ext cx="583814" cy="338554"/>
          </a:xfrm>
          <a:prstGeom prst="rect">
            <a:avLst/>
          </a:prstGeom>
          <a:noFill/>
        </p:spPr>
        <p:txBody>
          <a:bodyPr wrap="none" rtlCol="0">
            <a:spAutoFit/>
          </a:bodyPr>
          <a:lstStyle/>
          <a:p>
            <a:pPr algn="ctr"/>
            <a:r>
              <a:rPr lang="it-IT" sz="1600" b="0" dirty="0" smtClean="0"/>
              <a:t>46,0</a:t>
            </a:r>
            <a:endParaRPr lang="it-IT" sz="1600" b="0" dirty="0"/>
          </a:p>
        </p:txBody>
      </p:sp>
      <p:sp>
        <p:nvSpPr>
          <p:cNvPr id="93" name="CasellaDiTesto 92"/>
          <p:cNvSpPr txBox="1"/>
          <p:nvPr/>
        </p:nvSpPr>
        <p:spPr>
          <a:xfrm>
            <a:off x="5626329" y="5431037"/>
            <a:ext cx="583814" cy="338554"/>
          </a:xfrm>
          <a:prstGeom prst="rect">
            <a:avLst/>
          </a:prstGeom>
          <a:noFill/>
        </p:spPr>
        <p:txBody>
          <a:bodyPr wrap="none" rtlCol="0">
            <a:spAutoFit/>
          </a:bodyPr>
          <a:lstStyle/>
          <a:p>
            <a:pPr algn="ctr"/>
            <a:r>
              <a:rPr lang="it-IT" sz="1600" b="0" dirty="0" smtClean="0"/>
              <a:t>55,0</a:t>
            </a:r>
            <a:endParaRPr lang="it-IT" sz="1600" b="0" dirty="0"/>
          </a:p>
        </p:txBody>
      </p:sp>
      <p:sp>
        <p:nvSpPr>
          <p:cNvPr id="94" name="CasellaDiTesto 93"/>
          <p:cNvSpPr txBox="1"/>
          <p:nvPr/>
        </p:nvSpPr>
        <p:spPr>
          <a:xfrm>
            <a:off x="7501468" y="4136201"/>
            <a:ext cx="548548" cy="338554"/>
          </a:xfrm>
          <a:prstGeom prst="rect">
            <a:avLst/>
          </a:prstGeom>
          <a:noFill/>
        </p:spPr>
        <p:txBody>
          <a:bodyPr wrap="none" rtlCol="0">
            <a:spAutoFit/>
          </a:bodyPr>
          <a:lstStyle/>
          <a:p>
            <a:pPr algn="ctr"/>
            <a:r>
              <a:rPr lang="it-IT" sz="1600" dirty="0" err="1">
                <a:solidFill>
                  <a:srgbClr val="008000"/>
                </a:solidFill>
              </a:rPr>
              <a:t>Fvg</a:t>
            </a:r>
            <a:endParaRPr lang="it-IT" sz="1600" b="0" i="1" dirty="0">
              <a:solidFill>
                <a:srgbClr val="008000"/>
              </a:solidFill>
            </a:endParaRPr>
          </a:p>
        </p:txBody>
      </p:sp>
      <p:sp>
        <p:nvSpPr>
          <p:cNvPr id="95" name="CasellaDiTesto 94"/>
          <p:cNvSpPr txBox="1"/>
          <p:nvPr/>
        </p:nvSpPr>
        <p:spPr>
          <a:xfrm>
            <a:off x="7483835" y="4564147"/>
            <a:ext cx="583814" cy="338554"/>
          </a:xfrm>
          <a:prstGeom prst="rect">
            <a:avLst/>
          </a:prstGeom>
          <a:noFill/>
        </p:spPr>
        <p:txBody>
          <a:bodyPr wrap="none" rtlCol="0">
            <a:spAutoFit/>
          </a:bodyPr>
          <a:lstStyle/>
          <a:p>
            <a:pPr algn="ctr"/>
            <a:r>
              <a:rPr lang="it-IT" sz="1600" b="0" dirty="0"/>
              <a:t>36,1</a:t>
            </a:r>
          </a:p>
        </p:txBody>
      </p:sp>
      <p:sp>
        <p:nvSpPr>
          <p:cNvPr id="96" name="CasellaDiTesto 95"/>
          <p:cNvSpPr txBox="1"/>
          <p:nvPr/>
        </p:nvSpPr>
        <p:spPr>
          <a:xfrm>
            <a:off x="7483835" y="4997592"/>
            <a:ext cx="583814" cy="338554"/>
          </a:xfrm>
          <a:prstGeom prst="rect">
            <a:avLst/>
          </a:prstGeom>
          <a:noFill/>
        </p:spPr>
        <p:txBody>
          <a:bodyPr wrap="none" rtlCol="0">
            <a:spAutoFit/>
          </a:bodyPr>
          <a:lstStyle/>
          <a:p>
            <a:pPr algn="ctr"/>
            <a:r>
              <a:rPr lang="it-IT" sz="1600" b="0" dirty="0"/>
              <a:t>45,0</a:t>
            </a:r>
          </a:p>
        </p:txBody>
      </p:sp>
      <p:sp>
        <p:nvSpPr>
          <p:cNvPr id="97" name="CasellaDiTesto 96"/>
          <p:cNvSpPr txBox="1"/>
          <p:nvPr/>
        </p:nvSpPr>
        <p:spPr>
          <a:xfrm>
            <a:off x="7483835" y="5431037"/>
            <a:ext cx="583814" cy="338554"/>
          </a:xfrm>
          <a:prstGeom prst="rect">
            <a:avLst/>
          </a:prstGeom>
          <a:noFill/>
        </p:spPr>
        <p:txBody>
          <a:bodyPr wrap="none" rtlCol="0">
            <a:spAutoFit/>
          </a:bodyPr>
          <a:lstStyle/>
          <a:p>
            <a:pPr algn="ctr"/>
            <a:r>
              <a:rPr lang="it-IT" sz="1600" b="0" dirty="0"/>
              <a:t>57,7</a:t>
            </a:r>
          </a:p>
        </p:txBody>
      </p:sp>
      <p:sp>
        <p:nvSpPr>
          <p:cNvPr id="98" name="Text Box 49"/>
          <p:cNvSpPr txBox="1">
            <a:spLocks noChangeArrowheads="1"/>
          </p:cNvSpPr>
          <p:nvPr/>
        </p:nvSpPr>
        <p:spPr bwMode="auto">
          <a:xfrm>
            <a:off x="277806" y="6264744"/>
            <a:ext cx="8744273"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dirty="0" smtClean="0"/>
              <a:t>S</a:t>
            </a:r>
            <a:r>
              <a:rPr lang="it-IT" altLang="ja-JP" b="0" dirty="0" smtClean="0">
                <a:solidFill>
                  <a:srgbClr val="000000"/>
                </a:solidFill>
              </a:rPr>
              <a:t>aldo </a:t>
            </a:r>
            <a:r>
              <a:rPr lang="it-IT" altLang="ja-JP" b="0" dirty="0">
                <a:solidFill>
                  <a:srgbClr val="000000"/>
                </a:solidFill>
              </a:rPr>
              <a:t>=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dirty="0">
                <a:solidFill>
                  <a:srgbClr val="000000"/>
                </a:solidFill>
              </a:rPr>
              <a:t>I dati sono riportati all’universo</a:t>
            </a:r>
            <a:r>
              <a:rPr lang="it-IT" altLang="ja-JP" dirty="0" smtClean="0">
                <a:solidFill>
                  <a:srgbClr val="000000"/>
                </a:solidFill>
              </a:rPr>
              <a:t>.</a:t>
            </a:r>
            <a:endParaRPr lang="it-IT" altLang="it-IT" dirty="0"/>
          </a:p>
        </p:txBody>
      </p:sp>
    </p:spTree>
    <p:extLst>
      <p:ext uri="{BB962C8B-B14F-4D97-AF65-F5344CB8AC3E}">
        <p14:creationId xmlns:p14="http://schemas.microsoft.com/office/powerpoint/2010/main" val="145336802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4"/>
          <p:cNvSpPr txBox="1">
            <a:spLocks noChangeArrowheads="1"/>
          </p:cNvSpPr>
          <p:nvPr/>
        </p:nvSpPr>
        <p:spPr bwMode="auto">
          <a:xfrm>
            <a:off x="194213" y="152337"/>
            <a:ext cx="86982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000" dirty="0"/>
              <a:t>Ritiene che l’</a:t>
            </a:r>
            <a:r>
              <a:rPr lang="it-IT" altLang="ja-JP" sz="2000" u="sng" dirty="0"/>
              <a:t>andamento economico generale della Sua </a:t>
            </a:r>
            <a:r>
              <a:rPr lang="it-IT" altLang="ja-JP" sz="2000" u="sng" dirty="0" smtClean="0"/>
              <a:t>impresa</a:t>
            </a:r>
            <a:r>
              <a:rPr lang="it-IT" altLang="ja-JP" sz="2000" dirty="0" smtClean="0"/>
              <a:t>, nei </a:t>
            </a:r>
            <a:r>
              <a:rPr lang="it-IT" altLang="ja-JP" sz="2000" dirty="0"/>
              <a:t>prossimi tre </a:t>
            </a:r>
            <a:r>
              <a:rPr lang="it-IT" altLang="ja-JP" sz="2000" dirty="0" smtClean="0"/>
              <a:t>mesi, migliorerà, resterà invariato, peggiorerà </a:t>
            </a:r>
            <a:r>
              <a:rPr lang="it-IT" altLang="ja-JP" sz="2000" dirty="0"/>
              <a:t>…? </a:t>
            </a:r>
            <a:r>
              <a:rPr lang="it-IT" altLang="ja-JP" sz="2000" dirty="0" smtClean="0"/>
              <a:t/>
            </a:r>
            <a:br>
              <a:rPr lang="it-IT" altLang="ja-JP" sz="2000" dirty="0" smtClean="0"/>
            </a:br>
            <a:r>
              <a:rPr lang="it-IT" altLang="ja-JP" sz="2000" b="0" i="1" dirty="0" smtClean="0"/>
              <a:t>(stima preliminare del quarto trimestre 2015)</a:t>
            </a:r>
            <a:endParaRPr lang="it-IT" altLang="it-IT" sz="2000" b="0" i="1" dirty="0">
              <a:solidFill>
                <a:schemeClr val="accent2"/>
              </a:solidFill>
            </a:endParaRPr>
          </a:p>
        </p:txBody>
      </p:sp>
      <p:sp>
        <p:nvSpPr>
          <p:cNvPr id="58" name="CasellaDiTesto 57"/>
          <p:cNvSpPr txBox="1"/>
          <p:nvPr/>
        </p:nvSpPr>
        <p:spPr>
          <a:xfrm>
            <a:off x="366085" y="1991350"/>
            <a:ext cx="939681" cy="307777"/>
          </a:xfrm>
          <a:prstGeom prst="rect">
            <a:avLst/>
          </a:prstGeom>
          <a:noFill/>
        </p:spPr>
        <p:txBody>
          <a:bodyPr wrap="none" rtlCol="0">
            <a:spAutoFit/>
          </a:bodyPr>
          <a:lstStyle/>
          <a:p>
            <a:r>
              <a:rPr lang="it-IT" sz="1400" dirty="0" smtClean="0"/>
              <a:t>Industria</a:t>
            </a:r>
            <a:endParaRPr lang="it-IT" sz="1400" b="0" i="1" dirty="0"/>
          </a:p>
        </p:txBody>
      </p:sp>
      <p:sp>
        <p:nvSpPr>
          <p:cNvPr id="59" name="Rettangolo 58"/>
          <p:cNvSpPr/>
          <p:nvPr/>
        </p:nvSpPr>
        <p:spPr bwMode="auto">
          <a:xfrm>
            <a:off x="351681" y="1913930"/>
            <a:ext cx="8469512" cy="1813527"/>
          </a:xfrm>
          <a:prstGeom prst="rect">
            <a:avLst/>
          </a:prstGeom>
          <a:noFill/>
          <a:ln w="127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60" name="CasellaDiTesto 59"/>
          <p:cNvSpPr txBox="1"/>
          <p:nvPr/>
        </p:nvSpPr>
        <p:spPr>
          <a:xfrm>
            <a:off x="422837" y="2390064"/>
            <a:ext cx="1178528" cy="338554"/>
          </a:xfrm>
          <a:prstGeom prst="rect">
            <a:avLst/>
          </a:prstGeom>
          <a:noFill/>
        </p:spPr>
        <p:txBody>
          <a:bodyPr wrap="none" rtlCol="0">
            <a:spAutoFit/>
          </a:bodyPr>
          <a:lstStyle/>
          <a:p>
            <a:r>
              <a:rPr lang="it-IT" sz="1600" b="0" dirty="0" smtClean="0"/>
              <a:t>Micro (1-9)</a:t>
            </a:r>
            <a:endParaRPr lang="it-IT" sz="1600" b="0" i="1" dirty="0"/>
          </a:p>
        </p:txBody>
      </p:sp>
      <p:sp>
        <p:nvSpPr>
          <p:cNvPr id="61" name="CasellaDiTesto 60"/>
          <p:cNvSpPr txBox="1"/>
          <p:nvPr/>
        </p:nvSpPr>
        <p:spPr>
          <a:xfrm>
            <a:off x="422837" y="2823509"/>
            <a:ext cx="1563248" cy="338554"/>
          </a:xfrm>
          <a:prstGeom prst="rect">
            <a:avLst/>
          </a:prstGeom>
          <a:noFill/>
        </p:spPr>
        <p:txBody>
          <a:bodyPr wrap="none" rtlCol="0">
            <a:spAutoFit/>
          </a:bodyPr>
          <a:lstStyle/>
          <a:p>
            <a:r>
              <a:rPr lang="it-IT" sz="1600" b="0" dirty="0" smtClean="0"/>
              <a:t>Piccole (10-49)</a:t>
            </a:r>
            <a:endParaRPr lang="it-IT" sz="1600" b="0" i="1" dirty="0"/>
          </a:p>
        </p:txBody>
      </p:sp>
      <p:sp>
        <p:nvSpPr>
          <p:cNvPr id="62" name="CasellaDiTesto 61"/>
          <p:cNvSpPr txBox="1"/>
          <p:nvPr/>
        </p:nvSpPr>
        <p:spPr>
          <a:xfrm>
            <a:off x="422837" y="3256954"/>
            <a:ext cx="2084225" cy="338554"/>
          </a:xfrm>
          <a:prstGeom prst="rect">
            <a:avLst/>
          </a:prstGeom>
          <a:noFill/>
        </p:spPr>
        <p:txBody>
          <a:bodyPr wrap="none" rtlCol="0">
            <a:spAutoFit/>
          </a:bodyPr>
          <a:lstStyle/>
          <a:p>
            <a:r>
              <a:rPr lang="it-IT" sz="1600" b="0" dirty="0" smtClean="0"/>
              <a:t>Medie e grandi (&gt;49)</a:t>
            </a:r>
            <a:endParaRPr lang="it-IT" sz="1600" b="0" i="1" dirty="0"/>
          </a:p>
        </p:txBody>
      </p:sp>
      <p:sp>
        <p:nvSpPr>
          <p:cNvPr id="63" name="CasellaDiTesto 62"/>
          <p:cNvSpPr txBox="1"/>
          <p:nvPr/>
        </p:nvSpPr>
        <p:spPr>
          <a:xfrm>
            <a:off x="3698628" y="1975961"/>
            <a:ext cx="654346" cy="338554"/>
          </a:xfrm>
          <a:prstGeom prst="rect">
            <a:avLst/>
          </a:prstGeom>
          <a:noFill/>
        </p:spPr>
        <p:txBody>
          <a:bodyPr wrap="none" rtlCol="0">
            <a:spAutoFit/>
          </a:bodyPr>
          <a:lstStyle/>
          <a:p>
            <a:pPr algn="ctr"/>
            <a:r>
              <a:rPr lang="it-IT" sz="1600" dirty="0" smtClean="0">
                <a:solidFill>
                  <a:srgbClr val="113776"/>
                </a:solidFill>
              </a:rPr>
              <a:t>Italia</a:t>
            </a:r>
            <a:endParaRPr lang="it-IT" sz="1600" b="0" i="1" dirty="0">
              <a:solidFill>
                <a:srgbClr val="113776"/>
              </a:solidFill>
            </a:endParaRPr>
          </a:p>
        </p:txBody>
      </p:sp>
      <p:sp>
        <p:nvSpPr>
          <p:cNvPr id="64" name="CasellaDiTesto 63"/>
          <p:cNvSpPr txBox="1"/>
          <p:nvPr/>
        </p:nvSpPr>
        <p:spPr>
          <a:xfrm>
            <a:off x="3733894" y="2390064"/>
            <a:ext cx="583814" cy="338554"/>
          </a:xfrm>
          <a:prstGeom prst="rect">
            <a:avLst/>
          </a:prstGeom>
          <a:noFill/>
        </p:spPr>
        <p:txBody>
          <a:bodyPr wrap="none" rtlCol="0">
            <a:spAutoFit/>
          </a:bodyPr>
          <a:lstStyle/>
          <a:p>
            <a:pPr algn="ctr"/>
            <a:r>
              <a:rPr lang="it-IT" sz="1600" b="0" dirty="0"/>
              <a:t>40,6</a:t>
            </a:r>
          </a:p>
        </p:txBody>
      </p:sp>
      <p:sp>
        <p:nvSpPr>
          <p:cNvPr id="65" name="CasellaDiTesto 64"/>
          <p:cNvSpPr txBox="1"/>
          <p:nvPr/>
        </p:nvSpPr>
        <p:spPr>
          <a:xfrm>
            <a:off x="3733894" y="2823509"/>
            <a:ext cx="583814" cy="338554"/>
          </a:xfrm>
          <a:prstGeom prst="rect">
            <a:avLst/>
          </a:prstGeom>
          <a:noFill/>
        </p:spPr>
        <p:txBody>
          <a:bodyPr wrap="none" rtlCol="0">
            <a:spAutoFit/>
          </a:bodyPr>
          <a:lstStyle/>
          <a:p>
            <a:pPr algn="ctr"/>
            <a:r>
              <a:rPr lang="it-IT" sz="1600" b="0" dirty="0"/>
              <a:t>45,6</a:t>
            </a:r>
          </a:p>
        </p:txBody>
      </p:sp>
      <p:sp>
        <p:nvSpPr>
          <p:cNvPr id="66" name="CasellaDiTesto 65"/>
          <p:cNvSpPr txBox="1"/>
          <p:nvPr/>
        </p:nvSpPr>
        <p:spPr>
          <a:xfrm>
            <a:off x="3733894" y="3256954"/>
            <a:ext cx="583814" cy="338554"/>
          </a:xfrm>
          <a:prstGeom prst="rect">
            <a:avLst/>
          </a:prstGeom>
          <a:noFill/>
        </p:spPr>
        <p:txBody>
          <a:bodyPr wrap="none" rtlCol="0">
            <a:spAutoFit/>
          </a:bodyPr>
          <a:lstStyle/>
          <a:p>
            <a:pPr algn="ctr"/>
            <a:r>
              <a:rPr lang="it-IT" sz="1600" b="0" dirty="0"/>
              <a:t>47,8</a:t>
            </a:r>
          </a:p>
        </p:txBody>
      </p:sp>
      <p:sp>
        <p:nvSpPr>
          <p:cNvPr id="67" name="CasellaDiTesto 66"/>
          <p:cNvSpPr txBox="1"/>
          <p:nvPr/>
        </p:nvSpPr>
        <p:spPr>
          <a:xfrm>
            <a:off x="5398703" y="1975961"/>
            <a:ext cx="1039067" cy="338554"/>
          </a:xfrm>
          <a:prstGeom prst="rect">
            <a:avLst/>
          </a:prstGeom>
          <a:noFill/>
        </p:spPr>
        <p:txBody>
          <a:bodyPr wrap="none" rtlCol="0">
            <a:spAutoFit/>
          </a:bodyPr>
          <a:lstStyle/>
          <a:p>
            <a:pPr algn="ctr"/>
            <a:r>
              <a:rPr lang="it-IT" sz="1600" dirty="0" smtClean="0"/>
              <a:t>Nord Est</a:t>
            </a:r>
            <a:endParaRPr lang="it-IT" sz="1600" b="0" i="1" dirty="0"/>
          </a:p>
        </p:txBody>
      </p:sp>
      <p:sp>
        <p:nvSpPr>
          <p:cNvPr id="68" name="CasellaDiTesto 67"/>
          <p:cNvSpPr txBox="1"/>
          <p:nvPr/>
        </p:nvSpPr>
        <p:spPr>
          <a:xfrm>
            <a:off x="5626329" y="2390064"/>
            <a:ext cx="583814" cy="338554"/>
          </a:xfrm>
          <a:prstGeom prst="rect">
            <a:avLst/>
          </a:prstGeom>
          <a:noFill/>
        </p:spPr>
        <p:txBody>
          <a:bodyPr wrap="none" rtlCol="0">
            <a:spAutoFit/>
          </a:bodyPr>
          <a:lstStyle/>
          <a:p>
            <a:pPr algn="ctr"/>
            <a:r>
              <a:rPr lang="it-IT" sz="1600" b="0" dirty="0"/>
              <a:t>40,6</a:t>
            </a:r>
          </a:p>
        </p:txBody>
      </p:sp>
      <p:sp>
        <p:nvSpPr>
          <p:cNvPr id="69" name="CasellaDiTesto 68"/>
          <p:cNvSpPr txBox="1"/>
          <p:nvPr/>
        </p:nvSpPr>
        <p:spPr>
          <a:xfrm>
            <a:off x="5626329" y="2823509"/>
            <a:ext cx="583814" cy="338554"/>
          </a:xfrm>
          <a:prstGeom prst="rect">
            <a:avLst/>
          </a:prstGeom>
          <a:noFill/>
        </p:spPr>
        <p:txBody>
          <a:bodyPr wrap="none" rtlCol="0">
            <a:spAutoFit/>
          </a:bodyPr>
          <a:lstStyle/>
          <a:p>
            <a:pPr algn="ctr"/>
            <a:r>
              <a:rPr lang="it-IT" sz="1600" b="0" dirty="0"/>
              <a:t>45,4</a:t>
            </a:r>
          </a:p>
        </p:txBody>
      </p:sp>
      <p:sp>
        <p:nvSpPr>
          <p:cNvPr id="70" name="CasellaDiTesto 69"/>
          <p:cNvSpPr txBox="1"/>
          <p:nvPr/>
        </p:nvSpPr>
        <p:spPr>
          <a:xfrm>
            <a:off x="5626329" y="3256954"/>
            <a:ext cx="583814" cy="338554"/>
          </a:xfrm>
          <a:prstGeom prst="rect">
            <a:avLst/>
          </a:prstGeom>
          <a:noFill/>
        </p:spPr>
        <p:txBody>
          <a:bodyPr wrap="none" rtlCol="0">
            <a:spAutoFit/>
          </a:bodyPr>
          <a:lstStyle/>
          <a:p>
            <a:pPr algn="ctr"/>
            <a:r>
              <a:rPr lang="it-IT" sz="1600" b="0" dirty="0"/>
              <a:t>50,6</a:t>
            </a:r>
          </a:p>
        </p:txBody>
      </p:sp>
      <p:sp>
        <p:nvSpPr>
          <p:cNvPr id="71" name="CasellaDiTesto 70"/>
          <p:cNvSpPr txBox="1"/>
          <p:nvPr/>
        </p:nvSpPr>
        <p:spPr>
          <a:xfrm>
            <a:off x="7501468" y="1975961"/>
            <a:ext cx="548548" cy="338554"/>
          </a:xfrm>
          <a:prstGeom prst="rect">
            <a:avLst/>
          </a:prstGeom>
          <a:noFill/>
        </p:spPr>
        <p:txBody>
          <a:bodyPr wrap="none" rtlCol="0">
            <a:spAutoFit/>
          </a:bodyPr>
          <a:lstStyle/>
          <a:p>
            <a:pPr algn="ctr"/>
            <a:r>
              <a:rPr lang="it-IT" sz="1600" dirty="0" err="1" smtClean="0">
                <a:solidFill>
                  <a:srgbClr val="008000"/>
                </a:solidFill>
              </a:rPr>
              <a:t>Fvg</a:t>
            </a:r>
            <a:endParaRPr lang="it-IT" sz="1600" b="0" i="1" dirty="0">
              <a:solidFill>
                <a:srgbClr val="008000"/>
              </a:solidFill>
            </a:endParaRPr>
          </a:p>
        </p:txBody>
      </p:sp>
      <p:sp>
        <p:nvSpPr>
          <p:cNvPr id="73" name="CasellaDiTesto 72"/>
          <p:cNvSpPr txBox="1"/>
          <p:nvPr/>
        </p:nvSpPr>
        <p:spPr>
          <a:xfrm>
            <a:off x="7483835" y="2390064"/>
            <a:ext cx="583814" cy="338554"/>
          </a:xfrm>
          <a:prstGeom prst="rect">
            <a:avLst/>
          </a:prstGeom>
          <a:noFill/>
        </p:spPr>
        <p:txBody>
          <a:bodyPr wrap="none" rtlCol="0">
            <a:spAutoFit/>
          </a:bodyPr>
          <a:lstStyle/>
          <a:p>
            <a:pPr algn="ctr"/>
            <a:r>
              <a:rPr lang="it-IT" sz="1600" b="0" dirty="0"/>
              <a:t>41,0</a:t>
            </a:r>
          </a:p>
        </p:txBody>
      </p:sp>
      <p:sp>
        <p:nvSpPr>
          <p:cNvPr id="74" name="CasellaDiTesto 73"/>
          <p:cNvSpPr txBox="1"/>
          <p:nvPr/>
        </p:nvSpPr>
        <p:spPr>
          <a:xfrm>
            <a:off x="7483835" y="2823509"/>
            <a:ext cx="583814" cy="338554"/>
          </a:xfrm>
          <a:prstGeom prst="rect">
            <a:avLst/>
          </a:prstGeom>
          <a:noFill/>
        </p:spPr>
        <p:txBody>
          <a:bodyPr wrap="none" rtlCol="0">
            <a:spAutoFit/>
          </a:bodyPr>
          <a:lstStyle/>
          <a:p>
            <a:pPr algn="ctr"/>
            <a:r>
              <a:rPr lang="it-IT" sz="1600" b="0" dirty="0"/>
              <a:t>48,7</a:t>
            </a:r>
          </a:p>
        </p:txBody>
      </p:sp>
      <p:sp>
        <p:nvSpPr>
          <p:cNvPr id="75" name="CasellaDiTesto 74"/>
          <p:cNvSpPr txBox="1"/>
          <p:nvPr/>
        </p:nvSpPr>
        <p:spPr>
          <a:xfrm>
            <a:off x="7483835" y="3256954"/>
            <a:ext cx="583814" cy="338554"/>
          </a:xfrm>
          <a:prstGeom prst="rect">
            <a:avLst/>
          </a:prstGeom>
          <a:noFill/>
        </p:spPr>
        <p:txBody>
          <a:bodyPr wrap="none" rtlCol="0">
            <a:spAutoFit/>
          </a:bodyPr>
          <a:lstStyle/>
          <a:p>
            <a:pPr algn="ctr"/>
            <a:r>
              <a:rPr lang="it-IT" sz="1600" b="0" dirty="0"/>
              <a:t>53,1</a:t>
            </a:r>
          </a:p>
        </p:txBody>
      </p:sp>
      <p:sp>
        <p:nvSpPr>
          <p:cNvPr id="76" name="CasellaDiTesto 75"/>
          <p:cNvSpPr txBox="1"/>
          <p:nvPr/>
        </p:nvSpPr>
        <p:spPr>
          <a:xfrm>
            <a:off x="363690" y="4151590"/>
            <a:ext cx="918328" cy="307777"/>
          </a:xfrm>
          <a:prstGeom prst="rect">
            <a:avLst/>
          </a:prstGeom>
          <a:noFill/>
        </p:spPr>
        <p:txBody>
          <a:bodyPr wrap="none" rtlCol="0">
            <a:spAutoFit/>
          </a:bodyPr>
          <a:lstStyle/>
          <a:p>
            <a:r>
              <a:rPr lang="it-IT" sz="1400" dirty="0" smtClean="0"/>
              <a:t>Terziario</a:t>
            </a:r>
            <a:endParaRPr lang="it-IT" sz="1400" b="0" i="1" dirty="0"/>
          </a:p>
        </p:txBody>
      </p:sp>
      <p:sp>
        <p:nvSpPr>
          <p:cNvPr id="77" name="Rettangolo 76"/>
          <p:cNvSpPr/>
          <p:nvPr/>
        </p:nvSpPr>
        <p:spPr bwMode="auto">
          <a:xfrm>
            <a:off x="349286" y="4063745"/>
            <a:ext cx="8469512" cy="1813527"/>
          </a:xfrm>
          <a:prstGeom prst="rect">
            <a:avLst/>
          </a:prstGeom>
          <a:noFill/>
          <a:ln w="127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78" name="CasellaDiTesto 77"/>
          <p:cNvSpPr txBox="1"/>
          <p:nvPr/>
        </p:nvSpPr>
        <p:spPr>
          <a:xfrm>
            <a:off x="420442" y="4564147"/>
            <a:ext cx="1178528" cy="338554"/>
          </a:xfrm>
          <a:prstGeom prst="rect">
            <a:avLst/>
          </a:prstGeom>
          <a:noFill/>
        </p:spPr>
        <p:txBody>
          <a:bodyPr wrap="none" rtlCol="0">
            <a:spAutoFit/>
          </a:bodyPr>
          <a:lstStyle/>
          <a:p>
            <a:r>
              <a:rPr lang="it-IT" sz="1600" b="0" dirty="0" smtClean="0"/>
              <a:t>Micro (1-9)</a:t>
            </a:r>
            <a:endParaRPr lang="it-IT" sz="1600" b="0" i="1" dirty="0"/>
          </a:p>
        </p:txBody>
      </p:sp>
      <p:sp>
        <p:nvSpPr>
          <p:cNvPr id="79" name="CasellaDiTesto 78"/>
          <p:cNvSpPr txBox="1"/>
          <p:nvPr/>
        </p:nvSpPr>
        <p:spPr>
          <a:xfrm>
            <a:off x="420442" y="4997592"/>
            <a:ext cx="1563248" cy="338554"/>
          </a:xfrm>
          <a:prstGeom prst="rect">
            <a:avLst/>
          </a:prstGeom>
          <a:noFill/>
        </p:spPr>
        <p:txBody>
          <a:bodyPr wrap="none" rtlCol="0">
            <a:spAutoFit/>
          </a:bodyPr>
          <a:lstStyle/>
          <a:p>
            <a:r>
              <a:rPr lang="it-IT" sz="1600" b="0" dirty="0" smtClean="0"/>
              <a:t>Piccole (10-49)</a:t>
            </a:r>
            <a:endParaRPr lang="it-IT" sz="1600" b="0" i="1" dirty="0"/>
          </a:p>
        </p:txBody>
      </p:sp>
      <p:sp>
        <p:nvSpPr>
          <p:cNvPr id="80" name="CasellaDiTesto 79"/>
          <p:cNvSpPr txBox="1"/>
          <p:nvPr/>
        </p:nvSpPr>
        <p:spPr>
          <a:xfrm>
            <a:off x="420442" y="5431037"/>
            <a:ext cx="2084225" cy="338554"/>
          </a:xfrm>
          <a:prstGeom prst="rect">
            <a:avLst/>
          </a:prstGeom>
          <a:noFill/>
        </p:spPr>
        <p:txBody>
          <a:bodyPr wrap="none" rtlCol="0">
            <a:spAutoFit/>
          </a:bodyPr>
          <a:lstStyle/>
          <a:p>
            <a:r>
              <a:rPr lang="it-IT" sz="1600" b="0" dirty="0" smtClean="0"/>
              <a:t>Medie e grandi (&gt;49)</a:t>
            </a:r>
            <a:endParaRPr lang="it-IT" sz="1600" b="0" i="1" dirty="0"/>
          </a:p>
        </p:txBody>
      </p:sp>
      <p:sp>
        <p:nvSpPr>
          <p:cNvPr id="81" name="CasellaDiTesto 80"/>
          <p:cNvSpPr txBox="1"/>
          <p:nvPr/>
        </p:nvSpPr>
        <p:spPr>
          <a:xfrm>
            <a:off x="3698629" y="4136201"/>
            <a:ext cx="654345" cy="338554"/>
          </a:xfrm>
          <a:prstGeom prst="rect">
            <a:avLst/>
          </a:prstGeom>
          <a:noFill/>
        </p:spPr>
        <p:txBody>
          <a:bodyPr wrap="none" rtlCol="0">
            <a:spAutoFit/>
          </a:bodyPr>
          <a:lstStyle/>
          <a:p>
            <a:pPr algn="ctr"/>
            <a:r>
              <a:rPr lang="it-IT" sz="1600" dirty="0">
                <a:solidFill>
                  <a:srgbClr val="113776"/>
                </a:solidFill>
              </a:rPr>
              <a:t>Italia</a:t>
            </a:r>
            <a:endParaRPr lang="it-IT" sz="1600" b="0" i="1" dirty="0"/>
          </a:p>
        </p:txBody>
      </p:sp>
      <p:sp>
        <p:nvSpPr>
          <p:cNvPr id="82" name="CasellaDiTesto 81"/>
          <p:cNvSpPr txBox="1"/>
          <p:nvPr/>
        </p:nvSpPr>
        <p:spPr>
          <a:xfrm>
            <a:off x="3733894" y="4564147"/>
            <a:ext cx="583814" cy="338554"/>
          </a:xfrm>
          <a:prstGeom prst="rect">
            <a:avLst/>
          </a:prstGeom>
          <a:noFill/>
        </p:spPr>
        <p:txBody>
          <a:bodyPr wrap="none" rtlCol="0">
            <a:spAutoFit/>
          </a:bodyPr>
          <a:lstStyle/>
          <a:p>
            <a:pPr algn="ctr"/>
            <a:r>
              <a:rPr lang="it-IT" sz="1600" b="0" dirty="0"/>
              <a:t>40,3</a:t>
            </a:r>
          </a:p>
        </p:txBody>
      </p:sp>
      <p:sp>
        <p:nvSpPr>
          <p:cNvPr id="83" name="CasellaDiTesto 82"/>
          <p:cNvSpPr txBox="1"/>
          <p:nvPr/>
        </p:nvSpPr>
        <p:spPr>
          <a:xfrm>
            <a:off x="3733894" y="4997592"/>
            <a:ext cx="583814" cy="338554"/>
          </a:xfrm>
          <a:prstGeom prst="rect">
            <a:avLst/>
          </a:prstGeom>
          <a:noFill/>
        </p:spPr>
        <p:txBody>
          <a:bodyPr wrap="none" rtlCol="0">
            <a:spAutoFit/>
          </a:bodyPr>
          <a:lstStyle/>
          <a:p>
            <a:pPr algn="ctr"/>
            <a:r>
              <a:rPr lang="it-IT" sz="1600" b="0" dirty="0"/>
              <a:t>43,5</a:t>
            </a:r>
          </a:p>
        </p:txBody>
      </p:sp>
      <p:sp>
        <p:nvSpPr>
          <p:cNvPr id="84" name="CasellaDiTesto 83"/>
          <p:cNvSpPr txBox="1"/>
          <p:nvPr/>
        </p:nvSpPr>
        <p:spPr>
          <a:xfrm>
            <a:off x="3733894" y="5431037"/>
            <a:ext cx="583814" cy="338554"/>
          </a:xfrm>
          <a:prstGeom prst="rect">
            <a:avLst/>
          </a:prstGeom>
          <a:noFill/>
        </p:spPr>
        <p:txBody>
          <a:bodyPr wrap="none" rtlCol="0">
            <a:spAutoFit/>
          </a:bodyPr>
          <a:lstStyle/>
          <a:p>
            <a:pPr algn="ctr"/>
            <a:r>
              <a:rPr lang="it-IT" sz="1600" b="0" dirty="0"/>
              <a:t>47,8</a:t>
            </a:r>
          </a:p>
        </p:txBody>
      </p:sp>
      <p:sp>
        <p:nvSpPr>
          <p:cNvPr id="85" name="CasellaDiTesto 84"/>
          <p:cNvSpPr txBox="1"/>
          <p:nvPr/>
        </p:nvSpPr>
        <p:spPr>
          <a:xfrm>
            <a:off x="5398703" y="4136201"/>
            <a:ext cx="1039066" cy="338554"/>
          </a:xfrm>
          <a:prstGeom prst="rect">
            <a:avLst/>
          </a:prstGeom>
          <a:noFill/>
        </p:spPr>
        <p:txBody>
          <a:bodyPr wrap="none" rtlCol="0">
            <a:spAutoFit/>
          </a:bodyPr>
          <a:lstStyle/>
          <a:p>
            <a:pPr algn="ctr"/>
            <a:r>
              <a:rPr lang="it-IT" sz="1600" dirty="0"/>
              <a:t>Nord Est</a:t>
            </a:r>
            <a:endParaRPr lang="it-IT" sz="1600" b="0" i="1" dirty="0"/>
          </a:p>
        </p:txBody>
      </p:sp>
      <p:sp>
        <p:nvSpPr>
          <p:cNvPr id="91" name="CasellaDiTesto 90"/>
          <p:cNvSpPr txBox="1"/>
          <p:nvPr/>
        </p:nvSpPr>
        <p:spPr>
          <a:xfrm>
            <a:off x="5626329" y="4564147"/>
            <a:ext cx="583814" cy="338554"/>
          </a:xfrm>
          <a:prstGeom prst="rect">
            <a:avLst/>
          </a:prstGeom>
          <a:noFill/>
        </p:spPr>
        <p:txBody>
          <a:bodyPr wrap="none" rtlCol="0">
            <a:spAutoFit/>
          </a:bodyPr>
          <a:lstStyle/>
          <a:p>
            <a:pPr algn="ctr"/>
            <a:r>
              <a:rPr lang="it-IT" sz="1600" b="0" dirty="0"/>
              <a:t>42,0</a:t>
            </a:r>
          </a:p>
        </p:txBody>
      </p:sp>
      <p:sp>
        <p:nvSpPr>
          <p:cNvPr id="96" name="CasellaDiTesto 95"/>
          <p:cNvSpPr txBox="1"/>
          <p:nvPr/>
        </p:nvSpPr>
        <p:spPr>
          <a:xfrm>
            <a:off x="5626329" y="4997592"/>
            <a:ext cx="583814" cy="338554"/>
          </a:xfrm>
          <a:prstGeom prst="rect">
            <a:avLst/>
          </a:prstGeom>
          <a:noFill/>
        </p:spPr>
        <p:txBody>
          <a:bodyPr wrap="none" rtlCol="0">
            <a:spAutoFit/>
          </a:bodyPr>
          <a:lstStyle/>
          <a:p>
            <a:pPr algn="ctr"/>
            <a:r>
              <a:rPr lang="it-IT" sz="1600" b="0" dirty="0"/>
              <a:t>46,9</a:t>
            </a:r>
          </a:p>
        </p:txBody>
      </p:sp>
      <p:sp>
        <p:nvSpPr>
          <p:cNvPr id="101" name="CasellaDiTesto 100"/>
          <p:cNvSpPr txBox="1"/>
          <p:nvPr/>
        </p:nvSpPr>
        <p:spPr>
          <a:xfrm>
            <a:off x="5626329" y="5431037"/>
            <a:ext cx="583814" cy="338554"/>
          </a:xfrm>
          <a:prstGeom prst="rect">
            <a:avLst/>
          </a:prstGeom>
          <a:noFill/>
        </p:spPr>
        <p:txBody>
          <a:bodyPr wrap="none" rtlCol="0">
            <a:spAutoFit/>
          </a:bodyPr>
          <a:lstStyle/>
          <a:p>
            <a:pPr algn="ctr"/>
            <a:r>
              <a:rPr lang="it-IT" sz="1600" b="0" dirty="0"/>
              <a:t>50,2</a:t>
            </a:r>
          </a:p>
        </p:txBody>
      </p:sp>
      <p:sp>
        <p:nvSpPr>
          <p:cNvPr id="106" name="CasellaDiTesto 105"/>
          <p:cNvSpPr txBox="1"/>
          <p:nvPr/>
        </p:nvSpPr>
        <p:spPr>
          <a:xfrm>
            <a:off x="7501468" y="4136201"/>
            <a:ext cx="548548" cy="338554"/>
          </a:xfrm>
          <a:prstGeom prst="rect">
            <a:avLst/>
          </a:prstGeom>
          <a:noFill/>
        </p:spPr>
        <p:txBody>
          <a:bodyPr wrap="none" rtlCol="0">
            <a:spAutoFit/>
          </a:bodyPr>
          <a:lstStyle/>
          <a:p>
            <a:pPr algn="ctr"/>
            <a:r>
              <a:rPr lang="it-IT" sz="1600" dirty="0" err="1">
                <a:solidFill>
                  <a:srgbClr val="008000"/>
                </a:solidFill>
              </a:rPr>
              <a:t>Fvg</a:t>
            </a:r>
            <a:endParaRPr lang="it-IT" sz="1600" b="0" i="1" dirty="0">
              <a:solidFill>
                <a:srgbClr val="008000"/>
              </a:solidFill>
            </a:endParaRPr>
          </a:p>
        </p:txBody>
      </p:sp>
      <p:sp>
        <p:nvSpPr>
          <p:cNvPr id="107" name="CasellaDiTesto 106"/>
          <p:cNvSpPr txBox="1"/>
          <p:nvPr/>
        </p:nvSpPr>
        <p:spPr>
          <a:xfrm>
            <a:off x="7483835" y="4564147"/>
            <a:ext cx="583814" cy="338554"/>
          </a:xfrm>
          <a:prstGeom prst="rect">
            <a:avLst/>
          </a:prstGeom>
          <a:noFill/>
        </p:spPr>
        <p:txBody>
          <a:bodyPr wrap="none" rtlCol="0">
            <a:spAutoFit/>
          </a:bodyPr>
          <a:lstStyle/>
          <a:p>
            <a:pPr algn="ctr"/>
            <a:r>
              <a:rPr lang="it-IT" sz="1600" b="0" dirty="0"/>
              <a:t>42,3</a:t>
            </a:r>
          </a:p>
        </p:txBody>
      </p:sp>
      <p:sp>
        <p:nvSpPr>
          <p:cNvPr id="108" name="CasellaDiTesto 107"/>
          <p:cNvSpPr txBox="1"/>
          <p:nvPr/>
        </p:nvSpPr>
        <p:spPr>
          <a:xfrm>
            <a:off x="7483835" y="4997592"/>
            <a:ext cx="583814" cy="338554"/>
          </a:xfrm>
          <a:prstGeom prst="rect">
            <a:avLst/>
          </a:prstGeom>
          <a:noFill/>
        </p:spPr>
        <p:txBody>
          <a:bodyPr wrap="none" rtlCol="0">
            <a:spAutoFit/>
          </a:bodyPr>
          <a:lstStyle/>
          <a:p>
            <a:pPr algn="ctr"/>
            <a:r>
              <a:rPr lang="it-IT" sz="1600" b="0" dirty="0"/>
              <a:t>47,8</a:t>
            </a:r>
          </a:p>
        </p:txBody>
      </p:sp>
      <p:sp>
        <p:nvSpPr>
          <p:cNvPr id="109" name="CasellaDiTesto 108"/>
          <p:cNvSpPr txBox="1"/>
          <p:nvPr/>
        </p:nvSpPr>
        <p:spPr>
          <a:xfrm>
            <a:off x="7483835" y="5431037"/>
            <a:ext cx="583814" cy="338554"/>
          </a:xfrm>
          <a:prstGeom prst="rect">
            <a:avLst/>
          </a:prstGeom>
          <a:noFill/>
        </p:spPr>
        <p:txBody>
          <a:bodyPr wrap="none" rtlCol="0">
            <a:spAutoFit/>
          </a:bodyPr>
          <a:lstStyle/>
          <a:p>
            <a:pPr algn="ctr"/>
            <a:r>
              <a:rPr lang="it-IT" sz="1600" b="0" dirty="0"/>
              <a:t>50,5</a:t>
            </a:r>
          </a:p>
        </p:txBody>
      </p:sp>
      <p:sp>
        <p:nvSpPr>
          <p:cNvPr id="110" name="Text Box 49"/>
          <p:cNvSpPr txBox="1">
            <a:spLocks noChangeArrowheads="1"/>
          </p:cNvSpPr>
          <p:nvPr/>
        </p:nvSpPr>
        <p:spPr bwMode="auto">
          <a:xfrm>
            <a:off x="277806" y="6264744"/>
            <a:ext cx="8744273"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dirty="0" smtClean="0"/>
              <a:t>S</a:t>
            </a:r>
            <a:r>
              <a:rPr lang="it-IT" altLang="ja-JP" b="0" dirty="0" smtClean="0">
                <a:solidFill>
                  <a:srgbClr val="000000"/>
                </a:solidFill>
              </a:rPr>
              <a:t>aldo </a:t>
            </a:r>
            <a:r>
              <a:rPr lang="it-IT" altLang="ja-JP" b="0" dirty="0">
                <a:solidFill>
                  <a:srgbClr val="000000"/>
                </a:solidFill>
              </a:rPr>
              <a:t>=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dirty="0">
                <a:solidFill>
                  <a:srgbClr val="000000"/>
                </a:solidFill>
              </a:rPr>
              <a:t>I dati sono riportati all’universo</a:t>
            </a:r>
            <a:r>
              <a:rPr lang="it-IT" altLang="ja-JP" dirty="0" smtClean="0">
                <a:solidFill>
                  <a:srgbClr val="000000"/>
                </a:solidFill>
              </a:rPr>
              <a:t>.</a:t>
            </a:r>
            <a:endParaRPr lang="it-IT" altLang="it-IT" dirty="0"/>
          </a:p>
        </p:txBody>
      </p:sp>
    </p:spTree>
    <p:extLst>
      <p:ext uri="{BB962C8B-B14F-4D97-AF65-F5344CB8AC3E}">
        <p14:creationId xmlns:p14="http://schemas.microsoft.com/office/powerpoint/2010/main" val="321087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4"/>
          <p:cNvSpPr txBox="1">
            <a:spLocks noChangeArrowheads="1"/>
          </p:cNvSpPr>
          <p:nvPr/>
        </p:nvSpPr>
        <p:spPr bwMode="auto">
          <a:xfrm>
            <a:off x="194213" y="152337"/>
            <a:ext cx="86982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sz="2000" dirty="0"/>
              <a:t>Tenuto conto dei fattori stagionali, nel prossimo trimestre, prevede che i </a:t>
            </a:r>
            <a:r>
              <a:rPr lang="it-IT" sz="2000" u="sng" dirty="0"/>
              <a:t>ricavi</a:t>
            </a:r>
            <a:r>
              <a:rPr lang="it-IT" sz="2000" dirty="0"/>
              <a:t> della Sua impresa </a:t>
            </a:r>
            <a:r>
              <a:rPr lang="it-IT" sz="2000" dirty="0" smtClean="0"/>
              <a:t>miglioreranno, resteranno invariati, peggioreranno…? </a:t>
            </a:r>
            <a:r>
              <a:rPr lang="it-IT" sz="2000" dirty="0"/>
              <a:t/>
            </a:r>
            <a:br>
              <a:rPr lang="it-IT" sz="2000" dirty="0"/>
            </a:br>
            <a:r>
              <a:rPr lang="it-IT" altLang="ja-JP" sz="2000" b="0" i="1" dirty="0" smtClean="0"/>
              <a:t>(stima preliminare del quarto trimestre 2015)</a:t>
            </a:r>
            <a:endParaRPr lang="it-IT" altLang="it-IT" sz="2000" b="0" i="1" dirty="0">
              <a:solidFill>
                <a:schemeClr val="accent2"/>
              </a:solidFill>
            </a:endParaRPr>
          </a:p>
        </p:txBody>
      </p:sp>
      <p:sp>
        <p:nvSpPr>
          <p:cNvPr id="53" name="CasellaDiTesto 52"/>
          <p:cNvSpPr txBox="1"/>
          <p:nvPr/>
        </p:nvSpPr>
        <p:spPr>
          <a:xfrm>
            <a:off x="366085" y="1991350"/>
            <a:ext cx="939681" cy="307777"/>
          </a:xfrm>
          <a:prstGeom prst="rect">
            <a:avLst/>
          </a:prstGeom>
          <a:noFill/>
        </p:spPr>
        <p:txBody>
          <a:bodyPr wrap="none" rtlCol="0">
            <a:spAutoFit/>
          </a:bodyPr>
          <a:lstStyle/>
          <a:p>
            <a:r>
              <a:rPr lang="it-IT" sz="1400" dirty="0" smtClean="0"/>
              <a:t>Industria</a:t>
            </a:r>
            <a:endParaRPr lang="it-IT" sz="1400" b="0" i="1" dirty="0"/>
          </a:p>
        </p:txBody>
      </p:sp>
      <p:sp>
        <p:nvSpPr>
          <p:cNvPr id="54" name="Rettangolo 53"/>
          <p:cNvSpPr/>
          <p:nvPr/>
        </p:nvSpPr>
        <p:spPr bwMode="auto">
          <a:xfrm>
            <a:off x="351681" y="1913930"/>
            <a:ext cx="8469512" cy="1813527"/>
          </a:xfrm>
          <a:prstGeom prst="rect">
            <a:avLst/>
          </a:prstGeom>
          <a:noFill/>
          <a:ln w="127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55" name="CasellaDiTesto 54"/>
          <p:cNvSpPr txBox="1"/>
          <p:nvPr/>
        </p:nvSpPr>
        <p:spPr>
          <a:xfrm>
            <a:off x="422837" y="2390064"/>
            <a:ext cx="1178528" cy="338554"/>
          </a:xfrm>
          <a:prstGeom prst="rect">
            <a:avLst/>
          </a:prstGeom>
          <a:noFill/>
        </p:spPr>
        <p:txBody>
          <a:bodyPr wrap="none" rtlCol="0">
            <a:spAutoFit/>
          </a:bodyPr>
          <a:lstStyle/>
          <a:p>
            <a:r>
              <a:rPr lang="it-IT" sz="1600" b="0" dirty="0" smtClean="0"/>
              <a:t>Micro (1-9)</a:t>
            </a:r>
            <a:endParaRPr lang="it-IT" sz="1600" b="0" i="1" dirty="0"/>
          </a:p>
        </p:txBody>
      </p:sp>
      <p:sp>
        <p:nvSpPr>
          <p:cNvPr id="63" name="CasellaDiTesto 62"/>
          <p:cNvSpPr txBox="1"/>
          <p:nvPr/>
        </p:nvSpPr>
        <p:spPr>
          <a:xfrm>
            <a:off x="422837" y="2823509"/>
            <a:ext cx="1563248" cy="338554"/>
          </a:xfrm>
          <a:prstGeom prst="rect">
            <a:avLst/>
          </a:prstGeom>
          <a:noFill/>
        </p:spPr>
        <p:txBody>
          <a:bodyPr wrap="none" rtlCol="0">
            <a:spAutoFit/>
          </a:bodyPr>
          <a:lstStyle/>
          <a:p>
            <a:r>
              <a:rPr lang="it-IT" sz="1600" b="0" dirty="0" smtClean="0"/>
              <a:t>Piccole (10-49)</a:t>
            </a:r>
            <a:endParaRPr lang="it-IT" sz="1600" b="0" i="1" dirty="0"/>
          </a:p>
        </p:txBody>
      </p:sp>
      <p:sp>
        <p:nvSpPr>
          <p:cNvPr id="64" name="CasellaDiTesto 63"/>
          <p:cNvSpPr txBox="1"/>
          <p:nvPr/>
        </p:nvSpPr>
        <p:spPr>
          <a:xfrm>
            <a:off x="422837" y="3256954"/>
            <a:ext cx="2084225" cy="338554"/>
          </a:xfrm>
          <a:prstGeom prst="rect">
            <a:avLst/>
          </a:prstGeom>
          <a:noFill/>
        </p:spPr>
        <p:txBody>
          <a:bodyPr wrap="none" rtlCol="0">
            <a:spAutoFit/>
          </a:bodyPr>
          <a:lstStyle/>
          <a:p>
            <a:r>
              <a:rPr lang="it-IT" sz="1600" b="0" dirty="0" smtClean="0"/>
              <a:t>Medie e grandi (&gt;49)</a:t>
            </a:r>
            <a:endParaRPr lang="it-IT" sz="1600" b="0" i="1" dirty="0"/>
          </a:p>
        </p:txBody>
      </p:sp>
      <p:sp>
        <p:nvSpPr>
          <p:cNvPr id="65" name="CasellaDiTesto 64"/>
          <p:cNvSpPr txBox="1"/>
          <p:nvPr/>
        </p:nvSpPr>
        <p:spPr>
          <a:xfrm>
            <a:off x="3698628" y="1975961"/>
            <a:ext cx="654346" cy="338554"/>
          </a:xfrm>
          <a:prstGeom prst="rect">
            <a:avLst/>
          </a:prstGeom>
          <a:noFill/>
        </p:spPr>
        <p:txBody>
          <a:bodyPr wrap="none" rtlCol="0">
            <a:spAutoFit/>
          </a:bodyPr>
          <a:lstStyle/>
          <a:p>
            <a:pPr algn="ctr"/>
            <a:r>
              <a:rPr lang="it-IT" sz="1600" dirty="0" smtClean="0">
                <a:solidFill>
                  <a:srgbClr val="113776"/>
                </a:solidFill>
              </a:rPr>
              <a:t>Italia</a:t>
            </a:r>
            <a:endParaRPr lang="it-IT" sz="1600" b="0" i="1" dirty="0">
              <a:solidFill>
                <a:srgbClr val="113776"/>
              </a:solidFill>
            </a:endParaRPr>
          </a:p>
        </p:txBody>
      </p:sp>
      <p:sp>
        <p:nvSpPr>
          <p:cNvPr id="66" name="CasellaDiTesto 65"/>
          <p:cNvSpPr txBox="1"/>
          <p:nvPr/>
        </p:nvSpPr>
        <p:spPr>
          <a:xfrm>
            <a:off x="3733894" y="2390064"/>
            <a:ext cx="583814" cy="338554"/>
          </a:xfrm>
          <a:prstGeom prst="rect">
            <a:avLst/>
          </a:prstGeom>
          <a:noFill/>
        </p:spPr>
        <p:txBody>
          <a:bodyPr wrap="none" rtlCol="0">
            <a:spAutoFit/>
          </a:bodyPr>
          <a:lstStyle/>
          <a:p>
            <a:pPr algn="ctr"/>
            <a:r>
              <a:rPr lang="it-IT" sz="1600" b="0" dirty="0"/>
              <a:t>34,5</a:t>
            </a:r>
          </a:p>
        </p:txBody>
      </p:sp>
      <p:sp>
        <p:nvSpPr>
          <p:cNvPr id="67" name="CasellaDiTesto 66"/>
          <p:cNvSpPr txBox="1"/>
          <p:nvPr/>
        </p:nvSpPr>
        <p:spPr>
          <a:xfrm>
            <a:off x="3705040" y="2823509"/>
            <a:ext cx="641522" cy="338554"/>
          </a:xfrm>
          <a:prstGeom prst="rect">
            <a:avLst/>
          </a:prstGeom>
          <a:noFill/>
        </p:spPr>
        <p:txBody>
          <a:bodyPr wrap="none" rtlCol="0">
            <a:spAutoFit/>
          </a:bodyPr>
          <a:lstStyle/>
          <a:p>
            <a:pPr algn="ctr"/>
            <a:r>
              <a:rPr lang="it-IT" sz="1600" b="0" dirty="0"/>
              <a:t>47,1 </a:t>
            </a:r>
          </a:p>
        </p:txBody>
      </p:sp>
      <p:sp>
        <p:nvSpPr>
          <p:cNvPr id="68" name="CasellaDiTesto 67"/>
          <p:cNvSpPr txBox="1"/>
          <p:nvPr/>
        </p:nvSpPr>
        <p:spPr>
          <a:xfrm>
            <a:off x="3733894" y="3256954"/>
            <a:ext cx="583814" cy="338554"/>
          </a:xfrm>
          <a:prstGeom prst="rect">
            <a:avLst/>
          </a:prstGeom>
          <a:noFill/>
        </p:spPr>
        <p:txBody>
          <a:bodyPr wrap="none" rtlCol="0">
            <a:spAutoFit/>
          </a:bodyPr>
          <a:lstStyle/>
          <a:p>
            <a:pPr algn="ctr"/>
            <a:r>
              <a:rPr lang="it-IT" sz="1600" b="0" dirty="0"/>
              <a:t>57,5</a:t>
            </a:r>
          </a:p>
        </p:txBody>
      </p:sp>
      <p:sp>
        <p:nvSpPr>
          <p:cNvPr id="69" name="CasellaDiTesto 68"/>
          <p:cNvSpPr txBox="1"/>
          <p:nvPr/>
        </p:nvSpPr>
        <p:spPr>
          <a:xfrm>
            <a:off x="5398703" y="1975961"/>
            <a:ext cx="1039067" cy="338554"/>
          </a:xfrm>
          <a:prstGeom prst="rect">
            <a:avLst/>
          </a:prstGeom>
          <a:noFill/>
        </p:spPr>
        <p:txBody>
          <a:bodyPr wrap="none" rtlCol="0">
            <a:spAutoFit/>
          </a:bodyPr>
          <a:lstStyle/>
          <a:p>
            <a:pPr algn="ctr"/>
            <a:r>
              <a:rPr lang="it-IT" sz="1600" dirty="0" smtClean="0"/>
              <a:t>Nord Est</a:t>
            </a:r>
            <a:endParaRPr lang="it-IT" sz="1600" b="0" i="1" dirty="0"/>
          </a:p>
        </p:txBody>
      </p:sp>
      <p:sp>
        <p:nvSpPr>
          <p:cNvPr id="70" name="CasellaDiTesto 69"/>
          <p:cNvSpPr txBox="1"/>
          <p:nvPr/>
        </p:nvSpPr>
        <p:spPr>
          <a:xfrm>
            <a:off x="5626329" y="2390064"/>
            <a:ext cx="583814" cy="338554"/>
          </a:xfrm>
          <a:prstGeom prst="rect">
            <a:avLst/>
          </a:prstGeom>
          <a:noFill/>
        </p:spPr>
        <p:txBody>
          <a:bodyPr wrap="none" rtlCol="0">
            <a:spAutoFit/>
          </a:bodyPr>
          <a:lstStyle/>
          <a:p>
            <a:pPr algn="ctr"/>
            <a:r>
              <a:rPr lang="it-IT" sz="1600" b="0" dirty="0"/>
              <a:t>37,3</a:t>
            </a:r>
          </a:p>
        </p:txBody>
      </p:sp>
      <p:sp>
        <p:nvSpPr>
          <p:cNvPr id="71" name="CasellaDiTesto 70"/>
          <p:cNvSpPr txBox="1"/>
          <p:nvPr/>
        </p:nvSpPr>
        <p:spPr>
          <a:xfrm>
            <a:off x="5626329" y="2823509"/>
            <a:ext cx="583814" cy="338554"/>
          </a:xfrm>
          <a:prstGeom prst="rect">
            <a:avLst/>
          </a:prstGeom>
          <a:noFill/>
        </p:spPr>
        <p:txBody>
          <a:bodyPr wrap="none" rtlCol="0">
            <a:spAutoFit/>
          </a:bodyPr>
          <a:lstStyle/>
          <a:p>
            <a:pPr algn="ctr"/>
            <a:r>
              <a:rPr lang="it-IT" sz="1600" b="0" dirty="0"/>
              <a:t>47,2</a:t>
            </a:r>
          </a:p>
        </p:txBody>
      </p:sp>
      <p:sp>
        <p:nvSpPr>
          <p:cNvPr id="73" name="CasellaDiTesto 72"/>
          <p:cNvSpPr txBox="1"/>
          <p:nvPr/>
        </p:nvSpPr>
        <p:spPr>
          <a:xfrm>
            <a:off x="5626329" y="3256954"/>
            <a:ext cx="583814" cy="338554"/>
          </a:xfrm>
          <a:prstGeom prst="rect">
            <a:avLst/>
          </a:prstGeom>
          <a:noFill/>
        </p:spPr>
        <p:txBody>
          <a:bodyPr wrap="none" rtlCol="0">
            <a:spAutoFit/>
          </a:bodyPr>
          <a:lstStyle/>
          <a:p>
            <a:pPr algn="ctr"/>
            <a:r>
              <a:rPr lang="it-IT" sz="1600" b="0" dirty="0"/>
              <a:t>61,0</a:t>
            </a:r>
          </a:p>
        </p:txBody>
      </p:sp>
      <p:sp>
        <p:nvSpPr>
          <p:cNvPr id="74" name="CasellaDiTesto 73"/>
          <p:cNvSpPr txBox="1"/>
          <p:nvPr/>
        </p:nvSpPr>
        <p:spPr>
          <a:xfrm>
            <a:off x="7501468" y="1975961"/>
            <a:ext cx="548548" cy="338554"/>
          </a:xfrm>
          <a:prstGeom prst="rect">
            <a:avLst/>
          </a:prstGeom>
          <a:noFill/>
        </p:spPr>
        <p:txBody>
          <a:bodyPr wrap="none" rtlCol="0">
            <a:spAutoFit/>
          </a:bodyPr>
          <a:lstStyle/>
          <a:p>
            <a:pPr algn="ctr"/>
            <a:r>
              <a:rPr lang="it-IT" sz="1600" dirty="0" err="1" smtClean="0">
                <a:solidFill>
                  <a:srgbClr val="008000"/>
                </a:solidFill>
              </a:rPr>
              <a:t>Fvg</a:t>
            </a:r>
            <a:endParaRPr lang="it-IT" sz="1600" b="0" i="1" dirty="0">
              <a:solidFill>
                <a:srgbClr val="008000"/>
              </a:solidFill>
            </a:endParaRPr>
          </a:p>
        </p:txBody>
      </p:sp>
      <p:sp>
        <p:nvSpPr>
          <p:cNvPr id="75" name="CasellaDiTesto 74"/>
          <p:cNvSpPr txBox="1"/>
          <p:nvPr/>
        </p:nvSpPr>
        <p:spPr>
          <a:xfrm>
            <a:off x="7483835" y="2390064"/>
            <a:ext cx="583814" cy="338554"/>
          </a:xfrm>
          <a:prstGeom prst="rect">
            <a:avLst/>
          </a:prstGeom>
          <a:noFill/>
        </p:spPr>
        <p:txBody>
          <a:bodyPr wrap="none" rtlCol="0">
            <a:spAutoFit/>
          </a:bodyPr>
          <a:lstStyle/>
          <a:p>
            <a:pPr algn="ctr"/>
            <a:r>
              <a:rPr lang="it-IT" sz="1600" b="0" dirty="0"/>
              <a:t>37,6</a:t>
            </a:r>
          </a:p>
        </p:txBody>
      </p:sp>
      <p:sp>
        <p:nvSpPr>
          <p:cNvPr id="76" name="CasellaDiTesto 75"/>
          <p:cNvSpPr txBox="1"/>
          <p:nvPr/>
        </p:nvSpPr>
        <p:spPr>
          <a:xfrm>
            <a:off x="7483835" y="2823509"/>
            <a:ext cx="583814" cy="338554"/>
          </a:xfrm>
          <a:prstGeom prst="rect">
            <a:avLst/>
          </a:prstGeom>
          <a:noFill/>
        </p:spPr>
        <p:txBody>
          <a:bodyPr wrap="none" rtlCol="0">
            <a:spAutoFit/>
          </a:bodyPr>
          <a:lstStyle/>
          <a:p>
            <a:pPr algn="ctr"/>
            <a:r>
              <a:rPr lang="it-IT" sz="1600" b="0" dirty="0"/>
              <a:t>49,0</a:t>
            </a:r>
          </a:p>
        </p:txBody>
      </p:sp>
      <p:sp>
        <p:nvSpPr>
          <p:cNvPr id="77" name="CasellaDiTesto 76"/>
          <p:cNvSpPr txBox="1"/>
          <p:nvPr/>
        </p:nvSpPr>
        <p:spPr>
          <a:xfrm>
            <a:off x="7483835" y="3256954"/>
            <a:ext cx="583814" cy="338554"/>
          </a:xfrm>
          <a:prstGeom prst="rect">
            <a:avLst/>
          </a:prstGeom>
          <a:noFill/>
        </p:spPr>
        <p:txBody>
          <a:bodyPr wrap="none" rtlCol="0">
            <a:spAutoFit/>
          </a:bodyPr>
          <a:lstStyle/>
          <a:p>
            <a:pPr algn="ctr"/>
            <a:r>
              <a:rPr lang="it-IT" sz="1600" b="0" dirty="0"/>
              <a:t>60,5</a:t>
            </a:r>
          </a:p>
        </p:txBody>
      </p:sp>
      <p:sp>
        <p:nvSpPr>
          <p:cNvPr id="78" name="CasellaDiTesto 77"/>
          <p:cNvSpPr txBox="1"/>
          <p:nvPr/>
        </p:nvSpPr>
        <p:spPr>
          <a:xfrm>
            <a:off x="363690" y="4151590"/>
            <a:ext cx="918328" cy="307777"/>
          </a:xfrm>
          <a:prstGeom prst="rect">
            <a:avLst/>
          </a:prstGeom>
          <a:noFill/>
        </p:spPr>
        <p:txBody>
          <a:bodyPr wrap="none" rtlCol="0">
            <a:spAutoFit/>
          </a:bodyPr>
          <a:lstStyle/>
          <a:p>
            <a:r>
              <a:rPr lang="it-IT" sz="1400" dirty="0" smtClean="0"/>
              <a:t>Terziario</a:t>
            </a:r>
            <a:endParaRPr lang="it-IT" sz="1400" b="0" i="1" dirty="0"/>
          </a:p>
        </p:txBody>
      </p:sp>
      <p:sp>
        <p:nvSpPr>
          <p:cNvPr id="79" name="Rettangolo 78"/>
          <p:cNvSpPr/>
          <p:nvPr/>
        </p:nvSpPr>
        <p:spPr bwMode="auto">
          <a:xfrm>
            <a:off x="349286" y="4063745"/>
            <a:ext cx="8469512" cy="1813527"/>
          </a:xfrm>
          <a:prstGeom prst="rect">
            <a:avLst/>
          </a:prstGeom>
          <a:noFill/>
          <a:ln w="127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80" name="CasellaDiTesto 79"/>
          <p:cNvSpPr txBox="1"/>
          <p:nvPr/>
        </p:nvSpPr>
        <p:spPr>
          <a:xfrm>
            <a:off x="420442" y="4564147"/>
            <a:ext cx="1178528" cy="338554"/>
          </a:xfrm>
          <a:prstGeom prst="rect">
            <a:avLst/>
          </a:prstGeom>
          <a:noFill/>
        </p:spPr>
        <p:txBody>
          <a:bodyPr wrap="none" rtlCol="0">
            <a:spAutoFit/>
          </a:bodyPr>
          <a:lstStyle/>
          <a:p>
            <a:r>
              <a:rPr lang="it-IT" sz="1600" b="0" dirty="0" smtClean="0"/>
              <a:t>Micro (1-9)</a:t>
            </a:r>
            <a:endParaRPr lang="it-IT" sz="1600" b="0" i="1" dirty="0"/>
          </a:p>
        </p:txBody>
      </p:sp>
      <p:sp>
        <p:nvSpPr>
          <p:cNvPr id="81" name="CasellaDiTesto 80"/>
          <p:cNvSpPr txBox="1"/>
          <p:nvPr/>
        </p:nvSpPr>
        <p:spPr>
          <a:xfrm>
            <a:off x="420442" y="4997592"/>
            <a:ext cx="1563248" cy="338554"/>
          </a:xfrm>
          <a:prstGeom prst="rect">
            <a:avLst/>
          </a:prstGeom>
          <a:noFill/>
        </p:spPr>
        <p:txBody>
          <a:bodyPr wrap="none" rtlCol="0">
            <a:spAutoFit/>
          </a:bodyPr>
          <a:lstStyle/>
          <a:p>
            <a:r>
              <a:rPr lang="it-IT" sz="1600" b="0" dirty="0" smtClean="0"/>
              <a:t>Piccole (10-49)</a:t>
            </a:r>
            <a:endParaRPr lang="it-IT" sz="1600" b="0" i="1" dirty="0"/>
          </a:p>
        </p:txBody>
      </p:sp>
      <p:sp>
        <p:nvSpPr>
          <p:cNvPr id="82" name="CasellaDiTesto 81"/>
          <p:cNvSpPr txBox="1"/>
          <p:nvPr/>
        </p:nvSpPr>
        <p:spPr>
          <a:xfrm>
            <a:off x="420442" y="5431037"/>
            <a:ext cx="2084225" cy="338554"/>
          </a:xfrm>
          <a:prstGeom prst="rect">
            <a:avLst/>
          </a:prstGeom>
          <a:noFill/>
        </p:spPr>
        <p:txBody>
          <a:bodyPr wrap="none" rtlCol="0">
            <a:spAutoFit/>
          </a:bodyPr>
          <a:lstStyle/>
          <a:p>
            <a:r>
              <a:rPr lang="it-IT" sz="1600" b="0" dirty="0" smtClean="0"/>
              <a:t>Medie e grandi (&gt;49)</a:t>
            </a:r>
            <a:endParaRPr lang="it-IT" sz="1600" b="0" i="1" dirty="0"/>
          </a:p>
        </p:txBody>
      </p:sp>
      <p:sp>
        <p:nvSpPr>
          <p:cNvPr id="83" name="CasellaDiTesto 82"/>
          <p:cNvSpPr txBox="1"/>
          <p:nvPr/>
        </p:nvSpPr>
        <p:spPr>
          <a:xfrm>
            <a:off x="3698629" y="4136201"/>
            <a:ext cx="654345" cy="338554"/>
          </a:xfrm>
          <a:prstGeom prst="rect">
            <a:avLst/>
          </a:prstGeom>
          <a:noFill/>
        </p:spPr>
        <p:txBody>
          <a:bodyPr wrap="none" rtlCol="0">
            <a:spAutoFit/>
          </a:bodyPr>
          <a:lstStyle/>
          <a:p>
            <a:pPr algn="ctr"/>
            <a:r>
              <a:rPr lang="it-IT" sz="1600" dirty="0">
                <a:solidFill>
                  <a:srgbClr val="113776"/>
                </a:solidFill>
              </a:rPr>
              <a:t>Italia</a:t>
            </a:r>
            <a:endParaRPr lang="it-IT" sz="1600" b="0" i="1" dirty="0"/>
          </a:p>
        </p:txBody>
      </p:sp>
      <p:sp>
        <p:nvSpPr>
          <p:cNvPr id="84" name="CasellaDiTesto 83"/>
          <p:cNvSpPr txBox="1"/>
          <p:nvPr/>
        </p:nvSpPr>
        <p:spPr>
          <a:xfrm>
            <a:off x="3733894" y="4564147"/>
            <a:ext cx="583814" cy="338554"/>
          </a:xfrm>
          <a:prstGeom prst="rect">
            <a:avLst/>
          </a:prstGeom>
          <a:noFill/>
        </p:spPr>
        <p:txBody>
          <a:bodyPr wrap="none" rtlCol="0">
            <a:spAutoFit/>
          </a:bodyPr>
          <a:lstStyle/>
          <a:p>
            <a:pPr algn="ctr"/>
            <a:r>
              <a:rPr lang="it-IT" sz="1600" b="0" dirty="0"/>
              <a:t>33,0</a:t>
            </a:r>
          </a:p>
        </p:txBody>
      </p:sp>
      <p:sp>
        <p:nvSpPr>
          <p:cNvPr id="85" name="CasellaDiTesto 84"/>
          <p:cNvSpPr txBox="1"/>
          <p:nvPr/>
        </p:nvSpPr>
        <p:spPr>
          <a:xfrm>
            <a:off x="3733894" y="4997592"/>
            <a:ext cx="583814" cy="338554"/>
          </a:xfrm>
          <a:prstGeom prst="rect">
            <a:avLst/>
          </a:prstGeom>
          <a:noFill/>
        </p:spPr>
        <p:txBody>
          <a:bodyPr wrap="none" rtlCol="0">
            <a:spAutoFit/>
          </a:bodyPr>
          <a:lstStyle/>
          <a:p>
            <a:pPr algn="ctr"/>
            <a:r>
              <a:rPr lang="it-IT" sz="1600" b="0" dirty="0"/>
              <a:t>44,0</a:t>
            </a:r>
          </a:p>
        </p:txBody>
      </p:sp>
      <p:sp>
        <p:nvSpPr>
          <p:cNvPr id="91" name="CasellaDiTesto 90"/>
          <p:cNvSpPr txBox="1"/>
          <p:nvPr/>
        </p:nvSpPr>
        <p:spPr>
          <a:xfrm>
            <a:off x="3733894" y="5431037"/>
            <a:ext cx="583814" cy="338554"/>
          </a:xfrm>
          <a:prstGeom prst="rect">
            <a:avLst/>
          </a:prstGeom>
          <a:noFill/>
        </p:spPr>
        <p:txBody>
          <a:bodyPr wrap="none" rtlCol="0">
            <a:spAutoFit/>
          </a:bodyPr>
          <a:lstStyle/>
          <a:p>
            <a:pPr algn="ctr"/>
            <a:r>
              <a:rPr lang="it-IT" sz="1600" b="0" dirty="0"/>
              <a:t>55,8</a:t>
            </a:r>
          </a:p>
        </p:txBody>
      </p:sp>
      <p:sp>
        <p:nvSpPr>
          <p:cNvPr id="96" name="CasellaDiTesto 95"/>
          <p:cNvSpPr txBox="1"/>
          <p:nvPr/>
        </p:nvSpPr>
        <p:spPr>
          <a:xfrm>
            <a:off x="5398703" y="4136201"/>
            <a:ext cx="1039066" cy="338554"/>
          </a:xfrm>
          <a:prstGeom prst="rect">
            <a:avLst/>
          </a:prstGeom>
          <a:noFill/>
        </p:spPr>
        <p:txBody>
          <a:bodyPr wrap="none" rtlCol="0">
            <a:spAutoFit/>
          </a:bodyPr>
          <a:lstStyle/>
          <a:p>
            <a:pPr algn="ctr"/>
            <a:r>
              <a:rPr lang="it-IT" sz="1600" dirty="0"/>
              <a:t>Nord Est</a:t>
            </a:r>
            <a:endParaRPr lang="it-IT" sz="1600" b="0" i="1" dirty="0"/>
          </a:p>
        </p:txBody>
      </p:sp>
      <p:sp>
        <p:nvSpPr>
          <p:cNvPr id="101" name="CasellaDiTesto 100"/>
          <p:cNvSpPr txBox="1"/>
          <p:nvPr/>
        </p:nvSpPr>
        <p:spPr>
          <a:xfrm>
            <a:off x="5626329" y="4564147"/>
            <a:ext cx="583814" cy="338554"/>
          </a:xfrm>
          <a:prstGeom prst="rect">
            <a:avLst/>
          </a:prstGeom>
          <a:noFill/>
        </p:spPr>
        <p:txBody>
          <a:bodyPr wrap="none" rtlCol="0">
            <a:spAutoFit/>
          </a:bodyPr>
          <a:lstStyle/>
          <a:p>
            <a:pPr algn="ctr"/>
            <a:r>
              <a:rPr lang="it-IT" sz="1600" b="0" dirty="0"/>
              <a:t>35,3</a:t>
            </a:r>
          </a:p>
        </p:txBody>
      </p:sp>
      <p:sp>
        <p:nvSpPr>
          <p:cNvPr id="106" name="CasellaDiTesto 105"/>
          <p:cNvSpPr txBox="1"/>
          <p:nvPr/>
        </p:nvSpPr>
        <p:spPr>
          <a:xfrm>
            <a:off x="5626329" y="4997592"/>
            <a:ext cx="583814" cy="338554"/>
          </a:xfrm>
          <a:prstGeom prst="rect">
            <a:avLst/>
          </a:prstGeom>
          <a:noFill/>
        </p:spPr>
        <p:txBody>
          <a:bodyPr wrap="none" rtlCol="0">
            <a:spAutoFit/>
          </a:bodyPr>
          <a:lstStyle/>
          <a:p>
            <a:pPr algn="ctr"/>
            <a:r>
              <a:rPr lang="it-IT" sz="1600" b="0" dirty="0"/>
              <a:t>48,9</a:t>
            </a:r>
          </a:p>
        </p:txBody>
      </p:sp>
      <p:sp>
        <p:nvSpPr>
          <p:cNvPr id="107" name="CasellaDiTesto 106"/>
          <p:cNvSpPr txBox="1"/>
          <p:nvPr/>
        </p:nvSpPr>
        <p:spPr>
          <a:xfrm>
            <a:off x="5626329" y="5431037"/>
            <a:ext cx="583814" cy="338554"/>
          </a:xfrm>
          <a:prstGeom prst="rect">
            <a:avLst/>
          </a:prstGeom>
          <a:noFill/>
        </p:spPr>
        <p:txBody>
          <a:bodyPr wrap="none" rtlCol="0">
            <a:spAutoFit/>
          </a:bodyPr>
          <a:lstStyle/>
          <a:p>
            <a:pPr algn="ctr"/>
            <a:r>
              <a:rPr lang="it-IT" sz="1600" b="0" dirty="0"/>
              <a:t>58,7</a:t>
            </a:r>
          </a:p>
        </p:txBody>
      </p:sp>
      <p:sp>
        <p:nvSpPr>
          <p:cNvPr id="108" name="CasellaDiTesto 107"/>
          <p:cNvSpPr txBox="1"/>
          <p:nvPr/>
        </p:nvSpPr>
        <p:spPr>
          <a:xfrm>
            <a:off x="7501468" y="4136201"/>
            <a:ext cx="548548" cy="338554"/>
          </a:xfrm>
          <a:prstGeom prst="rect">
            <a:avLst/>
          </a:prstGeom>
          <a:noFill/>
        </p:spPr>
        <p:txBody>
          <a:bodyPr wrap="none" rtlCol="0">
            <a:spAutoFit/>
          </a:bodyPr>
          <a:lstStyle/>
          <a:p>
            <a:pPr algn="ctr"/>
            <a:r>
              <a:rPr lang="it-IT" sz="1600" dirty="0" err="1">
                <a:solidFill>
                  <a:srgbClr val="008000"/>
                </a:solidFill>
              </a:rPr>
              <a:t>Fvg</a:t>
            </a:r>
            <a:endParaRPr lang="it-IT" sz="1600" b="0" i="1" dirty="0">
              <a:solidFill>
                <a:srgbClr val="008000"/>
              </a:solidFill>
            </a:endParaRPr>
          </a:p>
        </p:txBody>
      </p:sp>
      <p:sp>
        <p:nvSpPr>
          <p:cNvPr id="109" name="CasellaDiTesto 108"/>
          <p:cNvSpPr txBox="1"/>
          <p:nvPr/>
        </p:nvSpPr>
        <p:spPr>
          <a:xfrm>
            <a:off x="7483835" y="4564147"/>
            <a:ext cx="583814" cy="338554"/>
          </a:xfrm>
          <a:prstGeom prst="rect">
            <a:avLst/>
          </a:prstGeom>
          <a:noFill/>
        </p:spPr>
        <p:txBody>
          <a:bodyPr wrap="none" rtlCol="0">
            <a:spAutoFit/>
          </a:bodyPr>
          <a:lstStyle/>
          <a:p>
            <a:pPr algn="ctr"/>
            <a:r>
              <a:rPr lang="it-IT" sz="1600" b="0" dirty="0"/>
              <a:t>36,0</a:t>
            </a:r>
          </a:p>
        </p:txBody>
      </p:sp>
      <p:sp>
        <p:nvSpPr>
          <p:cNvPr id="110" name="CasellaDiTesto 109"/>
          <p:cNvSpPr txBox="1"/>
          <p:nvPr/>
        </p:nvSpPr>
        <p:spPr>
          <a:xfrm>
            <a:off x="7483835" y="4997592"/>
            <a:ext cx="583814" cy="338554"/>
          </a:xfrm>
          <a:prstGeom prst="rect">
            <a:avLst/>
          </a:prstGeom>
          <a:noFill/>
        </p:spPr>
        <p:txBody>
          <a:bodyPr wrap="none" rtlCol="0">
            <a:spAutoFit/>
          </a:bodyPr>
          <a:lstStyle/>
          <a:p>
            <a:pPr algn="ctr"/>
            <a:r>
              <a:rPr lang="it-IT" sz="1600" b="0" dirty="0"/>
              <a:t>48,0</a:t>
            </a:r>
          </a:p>
        </p:txBody>
      </p:sp>
      <p:sp>
        <p:nvSpPr>
          <p:cNvPr id="119" name="CasellaDiTesto 118"/>
          <p:cNvSpPr txBox="1"/>
          <p:nvPr/>
        </p:nvSpPr>
        <p:spPr>
          <a:xfrm>
            <a:off x="7483835" y="5431037"/>
            <a:ext cx="583814" cy="338554"/>
          </a:xfrm>
          <a:prstGeom prst="rect">
            <a:avLst/>
          </a:prstGeom>
          <a:noFill/>
        </p:spPr>
        <p:txBody>
          <a:bodyPr wrap="none" rtlCol="0">
            <a:spAutoFit/>
          </a:bodyPr>
          <a:lstStyle/>
          <a:p>
            <a:pPr algn="ctr"/>
            <a:r>
              <a:rPr lang="it-IT" sz="1600" b="0" dirty="0"/>
              <a:t>60,1</a:t>
            </a:r>
          </a:p>
        </p:txBody>
      </p:sp>
      <p:sp>
        <p:nvSpPr>
          <p:cNvPr id="126" name="Text Box 49"/>
          <p:cNvSpPr txBox="1">
            <a:spLocks noChangeArrowheads="1"/>
          </p:cNvSpPr>
          <p:nvPr/>
        </p:nvSpPr>
        <p:spPr bwMode="auto">
          <a:xfrm>
            <a:off x="277806" y="6264744"/>
            <a:ext cx="8744273"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dirty="0" smtClean="0"/>
              <a:t>S</a:t>
            </a:r>
            <a:r>
              <a:rPr lang="it-IT" altLang="ja-JP" b="0" dirty="0" smtClean="0">
                <a:solidFill>
                  <a:srgbClr val="000000"/>
                </a:solidFill>
              </a:rPr>
              <a:t>aldo </a:t>
            </a:r>
            <a:r>
              <a:rPr lang="it-IT" altLang="ja-JP" b="0" dirty="0">
                <a:solidFill>
                  <a:srgbClr val="000000"/>
                </a:solidFill>
              </a:rPr>
              <a:t>=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dirty="0">
                <a:solidFill>
                  <a:srgbClr val="000000"/>
                </a:solidFill>
              </a:rPr>
              <a:t>I dati sono riportati all’universo</a:t>
            </a:r>
            <a:r>
              <a:rPr lang="it-IT" altLang="ja-JP" dirty="0" smtClean="0">
                <a:solidFill>
                  <a:srgbClr val="000000"/>
                </a:solidFill>
              </a:rPr>
              <a:t>.</a:t>
            </a:r>
            <a:endParaRPr lang="it-IT" altLang="it-IT" dirty="0"/>
          </a:p>
        </p:txBody>
      </p:sp>
    </p:spTree>
    <p:extLst>
      <p:ext uri="{BB962C8B-B14F-4D97-AF65-F5344CB8AC3E}">
        <p14:creationId xmlns:p14="http://schemas.microsoft.com/office/powerpoint/2010/main" val="2742903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4"/>
          <p:cNvSpPr txBox="1">
            <a:spLocks noChangeArrowheads="1"/>
          </p:cNvSpPr>
          <p:nvPr/>
        </p:nvSpPr>
        <p:spPr bwMode="auto">
          <a:xfrm>
            <a:off x="194213" y="152337"/>
            <a:ext cx="86982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sz="2000" dirty="0"/>
              <a:t>Nei prossimi tre mesi, prevede che l’</a:t>
            </a:r>
            <a:r>
              <a:rPr lang="it-IT" sz="2000" u="sng" dirty="0"/>
              <a:t>occupazione</a:t>
            </a:r>
            <a:r>
              <a:rPr lang="it-IT" sz="2000" dirty="0"/>
              <a:t> complessiva della Sua impresa, ovvero il numero degli addetti, </a:t>
            </a:r>
            <a:r>
              <a:rPr lang="it-IT" sz="2000" dirty="0" smtClean="0"/>
              <a:t>aumenterà, resterà invariato, diminuirà…?</a:t>
            </a:r>
            <a:r>
              <a:rPr lang="it-IT" sz="2000" dirty="0"/>
              <a:t/>
            </a:r>
            <a:br>
              <a:rPr lang="it-IT" sz="2000" dirty="0"/>
            </a:br>
            <a:r>
              <a:rPr lang="it-IT" altLang="ja-JP" sz="2000" b="0" i="1" dirty="0" smtClean="0"/>
              <a:t>(stima preliminare del quarto trimestre 2015)</a:t>
            </a:r>
            <a:endParaRPr lang="it-IT" altLang="it-IT" sz="2000" b="0" i="1" dirty="0">
              <a:solidFill>
                <a:schemeClr val="accent2"/>
              </a:solidFill>
            </a:endParaRPr>
          </a:p>
        </p:txBody>
      </p:sp>
      <p:sp>
        <p:nvSpPr>
          <p:cNvPr id="58" name="CasellaDiTesto 57"/>
          <p:cNvSpPr txBox="1"/>
          <p:nvPr/>
        </p:nvSpPr>
        <p:spPr>
          <a:xfrm>
            <a:off x="366085" y="1991350"/>
            <a:ext cx="939681" cy="307777"/>
          </a:xfrm>
          <a:prstGeom prst="rect">
            <a:avLst/>
          </a:prstGeom>
          <a:noFill/>
        </p:spPr>
        <p:txBody>
          <a:bodyPr wrap="none" rtlCol="0">
            <a:spAutoFit/>
          </a:bodyPr>
          <a:lstStyle/>
          <a:p>
            <a:r>
              <a:rPr lang="it-IT" sz="1400" dirty="0" smtClean="0"/>
              <a:t>Industria</a:t>
            </a:r>
            <a:endParaRPr lang="it-IT" sz="1400" b="0" i="1" dirty="0"/>
          </a:p>
        </p:txBody>
      </p:sp>
      <p:sp>
        <p:nvSpPr>
          <p:cNvPr id="59" name="Rettangolo 58"/>
          <p:cNvSpPr/>
          <p:nvPr/>
        </p:nvSpPr>
        <p:spPr bwMode="auto">
          <a:xfrm>
            <a:off x="351681" y="1913930"/>
            <a:ext cx="8469512" cy="1813527"/>
          </a:xfrm>
          <a:prstGeom prst="rect">
            <a:avLst/>
          </a:prstGeom>
          <a:noFill/>
          <a:ln w="127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60" name="CasellaDiTesto 59"/>
          <p:cNvSpPr txBox="1"/>
          <p:nvPr/>
        </p:nvSpPr>
        <p:spPr>
          <a:xfrm>
            <a:off x="422837" y="2390064"/>
            <a:ext cx="1178528" cy="338554"/>
          </a:xfrm>
          <a:prstGeom prst="rect">
            <a:avLst/>
          </a:prstGeom>
          <a:noFill/>
        </p:spPr>
        <p:txBody>
          <a:bodyPr wrap="none" rtlCol="0">
            <a:spAutoFit/>
          </a:bodyPr>
          <a:lstStyle/>
          <a:p>
            <a:r>
              <a:rPr lang="it-IT" sz="1600" b="0" dirty="0" smtClean="0"/>
              <a:t>Micro (1-9)</a:t>
            </a:r>
            <a:endParaRPr lang="it-IT" sz="1600" b="0" i="1" dirty="0"/>
          </a:p>
        </p:txBody>
      </p:sp>
      <p:sp>
        <p:nvSpPr>
          <p:cNvPr id="61" name="CasellaDiTesto 60"/>
          <p:cNvSpPr txBox="1"/>
          <p:nvPr/>
        </p:nvSpPr>
        <p:spPr>
          <a:xfrm>
            <a:off x="422837" y="2823509"/>
            <a:ext cx="1563248" cy="338554"/>
          </a:xfrm>
          <a:prstGeom prst="rect">
            <a:avLst/>
          </a:prstGeom>
          <a:noFill/>
        </p:spPr>
        <p:txBody>
          <a:bodyPr wrap="none" rtlCol="0">
            <a:spAutoFit/>
          </a:bodyPr>
          <a:lstStyle/>
          <a:p>
            <a:r>
              <a:rPr lang="it-IT" sz="1600" b="0" dirty="0" smtClean="0"/>
              <a:t>Piccole (10-49)</a:t>
            </a:r>
            <a:endParaRPr lang="it-IT" sz="1600" b="0" i="1" dirty="0"/>
          </a:p>
        </p:txBody>
      </p:sp>
      <p:sp>
        <p:nvSpPr>
          <p:cNvPr id="62" name="CasellaDiTesto 61"/>
          <p:cNvSpPr txBox="1"/>
          <p:nvPr/>
        </p:nvSpPr>
        <p:spPr>
          <a:xfrm>
            <a:off x="422837" y="3256954"/>
            <a:ext cx="2084225" cy="338554"/>
          </a:xfrm>
          <a:prstGeom prst="rect">
            <a:avLst/>
          </a:prstGeom>
          <a:noFill/>
        </p:spPr>
        <p:txBody>
          <a:bodyPr wrap="none" rtlCol="0">
            <a:spAutoFit/>
          </a:bodyPr>
          <a:lstStyle/>
          <a:p>
            <a:r>
              <a:rPr lang="it-IT" sz="1600" b="0" dirty="0" smtClean="0"/>
              <a:t>Medie e grandi (&gt;49)</a:t>
            </a:r>
            <a:endParaRPr lang="it-IT" sz="1600" b="0" i="1" dirty="0"/>
          </a:p>
        </p:txBody>
      </p:sp>
      <p:sp>
        <p:nvSpPr>
          <p:cNvPr id="63" name="CasellaDiTesto 62"/>
          <p:cNvSpPr txBox="1"/>
          <p:nvPr/>
        </p:nvSpPr>
        <p:spPr>
          <a:xfrm>
            <a:off x="3698628" y="1975961"/>
            <a:ext cx="654346" cy="338554"/>
          </a:xfrm>
          <a:prstGeom prst="rect">
            <a:avLst/>
          </a:prstGeom>
          <a:noFill/>
        </p:spPr>
        <p:txBody>
          <a:bodyPr wrap="none" rtlCol="0">
            <a:spAutoFit/>
          </a:bodyPr>
          <a:lstStyle/>
          <a:p>
            <a:pPr algn="ctr"/>
            <a:r>
              <a:rPr lang="it-IT" sz="1600" dirty="0" smtClean="0">
                <a:solidFill>
                  <a:srgbClr val="113776"/>
                </a:solidFill>
              </a:rPr>
              <a:t>Italia</a:t>
            </a:r>
            <a:endParaRPr lang="it-IT" sz="1600" b="0" i="1" dirty="0">
              <a:solidFill>
                <a:srgbClr val="113776"/>
              </a:solidFill>
            </a:endParaRPr>
          </a:p>
        </p:txBody>
      </p:sp>
      <p:sp>
        <p:nvSpPr>
          <p:cNvPr id="64" name="CasellaDiTesto 63"/>
          <p:cNvSpPr txBox="1"/>
          <p:nvPr/>
        </p:nvSpPr>
        <p:spPr>
          <a:xfrm>
            <a:off x="3733894" y="2390064"/>
            <a:ext cx="583814" cy="338554"/>
          </a:xfrm>
          <a:prstGeom prst="rect">
            <a:avLst/>
          </a:prstGeom>
          <a:noFill/>
        </p:spPr>
        <p:txBody>
          <a:bodyPr wrap="none" rtlCol="0">
            <a:spAutoFit/>
          </a:bodyPr>
          <a:lstStyle/>
          <a:p>
            <a:pPr algn="ctr"/>
            <a:r>
              <a:rPr lang="it-IT" sz="1600" b="0" dirty="0"/>
              <a:t>50,5</a:t>
            </a:r>
          </a:p>
        </p:txBody>
      </p:sp>
      <p:sp>
        <p:nvSpPr>
          <p:cNvPr id="65" name="CasellaDiTesto 64"/>
          <p:cNvSpPr txBox="1"/>
          <p:nvPr/>
        </p:nvSpPr>
        <p:spPr>
          <a:xfrm>
            <a:off x="3733894" y="2823509"/>
            <a:ext cx="583814" cy="338554"/>
          </a:xfrm>
          <a:prstGeom prst="rect">
            <a:avLst/>
          </a:prstGeom>
          <a:noFill/>
        </p:spPr>
        <p:txBody>
          <a:bodyPr wrap="none" rtlCol="0">
            <a:spAutoFit/>
          </a:bodyPr>
          <a:lstStyle/>
          <a:p>
            <a:pPr algn="ctr"/>
            <a:r>
              <a:rPr lang="it-IT" sz="1600" b="0" dirty="0"/>
              <a:t>43,9</a:t>
            </a:r>
          </a:p>
        </p:txBody>
      </p:sp>
      <p:sp>
        <p:nvSpPr>
          <p:cNvPr id="66" name="CasellaDiTesto 65"/>
          <p:cNvSpPr txBox="1"/>
          <p:nvPr/>
        </p:nvSpPr>
        <p:spPr>
          <a:xfrm>
            <a:off x="3733894" y="3256954"/>
            <a:ext cx="583814" cy="338554"/>
          </a:xfrm>
          <a:prstGeom prst="rect">
            <a:avLst/>
          </a:prstGeom>
          <a:noFill/>
        </p:spPr>
        <p:txBody>
          <a:bodyPr wrap="none" rtlCol="0">
            <a:spAutoFit/>
          </a:bodyPr>
          <a:lstStyle/>
          <a:p>
            <a:pPr algn="ctr"/>
            <a:r>
              <a:rPr lang="it-IT" sz="1600" b="0" dirty="0"/>
              <a:t>33,0</a:t>
            </a:r>
          </a:p>
        </p:txBody>
      </p:sp>
      <p:sp>
        <p:nvSpPr>
          <p:cNvPr id="67" name="CasellaDiTesto 66"/>
          <p:cNvSpPr txBox="1"/>
          <p:nvPr/>
        </p:nvSpPr>
        <p:spPr>
          <a:xfrm>
            <a:off x="5398703" y="1975961"/>
            <a:ext cx="1039067" cy="338554"/>
          </a:xfrm>
          <a:prstGeom prst="rect">
            <a:avLst/>
          </a:prstGeom>
          <a:noFill/>
        </p:spPr>
        <p:txBody>
          <a:bodyPr wrap="none" rtlCol="0">
            <a:spAutoFit/>
          </a:bodyPr>
          <a:lstStyle/>
          <a:p>
            <a:pPr algn="ctr"/>
            <a:r>
              <a:rPr lang="it-IT" sz="1600" dirty="0" smtClean="0"/>
              <a:t>Nord Est</a:t>
            </a:r>
            <a:endParaRPr lang="it-IT" sz="1600" b="0" i="1" dirty="0"/>
          </a:p>
        </p:txBody>
      </p:sp>
      <p:sp>
        <p:nvSpPr>
          <p:cNvPr id="68" name="CasellaDiTesto 67"/>
          <p:cNvSpPr txBox="1"/>
          <p:nvPr/>
        </p:nvSpPr>
        <p:spPr>
          <a:xfrm>
            <a:off x="5626329" y="2390064"/>
            <a:ext cx="583814" cy="338554"/>
          </a:xfrm>
          <a:prstGeom prst="rect">
            <a:avLst/>
          </a:prstGeom>
          <a:noFill/>
        </p:spPr>
        <p:txBody>
          <a:bodyPr wrap="none" rtlCol="0">
            <a:spAutoFit/>
          </a:bodyPr>
          <a:lstStyle/>
          <a:p>
            <a:pPr algn="ctr"/>
            <a:r>
              <a:rPr lang="it-IT" sz="1600" b="0" dirty="0"/>
              <a:t>55,1</a:t>
            </a:r>
          </a:p>
        </p:txBody>
      </p:sp>
      <p:sp>
        <p:nvSpPr>
          <p:cNvPr id="69" name="CasellaDiTesto 68"/>
          <p:cNvSpPr txBox="1"/>
          <p:nvPr/>
        </p:nvSpPr>
        <p:spPr>
          <a:xfrm>
            <a:off x="5626329" y="2823509"/>
            <a:ext cx="583814" cy="338554"/>
          </a:xfrm>
          <a:prstGeom prst="rect">
            <a:avLst/>
          </a:prstGeom>
          <a:noFill/>
        </p:spPr>
        <p:txBody>
          <a:bodyPr wrap="none" rtlCol="0">
            <a:spAutoFit/>
          </a:bodyPr>
          <a:lstStyle/>
          <a:p>
            <a:pPr algn="ctr"/>
            <a:r>
              <a:rPr lang="it-IT" sz="1600" b="0" dirty="0"/>
              <a:t>47,3</a:t>
            </a:r>
          </a:p>
        </p:txBody>
      </p:sp>
      <p:sp>
        <p:nvSpPr>
          <p:cNvPr id="70" name="CasellaDiTesto 69"/>
          <p:cNvSpPr txBox="1"/>
          <p:nvPr/>
        </p:nvSpPr>
        <p:spPr>
          <a:xfrm>
            <a:off x="5626329" y="3256954"/>
            <a:ext cx="583814" cy="338554"/>
          </a:xfrm>
          <a:prstGeom prst="rect">
            <a:avLst/>
          </a:prstGeom>
          <a:noFill/>
        </p:spPr>
        <p:txBody>
          <a:bodyPr wrap="none" rtlCol="0">
            <a:spAutoFit/>
          </a:bodyPr>
          <a:lstStyle/>
          <a:p>
            <a:pPr algn="ctr"/>
            <a:r>
              <a:rPr lang="it-IT" sz="1600" b="0" dirty="0"/>
              <a:t>36,3</a:t>
            </a:r>
          </a:p>
        </p:txBody>
      </p:sp>
      <p:sp>
        <p:nvSpPr>
          <p:cNvPr id="71" name="CasellaDiTesto 70"/>
          <p:cNvSpPr txBox="1"/>
          <p:nvPr/>
        </p:nvSpPr>
        <p:spPr>
          <a:xfrm>
            <a:off x="7501468" y="1975961"/>
            <a:ext cx="548548" cy="338554"/>
          </a:xfrm>
          <a:prstGeom prst="rect">
            <a:avLst/>
          </a:prstGeom>
          <a:noFill/>
        </p:spPr>
        <p:txBody>
          <a:bodyPr wrap="none" rtlCol="0">
            <a:spAutoFit/>
          </a:bodyPr>
          <a:lstStyle/>
          <a:p>
            <a:pPr algn="ctr"/>
            <a:r>
              <a:rPr lang="it-IT" sz="1600" dirty="0" err="1" smtClean="0">
                <a:solidFill>
                  <a:srgbClr val="008000"/>
                </a:solidFill>
              </a:rPr>
              <a:t>Fvg</a:t>
            </a:r>
            <a:endParaRPr lang="it-IT" sz="1600" b="0" i="1" dirty="0">
              <a:solidFill>
                <a:srgbClr val="008000"/>
              </a:solidFill>
            </a:endParaRPr>
          </a:p>
        </p:txBody>
      </p:sp>
      <p:sp>
        <p:nvSpPr>
          <p:cNvPr id="72" name="CasellaDiTesto 71"/>
          <p:cNvSpPr txBox="1"/>
          <p:nvPr/>
        </p:nvSpPr>
        <p:spPr>
          <a:xfrm>
            <a:off x="7483835" y="2390064"/>
            <a:ext cx="583814" cy="338554"/>
          </a:xfrm>
          <a:prstGeom prst="rect">
            <a:avLst/>
          </a:prstGeom>
          <a:noFill/>
        </p:spPr>
        <p:txBody>
          <a:bodyPr wrap="none" rtlCol="0">
            <a:spAutoFit/>
          </a:bodyPr>
          <a:lstStyle/>
          <a:p>
            <a:pPr algn="ctr"/>
            <a:r>
              <a:rPr lang="it-IT" sz="1600" b="0" dirty="0"/>
              <a:t>55,5</a:t>
            </a:r>
          </a:p>
        </p:txBody>
      </p:sp>
      <p:sp>
        <p:nvSpPr>
          <p:cNvPr id="73" name="CasellaDiTesto 72"/>
          <p:cNvSpPr txBox="1"/>
          <p:nvPr/>
        </p:nvSpPr>
        <p:spPr>
          <a:xfrm>
            <a:off x="7483835" y="2823509"/>
            <a:ext cx="583814" cy="338554"/>
          </a:xfrm>
          <a:prstGeom prst="rect">
            <a:avLst/>
          </a:prstGeom>
          <a:noFill/>
        </p:spPr>
        <p:txBody>
          <a:bodyPr wrap="none" rtlCol="0">
            <a:spAutoFit/>
          </a:bodyPr>
          <a:lstStyle/>
          <a:p>
            <a:pPr algn="ctr"/>
            <a:r>
              <a:rPr lang="it-IT" sz="1600" b="0" dirty="0"/>
              <a:t>49,0</a:t>
            </a:r>
          </a:p>
        </p:txBody>
      </p:sp>
      <p:sp>
        <p:nvSpPr>
          <p:cNvPr id="74" name="CasellaDiTesto 73"/>
          <p:cNvSpPr txBox="1"/>
          <p:nvPr/>
        </p:nvSpPr>
        <p:spPr>
          <a:xfrm>
            <a:off x="7483835" y="3256954"/>
            <a:ext cx="583814" cy="338554"/>
          </a:xfrm>
          <a:prstGeom prst="rect">
            <a:avLst/>
          </a:prstGeom>
          <a:noFill/>
        </p:spPr>
        <p:txBody>
          <a:bodyPr wrap="none" rtlCol="0">
            <a:spAutoFit/>
          </a:bodyPr>
          <a:lstStyle/>
          <a:p>
            <a:pPr algn="ctr"/>
            <a:r>
              <a:rPr lang="it-IT" sz="1600" b="0" dirty="0"/>
              <a:t>37,7</a:t>
            </a:r>
          </a:p>
        </p:txBody>
      </p:sp>
      <p:sp>
        <p:nvSpPr>
          <p:cNvPr id="75" name="CasellaDiTesto 74"/>
          <p:cNvSpPr txBox="1"/>
          <p:nvPr/>
        </p:nvSpPr>
        <p:spPr>
          <a:xfrm>
            <a:off x="363690" y="4151590"/>
            <a:ext cx="918328" cy="307777"/>
          </a:xfrm>
          <a:prstGeom prst="rect">
            <a:avLst/>
          </a:prstGeom>
          <a:noFill/>
        </p:spPr>
        <p:txBody>
          <a:bodyPr wrap="none" rtlCol="0">
            <a:spAutoFit/>
          </a:bodyPr>
          <a:lstStyle/>
          <a:p>
            <a:r>
              <a:rPr lang="it-IT" sz="1400" dirty="0" smtClean="0"/>
              <a:t>Terziario</a:t>
            </a:r>
            <a:endParaRPr lang="it-IT" sz="1400" b="0" i="1" dirty="0"/>
          </a:p>
        </p:txBody>
      </p:sp>
      <p:sp>
        <p:nvSpPr>
          <p:cNvPr id="76" name="Rettangolo 75"/>
          <p:cNvSpPr/>
          <p:nvPr/>
        </p:nvSpPr>
        <p:spPr bwMode="auto">
          <a:xfrm>
            <a:off x="349286" y="4063745"/>
            <a:ext cx="8469512" cy="1813527"/>
          </a:xfrm>
          <a:prstGeom prst="rect">
            <a:avLst/>
          </a:prstGeom>
          <a:noFill/>
          <a:ln w="127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77" name="CasellaDiTesto 76"/>
          <p:cNvSpPr txBox="1"/>
          <p:nvPr/>
        </p:nvSpPr>
        <p:spPr>
          <a:xfrm>
            <a:off x="420442" y="4564147"/>
            <a:ext cx="1178528" cy="338554"/>
          </a:xfrm>
          <a:prstGeom prst="rect">
            <a:avLst/>
          </a:prstGeom>
          <a:noFill/>
        </p:spPr>
        <p:txBody>
          <a:bodyPr wrap="none" rtlCol="0">
            <a:spAutoFit/>
          </a:bodyPr>
          <a:lstStyle/>
          <a:p>
            <a:r>
              <a:rPr lang="it-IT" sz="1600" b="0" dirty="0" smtClean="0"/>
              <a:t>Micro (1-9)</a:t>
            </a:r>
            <a:endParaRPr lang="it-IT" sz="1600" b="0" i="1" dirty="0"/>
          </a:p>
        </p:txBody>
      </p:sp>
      <p:sp>
        <p:nvSpPr>
          <p:cNvPr id="78" name="CasellaDiTesto 77"/>
          <p:cNvSpPr txBox="1"/>
          <p:nvPr/>
        </p:nvSpPr>
        <p:spPr>
          <a:xfrm>
            <a:off x="420442" y="4997592"/>
            <a:ext cx="1563248" cy="338554"/>
          </a:xfrm>
          <a:prstGeom prst="rect">
            <a:avLst/>
          </a:prstGeom>
          <a:noFill/>
        </p:spPr>
        <p:txBody>
          <a:bodyPr wrap="none" rtlCol="0">
            <a:spAutoFit/>
          </a:bodyPr>
          <a:lstStyle/>
          <a:p>
            <a:r>
              <a:rPr lang="it-IT" sz="1600" b="0" dirty="0" smtClean="0"/>
              <a:t>Piccole (10-49)</a:t>
            </a:r>
            <a:endParaRPr lang="it-IT" sz="1600" b="0" i="1" dirty="0"/>
          </a:p>
        </p:txBody>
      </p:sp>
      <p:sp>
        <p:nvSpPr>
          <p:cNvPr id="79" name="CasellaDiTesto 78"/>
          <p:cNvSpPr txBox="1"/>
          <p:nvPr/>
        </p:nvSpPr>
        <p:spPr>
          <a:xfrm>
            <a:off x="420442" y="5431037"/>
            <a:ext cx="2084225" cy="338554"/>
          </a:xfrm>
          <a:prstGeom prst="rect">
            <a:avLst/>
          </a:prstGeom>
          <a:noFill/>
        </p:spPr>
        <p:txBody>
          <a:bodyPr wrap="none" rtlCol="0">
            <a:spAutoFit/>
          </a:bodyPr>
          <a:lstStyle/>
          <a:p>
            <a:r>
              <a:rPr lang="it-IT" sz="1600" b="0" dirty="0" smtClean="0"/>
              <a:t>Medie e grandi (&gt;49)</a:t>
            </a:r>
            <a:endParaRPr lang="it-IT" sz="1600" b="0" i="1" dirty="0"/>
          </a:p>
        </p:txBody>
      </p:sp>
      <p:sp>
        <p:nvSpPr>
          <p:cNvPr id="80" name="CasellaDiTesto 79"/>
          <p:cNvSpPr txBox="1"/>
          <p:nvPr/>
        </p:nvSpPr>
        <p:spPr>
          <a:xfrm>
            <a:off x="3698629" y="4136201"/>
            <a:ext cx="654345" cy="338554"/>
          </a:xfrm>
          <a:prstGeom prst="rect">
            <a:avLst/>
          </a:prstGeom>
          <a:noFill/>
        </p:spPr>
        <p:txBody>
          <a:bodyPr wrap="none" rtlCol="0">
            <a:spAutoFit/>
          </a:bodyPr>
          <a:lstStyle/>
          <a:p>
            <a:pPr algn="ctr"/>
            <a:r>
              <a:rPr lang="it-IT" sz="1600" dirty="0">
                <a:solidFill>
                  <a:srgbClr val="113776"/>
                </a:solidFill>
              </a:rPr>
              <a:t>Italia</a:t>
            </a:r>
            <a:endParaRPr lang="it-IT" sz="1600" b="0" i="1" dirty="0"/>
          </a:p>
        </p:txBody>
      </p:sp>
      <p:sp>
        <p:nvSpPr>
          <p:cNvPr id="81" name="CasellaDiTesto 80"/>
          <p:cNvSpPr txBox="1"/>
          <p:nvPr/>
        </p:nvSpPr>
        <p:spPr>
          <a:xfrm>
            <a:off x="3733894" y="4564147"/>
            <a:ext cx="583814" cy="338554"/>
          </a:xfrm>
          <a:prstGeom prst="rect">
            <a:avLst/>
          </a:prstGeom>
          <a:noFill/>
        </p:spPr>
        <p:txBody>
          <a:bodyPr wrap="none" rtlCol="0">
            <a:spAutoFit/>
          </a:bodyPr>
          <a:lstStyle/>
          <a:p>
            <a:pPr algn="ctr"/>
            <a:r>
              <a:rPr lang="it-IT" sz="1600" b="0" dirty="0"/>
              <a:t>51,3</a:t>
            </a:r>
          </a:p>
        </p:txBody>
      </p:sp>
      <p:sp>
        <p:nvSpPr>
          <p:cNvPr id="82" name="CasellaDiTesto 81"/>
          <p:cNvSpPr txBox="1"/>
          <p:nvPr/>
        </p:nvSpPr>
        <p:spPr>
          <a:xfrm>
            <a:off x="3733894" y="4997592"/>
            <a:ext cx="583814" cy="338554"/>
          </a:xfrm>
          <a:prstGeom prst="rect">
            <a:avLst/>
          </a:prstGeom>
          <a:noFill/>
        </p:spPr>
        <p:txBody>
          <a:bodyPr wrap="none" rtlCol="0">
            <a:spAutoFit/>
          </a:bodyPr>
          <a:lstStyle/>
          <a:p>
            <a:pPr algn="ctr"/>
            <a:r>
              <a:rPr lang="it-IT" sz="1600" b="0" dirty="0"/>
              <a:t>44,8</a:t>
            </a:r>
          </a:p>
        </p:txBody>
      </p:sp>
      <p:sp>
        <p:nvSpPr>
          <p:cNvPr id="83" name="CasellaDiTesto 82"/>
          <p:cNvSpPr txBox="1"/>
          <p:nvPr/>
        </p:nvSpPr>
        <p:spPr>
          <a:xfrm>
            <a:off x="3733894" y="5431037"/>
            <a:ext cx="583814" cy="338554"/>
          </a:xfrm>
          <a:prstGeom prst="rect">
            <a:avLst/>
          </a:prstGeom>
          <a:noFill/>
        </p:spPr>
        <p:txBody>
          <a:bodyPr wrap="none" rtlCol="0">
            <a:spAutoFit/>
          </a:bodyPr>
          <a:lstStyle/>
          <a:p>
            <a:pPr algn="ctr"/>
            <a:r>
              <a:rPr lang="it-IT" sz="1600" b="0" dirty="0"/>
              <a:t>30,1</a:t>
            </a:r>
          </a:p>
        </p:txBody>
      </p:sp>
      <p:sp>
        <p:nvSpPr>
          <p:cNvPr id="86" name="CasellaDiTesto 85"/>
          <p:cNvSpPr txBox="1"/>
          <p:nvPr/>
        </p:nvSpPr>
        <p:spPr>
          <a:xfrm>
            <a:off x="5398703" y="4136201"/>
            <a:ext cx="1039066" cy="338554"/>
          </a:xfrm>
          <a:prstGeom prst="rect">
            <a:avLst/>
          </a:prstGeom>
          <a:noFill/>
        </p:spPr>
        <p:txBody>
          <a:bodyPr wrap="none" rtlCol="0">
            <a:spAutoFit/>
          </a:bodyPr>
          <a:lstStyle/>
          <a:p>
            <a:pPr algn="ctr"/>
            <a:r>
              <a:rPr lang="it-IT" sz="1600" dirty="0"/>
              <a:t>Nord Est</a:t>
            </a:r>
            <a:endParaRPr lang="it-IT" sz="1600" b="0" i="1" dirty="0"/>
          </a:p>
        </p:txBody>
      </p:sp>
      <p:sp>
        <p:nvSpPr>
          <p:cNvPr id="98" name="CasellaDiTesto 97"/>
          <p:cNvSpPr txBox="1"/>
          <p:nvPr/>
        </p:nvSpPr>
        <p:spPr>
          <a:xfrm>
            <a:off x="5626329" y="4564147"/>
            <a:ext cx="583814" cy="338554"/>
          </a:xfrm>
          <a:prstGeom prst="rect">
            <a:avLst/>
          </a:prstGeom>
          <a:noFill/>
        </p:spPr>
        <p:txBody>
          <a:bodyPr wrap="none" rtlCol="0">
            <a:spAutoFit/>
          </a:bodyPr>
          <a:lstStyle/>
          <a:p>
            <a:pPr algn="ctr"/>
            <a:r>
              <a:rPr lang="it-IT" sz="1600" b="0" dirty="0"/>
              <a:t>55,0</a:t>
            </a:r>
          </a:p>
        </p:txBody>
      </p:sp>
      <p:sp>
        <p:nvSpPr>
          <p:cNvPr id="105" name="CasellaDiTesto 104"/>
          <p:cNvSpPr txBox="1"/>
          <p:nvPr/>
        </p:nvSpPr>
        <p:spPr>
          <a:xfrm>
            <a:off x="5626329" y="4997592"/>
            <a:ext cx="583814" cy="338554"/>
          </a:xfrm>
          <a:prstGeom prst="rect">
            <a:avLst/>
          </a:prstGeom>
          <a:noFill/>
        </p:spPr>
        <p:txBody>
          <a:bodyPr wrap="none" rtlCol="0">
            <a:spAutoFit/>
          </a:bodyPr>
          <a:lstStyle/>
          <a:p>
            <a:pPr algn="ctr"/>
            <a:r>
              <a:rPr lang="it-IT" sz="1600" b="0" dirty="0"/>
              <a:t>47,8</a:t>
            </a:r>
          </a:p>
        </p:txBody>
      </p:sp>
      <p:sp>
        <p:nvSpPr>
          <p:cNvPr id="112" name="CasellaDiTesto 111"/>
          <p:cNvSpPr txBox="1"/>
          <p:nvPr/>
        </p:nvSpPr>
        <p:spPr>
          <a:xfrm>
            <a:off x="5626329" y="5431037"/>
            <a:ext cx="583814" cy="338554"/>
          </a:xfrm>
          <a:prstGeom prst="rect">
            <a:avLst/>
          </a:prstGeom>
          <a:noFill/>
        </p:spPr>
        <p:txBody>
          <a:bodyPr wrap="none" rtlCol="0">
            <a:spAutoFit/>
          </a:bodyPr>
          <a:lstStyle/>
          <a:p>
            <a:pPr algn="ctr"/>
            <a:r>
              <a:rPr lang="it-IT" sz="1600" b="0" dirty="0"/>
              <a:t>33,9</a:t>
            </a:r>
          </a:p>
        </p:txBody>
      </p:sp>
      <p:sp>
        <p:nvSpPr>
          <p:cNvPr id="119" name="CasellaDiTesto 118"/>
          <p:cNvSpPr txBox="1"/>
          <p:nvPr/>
        </p:nvSpPr>
        <p:spPr>
          <a:xfrm>
            <a:off x="7501468" y="4136201"/>
            <a:ext cx="548548" cy="338554"/>
          </a:xfrm>
          <a:prstGeom prst="rect">
            <a:avLst/>
          </a:prstGeom>
          <a:noFill/>
        </p:spPr>
        <p:txBody>
          <a:bodyPr wrap="none" rtlCol="0">
            <a:spAutoFit/>
          </a:bodyPr>
          <a:lstStyle/>
          <a:p>
            <a:pPr algn="ctr"/>
            <a:r>
              <a:rPr lang="it-IT" sz="1600" dirty="0" err="1">
                <a:solidFill>
                  <a:srgbClr val="008000"/>
                </a:solidFill>
              </a:rPr>
              <a:t>Fvg</a:t>
            </a:r>
            <a:endParaRPr lang="it-IT" sz="1600" b="0" i="1" dirty="0">
              <a:solidFill>
                <a:srgbClr val="008000"/>
              </a:solidFill>
            </a:endParaRPr>
          </a:p>
        </p:txBody>
      </p:sp>
      <p:sp>
        <p:nvSpPr>
          <p:cNvPr id="133" name="CasellaDiTesto 132"/>
          <p:cNvSpPr txBox="1"/>
          <p:nvPr/>
        </p:nvSpPr>
        <p:spPr>
          <a:xfrm>
            <a:off x="7483835" y="4564147"/>
            <a:ext cx="583814" cy="338554"/>
          </a:xfrm>
          <a:prstGeom prst="rect">
            <a:avLst/>
          </a:prstGeom>
          <a:noFill/>
        </p:spPr>
        <p:txBody>
          <a:bodyPr wrap="none" rtlCol="0">
            <a:spAutoFit/>
          </a:bodyPr>
          <a:lstStyle/>
          <a:p>
            <a:pPr algn="ctr"/>
            <a:r>
              <a:rPr lang="it-IT" sz="1600" b="0" dirty="0"/>
              <a:t>54,0</a:t>
            </a:r>
          </a:p>
        </p:txBody>
      </p:sp>
      <p:sp>
        <p:nvSpPr>
          <p:cNvPr id="134" name="CasellaDiTesto 133"/>
          <p:cNvSpPr txBox="1"/>
          <p:nvPr/>
        </p:nvSpPr>
        <p:spPr>
          <a:xfrm>
            <a:off x="7483835" y="4997592"/>
            <a:ext cx="583814" cy="338554"/>
          </a:xfrm>
          <a:prstGeom prst="rect">
            <a:avLst/>
          </a:prstGeom>
          <a:noFill/>
        </p:spPr>
        <p:txBody>
          <a:bodyPr wrap="none" rtlCol="0">
            <a:spAutoFit/>
          </a:bodyPr>
          <a:lstStyle/>
          <a:p>
            <a:pPr algn="ctr"/>
            <a:r>
              <a:rPr lang="it-IT" sz="1600" b="0" dirty="0"/>
              <a:t>48,1</a:t>
            </a:r>
          </a:p>
        </p:txBody>
      </p:sp>
      <p:sp>
        <p:nvSpPr>
          <p:cNvPr id="135" name="CasellaDiTesto 134"/>
          <p:cNvSpPr txBox="1"/>
          <p:nvPr/>
        </p:nvSpPr>
        <p:spPr>
          <a:xfrm>
            <a:off x="7483835" y="5431037"/>
            <a:ext cx="583814" cy="338554"/>
          </a:xfrm>
          <a:prstGeom prst="rect">
            <a:avLst/>
          </a:prstGeom>
          <a:noFill/>
        </p:spPr>
        <p:txBody>
          <a:bodyPr wrap="none" rtlCol="0">
            <a:spAutoFit/>
          </a:bodyPr>
          <a:lstStyle/>
          <a:p>
            <a:pPr algn="ctr"/>
            <a:r>
              <a:rPr lang="it-IT" sz="1600" b="0" dirty="0"/>
              <a:t>34,6</a:t>
            </a:r>
          </a:p>
        </p:txBody>
      </p:sp>
      <p:sp>
        <p:nvSpPr>
          <p:cNvPr id="136" name="Text Box 49"/>
          <p:cNvSpPr txBox="1">
            <a:spLocks noChangeArrowheads="1"/>
          </p:cNvSpPr>
          <p:nvPr/>
        </p:nvSpPr>
        <p:spPr bwMode="auto">
          <a:xfrm>
            <a:off x="277806" y="6264744"/>
            <a:ext cx="8744273"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dirty="0" smtClean="0"/>
              <a:t>S</a:t>
            </a:r>
            <a:r>
              <a:rPr lang="it-IT" altLang="ja-JP" b="0" dirty="0" smtClean="0">
                <a:solidFill>
                  <a:srgbClr val="000000"/>
                </a:solidFill>
              </a:rPr>
              <a:t>aldo </a:t>
            </a:r>
            <a:r>
              <a:rPr lang="it-IT" altLang="ja-JP" b="0" dirty="0">
                <a:solidFill>
                  <a:srgbClr val="000000"/>
                </a:solidFill>
              </a:rPr>
              <a:t>=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dirty="0">
                <a:solidFill>
                  <a:srgbClr val="000000"/>
                </a:solidFill>
              </a:rPr>
              <a:t>I dati sono riportati all’universo</a:t>
            </a:r>
            <a:r>
              <a:rPr lang="it-IT" altLang="ja-JP" dirty="0" smtClean="0">
                <a:solidFill>
                  <a:srgbClr val="000000"/>
                </a:solidFill>
              </a:rPr>
              <a:t>.</a:t>
            </a:r>
            <a:endParaRPr lang="it-IT" altLang="it-IT" dirty="0"/>
          </a:p>
        </p:txBody>
      </p:sp>
    </p:spTree>
    <p:extLst>
      <p:ext uri="{BB962C8B-B14F-4D97-AF65-F5344CB8AC3E}">
        <p14:creationId xmlns:p14="http://schemas.microsoft.com/office/powerpoint/2010/main" val="23477506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4"/>
          <p:cNvSpPr txBox="1">
            <a:spLocks noChangeArrowheads="1"/>
          </p:cNvSpPr>
          <p:nvPr/>
        </p:nvSpPr>
        <p:spPr bwMode="auto">
          <a:xfrm>
            <a:off x="194213" y="152337"/>
            <a:ext cx="86982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sz="2000" dirty="0"/>
              <a:t>Ritiene </a:t>
            </a:r>
            <a:r>
              <a:rPr lang="it-IT" sz="2000" dirty="0" smtClean="0"/>
              <a:t>che, </a:t>
            </a:r>
            <a:r>
              <a:rPr lang="it-IT" sz="2000" dirty="0"/>
              <a:t>nel prossimo </a:t>
            </a:r>
            <a:r>
              <a:rPr lang="it-IT" sz="2000" dirty="0" smtClean="0"/>
              <a:t>trimestre, </a:t>
            </a:r>
            <a:r>
              <a:rPr lang="it-IT" sz="2000" dirty="0"/>
              <a:t>la capacità di fare fronte al </a:t>
            </a:r>
            <a:r>
              <a:rPr lang="it-IT" sz="2000" u="sng" dirty="0"/>
              <a:t>fabbisogno finanziario</a:t>
            </a:r>
            <a:r>
              <a:rPr lang="it-IT" sz="2000" dirty="0"/>
              <a:t> della Sua impresa, ovvero la situazione della </a:t>
            </a:r>
            <a:r>
              <a:rPr lang="it-IT" sz="2000" dirty="0" smtClean="0"/>
              <a:t>liquidità, migliorerà, resterà invariata, peggiorerà…? </a:t>
            </a:r>
            <a:br>
              <a:rPr lang="it-IT" sz="2000" dirty="0" smtClean="0"/>
            </a:br>
            <a:r>
              <a:rPr lang="it-IT" altLang="ja-JP" sz="2000" b="0" i="1" dirty="0" smtClean="0"/>
              <a:t>(stima preliminare del quarto trimestre 2015)</a:t>
            </a:r>
            <a:endParaRPr lang="it-IT" altLang="it-IT" sz="2000" b="0" i="1" dirty="0">
              <a:solidFill>
                <a:schemeClr val="accent2"/>
              </a:solidFill>
            </a:endParaRPr>
          </a:p>
        </p:txBody>
      </p:sp>
      <p:sp>
        <p:nvSpPr>
          <p:cNvPr id="53" name="CasellaDiTesto 52"/>
          <p:cNvSpPr txBox="1"/>
          <p:nvPr/>
        </p:nvSpPr>
        <p:spPr>
          <a:xfrm>
            <a:off x="366085" y="1991350"/>
            <a:ext cx="939681" cy="307777"/>
          </a:xfrm>
          <a:prstGeom prst="rect">
            <a:avLst/>
          </a:prstGeom>
          <a:noFill/>
        </p:spPr>
        <p:txBody>
          <a:bodyPr wrap="none" rtlCol="0">
            <a:spAutoFit/>
          </a:bodyPr>
          <a:lstStyle/>
          <a:p>
            <a:r>
              <a:rPr lang="it-IT" sz="1400" dirty="0" smtClean="0"/>
              <a:t>Industria</a:t>
            </a:r>
            <a:endParaRPr lang="it-IT" sz="1400" b="0" i="1" dirty="0"/>
          </a:p>
        </p:txBody>
      </p:sp>
      <p:sp>
        <p:nvSpPr>
          <p:cNvPr id="61" name="Rettangolo 60"/>
          <p:cNvSpPr/>
          <p:nvPr/>
        </p:nvSpPr>
        <p:spPr bwMode="auto">
          <a:xfrm>
            <a:off x="351681" y="1913930"/>
            <a:ext cx="8469512" cy="1813527"/>
          </a:xfrm>
          <a:prstGeom prst="rect">
            <a:avLst/>
          </a:prstGeom>
          <a:noFill/>
          <a:ln w="127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62" name="CasellaDiTesto 61"/>
          <p:cNvSpPr txBox="1"/>
          <p:nvPr/>
        </p:nvSpPr>
        <p:spPr>
          <a:xfrm>
            <a:off x="422837" y="2390064"/>
            <a:ext cx="1178528" cy="338554"/>
          </a:xfrm>
          <a:prstGeom prst="rect">
            <a:avLst/>
          </a:prstGeom>
          <a:noFill/>
        </p:spPr>
        <p:txBody>
          <a:bodyPr wrap="none" rtlCol="0">
            <a:spAutoFit/>
          </a:bodyPr>
          <a:lstStyle/>
          <a:p>
            <a:r>
              <a:rPr lang="it-IT" sz="1600" b="0" dirty="0" smtClean="0"/>
              <a:t>Micro (1-9)</a:t>
            </a:r>
            <a:endParaRPr lang="it-IT" sz="1600" b="0" i="1" dirty="0"/>
          </a:p>
        </p:txBody>
      </p:sp>
      <p:sp>
        <p:nvSpPr>
          <p:cNvPr id="63" name="CasellaDiTesto 62"/>
          <p:cNvSpPr txBox="1"/>
          <p:nvPr/>
        </p:nvSpPr>
        <p:spPr>
          <a:xfrm>
            <a:off x="422837" y="2823509"/>
            <a:ext cx="1563248" cy="338554"/>
          </a:xfrm>
          <a:prstGeom prst="rect">
            <a:avLst/>
          </a:prstGeom>
          <a:noFill/>
        </p:spPr>
        <p:txBody>
          <a:bodyPr wrap="none" rtlCol="0">
            <a:spAutoFit/>
          </a:bodyPr>
          <a:lstStyle/>
          <a:p>
            <a:r>
              <a:rPr lang="it-IT" sz="1600" b="0" dirty="0" smtClean="0"/>
              <a:t>Piccole (10-49)</a:t>
            </a:r>
            <a:endParaRPr lang="it-IT" sz="1600" b="0" i="1" dirty="0"/>
          </a:p>
        </p:txBody>
      </p:sp>
      <p:sp>
        <p:nvSpPr>
          <p:cNvPr id="64" name="CasellaDiTesto 63"/>
          <p:cNvSpPr txBox="1"/>
          <p:nvPr/>
        </p:nvSpPr>
        <p:spPr>
          <a:xfrm>
            <a:off x="422837" y="3256954"/>
            <a:ext cx="2084225" cy="338554"/>
          </a:xfrm>
          <a:prstGeom prst="rect">
            <a:avLst/>
          </a:prstGeom>
          <a:noFill/>
        </p:spPr>
        <p:txBody>
          <a:bodyPr wrap="none" rtlCol="0">
            <a:spAutoFit/>
          </a:bodyPr>
          <a:lstStyle/>
          <a:p>
            <a:r>
              <a:rPr lang="it-IT" sz="1600" b="0" dirty="0" smtClean="0"/>
              <a:t>Medie e grandi (&gt;49)</a:t>
            </a:r>
            <a:endParaRPr lang="it-IT" sz="1600" b="0" i="1" dirty="0"/>
          </a:p>
        </p:txBody>
      </p:sp>
      <p:sp>
        <p:nvSpPr>
          <p:cNvPr id="65" name="CasellaDiTesto 64"/>
          <p:cNvSpPr txBox="1"/>
          <p:nvPr/>
        </p:nvSpPr>
        <p:spPr>
          <a:xfrm>
            <a:off x="3698628" y="1975961"/>
            <a:ext cx="654346" cy="338554"/>
          </a:xfrm>
          <a:prstGeom prst="rect">
            <a:avLst/>
          </a:prstGeom>
          <a:noFill/>
        </p:spPr>
        <p:txBody>
          <a:bodyPr wrap="none" rtlCol="0">
            <a:spAutoFit/>
          </a:bodyPr>
          <a:lstStyle/>
          <a:p>
            <a:pPr algn="ctr"/>
            <a:r>
              <a:rPr lang="it-IT" sz="1600" dirty="0" smtClean="0">
                <a:solidFill>
                  <a:srgbClr val="113776"/>
                </a:solidFill>
              </a:rPr>
              <a:t>Italia</a:t>
            </a:r>
            <a:endParaRPr lang="it-IT" sz="1600" b="0" i="1" dirty="0">
              <a:solidFill>
                <a:srgbClr val="113776"/>
              </a:solidFill>
            </a:endParaRPr>
          </a:p>
        </p:txBody>
      </p:sp>
      <p:sp>
        <p:nvSpPr>
          <p:cNvPr id="66" name="CasellaDiTesto 65"/>
          <p:cNvSpPr txBox="1"/>
          <p:nvPr/>
        </p:nvSpPr>
        <p:spPr>
          <a:xfrm>
            <a:off x="3733894" y="2390064"/>
            <a:ext cx="583814" cy="338554"/>
          </a:xfrm>
          <a:prstGeom prst="rect">
            <a:avLst/>
          </a:prstGeom>
          <a:noFill/>
        </p:spPr>
        <p:txBody>
          <a:bodyPr wrap="none" rtlCol="0">
            <a:spAutoFit/>
          </a:bodyPr>
          <a:lstStyle/>
          <a:p>
            <a:pPr algn="ctr"/>
            <a:r>
              <a:rPr lang="it-IT" sz="1600" b="0" dirty="0"/>
              <a:t>38,7</a:t>
            </a:r>
          </a:p>
        </p:txBody>
      </p:sp>
      <p:sp>
        <p:nvSpPr>
          <p:cNvPr id="67" name="CasellaDiTesto 66"/>
          <p:cNvSpPr txBox="1"/>
          <p:nvPr/>
        </p:nvSpPr>
        <p:spPr>
          <a:xfrm>
            <a:off x="3733894" y="2823509"/>
            <a:ext cx="583814" cy="338554"/>
          </a:xfrm>
          <a:prstGeom prst="rect">
            <a:avLst/>
          </a:prstGeom>
          <a:noFill/>
        </p:spPr>
        <p:txBody>
          <a:bodyPr wrap="none" rtlCol="0">
            <a:spAutoFit/>
          </a:bodyPr>
          <a:lstStyle/>
          <a:p>
            <a:pPr algn="ctr"/>
            <a:r>
              <a:rPr lang="it-IT" sz="1600" b="0" dirty="0"/>
              <a:t>47,5</a:t>
            </a:r>
          </a:p>
        </p:txBody>
      </p:sp>
      <p:sp>
        <p:nvSpPr>
          <p:cNvPr id="68" name="CasellaDiTesto 67"/>
          <p:cNvSpPr txBox="1"/>
          <p:nvPr/>
        </p:nvSpPr>
        <p:spPr>
          <a:xfrm>
            <a:off x="3733894" y="3256954"/>
            <a:ext cx="583814" cy="338554"/>
          </a:xfrm>
          <a:prstGeom prst="rect">
            <a:avLst/>
          </a:prstGeom>
          <a:noFill/>
        </p:spPr>
        <p:txBody>
          <a:bodyPr wrap="none" rtlCol="0">
            <a:spAutoFit/>
          </a:bodyPr>
          <a:lstStyle/>
          <a:p>
            <a:pPr algn="ctr"/>
            <a:r>
              <a:rPr lang="it-IT" sz="1600" b="0" dirty="0"/>
              <a:t>57,9</a:t>
            </a:r>
          </a:p>
        </p:txBody>
      </p:sp>
      <p:sp>
        <p:nvSpPr>
          <p:cNvPr id="69" name="CasellaDiTesto 68"/>
          <p:cNvSpPr txBox="1"/>
          <p:nvPr/>
        </p:nvSpPr>
        <p:spPr>
          <a:xfrm>
            <a:off x="5398703" y="1975961"/>
            <a:ext cx="1039067" cy="338554"/>
          </a:xfrm>
          <a:prstGeom prst="rect">
            <a:avLst/>
          </a:prstGeom>
          <a:noFill/>
        </p:spPr>
        <p:txBody>
          <a:bodyPr wrap="none" rtlCol="0">
            <a:spAutoFit/>
          </a:bodyPr>
          <a:lstStyle/>
          <a:p>
            <a:pPr algn="ctr"/>
            <a:r>
              <a:rPr lang="it-IT" sz="1600" dirty="0" smtClean="0"/>
              <a:t>Nord Est</a:t>
            </a:r>
            <a:endParaRPr lang="it-IT" sz="1600" b="0" i="1" dirty="0"/>
          </a:p>
        </p:txBody>
      </p:sp>
      <p:sp>
        <p:nvSpPr>
          <p:cNvPr id="70" name="CasellaDiTesto 69"/>
          <p:cNvSpPr txBox="1"/>
          <p:nvPr/>
        </p:nvSpPr>
        <p:spPr>
          <a:xfrm>
            <a:off x="5626329" y="2390064"/>
            <a:ext cx="583814" cy="338554"/>
          </a:xfrm>
          <a:prstGeom prst="rect">
            <a:avLst/>
          </a:prstGeom>
          <a:noFill/>
        </p:spPr>
        <p:txBody>
          <a:bodyPr wrap="none" rtlCol="0">
            <a:spAutoFit/>
          </a:bodyPr>
          <a:lstStyle/>
          <a:p>
            <a:pPr algn="ctr"/>
            <a:r>
              <a:rPr lang="it-IT" sz="1600" b="0" dirty="0"/>
              <a:t>40,9</a:t>
            </a:r>
          </a:p>
        </p:txBody>
      </p:sp>
      <p:sp>
        <p:nvSpPr>
          <p:cNvPr id="71" name="CasellaDiTesto 70"/>
          <p:cNvSpPr txBox="1"/>
          <p:nvPr/>
        </p:nvSpPr>
        <p:spPr>
          <a:xfrm>
            <a:off x="5626329" y="2823509"/>
            <a:ext cx="583814" cy="338554"/>
          </a:xfrm>
          <a:prstGeom prst="rect">
            <a:avLst/>
          </a:prstGeom>
          <a:noFill/>
        </p:spPr>
        <p:txBody>
          <a:bodyPr wrap="none" rtlCol="0">
            <a:spAutoFit/>
          </a:bodyPr>
          <a:lstStyle/>
          <a:p>
            <a:pPr algn="ctr"/>
            <a:r>
              <a:rPr lang="it-IT" sz="1600" b="0" dirty="0"/>
              <a:t>44,0</a:t>
            </a:r>
          </a:p>
        </p:txBody>
      </p:sp>
      <p:sp>
        <p:nvSpPr>
          <p:cNvPr id="72" name="CasellaDiTesto 71"/>
          <p:cNvSpPr txBox="1"/>
          <p:nvPr/>
        </p:nvSpPr>
        <p:spPr>
          <a:xfrm>
            <a:off x="5626329" y="3256954"/>
            <a:ext cx="583814" cy="338554"/>
          </a:xfrm>
          <a:prstGeom prst="rect">
            <a:avLst/>
          </a:prstGeom>
          <a:noFill/>
        </p:spPr>
        <p:txBody>
          <a:bodyPr wrap="none" rtlCol="0">
            <a:spAutoFit/>
          </a:bodyPr>
          <a:lstStyle/>
          <a:p>
            <a:pPr algn="ctr"/>
            <a:r>
              <a:rPr lang="it-IT" sz="1600" b="0" dirty="0"/>
              <a:t>61,8</a:t>
            </a:r>
          </a:p>
        </p:txBody>
      </p:sp>
      <p:sp>
        <p:nvSpPr>
          <p:cNvPr id="73" name="CasellaDiTesto 72"/>
          <p:cNvSpPr txBox="1"/>
          <p:nvPr/>
        </p:nvSpPr>
        <p:spPr>
          <a:xfrm>
            <a:off x="7501468" y="1975961"/>
            <a:ext cx="548548" cy="338554"/>
          </a:xfrm>
          <a:prstGeom prst="rect">
            <a:avLst/>
          </a:prstGeom>
          <a:noFill/>
        </p:spPr>
        <p:txBody>
          <a:bodyPr wrap="none" rtlCol="0">
            <a:spAutoFit/>
          </a:bodyPr>
          <a:lstStyle/>
          <a:p>
            <a:pPr algn="ctr"/>
            <a:r>
              <a:rPr lang="it-IT" sz="1600" dirty="0" err="1" smtClean="0">
                <a:solidFill>
                  <a:srgbClr val="008000"/>
                </a:solidFill>
              </a:rPr>
              <a:t>Fvg</a:t>
            </a:r>
            <a:endParaRPr lang="it-IT" sz="1600" b="0" i="1" dirty="0">
              <a:solidFill>
                <a:srgbClr val="008000"/>
              </a:solidFill>
            </a:endParaRPr>
          </a:p>
        </p:txBody>
      </p:sp>
      <p:sp>
        <p:nvSpPr>
          <p:cNvPr id="74" name="CasellaDiTesto 73"/>
          <p:cNvSpPr txBox="1"/>
          <p:nvPr/>
        </p:nvSpPr>
        <p:spPr>
          <a:xfrm>
            <a:off x="7483835" y="2390064"/>
            <a:ext cx="583814" cy="338554"/>
          </a:xfrm>
          <a:prstGeom prst="rect">
            <a:avLst/>
          </a:prstGeom>
          <a:noFill/>
        </p:spPr>
        <p:txBody>
          <a:bodyPr wrap="none" rtlCol="0">
            <a:spAutoFit/>
          </a:bodyPr>
          <a:lstStyle/>
          <a:p>
            <a:pPr algn="ctr"/>
            <a:r>
              <a:rPr lang="it-IT" sz="1600" b="0" dirty="0"/>
              <a:t>41,0</a:t>
            </a:r>
          </a:p>
        </p:txBody>
      </p:sp>
      <p:sp>
        <p:nvSpPr>
          <p:cNvPr id="75" name="CasellaDiTesto 74"/>
          <p:cNvSpPr txBox="1"/>
          <p:nvPr/>
        </p:nvSpPr>
        <p:spPr>
          <a:xfrm>
            <a:off x="7483835" y="2823509"/>
            <a:ext cx="583814" cy="338554"/>
          </a:xfrm>
          <a:prstGeom prst="rect">
            <a:avLst/>
          </a:prstGeom>
          <a:noFill/>
        </p:spPr>
        <p:txBody>
          <a:bodyPr wrap="none" rtlCol="0">
            <a:spAutoFit/>
          </a:bodyPr>
          <a:lstStyle/>
          <a:p>
            <a:pPr algn="ctr"/>
            <a:r>
              <a:rPr lang="it-IT" sz="1600" b="0" dirty="0"/>
              <a:t>45,4</a:t>
            </a:r>
          </a:p>
        </p:txBody>
      </p:sp>
      <p:sp>
        <p:nvSpPr>
          <p:cNvPr id="76" name="CasellaDiTesto 75"/>
          <p:cNvSpPr txBox="1"/>
          <p:nvPr/>
        </p:nvSpPr>
        <p:spPr>
          <a:xfrm>
            <a:off x="7483835" y="3256954"/>
            <a:ext cx="583814" cy="338554"/>
          </a:xfrm>
          <a:prstGeom prst="rect">
            <a:avLst/>
          </a:prstGeom>
          <a:noFill/>
        </p:spPr>
        <p:txBody>
          <a:bodyPr wrap="none" rtlCol="0">
            <a:spAutoFit/>
          </a:bodyPr>
          <a:lstStyle/>
          <a:p>
            <a:pPr algn="ctr"/>
            <a:r>
              <a:rPr lang="it-IT" sz="1600" b="0" dirty="0"/>
              <a:t>60,7</a:t>
            </a:r>
          </a:p>
        </p:txBody>
      </p:sp>
      <p:sp>
        <p:nvSpPr>
          <p:cNvPr id="77" name="CasellaDiTesto 76"/>
          <p:cNvSpPr txBox="1"/>
          <p:nvPr/>
        </p:nvSpPr>
        <p:spPr>
          <a:xfrm>
            <a:off x="363690" y="4151590"/>
            <a:ext cx="918328" cy="307777"/>
          </a:xfrm>
          <a:prstGeom prst="rect">
            <a:avLst/>
          </a:prstGeom>
          <a:noFill/>
        </p:spPr>
        <p:txBody>
          <a:bodyPr wrap="none" rtlCol="0">
            <a:spAutoFit/>
          </a:bodyPr>
          <a:lstStyle/>
          <a:p>
            <a:r>
              <a:rPr lang="it-IT" sz="1400" dirty="0" smtClean="0"/>
              <a:t>Terziario</a:t>
            </a:r>
            <a:endParaRPr lang="it-IT" sz="1400" b="0" i="1" dirty="0"/>
          </a:p>
        </p:txBody>
      </p:sp>
      <p:sp>
        <p:nvSpPr>
          <p:cNvPr id="78" name="Rettangolo 77"/>
          <p:cNvSpPr/>
          <p:nvPr/>
        </p:nvSpPr>
        <p:spPr bwMode="auto">
          <a:xfrm>
            <a:off x="349286" y="4063745"/>
            <a:ext cx="8469512" cy="1813527"/>
          </a:xfrm>
          <a:prstGeom prst="rect">
            <a:avLst/>
          </a:prstGeom>
          <a:noFill/>
          <a:ln w="12700"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79" name="CasellaDiTesto 78"/>
          <p:cNvSpPr txBox="1"/>
          <p:nvPr/>
        </p:nvSpPr>
        <p:spPr>
          <a:xfrm>
            <a:off x="420442" y="4564147"/>
            <a:ext cx="1178528" cy="338554"/>
          </a:xfrm>
          <a:prstGeom prst="rect">
            <a:avLst/>
          </a:prstGeom>
          <a:noFill/>
        </p:spPr>
        <p:txBody>
          <a:bodyPr wrap="none" rtlCol="0">
            <a:spAutoFit/>
          </a:bodyPr>
          <a:lstStyle/>
          <a:p>
            <a:r>
              <a:rPr lang="it-IT" sz="1600" b="0" dirty="0" smtClean="0"/>
              <a:t>Micro (1-9)</a:t>
            </a:r>
            <a:endParaRPr lang="it-IT" sz="1600" b="0" i="1" dirty="0"/>
          </a:p>
        </p:txBody>
      </p:sp>
      <p:sp>
        <p:nvSpPr>
          <p:cNvPr id="80" name="CasellaDiTesto 79"/>
          <p:cNvSpPr txBox="1"/>
          <p:nvPr/>
        </p:nvSpPr>
        <p:spPr>
          <a:xfrm>
            <a:off x="420442" y="4997592"/>
            <a:ext cx="1563248" cy="338554"/>
          </a:xfrm>
          <a:prstGeom prst="rect">
            <a:avLst/>
          </a:prstGeom>
          <a:noFill/>
        </p:spPr>
        <p:txBody>
          <a:bodyPr wrap="none" rtlCol="0">
            <a:spAutoFit/>
          </a:bodyPr>
          <a:lstStyle/>
          <a:p>
            <a:r>
              <a:rPr lang="it-IT" sz="1600" b="0" dirty="0" smtClean="0"/>
              <a:t>Piccole (10-49)</a:t>
            </a:r>
            <a:endParaRPr lang="it-IT" sz="1600" b="0" i="1" dirty="0"/>
          </a:p>
        </p:txBody>
      </p:sp>
      <p:sp>
        <p:nvSpPr>
          <p:cNvPr id="81" name="CasellaDiTesto 80"/>
          <p:cNvSpPr txBox="1"/>
          <p:nvPr/>
        </p:nvSpPr>
        <p:spPr>
          <a:xfrm>
            <a:off x="420442" y="5431037"/>
            <a:ext cx="2084225" cy="338554"/>
          </a:xfrm>
          <a:prstGeom prst="rect">
            <a:avLst/>
          </a:prstGeom>
          <a:noFill/>
        </p:spPr>
        <p:txBody>
          <a:bodyPr wrap="none" rtlCol="0">
            <a:spAutoFit/>
          </a:bodyPr>
          <a:lstStyle/>
          <a:p>
            <a:r>
              <a:rPr lang="it-IT" sz="1600" b="0" dirty="0" smtClean="0"/>
              <a:t>Medie e grandi (&gt;49)</a:t>
            </a:r>
            <a:endParaRPr lang="it-IT" sz="1600" b="0" i="1" dirty="0"/>
          </a:p>
        </p:txBody>
      </p:sp>
      <p:sp>
        <p:nvSpPr>
          <p:cNvPr id="82" name="CasellaDiTesto 81"/>
          <p:cNvSpPr txBox="1"/>
          <p:nvPr/>
        </p:nvSpPr>
        <p:spPr>
          <a:xfrm>
            <a:off x="3698629" y="4136201"/>
            <a:ext cx="654345" cy="338554"/>
          </a:xfrm>
          <a:prstGeom prst="rect">
            <a:avLst/>
          </a:prstGeom>
          <a:noFill/>
        </p:spPr>
        <p:txBody>
          <a:bodyPr wrap="none" rtlCol="0">
            <a:spAutoFit/>
          </a:bodyPr>
          <a:lstStyle/>
          <a:p>
            <a:pPr algn="ctr"/>
            <a:r>
              <a:rPr lang="it-IT" sz="1600" dirty="0">
                <a:solidFill>
                  <a:srgbClr val="113776"/>
                </a:solidFill>
              </a:rPr>
              <a:t>Italia</a:t>
            </a:r>
            <a:endParaRPr lang="it-IT" sz="1600" b="0" i="1" dirty="0"/>
          </a:p>
        </p:txBody>
      </p:sp>
      <p:sp>
        <p:nvSpPr>
          <p:cNvPr id="83" name="CasellaDiTesto 82"/>
          <p:cNvSpPr txBox="1"/>
          <p:nvPr/>
        </p:nvSpPr>
        <p:spPr>
          <a:xfrm>
            <a:off x="3733894" y="4564147"/>
            <a:ext cx="583814" cy="338554"/>
          </a:xfrm>
          <a:prstGeom prst="rect">
            <a:avLst/>
          </a:prstGeom>
          <a:noFill/>
        </p:spPr>
        <p:txBody>
          <a:bodyPr wrap="none" rtlCol="0">
            <a:spAutoFit/>
          </a:bodyPr>
          <a:lstStyle/>
          <a:p>
            <a:pPr algn="ctr"/>
            <a:r>
              <a:rPr lang="it-IT" sz="1600" b="0" dirty="0"/>
              <a:t>33,5</a:t>
            </a:r>
          </a:p>
        </p:txBody>
      </p:sp>
      <p:sp>
        <p:nvSpPr>
          <p:cNvPr id="86" name="CasellaDiTesto 85"/>
          <p:cNvSpPr txBox="1"/>
          <p:nvPr/>
        </p:nvSpPr>
        <p:spPr>
          <a:xfrm>
            <a:off x="3733894" y="4997592"/>
            <a:ext cx="583814" cy="338554"/>
          </a:xfrm>
          <a:prstGeom prst="rect">
            <a:avLst/>
          </a:prstGeom>
          <a:noFill/>
        </p:spPr>
        <p:txBody>
          <a:bodyPr wrap="none" rtlCol="0">
            <a:spAutoFit/>
          </a:bodyPr>
          <a:lstStyle/>
          <a:p>
            <a:pPr algn="ctr"/>
            <a:r>
              <a:rPr lang="it-IT" sz="1600" b="0" dirty="0"/>
              <a:t>41,4</a:t>
            </a:r>
          </a:p>
        </p:txBody>
      </p:sp>
      <p:sp>
        <p:nvSpPr>
          <p:cNvPr id="98" name="CasellaDiTesto 97"/>
          <p:cNvSpPr txBox="1"/>
          <p:nvPr/>
        </p:nvSpPr>
        <p:spPr>
          <a:xfrm>
            <a:off x="3733894" y="5431037"/>
            <a:ext cx="583814" cy="338554"/>
          </a:xfrm>
          <a:prstGeom prst="rect">
            <a:avLst/>
          </a:prstGeom>
          <a:noFill/>
        </p:spPr>
        <p:txBody>
          <a:bodyPr wrap="none" rtlCol="0">
            <a:spAutoFit/>
          </a:bodyPr>
          <a:lstStyle/>
          <a:p>
            <a:pPr algn="ctr"/>
            <a:r>
              <a:rPr lang="it-IT" sz="1600" b="0" dirty="0"/>
              <a:t>60,4</a:t>
            </a:r>
          </a:p>
        </p:txBody>
      </p:sp>
      <p:sp>
        <p:nvSpPr>
          <p:cNvPr id="105" name="CasellaDiTesto 104"/>
          <p:cNvSpPr txBox="1"/>
          <p:nvPr/>
        </p:nvSpPr>
        <p:spPr>
          <a:xfrm>
            <a:off x="5398703" y="4136201"/>
            <a:ext cx="1039066" cy="338554"/>
          </a:xfrm>
          <a:prstGeom prst="rect">
            <a:avLst/>
          </a:prstGeom>
          <a:noFill/>
        </p:spPr>
        <p:txBody>
          <a:bodyPr wrap="none" rtlCol="0">
            <a:spAutoFit/>
          </a:bodyPr>
          <a:lstStyle/>
          <a:p>
            <a:pPr algn="ctr"/>
            <a:r>
              <a:rPr lang="it-IT" sz="1600" dirty="0"/>
              <a:t>Nord Est</a:t>
            </a:r>
            <a:endParaRPr lang="it-IT" sz="1600" b="0" i="1" dirty="0"/>
          </a:p>
        </p:txBody>
      </p:sp>
      <p:sp>
        <p:nvSpPr>
          <p:cNvPr id="112" name="CasellaDiTesto 111"/>
          <p:cNvSpPr txBox="1"/>
          <p:nvPr/>
        </p:nvSpPr>
        <p:spPr>
          <a:xfrm>
            <a:off x="5626329" y="4564147"/>
            <a:ext cx="583814" cy="338554"/>
          </a:xfrm>
          <a:prstGeom prst="rect">
            <a:avLst/>
          </a:prstGeom>
          <a:noFill/>
        </p:spPr>
        <p:txBody>
          <a:bodyPr wrap="none" rtlCol="0">
            <a:spAutoFit/>
          </a:bodyPr>
          <a:lstStyle/>
          <a:p>
            <a:pPr algn="ctr"/>
            <a:r>
              <a:rPr lang="it-IT" sz="1600" b="0" dirty="0"/>
              <a:t>40,0</a:t>
            </a:r>
          </a:p>
        </p:txBody>
      </p:sp>
      <p:sp>
        <p:nvSpPr>
          <p:cNvPr id="119" name="CasellaDiTesto 118"/>
          <p:cNvSpPr txBox="1"/>
          <p:nvPr/>
        </p:nvSpPr>
        <p:spPr>
          <a:xfrm>
            <a:off x="5626329" y="4997592"/>
            <a:ext cx="583814" cy="338554"/>
          </a:xfrm>
          <a:prstGeom prst="rect">
            <a:avLst/>
          </a:prstGeom>
          <a:noFill/>
        </p:spPr>
        <p:txBody>
          <a:bodyPr wrap="none" rtlCol="0">
            <a:spAutoFit/>
          </a:bodyPr>
          <a:lstStyle/>
          <a:p>
            <a:pPr algn="ctr"/>
            <a:r>
              <a:rPr lang="it-IT" sz="1600" b="0" dirty="0"/>
              <a:t>44,0</a:t>
            </a:r>
          </a:p>
        </p:txBody>
      </p:sp>
      <p:sp>
        <p:nvSpPr>
          <p:cNvPr id="133" name="CasellaDiTesto 132"/>
          <p:cNvSpPr txBox="1"/>
          <p:nvPr/>
        </p:nvSpPr>
        <p:spPr>
          <a:xfrm>
            <a:off x="5626329" y="5431037"/>
            <a:ext cx="583814" cy="338554"/>
          </a:xfrm>
          <a:prstGeom prst="rect">
            <a:avLst/>
          </a:prstGeom>
          <a:noFill/>
        </p:spPr>
        <p:txBody>
          <a:bodyPr wrap="none" rtlCol="0">
            <a:spAutoFit/>
          </a:bodyPr>
          <a:lstStyle/>
          <a:p>
            <a:pPr algn="ctr"/>
            <a:r>
              <a:rPr lang="it-IT" sz="1600" b="0" dirty="0"/>
              <a:t>60,1</a:t>
            </a:r>
          </a:p>
        </p:txBody>
      </p:sp>
      <p:sp>
        <p:nvSpPr>
          <p:cNvPr id="134" name="CasellaDiTesto 133"/>
          <p:cNvSpPr txBox="1"/>
          <p:nvPr/>
        </p:nvSpPr>
        <p:spPr>
          <a:xfrm>
            <a:off x="7501468" y="4136201"/>
            <a:ext cx="548548" cy="338554"/>
          </a:xfrm>
          <a:prstGeom prst="rect">
            <a:avLst/>
          </a:prstGeom>
          <a:noFill/>
        </p:spPr>
        <p:txBody>
          <a:bodyPr wrap="none" rtlCol="0">
            <a:spAutoFit/>
          </a:bodyPr>
          <a:lstStyle/>
          <a:p>
            <a:pPr algn="ctr"/>
            <a:r>
              <a:rPr lang="it-IT" sz="1600" dirty="0" err="1">
                <a:solidFill>
                  <a:srgbClr val="008000"/>
                </a:solidFill>
              </a:rPr>
              <a:t>Fvg</a:t>
            </a:r>
            <a:endParaRPr lang="it-IT" sz="1600" b="0" i="1" dirty="0">
              <a:solidFill>
                <a:srgbClr val="008000"/>
              </a:solidFill>
            </a:endParaRPr>
          </a:p>
        </p:txBody>
      </p:sp>
      <p:sp>
        <p:nvSpPr>
          <p:cNvPr id="135" name="CasellaDiTesto 134"/>
          <p:cNvSpPr txBox="1"/>
          <p:nvPr/>
        </p:nvSpPr>
        <p:spPr>
          <a:xfrm>
            <a:off x="7483835" y="4564147"/>
            <a:ext cx="583814" cy="338554"/>
          </a:xfrm>
          <a:prstGeom prst="rect">
            <a:avLst/>
          </a:prstGeom>
          <a:noFill/>
        </p:spPr>
        <p:txBody>
          <a:bodyPr wrap="none" rtlCol="0">
            <a:spAutoFit/>
          </a:bodyPr>
          <a:lstStyle/>
          <a:p>
            <a:pPr algn="ctr"/>
            <a:r>
              <a:rPr lang="it-IT" sz="1600" b="0" dirty="0"/>
              <a:t>40,3</a:t>
            </a:r>
          </a:p>
        </p:txBody>
      </p:sp>
      <p:sp>
        <p:nvSpPr>
          <p:cNvPr id="136" name="CasellaDiTesto 135"/>
          <p:cNvSpPr txBox="1"/>
          <p:nvPr/>
        </p:nvSpPr>
        <p:spPr>
          <a:xfrm>
            <a:off x="7483835" y="4997592"/>
            <a:ext cx="583814" cy="338554"/>
          </a:xfrm>
          <a:prstGeom prst="rect">
            <a:avLst/>
          </a:prstGeom>
          <a:noFill/>
        </p:spPr>
        <p:txBody>
          <a:bodyPr wrap="none" rtlCol="0">
            <a:spAutoFit/>
          </a:bodyPr>
          <a:lstStyle/>
          <a:p>
            <a:pPr algn="ctr"/>
            <a:r>
              <a:rPr lang="it-IT" sz="1600" b="0" dirty="0"/>
              <a:t>44,4</a:t>
            </a:r>
          </a:p>
        </p:txBody>
      </p:sp>
      <p:sp>
        <p:nvSpPr>
          <p:cNvPr id="137" name="CasellaDiTesto 136"/>
          <p:cNvSpPr txBox="1"/>
          <p:nvPr/>
        </p:nvSpPr>
        <p:spPr>
          <a:xfrm>
            <a:off x="7483835" y="5431037"/>
            <a:ext cx="583814" cy="338554"/>
          </a:xfrm>
          <a:prstGeom prst="rect">
            <a:avLst/>
          </a:prstGeom>
          <a:noFill/>
        </p:spPr>
        <p:txBody>
          <a:bodyPr wrap="none" rtlCol="0">
            <a:spAutoFit/>
          </a:bodyPr>
          <a:lstStyle/>
          <a:p>
            <a:pPr algn="ctr"/>
            <a:r>
              <a:rPr lang="it-IT" sz="1600" b="0" dirty="0"/>
              <a:t>61,1</a:t>
            </a:r>
          </a:p>
        </p:txBody>
      </p:sp>
      <p:sp>
        <p:nvSpPr>
          <p:cNvPr id="138" name="Text Box 49"/>
          <p:cNvSpPr txBox="1">
            <a:spLocks noChangeArrowheads="1"/>
          </p:cNvSpPr>
          <p:nvPr/>
        </p:nvSpPr>
        <p:spPr bwMode="auto">
          <a:xfrm>
            <a:off x="277806" y="6264744"/>
            <a:ext cx="8744273"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spcBef>
                <a:spcPts val="600"/>
              </a:spcBef>
            </a:pPr>
            <a:r>
              <a:rPr lang="it-IT" altLang="it-IT" dirty="0" smtClean="0"/>
              <a:t>S</a:t>
            </a:r>
            <a:r>
              <a:rPr lang="it-IT" altLang="ja-JP" b="0" dirty="0" smtClean="0">
                <a:solidFill>
                  <a:srgbClr val="000000"/>
                </a:solidFill>
              </a:rPr>
              <a:t>aldo </a:t>
            </a:r>
            <a:r>
              <a:rPr lang="it-IT" altLang="ja-JP" b="0" dirty="0">
                <a:solidFill>
                  <a:srgbClr val="000000"/>
                </a:solidFill>
              </a:rPr>
              <a:t>= (% migliore) + ((% uguale) / 2). Campo di variazione: tra +100% (nell’ipotesi in cui il totale degli intervistati campione esprimesse un’opinione di miglioramento) e 0% (nell’ipotesi in cui il totale degli intervistati campione esprimesse un’opinione di peggioramento). </a:t>
            </a:r>
            <a:r>
              <a:rPr lang="it-IT" altLang="ja-JP" dirty="0">
                <a:solidFill>
                  <a:srgbClr val="000000"/>
                </a:solidFill>
              </a:rPr>
              <a:t>I dati sono riportati all’universo</a:t>
            </a:r>
            <a:r>
              <a:rPr lang="it-IT" altLang="ja-JP" dirty="0" smtClean="0">
                <a:solidFill>
                  <a:srgbClr val="000000"/>
                </a:solidFill>
              </a:rPr>
              <a:t>.</a:t>
            </a:r>
            <a:endParaRPr lang="it-IT" altLang="it-IT" dirty="0"/>
          </a:p>
        </p:txBody>
      </p:sp>
    </p:spTree>
    <p:extLst>
      <p:ext uri="{BB962C8B-B14F-4D97-AF65-F5344CB8AC3E}">
        <p14:creationId xmlns:p14="http://schemas.microsoft.com/office/powerpoint/2010/main" val="22107661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asellaDiTesto 9"/>
          <p:cNvSpPr txBox="1">
            <a:spLocks noChangeArrowheads="1"/>
          </p:cNvSpPr>
          <p:nvPr/>
        </p:nvSpPr>
        <p:spPr bwMode="auto">
          <a:xfrm>
            <a:off x="212188" y="980728"/>
            <a:ext cx="893975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l">
              <a:lnSpc>
                <a:spcPct val="110000"/>
              </a:lnSpc>
              <a:spcBef>
                <a:spcPts val="600"/>
              </a:spcBef>
            </a:pPr>
            <a:r>
              <a:rPr lang="it-IT" altLang="ja-JP" sz="1600" b="0" dirty="0" smtClean="0"/>
              <a:t>Offerta di credito alle imprese (Osservatorio Congiunturale Format – Bank Lending Survey – Abi Monthly Outlook)</a:t>
            </a:r>
            <a:endParaRPr lang="it-IT" altLang="ja-JP" sz="1600" b="0" dirty="0"/>
          </a:p>
        </p:txBody>
      </p:sp>
      <p:sp>
        <p:nvSpPr>
          <p:cNvPr id="11268" name="Text Box 49"/>
          <p:cNvSpPr txBox="1">
            <a:spLocks noChangeArrowheads="1"/>
          </p:cNvSpPr>
          <p:nvPr/>
        </p:nvSpPr>
        <p:spPr bwMode="auto">
          <a:xfrm>
            <a:off x="226218" y="5302895"/>
            <a:ext cx="86988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a:spcBef>
                <a:spcPts val="600"/>
              </a:spcBef>
            </a:pPr>
            <a:r>
              <a:rPr lang="it-IT" sz="1200" b="0" dirty="0" smtClean="0"/>
              <a:t>La curva </a:t>
            </a:r>
            <a:r>
              <a:rPr lang="it-IT" sz="1200" dirty="0" smtClean="0">
                <a:solidFill>
                  <a:srgbClr val="254061"/>
                </a:solidFill>
              </a:rPr>
              <a:t>FORMAT </a:t>
            </a:r>
            <a:r>
              <a:rPr lang="it-IT" sz="1200" b="0" dirty="0" smtClean="0"/>
              <a:t>è costituita dalle percentuali di imprese italiane che </a:t>
            </a:r>
            <a:r>
              <a:rPr lang="it-IT" sz="1200" b="0" u="sng" dirty="0" smtClean="0"/>
              <a:t>hanno dichiarato</a:t>
            </a:r>
            <a:r>
              <a:rPr lang="it-IT" sz="1200" b="0" dirty="0" smtClean="0"/>
              <a:t> di aver ottenuto </a:t>
            </a:r>
            <a:r>
              <a:rPr lang="it-IT" sz="1200" b="0" dirty="0"/>
              <a:t>il credito con un </a:t>
            </a:r>
            <a:r>
              <a:rPr lang="it-IT" sz="1200" b="0" dirty="0" smtClean="0"/>
              <a:t>ammontare </a:t>
            </a:r>
            <a:r>
              <a:rPr lang="it-IT" sz="1200" b="0" dirty="0"/>
              <a:t>pari o superiore alla </a:t>
            </a:r>
            <a:r>
              <a:rPr lang="it-IT" sz="1200" b="0" dirty="0" smtClean="0"/>
              <a:t>richiesta. Fonte: OCF (2.5000 casi), </a:t>
            </a:r>
            <a:r>
              <a:rPr lang="it-IT" sz="1200" b="0" i="1" dirty="0" smtClean="0"/>
              <a:t>Osservatorio Congiunturale Format</a:t>
            </a:r>
            <a:r>
              <a:rPr lang="it-IT" sz="1200" b="0" dirty="0" smtClean="0"/>
              <a:t>; </a:t>
            </a:r>
            <a:r>
              <a:rPr lang="it-IT" altLang="ja-JP" sz="1200" b="0" dirty="0" smtClean="0"/>
              <a:t>La curva </a:t>
            </a:r>
            <a:r>
              <a:rPr lang="it-IT" altLang="ja-JP" sz="1200" dirty="0" smtClean="0">
                <a:solidFill>
                  <a:srgbClr val="008000"/>
                </a:solidFill>
              </a:rPr>
              <a:t>BLS</a:t>
            </a:r>
            <a:r>
              <a:rPr lang="it-IT" altLang="ja-JP" sz="1200" dirty="0" smtClean="0"/>
              <a:t> </a:t>
            </a:r>
            <a:r>
              <a:rPr lang="it-IT" altLang="ja-JP" sz="1200" b="0" dirty="0" smtClean="0"/>
              <a:t>è </a:t>
            </a:r>
            <a:r>
              <a:rPr lang="it-IT" altLang="ja-JP" sz="1200" b="0" dirty="0"/>
              <a:t>costituita </a:t>
            </a:r>
            <a:r>
              <a:rPr lang="it-IT" altLang="ja-JP" sz="1200" b="0" dirty="0" smtClean="0"/>
              <a:t>dai giudizi circa i </a:t>
            </a:r>
            <a:r>
              <a:rPr lang="it-IT" altLang="ja-JP" sz="1200" b="0" dirty="0"/>
              <a:t>criteri applicati per l’approvazione di prestiti e l’apertura di linee di credito a favore delle imprese </a:t>
            </a:r>
            <a:r>
              <a:rPr lang="it-IT" altLang="ja-JP" sz="1200" b="0" dirty="0" smtClean="0"/>
              <a:t>da parte dei responsabili </a:t>
            </a:r>
            <a:r>
              <a:rPr lang="it-IT" sz="1200" b="0" dirty="0"/>
              <a:t>delle politiche del credito delle principali banche </a:t>
            </a:r>
            <a:r>
              <a:rPr lang="it-IT" sz="1200" b="0" dirty="0" smtClean="0"/>
              <a:t>italiane. </a:t>
            </a:r>
            <a:r>
              <a:rPr lang="it-IT" sz="1200" b="0" dirty="0"/>
              <a:t>Fonte: </a:t>
            </a:r>
            <a:r>
              <a:rPr lang="it-IT" sz="1200" b="0" dirty="0" smtClean="0"/>
              <a:t>Bank Lending Survey (rivolta alle capogruppo </a:t>
            </a:r>
            <a:r>
              <a:rPr lang="it-IT" sz="1200" b="0" dirty="0"/>
              <a:t>di otto gruppi creditizi</a:t>
            </a:r>
            <a:r>
              <a:rPr lang="it-IT" sz="1200" b="0" dirty="0" smtClean="0"/>
              <a:t>), </a:t>
            </a:r>
            <a:r>
              <a:rPr lang="it-IT" sz="1200" b="0" i="1" dirty="0" smtClean="0"/>
              <a:t>Bankitalia</a:t>
            </a:r>
            <a:r>
              <a:rPr lang="it-IT" sz="1200" b="0" dirty="0" smtClean="0"/>
              <a:t>. La curva </a:t>
            </a:r>
            <a:r>
              <a:rPr lang="it-IT" sz="1200" dirty="0" smtClean="0">
                <a:solidFill>
                  <a:srgbClr val="8064A2"/>
                </a:solidFill>
              </a:rPr>
              <a:t>ABI</a:t>
            </a:r>
            <a:r>
              <a:rPr lang="it-IT" sz="1200" b="0" dirty="0" smtClean="0">
                <a:solidFill>
                  <a:srgbClr val="8064A2"/>
                </a:solidFill>
              </a:rPr>
              <a:t> </a:t>
            </a:r>
            <a:r>
              <a:rPr lang="it-IT" sz="1200" b="0" dirty="0" smtClean="0"/>
              <a:t>è costituita dall’ammontare degli impieghi erogati dalle banche alle imprese. Fonte: Abi Monthly Outlook (elaborazioni Abi su bilanci bancari), </a:t>
            </a:r>
            <a:r>
              <a:rPr lang="it-IT" sz="1200" b="0" i="1" dirty="0" smtClean="0"/>
              <a:t>Abi</a:t>
            </a:r>
            <a:r>
              <a:rPr lang="it-IT" sz="1200" b="0" dirty="0" smtClean="0"/>
              <a:t>.</a:t>
            </a:r>
            <a:endParaRPr lang="it-IT" sz="1200" dirty="0"/>
          </a:p>
        </p:txBody>
      </p:sp>
      <p:sp>
        <p:nvSpPr>
          <p:cNvPr id="33" name="CasellaDiTesto 32"/>
          <p:cNvSpPr txBox="1"/>
          <p:nvPr/>
        </p:nvSpPr>
        <p:spPr bwMode="auto">
          <a:xfrm>
            <a:off x="3756384" y="2636912"/>
            <a:ext cx="1920541" cy="400110"/>
          </a:xfrm>
          <a:prstGeom prst="rect">
            <a:avLst/>
          </a:prstGeom>
          <a:noFill/>
          <a:ln w="9525">
            <a:noFill/>
            <a:miter lim="800000"/>
            <a:headEnd/>
            <a:tailEnd/>
          </a:ln>
        </p:spPr>
        <p:txBody>
          <a:bodyPr wrap="square" rtlCol="0">
            <a:spAutoFit/>
          </a:bodyPr>
          <a:lstStyle/>
          <a:p>
            <a:r>
              <a:rPr lang="it-IT" sz="2000" b="1" dirty="0" smtClean="0">
                <a:solidFill>
                  <a:srgbClr val="008000"/>
                </a:solidFill>
              </a:rPr>
              <a:t>BLS</a:t>
            </a:r>
            <a:endParaRPr lang="it-IT" sz="2000" dirty="0">
              <a:solidFill>
                <a:srgbClr val="008000"/>
              </a:solidFill>
            </a:endParaRPr>
          </a:p>
        </p:txBody>
      </p:sp>
      <p:sp>
        <p:nvSpPr>
          <p:cNvPr id="7" name="Rettangolo 6"/>
          <p:cNvSpPr/>
          <p:nvPr/>
        </p:nvSpPr>
        <p:spPr bwMode="auto">
          <a:xfrm>
            <a:off x="215722" y="1721381"/>
            <a:ext cx="8696458" cy="3520255"/>
          </a:xfrm>
          <a:prstGeom prst="rect">
            <a:avLst/>
          </a:prstGeom>
          <a:no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24" name="CasellaDiTesto 23"/>
          <p:cNvSpPr txBox="1"/>
          <p:nvPr/>
        </p:nvSpPr>
        <p:spPr bwMode="auto">
          <a:xfrm>
            <a:off x="7164288" y="3501008"/>
            <a:ext cx="1920541" cy="400110"/>
          </a:xfrm>
          <a:prstGeom prst="rect">
            <a:avLst/>
          </a:prstGeom>
          <a:noFill/>
          <a:ln w="9525">
            <a:noFill/>
            <a:miter lim="800000"/>
            <a:headEnd/>
            <a:tailEnd/>
          </a:ln>
        </p:spPr>
        <p:txBody>
          <a:bodyPr wrap="square" rtlCol="0">
            <a:spAutoFit/>
          </a:bodyPr>
          <a:lstStyle/>
          <a:p>
            <a:r>
              <a:rPr lang="it-IT" sz="2000" dirty="0" smtClean="0">
                <a:solidFill>
                  <a:srgbClr val="8064A2"/>
                </a:solidFill>
              </a:rPr>
              <a:t>ABI</a:t>
            </a:r>
            <a:endParaRPr lang="it-IT" sz="2000" dirty="0">
              <a:solidFill>
                <a:srgbClr val="8064A2"/>
              </a:solidFill>
            </a:endParaRPr>
          </a:p>
        </p:txBody>
      </p:sp>
      <p:grpSp>
        <p:nvGrpSpPr>
          <p:cNvPr id="11" name="Gruppo 10"/>
          <p:cNvGrpSpPr/>
          <p:nvPr/>
        </p:nvGrpSpPr>
        <p:grpSpPr>
          <a:xfrm>
            <a:off x="230236" y="1952402"/>
            <a:ext cx="8683528" cy="3168316"/>
            <a:chOff x="230236" y="1952402"/>
            <a:chExt cx="8683528" cy="3168316"/>
          </a:xfrm>
        </p:grpSpPr>
        <p:pic>
          <p:nvPicPr>
            <p:cNvPr id="8" name="Immagine 7"/>
            <p:cNvPicPr>
              <a:picLocks noChangeAspect="1"/>
            </p:cNvPicPr>
            <p:nvPr/>
          </p:nvPicPr>
          <p:blipFill>
            <a:blip r:embed="rId3"/>
            <a:stretch>
              <a:fillRect/>
            </a:stretch>
          </p:blipFill>
          <p:spPr>
            <a:xfrm>
              <a:off x="230236" y="1952402"/>
              <a:ext cx="8683528" cy="3168316"/>
            </a:xfrm>
            <a:prstGeom prst="rect">
              <a:avLst/>
            </a:prstGeom>
          </p:spPr>
        </p:pic>
        <p:pic>
          <p:nvPicPr>
            <p:cNvPr id="5" name="Immagine 4"/>
            <p:cNvPicPr>
              <a:picLocks noChangeAspect="1"/>
            </p:cNvPicPr>
            <p:nvPr/>
          </p:nvPicPr>
          <p:blipFill>
            <a:blip r:embed="rId4"/>
            <a:stretch>
              <a:fillRect/>
            </a:stretch>
          </p:blipFill>
          <p:spPr>
            <a:xfrm>
              <a:off x="574945" y="2012645"/>
              <a:ext cx="7994110" cy="3047831"/>
            </a:xfrm>
            <a:prstGeom prst="rect">
              <a:avLst/>
            </a:prstGeom>
          </p:spPr>
        </p:pic>
      </p:grpSp>
      <p:sp>
        <p:nvSpPr>
          <p:cNvPr id="34" name="CasellaDiTesto 33"/>
          <p:cNvSpPr txBox="1"/>
          <p:nvPr/>
        </p:nvSpPr>
        <p:spPr bwMode="auto">
          <a:xfrm>
            <a:off x="6687838" y="1803880"/>
            <a:ext cx="1959868" cy="461665"/>
          </a:xfrm>
          <a:prstGeom prst="rect">
            <a:avLst/>
          </a:prstGeom>
          <a:noFill/>
          <a:ln w="9525">
            <a:noFill/>
            <a:miter lim="800000"/>
            <a:headEnd/>
            <a:tailEnd/>
          </a:ln>
        </p:spPr>
        <p:txBody>
          <a:bodyPr wrap="square" rtlCol="0">
            <a:spAutoFit/>
          </a:bodyPr>
          <a:lstStyle/>
          <a:p>
            <a:pPr algn="r"/>
            <a:r>
              <a:rPr lang="it-IT" sz="1200" b="0" i="1" dirty="0" smtClean="0"/>
              <a:t>Variazioni su base 100,0 (IV trimestre 2008)</a:t>
            </a:r>
            <a:endParaRPr lang="it-IT" sz="1200" b="0" i="1" dirty="0"/>
          </a:p>
        </p:txBody>
      </p:sp>
      <p:sp>
        <p:nvSpPr>
          <p:cNvPr id="13"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sz="2000" dirty="0" smtClean="0">
                <a:cs typeface="Arial" charset="0"/>
              </a:rPr>
              <a:t>L’andamento </a:t>
            </a:r>
            <a:r>
              <a:rPr lang="it-IT" sz="2000" dirty="0">
                <a:cs typeface="Arial" charset="0"/>
              </a:rPr>
              <a:t>dell’offerta di credito alle imprese è in linea con le curve di </a:t>
            </a:r>
            <a:r>
              <a:rPr lang="it-IT" sz="2000" dirty="0" err="1" smtClean="0">
                <a:cs typeface="Arial" charset="0"/>
              </a:rPr>
              <a:t>Bankitalia</a:t>
            </a:r>
            <a:r>
              <a:rPr lang="it-IT" sz="2000" dirty="0" smtClean="0">
                <a:cs typeface="Arial" charset="0"/>
              </a:rPr>
              <a:t> </a:t>
            </a:r>
            <a:r>
              <a:rPr lang="it-IT" sz="2000" dirty="0">
                <a:cs typeface="Arial" charset="0"/>
              </a:rPr>
              <a:t>e </a:t>
            </a:r>
            <a:r>
              <a:rPr lang="it-IT" sz="2000" dirty="0" err="1" smtClean="0">
                <a:cs typeface="Arial" charset="0"/>
              </a:rPr>
              <a:t>dell’Abi</a:t>
            </a:r>
            <a:r>
              <a:rPr lang="it-IT" sz="2000" dirty="0" smtClean="0">
                <a:cs typeface="Arial" charset="0"/>
              </a:rPr>
              <a:t>… </a:t>
            </a:r>
            <a:r>
              <a:rPr lang="it-IT" altLang="ja-JP" sz="2000" dirty="0"/>
              <a:t>(OFFERTA</a:t>
            </a:r>
            <a:r>
              <a:rPr lang="it-IT" altLang="ja-JP" sz="2000" dirty="0" smtClean="0"/>
              <a:t>)</a:t>
            </a:r>
            <a:endParaRPr lang="it-IT" altLang="ja-JP" sz="2000" b="0" i="1" dirty="0"/>
          </a:p>
        </p:txBody>
      </p:sp>
      <p:sp>
        <p:nvSpPr>
          <p:cNvPr id="6" name="CasellaDiTesto 5"/>
          <p:cNvSpPr txBox="1"/>
          <p:nvPr/>
        </p:nvSpPr>
        <p:spPr bwMode="auto">
          <a:xfrm>
            <a:off x="7428792" y="2673124"/>
            <a:ext cx="1263679" cy="400110"/>
          </a:xfrm>
          <a:prstGeom prst="rect">
            <a:avLst/>
          </a:prstGeom>
          <a:noFill/>
          <a:ln w="9525">
            <a:noFill/>
            <a:miter lim="800000"/>
            <a:headEnd/>
            <a:tailEnd/>
          </a:ln>
        </p:spPr>
        <p:txBody>
          <a:bodyPr wrap="none" rtlCol="0">
            <a:spAutoFit/>
          </a:bodyPr>
          <a:lstStyle/>
          <a:p>
            <a:r>
              <a:rPr lang="it-IT" sz="2000" dirty="0" smtClean="0">
                <a:solidFill>
                  <a:srgbClr val="254061"/>
                </a:solidFill>
              </a:rPr>
              <a:t>FORMAT</a:t>
            </a:r>
            <a:endParaRPr lang="it-IT" sz="2000" b="1" dirty="0">
              <a:solidFill>
                <a:srgbClr val="254061"/>
              </a:solidFill>
            </a:endParaRPr>
          </a:p>
        </p:txBody>
      </p:sp>
    </p:spTree>
    <p:extLst>
      <p:ext uri="{BB962C8B-B14F-4D97-AF65-F5344CB8AC3E}">
        <p14:creationId xmlns:p14="http://schemas.microsoft.com/office/powerpoint/2010/main" val="10911479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20025" y="1708416"/>
            <a:ext cx="9200537" cy="3664800"/>
          </a:xfrm>
          <a:prstGeom prst="rect">
            <a:avLst/>
          </a:prstGeom>
        </p:spPr>
      </p:pic>
      <p:sp>
        <p:nvSpPr>
          <p:cNvPr id="11267" name="CasellaDiTesto 9"/>
          <p:cNvSpPr txBox="1">
            <a:spLocks noChangeArrowheads="1"/>
          </p:cNvSpPr>
          <p:nvPr/>
        </p:nvSpPr>
        <p:spPr bwMode="auto">
          <a:xfrm>
            <a:off x="212188" y="1196752"/>
            <a:ext cx="893975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l">
              <a:lnSpc>
                <a:spcPct val="110000"/>
              </a:lnSpc>
              <a:spcBef>
                <a:spcPts val="600"/>
              </a:spcBef>
            </a:pPr>
            <a:r>
              <a:rPr lang="it-IT" altLang="ja-JP" sz="1800" b="0" dirty="0" smtClean="0"/>
              <a:t>Tassi di interesse (Osservatorio Congiunturale Format – Abi Monthly Outlook)</a:t>
            </a:r>
            <a:endParaRPr lang="it-IT" altLang="ja-JP" sz="1800" b="0" dirty="0"/>
          </a:p>
        </p:txBody>
      </p:sp>
      <p:sp>
        <p:nvSpPr>
          <p:cNvPr id="11268" name="Text Box 49"/>
          <p:cNvSpPr txBox="1">
            <a:spLocks noChangeArrowheads="1"/>
          </p:cNvSpPr>
          <p:nvPr/>
        </p:nvSpPr>
        <p:spPr bwMode="auto">
          <a:xfrm>
            <a:off x="226218" y="5550331"/>
            <a:ext cx="86988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1">
                <a:solidFill>
                  <a:schemeClr val="tx1"/>
                </a:solidFill>
                <a:latin typeface="Arial" charset="0"/>
                <a:ea typeface="MS PGothic" charset="0"/>
                <a:cs typeface="MS PGothic" charset="0"/>
              </a:defRPr>
            </a:lvl1pPr>
            <a:lvl2pPr marL="742950" indent="-285750">
              <a:defRPr sz="800" b="1">
                <a:solidFill>
                  <a:schemeClr val="tx1"/>
                </a:solidFill>
                <a:latin typeface="Arial" charset="0"/>
                <a:ea typeface="MS PGothic" charset="0"/>
                <a:cs typeface="MS PGothic" charset="0"/>
              </a:defRPr>
            </a:lvl2pPr>
            <a:lvl3pPr marL="1143000" indent="-228600">
              <a:defRPr sz="800" b="1">
                <a:solidFill>
                  <a:schemeClr val="tx1"/>
                </a:solidFill>
                <a:latin typeface="Arial" charset="0"/>
                <a:ea typeface="MS PGothic" charset="0"/>
                <a:cs typeface="MS PGothic" charset="0"/>
              </a:defRPr>
            </a:lvl3pPr>
            <a:lvl4pPr marL="1600200" indent="-228600">
              <a:defRPr sz="800" b="1">
                <a:solidFill>
                  <a:schemeClr val="tx1"/>
                </a:solidFill>
                <a:latin typeface="Arial" charset="0"/>
                <a:ea typeface="MS PGothic" charset="0"/>
                <a:cs typeface="MS PGothic" charset="0"/>
              </a:defRPr>
            </a:lvl4pPr>
            <a:lvl5pPr marL="2057400" indent="-228600">
              <a:defRPr sz="800"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800"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800"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800"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800" b="1">
                <a:solidFill>
                  <a:schemeClr val="tx1"/>
                </a:solidFill>
                <a:latin typeface="Arial" charset="0"/>
                <a:ea typeface="MS PGothic" charset="0"/>
                <a:cs typeface="MS PGothic" charset="0"/>
              </a:defRPr>
            </a:lvl9pPr>
          </a:lstStyle>
          <a:p>
            <a:pPr algn="just">
              <a:spcBef>
                <a:spcPts val="600"/>
              </a:spcBef>
            </a:pPr>
            <a:r>
              <a:rPr lang="it-IT" sz="1200" b="0" dirty="0" smtClean="0"/>
              <a:t>La curva </a:t>
            </a:r>
            <a:r>
              <a:rPr lang="it-IT" sz="1200" dirty="0" smtClean="0">
                <a:solidFill>
                  <a:srgbClr val="254061"/>
                </a:solidFill>
              </a:rPr>
              <a:t>FORMAT</a:t>
            </a:r>
            <a:r>
              <a:rPr lang="it-IT" sz="1200" b="0" dirty="0" smtClean="0">
                <a:solidFill>
                  <a:srgbClr val="254061"/>
                </a:solidFill>
              </a:rPr>
              <a:t> </a:t>
            </a:r>
            <a:r>
              <a:rPr lang="it-IT" sz="1200" b="0" dirty="0" smtClean="0"/>
              <a:t>è ottenuta rielaborando le risposte fornite dalle imprese italiane circa l’andamento dei tassi di interesse (migliorati, restati invariati, peggiorati). Al decrescere della curva, si intende che i tassi di interesse sono stati considerati al ribasso (quindi, che la situazione è «migliorata»). Fonte: </a:t>
            </a:r>
            <a:r>
              <a:rPr lang="it-IT" sz="1200" b="0" dirty="0"/>
              <a:t>OCF (2.5000 casi), </a:t>
            </a:r>
            <a:r>
              <a:rPr lang="it-IT" sz="1200" b="0" i="1" dirty="0"/>
              <a:t>Osservatorio Congiunturale Format</a:t>
            </a:r>
            <a:r>
              <a:rPr lang="it-IT" sz="1200" b="0" dirty="0" smtClean="0"/>
              <a:t>. La curva </a:t>
            </a:r>
            <a:r>
              <a:rPr lang="it-IT" sz="1200" dirty="0" smtClean="0">
                <a:solidFill>
                  <a:srgbClr val="8064A2"/>
                </a:solidFill>
              </a:rPr>
              <a:t>ABI</a:t>
            </a:r>
            <a:r>
              <a:rPr lang="it-IT" sz="1200" b="0" dirty="0" smtClean="0">
                <a:solidFill>
                  <a:srgbClr val="8064A2"/>
                </a:solidFill>
              </a:rPr>
              <a:t> </a:t>
            </a:r>
            <a:r>
              <a:rPr lang="it-IT" sz="1200" b="0" dirty="0" smtClean="0"/>
              <a:t>è costituita dal tasso di interesse medio ponderato. Fonte: Abi Monthly Outlook (elaborazioni Abi su bilanci bancari), </a:t>
            </a:r>
            <a:r>
              <a:rPr lang="it-IT" sz="1200" b="0" i="1" dirty="0" smtClean="0"/>
              <a:t>Abi</a:t>
            </a:r>
            <a:r>
              <a:rPr lang="it-IT" sz="1200" b="0" dirty="0" smtClean="0"/>
              <a:t>.</a:t>
            </a:r>
            <a:endParaRPr lang="it-IT" sz="1200" dirty="0"/>
          </a:p>
        </p:txBody>
      </p:sp>
      <p:sp>
        <p:nvSpPr>
          <p:cNvPr id="34" name="CasellaDiTesto 33"/>
          <p:cNvSpPr txBox="1"/>
          <p:nvPr/>
        </p:nvSpPr>
        <p:spPr bwMode="auto">
          <a:xfrm>
            <a:off x="6687838" y="1911616"/>
            <a:ext cx="1959868" cy="461665"/>
          </a:xfrm>
          <a:prstGeom prst="rect">
            <a:avLst/>
          </a:prstGeom>
          <a:noFill/>
          <a:ln w="9525">
            <a:noFill/>
            <a:miter lim="800000"/>
            <a:headEnd/>
            <a:tailEnd/>
          </a:ln>
        </p:spPr>
        <p:txBody>
          <a:bodyPr wrap="square" rtlCol="0">
            <a:spAutoFit/>
          </a:bodyPr>
          <a:lstStyle/>
          <a:p>
            <a:pPr algn="r"/>
            <a:r>
              <a:rPr lang="it-IT" sz="1200" b="0" i="1" dirty="0" smtClean="0"/>
              <a:t>Variazioni su base 100,0 (IV trimestre 2008)</a:t>
            </a:r>
            <a:endParaRPr lang="it-IT" sz="1200" b="0" i="1" dirty="0"/>
          </a:p>
        </p:txBody>
      </p:sp>
      <p:sp>
        <p:nvSpPr>
          <p:cNvPr id="6" name="CasellaDiTesto 5"/>
          <p:cNvSpPr txBox="1"/>
          <p:nvPr/>
        </p:nvSpPr>
        <p:spPr bwMode="auto">
          <a:xfrm>
            <a:off x="7308304" y="3388930"/>
            <a:ext cx="1263679" cy="400110"/>
          </a:xfrm>
          <a:prstGeom prst="rect">
            <a:avLst/>
          </a:prstGeom>
          <a:noFill/>
          <a:ln w="9525">
            <a:noFill/>
            <a:miter lim="800000"/>
            <a:headEnd/>
            <a:tailEnd/>
          </a:ln>
        </p:spPr>
        <p:txBody>
          <a:bodyPr wrap="none" rtlCol="0">
            <a:spAutoFit/>
          </a:bodyPr>
          <a:lstStyle/>
          <a:p>
            <a:r>
              <a:rPr lang="it-IT" sz="2000" b="1" dirty="0" smtClean="0">
                <a:solidFill>
                  <a:srgbClr val="254061"/>
                </a:solidFill>
              </a:rPr>
              <a:t>FORMAT</a:t>
            </a:r>
            <a:endParaRPr lang="it-IT" sz="2000" b="1" dirty="0">
              <a:solidFill>
                <a:srgbClr val="254061"/>
              </a:solidFill>
            </a:endParaRPr>
          </a:p>
        </p:txBody>
      </p:sp>
      <p:sp>
        <p:nvSpPr>
          <p:cNvPr id="7" name="Rettangolo 6"/>
          <p:cNvSpPr/>
          <p:nvPr/>
        </p:nvSpPr>
        <p:spPr bwMode="auto">
          <a:xfrm>
            <a:off x="215722" y="1829117"/>
            <a:ext cx="8696458" cy="3520255"/>
          </a:xfrm>
          <a:prstGeom prst="rect">
            <a:avLst/>
          </a:prstGeom>
          <a:noFill/>
          <a:ln w="254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p:txBody>
      </p:sp>
      <p:sp>
        <p:nvSpPr>
          <p:cNvPr id="24" name="CasellaDiTesto 23"/>
          <p:cNvSpPr txBox="1"/>
          <p:nvPr/>
        </p:nvSpPr>
        <p:spPr bwMode="auto">
          <a:xfrm>
            <a:off x="5727567" y="4137595"/>
            <a:ext cx="1920541" cy="400110"/>
          </a:xfrm>
          <a:prstGeom prst="rect">
            <a:avLst/>
          </a:prstGeom>
          <a:noFill/>
          <a:ln w="9525">
            <a:noFill/>
            <a:miter lim="800000"/>
            <a:headEnd/>
            <a:tailEnd/>
          </a:ln>
        </p:spPr>
        <p:txBody>
          <a:bodyPr wrap="square" rtlCol="0">
            <a:spAutoFit/>
          </a:bodyPr>
          <a:lstStyle/>
          <a:p>
            <a:r>
              <a:rPr lang="it-IT" sz="2000" dirty="0" smtClean="0">
                <a:solidFill>
                  <a:srgbClr val="8064A2"/>
                </a:solidFill>
              </a:rPr>
              <a:t>ABI</a:t>
            </a:r>
            <a:endParaRPr lang="it-IT" sz="2000" dirty="0">
              <a:solidFill>
                <a:srgbClr val="8064A2"/>
              </a:solidFill>
            </a:endParaRPr>
          </a:p>
        </p:txBody>
      </p:sp>
      <p:cxnSp>
        <p:nvCxnSpPr>
          <p:cNvPr id="4" name="Connettore 1 3"/>
          <p:cNvCxnSpPr/>
          <p:nvPr/>
        </p:nvCxnSpPr>
        <p:spPr bwMode="auto">
          <a:xfrm>
            <a:off x="395288" y="4904888"/>
            <a:ext cx="8252418" cy="0"/>
          </a:xfrm>
          <a:prstGeom prst="line">
            <a:avLst/>
          </a:prstGeom>
          <a:noFill/>
          <a:ln w="12700" cap="flat" cmpd="sng" algn="ctr">
            <a:solidFill>
              <a:schemeClr val="bg1">
                <a:lumMod val="50000"/>
              </a:schemeClr>
            </a:solidFill>
            <a:prstDash val="solid"/>
            <a:round/>
            <a:headEnd type="none" w="med" len="med"/>
            <a:tailEnd type="none" w="med" len="med"/>
          </a:ln>
          <a:effectLst/>
        </p:spPr>
      </p:cxnSp>
      <p:sp>
        <p:nvSpPr>
          <p:cNvPr id="16" name="Rectangle 4"/>
          <p:cNvSpPr txBox="1">
            <a:spLocks noChangeArrowheads="1"/>
          </p:cNvSpPr>
          <p:nvPr/>
        </p:nvSpPr>
        <p:spPr bwMode="auto">
          <a:xfrm>
            <a:off x="194213" y="152337"/>
            <a:ext cx="86754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r>
              <a:rPr lang="it-IT" altLang="it-IT" sz="2000" dirty="0">
                <a:cs typeface="Arial" charset="0"/>
              </a:rPr>
              <a:t>I</a:t>
            </a:r>
            <a:r>
              <a:rPr lang="it-IT" altLang="it-IT" sz="2000" dirty="0" smtClean="0">
                <a:cs typeface="Arial" charset="0"/>
              </a:rPr>
              <a:t> </a:t>
            </a:r>
            <a:r>
              <a:rPr lang="it-IT" altLang="it-IT" sz="2000" dirty="0">
                <a:cs typeface="Arial" charset="0"/>
              </a:rPr>
              <a:t>giudizi degli imprenditori circa l’andamento dei tassi di interesse ricalcano la curva </a:t>
            </a:r>
            <a:r>
              <a:rPr lang="it-IT" altLang="it-IT" sz="2000" dirty="0" err="1" smtClean="0">
                <a:cs typeface="Arial" charset="0"/>
              </a:rPr>
              <a:t>Abi</a:t>
            </a:r>
            <a:r>
              <a:rPr lang="it-IT" altLang="it-IT" sz="2000" dirty="0" smtClean="0">
                <a:cs typeface="Arial" charset="0"/>
              </a:rPr>
              <a:t>…</a:t>
            </a:r>
            <a:endParaRPr lang="it-IT" sz="2000" b="0" i="1" dirty="0">
              <a:cs typeface="Arial" charset="0"/>
            </a:endParaRPr>
          </a:p>
        </p:txBody>
      </p:sp>
    </p:spTree>
    <p:extLst>
      <p:ext uri="{BB962C8B-B14F-4D97-AF65-F5344CB8AC3E}">
        <p14:creationId xmlns:p14="http://schemas.microsoft.com/office/powerpoint/2010/main" val="20060611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1295400" y="2819400"/>
            <a:ext cx="33528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FontTx/>
              <a:buNone/>
            </a:pPr>
            <a:r>
              <a:rPr lang="it-IT" altLang="it-IT" sz="1000" dirty="0">
                <a:solidFill>
                  <a:srgbClr val="003366"/>
                </a:solidFill>
                <a:latin typeface="Calibri" panose="020F0502020204030204" pitchFamily="34" charset="0"/>
              </a:rPr>
              <a:t>Questo documento è la base per una presentazione orale, senza la quale ha limitata significatività e può dare luogo a fraintendimenti. </a:t>
            </a:r>
          </a:p>
          <a:p>
            <a:pPr algn="just" eaLnBrk="1" hangingPunct="1">
              <a:spcBef>
                <a:spcPct val="50000"/>
              </a:spcBef>
              <a:buFontTx/>
              <a:buNone/>
            </a:pPr>
            <a:r>
              <a:rPr lang="it-IT" altLang="it-IT" sz="1000" dirty="0">
                <a:solidFill>
                  <a:srgbClr val="003366"/>
                </a:solidFill>
                <a:latin typeface="Calibri" panose="020F0502020204030204" pitchFamily="34" charset="0"/>
              </a:rPr>
              <a:t>Sono proibite riproduzioni, anche parziali, del contenuto di questo documento, senza la previa autorizzazione scritta di </a:t>
            </a:r>
            <a:r>
              <a:rPr lang="it-IT" altLang="it-IT" sz="1000" dirty="0" smtClean="0">
                <a:solidFill>
                  <a:srgbClr val="003366"/>
                </a:solidFill>
                <a:latin typeface="Calibri" panose="020F0502020204030204" pitchFamily="34" charset="0"/>
              </a:rPr>
              <a:t>Format Research</a:t>
            </a:r>
            <a:endParaRPr lang="it-IT" altLang="it-IT" sz="1000" dirty="0">
              <a:solidFill>
                <a:srgbClr val="003366"/>
              </a:solidFill>
              <a:latin typeface="Calibri" panose="020F0502020204030204" pitchFamily="34" charset="0"/>
            </a:endParaRPr>
          </a:p>
          <a:p>
            <a:pPr algn="just" eaLnBrk="1" hangingPunct="1">
              <a:spcBef>
                <a:spcPct val="50000"/>
              </a:spcBef>
              <a:buFontTx/>
              <a:buNone/>
            </a:pPr>
            <a:endParaRPr lang="it-IT" altLang="it-IT" sz="900" dirty="0">
              <a:solidFill>
                <a:srgbClr val="003366"/>
              </a:solidFill>
              <a:latin typeface="Calibri" panose="020F0502020204030204" pitchFamily="34" charset="0"/>
            </a:endParaRPr>
          </a:p>
          <a:p>
            <a:pPr algn="just" eaLnBrk="1" hangingPunct="1">
              <a:spcBef>
                <a:spcPct val="50000"/>
              </a:spcBef>
              <a:buFontTx/>
              <a:buNone/>
            </a:pPr>
            <a:r>
              <a:rPr lang="it-IT" altLang="it-IT" sz="900" dirty="0">
                <a:solidFill>
                  <a:srgbClr val="003366"/>
                </a:solidFill>
                <a:latin typeface="Calibri" panose="020F0502020204030204" pitchFamily="34" charset="0"/>
              </a:rPr>
              <a:t>2015 © Copyright </a:t>
            </a:r>
            <a:r>
              <a:rPr lang="it-IT" altLang="it-IT" sz="900" dirty="0" smtClean="0">
                <a:solidFill>
                  <a:srgbClr val="003366"/>
                </a:solidFill>
                <a:latin typeface="Calibri" panose="020F0502020204030204" pitchFamily="34" charset="0"/>
              </a:rPr>
              <a:t>Format </a:t>
            </a:r>
            <a:r>
              <a:rPr lang="it-IT" altLang="it-IT" sz="900" dirty="0" err="1" smtClean="0">
                <a:solidFill>
                  <a:srgbClr val="003366"/>
                </a:solidFill>
                <a:latin typeface="Calibri" panose="020F0502020204030204" pitchFamily="34" charset="0"/>
              </a:rPr>
              <a:t>Research</a:t>
            </a:r>
            <a:r>
              <a:rPr lang="it-IT" altLang="it-IT" sz="900" dirty="0" smtClean="0">
                <a:solidFill>
                  <a:srgbClr val="003366"/>
                </a:solidFill>
                <a:latin typeface="Calibri" panose="020F0502020204030204" pitchFamily="34" charset="0"/>
              </a:rPr>
              <a:t> </a:t>
            </a:r>
            <a:r>
              <a:rPr lang="it-IT" altLang="it-IT" sz="900" dirty="0" err="1" smtClean="0">
                <a:solidFill>
                  <a:srgbClr val="003366"/>
                </a:solidFill>
                <a:latin typeface="Calibri" panose="020F0502020204030204" pitchFamily="34" charset="0"/>
              </a:rPr>
              <a:t>Srl</a:t>
            </a:r>
            <a:endParaRPr lang="it-IT" altLang="it-IT" sz="900" dirty="0">
              <a:solidFill>
                <a:srgbClr val="003366"/>
              </a:solidFill>
              <a:latin typeface="Calibri" panose="020F0502020204030204" pitchFamily="34" charset="0"/>
            </a:endParaRPr>
          </a:p>
        </p:txBody>
      </p:sp>
      <p:sp>
        <p:nvSpPr>
          <p:cNvPr id="9" name="CasellaDiTesto 3"/>
          <p:cNvSpPr txBox="1">
            <a:spLocks noChangeArrowheads="1"/>
          </p:cNvSpPr>
          <p:nvPr/>
        </p:nvSpPr>
        <p:spPr bwMode="auto">
          <a:xfrm>
            <a:off x="1295400" y="4695419"/>
            <a:ext cx="40386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800" b="1" dirty="0">
                <a:solidFill>
                  <a:srgbClr val="404040"/>
                </a:solidFill>
                <a:latin typeface="Calibri" panose="020F0502020204030204" pitchFamily="34" charset="0"/>
              </a:rPr>
              <a:t>format </a:t>
            </a:r>
            <a:r>
              <a:rPr lang="it-IT" altLang="it-IT" sz="800" b="1" dirty="0" smtClean="0">
                <a:solidFill>
                  <a:srgbClr val="404040"/>
                </a:solidFill>
                <a:latin typeface="Calibri" panose="020F0502020204030204" pitchFamily="34" charset="0"/>
              </a:rPr>
              <a:t>research s.r.l</a:t>
            </a:r>
            <a:r>
              <a:rPr lang="it-IT" altLang="it-IT" sz="800" b="1" dirty="0">
                <a:solidFill>
                  <a:srgbClr val="404040"/>
                </a:solidFill>
                <a:latin typeface="Calibri" panose="020F0502020204030204" pitchFamily="34" charset="0"/>
              </a:rPr>
              <a:t>. </a:t>
            </a:r>
          </a:p>
          <a:p>
            <a:pPr>
              <a:spcBef>
                <a:spcPct val="0"/>
              </a:spcBef>
              <a:buFontTx/>
              <a:buNone/>
            </a:pPr>
            <a:r>
              <a:rPr lang="it-IT" altLang="it-IT" sz="800" dirty="0">
                <a:solidFill>
                  <a:srgbClr val="404040"/>
                </a:solidFill>
                <a:latin typeface="Calibri" panose="020F0502020204030204" pitchFamily="34" charset="0"/>
              </a:rPr>
              <a:t>via ugo balzani 77, 00162 roma, italia</a:t>
            </a:r>
          </a:p>
          <a:p>
            <a:pPr>
              <a:spcBef>
                <a:spcPct val="0"/>
              </a:spcBef>
              <a:buFontTx/>
              <a:buNone/>
            </a:pPr>
            <a:r>
              <a:rPr lang="it-IT" altLang="it-IT" sz="800" dirty="0">
                <a:solidFill>
                  <a:srgbClr val="404040"/>
                </a:solidFill>
                <a:latin typeface="Calibri" panose="020F0502020204030204" pitchFamily="34" charset="0"/>
              </a:rPr>
              <a:t>tel +39.06.86.32.86.81, fax +39.06.86.38.49.96</a:t>
            </a:r>
          </a:p>
          <a:p>
            <a:pPr>
              <a:spcBef>
                <a:spcPct val="0"/>
              </a:spcBef>
              <a:buFontTx/>
              <a:buNone/>
            </a:pPr>
            <a:r>
              <a:rPr lang="it-IT" altLang="it-IT" sz="800" u="sng" dirty="0">
                <a:solidFill>
                  <a:srgbClr val="404040"/>
                </a:solidFill>
                <a:latin typeface="Calibri" panose="020F0502020204030204" pitchFamily="34" charset="0"/>
                <a:hlinkClick r:id="rId2"/>
              </a:rPr>
              <a:t>info@formatresearch.com</a:t>
            </a:r>
            <a:endParaRPr lang="it-IT" altLang="it-IT" sz="800" dirty="0">
              <a:solidFill>
                <a:srgbClr val="404040"/>
              </a:solidFill>
              <a:latin typeface="Calibri" panose="020F0502020204030204" pitchFamily="34" charset="0"/>
            </a:endParaRPr>
          </a:p>
          <a:p>
            <a:pPr>
              <a:spcBef>
                <a:spcPct val="0"/>
              </a:spcBef>
              <a:buFontTx/>
              <a:buNone/>
            </a:pPr>
            <a:r>
              <a:rPr lang="it-IT" altLang="it-IT" sz="800" dirty="0">
                <a:solidFill>
                  <a:srgbClr val="404040"/>
                </a:solidFill>
                <a:latin typeface="Calibri" panose="020F0502020204030204" pitchFamily="34" charset="0"/>
              </a:rPr>
              <a:t>cf, p. iva e reg. imp. roma 04268451004</a:t>
            </a:r>
          </a:p>
          <a:p>
            <a:pPr>
              <a:spcBef>
                <a:spcPct val="0"/>
              </a:spcBef>
              <a:buFontTx/>
              <a:buNone/>
            </a:pPr>
            <a:r>
              <a:rPr lang="it-IT" altLang="it-IT" sz="800" dirty="0">
                <a:solidFill>
                  <a:srgbClr val="404040"/>
                </a:solidFill>
                <a:latin typeface="Calibri" panose="020F0502020204030204" pitchFamily="34" charset="0"/>
              </a:rPr>
              <a:t>rea roma 747042, cap. soc. € 10.340,00 i.v.</a:t>
            </a:r>
          </a:p>
          <a:p>
            <a:pPr>
              <a:spcBef>
                <a:spcPct val="0"/>
              </a:spcBef>
              <a:buFontTx/>
              <a:buNone/>
            </a:pPr>
            <a:r>
              <a:rPr lang="it-IT" altLang="it-IT" sz="800" dirty="0">
                <a:solidFill>
                  <a:srgbClr val="404040"/>
                </a:solidFill>
                <a:latin typeface="Calibri" panose="020F0502020204030204" pitchFamily="34" charset="0"/>
              </a:rPr>
              <a:t> </a:t>
            </a:r>
          </a:p>
          <a:p>
            <a:pPr>
              <a:spcBef>
                <a:spcPct val="0"/>
              </a:spcBef>
              <a:buFontTx/>
              <a:buNone/>
            </a:pPr>
            <a:r>
              <a:rPr lang="it-IT" altLang="it-IT" sz="800" dirty="0">
                <a:solidFill>
                  <a:srgbClr val="404040"/>
                </a:solidFill>
                <a:latin typeface="Calibri" panose="020F0502020204030204" pitchFamily="34" charset="0"/>
              </a:rPr>
              <a:t>www.formatresearch.com</a:t>
            </a:r>
          </a:p>
          <a:p>
            <a:pPr eaLnBrk="1" hangingPunct="1">
              <a:lnSpc>
                <a:spcPct val="70000"/>
              </a:lnSpc>
              <a:spcBef>
                <a:spcPct val="50000"/>
              </a:spcBef>
              <a:buFontTx/>
              <a:buNone/>
            </a:pPr>
            <a:endParaRPr lang="it-IT" altLang="it-IT" sz="800" dirty="0">
              <a:solidFill>
                <a:srgbClr val="404040"/>
              </a:solidFill>
              <a:latin typeface="Calibri" panose="020F0502020204030204" pitchFamily="34" charset="0"/>
            </a:endParaRPr>
          </a:p>
          <a:p>
            <a:pPr eaLnBrk="1" hangingPunct="1">
              <a:lnSpc>
                <a:spcPct val="70000"/>
              </a:lnSpc>
              <a:spcBef>
                <a:spcPct val="50000"/>
              </a:spcBef>
              <a:buFontTx/>
              <a:buNone/>
            </a:pPr>
            <a:r>
              <a:rPr lang="it-IT" altLang="it-IT" sz="800" dirty="0">
                <a:solidFill>
                  <a:srgbClr val="404040"/>
                </a:solidFill>
                <a:latin typeface="Calibri" panose="020F0502020204030204" pitchFamily="34" charset="0"/>
              </a:rPr>
              <a:t>Membro: Assirm, Confcommercio, Esomar, SIS</a:t>
            </a:r>
          </a:p>
          <a:p>
            <a:pPr eaLnBrk="1" hangingPunct="1">
              <a:spcBef>
                <a:spcPct val="0"/>
              </a:spcBef>
              <a:buFontTx/>
              <a:buNone/>
            </a:pPr>
            <a:endParaRPr lang="it-IT" altLang="it-IT" sz="800" dirty="0">
              <a:solidFill>
                <a:srgbClr val="404040"/>
              </a:solidFill>
              <a:latin typeface="Calibri" panose="020F0502020204030204" pitchFamily="34" charset="0"/>
            </a:endParaRPr>
          </a:p>
        </p:txBody>
      </p:sp>
      <p:pic>
        <p:nvPicPr>
          <p:cNvPr id="10" name="Immagine 1" descr="Descrizione: Macintosh HD:Users:fabio:Desktop:Schermata 2015-06-11 alle 09.44.28.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044" y="4649699"/>
            <a:ext cx="119856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5"/>
          <p:cNvSpPr>
            <a:spLocks noChangeArrowheads="1"/>
          </p:cNvSpPr>
          <p:nvPr/>
        </p:nvSpPr>
        <p:spPr bwMode="auto">
          <a:xfrm>
            <a:off x="338578" y="6281347"/>
            <a:ext cx="2879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it-IT" sz="1400" dirty="0"/>
              <a:t>Fonte: I.Stat </a:t>
            </a:r>
            <a:r>
              <a:rPr lang="it-IT" sz="1400" dirty="0" smtClean="0"/>
              <a:t>2015</a:t>
            </a:r>
            <a:endParaRPr lang="it-IT" sz="1400" dirty="0"/>
          </a:p>
        </p:txBody>
      </p:sp>
      <p:sp>
        <p:nvSpPr>
          <p:cNvPr id="9" name="Rectangle 4"/>
          <p:cNvSpPr txBox="1">
            <a:spLocks noChangeArrowheads="1"/>
          </p:cNvSpPr>
          <p:nvPr/>
        </p:nvSpPr>
        <p:spPr bwMode="auto">
          <a:xfrm>
            <a:off x="194213" y="152337"/>
            <a:ext cx="87702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dirty="0" smtClean="0"/>
              <a:t>…circa il 94% delle imprese del Friuli Venezia Giulia conta </a:t>
            </a:r>
            <a:r>
              <a:rPr lang="it-IT" altLang="ja-JP" sz="2400" u="sng" dirty="0" smtClean="0"/>
              <a:t>fino a nove addetti</a:t>
            </a:r>
            <a:r>
              <a:rPr lang="it-IT" altLang="ja-JP" sz="2400" dirty="0" smtClean="0"/>
              <a:t>… le medie e grandi imprese costituiscono meno dell’1% del tessuto imprenditoriale della regione…</a:t>
            </a:r>
            <a:endParaRPr lang="it-IT" altLang="it-IT" sz="2400" b="0" i="1" dirty="0">
              <a:solidFill>
                <a:schemeClr val="accent2"/>
              </a:solidFill>
            </a:endParaRPr>
          </a:p>
        </p:txBody>
      </p:sp>
      <p:sp>
        <p:nvSpPr>
          <p:cNvPr id="12" name="CasellaDiTesto 87"/>
          <p:cNvSpPr txBox="1">
            <a:spLocks noChangeArrowheads="1"/>
          </p:cNvSpPr>
          <p:nvPr/>
        </p:nvSpPr>
        <p:spPr bwMode="auto">
          <a:xfrm>
            <a:off x="426477" y="2125305"/>
            <a:ext cx="299339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None/>
            </a:pPr>
            <a:r>
              <a:rPr lang="it-IT" altLang="it-IT" b="0" i="1" dirty="0" smtClean="0"/>
              <a:t>Delle </a:t>
            </a:r>
            <a:r>
              <a:rPr lang="it-IT" altLang="it-IT" i="1" dirty="0" smtClean="0"/>
              <a:t>70.681</a:t>
            </a:r>
            <a:r>
              <a:rPr lang="it-IT" altLang="it-IT" b="0" i="1" dirty="0" smtClean="0"/>
              <a:t> imprese operative nel Friuli Venezia Giulia…</a:t>
            </a:r>
            <a:endParaRPr lang="it-IT" altLang="it-IT" b="0" i="1" dirty="0"/>
          </a:p>
        </p:txBody>
      </p:sp>
      <p:sp>
        <p:nvSpPr>
          <p:cNvPr id="13" name="CasellaDiTesto 87"/>
          <p:cNvSpPr txBox="1">
            <a:spLocks noChangeArrowheads="1"/>
          </p:cNvSpPr>
          <p:nvPr/>
        </p:nvSpPr>
        <p:spPr bwMode="auto">
          <a:xfrm>
            <a:off x="3860892" y="1772816"/>
            <a:ext cx="15488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4000" b="0" dirty="0" smtClean="0">
                <a:solidFill>
                  <a:srgbClr val="008000"/>
                </a:solidFill>
              </a:rPr>
              <a:t>53,7</a:t>
            </a:r>
            <a:r>
              <a:rPr lang="it-IT" altLang="it-IT" sz="2800" b="0" dirty="0" smtClean="0">
                <a:solidFill>
                  <a:srgbClr val="008000"/>
                </a:solidFill>
              </a:rPr>
              <a:t>%</a:t>
            </a:r>
            <a:endParaRPr lang="it-IT" altLang="it-IT" sz="5400" b="0" dirty="0">
              <a:solidFill>
                <a:srgbClr val="008000"/>
              </a:solidFill>
            </a:endParaRPr>
          </a:p>
        </p:txBody>
      </p:sp>
      <p:cxnSp>
        <p:nvCxnSpPr>
          <p:cNvPr id="14" name="Connettore diritto 13"/>
          <p:cNvCxnSpPr/>
          <p:nvPr/>
        </p:nvCxnSpPr>
        <p:spPr bwMode="auto">
          <a:xfrm>
            <a:off x="3815010" y="1902323"/>
            <a:ext cx="0" cy="448872"/>
          </a:xfrm>
          <a:prstGeom prst="line">
            <a:avLst/>
          </a:prstGeom>
          <a:noFill/>
          <a:ln w="28575" cap="flat" cmpd="sng" algn="ctr">
            <a:solidFill>
              <a:srgbClr val="008000"/>
            </a:solidFill>
            <a:prstDash val="solid"/>
            <a:round/>
            <a:headEnd type="none" w="med" len="med"/>
            <a:tailEnd type="none" w="med" len="med"/>
          </a:ln>
          <a:effectLst/>
        </p:spPr>
      </p:cxnSp>
      <p:sp>
        <p:nvSpPr>
          <p:cNvPr id="15" name="CasellaDiTesto 87"/>
          <p:cNvSpPr txBox="1">
            <a:spLocks noChangeArrowheads="1"/>
          </p:cNvSpPr>
          <p:nvPr/>
        </p:nvSpPr>
        <p:spPr bwMode="auto">
          <a:xfrm>
            <a:off x="5487055" y="1926704"/>
            <a:ext cx="33334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b="0" dirty="0" smtClean="0"/>
              <a:t>Hanno un solo addetto</a:t>
            </a:r>
            <a:endParaRPr lang="it-IT" altLang="it-IT" b="0" dirty="0"/>
          </a:p>
        </p:txBody>
      </p:sp>
      <p:sp>
        <p:nvSpPr>
          <p:cNvPr id="16" name="CasellaDiTesto 87"/>
          <p:cNvSpPr txBox="1">
            <a:spLocks noChangeArrowheads="1"/>
          </p:cNvSpPr>
          <p:nvPr/>
        </p:nvSpPr>
        <p:spPr bwMode="auto">
          <a:xfrm>
            <a:off x="3860892" y="2448532"/>
            <a:ext cx="15488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4000" b="0" dirty="0" smtClean="0">
                <a:solidFill>
                  <a:srgbClr val="008000"/>
                </a:solidFill>
              </a:rPr>
              <a:t>33,7</a:t>
            </a:r>
            <a:r>
              <a:rPr lang="it-IT" altLang="it-IT" sz="2800" b="0" dirty="0" smtClean="0">
                <a:solidFill>
                  <a:srgbClr val="008000"/>
                </a:solidFill>
              </a:rPr>
              <a:t>%</a:t>
            </a:r>
            <a:endParaRPr lang="it-IT" altLang="it-IT" sz="5400" b="0" dirty="0">
              <a:solidFill>
                <a:srgbClr val="008000"/>
              </a:solidFill>
            </a:endParaRPr>
          </a:p>
        </p:txBody>
      </p:sp>
      <p:cxnSp>
        <p:nvCxnSpPr>
          <p:cNvPr id="17" name="Connettore diritto 16"/>
          <p:cNvCxnSpPr/>
          <p:nvPr/>
        </p:nvCxnSpPr>
        <p:spPr bwMode="auto">
          <a:xfrm>
            <a:off x="3815010" y="2578039"/>
            <a:ext cx="0" cy="448872"/>
          </a:xfrm>
          <a:prstGeom prst="line">
            <a:avLst/>
          </a:prstGeom>
          <a:noFill/>
          <a:ln w="28575" cap="flat" cmpd="sng" algn="ctr">
            <a:solidFill>
              <a:srgbClr val="008000"/>
            </a:solidFill>
            <a:prstDash val="solid"/>
            <a:round/>
            <a:headEnd type="none" w="med" len="med"/>
            <a:tailEnd type="none" w="med" len="med"/>
          </a:ln>
          <a:effectLst/>
        </p:spPr>
      </p:cxnSp>
      <p:sp>
        <p:nvSpPr>
          <p:cNvPr id="18" name="CasellaDiTesto 87"/>
          <p:cNvSpPr txBox="1">
            <a:spLocks noChangeArrowheads="1"/>
          </p:cNvSpPr>
          <p:nvPr/>
        </p:nvSpPr>
        <p:spPr bwMode="auto">
          <a:xfrm>
            <a:off x="5487055" y="2602420"/>
            <a:ext cx="33334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b="0" dirty="0" smtClean="0"/>
              <a:t>Hanno 2-5 addetti</a:t>
            </a:r>
            <a:endParaRPr lang="it-IT" altLang="it-IT" b="0" dirty="0"/>
          </a:p>
        </p:txBody>
      </p:sp>
      <p:sp>
        <p:nvSpPr>
          <p:cNvPr id="19" name="CasellaDiTesto 87"/>
          <p:cNvSpPr txBox="1">
            <a:spLocks noChangeArrowheads="1"/>
          </p:cNvSpPr>
          <p:nvPr/>
        </p:nvSpPr>
        <p:spPr bwMode="auto">
          <a:xfrm>
            <a:off x="3860892" y="3124248"/>
            <a:ext cx="12634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4000" b="0" dirty="0" smtClean="0">
                <a:solidFill>
                  <a:srgbClr val="008000"/>
                </a:solidFill>
              </a:rPr>
              <a:t>6,1</a:t>
            </a:r>
            <a:r>
              <a:rPr lang="it-IT" altLang="it-IT" sz="2800" b="0" dirty="0" smtClean="0">
                <a:solidFill>
                  <a:srgbClr val="008000"/>
                </a:solidFill>
              </a:rPr>
              <a:t>%</a:t>
            </a:r>
            <a:endParaRPr lang="it-IT" altLang="it-IT" sz="5400" b="0" dirty="0">
              <a:solidFill>
                <a:srgbClr val="008000"/>
              </a:solidFill>
            </a:endParaRPr>
          </a:p>
        </p:txBody>
      </p:sp>
      <p:cxnSp>
        <p:nvCxnSpPr>
          <p:cNvPr id="20" name="Connettore diritto 19"/>
          <p:cNvCxnSpPr/>
          <p:nvPr/>
        </p:nvCxnSpPr>
        <p:spPr bwMode="auto">
          <a:xfrm>
            <a:off x="3815010" y="3253755"/>
            <a:ext cx="0" cy="448872"/>
          </a:xfrm>
          <a:prstGeom prst="line">
            <a:avLst/>
          </a:prstGeom>
          <a:noFill/>
          <a:ln w="28575" cap="flat" cmpd="sng" algn="ctr">
            <a:solidFill>
              <a:srgbClr val="008000"/>
            </a:solidFill>
            <a:prstDash val="solid"/>
            <a:round/>
            <a:headEnd type="none" w="med" len="med"/>
            <a:tailEnd type="none" w="med" len="med"/>
          </a:ln>
          <a:effectLst/>
        </p:spPr>
      </p:cxnSp>
      <p:sp>
        <p:nvSpPr>
          <p:cNvPr id="21" name="CasellaDiTesto 87"/>
          <p:cNvSpPr txBox="1">
            <a:spLocks noChangeArrowheads="1"/>
          </p:cNvSpPr>
          <p:nvPr/>
        </p:nvSpPr>
        <p:spPr bwMode="auto">
          <a:xfrm>
            <a:off x="5487055" y="3278136"/>
            <a:ext cx="33334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b="0" dirty="0" smtClean="0"/>
              <a:t>Hanno 6-9 addetti</a:t>
            </a:r>
            <a:endParaRPr lang="it-IT" altLang="it-IT" b="0" dirty="0"/>
          </a:p>
        </p:txBody>
      </p:sp>
      <p:sp>
        <p:nvSpPr>
          <p:cNvPr id="22" name="CasellaDiTesto 87"/>
          <p:cNvSpPr txBox="1">
            <a:spLocks noChangeArrowheads="1"/>
          </p:cNvSpPr>
          <p:nvPr/>
        </p:nvSpPr>
        <p:spPr bwMode="auto">
          <a:xfrm>
            <a:off x="3860892" y="3852216"/>
            <a:ext cx="12634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4000" b="0" dirty="0" smtClean="0">
                <a:solidFill>
                  <a:srgbClr val="008000"/>
                </a:solidFill>
              </a:rPr>
              <a:t>4,0</a:t>
            </a:r>
            <a:r>
              <a:rPr lang="it-IT" altLang="it-IT" sz="2800" b="0" dirty="0" smtClean="0">
                <a:solidFill>
                  <a:srgbClr val="008000"/>
                </a:solidFill>
              </a:rPr>
              <a:t>%</a:t>
            </a:r>
            <a:endParaRPr lang="it-IT" altLang="it-IT" sz="5400" b="0" dirty="0">
              <a:solidFill>
                <a:srgbClr val="008000"/>
              </a:solidFill>
            </a:endParaRPr>
          </a:p>
        </p:txBody>
      </p:sp>
      <p:cxnSp>
        <p:nvCxnSpPr>
          <p:cNvPr id="23" name="Connettore diritto 22"/>
          <p:cNvCxnSpPr/>
          <p:nvPr/>
        </p:nvCxnSpPr>
        <p:spPr bwMode="auto">
          <a:xfrm>
            <a:off x="3815010" y="3981723"/>
            <a:ext cx="0" cy="448872"/>
          </a:xfrm>
          <a:prstGeom prst="line">
            <a:avLst/>
          </a:prstGeom>
          <a:noFill/>
          <a:ln w="28575" cap="flat" cmpd="sng" algn="ctr">
            <a:solidFill>
              <a:srgbClr val="008000"/>
            </a:solidFill>
            <a:prstDash val="solid"/>
            <a:round/>
            <a:headEnd type="none" w="med" len="med"/>
            <a:tailEnd type="none" w="med" len="med"/>
          </a:ln>
          <a:effectLst/>
        </p:spPr>
      </p:cxnSp>
      <p:sp>
        <p:nvSpPr>
          <p:cNvPr id="24" name="CasellaDiTesto 87"/>
          <p:cNvSpPr txBox="1">
            <a:spLocks noChangeArrowheads="1"/>
          </p:cNvSpPr>
          <p:nvPr/>
        </p:nvSpPr>
        <p:spPr bwMode="auto">
          <a:xfrm>
            <a:off x="5487055" y="4006104"/>
            <a:ext cx="33334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b="0" dirty="0" smtClean="0"/>
              <a:t>Hanno 10-19 addetti</a:t>
            </a:r>
            <a:endParaRPr lang="it-IT" altLang="it-IT" b="0" dirty="0"/>
          </a:p>
        </p:txBody>
      </p:sp>
      <p:sp>
        <p:nvSpPr>
          <p:cNvPr id="25" name="CasellaDiTesto 87"/>
          <p:cNvSpPr txBox="1">
            <a:spLocks noChangeArrowheads="1"/>
          </p:cNvSpPr>
          <p:nvPr/>
        </p:nvSpPr>
        <p:spPr bwMode="auto">
          <a:xfrm>
            <a:off x="3860892" y="4527932"/>
            <a:ext cx="12634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4000" b="0" dirty="0" smtClean="0">
                <a:solidFill>
                  <a:srgbClr val="008000"/>
                </a:solidFill>
              </a:rPr>
              <a:t>1,7</a:t>
            </a:r>
            <a:r>
              <a:rPr lang="it-IT" altLang="it-IT" sz="2800" b="0" dirty="0" smtClean="0">
                <a:solidFill>
                  <a:srgbClr val="008000"/>
                </a:solidFill>
              </a:rPr>
              <a:t>%</a:t>
            </a:r>
            <a:endParaRPr lang="it-IT" altLang="it-IT" sz="5400" b="0" dirty="0">
              <a:solidFill>
                <a:srgbClr val="008000"/>
              </a:solidFill>
            </a:endParaRPr>
          </a:p>
        </p:txBody>
      </p:sp>
      <p:cxnSp>
        <p:nvCxnSpPr>
          <p:cNvPr id="26" name="Connettore diritto 25"/>
          <p:cNvCxnSpPr/>
          <p:nvPr/>
        </p:nvCxnSpPr>
        <p:spPr bwMode="auto">
          <a:xfrm>
            <a:off x="3815010" y="4657439"/>
            <a:ext cx="0" cy="448872"/>
          </a:xfrm>
          <a:prstGeom prst="line">
            <a:avLst/>
          </a:prstGeom>
          <a:noFill/>
          <a:ln w="28575" cap="flat" cmpd="sng" algn="ctr">
            <a:solidFill>
              <a:srgbClr val="008000"/>
            </a:solidFill>
            <a:prstDash val="solid"/>
            <a:round/>
            <a:headEnd type="none" w="med" len="med"/>
            <a:tailEnd type="none" w="med" len="med"/>
          </a:ln>
          <a:effectLst/>
        </p:spPr>
      </p:cxnSp>
      <p:sp>
        <p:nvSpPr>
          <p:cNvPr id="27" name="CasellaDiTesto 87"/>
          <p:cNvSpPr txBox="1">
            <a:spLocks noChangeArrowheads="1"/>
          </p:cNvSpPr>
          <p:nvPr/>
        </p:nvSpPr>
        <p:spPr bwMode="auto">
          <a:xfrm>
            <a:off x="5487055" y="4681820"/>
            <a:ext cx="33334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b="0" dirty="0" smtClean="0"/>
              <a:t>Hanno 20-49 addetti</a:t>
            </a:r>
            <a:endParaRPr lang="it-IT" altLang="it-IT" b="0" dirty="0"/>
          </a:p>
        </p:txBody>
      </p:sp>
      <p:sp>
        <p:nvSpPr>
          <p:cNvPr id="29" name="CasellaDiTesto 87"/>
          <p:cNvSpPr txBox="1">
            <a:spLocks noChangeArrowheads="1"/>
          </p:cNvSpPr>
          <p:nvPr/>
        </p:nvSpPr>
        <p:spPr bwMode="auto">
          <a:xfrm>
            <a:off x="3860892" y="5216708"/>
            <a:ext cx="12634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4000" b="0" dirty="0" smtClean="0">
                <a:solidFill>
                  <a:srgbClr val="008000"/>
                </a:solidFill>
              </a:rPr>
              <a:t>0,7</a:t>
            </a:r>
            <a:r>
              <a:rPr lang="it-IT" altLang="it-IT" sz="2800" b="0" dirty="0" smtClean="0">
                <a:solidFill>
                  <a:srgbClr val="008000"/>
                </a:solidFill>
              </a:rPr>
              <a:t>%</a:t>
            </a:r>
            <a:endParaRPr lang="it-IT" altLang="it-IT" sz="5400" b="0" dirty="0">
              <a:solidFill>
                <a:srgbClr val="008000"/>
              </a:solidFill>
            </a:endParaRPr>
          </a:p>
        </p:txBody>
      </p:sp>
      <p:cxnSp>
        <p:nvCxnSpPr>
          <p:cNvPr id="30" name="Connettore diritto 29"/>
          <p:cNvCxnSpPr/>
          <p:nvPr/>
        </p:nvCxnSpPr>
        <p:spPr bwMode="auto">
          <a:xfrm>
            <a:off x="3815010" y="5346215"/>
            <a:ext cx="0" cy="448872"/>
          </a:xfrm>
          <a:prstGeom prst="line">
            <a:avLst/>
          </a:prstGeom>
          <a:noFill/>
          <a:ln w="28575" cap="flat" cmpd="sng" algn="ctr">
            <a:solidFill>
              <a:srgbClr val="008000"/>
            </a:solidFill>
            <a:prstDash val="solid"/>
            <a:round/>
            <a:headEnd type="none" w="med" len="med"/>
            <a:tailEnd type="none" w="med" len="med"/>
          </a:ln>
          <a:effectLst/>
        </p:spPr>
      </p:cxnSp>
      <p:sp>
        <p:nvSpPr>
          <p:cNvPr id="31" name="CasellaDiTesto 87"/>
          <p:cNvSpPr txBox="1">
            <a:spLocks noChangeArrowheads="1"/>
          </p:cNvSpPr>
          <p:nvPr/>
        </p:nvSpPr>
        <p:spPr bwMode="auto">
          <a:xfrm>
            <a:off x="5487055" y="5370596"/>
            <a:ext cx="33334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b="0" dirty="0" smtClean="0"/>
              <a:t>Hanno 50-249 addetti</a:t>
            </a:r>
            <a:endParaRPr lang="it-IT" altLang="it-IT" b="0" dirty="0"/>
          </a:p>
        </p:txBody>
      </p:sp>
      <p:sp>
        <p:nvSpPr>
          <p:cNvPr id="33" name="CasellaDiTesto 87"/>
          <p:cNvSpPr txBox="1">
            <a:spLocks noChangeArrowheads="1"/>
          </p:cNvSpPr>
          <p:nvPr/>
        </p:nvSpPr>
        <p:spPr bwMode="auto">
          <a:xfrm>
            <a:off x="3860892" y="5911549"/>
            <a:ext cx="12634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4000" b="0" dirty="0" smtClean="0">
                <a:solidFill>
                  <a:srgbClr val="008000"/>
                </a:solidFill>
              </a:rPr>
              <a:t>0,1</a:t>
            </a:r>
            <a:r>
              <a:rPr lang="it-IT" altLang="it-IT" sz="2800" b="0" dirty="0" smtClean="0">
                <a:solidFill>
                  <a:srgbClr val="008000"/>
                </a:solidFill>
              </a:rPr>
              <a:t>%</a:t>
            </a:r>
            <a:endParaRPr lang="it-IT" altLang="it-IT" sz="5400" b="0" dirty="0">
              <a:solidFill>
                <a:srgbClr val="008000"/>
              </a:solidFill>
            </a:endParaRPr>
          </a:p>
        </p:txBody>
      </p:sp>
      <p:cxnSp>
        <p:nvCxnSpPr>
          <p:cNvPr id="34" name="Connettore diritto 33"/>
          <p:cNvCxnSpPr/>
          <p:nvPr/>
        </p:nvCxnSpPr>
        <p:spPr bwMode="auto">
          <a:xfrm>
            <a:off x="3815010" y="6041056"/>
            <a:ext cx="0" cy="448872"/>
          </a:xfrm>
          <a:prstGeom prst="line">
            <a:avLst/>
          </a:prstGeom>
          <a:noFill/>
          <a:ln w="28575" cap="flat" cmpd="sng" algn="ctr">
            <a:solidFill>
              <a:srgbClr val="008000"/>
            </a:solidFill>
            <a:prstDash val="solid"/>
            <a:round/>
            <a:headEnd type="none" w="med" len="med"/>
            <a:tailEnd type="none" w="med" len="med"/>
          </a:ln>
          <a:effectLst/>
        </p:spPr>
      </p:cxnSp>
      <p:sp>
        <p:nvSpPr>
          <p:cNvPr id="35" name="CasellaDiTesto 87"/>
          <p:cNvSpPr txBox="1">
            <a:spLocks noChangeArrowheads="1"/>
          </p:cNvSpPr>
          <p:nvPr/>
        </p:nvSpPr>
        <p:spPr bwMode="auto">
          <a:xfrm>
            <a:off x="5487055" y="6065437"/>
            <a:ext cx="33334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b="0" dirty="0" smtClean="0"/>
              <a:t>Hanno oltre 249 addetti</a:t>
            </a:r>
            <a:endParaRPr lang="it-IT" altLang="it-IT" b="0" dirty="0"/>
          </a:p>
        </p:txBody>
      </p:sp>
      <p:sp>
        <p:nvSpPr>
          <p:cNvPr id="40" name="Rettangolo 39"/>
          <p:cNvSpPr/>
          <p:nvPr/>
        </p:nvSpPr>
        <p:spPr bwMode="auto">
          <a:xfrm>
            <a:off x="3605679" y="1772816"/>
            <a:ext cx="4810081" cy="2027148"/>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43" name="Rettangolo 42"/>
          <p:cNvSpPr/>
          <p:nvPr/>
        </p:nvSpPr>
        <p:spPr bwMode="auto">
          <a:xfrm>
            <a:off x="3605679" y="3871323"/>
            <a:ext cx="4810081" cy="1319262"/>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44" name="Rettangolo 43"/>
          <p:cNvSpPr/>
          <p:nvPr/>
        </p:nvSpPr>
        <p:spPr bwMode="auto">
          <a:xfrm>
            <a:off x="3605679" y="5262273"/>
            <a:ext cx="4810081" cy="616757"/>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45" name="Rettangolo 44"/>
          <p:cNvSpPr/>
          <p:nvPr/>
        </p:nvSpPr>
        <p:spPr bwMode="auto">
          <a:xfrm>
            <a:off x="3605679" y="5957114"/>
            <a:ext cx="4810081" cy="616757"/>
          </a:xfrm>
          <a:prstGeom prst="rect">
            <a:avLst/>
          </a:prstGeom>
          <a:noFill/>
          <a:ln w="12700" cap="flat" cmpd="sng" algn="ctr">
            <a:solidFill>
              <a:schemeClr val="bg1">
                <a:lumMod val="50000"/>
              </a:schemeClr>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46" name="CasellaDiTesto 87"/>
          <p:cNvSpPr txBox="1">
            <a:spLocks noChangeArrowheads="1"/>
          </p:cNvSpPr>
          <p:nvPr/>
        </p:nvSpPr>
        <p:spPr bwMode="auto">
          <a:xfrm rot="16200000">
            <a:off x="8019784" y="2655585"/>
            <a:ext cx="1195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1100" dirty="0" smtClean="0"/>
              <a:t>MICRO</a:t>
            </a:r>
            <a:endParaRPr lang="it-IT" altLang="it-IT" sz="1100" dirty="0"/>
          </a:p>
        </p:txBody>
      </p:sp>
      <p:sp>
        <p:nvSpPr>
          <p:cNvPr id="47" name="CasellaDiTesto 87"/>
          <p:cNvSpPr txBox="1">
            <a:spLocks noChangeArrowheads="1"/>
          </p:cNvSpPr>
          <p:nvPr/>
        </p:nvSpPr>
        <p:spPr bwMode="auto">
          <a:xfrm rot="16200000">
            <a:off x="8019784" y="4400149"/>
            <a:ext cx="1195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1100" dirty="0" smtClean="0"/>
              <a:t>PICCOLE</a:t>
            </a:r>
            <a:endParaRPr lang="it-IT" altLang="it-IT" sz="1100" dirty="0"/>
          </a:p>
        </p:txBody>
      </p:sp>
      <p:sp>
        <p:nvSpPr>
          <p:cNvPr id="48" name="CasellaDiTesto 87"/>
          <p:cNvSpPr txBox="1">
            <a:spLocks noChangeArrowheads="1"/>
          </p:cNvSpPr>
          <p:nvPr/>
        </p:nvSpPr>
        <p:spPr bwMode="auto">
          <a:xfrm rot="16200000">
            <a:off x="8019784" y="5439847"/>
            <a:ext cx="1195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1100" dirty="0" smtClean="0"/>
              <a:t>MEDIE</a:t>
            </a:r>
            <a:endParaRPr lang="it-IT" altLang="it-IT" sz="1100" dirty="0"/>
          </a:p>
        </p:txBody>
      </p:sp>
      <p:sp>
        <p:nvSpPr>
          <p:cNvPr id="49" name="CasellaDiTesto 87"/>
          <p:cNvSpPr txBox="1">
            <a:spLocks noChangeArrowheads="1"/>
          </p:cNvSpPr>
          <p:nvPr/>
        </p:nvSpPr>
        <p:spPr bwMode="auto">
          <a:xfrm rot="16200000">
            <a:off x="8019784" y="6134688"/>
            <a:ext cx="1195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1100" dirty="0" smtClean="0"/>
              <a:t>GRANDI</a:t>
            </a:r>
            <a:endParaRPr lang="it-IT" altLang="it-IT" sz="1100" dirty="0"/>
          </a:p>
        </p:txBody>
      </p:sp>
      <p:sp>
        <p:nvSpPr>
          <p:cNvPr id="50" name="CasellaDiTesto 87"/>
          <p:cNvSpPr txBox="1">
            <a:spLocks noChangeArrowheads="1"/>
          </p:cNvSpPr>
          <p:nvPr/>
        </p:nvSpPr>
        <p:spPr bwMode="auto">
          <a:xfrm>
            <a:off x="189515" y="3190324"/>
            <a:ext cx="3258121" cy="3046988"/>
          </a:xfrm>
          <a:prstGeom prst="rect">
            <a:avLst/>
          </a:prstGeom>
          <a:solidFill>
            <a:srgbClr val="FFC000"/>
          </a:solidFill>
          <a:ln>
            <a:noFill/>
          </a:ln>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sz="2400" b="0" dirty="0" smtClean="0"/>
              <a:t>Le micro imprese (specialmente quelle fino a 5 addetti) ricoprono un ruolo chiave nell’ambito dell’intera struttura imprenditoriale della regione</a:t>
            </a:r>
            <a:endParaRPr lang="it-IT" altLang="it-IT" sz="2400" b="0" dirty="0"/>
          </a:p>
        </p:txBody>
      </p:sp>
    </p:spTree>
    <p:extLst>
      <p:ext uri="{BB962C8B-B14F-4D97-AF65-F5344CB8AC3E}">
        <p14:creationId xmlns:p14="http://schemas.microsoft.com/office/powerpoint/2010/main" val="2065219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244630" y="2991840"/>
            <a:ext cx="2782186" cy="2308324"/>
          </a:xfrm>
          <a:prstGeom prst="rect">
            <a:avLst/>
          </a:prstGeom>
          <a:solidFill>
            <a:srgbClr val="008000"/>
          </a:solid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53252" name="Rectangle 5"/>
          <p:cNvSpPr>
            <a:spLocks noChangeArrowheads="1"/>
          </p:cNvSpPr>
          <p:nvPr/>
        </p:nvSpPr>
        <p:spPr bwMode="auto">
          <a:xfrm>
            <a:off x="338578" y="6281347"/>
            <a:ext cx="2879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it-IT" sz="1400" dirty="0"/>
              <a:t>Fonte: I.Stat </a:t>
            </a:r>
            <a:r>
              <a:rPr lang="it-IT" sz="1400" dirty="0" smtClean="0"/>
              <a:t>2015</a:t>
            </a:r>
            <a:endParaRPr lang="it-IT" sz="1400" dirty="0"/>
          </a:p>
        </p:txBody>
      </p:sp>
      <p:sp>
        <p:nvSpPr>
          <p:cNvPr id="9" name="Rectangle 4"/>
          <p:cNvSpPr txBox="1">
            <a:spLocks noChangeArrowheads="1"/>
          </p:cNvSpPr>
          <p:nvPr/>
        </p:nvSpPr>
        <p:spPr bwMode="auto">
          <a:xfrm>
            <a:off x="194213" y="152337"/>
            <a:ext cx="869826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dirty="0" smtClean="0"/>
              <a:t>…a ulteriore testimonianza del ruolo strategico delle imprese di dimensione più piccola c’è anche il livello occupazionale presso di esse, porzione importante dell’intera offerta di lavoro in Friuli Venezia Giulia… </a:t>
            </a:r>
            <a:endParaRPr lang="it-IT" altLang="it-IT" sz="2400" b="0" i="1" dirty="0">
              <a:solidFill>
                <a:schemeClr val="accent2"/>
              </a:solidFill>
            </a:endParaRPr>
          </a:p>
        </p:txBody>
      </p:sp>
      <p:sp>
        <p:nvSpPr>
          <p:cNvPr id="36" name="CasellaDiTesto 87"/>
          <p:cNvSpPr txBox="1">
            <a:spLocks noChangeArrowheads="1"/>
          </p:cNvSpPr>
          <p:nvPr/>
        </p:nvSpPr>
        <p:spPr bwMode="auto">
          <a:xfrm>
            <a:off x="205638" y="1944819"/>
            <a:ext cx="88308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None/>
            </a:pPr>
            <a:r>
              <a:rPr lang="it-IT" altLang="it-IT" dirty="0" smtClean="0">
                <a:solidFill>
                  <a:srgbClr val="008000"/>
                </a:solidFill>
              </a:rPr>
              <a:t>In </a:t>
            </a:r>
            <a:r>
              <a:rPr lang="it-IT" altLang="it-IT" dirty="0">
                <a:solidFill>
                  <a:srgbClr val="008000"/>
                </a:solidFill>
              </a:rPr>
              <a:t>Friuli Venezia Giulia risultano occupati 307.772 lavoratori presso le imprese al netto di quelle agricole, delle </a:t>
            </a:r>
            <a:r>
              <a:rPr lang="it-IT" altLang="ja-JP" dirty="0">
                <a:solidFill>
                  <a:srgbClr val="008000"/>
                </a:solidFill>
              </a:rPr>
              <a:t>attività finanziarie e assicurative e delle attività </a:t>
            </a:r>
            <a:r>
              <a:rPr lang="it-IT" altLang="ja-JP" dirty="0" smtClean="0">
                <a:solidFill>
                  <a:srgbClr val="008000"/>
                </a:solidFill>
              </a:rPr>
              <a:t>professionali…</a:t>
            </a:r>
            <a:endParaRPr lang="it-IT" altLang="it-IT" dirty="0">
              <a:solidFill>
                <a:srgbClr val="008000"/>
              </a:solidFill>
            </a:endParaRPr>
          </a:p>
        </p:txBody>
      </p:sp>
      <p:sp>
        <p:nvSpPr>
          <p:cNvPr id="37" name="CasellaDiTesto 87"/>
          <p:cNvSpPr txBox="1">
            <a:spLocks noChangeArrowheads="1"/>
          </p:cNvSpPr>
          <p:nvPr/>
        </p:nvSpPr>
        <p:spPr bwMode="auto">
          <a:xfrm>
            <a:off x="205638" y="3084173"/>
            <a:ext cx="286017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6000" b="0" dirty="0" smtClean="0">
                <a:solidFill>
                  <a:schemeClr val="bg1"/>
                </a:solidFill>
              </a:rPr>
              <a:t>33,3</a:t>
            </a:r>
            <a:r>
              <a:rPr lang="it-IT" altLang="it-IT" sz="4400" b="0" dirty="0" smtClean="0">
                <a:solidFill>
                  <a:schemeClr val="bg1"/>
                </a:solidFill>
              </a:rPr>
              <a:t>%</a:t>
            </a:r>
          </a:p>
          <a:p>
            <a:pPr algn="ctr" eaLnBrk="1" hangingPunct="1">
              <a:spcBef>
                <a:spcPct val="0"/>
              </a:spcBef>
              <a:buNone/>
            </a:pPr>
            <a:r>
              <a:rPr lang="it-IT" altLang="it-IT" sz="2400" b="0" dirty="0" smtClean="0">
                <a:solidFill>
                  <a:schemeClr val="bg1"/>
                </a:solidFill>
              </a:rPr>
              <a:t>È occupato presso imprese fino a 5 addetti</a:t>
            </a:r>
            <a:endParaRPr lang="it-IT" altLang="it-IT" sz="3600" b="0" dirty="0">
              <a:solidFill>
                <a:schemeClr val="bg1"/>
              </a:solidFill>
            </a:endParaRPr>
          </a:p>
        </p:txBody>
      </p:sp>
      <p:sp>
        <p:nvSpPr>
          <p:cNvPr id="38" name="CasellaDiTesto 87"/>
          <p:cNvSpPr txBox="1">
            <a:spLocks noChangeArrowheads="1"/>
          </p:cNvSpPr>
          <p:nvPr/>
        </p:nvSpPr>
        <p:spPr bwMode="auto">
          <a:xfrm>
            <a:off x="3148466" y="3084173"/>
            <a:ext cx="286017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6000" b="0" dirty="0" smtClean="0">
                <a:solidFill>
                  <a:srgbClr val="008000"/>
                </a:solidFill>
              </a:rPr>
              <a:t>33,7</a:t>
            </a:r>
            <a:r>
              <a:rPr lang="it-IT" altLang="it-IT" sz="4400" b="0" dirty="0" smtClean="0">
                <a:solidFill>
                  <a:srgbClr val="008000"/>
                </a:solidFill>
              </a:rPr>
              <a:t>%</a:t>
            </a:r>
          </a:p>
          <a:p>
            <a:pPr algn="ctr" eaLnBrk="1" hangingPunct="1">
              <a:spcBef>
                <a:spcPct val="0"/>
              </a:spcBef>
              <a:buNone/>
            </a:pPr>
            <a:r>
              <a:rPr lang="it-IT" altLang="it-IT" sz="2400" b="0" dirty="0" smtClean="0"/>
              <a:t>È occupato presso imprese tra 6 e 49 addetti</a:t>
            </a:r>
            <a:endParaRPr lang="it-IT" altLang="it-IT" sz="3600" b="0" dirty="0"/>
          </a:p>
        </p:txBody>
      </p:sp>
      <p:sp>
        <p:nvSpPr>
          <p:cNvPr id="39" name="CasellaDiTesto 87"/>
          <p:cNvSpPr txBox="1">
            <a:spLocks noChangeArrowheads="1"/>
          </p:cNvSpPr>
          <p:nvPr/>
        </p:nvSpPr>
        <p:spPr bwMode="auto">
          <a:xfrm>
            <a:off x="6091295" y="3084173"/>
            <a:ext cx="286017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it-IT" altLang="it-IT" sz="6000" b="0" dirty="0" smtClean="0">
                <a:solidFill>
                  <a:srgbClr val="008000"/>
                </a:solidFill>
              </a:rPr>
              <a:t>33,0</a:t>
            </a:r>
            <a:r>
              <a:rPr lang="it-IT" altLang="it-IT" sz="4400" b="0" dirty="0" smtClean="0">
                <a:solidFill>
                  <a:srgbClr val="008000"/>
                </a:solidFill>
              </a:rPr>
              <a:t>%</a:t>
            </a:r>
          </a:p>
          <a:p>
            <a:pPr algn="ctr" eaLnBrk="1" hangingPunct="1">
              <a:spcBef>
                <a:spcPct val="0"/>
              </a:spcBef>
              <a:buNone/>
            </a:pPr>
            <a:r>
              <a:rPr lang="it-IT" altLang="it-IT" sz="2400" b="0" dirty="0" smtClean="0"/>
              <a:t>È occupato presso imprese oltre 49 addetti</a:t>
            </a:r>
            <a:endParaRPr lang="it-IT" altLang="it-IT" sz="3600" b="0" dirty="0"/>
          </a:p>
        </p:txBody>
      </p:sp>
      <p:sp>
        <p:nvSpPr>
          <p:cNvPr id="42" name="Rettangolo 41"/>
          <p:cNvSpPr/>
          <p:nvPr/>
        </p:nvSpPr>
        <p:spPr bwMode="auto">
          <a:xfrm>
            <a:off x="3187458" y="2991840"/>
            <a:ext cx="2782186" cy="2308324"/>
          </a:xfrm>
          <a:prstGeom prst="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51" name="Rettangolo 50"/>
          <p:cNvSpPr/>
          <p:nvPr/>
        </p:nvSpPr>
        <p:spPr bwMode="auto">
          <a:xfrm>
            <a:off x="6130287" y="2991840"/>
            <a:ext cx="2782186" cy="2308324"/>
          </a:xfrm>
          <a:prstGeom prst="rect">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3" name="CasellaDiTesto 2"/>
          <p:cNvSpPr txBox="1"/>
          <p:nvPr/>
        </p:nvSpPr>
        <p:spPr>
          <a:xfrm>
            <a:off x="194212" y="5293657"/>
            <a:ext cx="8757253" cy="1015663"/>
          </a:xfrm>
          <a:prstGeom prst="rect">
            <a:avLst/>
          </a:prstGeom>
          <a:noFill/>
        </p:spPr>
        <p:txBody>
          <a:bodyPr wrap="square" rtlCol="0">
            <a:spAutoFit/>
          </a:bodyPr>
          <a:lstStyle/>
          <a:p>
            <a:r>
              <a:rPr lang="it-IT" altLang="ja-JP" sz="2000" dirty="0">
                <a:solidFill>
                  <a:srgbClr val="008000"/>
                </a:solidFill>
              </a:rPr>
              <a:t>…le imprese di dimensioni più contenute contribuiscono dunque in modo significativo al clima di fiducia ed alla composizione dei principali indicatori economici della </a:t>
            </a:r>
            <a:r>
              <a:rPr lang="it-IT" altLang="ja-JP" sz="2000" dirty="0" smtClean="0">
                <a:solidFill>
                  <a:srgbClr val="008000"/>
                </a:solidFill>
              </a:rPr>
              <a:t>regione.</a:t>
            </a:r>
            <a:endParaRPr lang="it-IT" sz="2000" dirty="0">
              <a:solidFill>
                <a:srgbClr val="008000"/>
              </a:solidFill>
            </a:endParaRPr>
          </a:p>
        </p:txBody>
      </p:sp>
    </p:spTree>
    <p:extLst>
      <p:ext uri="{BB962C8B-B14F-4D97-AF65-F5344CB8AC3E}">
        <p14:creationId xmlns:p14="http://schemas.microsoft.com/office/powerpoint/2010/main" val="584096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800" dirty="0" smtClean="0">
                <a:solidFill>
                  <a:srgbClr val="008000"/>
                </a:solidFill>
              </a:rPr>
              <a:t>Il clima di fiducia</a:t>
            </a:r>
            <a:endParaRPr lang="it-IT" sz="4800" dirty="0">
              <a:solidFill>
                <a:srgbClr val="008000"/>
              </a:solidFill>
            </a:endParaRPr>
          </a:p>
        </p:txBody>
      </p:sp>
      <p:sp>
        <p:nvSpPr>
          <p:cNvPr id="3" name="Segnaposto testo 2"/>
          <p:cNvSpPr>
            <a:spLocks noGrp="1"/>
          </p:cNvSpPr>
          <p:nvPr>
            <p:ph type="body" idx="1"/>
          </p:nvPr>
        </p:nvSpPr>
        <p:spPr/>
        <p:txBody>
          <a:bodyPr/>
          <a:lstStyle/>
          <a:p>
            <a:r>
              <a:rPr lang="it-IT" sz="2800" dirty="0" smtClean="0"/>
              <a:t>L’andamento della situazione economica del paese alla fine del 2015 secondo il giudizio delle imprese</a:t>
            </a:r>
            <a:endParaRPr lang="it-IT" sz="2800" dirty="0"/>
          </a:p>
        </p:txBody>
      </p:sp>
    </p:spTree>
    <p:extLst>
      <p:ext uri="{BB962C8B-B14F-4D97-AF65-F5344CB8AC3E}">
        <p14:creationId xmlns:p14="http://schemas.microsoft.com/office/powerpoint/2010/main" val="1470596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bwMode="auto">
          <a:xfrm>
            <a:off x="194213" y="1031847"/>
            <a:ext cx="4310871" cy="2590291"/>
          </a:xfrm>
          <a:prstGeom prst="rect">
            <a:avLst/>
          </a:prstGeom>
          <a:solidFill>
            <a:schemeClr val="bg1"/>
          </a:solidFill>
          <a:ln w="12700"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35" name="Rectangle 4"/>
          <p:cNvSpPr txBox="1">
            <a:spLocks noChangeArrowheads="1"/>
          </p:cNvSpPr>
          <p:nvPr/>
        </p:nvSpPr>
        <p:spPr bwMode="auto">
          <a:xfrm>
            <a:off x="194213" y="152337"/>
            <a:ext cx="89497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b="1">
                <a:solidFill>
                  <a:schemeClr val="tx1"/>
                </a:solidFill>
                <a:latin typeface="Arial" panose="020B0604020202020204" pitchFamily="34" charset="0"/>
                <a:ea typeface="MS PGothic" panose="020B0600070205080204" pitchFamily="34" charset="-128"/>
              </a:defRPr>
            </a:lvl1pPr>
            <a:lvl2pPr marL="742950" indent="-285750">
              <a:defRPr sz="800" b="1">
                <a:solidFill>
                  <a:schemeClr val="tx1"/>
                </a:solidFill>
                <a:latin typeface="Arial" panose="020B0604020202020204" pitchFamily="34" charset="0"/>
                <a:ea typeface="MS PGothic" panose="020B0600070205080204" pitchFamily="34" charset="-128"/>
              </a:defRPr>
            </a:lvl2pPr>
            <a:lvl3pPr marL="1143000" indent="-228600">
              <a:defRPr sz="800" b="1">
                <a:solidFill>
                  <a:schemeClr val="tx1"/>
                </a:solidFill>
                <a:latin typeface="Arial" panose="020B0604020202020204" pitchFamily="34" charset="0"/>
                <a:ea typeface="MS PGothic" panose="020B0600070205080204" pitchFamily="34" charset="-128"/>
              </a:defRPr>
            </a:lvl3pPr>
            <a:lvl4pPr marL="1600200" indent="-228600">
              <a:defRPr sz="800" b="1">
                <a:solidFill>
                  <a:schemeClr val="tx1"/>
                </a:solidFill>
                <a:latin typeface="Arial" panose="020B0604020202020204" pitchFamily="34" charset="0"/>
                <a:ea typeface="MS PGothic" panose="020B0600070205080204" pitchFamily="34" charset="-128"/>
              </a:defRPr>
            </a:lvl4pPr>
            <a:lvl5pPr marL="2057400" indent="-228600">
              <a:defRPr sz="8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tx1"/>
                </a:solidFill>
                <a:latin typeface="Arial" panose="020B0604020202020204" pitchFamily="34" charset="0"/>
                <a:ea typeface="MS PGothic" panose="020B0600070205080204" pitchFamily="34" charset="-128"/>
              </a:defRPr>
            </a:lvl9pPr>
          </a:lstStyle>
          <a:p>
            <a:pPr eaLnBrk="1" hangingPunct="1">
              <a:spcBef>
                <a:spcPts val="600"/>
              </a:spcBef>
            </a:pPr>
            <a:r>
              <a:rPr lang="it-IT" altLang="ja-JP" sz="2400" dirty="0" smtClean="0"/>
              <a:t>La </a:t>
            </a:r>
            <a:r>
              <a:rPr lang="it-IT" altLang="ja-JP" sz="2400" u="sng" dirty="0"/>
              <a:t>situazione economica </a:t>
            </a:r>
            <a:r>
              <a:rPr lang="it-IT" altLang="ja-JP" sz="2400" u="sng" dirty="0" smtClean="0"/>
              <a:t>dell’Italia</a:t>
            </a:r>
            <a:r>
              <a:rPr lang="it-IT" altLang="ja-JP" sz="2400" dirty="0"/>
              <a:t> </a:t>
            </a:r>
            <a:r>
              <a:rPr lang="it-IT" altLang="ja-JP" sz="2400" dirty="0" smtClean="0"/>
              <a:t>secondo il giudizio delle imprese</a:t>
            </a:r>
            <a:endParaRPr lang="it-IT" altLang="it-IT" sz="2400" dirty="0"/>
          </a:p>
        </p:txBody>
      </p:sp>
      <p:sp>
        <p:nvSpPr>
          <p:cNvPr id="2" name="CasellaDiTesto 1"/>
          <p:cNvSpPr txBox="1"/>
          <p:nvPr/>
        </p:nvSpPr>
        <p:spPr>
          <a:xfrm>
            <a:off x="212501" y="1040991"/>
            <a:ext cx="1983235" cy="307777"/>
          </a:xfrm>
          <a:prstGeom prst="rect">
            <a:avLst/>
          </a:prstGeom>
          <a:noFill/>
        </p:spPr>
        <p:txBody>
          <a:bodyPr wrap="none" rtlCol="0">
            <a:spAutoFit/>
          </a:bodyPr>
          <a:lstStyle/>
          <a:p>
            <a:r>
              <a:rPr lang="it-IT" sz="1400" dirty="0" smtClean="0">
                <a:solidFill>
                  <a:srgbClr val="364E88"/>
                </a:solidFill>
              </a:rPr>
              <a:t>Italia </a:t>
            </a:r>
            <a:r>
              <a:rPr lang="it-IT" sz="1400" b="0" i="1" dirty="0" smtClean="0">
                <a:solidFill>
                  <a:srgbClr val="364E88"/>
                </a:solidFill>
              </a:rPr>
              <a:t>(tutte le imprese)</a:t>
            </a:r>
            <a:endParaRPr lang="it-IT" sz="1400" b="0" i="1" dirty="0">
              <a:solidFill>
                <a:srgbClr val="364E88"/>
              </a:solidFill>
            </a:endParaRPr>
          </a:p>
        </p:txBody>
      </p:sp>
      <p:sp>
        <p:nvSpPr>
          <p:cNvPr id="30" name="CasellaDiTesto 29"/>
          <p:cNvSpPr txBox="1"/>
          <p:nvPr/>
        </p:nvSpPr>
        <p:spPr>
          <a:xfrm>
            <a:off x="4716016" y="1040991"/>
            <a:ext cx="3266985" cy="307777"/>
          </a:xfrm>
          <a:prstGeom prst="rect">
            <a:avLst/>
          </a:prstGeom>
          <a:noFill/>
        </p:spPr>
        <p:txBody>
          <a:bodyPr wrap="none" rtlCol="0">
            <a:spAutoFit/>
          </a:bodyPr>
          <a:lstStyle/>
          <a:p>
            <a:r>
              <a:rPr lang="it-IT" sz="1400" dirty="0" smtClean="0">
                <a:solidFill>
                  <a:srgbClr val="008000"/>
                </a:solidFill>
              </a:rPr>
              <a:t>Friuli Venezia Giulia </a:t>
            </a:r>
            <a:r>
              <a:rPr lang="it-IT" sz="1400" b="0" i="1" dirty="0" smtClean="0">
                <a:solidFill>
                  <a:srgbClr val="008000"/>
                </a:solidFill>
              </a:rPr>
              <a:t>(tutte le imprese)</a:t>
            </a:r>
            <a:endParaRPr lang="it-IT" sz="1400" b="0" i="1" dirty="0">
              <a:solidFill>
                <a:srgbClr val="008000"/>
              </a:solidFill>
            </a:endParaRPr>
          </a:p>
        </p:txBody>
      </p:sp>
      <p:sp>
        <p:nvSpPr>
          <p:cNvPr id="31" name="CasellaDiTesto 30"/>
          <p:cNvSpPr txBox="1"/>
          <p:nvPr/>
        </p:nvSpPr>
        <p:spPr>
          <a:xfrm>
            <a:off x="212501" y="3866767"/>
            <a:ext cx="2720360" cy="307777"/>
          </a:xfrm>
          <a:prstGeom prst="rect">
            <a:avLst/>
          </a:prstGeom>
          <a:noFill/>
        </p:spPr>
        <p:txBody>
          <a:bodyPr wrap="none" rtlCol="0">
            <a:spAutoFit/>
          </a:bodyPr>
          <a:lstStyle/>
          <a:p>
            <a:r>
              <a:rPr lang="it-IT" sz="1400" dirty="0">
                <a:solidFill>
                  <a:srgbClr val="008000"/>
                </a:solidFill>
              </a:rPr>
              <a:t>Friuli Venezia Giulia </a:t>
            </a:r>
            <a:r>
              <a:rPr lang="it-IT" sz="1400" b="0" i="1" dirty="0" smtClean="0">
                <a:solidFill>
                  <a:srgbClr val="008000"/>
                </a:solidFill>
              </a:rPr>
              <a:t>(industria)</a:t>
            </a:r>
            <a:endParaRPr lang="it-IT" sz="1400" b="0" i="1" dirty="0">
              <a:solidFill>
                <a:srgbClr val="008000"/>
              </a:solidFill>
            </a:endParaRPr>
          </a:p>
        </p:txBody>
      </p:sp>
      <p:sp>
        <p:nvSpPr>
          <p:cNvPr id="32" name="CasellaDiTesto 31"/>
          <p:cNvSpPr txBox="1"/>
          <p:nvPr/>
        </p:nvSpPr>
        <p:spPr>
          <a:xfrm>
            <a:off x="4716016" y="3866767"/>
            <a:ext cx="2680286" cy="307777"/>
          </a:xfrm>
          <a:prstGeom prst="rect">
            <a:avLst/>
          </a:prstGeom>
          <a:noFill/>
        </p:spPr>
        <p:txBody>
          <a:bodyPr wrap="none" rtlCol="0">
            <a:spAutoFit/>
          </a:bodyPr>
          <a:lstStyle/>
          <a:p>
            <a:r>
              <a:rPr lang="it-IT" sz="1400" dirty="0" smtClean="0">
                <a:solidFill>
                  <a:srgbClr val="008000"/>
                </a:solidFill>
              </a:rPr>
              <a:t>Friuli Venezia Giulia </a:t>
            </a:r>
            <a:r>
              <a:rPr lang="it-IT" sz="1400" b="0" i="1" dirty="0" smtClean="0">
                <a:solidFill>
                  <a:srgbClr val="008000"/>
                </a:solidFill>
              </a:rPr>
              <a:t>(terziario)</a:t>
            </a:r>
            <a:endParaRPr lang="it-IT" sz="1400" b="0" i="1" dirty="0">
              <a:solidFill>
                <a:srgbClr val="008000"/>
              </a:solidFill>
            </a:endParaRPr>
          </a:p>
        </p:txBody>
      </p:sp>
      <p:pic>
        <p:nvPicPr>
          <p:cNvPr id="5" name="Immagine 4"/>
          <p:cNvPicPr>
            <a:picLocks noChangeAspect="1"/>
          </p:cNvPicPr>
          <p:nvPr/>
        </p:nvPicPr>
        <p:blipFill>
          <a:blip r:embed="rId3"/>
          <a:stretch>
            <a:fillRect/>
          </a:stretch>
        </p:blipFill>
        <p:spPr>
          <a:xfrm>
            <a:off x="251520" y="1282725"/>
            <a:ext cx="4162260" cy="2348557"/>
          </a:xfrm>
          <a:prstGeom prst="rect">
            <a:avLst/>
          </a:prstGeom>
        </p:spPr>
      </p:pic>
      <p:cxnSp>
        <p:nvCxnSpPr>
          <p:cNvPr id="38" name="Connettore 1 37"/>
          <p:cNvCxnSpPr/>
          <p:nvPr/>
        </p:nvCxnSpPr>
        <p:spPr bwMode="auto">
          <a:xfrm flipV="1">
            <a:off x="3607580" y="1386440"/>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39" name="CasellaDiTesto 10"/>
          <p:cNvSpPr txBox="1">
            <a:spLocks noChangeArrowheads="1"/>
          </p:cNvSpPr>
          <p:nvPr/>
        </p:nvSpPr>
        <p:spPr bwMode="auto">
          <a:xfrm>
            <a:off x="3577984" y="1403864"/>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42" name="CasellaDiTesto 20"/>
          <p:cNvSpPr txBox="1">
            <a:spLocks noChangeArrowheads="1"/>
          </p:cNvSpPr>
          <p:nvPr/>
        </p:nvSpPr>
        <p:spPr bwMode="auto">
          <a:xfrm>
            <a:off x="2422048" y="1403864"/>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47" name="Connettore 2 46"/>
          <p:cNvCxnSpPr/>
          <p:nvPr/>
        </p:nvCxnSpPr>
        <p:spPr bwMode="auto">
          <a:xfrm>
            <a:off x="2573684" y="2467479"/>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48" name="Connettore 2 47"/>
          <p:cNvCxnSpPr/>
          <p:nvPr/>
        </p:nvCxnSpPr>
        <p:spPr bwMode="auto">
          <a:xfrm rot="10800000">
            <a:off x="2817068" y="2145598"/>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49" name="CasellaDiTesto 48"/>
          <p:cNvSpPr txBox="1"/>
          <p:nvPr/>
        </p:nvSpPr>
        <p:spPr>
          <a:xfrm>
            <a:off x="2553307" y="2394980"/>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50" name="CasellaDiTesto 49"/>
          <p:cNvSpPr txBox="1"/>
          <p:nvPr/>
        </p:nvSpPr>
        <p:spPr>
          <a:xfrm>
            <a:off x="2793833" y="2161418"/>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pic>
        <p:nvPicPr>
          <p:cNvPr id="7" name="Immagine 6"/>
          <p:cNvPicPr>
            <a:picLocks noChangeAspect="1"/>
          </p:cNvPicPr>
          <p:nvPr/>
        </p:nvPicPr>
        <p:blipFill>
          <a:blip r:embed="rId4"/>
          <a:stretch>
            <a:fillRect/>
          </a:stretch>
        </p:blipFill>
        <p:spPr>
          <a:xfrm>
            <a:off x="4755205" y="1282725"/>
            <a:ext cx="4157869" cy="2349524"/>
          </a:xfrm>
          <a:prstGeom prst="rect">
            <a:avLst/>
          </a:prstGeom>
        </p:spPr>
      </p:pic>
      <p:pic>
        <p:nvPicPr>
          <p:cNvPr id="8" name="Immagine 7"/>
          <p:cNvPicPr>
            <a:picLocks noChangeAspect="1"/>
          </p:cNvPicPr>
          <p:nvPr/>
        </p:nvPicPr>
        <p:blipFill>
          <a:blip r:embed="rId5"/>
          <a:stretch>
            <a:fillRect/>
          </a:stretch>
        </p:blipFill>
        <p:spPr>
          <a:xfrm>
            <a:off x="256425" y="4102536"/>
            <a:ext cx="4152450" cy="2350800"/>
          </a:xfrm>
          <a:prstGeom prst="rect">
            <a:avLst/>
          </a:prstGeom>
        </p:spPr>
      </p:pic>
      <p:pic>
        <p:nvPicPr>
          <p:cNvPr id="9" name="Immagine 8"/>
          <p:cNvPicPr>
            <a:picLocks noChangeAspect="1"/>
          </p:cNvPicPr>
          <p:nvPr/>
        </p:nvPicPr>
        <p:blipFill>
          <a:blip r:embed="rId6"/>
          <a:stretch>
            <a:fillRect/>
          </a:stretch>
        </p:blipFill>
        <p:spPr>
          <a:xfrm>
            <a:off x="4751516" y="4102536"/>
            <a:ext cx="4165247" cy="2350800"/>
          </a:xfrm>
          <a:prstGeom prst="rect">
            <a:avLst/>
          </a:prstGeom>
        </p:spPr>
      </p:pic>
      <p:cxnSp>
        <p:nvCxnSpPr>
          <p:cNvPr id="51" name="Connettore 1 50"/>
          <p:cNvCxnSpPr/>
          <p:nvPr/>
        </p:nvCxnSpPr>
        <p:spPr bwMode="auto">
          <a:xfrm flipV="1">
            <a:off x="8129848" y="1385344"/>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52" name="CasellaDiTesto 10"/>
          <p:cNvSpPr txBox="1">
            <a:spLocks noChangeArrowheads="1"/>
          </p:cNvSpPr>
          <p:nvPr/>
        </p:nvSpPr>
        <p:spPr bwMode="auto">
          <a:xfrm>
            <a:off x="8100252" y="1402768"/>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53" name="CasellaDiTesto 20"/>
          <p:cNvSpPr txBox="1">
            <a:spLocks noChangeArrowheads="1"/>
          </p:cNvSpPr>
          <p:nvPr/>
        </p:nvSpPr>
        <p:spPr bwMode="auto">
          <a:xfrm>
            <a:off x="6944316" y="1402768"/>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54" name="Connettore 2 53"/>
          <p:cNvCxnSpPr/>
          <p:nvPr/>
        </p:nvCxnSpPr>
        <p:spPr bwMode="auto">
          <a:xfrm>
            <a:off x="7095952" y="2466383"/>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55" name="Connettore 2 54"/>
          <p:cNvCxnSpPr/>
          <p:nvPr/>
        </p:nvCxnSpPr>
        <p:spPr bwMode="auto">
          <a:xfrm rot="10800000">
            <a:off x="7339336" y="2144502"/>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56" name="CasellaDiTesto 55"/>
          <p:cNvSpPr txBox="1"/>
          <p:nvPr/>
        </p:nvSpPr>
        <p:spPr>
          <a:xfrm>
            <a:off x="7075575" y="2393884"/>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57" name="CasellaDiTesto 56"/>
          <p:cNvSpPr txBox="1"/>
          <p:nvPr/>
        </p:nvSpPr>
        <p:spPr>
          <a:xfrm>
            <a:off x="7316101" y="2160322"/>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cxnSp>
        <p:nvCxnSpPr>
          <p:cNvPr id="58" name="Connettore 1 57"/>
          <p:cNvCxnSpPr/>
          <p:nvPr/>
        </p:nvCxnSpPr>
        <p:spPr bwMode="auto">
          <a:xfrm flipV="1">
            <a:off x="3607580" y="4201056"/>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59" name="CasellaDiTesto 10"/>
          <p:cNvSpPr txBox="1">
            <a:spLocks noChangeArrowheads="1"/>
          </p:cNvSpPr>
          <p:nvPr/>
        </p:nvSpPr>
        <p:spPr bwMode="auto">
          <a:xfrm>
            <a:off x="3577984" y="4218480"/>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60" name="CasellaDiTesto 20"/>
          <p:cNvSpPr txBox="1">
            <a:spLocks noChangeArrowheads="1"/>
          </p:cNvSpPr>
          <p:nvPr/>
        </p:nvSpPr>
        <p:spPr bwMode="auto">
          <a:xfrm>
            <a:off x="2422048" y="4218480"/>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61" name="Connettore 2 60"/>
          <p:cNvCxnSpPr/>
          <p:nvPr/>
        </p:nvCxnSpPr>
        <p:spPr bwMode="auto">
          <a:xfrm>
            <a:off x="2573684" y="5282095"/>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2" name="Connettore 2 61"/>
          <p:cNvCxnSpPr/>
          <p:nvPr/>
        </p:nvCxnSpPr>
        <p:spPr bwMode="auto">
          <a:xfrm rot="10800000">
            <a:off x="2817068" y="4960214"/>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63" name="CasellaDiTesto 62"/>
          <p:cNvSpPr txBox="1"/>
          <p:nvPr/>
        </p:nvSpPr>
        <p:spPr>
          <a:xfrm>
            <a:off x="2553307" y="5209596"/>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64" name="CasellaDiTesto 63"/>
          <p:cNvSpPr txBox="1"/>
          <p:nvPr/>
        </p:nvSpPr>
        <p:spPr>
          <a:xfrm>
            <a:off x="2793833" y="4976034"/>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cxnSp>
        <p:nvCxnSpPr>
          <p:cNvPr id="65" name="Connettore 1 64"/>
          <p:cNvCxnSpPr/>
          <p:nvPr/>
        </p:nvCxnSpPr>
        <p:spPr bwMode="auto">
          <a:xfrm flipV="1">
            <a:off x="8129848" y="4199960"/>
            <a:ext cx="0" cy="201600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66" name="CasellaDiTesto 10"/>
          <p:cNvSpPr txBox="1">
            <a:spLocks noChangeArrowheads="1"/>
          </p:cNvSpPr>
          <p:nvPr/>
        </p:nvSpPr>
        <p:spPr bwMode="auto">
          <a:xfrm>
            <a:off x="8100252" y="4217384"/>
            <a:ext cx="927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it-IT" altLang="it-IT" sz="900" b="0" dirty="0">
                <a:solidFill>
                  <a:srgbClr val="FF0000"/>
                </a:solidFill>
              </a:rPr>
              <a:t>Previsione </a:t>
            </a:r>
            <a:br>
              <a:rPr lang="it-IT" altLang="it-IT" sz="900" b="0" dirty="0">
                <a:solidFill>
                  <a:srgbClr val="FF0000"/>
                </a:solidFill>
              </a:rPr>
            </a:br>
            <a:r>
              <a:rPr lang="it-IT" altLang="it-IT" sz="900" b="0" dirty="0" smtClean="0">
                <a:solidFill>
                  <a:srgbClr val="FF0000"/>
                </a:solidFill>
              </a:rPr>
              <a:t>IV trim 2015</a:t>
            </a:r>
            <a:endParaRPr lang="it-IT" altLang="it-IT" sz="900" b="0" dirty="0">
              <a:solidFill>
                <a:srgbClr val="FF0000"/>
              </a:solidFill>
            </a:endParaRPr>
          </a:p>
        </p:txBody>
      </p:sp>
      <p:sp>
        <p:nvSpPr>
          <p:cNvPr id="67" name="CasellaDiTesto 20"/>
          <p:cNvSpPr txBox="1">
            <a:spLocks noChangeArrowheads="1"/>
          </p:cNvSpPr>
          <p:nvPr/>
        </p:nvSpPr>
        <p:spPr bwMode="auto">
          <a:xfrm>
            <a:off x="6944316" y="4217384"/>
            <a:ext cx="119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it-IT" altLang="it-IT" sz="900" b="0" dirty="0">
                <a:solidFill>
                  <a:srgbClr val="364E88"/>
                </a:solidFill>
              </a:rPr>
              <a:t>Aggiornamento </a:t>
            </a:r>
            <a:br>
              <a:rPr lang="it-IT" altLang="it-IT" sz="900" b="0" dirty="0">
                <a:solidFill>
                  <a:srgbClr val="364E88"/>
                </a:solidFill>
              </a:rPr>
            </a:br>
            <a:r>
              <a:rPr lang="it-IT" altLang="it-IT" sz="900" b="0" dirty="0" smtClean="0">
                <a:solidFill>
                  <a:srgbClr val="364E88"/>
                </a:solidFill>
              </a:rPr>
              <a:t>III trim 2015</a:t>
            </a:r>
            <a:endParaRPr lang="it-IT" altLang="it-IT" sz="900" b="0" dirty="0">
              <a:solidFill>
                <a:srgbClr val="364E88"/>
              </a:solidFill>
            </a:endParaRPr>
          </a:p>
        </p:txBody>
      </p:sp>
      <p:cxnSp>
        <p:nvCxnSpPr>
          <p:cNvPr id="68" name="Connettore 2 67"/>
          <p:cNvCxnSpPr/>
          <p:nvPr/>
        </p:nvCxnSpPr>
        <p:spPr bwMode="auto">
          <a:xfrm>
            <a:off x="7095952" y="5280999"/>
            <a:ext cx="0" cy="162209"/>
          </a:xfrm>
          <a:prstGeom prst="straightConnector1">
            <a:avLst/>
          </a:prstGeom>
          <a:noFill/>
          <a:ln w="12700" cap="flat" cmpd="sng" algn="ctr">
            <a:solidFill>
              <a:schemeClr val="bg1">
                <a:lumMod val="50000"/>
              </a:schemeClr>
            </a:solidFill>
            <a:prstDash val="solid"/>
            <a:round/>
            <a:headEnd type="none" w="med" len="med"/>
            <a:tailEnd type="arrow"/>
          </a:ln>
          <a:effectLst/>
        </p:spPr>
      </p:cxnSp>
      <p:cxnSp>
        <p:nvCxnSpPr>
          <p:cNvPr id="69" name="Connettore 2 68"/>
          <p:cNvCxnSpPr/>
          <p:nvPr/>
        </p:nvCxnSpPr>
        <p:spPr bwMode="auto">
          <a:xfrm rot="10800000">
            <a:off x="7339336" y="4959118"/>
            <a:ext cx="0" cy="163402"/>
          </a:xfrm>
          <a:prstGeom prst="straightConnector1">
            <a:avLst/>
          </a:prstGeom>
          <a:noFill/>
          <a:ln w="12700" cap="flat" cmpd="sng" algn="ctr">
            <a:solidFill>
              <a:schemeClr val="bg1">
                <a:lumMod val="50000"/>
              </a:schemeClr>
            </a:solidFill>
            <a:prstDash val="solid"/>
            <a:round/>
            <a:headEnd type="none" w="med" len="med"/>
            <a:tailEnd type="arrow"/>
          </a:ln>
          <a:effectLst/>
        </p:spPr>
      </p:cxnSp>
      <p:sp>
        <p:nvSpPr>
          <p:cNvPr id="70" name="CasellaDiTesto 69"/>
          <p:cNvSpPr txBox="1"/>
          <p:nvPr/>
        </p:nvSpPr>
        <p:spPr>
          <a:xfrm>
            <a:off x="7075575" y="5208500"/>
            <a:ext cx="718466"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contrazione</a:t>
            </a:r>
          </a:p>
        </p:txBody>
      </p:sp>
      <p:sp>
        <p:nvSpPr>
          <p:cNvPr id="71" name="CasellaDiTesto 70"/>
          <p:cNvSpPr txBox="1"/>
          <p:nvPr/>
        </p:nvSpPr>
        <p:spPr>
          <a:xfrm>
            <a:off x="7316101" y="4974938"/>
            <a:ext cx="713657" cy="215444"/>
          </a:xfrm>
          <a:prstGeom prst="rect">
            <a:avLst/>
          </a:prstGeom>
          <a:noFill/>
        </p:spPr>
        <p:txBody>
          <a:bodyPr wrap="none">
            <a:spAutoFit/>
          </a:bodyPr>
          <a:lstStyle/>
          <a:p>
            <a:pPr>
              <a:defRPr/>
            </a:pPr>
            <a:r>
              <a:rPr lang="it-IT" b="0" i="1" dirty="0">
                <a:solidFill>
                  <a:schemeClr val="bg1">
                    <a:lumMod val="50000"/>
                  </a:schemeClr>
                </a:solidFill>
                <a:latin typeface="Arial" charset="0"/>
                <a:ea typeface="MS PGothic" charset="0"/>
                <a:cs typeface="MS PGothic" charset="0"/>
              </a:rPr>
              <a:t>espansione</a:t>
            </a:r>
          </a:p>
        </p:txBody>
      </p:sp>
      <p:sp>
        <p:nvSpPr>
          <p:cNvPr id="12" name="CasellaDiTesto 11"/>
          <p:cNvSpPr txBox="1"/>
          <p:nvPr/>
        </p:nvSpPr>
        <p:spPr>
          <a:xfrm>
            <a:off x="3178564" y="2766900"/>
            <a:ext cx="386644" cy="215444"/>
          </a:xfrm>
          <a:prstGeom prst="rect">
            <a:avLst/>
          </a:prstGeom>
          <a:noFill/>
        </p:spPr>
        <p:txBody>
          <a:bodyPr wrap="none" rtlCol="0">
            <a:spAutoFit/>
          </a:bodyPr>
          <a:lstStyle/>
          <a:p>
            <a:r>
              <a:rPr lang="it-IT" b="0" dirty="0" smtClean="0"/>
              <a:t>33,4</a:t>
            </a:r>
            <a:endParaRPr lang="it-IT" b="0" dirty="0"/>
          </a:p>
        </p:txBody>
      </p:sp>
      <p:sp>
        <p:nvSpPr>
          <p:cNvPr id="73" name="CasellaDiTesto 72"/>
          <p:cNvSpPr txBox="1"/>
          <p:nvPr/>
        </p:nvSpPr>
        <p:spPr>
          <a:xfrm>
            <a:off x="3419351" y="2665079"/>
            <a:ext cx="386644" cy="215444"/>
          </a:xfrm>
          <a:prstGeom prst="rect">
            <a:avLst/>
          </a:prstGeom>
          <a:noFill/>
        </p:spPr>
        <p:txBody>
          <a:bodyPr wrap="none" rtlCol="0">
            <a:spAutoFit/>
          </a:bodyPr>
          <a:lstStyle/>
          <a:p>
            <a:r>
              <a:rPr lang="it-IT" b="0" dirty="0" smtClean="0"/>
              <a:t>37,0</a:t>
            </a:r>
            <a:endParaRPr lang="it-IT" b="0" dirty="0"/>
          </a:p>
        </p:txBody>
      </p:sp>
      <p:sp>
        <p:nvSpPr>
          <p:cNvPr id="74" name="CasellaDiTesto 73"/>
          <p:cNvSpPr txBox="1"/>
          <p:nvPr/>
        </p:nvSpPr>
        <p:spPr>
          <a:xfrm>
            <a:off x="3715446" y="2581561"/>
            <a:ext cx="386644" cy="215444"/>
          </a:xfrm>
          <a:prstGeom prst="rect">
            <a:avLst/>
          </a:prstGeom>
          <a:noFill/>
        </p:spPr>
        <p:txBody>
          <a:bodyPr wrap="none" rtlCol="0">
            <a:spAutoFit/>
          </a:bodyPr>
          <a:lstStyle/>
          <a:p>
            <a:r>
              <a:rPr lang="it-IT" b="0" dirty="0" smtClean="0">
                <a:solidFill>
                  <a:srgbClr val="FF0000"/>
                </a:solidFill>
              </a:rPr>
              <a:t>40,3</a:t>
            </a:r>
            <a:endParaRPr lang="it-IT" b="0" dirty="0">
              <a:solidFill>
                <a:srgbClr val="FF0000"/>
              </a:solidFill>
            </a:endParaRPr>
          </a:p>
        </p:txBody>
      </p:sp>
      <p:sp>
        <p:nvSpPr>
          <p:cNvPr id="75" name="CasellaDiTesto 74"/>
          <p:cNvSpPr txBox="1"/>
          <p:nvPr/>
        </p:nvSpPr>
        <p:spPr>
          <a:xfrm>
            <a:off x="7695689" y="2711000"/>
            <a:ext cx="386644" cy="215444"/>
          </a:xfrm>
          <a:prstGeom prst="rect">
            <a:avLst/>
          </a:prstGeom>
          <a:noFill/>
        </p:spPr>
        <p:txBody>
          <a:bodyPr wrap="none" rtlCol="0">
            <a:spAutoFit/>
          </a:bodyPr>
          <a:lstStyle/>
          <a:p>
            <a:r>
              <a:rPr lang="it-IT" b="0" dirty="0" smtClean="0"/>
              <a:t>36,9</a:t>
            </a:r>
            <a:endParaRPr lang="it-IT" b="0" dirty="0"/>
          </a:p>
        </p:txBody>
      </p:sp>
      <p:sp>
        <p:nvSpPr>
          <p:cNvPr id="76" name="CasellaDiTesto 75"/>
          <p:cNvSpPr txBox="1"/>
          <p:nvPr/>
        </p:nvSpPr>
        <p:spPr>
          <a:xfrm>
            <a:off x="7936476" y="2609179"/>
            <a:ext cx="386644" cy="215444"/>
          </a:xfrm>
          <a:prstGeom prst="rect">
            <a:avLst/>
          </a:prstGeom>
          <a:noFill/>
        </p:spPr>
        <p:txBody>
          <a:bodyPr wrap="none" rtlCol="0">
            <a:spAutoFit/>
          </a:bodyPr>
          <a:lstStyle/>
          <a:p>
            <a:r>
              <a:rPr lang="it-IT" b="0" dirty="0" smtClean="0"/>
              <a:t>39,6</a:t>
            </a:r>
            <a:endParaRPr lang="it-IT" b="0" dirty="0"/>
          </a:p>
        </p:txBody>
      </p:sp>
      <p:sp>
        <p:nvSpPr>
          <p:cNvPr id="77" name="CasellaDiTesto 76"/>
          <p:cNvSpPr txBox="1"/>
          <p:nvPr/>
        </p:nvSpPr>
        <p:spPr>
          <a:xfrm>
            <a:off x="8232571" y="2543949"/>
            <a:ext cx="386644" cy="215444"/>
          </a:xfrm>
          <a:prstGeom prst="rect">
            <a:avLst/>
          </a:prstGeom>
          <a:noFill/>
        </p:spPr>
        <p:txBody>
          <a:bodyPr wrap="none" rtlCol="0">
            <a:spAutoFit/>
          </a:bodyPr>
          <a:lstStyle/>
          <a:p>
            <a:r>
              <a:rPr lang="it-IT" b="0" dirty="0" smtClean="0">
                <a:solidFill>
                  <a:srgbClr val="FF0000"/>
                </a:solidFill>
              </a:rPr>
              <a:t>42,0</a:t>
            </a:r>
            <a:endParaRPr lang="it-IT" b="0" dirty="0">
              <a:solidFill>
                <a:srgbClr val="FF0000"/>
              </a:solidFill>
            </a:endParaRPr>
          </a:p>
        </p:txBody>
      </p:sp>
      <p:sp>
        <p:nvSpPr>
          <p:cNvPr id="78" name="CasellaDiTesto 77"/>
          <p:cNvSpPr txBox="1"/>
          <p:nvPr/>
        </p:nvSpPr>
        <p:spPr>
          <a:xfrm>
            <a:off x="7710754" y="5568984"/>
            <a:ext cx="386644" cy="215444"/>
          </a:xfrm>
          <a:prstGeom prst="rect">
            <a:avLst/>
          </a:prstGeom>
          <a:noFill/>
        </p:spPr>
        <p:txBody>
          <a:bodyPr wrap="none" rtlCol="0">
            <a:spAutoFit/>
          </a:bodyPr>
          <a:lstStyle/>
          <a:p>
            <a:r>
              <a:rPr lang="it-IT" b="0" dirty="0" smtClean="0"/>
              <a:t>35,5</a:t>
            </a:r>
            <a:endParaRPr lang="it-IT" b="0" dirty="0"/>
          </a:p>
        </p:txBody>
      </p:sp>
      <p:sp>
        <p:nvSpPr>
          <p:cNvPr id="79" name="CasellaDiTesto 78"/>
          <p:cNvSpPr txBox="1"/>
          <p:nvPr/>
        </p:nvSpPr>
        <p:spPr>
          <a:xfrm>
            <a:off x="7951541" y="5516023"/>
            <a:ext cx="386644" cy="215444"/>
          </a:xfrm>
          <a:prstGeom prst="rect">
            <a:avLst/>
          </a:prstGeom>
          <a:noFill/>
        </p:spPr>
        <p:txBody>
          <a:bodyPr wrap="none" rtlCol="0">
            <a:spAutoFit/>
          </a:bodyPr>
          <a:lstStyle/>
          <a:p>
            <a:r>
              <a:rPr lang="it-IT" b="0" dirty="0" smtClean="0"/>
              <a:t>37,0</a:t>
            </a:r>
            <a:endParaRPr lang="it-IT" b="0" dirty="0"/>
          </a:p>
        </p:txBody>
      </p:sp>
      <p:sp>
        <p:nvSpPr>
          <p:cNvPr id="80" name="CasellaDiTesto 79"/>
          <p:cNvSpPr txBox="1"/>
          <p:nvPr/>
        </p:nvSpPr>
        <p:spPr>
          <a:xfrm>
            <a:off x="8217804" y="5443256"/>
            <a:ext cx="386644" cy="215444"/>
          </a:xfrm>
          <a:prstGeom prst="rect">
            <a:avLst/>
          </a:prstGeom>
          <a:noFill/>
        </p:spPr>
        <p:txBody>
          <a:bodyPr wrap="none" rtlCol="0">
            <a:spAutoFit/>
          </a:bodyPr>
          <a:lstStyle/>
          <a:p>
            <a:r>
              <a:rPr lang="it-IT" b="0" dirty="0" smtClean="0">
                <a:solidFill>
                  <a:srgbClr val="FF0000"/>
                </a:solidFill>
              </a:rPr>
              <a:t>38,1</a:t>
            </a:r>
            <a:endParaRPr lang="it-IT" b="0" dirty="0">
              <a:solidFill>
                <a:srgbClr val="FF0000"/>
              </a:solidFill>
            </a:endParaRPr>
          </a:p>
        </p:txBody>
      </p:sp>
      <p:sp>
        <p:nvSpPr>
          <p:cNvPr id="81" name="CasellaDiTesto 80"/>
          <p:cNvSpPr txBox="1"/>
          <p:nvPr/>
        </p:nvSpPr>
        <p:spPr>
          <a:xfrm>
            <a:off x="3191710" y="5485587"/>
            <a:ext cx="386644" cy="215444"/>
          </a:xfrm>
          <a:prstGeom prst="rect">
            <a:avLst/>
          </a:prstGeom>
          <a:noFill/>
        </p:spPr>
        <p:txBody>
          <a:bodyPr wrap="none" rtlCol="0">
            <a:spAutoFit/>
          </a:bodyPr>
          <a:lstStyle/>
          <a:p>
            <a:r>
              <a:rPr lang="it-IT" b="0" dirty="0" smtClean="0"/>
              <a:t>37,8</a:t>
            </a:r>
            <a:endParaRPr lang="it-IT" b="0" dirty="0"/>
          </a:p>
        </p:txBody>
      </p:sp>
      <p:sp>
        <p:nvSpPr>
          <p:cNvPr id="82" name="CasellaDiTesto 81"/>
          <p:cNvSpPr txBox="1"/>
          <p:nvPr/>
        </p:nvSpPr>
        <p:spPr>
          <a:xfrm>
            <a:off x="3419872" y="5411198"/>
            <a:ext cx="386644" cy="215444"/>
          </a:xfrm>
          <a:prstGeom prst="rect">
            <a:avLst/>
          </a:prstGeom>
          <a:noFill/>
        </p:spPr>
        <p:txBody>
          <a:bodyPr wrap="none" rtlCol="0">
            <a:spAutoFit/>
          </a:bodyPr>
          <a:lstStyle/>
          <a:p>
            <a:r>
              <a:rPr lang="it-IT" b="0" dirty="0" smtClean="0"/>
              <a:t>41,3</a:t>
            </a:r>
            <a:endParaRPr lang="it-IT" b="0" dirty="0"/>
          </a:p>
        </p:txBody>
      </p:sp>
      <p:sp>
        <p:nvSpPr>
          <p:cNvPr id="83" name="CasellaDiTesto 82"/>
          <p:cNvSpPr txBox="1"/>
          <p:nvPr/>
        </p:nvSpPr>
        <p:spPr>
          <a:xfrm>
            <a:off x="3707904" y="5308384"/>
            <a:ext cx="386644" cy="215444"/>
          </a:xfrm>
          <a:prstGeom prst="rect">
            <a:avLst/>
          </a:prstGeom>
          <a:noFill/>
        </p:spPr>
        <p:txBody>
          <a:bodyPr wrap="square" rtlCol="0">
            <a:spAutoFit/>
          </a:bodyPr>
          <a:lstStyle/>
          <a:p>
            <a:r>
              <a:rPr lang="it-IT" b="0" dirty="0" smtClean="0">
                <a:solidFill>
                  <a:srgbClr val="FF0000"/>
                </a:solidFill>
              </a:rPr>
              <a:t>45,0</a:t>
            </a:r>
            <a:endParaRPr lang="it-IT" b="0" dirty="0">
              <a:solidFill>
                <a:srgbClr val="FF0000"/>
              </a:solidFill>
            </a:endParaRPr>
          </a:p>
        </p:txBody>
      </p:sp>
      <p:sp>
        <p:nvSpPr>
          <p:cNvPr id="84" name="CasellaDiTesto 83"/>
          <p:cNvSpPr txBox="1"/>
          <p:nvPr/>
        </p:nvSpPr>
        <p:spPr>
          <a:xfrm>
            <a:off x="611560" y="6008531"/>
            <a:ext cx="2547492" cy="215444"/>
          </a:xfrm>
          <a:prstGeom prst="rect">
            <a:avLst/>
          </a:prstGeom>
          <a:noFill/>
        </p:spPr>
        <p:txBody>
          <a:bodyPr wrap="none">
            <a:spAutoFit/>
          </a:bodyPr>
          <a:lstStyle/>
          <a:p>
            <a:pPr>
              <a:defRPr/>
            </a:pPr>
            <a:r>
              <a:rPr lang="it-IT" b="0" i="1" dirty="0" smtClean="0">
                <a:latin typeface="Arial" charset="0"/>
                <a:ea typeface="MS PGothic" charset="0"/>
                <a:cs typeface="MS PGothic" charset="0"/>
              </a:rPr>
              <a:t>L’industria comprende la manifattura e le costruzioni</a:t>
            </a:r>
            <a:endParaRPr lang="it-IT" b="0" i="1" dirty="0">
              <a:latin typeface="Arial" charset="0"/>
              <a:ea typeface="MS PGothic" charset="0"/>
              <a:cs typeface="MS PGothic" charset="0"/>
            </a:endParaRPr>
          </a:p>
        </p:txBody>
      </p:sp>
      <p:sp>
        <p:nvSpPr>
          <p:cNvPr id="85" name="CasellaDiTesto 84"/>
          <p:cNvSpPr txBox="1"/>
          <p:nvPr/>
        </p:nvSpPr>
        <p:spPr>
          <a:xfrm>
            <a:off x="5120852" y="6010176"/>
            <a:ext cx="2624436" cy="215444"/>
          </a:xfrm>
          <a:prstGeom prst="rect">
            <a:avLst/>
          </a:prstGeom>
          <a:noFill/>
        </p:spPr>
        <p:txBody>
          <a:bodyPr wrap="none">
            <a:spAutoFit/>
          </a:bodyPr>
          <a:lstStyle/>
          <a:p>
            <a:pPr>
              <a:defRPr/>
            </a:pPr>
            <a:r>
              <a:rPr lang="it-IT" b="0" i="1" dirty="0" smtClean="0"/>
              <a:t>Il terziario comprende il commercio, il turismo, i servizi</a:t>
            </a:r>
            <a:endParaRPr lang="it-IT" b="0" i="1" dirty="0"/>
          </a:p>
        </p:txBody>
      </p:sp>
    </p:spTree>
    <p:extLst>
      <p:ext uri="{BB962C8B-B14F-4D97-AF65-F5344CB8AC3E}">
        <p14:creationId xmlns:p14="http://schemas.microsoft.com/office/powerpoint/2010/main" val="999242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ja-JP" sz="2400" dirty="0">
                <a:solidFill>
                  <a:schemeClr val="tx1"/>
                </a:solidFill>
              </a:rPr>
              <a:t>La </a:t>
            </a:r>
            <a:r>
              <a:rPr lang="it-IT" altLang="ja-JP" sz="2400" u="sng" dirty="0">
                <a:solidFill>
                  <a:schemeClr val="tx1"/>
                </a:solidFill>
              </a:rPr>
              <a:t>situazione economica dell’Italia</a:t>
            </a:r>
            <a:r>
              <a:rPr lang="it-IT" altLang="ja-JP" sz="2400" dirty="0">
                <a:solidFill>
                  <a:schemeClr val="tx1"/>
                </a:solidFill>
              </a:rPr>
              <a:t> secondo il giudizio delle imprese</a:t>
            </a:r>
            <a:r>
              <a:rPr lang="it-IT" altLang="it-IT" sz="2400" dirty="0">
                <a:solidFill>
                  <a:schemeClr val="tx1"/>
                </a:solidFill>
              </a:rPr>
              <a:t/>
            </a:r>
            <a:br>
              <a:rPr lang="it-IT" altLang="it-IT" sz="2400" dirty="0">
                <a:solidFill>
                  <a:schemeClr val="tx1"/>
                </a:solidFill>
              </a:rPr>
            </a:br>
            <a:endParaRPr lang="it-IT" sz="2400" dirty="0">
              <a:solidFill>
                <a:schemeClr val="tx1"/>
              </a:solidFill>
            </a:endParaRPr>
          </a:p>
        </p:txBody>
      </p:sp>
      <p:sp>
        <p:nvSpPr>
          <p:cNvPr id="3" name="Segnaposto contenuto 2"/>
          <p:cNvSpPr>
            <a:spLocks noGrp="1"/>
          </p:cNvSpPr>
          <p:nvPr>
            <p:ph idx="1"/>
          </p:nvPr>
        </p:nvSpPr>
        <p:spPr/>
        <p:txBody>
          <a:bodyPr/>
          <a:lstStyle/>
          <a:p>
            <a:r>
              <a:rPr lang="it-IT" dirty="0" smtClean="0"/>
              <a:t>Il </a:t>
            </a:r>
            <a:r>
              <a:rPr lang="it-IT" dirty="0"/>
              <a:t>livello di fiducia delle imprese verso la situazione economica del paese migliora costantemente da diversi trimestri a questa parte. </a:t>
            </a:r>
            <a:endParaRPr lang="it-IT" dirty="0" smtClean="0"/>
          </a:p>
          <a:p>
            <a:r>
              <a:rPr lang="it-IT" dirty="0" smtClean="0"/>
              <a:t>Presso </a:t>
            </a:r>
            <a:r>
              <a:rPr lang="it-IT" dirty="0"/>
              <a:t>le imprese del Friuli Venezia Giulia </a:t>
            </a:r>
            <a:r>
              <a:rPr lang="it-IT" dirty="0" smtClean="0"/>
              <a:t>(42,0) migliora </a:t>
            </a:r>
            <a:r>
              <a:rPr lang="it-IT" dirty="0"/>
              <a:t>più velocemente che non nel resto </a:t>
            </a:r>
            <a:r>
              <a:rPr lang="it-IT" dirty="0" smtClean="0"/>
              <a:t>d'Italia (40,3).</a:t>
            </a:r>
            <a:endParaRPr lang="it-IT" dirty="0"/>
          </a:p>
          <a:p>
            <a:r>
              <a:rPr lang="it-IT" dirty="0" smtClean="0"/>
              <a:t>Le </a:t>
            </a:r>
            <a:r>
              <a:rPr lang="it-IT" dirty="0"/>
              <a:t>imprese dell'industria della regione hanno un livello di fiducia maggiore rispetto a quello delle altre industrie del paese e maggiore rispetto a quello delle imprese del terziario nel Friuli Venezia Giulia.</a:t>
            </a:r>
          </a:p>
          <a:p>
            <a:r>
              <a:rPr lang="it-IT" dirty="0" smtClean="0"/>
              <a:t>Le </a:t>
            </a:r>
            <a:r>
              <a:rPr lang="it-IT" dirty="0"/>
              <a:t>imprese del terziario della regione hanno un livello di fiducia più basso rispetto a quello del resto del terziario in Italia. Tale fenomeno è dovuto alla lentezza con la quale le microimprese e le piccole imprese del commercio, del turismo e dei servizi della regione stanno uscendo dalla crisi. </a:t>
            </a:r>
            <a:endParaRPr lang="it-IT" dirty="0" smtClean="0"/>
          </a:p>
          <a:p>
            <a:r>
              <a:rPr lang="it-IT" dirty="0" smtClean="0"/>
              <a:t>Soltanto </a:t>
            </a:r>
            <a:r>
              <a:rPr lang="it-IT" dirty="0"/>
              <a:t>le imprese del terziario di dimensioni più grandi del Friuli Venezia Giulia presentano un livello di fiducia più alto rispetto alla media nazionale.</a:t>
            </a:r>
          </a:p>
          <a:p>
            <a:endParaRPr lang="it-IT" dirty="0"/>
          </a:p>
        </p:txBody>
      </p:sp>
    </p:spTree>
    <p:extLst>
      <p:ext uri="{BB962C8B-B14F-4D97-AF65-F5344CB8AC3E}">
        <p14:creationId xmlns:p14="http://schemas.microsoft.com/office/powerpoint/2010/main" val="1514106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R01">
  <a:themeElements>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R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R01</Template>
  <TotalTime>32478</TotalTime>
  <Words>5153</Words>
  <Application>Microsoft Office PowerPoint</Application>
  <PresentationFormat>Presentazione su schermo (4:3)</PresentationFormat>
  <Paragraphs>697</Paragraphs>
  <Slides>47</Slides>
  <Notes>11</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R01</vt:lpstr>
      <vt:lpstr>Presentazione standard di PowerPoint</vt:lpstr>
      <vt:lpstr>Presentazione standard di PowerPoint</vt:lpstr>
      <vt:lpstr>premessa |</vt:lpstr>
      <vt:lpstr>Presentazione standard di PowerPoint</vt:lpstr>
      <vt:lpstr>Presentazione standard di PowerPoint</vt:lpstr>
      <vt:lpstr>Presentazione standard di PowerPoint</vt:lpstr>
      <vt:lpstr>Il clima di fiducia</vt:lpstr>
      <vt:lpstr>Presentazione standard di PowerPoint</vt:lpstr>
      <vt:lpstr>La situazione economica dell’Italia secondo il giudizio delle imprese </vt:lpstr>
      <vt:lpstr>L’andamento delle imprese</vt:lpstr>
      <vt:lpstr>Presentazione standard di PowerPoint</vt:lpstr>
      <vt:lpstr>Presentazione standard di PowerPoint</vt:lpstr>
      <vt:lpstr>ANALISI DI DETTAGLIO: ricavi e occupazione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Fabbisogno finanziario</vt:lpstr>
      <vt:lpstr>Presentazione standard di PowerPoint</vt:lpstr>
      <vt:lpstr>Presentazione standard di PowerPoint</vt:lpstr>
      <vt:lpstr>Presentazione standard di PowerPoint</vt:lpstr>
      <vt:lpstr>Domanda e offerta di credito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L’orizzonte nuovo del 2016: un tentativo di sintesi</vt:lpstr>
      <vt:lpstr>Presentazione standard di PowerPoint</vt:lpstr>
      <vt:lpstr>Presentazione standard di PowerPoint</vt:lpstr>
      <vt:lpstr>Presentazione standard di PowerPoint</vt:lpstr>
      <vt:lpstr>Presentazione standard di PowerPoint</vt:lpstr>
      <vt:lpstr>BACK UP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dc:subject>
  <dc:creator>.</dc:creator>
  <cp:keywords>.</cp:keywords>
  <cp:lastModifiedBy>Marco</cp:lastModifiedBy>
  <cp:revision>2493</cp:revision>
  <cp:lastPrinted>2016-01-08T09:10:59Z</cp:lastPrinted>
  <dcterms:created xsi:type="dcterms:W3CDTF">2009-02-16T05:35:06Z</dcterms:created>
  <dcterms:modified xsi:type="dcterms:W3CDTF">2016-01-20T17:43:07Z</dcterms:modified>
  <cp:category>.</cp:category>
</cp:coreProperties>
</file>