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4" r:id="rId8"/>
    <p:sldId id="263" r:id="rId9"/>
    <p:sldId id="265" r:id="rId10"/>
    <p:sldId id="267" r:id="rId11"/>
    <p:sldId id="268" r:id="rId12"/>
    <p:sldId id="269" r:id="rId13"/>
    <p:sldId id="270" r:id="rId14"/>
    <p:sldId id="271" r:id="rId15"/>
    <p:sldId id="272" r:id="rId16"/>
    <p:sldId id="273" r:id="rId17"/>
    <p:sldId id="274" r:id="rId18"/>
    <p:sldId id="275" r:id="rId19"/>
    <p:sldId id="276" r:id="rId20"/>
    <p:sldId id="278" r:id="rId21"/>
    <p:sldId id="277" r:id="rId2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02" autoAdjust="0"/>
  </p:normalViewPr>
  <p:slideViewPr>
    <p:cSldViewPr snapToGrid="0" snapToObjects="1">
      <p:cViewPr>
        <p:scale>
          <a:sx n="80" d="100"/>
          <a:sy n="80" d="100"/>
        </p:scale>
        <p:origin x="-10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BE300-A6E9-8444-B38B-48F24AB79376}" type="datetimeFigureOut">
              <a:rPr lang="it-IT" smtClean="0"/>
              <a:t>11/11/2015</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9BC54C-929E-9348-B2E1-F75852B442A9}" type="slidenum">
              <a:rPr lang="it-IT" smtClean="0"/>
              <a:t>‹N›</a:t>
            </a:fld>
            <a:endParaRPr lang="it-IT"/>
          </a:p>
        </p:txBody>
      </p:sp>
    </p:spTree>
    <p:extLst>
      <p:ext uri="{BB962C8B-B14F-4D97-AF65-F5344CB8AC3E}">
        <p14:creationId xmlns:p14="http://schemas.microsoft.com/office/powerpoint/2010/main" val="40709500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A0EFD-B761-DE4C-803E-F1B6B98F82A9}" type="datetimeFigureOut">
              <a:rPr lang="it-IT" smtClean="0"/>
              <a:t>11/11/2015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B88123-6E12-D241-B8CB-1EB8F452166B}" type="slidenum">
              <a:rPr lang="it-IT" smtClean="0"/>
              <a:t>‹N›</a:t>
            </a:fld>
            <a:endParaRPr lang="it-IT"/>
          </a:p>
        </p:txBody>
      </p:sp>
    </p:spTree>
    <p:extLst>
      <p:ext uri="{BB962C8B-B14F-4D97-AF65-F5344CB8AC3E}">
        <p14:creationId xmlns:p14="http://schemas.microsoft.com/office/powerpoint/2010/main" val="31931375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1B88123-6E12-D241-B8CB-1EB8F452166B}" type="slidenum">
              <a:rPr lang="it-IT" smtClean="0"/>
              <a:t>6</a:t>
            </a:fld>
            <a:endParaRPr lang="it-IT"/>
          </a:p>
        </p:txBody>
      </p:sp>
    </p:spTree>
    <p:extLst>
      <p:ext uri="{BB962C8B-B14F-4D97-AF65-F5344CB8AC3E}">
        <p14:creationId xmlns:p14="http://schemas.microsoft.com/office/powerpoint/2010/main" val="401404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1B88123-6E12-D241-B8CB-1EB8F452166B}" type="slidenum">
              <a:rPr lang="it-IT" smtClean="0"/>
              <a:t>7</a:t>
            </a:fld>
            <a:endParaRPr lang="it-IT"/>
          </a:p>
        </p:txBody>
      </p:sp>
    </p:spTree>
    <p:extLst>
      <p:ext uri="{BB962C8B-B14F-4D97-AF65-F5344CB8AC3E}">
        <p14:creationId xmlns:p14="http://schemas.microsoft.com/office/powerpoint/2010/main" val="401404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148C3EF-7179-5344-90BA-363AA71BEE35}" type="datetime1">
              <a:rPr lang="it-IT" smtClean="0"/>
              <a:t>11/11/2015</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
        <p:nvSpPr>
          <p:cNvPr id="6" name="Segnaposto numero diapositiva 5"/>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374852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906610D-4F73-AF46-A8B8-5B7F2CAEF8BB}" type="datetime1">
              <a:rPr lang="it-IT" smtClean="0"/>
              <a:t>11/11/2015</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
        <p:nvSpPr>
          <p:cNvPr id="6" name="Segnaposto numero diapositiva 5"/>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227475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DB63484-8EB2-5547-981E-71C0AD5BEAD6}" type="datetime1">
              <a:rPr lang="it-IT" smtClean="0"/>
              <a:t>11/11/2015</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
        <p:nvSpPr>
          <p:cNvPr id="6" name="Segnaposto numero diapositiva 5"/>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277391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B1AF3E-DF7F-1545-986F-B5071A4CF63A}" type="datetime1">
              <a:rPr lang="it-IT" smtClean="0"/>
              <a:t>11/11/2015</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
        <p:nvSpPr>
          <p:cNvPr id="6" name="Segnaposto numero diapositiva 5"/>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27265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39E441A1-F454-E84F-920B-A7C1A5E246B1}" type="datetime1">
              <a:rPr lang="it-IT" smtClean="0"/>
              <a:t>11/11/2015</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
        <p:nvSpPr>
          <p:cNvPr id="6" name="Segnaposto numero diapositiva 5"/>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35630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25298A-A444-0A47-9FA1-8726DE2ACFEA}" type="datetime1">
              <a:rPr lang="it-IT" smtClean="0"/>
              <a:t>11/11/2015</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
        <p:nvSpPr>
          <p:cNvPr id="7" name="Segnaposto numero diapositiva 6"/>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71914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84B8588-B032-3E48-9180-F26959BC6BBB}" type="datetime1">
              <a:rPr lang="it-IT" smtClean="0"/>
              <a:t>11/11/2015</a:t>
            </a:fld>
            <a:endParaRPr lang="it-IT"/>
          </a:p>
        </p:txBody>
      </p:sp>
      <p:sp>
        <p:nvSpPr>
          <p:cNvPr id="8" name="Segnaposto piè di pagina 7"/>
          <p:cNvSpPr>
            <a:spLocks noGrp="1"/>
          </p:cNvSpPr>
          <p:nvPr>
            <p:ph type="ftr" sz="quarter" idx="11"/>
          </p:nvPr>
        </p:nvSpPr>
        <p:spPr/>
        <p:txBody>
          <a:bodyPr/>
          <a:lstStyle/>
          <a:p>
            <a:r>
              <a:rPr lang="it-IT" smtClean="0"/>
              <a:t>Bruno Bearzi</a:t>
            </a:r>
            <a:endParaRPr lang="it-IT"/>
          </a:p>
        </p:txBody>
      </p:sp>
      <p:sp>
        <p:nvSpPr>
          <p:cNvPr id="9" name="Segnaposto numero diapositiva 8"/>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387896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F63D950-BAF1-C347-86BC-09F4995661D0}" type="datetime1">
              <a:rPr lang="it-IT" smtClean="0"/>
              <a:t>11/11/2015</a:t>
            </a:fld>
            <a:endParaRPr lang="it-IT"/>
          </a:p>
        </p:txBody>
      </p:sp>
      <p:sp>
        <p:nvSpPr>
          <p:cNvPr id="4" name="Segnaposto piè di pagina 3"/>
          <p:cNvSpPr>
            <a:spLocks noGrp="1"/>
          </p:cNvSpPr>
          <p:nvPr>
            <p:ph type="ftr" sz="quarter" idx="11"/>
          </p:nvPr>
        </p:nvSpPr>
        <p:spPr/>
        <p:txBody>
          <a:bodyPr/>
          <a:lstStyle/>
          <a:p>
            <a:r>
              <a:rPr lang="it-IT" smtClean="0"/>
              <a:t>Bruno Bearzi</a:t>
            </a:r>
            <a:endParaRPr lang="it-IT"/>
          </a:p>
        </p:txBody>
      </p:sp>
      <p:sp>
        <p:nvSpPr>
          <p:cNvPr id="5" name="Segnaposto numero diapositiva 4"/>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119279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F57B2A-11C4-F74E-89AB-8E5550E50EE7}" type="datetime1">
              <a:rPr lang="it-IT" smtClean="0"/>
              <a:t>11/11/2015</a:t>
            </a:fld>
            <a:endParaRPr lang="it-IT"/>
          </a:p>
        </p:txBody>
      </p:sp>
      <p:sp>
        <p:nvSpPr>
          <p:cNvPr id="3" name="Segnaposto piè di pagina 2"/>
          <p:cNvSpPr>
            <a:spLocks noGrp="1"/>
          </p:cNvSpPr>
          <p:nvPr>
            <p:ph type="ftr" sz="quarter" idx="11"/>
          </p:nvPr>
        </p:nvSpPr>
        <p:spPr/>
        <p:txBody>
          <a:bodyPr/>
          <a:lstStyle/>
          <a:p>
            <a:r>
              <a:rPr lang="it-IT" smtClean="0"/>
              <a:t>Bruno Bearzi</a:t>
            </a:r>
            <a:endParaRPr lang="it-IT"/>
          </a:p>
        </p:txBody>
      </p:sp>
      <p:sp>
        <p:nvSpPr>
          <p:cNvPr id="4" name="Segnaposto numero diapositiva 3"/>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3250192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7502C93-B65D-F143-AE7A-5BAE760725FD}" type="datetime1">
              <a:rPr lang="it-IT" smtClean="0"/>
              <a:t>11/11/2015</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
        <p:nvSpPr>
          <p:cNvPr id="7" name="Segnaposto numero diapositiva 6"/>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58225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DCB5550-A85A-0643-B581-58CB371CDA6E}" type="datetime1">
              <a:rPr lang="it-IT" smtClean="0"/>
              <a:t>11/11/2015</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
        <p:nvSpPr>
          <p:cNvPr id="7" name="Segnaposto numero diapositiva 6"/>
          <p:cNvSpPr>
            <a:spLocks noGrp="1"/>
          </p:cNvSpPr>
          <p:nvPr>
            <p:ph type="sldNum" sz="quarter" idx="12"/>
          </p:nvPr>
        </p:nvSpPr>
        <p:spPr/>
        <p:txBody>
          <a:bodyPr/>
          <a:lstStyle/>
          <a:p>
            <a:fld id="{40012441-C93D-5E40-A3FF-CD54A0648BAE}" type="slidenum">
              <a:rPr lang="it-IT" smtClean="0"/>
              <a:t>‹N›</a:t>
            </a:fld>
            <a:endParaRPr lang="it-IT"/>
          </a:p>
        </p:txBody>
      </p:sp>
    </p:spTree>
    <p:extLst>
      <p:ext uri="{BB962C8B-B14F-4D97-AF65-F5344CB8AC3E}">
        <p14:creationId xmlns:p14="http://schemas.microsoft.com/office/powerpoint/2010/main" val="134869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0D9AF-E492-C446-B036-306F7EB97EC1}" type="datetime1">
              <a:rPr lang="it-IT" smtClean="0"/>
              <a:t>11/11/2015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Bruno Bearzi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12441-C93D-5E40-A3FF-CD54A0648BAE}" type="slidenum">
              <a:rPr lang="it-IT" smtClean="0"/>
              <a:t>‹N›</a:t>
            </a:fld>
            <a:endParaRPr lang="it-IT"/>
          </a:p>
        </p:txBody>
      </p:sp>
    </p:spTree>
    <p:extLst>
      <p:ext uri="{BB962C8B-B14F-4D97-AF65-F5344CB8AC3E}">
        <p14:creationId xmlns:p14="http://schemas.microsoft.com/office/powerpoint/2010/main" val="475663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Prezzi medi FVG e confronto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99270278"/>
              </p:ext>
            </p:extLst>
          </p:nvPr>
        </p:nvGraphicFramePr>
        <p:xfrm>
          <a:off x="457200" y="2195469"/>
          <a:ext cx="8229600" cy="1854200"/>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pPr algn="ctr">
                        <a:spcAft>
                          <a:spcPts val="0"/>
                        </a:spcAft>
                      </a:pPr>
                      <a:r>
                        <a:rPr lang="it-IT" sz="1100" b="1" dirty="0">
                          <a:solidFill>
                            <a:srgbClr val="000000"/>
                          </a:solidFill>
                          <a:effectLst/>
                          <a:latin typeface="Verdana"/>
                          <a:ea typeface="Times New Roman"/>
                          <a:cs typeface="Arial"/>
                        </a:rPr>
                        <a:t>Prezzo al consumo</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dirty="0">
                          <a:solidFill>
                            <a:srgbClr val="000000"/>
                          </a:solidFill>
                          <a:effectLst/>
                          <a:latin typeface="Verdana"/>
                          <a:ea typeface="Times New Roman"/>
                          <a:cs typeface="Arial"/>
                        </a:rPr>
                        <a:t>benzina €/litro</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a:solidFill>
                            <a:srgbClr val="000000"/>
                          </a:solidFill>
                          <a:effectLst/>
                          <a:latin typeface="Verdana"/>
                          <a:ea typeface="Times New Roman"/>
                          <a:cs typeface="Arial"/>
                        </a:rPr>
                        <a:t>gasolio €/litro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dirty="0">
                          <a:solidFill>
                            <a:srgbClr val="000000"/>
                          </a:solidFill>
                          <a:effectLst/>
                          <a:latin typeface="Verdana"/>
                          <a:ea typeface="Times New Roman"/>
                          <a:cs typeface="Arial"/>
                        </a:rPr>
                        <a:t>MEDIA REGIONE FVG (*)</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1,471</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000000"/>
                          </a:solidFill>
                          <a:effectLst/>
                          <a:latin typeface="Verdana"/>
                          <a:ea typeface="Times New Roman"/>
                          <a:cs typeface="Arial"/>
                        </a:rPr>
                        <a:t>1,391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VENETO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1,462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000000"/>
                          </a:solidFill>
                          <a:effectLst/>
                          <a:latin typeface="Verdana"/>
                          <a:ea typeface="Times New Roman"/>
                          <a:cs typeface="Arial"/>
                        </a:rPr>
                        <a:t>1,374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SLOVENIA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1,240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1,157</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AUSTRIA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000000"/>
                          </a:solidFill>
                          <a:effectLst/>
                          <a:latin typeface="Verdana"/>
                          <a:ea typeface="Times New Roman"/>
                          <a:cs typeface="Arial"/>
                        </a:rPr>
                        <a:t>1,109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1,078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CasellaDiTesto 4"/>
          <p:cNvSpPr txBox="1"/>
          <p:nvPr/>
        </p:nvSpPr>
        <p:spPr>
          <a:xfrm>
            <a:off x="625061" y="5922931"/>
            <a:ext cx="8061739" cy="646331"/>
          </a:xfrm>
          <a:prstGeom prst="rect">
            <a:avLst/>
          </a:prstGeom>
          <a:solidFill>
            <a:srgbClr val="FFFF00"/>
          </a:solidFill>
        </p:spPr>
        <p:txBody>
          <a:bodyPr wrap="square" rtlCol="0">
            <a:spAutoFit/>
          </a:bodyPr>
          <a:lstStyle/>
          <a:p>
            <a:r>
              <a:rPr lang="it-IT" dirty="0" smtClean="0"/>
              <a:t>Data rilevazione 26/01/2015 Fonte </a:t>
            </a:r>
            <a:r>
              <a:rPr lang="it-IT" dirty="0" err="1" smtClean="0"/>
              <a:t>Figisc</a:t>
            </a:r>
            <a:r>
              <a:rPr lang="it-IT" dirty="0" smtClean="0"/>
              <a:t> Confcommercio</a:t>
            </a:r>
          </a:p>
          <a:p>
            <a:r>
              <a:rPr lang="it-IT" dirty="0" smtClean="0"/>
              <a:t> elaborazione Giorgio Moretti </a:t>
            </a:r>
            <a:endParaRPr lang="it-IT" dirty="0"/>
          </a:p>
        </p:txBody>
      </p:sp>
      <p:sp>
        <p:nvSpPr>
          <p:cNvPr id="7" name="Rettangolo 6"/>
          <p:cNvSpPr/>
          <p:nvPr/>
        </p:nvSpPr>
        <p:spPr>
          <a:xfrm>
            <a:off x="457200" y="4207876"/>
            <a:ext cx="4572000" cy="1200329"/>
          </a:xfrm>
          <a:prstGeom prst="rect">
            <a:avLst/>
          </a:prstGeom>
        </p:spPr>
        <p:txBody>
          <a:bodyPr>
            <a:spAutoFit/>
          </a:bodyPr>
          <a:lstStyle/>
          <a:p>
            <a:r>
              <a:rPr lang="it-IT" dirty="0"/>
              <a:t>(*) valore mediano: il 50 % degli impianti pratica prezzi con scostamento in più ed il 50 % degli impianti con scostamento in meno rispetto al valore indicato</a:t>
            </a:r>
          </a:p>
        </p:txBody>
      </p:sp>
      <p:sp>
        <p:nvSpPr>
          <p:cNvPr id="9" name="Segnaposto numero diapositiva 8"/>
          <p:cNvSpPr>
            <a:spLocks noGrp="1"/>
          </p:cNvSpPr>
          <p:nvPr>
            <p:ph type="sldNum" sz="quarter" idx="12"/>
          </p:nvPr>
        </p:nvSpPr>
        <p:spPr/>
        <p:txBody>
          <a:bodyPr/>
          <a:lstStyle/>
          <a:p>
            <a:fld id="{40012441-C93D-5E40-A3FF-CD54A0648BAE}" type="slidenum">
              <a:rPr lang="it-IT" smtClean="0"/>
              <a:t>1</a:t>
            </a:fld>
            <a:endParaRPr lang="it-IT"/>
          </a:p>
        </p:txBody>
      </p:sp>
      <p:sp>
        <p:nvSpPr>
          <p:cNvPr id="10" name="Segnaposto piè di pagina 9"/>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239722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Dinamiche prezzi</a:t>
            </a:r>
            <a:endParaRPr lang="it-IT" dirty="0"/>
          </a:p>
        </p:txBody>
      </p:sp>
      <p:sp>
        <p:nvSpPr>
          <p:cNvPr id="3" name="Segnaposto contenuto 2"/>
          <p:cNvSpPr>
            <a:spLocks noGrp="1"/>
          </p:cNvSpPr>
          <p:nvPr>
            <p:ph idx="1"/>
          </p:nvPr>
        </p:nvSpPr>
        <p:spPr/>
        <p:txBody>
          <a:bodyPr/>
          <a:lstStyle/>
          <a:p>
            <a:r>
              <a:rPr lang="it-IT" b="1" dirty="0"/>
              <a:t>Le quotazioni dei prodotti petroliferi</a:t>
            </a:r>
            <a:r>
              <a:rPr lang="it-IT" dirty="0"/>
              <a:t> [benzina e gasolio, che sono prodotti di raffinazione dal greggio che non si può immettere nel serbatoio così com’è], </a:t>
            </a:r>
            <a:r>
              <a:rPr lang="it-IT" b="1" dirty="0"/>
              <a:t>hanno perso rispettivamente il 53 ed il 47 %, ma sempre il deprezzamento dell’euro ha limitato questo crollo, sempre rispettivamente, al 45 ed al 38 %</a:t>
            </a:r>
            <a:r>
              <a:rPr lang="it-IT" dirty="0"/>
              <a:t>.</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10</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404237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Dinamiche prezzi</a:t>
            </a:r>
            <a:endParaRPr lang="it-IT" dirty="0"/>
          </a:p>
        </p:txBody>
      </p:sp>
      <p:sp>
        <p:nvSpPr>
          <p:cNvPr id="3" name="Segnaposto contenuto 2"/>
          <p:cNvSpPr>
            <a:spLocks noGrp="1"/>
          </p:cNvSpPr>
          <p:nvPr>
            <p:ph idx="1"/>
          </p:nvPr>
        </p:nvSpPr>
        <p:spPr/>
        <p:txBody>
          <a:bodyPr/>
          <a:lstStyle/>
          <a:p>
            <a:r>
              <a:rPr lang="it-IT" dirty="0"/>
              <a:t>La caduta delle quotazioni ha trascinato, ovviamente, anche le imposte, per quella parte dell’IVA sul prezzo totale che si riferisce alla componente del prezzo industriale, ma </a:t>
            </a:r>
            <a:r>
              <a:rPr lang="it-IT" b="1" dirty="0"/>
              <a:t>l’accisa di base da sei mesi fa ad ora è scesa solo dello 0,3-0,4 % [perché dal 01.01.2015 è stato cancellato l’aumento di 2,4 millesimi di euro/litro scattato il 01.03.2014]</a:t>
            </a:r>
            <a:r>
              <a:rPr lang="it-IT" dirty="0"/>
              <a:t>: </a:t>
            </a:r>
            <a:r>
              <a:rPr lang="it-IT" b="1" dirty="0"/>
              <a:t>una variazione ininfluente sul prezzo finale</a:t>
            </a:r>
            <a:r>
              <a:rPr lang="it-IT" dirty="0"/>
              <a:t>.</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11</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187186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Dinamiche prezzi</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a:t>Da sei mesi a questa parte, insomma, le imposte di base [cioè l’accisa ivata], sono scese di 2-3 millesimi/litro a seconda del prodotto, il prodotto [cioè il carburante «</a:t>
            </a:r>
            <a:r>
              <a:rPr lang="it-IT" b="1" i="1" dirty="0"/>
              <a:t>vero</a:t>
            </a:r>
            <a:r>
              <a:rPr lang="it-IT" b="1" dirty="0"/>
              <a:t>»] con IVA ha perso 36 cent/litro per la benzina e 31 per il gasolio, i costi e margini di distribuzione con IVA sono stati ridotti di 1-2 cent/litro a seconda dei prodotti ed il fattore cambio ha inciso con un aumento tra i 5 ed i 6 cent/litro con IVA, sempre a seconda dei prodotti</a:t>
            </a:r>
            <a:r>
              <a:rPr lang="it-IT" dirty="0" smtClean="0">
                <a:effectLst/>
              </a:rPr>
              <a:t> </a:t>
            </a:r>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12</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4017845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Dinamiche prezzi</a:t>
            </a:r>
            <a:endParaRPr lang="it-IT" dirty="0"/>
          </a:p>
        </p:txBody>
      </p:sp>
      <p:sp>
        <p:nvSpPr>
          <p:cNvPr id="3" name="Segnaposto contenuto 2"/>
          <p:cNvSpPr>
            <a:spLocks noGrp="1"/>
          </p:cNvSpPr>
          <p:nvPr>
            <p:ph idx="1"/>
          </p:nvPr>
        </p:nvSpPr>
        <p:spPr/>
        <p:txBody>
          <a:bodyPr>
            <a:normAutofit fontScale="92500"/>
          </a:bodyPr>
          <a:lstStyle/>
          <a:p>
            <a:r>
              <a:rPr lang="it-IT" dirty="0"/>
              <a:t>Risultato</a:t>
            </a:r>
            <a:r>
              <a:rPr lang="it-IT" b="1" dirty="0"/>
              <a:t>: il prezzo alla pompa è sceso di 32 cent/litro per la benzina e di 27 per il gasolio, ossia rispettivamente del 18 e del 17 %, valori lontani da quel 48 % che è il crollo del greggio in euro</a:t>
            </a:r>
            <a:r>
              <a:rPr lang="it-IT" dirty="0"/>
              <a:t>, ma </a:t>
            </a:r>
            <a:r>
              <a:rPr lang="it-IT" b="1" dirty="0"/>
              <a:t>ben spiegabili se si considera che il peso dell’accisa e dell’IVA che grava sull’accisa vale ora per la benzina il 63 %  e per il gasolio il 56 % del prezzo che paga il consumatore</a:t>
            </a:r>
            <a:r>
              <a:rPr lang="it-IT" dirty="0"/>
              <a:t>.</a:t>
            </a:r>
          </a:p>
          <a:p>
            <a:r>
              <a:rPr lang="it-IT" dirty="0"/>
              <a:t> </a:t>
            </a:r>
          </a:p>
        </p:txBody>
      </p:sp>
      <p:sp>
        <p:nvSpPr>
          <p:cNvPr id="5" name="Segnaposto numero diapositiva 4"/>
          <p:cNvSpPr>
            <a:spLocks noGrp="1"/>
          </p:cNvSpPr>
          <p:nvPr>
            <p:ph type="sldNum" sz="quarter" idx="12"/>
          </p:nvPr>
        </p:nvSpPr>
        <p:spPr/>
        <p:txBody>
          <a:bodyPr/>
          <a:lstStyle/>
          <a:p>
            <a:fld id="{40012441-C93D-5E40-A3FF-CD54A0648BAE}" type="slidenum">
              <a:rPr lang="it-IT" smtClean="0"/>
              <a:t>13</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904755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Fattori di variazione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956669549"/>
              </p:ext>
            </p:extLst>
          </p:nvPr>
        </p:nvGraphicFramePr>
        <p:xfrm>
          <a:off x="457200" y="1600200"/>
          <a:ext cx="8229600" cy="2225040"/>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pPr algn="r">
                        <a:spcAft>
                          <a:spcPts val="0"/>
                        </a:spcAft>
                      </a:pPr>
                      <a:r>
                        <a:rPr lang="it-IT" sz="1100" dirty="0">
                          <a:solidFill>
                            <a:schemeClr val="tx1"/>
                          </a:solidFill>
                          <a:effectLst/>
                          <a:latin typeface="Verdana"/>
                          <a:ea typeface="Times New Roman"/>
                          <a:cs typeface="Arial"/>
                        </a:rPr>
                        <a:t> </a:t>
                      </a:r>
                      <a:endParaRPr lang="it-IT" sz="1200" dirty="0">
                        <a:solidFill>
                          <a:schemeClr val="tx1"/>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dirty="0">
                          <a:solidFill>
                            <a:schemeClr val="tx1"/>
                          </a:solidFill>
                          <a:effectLst/>
                          <a:latin typeface="Verdana"/>
                          <a:ea typeface="Times New Roman"/>
                          <a:cs typeface="Arial"/>
                        </a:rPr>
                        <a:t>Benzina</a:t>
                      </a:r>
                      <a:endParaRPr lang="it-IT" sz="1200" dirty="0">
                        <a:solidFill>
                          <a:schemeClr val="tx1"/>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dirty="0">
                          <a:solidFill>
                            <a:schemeClr val="tx1"/>
                          </a:solidFill>
                          <a:effectLst/>
                          <a:latin typeface="Verdana"/>
                          <a:ea typeface="Times New Roman"/>
                          <a:cs typeface="Arial"/>
                        </a:rPr>
                        <a:t>Gasolio</a:t>
                      </a:r>
                      <a:endParaRPr lang="it-IT" sz="1200" dirty="0">
                        <a:solidFill>
                          <a:schemeClr val="tx1"/>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dirty="0">
                          <a:solidFill>
                            <a:srgbClr val="000000"/>
                          </a:solidFill>
                          <a:effectLst/>
                          <a:latin typeface="Verdana"/>
                          <a:ea typeface="Times New Roman"/>
                          <a:cs typeface="Arial"/>
                        </a:rPr>
                        <a:t>Prezzo</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FF0000"/>
                          </a:solidFill>
                          <a:effectLst/>
                          <a:latin typeface="Verdana"/>
                          <a:ea typeface="Times New Roman"/>
                          <a:cs typeface="Arial"/>
                        </a:rPr>
                        <a:t>-0,319</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FF0000"/>
                          </a:solidFill>
                          <a:effectLst/>
                          <a:latin typeface="Verdana"/>
                          <a:ea typeface="Times New Roman"/>
                          <a:cs typeface="Arial"/>
                        </a:rPr>
                        <a:t>-0,274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Imposte di base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FF0000"/>
                          </a:solidFill>
                          <a:effectLst/>
                          <a:latin typeface="Verdana"/>
                          <a:ea typeface="Times New Roman"/>
                          <a:cs typeface="Arial"/>
                        </a:rPr>
                        <a:t>-0,002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FF0000"/>
                          </a:solidFill>
                          <a:effectLst/>
                          <a:latin typeface="Verdana"/>
                          <a:ea typeface="Times New Roman"/>
                          <a:cs typeface="Arial"/>
                        </a:rPr>
                        <a:t>-0,003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Prodotto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FF0000"/>
                          </a:solidFill>
                          <a:effectLst/>
                          <a:latin typeface="Verdana"/>
                          <a:ea typeface="Times New Roman"/>
                          <a:cs typeface="Arial"/>
                        </a:rPr>
                        <a:t>-0,359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FF0000"/>
                          </a:solidFill>
                          <a:effectLst/>
                          <a:latin typeface="Verdana"/>
                          <a:ea typeface="Times New Roman"/>
                          <a:cs typeface="Arial"/>
                        </a:rPr>
                        <a:t>-0,312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Fattore cambio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000000"/>
                          </a:solidFill>
                          <a:effectLst/>
                          <a:latin typeface="Verdana"/>
                          <a:ea typeface="Times New Roman"/>
                          <a:cs typeface="Arial"/>
                        </a:rPr>
                        <a:t>+0,051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000000"/>
                          </a:solidFill>
                          <a:effectLst/>
                          <a:latin typeface="Verdana"/>
                          <a:ea typeface="Times New Roman"/>
                          <a:cs typeface="Arial"/>
                        </a:rPr>
                        <a:t>+0,059</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Distribuzione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solidFill>
                            <a:srgbClr val="FF0000"/>
                          </a:solidFill>
                          <a:effectLst/>
                          <a:latin typeface="Verdana"/>
                          <a:ea typeface="Times New Roman"/>
                          <a:cs typeface="Arial"/>
                        </a:rPr>
                        <a:t>-0,009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solidFill>
                            <a:srgbClr val="FF0000"/>
                          </a:solidFill>
                          <a:effectLst/>
                          <a:latin typeface="Verdana"/>
                          <a:ea typeface="Times New Roman"/>
                          <a:cs typeface="Arial"/>
                        </a:rPr>
                        <a:t>-0,018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1124521" y="4974457"/>
            <a:ext cx="7173665" cy="369332"/>
          </a:xfrm>
          <a:prstGeom prst="rect">
            <a:avLst/>
          </a:prstGeom>
        </p:spPr>
        <p:txBody>
          <a:bodyPr wrap="square">
            <a:spAutoFit/>
          </a:bodyPr>
          <a:lstStyle/>
          <a:p>
            <a:r>
              <a:rPr lang="it-IT" b="1" dirty="0"/>
              <a:t>Fattori di variazione del prezzo in sei mesi [€/litro]</a:t>
            </a:r>
            <a:endParaRPr lang="it-IT" dirty="0"/>
          </a:p>
        </p:txBody>
      </p:sp>
      <p:sp>
        <p:nvSpPr>
          <p:cNvPr id="8" name="Segnaposto numero diapositiva 7"/>
          <p:cNvSpPr>
            <a:spLocks noGrp="1"/>
          </p:cNvSpPr>
          <p:nvPr>
            <p:ph type="sldNum" sz="quarter" idx="12"/>
          </p:nvPr>
        </p:nvSpPr>
        <p:spPr/>
        <p:txBody>
          <a:bodyPr/>
          <a:lstStyle/>
          <a:p>
            <a:fld id="{40012441-C93D-5E40-A3FF-CD54A0648BAE}" type="slidenum">
              <a:rPr lang="it-IT" smtClean="0"/>
              <a:t>14</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607601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1788" y="174510"/>
            <a:ext cx="8229600" cy="271460"/>
          </a:xfrm>
        </p:spPr>
        <p:txBody>
          <a:bodyPr>
            <a:normAutofit fontScale="90000"/>
          </a:bodyPr>
          <a:lstStyle/>
          <a:p>
            <a:r>
              <a:rPr lang="it-IT" sz="1800" b="1" dirty="0"/>
              <a:t>Accisa + IVA su accisa nella U.E. – Gasolio – Euro per 1.000 litri</a:t>
            </a:r>
            <a:r>
              <a:rPr lang="it-IT" sz="1800" dirty="0"/>
              <a:t/>
            </a:r>
            <a:br>
              <a:rPr lang="it-IT" sz="1800" dirty="0"/>
            </a:br>
            <a:r>
              <a:rPr lang="it-IT" sz="1600" b="1" dirty="0"/>
              <a:t> </a:t>
            </a:r>
            <a:r>
              <a:rPr lang="it-IT" sz="1600" dirty="0"/>
              <a:t/>
            </a:r>
            <a:br>
              <a:rPr lang="it-IT" sz="1600" dirty="0"/>
            </a:br>
            <a:endParaRPr lang="it-IT" sz="16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759919093"/>
              </p:ext>
            </p:extLst>
          </p:nvPr>
        </p:nvGraphicFramePr>
        <p:xfrm>
          <a:off x="397460" y="261938"/>
          <a:ext cx="8289340" cy="5933440"/>
        </p:xfrm>
        <a:graphic>
          <a:graphicData uri="http://schemas.openxmlformats.org/drawingml/2006/table">
            <a:tbl>
              <a:tblPr firstRow="1" bandRow="1">
                <a:tableStyleId>{2D5ABB26-0587-4C30-8999-92F81FD0307C}</a:tableStyleId>
              </a:tblPr>
              <a:tblGrid>
                <a:gridCol w="1705660"/>
                <a:gridCol w="1645920"/>
                <a:gridCol w="1645920"/>
                <a:gridCol w="1645920"/>
                <a:gridCol w="1645920"/>
              </a:tblGrid>
              <a:tr h="370840">
                <a:tc>
                  <a:txBody>
                    <a:bodyPr/>
                    <a:lstStyle/>
                    <a:p>
                      <a:pPr algn="ctr">
                        <a:spcAft>
                          <a:spcPts val="0"/>
                        </a:spcAft>
                      </a:pPr>
                      <a:r>
                        <a:rPr lang="it-IT" sz="1000" b="1" dirty="0">
                          <a:solidFill>
                            <a:srgbClr val="FF0000"/>
                          </a:solidFill>
                          <a:effectLst/>
                          <a:latin typeface="Arial"/>
                          <a:ea typeface="Times New Roman"/>
                        </a:rPr>
                        <a:t>Paese</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 IVA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Accisa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Arial"/>
                          <a:ea typeface="Times New Roman"/>
                        </a:rPr>
                        <a:t>IVA accisa</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Accisa ivata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Regno Unito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740,39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148,08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888,46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solidFill>
                            <a:srgbClr val="000000"/>
                          </a:solidFill>
                          <a:effectLst/>
                          <a:latin typeface="Arial"/>
                          <a:ea typeface="Times New Roman"/>
                        </a:rPr>
                        <a:t>ITALIA</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solidFill>
                            <a:srgbClr val="000000"/>
                          </a:solidFill>
                          <a:effectLst/>
                          <a:latin typeface="Arial"/>
                          <a:ea typeface="Times New Roman"/>
                        </a:rPr>
                        <a:t>22,0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solidFill>
                            <a:srgbClr val="000000"/>
                          </a:solidFill>
                          <a:effectLst/>
                          <a:latin typeface="Arial"/>
                          <a:ea typeface="Times New Roman"/>
                        </a:rPr>
                        <a:t>617,40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solidFill>
                            <a:srgbClr val="000000"/>
                          </a:solidFill>
                          <a:effectLst/>
                          <a:latin typeface="Arial"/>
                          <a:ea typeface="Times New Roman"/>
                        </a:rPr>
                        <a:t>135,83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solidFill>
                            <a:srgbClr val="000000"/>
                          </a:solidFill>
                          <a:effectLst/>
                          <a:latin typeface="Arial"/>
                          <a:ea typeface="Times New Roman"/>
                        </a:rPr>
                        <a:t>753,23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a:spcAft>
                          <a:spcPts val="0"/>
                        </a:spcAft>
                      </a:pPr>
                      <a:r>
                        <a:rPr lang="it-IT" sz="1000">
                          <a:solidFill>
                            <a:srgbClr val="000000"/>
                          </a:solidFill>
                          <a:effectLst/>
                          <a:latin typeface="Arial"/>
                          <a:ea typeface="Times New Roman"/>
                        </a:rPr>
                        <a:t>Svezia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510,85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127,71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638,56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Slovenia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22,0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508,50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111,87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620,37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Irlanda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23,0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499,00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114,77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613,77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Olanda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490,06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102,91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592,97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Francia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480,70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96,14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576,84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Finlandia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24,0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462,80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111,07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573,87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Germania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19,0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470,40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89,38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559,78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Cipro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19,0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460,70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87,53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548,23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Danimarca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420,24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105,06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525,30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solidFill>
                            <a:srgbClr val="000000"/>
                          </a:solidFill>
                          <a:effectLst/>
                          <a:latin typeface="Arial"/>
                          <a:ea typeface="Times New Roman"/>
                        </a:rPr>
                        <a:t>MEDIA</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21,6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430,62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92,95</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523,58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r>
              <a:tr h="370840">
                <a:tc>
                  <a:txBody>
                    <a:bodyPr/>
                    <a:lstStyle/>
                    <a:p>
                      <a:pPr>
                        <a:spcAft>
                          <a:spcPts val="0"/>
                        </a:spcAft>
                      </a:pPr>
                      <a:r>
                        <a:rPr lang="it-IT" sz="1000">
                          <a:solidFill>
                            <a:srgbClr val="000000"/>
                          </a:solidFill>
                          <a:effectLst/>
                          <a:latin typeface="Arial"/>
                          <a:ea typeface="Times New Roman"/>
                        </a:rPr>
                        <a:t>Romania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24,0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421,81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101,23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523,04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Belgio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427,69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89,81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517,50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Malta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18,0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422,42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76,04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498,46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Segnaposto numero diapositiva 5"/>
          <p:cNvSpPr>
            <a:spLocks noGrp="1"/>
          </p:cNvSpPr>
          <p:nvPr>
            <p:ph type="sldNum" sz="quarter" idx="12"/>
          </p:nvPr>
        </p:nvSpPr>
        <p:spPr/>
        <p:txBody>
          <a:bodyPr/>
          <a:lstStyle/>
          <a:p>
            <a:fld id="{40012441-C93D-5E40-A3FF-CD54A0648BAE}" type="slidenum">
              <a:rPr lang="it-IT" smtClean="0"/>
              <a:t>15</a:t>
            </a:fld>
            <a:endParaRPr lang="it-IT"/>
          </a:p>
        </p:txBody>
      </p:sp>
      <p:sp>
        <p:nvSpPr>
          <p:cNvPr id="7" name="Segnaposto piè di pagina 6"/>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3734224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1788" y="174510"/>
            <a:ext cx="8229600" cy="271460"/>
          </a:xfrm>
        </p:spPr>
        <p:txBody>
          <a:bodyPr>
            <a:normAutofit fontScale="90000"/>
          </a:bodyPr>
          <a:lstStyle/>
          <a:p>
            <a:r>
              <a:rPr lang="it-IT" sz="1800" b="1" dirty="0"/>
              <a:t>Accisa + IVA su accisa nella U.E. – Gasolio – Euro per 1.000 litri</a:t>
            </a:r>
            <a:r>
              <a:rPr lang="it-IT" sz="1800" dirty="0"/>
              <a:t/>
            </a:r>
            <a:br>
              <a:rPr lang="it-IT" sz="1800" dirty="0"/>
            </a:br>
            <a:r>
              <a:rPr lang="it-IT" sz="1600" b="1" dirty="0"/>
              <a:t> </a:t>
            </a:r>
            <a:r>
              <a:rPr lang="it-IT" sz="1600" dirty="0"/>
              <a:t/>
            </a:r>
            <a:br>
              <a:rPr lang="it-IT" sz="1600" dirty="0"/>
            </a:br>
            <a:endParaRPr lang="it-IT" sz="16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86748559"/>
              </p:ext>
            </p:extLst>
          </p:nvPr>
        </p:nvGraphicFramePr>
        <p:xfrm>
          <a:off x="416849" y="261938"/>
          <a:ext cx="8269952" cy="5933440"/>
        </p:xfrm>
        <a:graphic>
          <a:graphicData uri="http://schemas.openxmlformats.org/drawingml/2006/table">
            <a:tbl>
              <a:tblPr firstRow="1" bandRow="1">
                <a:tableStyleId>{2D5ABB26-0587-4C30-8999-92F81FD0307C}</a:tableStyleId>
              </a:tblPr>
              <a:tblGrid>
                <a:gridCol w="1686272"/>
                <a:gridCol w="1645920"/>
                <a:gridCol w="1645920"/>
                <a:gridCol w="1645920"/>
                <a:gridCol w="1645920"/>
              </a:tblGrid>
              <a:tr h="370840">
                <a:tc>
                  <a:txBody>
                    <a:bodyPr/>
                    <a:lstStyle/>
                    <a:p>
                      <a:pPr algn="ctr">
                        <a:spcAft>
                          <a:spcPts val="0"/>
                        </a:spcAft>
                      </a:pPr>
                      <a:r>
                        <a:rPr lang="it-IT" sz="1000" b="1" dirty="0">
                          <a:solidFill>
                            <a:srgbClr val="FF0000"/>
                          </a:solidFill>
                          <a:effectLst/>
                          <a:latin typeface="Arial"/>
                          <a:ea typeface="Times New Roman"/>
                        </a:rPr>
                        <a:t>Paese</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 IVA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Accisa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Arial"/>
                          <a:ea typeface="Times New Roman"/>
                        </a:rPr>
                        <a:t>IVA accisa</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Arial"/>
                          <a:ea typeface="Times New Roman"/>
                        </a:rPr>
                        <a:t>Accisa ivata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solidFill>
                            <a:srgbClr val="000000"/>
                          </a:solidFill>
                          <a:effectLst/>
                          <a:latin typeface="Arial"/>
                          <a:ea typeface="Times New Roman"/>
                        </a:rPr>
                        <a:t>MEDIA</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21,6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430,62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92,95</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it-IT" sz="1000" b="1" dirty="0">
                          <a:solidFill>
                            <a:srgbClr val="000000"/>
                          </a:solidFill>
                          <a:effectLst/>
                          <a:latin typeface="Arial"/>
                          <a:ea typeface="Times New Roman"/>
                        </a:rPr>
                        <a:t>523,58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r>
              <a:tr h="370840">
                <a:tc>
                  <a:txBody>
                    <a:bodyPr/>
                    <a:lstStyle/>
                    <a:p>
                      <a:pPr>
                        <a:spcAft>
                          <a:spcPts val="0"/>
                        </a:spcAft>
                      </a:pPr>
                      <a:r>
                        <a:rPr lang="it-IT" sz="1000" dirty="0">
                          <a:solidFill>
                            <a:srgbClr val="000000"/>
                          </a:solidFill>
                          <a:effectLst/>
                          <a:latin typeface="Arial"/>
                          <a:ea typeface="Times New Roman"/>
                        </a:rPr>
                        <a:t>Portogallo</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r">
                        <a:spcAft>
                          <a:spcPts val="0"/>
                        </a:spcAft>
                      </a:pPr>
                      <a:r>
                        <a:rPr lang="it-IT" sz="1000" dirty="0">
                          <a:solidFill>
                            <a:srgbClr val="000000"/>
                          </a:solidFill>
                          <a:effectLst/>
                          <a:latin typeface="Arial"/>
                          <a:ea typeface="Times New Roman"/>
                        </a:rPr>
                        <a:t>23,0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r">
                        <a:spcAft>
                          <a:spcPts val="0"/>
                        </a:spcAft>
                      </a:pPr>
                      <a:r>
                        <a:rPr lang="it-IT" sz="1000" dirty="0">
                          <a:solidFill>
                            <a:srgbClr val="000000"/>
                          </a:solidFill>
                          <a:effectLst/>
                          <a:latin typeface="Arial"/>
                          <a:ea typeface="Times New Roman"/>
                        </a:rPr>
                        <a:t>402,01</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r">
                        <a:spcAft>
                          <a:spcPts val="0"/>
                        </a:spcAft>
                      </a:pPr>
                      <a:r>
                        <a:rPr lang="it-IT" sz="1000" dirty="0">
                          <a:solidFill>
                            <a:srgbClr val="000000"/>
                          </a:solidFill>
                          <a:effectLst/>
                          <a:latin typeface="Arial"/>
                          <a:ea typeface="Times New Roman"/>
                        </a:rPr>
                        <a:t>92,46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r">
                        <a:spcAft>
                          <a:spcPts val="0"/>
                        </a:spcAft>
                      </a:pPr>
                      <a:r>
                        <a:rPr lang="it-IT" sz="1000" dirty="0">
                          <a:solidFill>
                            <a:srgbClr val="000000"/>
                          </a:solidFill>
                          <a:effectLst/>
                          <a:latin typeface="Arial"/>
                          <a:ea typeface="Times New Roman"/>
                        </a:rPr>
                        <a:t>494,47</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spcAft>
                          <a:spcPts val="0"/>
                        </a:spcAft>
                      </a:pPr>
                      <a:r>
                        <a:rPr lang="it-IT" sz="1000">
                          <a:solidFill>
                            <a:srgbClr val="000000"/>
                          </a:solidFill>
                          <a:effectLst/>
                          <a:latin typeface="Arial"/>
                          <a:ea typeface="Times New Roman"/>
                        </a:rPr>
                        <a:t>Austria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409,64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81,93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491,57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Slovacchia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406,05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81,21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487,26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Cechia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395,65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83,09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478,74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Estonia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392,92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78,58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471,50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Croazia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372,70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93,17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465,87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Ungheria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356,73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96,32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453,05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Spagna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368,83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77,45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446,28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Lettonia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346,03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72,67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418,70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Grecia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23,0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339,55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78,10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417,65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dirty="0">
                          <a:solidFill>
                            <a:srgbClr val="000000"/>
                          </a:solidFill>
                          <a:effectLst/>
                          <a:latin typeface="Arial"/>
                          <a:ea typeface="Times New Roman"/>
                        </a:rPr>
                        <a:t>Polonia</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spcAft>
                          <a:spcPts val="0"/>
                        </a:spcAft>
                      </a:pPr>
                      <a:r>
                        <a:rPr lang="it-IT" sz="1000" dirty="0">
                          <a:solidFill>
                            <a:srgbClr val="000000"/>
                          </a:solidFill>
                          <a:effectLst/>
                          <a:latin typeface="Arial"/>
                          <a:ea typeface="Times New Roman"/>
                        </a:rPr>
                        <a:t>23,0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spcAft>
                          <a:spcPts val="0"/>
                        </a:spcAft>
                      </a:pPr>
                      <a:r>
                        <a:rPr lang="it-IT" sz="1000" dirty="0">
                          <a:solidFill>
                            <a:srgbClr val="000000"/>
                          </a:solidFill>
                          <a:effectLst/>
                          <a:latin typeface="Arial"/>
                          <a:ea typeface="Times New Roman"/>
                        </a:rPr>
                        <a:t>339,48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spcAft>
                          <a:spcPts val="0"/>
                        </a:spcAft>
                      </a:pPr>
                      <a:r>
                        <a:rPr lang="it-IT" sz="1000">
                          <a:solidFill>
                            <a:srgbClr val="000000"/>
                          </a:solidFill>
                          <a:effectLst/>
                          <a:latin typeface="Arial"/>
                          <a:ea typeface="Times New Roman"/>
                        </a:rPr>
                        <a:t>78,08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a:spcAft>
                          <a:spcPts val="0"/>
                        </a:spcAft>
                      </a:pPr>
                      <a:r>
                        <a:rPr lang="it-IT" sz="1000" dirty="0">
                          <a:solidFill>
                            <a:srgbClr val="000000"/>
                          </a:solidFill>
                          <a:effectLst/>
                          <a:latin typeface="Arial"/>
                          <a:ea typeface="Times New Roman"/>
                        </a:rPr>
                        <a:t>417,56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spcAft>
                          <a:spcPts val="0"/>
                        </a:spcAft>
                      </a:pPr>
                      <a:r>
                        <a:rPr lang="it-IT" sz="1000">
                          <a:solidFill>
                            <a:srgbClr val="000000"/>
                          </a:solidFill>
                          <a:effectLst/>
                          <a:latin typeface="Arial"/>
                          <a:ea typeface="Times New Roman"/>
                        </a:rPr>
                        <a:t>Lituania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330,17</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69,34</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399,51</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Bulgaria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20,0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329,79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65,96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395,75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Arial"/>
                          <a:ea typeface="Times New Roman"/>
                        </a:rPr>
                        <a:t>Lussemburgo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17,0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335,00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Arial"/>
                          <a:ea typeface="Times New Roman"/>
                        </a:rPr>
                        <a:t>56,95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Arial"/>
                          <a:ea typeface="Times New Roman"/>
                        </a:rPr>
                        <a:t>391,95</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Segnaposto numero diapositiva 4"/>
          <p:cNvSpPr>
            <a:spLocks noGrp="1"/>
          </p:cNvSpPr>
          <p:nvPr>
            <p:ph type="sldNum" sz="quarter" idx="12"/>
          </p:nvPr>
        </p:nvSpPr>
        <p:spPr/>
        <p:txBody>
          <a:bodyPr/>
          <a:lstStyle/>
          <a:p>
            <a:fld id="{40012441-C93D-5E40-A3FF-CD54A0648BAE}" type="slidenum">
              <a:rPr lang="it-IT" smtClean="0"/>
              <a:t>16</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069924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a:t>
            </a:r>
            <a:r>
              <a:rPr lang="it-IT" dirty="0" smtClean="0"/>
              <a:t>endite FVG</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94925210"/>
              </p:ext>
            </p:extLst>
          </p:nvPr>
        </p:nvGraphicFramePr>
        <p:xfrm>
          <a:off x="457200" y="1600200"/>
          <a:ext cx="8229600" cy="2595880"/>
        </p:xfrm>
        <a:graphic>
          <a:graphicData uri="http://schemas.openxmlformats.org/drawingml/2006/table">
            <a:tbl>
              <a:tblPr firstRow="1" bandRow="1">
                <a:tableStyleId>{2D5ABB26-0587-4C30-8999-92F81FD0307C}</a:tableStyleId>
              </a:tblPr>
              <a:tblGrid>
                <a:gridCol w="822960"/>
                <a:gridCol w="822960"/>
                <a:gridCol w="822960"/>
                <a:gridCol w="822960"/>
                <a:gridCol w="822960"/>
                <a:gridCol w="822960"/>
                <a:gridCol w="822960"/>
                <a:gridCol w="822960"/>
                <a:gridCol w="822960"/>
                <a:gridCol w="822960"/>
              </a:tblGrid>
              <a:tr h="370840">
                <a:tc>
                  <a:txBody>
                    <a:bodyPr/>
                    <a:lstStyle/>
                    <a:p>
                      <a:pPr algn="r">
                        <a:spcAft>
                          <a:spcPts val="0"/>
                        </a:spcAft>
                      </a:pPr>
                      <a:r>
                        <a:rPr lang="it-IT" sz="1000"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Benzina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Gasolio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Totale</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solidFill>
                            <a:srgbClr val="FF0000"/>
                          </a:solidFill>
                          <a:effectLst/>
                          <a:latin typeface="Times New Roman"/>
                          <a:ea typeface="Times New Roman"/>
                        </a:rPr>
                        <a:t>Province</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2013</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2014</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Var.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2013</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2014</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err="1">
                          <a:solidFill>
                            <a:srgbClr val="FF0000"/>
                          </a:solidFill>
                          <a:effectLst/>
                          <a:latin typeface="Times New Roman"/>
                          <a:ea typeface="Times New Roman"/>
                        </a:rPr>
                        <a:t>Var</a:t>
                      </a: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2013</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2014</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err="1">
                          <a:solidFill>
                            <a:srgbClr val="FF0000"/>
                          </a:solidFill>
                          <a:effectLst/>
                          <a:latin typeface="Times New Roman"/>
                          <a:ea typeface="Times New Roman"/>
                        </a:rPr>
                        <a:t>Var</a:t>
                      </a: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Udine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137,120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131,765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-3,91%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161,053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172,41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+7,05% </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298,173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304,175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+2,01%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Pordenone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73,604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71,188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-3,28%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101,384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98,862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-2,49%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174,988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170,05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-2,82%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Trieste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28,700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27,585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-3,89%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22,196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20,907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-5,81%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50,896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48,492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-4,72%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Gorizia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27,181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26,287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-3,29%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14,915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14,671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-1,64%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42,096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40,958</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-2,70%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a:solidFill>
                            <a:srgbClr val="000000"/>
                          </a:solidFill>
                          <a:effectLst/>
                          <a:latin typeface="Times New Roman"/>
                          <a:ea typeface="Times New Roman"/>
                        </a:rPr>
                        <a:t>Regione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266,605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256,825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FF0000"/>
                          </a:solidFill>
                          <a:effectLst/>
                          <a:latin typeface="Times New Roman"/>
                          <a:ea typeface="Times New Roman"/>
                        </a:rPr>
                        <a:t>-3,67%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299,548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306,851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+2,44%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566,153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000000"/>
                          </a:solidFill>
                          <a:effectLst/>
                          <a:latin typeface="Times New Roman"/>
                          <a:ea typeface="Times New Roman"/>
                        </a:rPr>
                        <a:t>563,676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FF0000"/>
                          </a:solidFill>
                          <a:effectLst/>
                          <a:latin typeface="Times New Roman"/>
                          <a:ea typeface="Times New Roman"/>
                        </a:rPr>
                        <a:t>-0,44% </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542872" y="4663960"/>
            <a:ext cx="8143927" cy="923330"/>
          </a:xfrm>
          <a:prstGeom prst="rect">
            <a:avLst/>
          </a:prstGeom>
        </p:spPr>
        <p:txBody>
          <a:bodyPr wrap="square">
            <a:spAutoFit/>
          </a:bodyPr>
          <a:lstStyle/>
          <a:p>
            <a:r>
              <a:rPr lang="it-IT" b="1" dirty="0"/>
              <a:t>DATI PROVVISORI VENDITE 2014 FRIULI VENEZIA GIULIA – milioni di </a:t>
            </a:r>
            <a:r>
              <a:rPr lang="it-IT" b="1" dirty="0" smtClean="0"/>
              <a:t>litri</a:t>
            </a:r>
          </a:p>
          <a:p>
            <a:endParaRPr lang="it-IT" dirty="0"/>
          </a:p>
          <a:p>
            <a:r>
              <a:rPr lang="it-IT" b="1" dirty="0"/>
              <a:t>CONFRONTO CON ESERCIZIO DEFINITIVO 2013</a:t>
            </a:r>
            <a:endParaRPr lang="it-IT" dirty="0"/>
          </a:p>
        </p:txBody>
      </p:sp>
      <p:sp>
        <p:nvSpPr>
          <p:cNvPr id="8" name="Segnaposto numero diapositiva 7"/>
          <p:cNvSpPr>
            <a:spLocks noGrp="1"/>
          </p:cNvSpPr>
          <p:nvPr>
            <p:ph type="sldNum" sz="quarter" idx="12"/>
          </p:nvPr>
        </p:nvSpPr>
        <p:spPr/>
        <p:txBody>
          <a:bodyPr/>
          <a:lstStyle/>
          <a:p>
            <a:fld id="{40012441-C93D-5E40-A3FF-CD54A0648BAE}" type="slidenum">
              <a:rPr lang="it-IT" smtClean="0"/>
              <a:t>17</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202451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0870" y="276806"/>
            <a:ext cx="8229600" cy="1143000"/>
          </a:xfrm>
        </p:spPr>
        <p:txBody>
          <a:bodyPr/>
          <a:lstStyle/>
          <a:p>
            <a:r>
              <a:rPr lang="it-IT" dirty="0" smtClean="0"/>
              <a:t>Vendite FVG</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62962009"/>
              </p:ext>
            </p:extLst>
          </p:nvPr>
        </p:nvGraphicFramePr>
        <p:xfrm>
          <a:off x="457200" y="1600200"/>
          <a:ext cx="8229600" cy="2225040"/>
        </p:xfrm>
        <a:graphic>
          <a:graphicData uri="http://schemas.openxmlformats.org/drawingml/2006/table">
            <a:tbl>
              <a:tblPr firstRow="1" bandRow="1">
                <a:tableStyleId>{2D5ABB26-0587-4C30-8999-92F81FD0307C}</a:tableStyleId>
              </a:tblPr>
              <a:tblGrid>
                <a:gridCol w="822960"/>
                <a:gridCol w="822960"/>
                <a:gridCol w="822960"/>
                <a:gridCol w="822960"/>
                <a:gridCol w="822960"/>
                <a:gridCol w="822960"/>
                <a:gridCol w="822960"/>
                <a:gridCol w="822960"/>
                <a:gridCol w="822960"/>
                <a:gridCol w="822960"/>
              </a:tblGrid>
              <a:tr h="370840">
                <a:tc>
                  <a:txBody>
                    <a:bodyPr/>
                    <a:lstStyle/>
                    <a:p>
                      <a:pPr algn="r">
                        <a:spcAft>
                          <a:spcPts val="0"/>
                        </a:spcAft>
                      </a:pPr>
                      <a:r>
                        <a:rPr lang="it-IT" sz="1000"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Benzina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Gasolio</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Totale</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 </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2013</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2014</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err="1">
                          <a:solidFill>
                            <a:srgbClr val="FF0000"/>
                          </a:solidFill>
                          <a:effectLst/>
                          <a:latin typeface="Times New Roman"/>
                          <a:ea typeface="Times New Roman"/>
                        </a:rPr>
                        <a:t>Var</a:t>
                      </a: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2013</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2014</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err="1">
                          <a:solidFill>
                            <a:srgbClr val="FF0000"/>
                          </a:solidFill>
                          <a:effectLst/>
                          <a:latin typeface="Times New Roman"/>
                          <a:ea typeface="Times New Roman"/>
                        </a:rPr>
                        <a:t>Var</a:t>
                      </a: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FF0000"/>
                          </a:solidFill>
                          <a:effectLst/>
                          <a:latin typeface="Times New Roman"/>
                          <a:ea typeface="Times New Roman"/>
                        </a:rPr>
                        <a:t>2013</a:t>
                      </a:r>
                      <a:endParaRPr lang="it-IT" sz="120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2014</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err="1">
                          <a:solidFill>
                            <a:srgbClr val="FF0000"/>
                          </a:solidFill>
                          <a:effectLst/>
                          <a:latin typeface="Times New Roman"/>
                          <a:ea typeface="Times New Roman"/>
                        </a:rPr>
                        <a:t>Var</a:t>
                      </a:r>
                      <a:r>
                        <a:rPr lang="it-IT" sz="1000" b="1" dirty="0">
                          <a:solidFill>
                            <a:srgbClr val="FF0000"/>
                          </a:solidFill>
                          <a:effectLst/>
                          <a:latin typeface="Times New Roman"/>
                          <a:ea typeface="Times New Roman"/>
                        </a:rPr>
                        <a:t>. %</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Area 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105,348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100,629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-4,48%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42,166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44,601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+5,77%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298,173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304,175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+2,01%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solidFill>
                            <a:srgbClr val="000000"/>
                          </a:solidFill>
                          <a:effectLst/>
                          <a:latin typeface="Times New Roman"/>
                          <a:ea typeface="Times New Roman"/>
                        </a:rPr>
                        <a:t>Area 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87,609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83,458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-4,74%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48,892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solidFill>
                            <a:srgbClr val="000000"/>
                          </a:solidFill>
                          <a:effectLst/>
                          <a:latin typeface="Times New Roman"/>
                          <a:ea typeface="Times New Roman"/>
                        </a:rPr>
                        <a:t>52,345</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+7,06%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174,988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000000"/>
                          </a:solidFill>
                          <a:effectLst/>
                          <a:latin typeface="Times New Roman"/>
                          <a:ea typeface="Times New Roman"/>
                        </a:rPr>
                        <a:t>170,050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solidFill>
                            <a:srgbClr val="FF0000"/>
                          </a:solidFill>
                          <a:effectLst/>
                          <a:latin typeface="Times New Roman"/>
                          <a:ea typeface="Times New Roman"/>
                        </a:rPr>
                        <a:t>-2,82%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a:solidFill>
                            <a:srgbClr val="000000"/>
                          </a:solidFill>
                          <a:effectLst/>
                          <a:latin typeface="Times New Roman"/>
                          <a:ea typeface="Times New Roman"/>
                        </a:rPr>
                        <a:t>Regione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192,957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184,087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FF0000"/>
                          </a:solidFill>
                          <a:effectLst/>
                          <a:latin typeface="Times New Roman"/>
                          <a:ea typeface="Times New Roman"/>
                        </a:rPr>
                        <a:t>-4,60%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91,058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96,946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+6,47%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000000"/>
                          </a:solidFill>
                          <a:effectLst/>
                          <a:latin typeface="Times New Roman"/>
                          <a:ea typeface="Times New Roman"/>
                        </a:rPr>
                        <a:t>284,015</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281,033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FF0000"/>
                          </a:solidFill>
                          <a:effectLst/>
                          <a:latin typeface="Times New Roman"/>
                          <a:ea typeface="Times New Roman"/>
                        </a:rPr>
                        <a:t>-1,05%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a:solidFill>
                            <a:srgbClr val="000000"/>
                          </a:solidFill>
                          <a:effectLst/>
                          <a:latin typeface="Times New Roman"/>
                          <a:ea typeface="Times New Roman"/>
                        </a:rPr>
                        <a:t>% Su totale</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72,38%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71,68%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FF0000"/>
                          </a:solidFill>
                          <a:effectLst/>
                          <a:latin typeface="Times New Roman"/>
                          <a:ea typeface="Times New Roman"/>
                        </a:rPr>
                        <a:t>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30,40%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31,59%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solidFill>
                            <a:srgbClr val="000000"/>
                          </a:solidFill>
                          <a:effectLst/>
                          <a:latin typeface="Times New Roman"/>
                          <a:ea typeface="Times New Roman"/>
                        </a:rPr>
                        <a:t>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000000"/>
                          </a:solidFill>
                          <a:effectLst/>
                          <a:latin typeface="Times New Roman"/>
                          <a:ea typeface="Times New Roman"/>
                        </a:rPr>
                        <a:t>50,17%</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000000"/>
                          </a:solidFill>
                          <a:effectLst/>
                          <a:latin typeface="Times New Roman"/>
                          <a:ea typeface="Times New Roman"/>
                        </a:rPr>
                        <a:t>49,86%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solidFill>
                            <a:srgbClr val="FF0000"/>
                          </a:solidFill>
                          <a:effectLst/>
                          <a:latin typeface="Times New Roman"/>
                          <a:ea typeface="Times New Roman"/>
                        </a:rPr>
                        <a:t> </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457200" y="5313525"/>
            <a:ext cx="8229600" cy="646331"/>
          </a:xfrm>
          <a:prstGeom prst="rect">
            <a:avLst/>
          </a:prstGeom>
        </p:spPr>
        <p:txBody>
          <a:bodyPr wrap="square">
            <a:spAutoFit/>
          </a:bodyPr>
          <a:lstStyle/>
          <a:p>
            <a:r>
              <a:rPr lang="it-IT" b="1" dirty="0"/>
              <a:t>QUANTITATIVI CON CONTRIBUTO L.R. 14/2010 – milioni di litri</a:t>
            </a:r>
            <a:endParaRPr lang="it-IT" dirty="0"/>
          </a:p>
          <a:p>
            <a:r>
              <a:rPr lang="it-IT" b="1" dirty="0"/>
              <a:t>DATI PROVVISORI</a:t>
            </a:r>
            <a:endParaRPr lang="it-IT" dirty="0"/>
          </a:p>
        </p:txBody>
      </p:sp>
      <p:sp>
        <p:nvSpPr>
          <p:cNvPr id="8" name="Segnaposto numero diapositiva 7"/>
          <p:cNvSpPr>
            <a:spLocks noGrp="1"/>
          </p:cNvSpPr>
          <p:nvPr>
            <p:ph type="sldNum" sz="quarter" idx="12"/>
          </p:nvPr>
        </p:nvSpPr>
        <p:spPr/>
        <p:txBody>
          <a:bodyPr/>
          <a:lstStyle/>
          <a:p>
            <a:fld id="{40012441-C93D-5E40-A3FF-CD54A0648BAE}" type="slidenum">
              <a:rPr lang="it-IT" smtClean="0"/>
              <a:t>18</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920287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Vendite FVG</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53876566"/>
              </p:ext>
            </p:extLst>
          </p:nvPr>
        </p:nvGraphicFramePr>
        <p:xfrm>
          <a:off x="457200" y="1648149"/>
          <a:ext cx="8229600" cy="1064570"/>
        </p:xfrm>
        <a:graphic>
          <a:graphicData uri="http://schemas.openxmlformats.org/drawingml/2006/table">
            <a:tbl>
              <a:tblPr firstRow="1" bandRow="1">
                <a:tableStyleId>{2D5ABB26-0587-4C30-8999-92F81FD0307C}</a:tableStyleId>
              </a:tblPr>
              <a:tblGrid>
                <a:gridCol w="1028700"/>
                <a:gridCol w="1028700"/>
                <a:gridCol w="1028700"/>
                <a:gridCol w="1028700"/>
                <a:gridCol w="1028700"/>
                <a:gridCol w="1028700"/>
                <a:gridCol w="1028700"/>
                <a:gridCol w="1028700"/>
              </a:tblGrid>
              <a:tr h="322890">
                <a:tc>
                  <a:txBody>
                    <a:bodyPr/>
                    <a:lstStyle/>
                    <a:p>
                      <a:pPr algn="ctr">
                        <a:spcAft>
                          <a:spcPts val="0"/>
                        </a:spcAft>
                      </a:pPr>
                      <a:r>
                        <a:rPr lang="it-IT" sz="1000" b="1" dirty="0">
                          <a:solidFill>
                            <a:srgbClr val="FF0000"/>
                          </a:solidFill>
                          <a:effectLst/>
                          <a:latin typeface="Times New Roman"/>
                          <a:ea typeface="Times New Roman"/>
                        </a:rPr>
                        <a:t>Anno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ITALIA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SLOVENIA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lordo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Contributo Area 1</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netto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Contributo Area 2</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netto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1,807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1,487</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-0,321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-0,111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0,140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-0,181</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1,785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1,449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-0,336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0,210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-0,126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0,140</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FF0000"/>
                          </a:solidFill>
                          <a:effectLst/>
                          <a:latin typeface="Times New Roman"/>
                          <a:ea typeface="Times New Roman"/>
                        </a:rPr>
                        <a:t>-0,196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457200" y="2828836"/>
            <a:ext cx="8229600" cy="923330"/>
          </a:xfrm>
          <a:prstGeom prst="rect">
            <a:avLst/>
          </a:prstGeom>
        </p:spPr>
        <p:txBody>
          <a:bodyPr wrap="square">
            <a:spAutoFit/>
          </a:bodyPr>
          <a:lstStyle/>
          <a:p>
            <a:r>
              <a:rPr lang="it-IT" b="1" dirty="0"/>
              <a:t>PREZZI MEDI ANNUALI ITALIA E SLOVENIA, DIFFERENZIALI AL LORDO ED AL NETTO DELCONTRIBUTO L.R. 14/2010</a:t>
            </a:r>
            <a:endParaRPr lang="it-IT" dirty="0"/>
          </a:p>
          <a:p>
            <a:r>
              <a:rPr lang="it-IT" b="1" dirty="0"/>
              <a:t>BENZINA EURO/LITRO</a:t>
            </a:r>
            <a:endParaRPr lang="it-IT" dirty="0"/>
          </a:p>
        </p:txBody>
      </p:sp>
      <p:sp>
        <p:nvSpPr>
          <p:cNvPr id="8" name="Segnaposto numero diapositiva 7"/>
          <p:cNvSpPr>
            <a:spLocks noGrp="1"/>
          </p:cNvSpPr>
          <p:nvPr>
            <p:ph type="sldNum" sz="quarter" idx="12"/>
          </p:nvPr>
        </p:nvSpPr>
        <p:spPr/>
        <p:txBody>
          <a:bodyPr/>
          <a:lstStyle/>
          <a:p>
            <a:fld id="{40012441-C93D-5E40-A3FF-CD54A0648BAE}" type="slidenum">
              <a:rPr lang="it-IT" smtClean="0"/>
              <a:t>19</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342358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Scostamento mercato interno</a:t>
            </a:r>
            <a:endParaRPr lang="it-IT" dirty="0"/>
          </a:p>
        </p:txBody>
      </p:sp>
      <p:sp>
        <p:nvSpPr>
          <p:cNvPr id="3" name="Segnaposto contenuto 2"/>
          <p:cNvSpPr>
            <a:spLocks noGrp="1"/>
          </p:cNvSpPr>
          <p:nvPr>
            <p:ph idx="1"/>
          </p:nvPr>
        </p:nvSpPr>
        <p:spPr/>
        <p:txBody>
          <a:bodyPr>
            <a:normAutofit fontScale="77500" lnSpcReduction="20000"/>
          </a:bodyPr>
          <a:lstStyle/>
          <a:p>
            <a:r>
              <a:rPr lang="it-IT" dirty="0"/>
              <a:t>Nell’area occidentale della regione il prezzo è assai vicino a quello riscontrabile in Veneto.</a:t>
            </a:r>
          </a:p>
          <a:p>
            <a:r>
              <a:rPr lang="it-IT" dirty="0"/>
              <a:t>Il differenziale tra prezzi mediani regionali e prezzi del Veneto è dato da due fattori: un maggiore prezzo di cessione dei prodotti sull’area più orientale da un lato, dall’altro una minore diffusione di operatori indipendenti. </a:t>
            </a:r>
          </a:p>
          <a:p>
            <a:r>
              <a:rPr lang="it-IT" dirty="0"/>
              <a:t>Questi ultimi hanno accesso a prezzi di cessione dei prodotti molto più bassi di quelli che le compagnie che li riforniscono riservano invece ai propri gestori, differenza solo in parte giustificata dal fatto che gli indipendenti hanno realizzato l’investimento del punto vendita, mentre il gestore opera su impianti di proprietà del marchio petrolifero che vincola il gestore all’acquisto in </a:t>
            </a:r>
            <a:r>
              <a:rPr lang="it-IT" dirty="0" smtClean="0"/>
              <a:t>esclusiva</a:t>
            </a:r>
            <a:r>
              <a:rPr lang="it-IT" dirty="0"/>
              <a:t>.</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2</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348315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Vendite FVG</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03970104"/>
              </p:ext>
            </p:extLst>
          </p:nvPr>
        </p:nvGraphicFramePr>
        <p:xfrm>
          <a:off x="457200" y="1648149"/>
          <a:ext cx="8229600" cy="1064570"/>
        </p:xfrm>
        <a:graphic>
          <a:graphicData uri="http://schemas.openxmlformats.org/drawingml/2006/table">
            <a:tbl>
              <a:tblPr firstRow="1" bandRow="1">
                <a:tableStyleId>{2D5ABB26-0587-4C30-8999-92F81FD0307C}</a:tableStyleId>
              </a:tblPr>
              <a:tblGrid>
                <a:gridCol w="1028700"/>
                <a:gridCol w="1028700"/>
                <a:gridCol w="1028700"/>
                <a:gridCol w="1028700"/>
                <a:gridCol w="1028700"/>
                <a:gridCol w="1028700"/>
                <a:gridCol w="1028700"/>
                <a:gridCol w="1028700"/>
              </a:tblGrid>
              <a:tr h="322890">
                <a:tc>
                  <a:txBody>
                    <a:bodyPr/>
                    <a:lstStyle/>
                    <a:p>
                      <a:pPr algn="ctr">
                        <a:spcAft>
                          <a:spcPts val="0"/>
                        </a:spcAft>
                      </a:pPr>
                      <a:r>
                        <a:rPr lang="it-IT" sz="1000" b="1" dirty="0">
                          <a:solidFill>
                            <a:srgbClr val="FF0000"/>
                          </a:solidFill>
                          <a:effectLst/>
                          <a:latin typeface="Times New Roman"/>
                          <a:ea typeface="Times New Roman"/>
                        </a:rPr>
                        <a:t>Anno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ITALIA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SLOVENIA</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lordo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Contributo Area 1</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netto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Contributo Area 2</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Times New Roman"/>
                          <a:ea typeface="Times New Roman"/>
                        </a:rPr>
                        <a:t>Delta netto</a:t>
                      </a:r>
                      <a:endParaRPr lang="it-IT" sz="1200" dirty="0">
                        <a:solidFill>
                          <a:srgbClr val="FF0000"/>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dirty="0">
                          <a:solidFill>
                            <a:srgbClr val="000000"/>
                          </a:solidFill>
                          <a:effectLst/>
                          <a:latin typeface="Times New Roman"/>
                          <a:ea typeface="Times New Roman"/>
                        </a:rPr>
                        <a:t>2013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1,745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1,379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-0,366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0,140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-0,226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0,090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-0,276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1,714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1,351</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-0,363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0,140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-0,223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effectLst/>
                          <a:latin typeface="Times New Roman"/>
                          <a:ea typeface="Times New Roman"/>
                        </a:rPr>
                        <a:t>0,090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FF0000"/>
                          </a:solidFill>
                          <a:effectLst/>
                          <a:latin typeface="Times New Roman"/>
                          <a:ea typeface="Times New Roman"/>
                        </a:rPr>
                        <a:t>-0,273</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457200" y="2828836"/>
            <a:ext cx="8229600" cy="923330"/>
          </a:xfrm>
          <a:prstGeom prst="rect">
            <a:avLst/>
          </a:prstGeom>
        </p:spPr>
        <p:txBody>
          <a:bodyPr wrap="square">
            <a:spAutoFit/>
          </a:bodyPr>
          <a:lstStyle/>
          <a:p>
            <a:r>
              <a:rPr lang="it-IT" b="1" dirty="0"/>
              <a:t>PREZZI MEDI ANNUALI ITALIA E SLOVENIA, DIFFERENZIALI AL LORDO ED AL NETTO DELCONTRIBUTO L.R. 14/2010</a:t>
            </a:r>
            <a:endParaRPr lang="it-IT" dirty="0"/>
          </a:p>
          <a:p>
            <a:r>
              <a:rPr lang="it-IT" b="1" dirty="0" smtClean="0"/>
              <a:t>GASOLIO </a:t>
            </a:r>
            <a:r>
              <a:rPr lang="it-IT" b="1" dirty="0"/>
              <a:t>EURO/LITRO</a:t>
            </a:r>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20</a:t>
            </a:fld>
            <a:endParaRPr lang="it-IT"/>
          </a:p>
        </p:txBody>
      </p:sp>
      <p:sp>
        <p:nvSpPr>
          <p:cNvPr id="7" name="Segnaposto piè di pagina 6"/>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579773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Vendite FVG</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800087572"/>
              </p:ext>
            </p:extLst>
          </p:nvPr>
        </p:nvGraphicFramePr>
        <p:xfrm>
          <a:off x="457200" y="1600200"/>
          <a:ext cx="8229599" cy="2595880"/>
        </p:xfrm>
        <a:graphic>
          <a:graphicData uri="http://schemas.openxmlformats.org/drawingml/2006/table">
            <a:tbl>
              <a:tblPr firstRow="1" bandRow="1">
                <a:tableStyleId>{2D5ABB26-0587-4C30-8999-92F81FD0307C}</a:tableStyleId>
              </a:tblPr>
              <a:tblGrid>
                <a:gridCol w="1175657"/>
                <a:gridCol w="1175657"/>
                <a:gridCol w="1175657"/>
                <a:gridCol w="1175657"/>
                <a:gridCol w="1175657"/>
                <a:gridCol w="1175657"/>
                <a:gridCol w="1175657"/>
              </a:tblGrid>
              <a:tr h="370840">
                <a:tc>
                  <a:txBody>
                    <a:bodyPr/>
                    <a:lstStyle/>
                    <a:p>
                      <a:pPr algn="ctr">
                        <a:spcAft>
                          <a:spcPts val="0"/>
                        </a:spcAft>
                      </a:pPr>
                      <a:r>
                        <a:rPr lang="it-IT" sz="1000" b="1" dirty="0">
                          <a:solidFill>
                            <a:srgbClr val="3366FF"/>
                          </a:solidFill>
                          <a:effectLst/>
                          <a:latin typeface="Times New Roman"/>
                          <a:ea typeface="Times New Roman"/>
                        </a:rPr>
                        <a:t>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BENZINA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GASOLIO</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3366FF"/>
                          </a:solidFill>
                          <a:effectLst/>
                          <a:latin typeface="Times New Roman"/>
                          <a:ea typeface="Times New Roman"/>
                        </a:rPr>
                        <a:t> </a:t>
                      </a:r>
                      <a:endParaRPr lang="it-IT" sz="120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b="1">
                          <a:solidFill>
                            <a:srgbClr val="3366FF"/>
                          </a:solidFill>
                          <a:effectLst/>
                          <a:latin typeface="Times New Roman"/>
                          <a:ea typeface="Times New Roman"/>
                        </a:rPr>
                        <a:t>Anno</a:t>
                      </a:r>
                      <a:endParaRPr lang="it-IT" sz="120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3366FF"/>
                          </a:solidFill>
                          <a:effectLst/>
                          <a:latin typeface="Times New Roman"/>
                          <a:ea typeface="Times New Roman"/>
                        </a:rPr>
                        <a:t>ITALIA</a:t>
                      </a:r>
                      <a:endParaRPr lang="it-IT" sz="120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a:solidFill>
                            <a:srgbClr val="3366FF"/>
                          </a:solidFill>
                          <a:effectLst/>
                          <a:latin typeface="Times New Roman"/>
                          <a:ea typeface="Times New Roman"/>
                        </a:rPr>
                        <a:t>SLOVENIA</a:t>
                      </a:r>
                      <a:endParaRPr lang="it-IT" sz="120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Delta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ITALIA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SLOVENIA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Delta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1,045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0,820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-0,225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0,923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0,683</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-0,240</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1,052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0,824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-0,228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0,928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0,702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FF0000"/>
                          </a:solidFill>
                          <a:effectLst/>
                          <a:latin typeface="Times New Roman"/>
                          <a:ea typeface="Times New Roman"/>
                        </a:rPr>
                        <a:t>-0,226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b="1" dirty="0">
                          <a:solidFill>
                            <a:srgbClr val="3366FF"/>
                          </a:solidFill>
                          <a:effectLst/>
                          <a:latin typeface="Times New Roman"/>
                          <a:ea typeface="Times New Roman"/>
                        </a:rPr>
                        <a:t>Anno</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ITALIA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AUSTRIA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Delta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ITALIA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AUSTRIA</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3366FF"/>
                          </a:solidFill>
                          <a:effectLst/>
                          <a:latin typeface="Times New Roman"/>
                          <a:ea typeface="Times New Roman"/>
                        </a:rPr>
                        <a:t>Delta </a:t>
                      </a:r>
                      <a:endParaRPr lang="it-IT" sz="1200" dirty="0">
                        <a:solidFill>
                          <a:srgbClr val="3366FF"/>
                        </a:solidFill>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a:solidFill>
                            <a:srgbClr val="000000"/>
                          </a:solidFill>
                          <a:effectLst/>
                          <a:latin typeface="Times New Roman"/>
                          <a:ea typeface="Times New Roman"/>
                        </a:rPr>
                        <a:t>2013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1,045</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0,719</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-0,326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0,923</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0,647</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-0,276</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it-IT" sz="1000" dirty="0">
                          <a:solidFill>
                            <a:srgbClr val="000000"/>
                          </a:solidFill>
                          <a:effectLst/>
                          <a:latin typeface="Times New Roman"/>
                          <a:ea typeface="Times New Roman"/>
                        </a:rPr>
                        <a:t>2014</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1,052</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0,718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FF0000"/>
                          </a:solidFill>
                          <a:effectLst/>
                          <a:latin typeface="Times New Roman"/>
                          <a:ea typeface="Times New Roman"/>
                        </a:rPr>
                        <a:t>-0,334</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a:solidFill>
                            <a:srgbClr val="000000"/>
                          </a:solidFill>
                          <a:effectLst/>
                          <a:latin typeface="Times New Roman"/>
                          <a:ea typeface="Times New Roman"/>
                        </a:rPr>
                        <a:t>0,928</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000000"/>
                          </a:solidFill>
                          <a:effectLst/>
                          <a:latin typeface="Times New Roman"/>
                          <a:ea typeface="Times New Roman"/>
                        </a:rPr>
                        <a:t>0,626</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dirty="0">
                          <a:solidFill>
                            <a:srgbClr val="FF0000"/>
                          </a:solidFill>
                          <a:effectLst/>
                          <a:latin typeface="Times New Roman"/>
                          <a:ea typeface="Times New Roman"/>
                        </a:rPr>
                        <a:t>-0,302</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457200" y="4472830"/>
            <a:ext cx="8229598" cy="646331"/>
          </a:xfrm>
          <a:prstGeom prst="rect">
            <a:avLst/>
          </a:prstGeom>
        </p:spPr>
        <p:txBody>
          <a:bodyPr wrap="square">
            <a:spAutoFit/>
          </a:bodyPr>
          <a:lstStyle/>
          <a:p>
            <a:r>
              <a:rPr lang="it-IT" b="1" dirty="0"/>
              <a:t>DIFFERENZA IMPOSTE MEDIE ANNUE ITALIA SLOVENIA </a:t>
            </a:r>
            <a:endParaRPr lang="it-IT" b="1" dirty="0" smtClean="0"/>
          </a:p>
          <a:p>
            <a:r>
              <a:rPr lang="it-IT" b="1" dirty="0" smtClean="0"/>
              <a:t>ED </a:t>
            </a:r>
            <a:r>
              <a:rPr lang="it-IT" b="1" dirty="0"/>
              <a:t>ITALIA AUSTRIA EURO/LITRO</a:t>
            </a:r>
            <a:endParaRPr lang="it-IT" dirty="0"/>
          </a:p>
        </p:txBody>
      </p:sp>
      <p:sp>
        <p:nvSpPr>
          <p:cNvPr id="8" name="Rettangolo 7"/>
          <p:cNvSpPr/>
          <p:nvPr/>
        </p:nvSpPr>
        <p:spPr>
          <a:xfrm>
            <a:off x="457202" y="5119161"/>
            <a:ext cx="8229598" cy="1477328"/>
          </a:xfrm>
          <a:prstGeom prst="rect">
            <a:avLst/>
          </a:prstGeom>
          <a:solidFill>
            <a:srgbClr val="FFFF00"/>
          </a:solidFill>
        </p:spPr>
        <p:txBody>
          <a:bodyPr wrap="square">
            <a:spAutoFit/>
          </a:bodyPr>
          <a:lstStyle/>
          <a:p>
            <a:r>
              <a:rPr lang="it-IT" b="1" dirty="0"/>
              <a:t>STIMA DEI CONSUMI DEI RESIDENTI IN REGIONE SODDISFATTI NEL 2014 CON IL «</a:t>
            </a:r>
            <a:r>
              <a:rPr lang="it-IT" b="1" i="1" dirty="0"/>
              <a:t>PENDOLARISMO DEL PIENO</a:t>
            </a:r>
            <a:r>
              <a:rPr lang="it-IT" b="1" dirty="0"/>
              <a:t>»:</a:t>
            </a:r>
            <a:endParaRPr lang="it-IT" dirty="0"/>
          </a:p>
          <a:p>
            <a:r>
              <a:rPr lang="it-IT" b="1" dirty="0"/>
              <a:t> </a:t>
            </a:r>
            <a:endParaRPr lang="it-IT" dirty="0"/>
          </a:p>
          <a:p>
            <a:r>
              <a:rPr lang="it-IT" b="1" dirty="0"/>
              <a:t>TRA 85 E 100 MILIONI DI LITRI ANNO, STAZIONARIO RISPETTO AL 2013, PARI AD UN 13-15 % DEI CONSUMI TOTALI</a:t>
            </a:r>
            <a:endParaRPr lang="it-IT" dirty="0"/>
          </a:p>
        </p:txBody>
      </p:sp>
      <p:sp>
        <p:nvSpPr>
          <p:cNvPr id="10" name="Segnaposto numero diapositiva 9"/>
          <p:cNvSpPr>
            <a:spLocks noGrp="1"/>
          </p:cNvSpPr>
          <p:nvPr>
            <p:ph type="sldNum" sz="quarter" idx="12"/>
          </p:nvPr>
        </p:nvSpPr>
        <p:spPr/>
        <p:txBody>
          <a:bodyPr/>
          <a:lstStyle/>
          <a:p>
            <a:fld id="{40012441-C93D-5E40-A3FF-CD54A0648BAE}" type="slidenum">
              <a:rPr lang="it-IT" smtClean="0"/>
              <a:t>21</a:t>
            </a:fld>
            <a:endParaRPr lang="it-IT"/>
          </a:p>
        </p:txBody>
      </p:sp>
      <p:sp>
        <p:nvSpPr>
          <p:cNvPr id="11" name="Segnaposto piè di pagina 10"/>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3451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031697639"/>
              </p:ext>
            </p:extLst>
          </p:nvPr>
        </p:nvGraphicFramePr>
        <p:xfrm>
          <a:off x="457200" y="1600200"/>
          <a:ext cx="8229600" cy="1854200"/>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pPr algn="ctr">
                        <a:spcAft>
                          <a:spcPts val="0"/>
                        </a:spcAft>
                      </a:pPr>
                      <a:r>
                        <a:rPr lang="it-IT" sz="1100" b="1" dirty="0">
                          <a:solidFill>
                            <a:srgbClr val="000000"/>
                          </a:solidFill>
                          <a:effectLst/>
                          <a:latin typeface="Verdana"/>
                          <a:ea typeface="Times New Roman"/>
                          <a:cs typeface="Arial"/>
                        </a:rPr>
                        <a:t>Imposte (*)</a:t>
                      </a:r>
                      <a:endParaRPr lang="it-IT" sz="1200" dirty="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a:solidFill>
                            <a:srgbClr val="000000"/>
                          </a:solidFill>
                          <a:effectLst/>
                          <a:latin typeface="Verdana"/>
                          <a:ea typeface="Times New Roman"/>
                          <a:cs typeface="Arial"/>
                        </a:rPr>
                        <a:t>benzina €/litro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b="1">
                          <a:solidFill>
                            <a:srgbClr val="000000"/>
                          </a:solidFill>
                          <a:effectLst/>
                          <a:latin typeface="Verdana"/>
                          <a:ea typeface="Times New Roman"/>
                          <a:cs typeface="Arial"/>
                        </a:rPr>
                        <a:t>gasolio €/litro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MEDIA REGIONE FVG </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0,994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0,868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VENETO</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0,992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0,865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SLOVENIA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0,835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0,717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100">
                          <a:solidFill>
                            <a:srgbClr val="000000"/>
                          </a:solidFill>
                          <a:effectLst/>
                          <a:latin typeface="Verdana"/>
                          <a:ea typeface="Times New Roman"/>
                          <a:cs typeface="Arial"/>
                        </a:rPr>
                        <a:t>AUSTRIA</a:t>
                      </a:r>
                      <a:endParaRPr lang="it-IT" sz="1200">
                        <a:effectLst/>
                        <a:latin typeface="Times New Roman"/>
                        <a:ea typeface="Times New Roman"/>
                      </a:endParaRPr>
                    </a:p>
                  </a:txBody>
                  <a:tcPr marL="44450" marR="4445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a:effectLst/>
                          <a:latin typeface="Verdana"/>
                          <a:ea typeface="Times New Roman"/>
                          <a:cs typeface="Arial"/>
                        </a:rPr>
                        <a:t>0,678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100" dirty="0">
                          <a:effectLst/>
                          <a:latin typeface="Verdana"/>
                          <a:ea typeface="Times New Roman"/>
                          <a:cs typeface="Arial"/>
                        </a:rPr>
                        <a:t>0,590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Rettangolo 5"/>
          <p:cNvSpPr/>
          <p:nvPr/>
        </p:nvSpPr>
        <p:spPr>
          <a:xfrm>
            <a:off x="457200" y="3958542"/>
            <a:ext cx="8229600" cy="1200329"/>
          </a:xfrm>
          <a:prstGeom prst="rect">
            <a:avLst/>
          </a:prstGeom>
        </p:spPr>
        <p:txBody>
          <a:bodyPr wrap="square">
            <a:spAutoFit/>
          </a:bodyPr>
          <a:lstStyle/>
          <a:p>
            <a:r>
              <a:rPr lang="it-IT" dirty="0"/>
              <a:t>(*) Le imposte sono costituite dalla somma dell’accisa e dell’IVA; per il dettaglio:</a:t>
            </a:r>
          </a:p>
          <a:p>
            <a:r>
              <a:rPr lang="it-IT" dirty="0"/>
              <a:t>Italia </a:t>
            </a:r>
            <a:r>
              <a:rPr lang="it-IT" dirty="0" smtClean="0"/>
              <a:t>	accisa </a:t>
            </a:r>
            <a:r>
              <a:rPr lang="it-IT" dirty="0"/>
              <a:t>benzina 0,728	accisa gasolio 0,617		IVA 22 %</a:t>
            </a:r>
          </a:p>
          <a:p>
            <a:r>
              <a:rPr lang="it-IT" dirty="0"/>
              <a:t>Slovenia:	accisa benzina 0,611	accisa gasolio 0,509		IVA 22 %</a:t>
            </a:r>
          </a:p>
          <a:p>
            <a:r>
              <a:rPr lang="it-IT" dirty="0"/>
              <a:t>Austria:	accisa benzina 0,493	accisa gasolio 0,410		IVA 20 %</a:t>
            </a:r>
          </a:p>
        </p:txBody>
      </p:sp>
      <p:sp>
        <p:nvSpPr>
          <p:cNvPr id="8" name="Segnaposto numero diapositiva 7"/>
          <p:cNvSpPr>
            <a:spLocks noGrp="1"/>
          </p:cNvSpPr>
          <p:nvPr>
            <p:ph type="sldNum" sz="quarter" idx="12"/>
          </p:nvPr>
        </p:nvSpPr>
        <p:spPr/>
        <p:txBody>
          <a:bodyPr/>
          <a:lstStyle/>
          <a:p>
            <a:fld id="{40012441-C93D-5E40-A3FF-CD54A0648BAE}" type="slidenum">
              <a:rPr lang="it-IT" smtClean="0"/>
              <a:t>3</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374031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a confronto</a:t>
            </a:r>
            <a:endParaRPr lang="it-IT" dirty="0"/>
          </a:p>
        </p:txBody>
      </p:sp>
      <p:sp>
        <p:nvSpPr>
          <p:cNvPr id="3" name="Segnaposto contenuto 2"/>
          <p:cNvSpPr>
            <a:spLocks noGrp="1"/>
          </p:cNvSpPr>
          <p:nvPr>
            <p:ph idx="1"/>
          </p:nvPr>
        </p:nvSpPr>
        <p:spPr/>
        <p:txBody>
          <a:bodyPr>
            <a:normAutofit fontScale="77500" lnSpcReduction="20000"/>
          </a:bodyPr>
          <a:lstStyle/>
          <a:p>
            <a:r>
              <a:rPr lang="it-IT" dirty="0"/>
              <a:t>Per un confronto sulle imposte tra l’Italia e l’Unione Europea si deve parlare di </a:t>
            </a:r>
            <a:r>
              <a:rPr lang="it-IT" b="1" dirty="0"/>
              <a:t>imposte di base</a:t>
            </a:r>
            <a:r>
              <a:rPr lang="it-IT" dirty="0"/>
              <a:t>, ossia di</a:t>
            </a:r>
            <a:r>
              <a:rPr lang="it-IT" b="1" dirty="0"/>
              <a:t> accisa ed IVA sull’accisa</a:t>
            </a:r>
            <a:r>
              <a:rPr lang="it-IT" dirty="0"/>
              <a:t>, senza considerare quella parte dell’IVA trascinata dall’incremento o dal decremento del prezzo industriale, cioè della somma da un lato della quotazione del prodotto raffinato e dall’altro dei costi e dei margini della sua distribuzione al circuito del consumo.</a:t>
            </a:r>
          </a:p>
          <a:p>
            <a:r>
              <a:rPr lang="it-IT" dirty="0"/>
              <a:t> </a:t>
            </a:r>
          </a:p>
          <a:p>
            <a:r>
              <a:rPr lang="it-IT" dirty="0"/>
              <a:t>Parlando di </a:t>
            </a:r>
            <a:r>
              <a:rPr lang="it-IT" b="1" dirty="0"/>
              <a:t>imposte di base</a:t>
            </a:r>
            <a:r>
              <a:rPr lang="it-IT" dirty="0"/>
              <a:t>, in gennaio 2015, la somma di accisa ed IVA sull’accisa gravante sulla benzina vale in Italia 0,889 euro/litro, contro una media aritmetica dell’Unione Europea di 0,664: una differenza in più di 0,225 euro/litro e del 33,8 %,.</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4</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219211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a confronto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Più elevato è solo il valore in Olanda, con 0,937 euro/litro, mentre il valore minimo comunitario è registrato per la Bulgaria, con 0,436; il valore più alto risulta 2,15 volte più grande del valore minimo. Sulla risultante pesano anche le aliquote IVA vigenti nei vari Paesi comunitari che vanno da un minimo del 17 % in Lussemburgo con un massimo del 27 % in Ungheria, con una media del 21,6 %, quasi coincidente con il 22 % vigente in Italia.</a:t>
            </a:r>
          </a:p>
          <a:p>
            <a:r>
              <a:rPr lang="it-IT" dirty="0"/>
              <a:t>Sempre a gennaio la somma di accisa ed IVA sull’accisa gravante sul gasolio valeva in Italia 0,753 euro/litro, contro una media aritmetica dell’Unione Europea di 0,524: una differenza in più 0,230 euro/litro e del 43,9 %. Più elevato è solo il valore nel Regno Unito, con 0,888 euro/litro, mentre il valore minimo comunitario è registrato per il Lussemburgo, con 0,392 ed il valore più alto risulta 2,27 volte più grande del valore minimo. </a:t>
            </a:r>
          </a:p>
          <a:p>
            <a:r>
              <a:rPr lang="it-IT" dirty="0"/>
              <a:t> </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5</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3222267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68282"/>
          </a:xfrm>
        </p:spPr>
        <p:txBody>
          <a:bodyPr>
            <a:noAutofit/>
          </a:bodyPr>
          <a:lstStyle/>
          <a:p>
            <a:r>
              <a:rPr lang="it-IT" sz="1400" b="1" dirty="0"/>
              <a:t>Accisa + IVA su accisa nella U.E. </a:t>
            </a:r>
            <a:r>
              <a:rPr lang="it-IT" sz="1400" b="1" dirty="0" smtClean="0"/>
              <a:t>– </a:t>
            </a:r>
            <a:r>
              <a:rPr lang="it-IT" sz="1400" b="1" dirty="0"/>
              <a:t>Benzina – Euro per 1.000 litri</a:t>
            </a:r>
            <a:r>
              <a:rPr lang="it-IT" sz="1400" dirty="0"/>
              <a:t/>
            </a:r>
            <a:br>
              <a:rPr lang="it-IT" sz="1400" dirty="0"/>
            </a:br>
            <a:endParaRPr lang="it-IT" sz="14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198686353"/>
              </p:ext>
            </p:extLst>
          </p:nvPr>
        </p:nvGraphicFramePr>
        <p:xfrm>
          <a:off x="311788" y="456190"/>
          <a:ext cx="8229600" cy="5933440"/>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370840">
                <a:tc>
                  <a:txBody>
                    <a:bodyPr/>
                    <a:lstStyle/>
                    <a:p>
                      <a:pPr algn="ctr">
                        <a:spcAft>
                          <a:spcPts val="0"/>
                        </a:spcAft>
                      </a:pPr>
                      <a:r>
                        <a:rPr lang="it-IT" sz="1000" b="1" dirty="0">
                          <a:solidFill>
                            <a:srgbClr val="FF0000"/>
                          </a:solidFill>
                          <a:effectLst/>
                          <a:latin typeface="Verdana"/>
                          <a:ea typeface="Times New Roman"/>
                          <a:cs typeface="Arial"/>
                        </a:rPr>
                        <a:t>Paese</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 IVA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Accisa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IVA accisa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Accisa ivata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Olanda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21,0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774,07</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162,55</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936,62</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effectLst/>
                          <a:latin typeface="Verdana"/>
                          <a:ea typeface="Times New Roman"/>
                          <a:cs typeface="Arial"/>
                        </a:rPr>
                        <a:t>ITALIA</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effectLst/>
                          <a:latin typeface="Verdana"/>
                          <a:ea typeface="Times New Roman"/>
                          <a:cs typeface="Arial"/>
                        </a:rPr>
                        <a:t>22,0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effectLst/>
                          <a:latin typeface="Verdana"/>
                          <a:ea typeface="Times New Roman"/>
                          <a:cs typeface="Arial"/>
                        </a:rPr>
                        <a:t>728,40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effectLst/>
                          <a:latin typeface="Verdana"/>
                          <a:ea typeface="Times New Roman"/>
                          <a:cs typeface="Arial"/>
                        </a:rPr>
                        <a:t>160,25</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b="1" dirty="0">
                          <a:effectLst/>
                          <a:latin typeface="Verdana"/>
                          <a:ea typeface="Times New Roman"/>
                          <a:cs typeface="Arial"/>
                        </a:rPr>
                        <a:t>888,65</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a:spcAft>
                          <a:spcPts val="0"/>
                        </a:spcAft>
                      </a:pPr>
                      <a:r>
                        <a:rPr lang="it-IT" sz="1000">
                          <a:effectLst/>
                          <a:latin typeface="Verdana"/>
                          <a:ea typeface="Times New Roman"/>
                          <a:cs typeface="Arial"/>
                        </a:rPr>
                        <a:t>Regno Unito</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740,39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148,08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888,46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Grecia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23,0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679,53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156,29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835,82</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Germania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19,0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654,50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124,36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778,86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Finlandia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24,0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623,70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149,69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773,39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Danimarca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613,90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153,47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767,37</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Portogallo</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23,0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617,51</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142,03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759,54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dirty="0">
                          <a:effectLst/>
                          <a:latin typeface="Verdana"/>
                          <a:ea typeface="Times New Roman"/>
                          <a:cs typeface="Arial"/>
                        </a:rPr>
                        <a:t>Francia</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630,50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126,10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756,60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Irlanda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23,0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607,72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139,78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747,50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Slovenia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22,0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610,65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134,34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744,99</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Belgio</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613,57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128,85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742,42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Svezia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593,37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148,34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741,71</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Slovacchia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570,17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114,03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684,20</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effectLst/>
                          <a:latin typeface="Verdana"/>
                          <a:ea typeface="Times New Roman"/>
                          <a:cs typeface="Arial"/>
                        </a:rPr>
                        <a:t>MEDIA</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21,6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546,00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117,99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effectLst/>
                          <a:latin typeface="Verdana"/>
                          <a:ea typeface="Times New Roman"/>
                          <a:cs typeface="Arial"/>
                        </a:rPr>
                        <a:t>663,99</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Segnaposto numero diapositiva 7"/>
          <p:cNvSpPr>
            <a:spLocks noGrp="1"/>
          </p:cNvSpPr>
          <p:nvPr>
            <p:ph type="sldNum" sz="quarter" idx="12"/>
          </p:nvPr>
        </p:nvSpPr>
        <p:spPr/>
        <p:txBody>
          <a:bodyPr/>
          <a:lstStyle/>
          <a:p>
            <a:fld id="{40012441-C93D-5E40-A3FF-CD54A0648BAE}" type="slidenum">
              <a:rPr lang="it-IT" smtClean="0"/>
              <a:t>6</a:t>
            </a:fld>
            <a:endParaRPr lang="it-IT"/>
          </a:p>
        </p:txBody>
      </p:sp>
      <p:sp>
        <p:nvSpPr>
          <p:cNvPr id="9" name="Segnaposto piè di pagina 8"/>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487454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68282"/>
          </a:xfrm>
        </p:spPr>
        <p:txBody>
          <a:bodyPr>
            <a:noAutofit/>
          </a:bodyPr>
          <a:lstStyle/>
          <a:p>
            <a:r>
              <a:rPr lang="it-IT" sz="1400" b="1" dirty="0"/>
              <a:t>Accisa + IVA su accisa nella U.E. </a:t>
            </a:r>
            <a:r>
              <a:rPr lang="it-IT" sz="1400" b="1" dirty="0" smtClean="0"/>
              <a:t>– </a:t>
            </a:r>
            <a:r>
              <a:rPr lang="it-IT" sz="1400" b="1" dirty="0"/>
              <a:t>Benzina – Euro per 1.000 litri</a:t>
            </a:r>
            <a:r>
              <a:rPr lang="it-IT" sz="1400" dirty="0"/>
              <a:t/>
            </a:r>
            <a:br>
              <a:rPr lang="it-IT" sz="1400" dirty="0"/>
            </a:br>
            <a:endParaRPr lang="it-IT" sz="14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874931625"/>
              </p:ext>
            </p:extLst>
          </p:nvPr>
        </p:nvGraphicFramePr>
        <p:xfrm>
          <a:off x="311788" y="456190"/>
          <a:ext cx="8229600" cy="5933440"/>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370840">
                <a:tc>
                  <a:txBody>
                    <a:bodyPr/>
                    <a:lstStyle/>
                    <a:p>
                      <a:pPr algn="ctr">
                        <a:spcAft>
                          <a:spcPts val="0"/>
                        </a:spcAft>
                      </a:pPr>
                      <a:r>
                        <a:rPr lang="it-IT" sz="1000" b="1" dirty="0">
                          <a:solidFill>
                            <a:srgbClr val="FF0000"/>
                          </a:solidFill>
                          <a:effectLst/>
                          <a:latin typeface="Verdana"/>
                          <a:ea typeface="Times New Roman"/>
                          <a:cs typeface="Arial"/>
                        </a:rPr>
                        <a:t>Paese</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 IVA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Accisa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IVA accisa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it-IT" sz="1000" b="1" dirty="0">
                          <a:solidFill>
                            <a:srgbClr val="FF0000"/>
                          </a:solidFill>
                          <a:effectLst/>
                          <a:latin typeface="Verdana"/>
                          <a:ea typeface="Times New Roman"/>
                          <a:cs typeface="Arial"/>
                        </a:rPr>
                        <a:t>Accisa ivata</a:t>
                      </a:r>
                      <a:endParaRPr lang="it-IT" sz="1200" dirty="0">
                        <a:solidFill>
                          <a:srgbClr val="FF0000"/>
                        </a:solidFill>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b="1" dirty="0">
                          <a:effectLst/>
                          <a:latin typeface="Verdana"/>
                          <a:ea typeface="Times New Roman"/>
                          <a:cs typeface="Arial"/>
                        </a:rPr>
                        <a:t>MEDIA</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21,6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546,00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a:effectLst/>
                          <a:latin typeface="Verdana"/>
                          <a:ea typeface="Times New Roman"/>
                          <a:cs typeface="Arial"/>
                        </a:rPr>
                        <a:t>117,99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b="1" dirty="0">
                          <a:effectLst/>
                          <a:latin typeface="Verdana"/>
                          <a:ea typeface="Times New Roman"/>
                          <a:cs typeface="Arial"/>
                        </a:rPr>
                        <a:t>663,99</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Malta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a:effectLst/>
                          <a:latin typeface="Verdana"/>
                          <a:ea typeface="Times New Roman"/>
                          <a:cs typeface="Arial"/>
                        </a:rPr>
                        <a:t>18,0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a:effectLst/>
                          <a:latin typeface="Verdana"/>
                          <a:ea typeface="Times New Roman"/>
                          <a:cs typeface="Arial"/>
                        </a:rPr>
                        <a:t>509,39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a:effectLst/>
                          <a:latin typeface="Verdana"/>
                          <a:ea typeface="Times New Roman"/>
                          <a:cs typeface="Arial"/>
                        </a:rPr>
                        <a:t>91,69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r">
                        <a:spcAft>
                          <a:spcPts val="0"/>
                        </a:spcAft>
                      </a:pPr>
                      <a:r>
                        <a:rPr lang="it-IT" sz="1000">
                          <a:effectLst/>
                          <a:latin typeface="Verdana"/>
                          <a:ea typeface="Times New Roman"/>
                          <a:cs typeface="Arial"/>
                        </a:rPr>
                        <a:t>601,08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a:spcAft>
                          <a:spcPts val="0"/>
                        </a:spcAft>
                      </a:pPr>
                      <a:r>
                        <a:rPr lang="it-IT" sz="1000">
                          <a:effectLst/>
                          <a:latin typeface="Verdana"/>
                          <a:ea typeface="Times New Roman"/>
                          <a:cs typeface="Arial"/>
                        </a:rPr>
                        <a:t>Croazia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25,0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476,95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119,24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596,18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Austria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493,36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98,67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592,03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Cipro</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19,0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489,70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93,04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582,74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Cechia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463,94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97,43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561,37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Romania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24,0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452,56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108,62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561,18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Spagna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462,84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97,20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560,04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Lussemburgo</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17,0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462,09</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78,56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540,65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Lituania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434,43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91,23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525,66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Lettonia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21,0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423,20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88,87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512,07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Estonia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422,77</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84,55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507,32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Ungheria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27,0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387,35</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104,58</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491,93</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Polonia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23,0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388,42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89,34</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477,76</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spcAft>
                          <a:spcPts val="0"/>
                        </a:spcAft>
                      </a:pPr>
                      <a:r>
                        <a:rPr lang="it-IT" sz="1000">
                          <a:effectLst/>
                          <a:latin typeface="Verdana"/>
                          <a:ea typeface="Times New Roman"/>
                          <a:cs typeface="Arial"/>
                        </a:rPr>
                        <a:t>Bulgaria</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20,0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363,02</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a:effectLst/>
                          <a:latin typeface="Verdana"/>
                          <a:ea typeface="Times New Roman"/>
                          <a:cs typeface="Arial"/>
                        </a:rPr>
                        <a:t>72,60</a:t>
                      </a:r>
                      <a:endParaRPr lang="it-IT" sz="120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spcAft>
                          <a:spcPts val="0"/>
                        </a:spcAft>
                      </a:pPr>
                      <a:r>
                        <a:rPr lang="it-IT" sz="1000" dirty="0">
                          <a:effectLst/>
                          <a:latin typeface="Verdana"/>
                          <a:ea typeface="Times New Roman"/>
                          <a:cs typeface="Arial"/>
                        </a:rPr>
                        <a:t>435,63</a:t>
                      </a:r>
                      <a:endParaRPr lang="it-IT" sz="1200" dirty="0">
                        <a:effectLst/>
                        <a:latin typeface="Times New Roman"/>
                        <a:ea typeface="Times New Roman"/>
                      </a:endParaRPr>
                    </a:p>
                  </a:txBody>
                  <a:tcPr marL="44450" marR="4445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Segnaposto numero diapositiva 3"/>
          <p:cNvSpPr>
            <a:spLocks noGrp="1"/>
          </p:cNvSpPr>
          <p:nvPr>
            <p:ph type="sldNum" sz="quarter" idx="12"/>
          </p:nvPr>
        </p:nvSpPr>
        <p:spPr/>
        <p:txBody>
          <a:bodyPr/>
          <a:lstStyle/>
          <a:p>
            <a:fld id="{40012441-C93D-5E40-A3FF-CD54A0648BAE}" type="slidenum">
              <a:rPr lang="it-IT" smtClean="0"/>
              <a:t>7</a:t>
            </a:fld>
            <a:endParaRPr lang="it-IT"/>
          </a:p>
        </p:txBody>
      </p:sp>
      <p:sp>
        <p:nvSpPr>
          <p:cNvPr id="5" name="Segnaposto piè di pagina 4"/>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413564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Domande e risposte</a:t>
            </a:r>
            <a:endParaRPr lang="it-IT" dirty="0"/>
          </a:p>
        </p:txBody>
      </p:sp>
      <p:sp>
        <p:nvSpPr>
          <p:cNvPr id="3" name="Segnaposto contenuto 2"/>
          <p:cNvSpPr>
            <a:spLocks noGrp="1"/>
          </p:cNvSpPr>
          <p:nvPr>
            <p:ph idx="1"/>
          </p:nvPr>
        </p:nvSpPr>
        <p:spPr/>
        <p:txBody>
          <a:bodyPr/>
          <a:lstStyle/>
          <a:p>
            <a:r>
              <a:rPr lang="it-IT" dirty="0"/>
              <a:t>Alla domanda </a:t>
            </a:r>
            <a:r>
              <a:rPr lang="it-IT" b="1" dirty="0"/>
              <a:t>come mai se il prezzo del petrolio crolla del 60 % non si abbassi nella stessa misura il prezzo alla pompa</a:t>
            </a:r>
            <a:r>
              <a:rPr lang="it-IT" dirty="0"/>
              <a:t>, va anzitutto risposto che due fattori – uno più contenuto ed uno ben più cospicui – contribuiscono a rendere </a:t>
            </a:r>
            <a:r>
              <a:rPr lang="it-IT" b="1" dirty="0"/>
              <a:t>impossibile quell’aspettativa</a:t>
            </a:r>
            <a:r>
              <a:rPr lang="it-IT" dirty="0"/>
              <a:t>: </a:t>
            </a:r>
            <a:r>
              <a:rPr lang="it-IT" b="1" dirty="0"/>
              <a:t>il deprezzamento del cambio euro/dollaro</a:t>
            </a:r>
            <a:r>
              <a:rPr lang="it-IT" dirty="0"/>
              <a:t> e </a:t>
            </a:r>
            <a:r>
              <a:rPr lang="it-IT" b="1" dirty="0"/>
              <a:t>l’invarianza delle imposte di base sui carburanti</a:t>
            </a:r>
            <a:r>
              <a:rPr lang="it-IT" dirty="0"/>
              <a:t>.</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8</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30416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Dinamiche prezzi</a:t>
            </a:r>
            <a:endParaRPr lang="it-IT" dirty="0"/>
          </a:p>
        </p:txBody>
      </p:sp>
      <p:sp>
        <p:nvSpPr>
          <p:cNvPr id="3" name="Segnaposto contenuto 2"/>
          <p:cNvSpPr>
            <a:spLocks noGrp="1"/>
          </p:cNvSpPr>
          <p:nvPr>
            <p:ph idx="1"/>
          </p:nvPr>
        </p:nvSpPr>
        <p:spPr/>
        <p:txBody>
          <a:bodyPr/>
          <a:lstStyle/>
          <a:p>
            <a:r>
              <a:rPr lang="it-IT" dirty="0" smtClean="0"/>
              <a:t>E, </a:t>
            </a:r>
            <a:r>
              <a:rPr lang="it-IT" dirty="0"/>
              <a:t>come già spiegato </a:t>
            </a:r>
            <a:r>
              <a:rPr lang="it-IT" dirty="0" smtClean="0"/>
              <a:t>sopra, </a:t>
            </a:r>
            <a:r>
              <a:rPr lang="it-IT" dirty="0"/>
              <a:t>per imposte di base di intende la somma dell’accisa e dell’IVA sull’accisa, tralasciando la parte di l’IVA che è trascinata dall’incremento o dal decremento del prezzo industriale, cioè del prodotto e dei costi e margini della sua distribuzione al circuito del consumo.</a:t>
            </a:r>
          </a:p>
          <a:p>
            <a:r>
              <a:rPr lang="it-IT" dirty="0"/>
              <a:t> </a:t>
            </a:r>
          </a:p>
          <a:p>
            <a:endParaRPr lang="it-IT" dirty="0"/>
          </a:p>
        </p:txBody>
      </p:sp>
      <p:sp>
        <p:nvSpPr>
          <p:cNvPr id="5" name="Segnaposto numero diapositiva 4"/>
          <p:cNvSpPr>
            <a:spLocks noGrp="1"/>
          </p:cNvSpPr>
          <p:nvPr>
            <p:ph type="sldNum" sz="quarter" idx="12"/>
          </p:nvPr>
        </p:nvSpPr>
        <p:spPr/>
        <p:txBody>
          <a:bodyPr/>
          <a:lstStyle/>
          <a:p>
            <a:fld id="{40012441-C93D-5E40-A3FF-CD54A0648BAE}" type="slidenum">
              <a:rPr lang="it-IT" smtClean="0"/>
              <a:t>9</a:t>
            </a:fld>
            <a:endParaRPr lang="it-IT"/>
          </a:p>
        </p:txBody>
      </p:sp>
      <p:sp>
        <p:nvSpPr>
          <p:cNvPr id="6" name="Segnaposto piè di pagina 5"/>
          <p:cNvSpPr>
            <a:spLocks noGrp="1"/>
          </p:cNvSpPr>
          <p:nvPr>
            <p:ph type="ftr" sz="quarter" idx="11"/>
          </p:nvPr>
        </p:nvSpPr>
        <p:spPr/>
        <p:txBody>
          <a:bodyPr/>
          <a:lstStyle/>
          <a:p>
            <a:r>
              <a:rPr lang="it-IT" smtClean="0"/>
              <a:t>Bruno Bearzi</a:t>
            </a:r>
            <a:endParaRPr lang="it-IT"/>
          </a:p>
        </p:txBody>
      </p:sp>
    </p:spTree>
    <p:extLst>
      <p:ext uri="{BB962C8B-B14F-4D97-AF65-F5344CB8AC3E}">
        <p14:creationId xmlns:p14="http://schemas.microsoft.com/office/powerpoint/2010/main" val="178285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TotalTime>
  <Words>1807</Words>
  <Application>Microsoft Office PowerPoint</Application>
  <PresentationFormat>Presentazione su schermo (4:3)</PresentationFormat>
  <Paragraphs>699</Paragraphs>
  <Slides>21</Slides>
  <Notes>2</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Prezzi medi FVG e confronto</vt:lpstr>
      <vt:lpstr>Scostamento mercato interno</vt:lpstr>
      <vt:lpstr>Imposte</vt:lpstr>
      <vt:lpstr>Imposte a confronto</vt:lpstr>
      <vt:lpstr>Imposte a confronto</vt:lpstr>
      <vt:lpstr>Accisa + IVA su accisa nella U.E. – Benzina – Euro per 1.000 litri </vt:lpstr>
      <vt:lpstr>Accisa + IVA su accisa nella U.E. – Benzina – Euro per 1.000 litri </vt:lpstr>
      <vt:lpstr>Domande e risposte</vt:lpstr>
      <vt:lpstr>Dinamiche prezzi</vt:lpstr>
      <vt:lpstr>Dinamiche prezzi</vt:lpstr>
      <vt:lpstr>Dinamiche prezzi</vt:lpstr>
      <vt:lpstr>Dinamiche prezzi</vt:lpstr>
      <vt:lpstr>Dinamiche prezzi</vt:lpstr>
      <vt:lpstr>Fattori di variazione</vt:lpstr>
      <vt:lpstr>Accisa + IVA su accisa nella U.E. – Gasolio – Euro per 1.000 litri   </vt:lpstr>
      <vt:lpstr>Accisa + IVA su accisa nella U.E. – Gasolio – Euro per 1.000 litri   </vt:lpstr>
      <vt:lpstr>Vendite FVG</vt:lpstr>
      <vt:lpstr>Vendite FVG</vt:lpstr>
      <vt:lpstr>Vendite FVG</vt:lpstr>
      <vt:lpstr>Vendite FVG</vt:lpstr>
      <vt:lpstr>Vendite FVG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Bruno Bearzi</dc:creator>
  <cp:lastModifiedBy>David</cp:lastModifiedBy>
  <cp:revision>11</cp:revision>
  <dcterms:created xsi:type="dcterms:W3CDTF">2015-02-20T13:52:22Z</dcterms:created>
  <dcterms:modified xsi:type="dcterms:W3CDTF">2015-11-11T13:51:03Z</dcterms:modified>
</cp:coreProperties>
</file>